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080625" cy="7559675"/>
  <p:notesSz cx="7556500" cy="10691813"/>
  <p:defaultTextStyle>
    <a:defPPr>
      <a:defRPr lang="en-GB"/>
    </a:defPPr>
    <a:lvl1pPr algn="l" defTabSz="457200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96" y="-7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30163"/>
            <a:ext cx="3597275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9775" y="3568700"/>
            <a:ext cx="86042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07171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>
              <a:alpha val="5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5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5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638175" y="-30163"/>
            <a:ext cx="4875213" cy="36576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4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638175" y="-30163"/>
            <a:ext cx="4875213" cy="36576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4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5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5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7425" cy="3359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5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5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5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9775" y="3568700"/>
            <a:ext cx="8605838" cy="3355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E738A9-53EB-4371-A399-6B8CBCB3D7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942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28505D-D4C3-4711-890F-3B5EC7D69B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142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6388"/>
            <a:ext cx="2266950" cy="58404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6388"/>
            <a:ext cx="6651625" cy="58404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4375AE-5B86-44E4-89E9-C9314DAD44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194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6388"/>
            <a:ext cx="9070975" cy="12541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04825" y="1763713"/>
            <a:ext cx="9070975" cy="4383087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>
          <a:xfrm>
            <a:off x="504825" y="6888163"/>
            <a:ext cx="2349500" cy="501650"/>
          </a:xfr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>
          <a:xfrm>
            <a:off x="3444875" y="6888163"/>
            <a:ext cx="3189288" cy="5016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>
          <a:xfrm>
            <a:off x="7224713" y="6888163"/>
            <a:ext cx="2351087" cy="501650"/>
          </a:xfrm>
        </p:spPr>
        <p:txBody>
          <a:bodyPr/>
          <a:lstStyle>
            <a:lvl1pPr>
              <a:defRPr/>
            </a:lvl1pPr>
          </a:lstStyle>
          <a:p>
            <a:fld id="{F2147523-5045-4D25-A02F-528361A658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549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2E1B19-0ED9-4A29-AE2F-992B0BFBAD7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001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511502-2337-41ED-85D9-32C7FC1517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01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F16606-4816-4001-B1F4-31072531F6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80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C60971-D520-4FF3-8045-41C6FB096D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059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74311C-334B-4D06-BC04-882CA436AF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894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E4D6D7-C7C4-4E28-9156-DC57CA7F89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193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D8C331-BB78-4C42-9244-EAA77CCCDB1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699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4D1A74-F303-489A-813E-E6A92D38DC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8629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35DEEB-E552-4DFF-89F2-F04BF3934D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699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8C85D8-7BC7-4D90-8A47-9661506C45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2752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FFDEAA-1D2A-415C-B34E-DD1D7DAB8C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739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1768475"/>
            <a:ext cx="2266950" cy="43830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6650037" cy="43830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8C3461-D2C2-480E-A4EC-FAF9931248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501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938FAF-FBEA-4C8D-A550-7E7D2C6AE9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7367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E7D322-15F2-4706-8E7B-2BCE51269E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8029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565DF0-3BCA-4B30-9C5B-B42ECD016A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427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652588"/>
            <a:ext cx="4457700" cy="5097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652588"/>
            <a:ext cx="4459287" cy="5097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AE4315-8FA0-4155-A0FA-35D19A4E17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0550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C9173B-6DC3-4B8A-8A05-0C09514491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0679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9BFE29-73D0-4753-98FB-646E5828A05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652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562DE0-83B1-486E-92D1-47D74DAC823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921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600AA5-DE60-428B-88A7-F1B89959E4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1222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52501B-E24D-4BAB-B339-AD9E787362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005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7DFB58-71FF-41B7-8C10-65058ED7FA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4936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A7EDB1-3BA8-4BF4-9DA0-2E07D0B450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5947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168275"/>
            <a:ext cx="2266950" cy="65817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168275"/>
            <a:ext cx="6650037" cy="65817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210FB6-E801-4FDC-9B2B-2215779077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943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59287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41FC46-7E52-4609-80BD-F955B11EFC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757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ABE51E-7D27-4EEA-A831-5E41EF25BE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357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C804DE-B1B6-42ED-8D90-5ABF6AC97B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382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D1FCD4-78B0-4DED-992B-F84FD443EC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39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89B8F-5E75-4F78-BBC5-0123E51816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16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FCD00E-AB9D-444C-B5BA-FF074C96F8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815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4300538"/>
            <a:ext cx="3746500" cy="3251200"/>
            <a:chOff x="0" y="2709"/>
            <a:chExt cx="2360" cy="2048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2764"/>
              <a:ext cx="2360" cy="1988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10199">
                    <a:alpha val="50000"/>
                  </a:srgbClr>
                </a:gs>
                <a:gs pos="5000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709"/>
              <a:ext cx="2042" cy="204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000"/>
                  </a:srgbClr>
                </a:gs>
                <a:gs pos="50000">
                  <a:srgbClr val="010199"/>
                </a:gs>
                <a:gs pos="100000">
                  <a:srgbClr val="000000">
                    <a:alpha val="50000"/>
                  </a:srgbClr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0" y="3014"/>
              <a:ext cx="1922" cy="1738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10199">
                    <a:alpha val="50000"/>
                  </a:srgbClr>
                </a:gs>
                <a:gs pos="5000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0" y="2804"/>
              <a:ext cx="1922" cy="1949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99">
                    <a:alpha val="50000"/>
                  </a:srgbClr>
                </a:gs>
                <a:gs pos="5000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230" y="3068"/>
              <a:ext cx="94" cy="9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1693" y="4281"/>
              <a:ext cx="100" cy="10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872" y="3001"/>
              <a:ext cx="132" cy="132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6388"/>
            <a:ext cx="9070975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0975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8163"/>
            <a:ext cx="2349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444875" y="6888163"/>
            <a:ext cx="31892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8163"/>
            <a:ext cx="23510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04168A6F-E80C-41A8-8E59-C0D305EF5B8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0" y="4300538"/>
            <a:ext cx="3746500" cy="3251200"/>
            <a:chOff x="0" y="2709"/>
            <a:chExt cx="2360" cy="2048"/>
          </a:xfrm>
        </p:grpSpPr>
        <p:sp>
          <p:nvSpPr>
            <p:cNvPr id="3074" name="Freeform 2"/>
            <p:cNvSpPr>
              <a:spLocks noChangeArrowheads="1"/>
            </p:cNvSpPr>
            <p:nvPr/>
          </p:nvSpPr>
          <p:spPr bwMode="auto">
            <a:xfrm>
              <a:off x="0" y="2764"/>
              <a:ext cx="2360" cy="1988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10199">
                    <a:alpha val="50000"/>
                  </a:srgbClr>
                </a:gs>
                <a:gs pos="5000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" name="Freeform 3"/>
            <p:cNvSpPr>
              <a:spLocks noChangeArrowheads="1"/>
            </p:cNvSpPr>
            <p:nvPr/>
          </p:nvSpPr>
          <p:spPr bwMode="auto">
            <a:xfrm>
              <a:off x="0" y="2709"/>
              <a:ext cx="2042" cy="204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000"/>
                  </a:srgbClr>
                </a:gs>
                <a:gs pos="50000">
                  <a:srgbClr val="010199"/>
                </a:gs>
                <a:gs pos="100000">
                  <a:srgbClr val="000000">
                    <a:alpha val="50000"/>
                  </a:srgbClr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" name="Freeform 4"/>
            <p:cNvSpPr>
              <a:spLocks noChangeArrowheads="1"/>
            </p:cNvSpPr>
            <p:nvPr/>
          </p:nvSpPr>
          <p:spPr bwMode="auto">
            <a:xfrm>
              <a:off x="0" y="3014"/>
              <a:ext cx="1922" cy="1738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10199">
                    <a:alpha val="50000"/>
                  </a:srgbClr>
                </a:gs>
                <a:gs pos="5000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 noChangeArrowheads="1"/>
            </p:cNvSpPr>
            <p:nvPr/>
          </p:nvSpPr>
          <p:spPr bwMode="auto">
            <a:xfrm>
              <a:off x="0" y="2804"/>
              <a:ext cx="1922" cy="1949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99">
                    <a:alpha val="50000"/>
                  </a:srgbClr>
                </a:gs>
                <a:gs pos="5000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230" y="3068"/>
              <a:ext cx="94" cy="9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1693" y="4281"/>
              <a:ext cx="100" cy="10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872" y="3001"/>
              <a:ext cx="132" cy="132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>
                    <a:alpha val="50000"/>
                  </a:srgbClr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065338"/>
            <a:ext cx="8567738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8163"/>
            <a:ext cx="2349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444875" y="6888163"/>
            <a:ext cx="31892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8163"/>
            <a:ext cx="23510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D6C2B9B6-0A06-4976-9B66-CC65F06994E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-7938" y="0"/>
            <a:ext cx="10079038" cy="6929438"/>
          </a:xfrm>
          <a:custGeom>
            <a:avLst/>
            <a:gdLst>
              <a:gd name="G0" fmla="*/ 28000 1 2"/>
              <a:gd name="G1" fmla="*/ 19250 1 2"/>
              <a:gd name="G2" fmla="+- 19250 0 0"/>
              <a:gd name="G3" fmla="+- 280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8000" y="0"/>
                </a:lnTo>
                <a:lnTo>
                  <a:pt x="28000" y="19250"/>
                </a:lnTo>
                <a:lnTo>
                  <a:pt x="0" y="19250"/>
                </a:lnTo>
                <a:close/>
              </a:path>
            </a:pathLst>
          </a:custGeom>
          <a:gradFill rotWithShape="0">
            <a:gsLst>
              <a:gs pos="0">
                <a:srgbClr val="7CB7F8"/>
              </a:gs>
              <a:gs pos="100000">
                <a:srgbClr val="FFFFFF">
                  <a:alpha val="50000"/>
                </a:srgbClr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44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52588"/>
            <a:ext cx="9069387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0"/>
            <a:r>
              <a:rPr lang="en-GB" altLang="fr-FR" smtClean="0"/>
              <a:t>Seventh Outline LevelModifiez les styles du texte du masque</a:t>
            </a:r>
          </a:p>
          <a:p>
            <a:pPr lvl="1"/>
            <a:r>
              <a:rPr lang="en-GB" altLang="fr-FR" smtClean="0"/>
              <a:t>Deuxième niveau</a:t>
            </a:r>
          </a:p>
          <a:p>
            <a:pPr lvl="2"/>
            <a:r>
              <a:rPr lang="en-GB" altLang="fr-FR" smtClean="0"/>
              <a:t>Troisième niveau</a:t>
            </a:r>
          </a:p>
          <a:p>
            <a:pPr lvl="3"/>
            <a:r>
              <a:rPr lang="en-GB" altLang="fr-FR" smtClean="0"/>
              <a:t>Quatrième niveau</a:t>
            </a:r>
          </a:p>
          <a:p>
            <a:pPr lvl="4"/>
            <a:r>
              <a:rPr lang="en-GB" altLang="fr-FR" smtClean="0"/>
              <a:t>Cinquième niveau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r>
              <a:rPr lang="fr-FR" altLang="fr-FR"/>
              <a:t>JP. Tavernet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r>
              <a:rPr lang="fr-FR" altLang="fr-FR"/>
              <a:t>FRIF Retreat Meeting 2011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B9EE10D7-D8DA-455C-AC9E-7CE8B1D968B5}" type="slidenum">
              <a:rPr lang="fr-FR" altLang="fr-FR"/>
              <a:pPr/>
              <a:t>‹N°›</a:t>
            </a:fld>
            <a:endParaRPr lang="fr-FR" altLang="fr-FR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1511300"/>
            <a:ext cx="10077450" cy="79375"/>
            <a:chOff x="0" y="952"/>
            <a:chExt cx="6348" cy="50"/>
          </a:xfrm>
        </p:grpSpPr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0" y="952"/>
              <a:ext cx="6348" cy="50"/>
            </a:xfrm>
            <a:custGeom>
              <a:avLst/>
              <a:gdLst>
                <a:gd name="G0" fmla="*/ 28000 1 2"/>
                <a:gd name="G1" fmla="*/ 224 1 2"/>
                <a:gd name="G2" fmla="+- 224 0 0"/>
                <a:gd name="G3" fmla="+- 2800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28000" y="0"/>
                  </a:lnTo>
                  <a:lnTo>
                    <a:pt x="28000" y="22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4288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5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3598" y="952"/>
              <a:ext cx="761" cy="50"/>
            </a:xfrm>
            <a:custGeom>
              <a:avLst/>
              <a:gdLst>
                <a:gd name="G0" fmla="*/ 3360 1 2"/>
                <a:gd name="G1" fmla="*/ 224 1 2"/>
                <a:gd name="G2" fmla="+- 224 0 0"/>
                <a:gd name="G3" fmla="+- 336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3360" y="0"/>
                  </a:lnTo>
                  <a:lnTo>
                    <a:pt x="3360" y="22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3F9EE4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5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4360" y="952"/>
              <a:ext cx="761" cy="50"/>
            </a:xfrm>
            <a:custGeom>
              <a:avLst/>
              <a:gdLst>
                <a:gd name="G0" fmla="*/ 3360 1 2"/>
                <a:gd name="G1" fmla="*/ 224 1 2"/>
                <a:gd name="G2" fmla="+- 224 0 0"/>
                <a:gd name="G3" fmla="+- 336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3360" y="0"/>
                  </a:lnTo>
                  <a:lnTo>
                    <a:pt x="3360" y="22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77B55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5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5122" y="952"/>
              <a:ext cx="761" cy="50"/>
            </a:xfrm>
            <a:custGeom>
              <a:avLst/>
              <a:gdLst>
                <a:gd name="G0" fmla="*/ 3360 1 2"/>
                <a:gd name="G1" fmla="*/ 224 1 2"/>
                <a:gd name="G2" fmla="+- 224 0 0"/>
                <a:gd name="G3" fmla="+- 336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3360" y="0"/>
                  </a:lnTo>
                  <a:lnTo>
                    <a:pt x="3360" y="22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E4A81B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5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68275"/>
            <a:ext cx="906938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Gill Sans MT" charset="0"/>
          <a:ea typeface="Droid Sans Fallback" charset="0"/>
          <a:cs typeface="Droid Sans Fallback" charset="0"/>
        </a:defRPr>
      </a:lvl2pPr>
      <a:lvl3pPr marL="1143000" indent="-228600"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Gill Sans MT" charset="0"/>
          <a:ea typeface="Droid Sans Fallback" charset="0"/>
          <a:cs typeface="Droid Sans Fallback" charset="0"/>
        </a:defRPr>
      </a:lvl3pPr>
      <a:lvl4pPr marL="1600200" indent="-228600"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Gill Sans MT" charset="0"/>
          <a:ea typeface="Droid Sans Fallback" charset="0"/>
          <a:cs typeface="Droid Sans Fallback" charset="0"/>
        </a:defRPr>
      </a:lvl4pPr>
      <a:lvl5pPr marL="2057400" indent="-228600"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Gill Sans MT" charset="0"/>
          <a:ea typeface="Droid Sans Fallback" charset="0"/>
          <a:cs typeface="Droid Sans Fallback" charset="0"/>
        </a:defRPr>
      </a:lvl5pPr>
      <a:lvl6pPr marL="2514600" indent="-228600"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Gill Sans MT" charset="0"/>
          <a:ea typeface="Droid Sans Fallback" charset="0"/>
          <a:cs typeface="Droid Sans Fallback" charset="0"/>
        </a:defRPr>
      </a:lvl6pPr>
      <a:lvl7pPr marL="2971800" indent="-228600"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Gill Sans MT" charset="0"/>
          <a:ea typeface="Droid Sans Fallback" charset="0"/>
          <a:cs typeface="Droid Sans Fallback" charset="0"/>
        </a:defRPr>
      </a:lvl7pPr>
      <a:lvl8pPr marL="3429000" indent="-228600"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Gill Sans MT" charset="0"/>
          <a:ea typeface="Droid Sans Fallback" charset="0"/>
          <a:cs typeface="Droid Sans Fallback" charset="0"/>
        </a:defRPr>
      </a:lvl8pPr>
      <a:lvl9pPr marL="3886200" indent="-228600" algn="l" defTabSz="457200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Gill Sans MT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>
        <a:lnSpc>
          <a:spcPct val="115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23B8DC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23B8DC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23B8DC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23B8DC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23B8DC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E79D80B-E6B6-4A80-BED8-7E69EE3769C3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1365250"/>
            <a:ext cx="8607425" cy="2238375"/>
          </a:xfrm>
          <a:ln/>
        </p:spPr>
        <p:txBody>
          <a:bodyPr lIns="0" tIns="0" rIns="0" bIns="0" anchorCtr="0"/>
          <a:lstStyle/>
          <a:p>
            <a:pPr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/>
              <a:t>L’astronomie gamma au sol </a:t>
            </a:r>
            <a:br>
              <a:rPr lang="fr-FR" altLang="fr-FR"/>
            </a:br>
            <a:r>
              <a:rPr lang="fr-FR" altLang="fr-FR"/>
              <a:t>avec l’expérience H.E.S.S.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22888" y="4922838"/>
            <a:ext cx="36861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GB" altLang="fr-FR">
                <a:solidFill>
                  <a:srgbClr val="00FF00"/>
                </a:solidFill>
              </a:rPr>
              <a:t>Jean-Paul Tavernet</a:t>
            </a:r>
          </a:p>
          <a:p>
            <a:pPr algn="ctr">
              <a:buClrTx/>
              <a:buSzPct val="45000"/>
              <a:buFontTx/>
              <a:buNone/>
            </a:pPr>
            <a:r>
              <a:rPr lang="en-GB" altLang="fr-FR">
                <a:solidFill>
                  <a:srgbClr val="00FF00"/>
                </a:solidFill>
              </a:rPr>
              <a:t>LPNHE  - </a:t>
            </a:r>
            <a:r>
              <a:rPr lang="en-GB" altLang="fr-FR" i="1">
                <a:solidFill>
                  <a:srgbClr val="00FF00"/>
                </a:solidFill>
              </a:rPr>
              <a:t>Université</a:t>
            </a:r>
            <a:r>
              <a:rPr lang="en-GB" altLang="fr-FR">
                <a:solidFill>
                  <a:srgbClr val="00FF00"/>
                </a:solidFill>
              </a:rPr>
              <a:t> </a:t>
            </a:r>
            <a:r>
              <a:rPr lang="en-GB" altLang="fr-FR" i="1">
                <a:solidFill>
                  <a:srgbClr val="00FF00"/>
                </a:solidFill>
              </a:rPr>
              <a:t>Paris VI</a:t>
            </a:r>
          </a:p>
          <a:p>
            <a:pPr algn="ctr">
              <a:buClrTx/>
              <a:buSzPct val="45000"/>
              <a:buFontTx/>
              <a:buNone/>
            </a:pPr>
            <a:r>
              <a:rPr lang="en-GB" altLang="fr-FR" i="1">
                <a:solidFill>
                  <a:srgbClr val="00FF00"/>
                </a:solidFill>
              </a:rPr>
              <a:t>tavernet@in2p3.fr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94A9F6-734C-4E10-A881-DD90A8650AF5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06388"/>
            <a:ext cx="9072563" cy="8620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/>
              <a:t>L’imagerie Cherenkov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8900" y="1181100"/>
            <a:ext cx="9804400" cy="4525963"/>
          </a:xfrm>
          <a:ln/>
        </p:spPr>
        <p:txBody>
          <a:bodyPr/>
          <a:lstStyle/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Former l’image de la gerbe dans le plan focal d’un grand télescope…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  … équipé d’une caméra composée de nombreux photomultiplicateurs.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fr-FR" altLang="fr-FR" sz="2000"/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Champ de vue de 3° à 5°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fr-FR" altLang="fr-FR" sz="2000"/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Premier succès : T. Weekes 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et al. (Obs. Whipple) 1989 : 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détection de la nébuleuse du Crabe.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2013"/>
            <a:ext cx="57912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-88900" y="4535488"/>
            <a:ext cx="5326063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28625" indent="-32385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 marL="862013" indent="-2127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Aft>
                <a:spcPts val="425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 sz="2000">
                <a:solidFill>
                  <a:srgbClr val="FF3300"/>
                </a:solidFill>
                <a:latin typeface="Arial" charset="0"/>
              </a:rPr>
              <a:t>E=100 GeV : ~1 photon Cerenkov/m</a:t>
            </a:r>
            <a:r>
              <a:rPr lang="fr-FR" altLang="fr-FR" sz="2000" baseline="30000">
                <a:solidFill>
                  <a:srgbClr val="FF3300"/>
                </a:solidFill>
                <a:latin typeface="Arial" charset="0"/>
              </a:rPr>
              <a:t>2</a:t>
            </a:r>
          </a:p>
          <a:p>
            <a:pPr lvl="3">
              <a:spcAft>
                <a:spcPts val="425"/>
              </a:spcAft>
              <a:buClrTx/>
              <a:buSzPct val="45000"/>
              <a:buFontTx/>
              <a:buNone/>
            </a:pPr>
            <a:r>
              <a:rPr lang="fr-FR" altLang="fr-FR" sz="1800">
                <a:solidFill>
                  <a:srgbClr val="00FF00"/>
                </a:solidFill>
                <a:latin typeface="Arial" charset="0"/>
              </a:rPr>
              <a:t>=&gt; grande surface de miroir</a:t>
            </a:r>
          </a:p>
          <a:p>
            <a:pPr>
              <a:spcAft>
                <a:spcPts val="425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 sz="2000">
                <a:solidFill>
                  <a:srgbClr val="FF3300"/>
                </a:solidFill>
                <a:latin typeface="Arial" charset="0"/>
              </a:rPr>
              <a:t>Imagerie Cherenkov (photographie)</a:t>
            </a:r>
          </a:p>
          <a:p>
            <a:pPr lvl="3">
              <a:spcAft>
                <a:spcPts val="425"/>
              </a:spcAft>
              <a:buClrTx/>
              <a:buSzPct val="45000"/>
              <a:buFontTx/>
              <a:buNone/>
            </a:pPr>
            <a:r>
              <a:rPr lang="fr-FR" altLang="fr-FR" sz="1800">
                <a:solidFill>
                  <a:srgbClr val="00FF00"/>
                </a:solidFill>
                <a:latin typeface="Arial" charset="0"/>
              </a:rPr>
              <a:t>=&gt; fine granularité</a:t>
            </a:r>
          </a:p>
          <a:p>
            <a:pPr>
              <a:spcAft>
                <a:spcPts val="425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 sz="2000">
                <a:solidFill>
                  <a:srgbClr val="FF3300"/>
                </a:solidFill>
                <a:latin typeface="Arial" charset="0"/>
              </a:rPr>
              <a:t>Flash Cherenkov (5-8ns)</a:t>
            </a:r>
          </a:p>
          <a:p>
            <a:pPr>
              <a:spcAft>
                <a:spcPts val="425"/>
              </a:spcAft>
              <a:buClrTx/>
              <a:buSzTx/>
              <a:buFontTx/>
              <a:buNone/>
            </a:pPr>
            <a:r>
              <a:rPr lang="fr-FR" altLang="fr-FR" sz="1800">
                <a:solidFill>
                  <a:srgbClr val="00FF00"/>
                </a:solidFill>
                <a:latin typeface="Arial" charset="0"/>
              </a:rPr>
              <a:t>=&gt; électronique rapide</a:t>
            </a:r>
          </a:p>
          <a:p>
            <a:pPr>
              <a:spcAft>
                <a:spcPts val="425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 sz="2000">
                <a:solidFill>
                  <a:srgbClr val="FF3300"/>
                </a:solidFill>
                <a:latin typeface="Arial" charset="0"/>
              </a:rPr>
              <a:t>Différents points de vues</a:t>
            </a:r>
          </a:p>
          <a:p>
            <a:pPr lvl="3">
              <a:spcAft>
                <a:spcPts val="425"/>
              </a:spcAft>
              <a:buClrTx/>
              <a:buSzPct val="45000"/>
              <a:buFontTx/>
              <a:buNone/>
            </a:pPr>
            <a:r>
              <a:rPr lang="fr-FR" altLang="fr-FR" sz="1800">
                <a:solidFill>
                  <a:srgbClr val="00FF00"/>
                </a:solidFill>
                <a:latin typeface="Arial" charset="0"/>
              </a:rPr>
              <a:t>=&gt; plusieurs télescopes</a:t>
            </a:r>
          </a:p>
          <a:p>
            <a:pPr>
              <a:spcAft>
                <a:spcPts val="425"/>
              </a:spcAft>
              <a:buClrTx/>
              <a:buSzTx/>
              <a:buFontTx/>
              <a:buNone/>
            </a:pPr>
            <a:endParaRPr lang="fr-FR" altLang="fr-FR" sz="1800">
              <a:solidFill>
                <a:srgbClr val="00FF00"/>
              </a:solidFill>
              <a:latin typeface="Arial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29188"/>
            <a:ext cx="2103438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D806CC-40A6-417F-90F5-F69179B16EF8}" type="slidenum">
              <a:rPr lang="fr-FR" altLang="fr-FR"/>
              <a:pPr/>
              <a:t>11</a:t>
            </a:fld>
            <a:endParaRPr lang="fr-FR" altLang="fr-FR"/>
          </a:p>
        </p:txBody>
      </p:sp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957888" y="1309688"/>
            <a:ext cx="3236912" cy="2952750"/>
            <a:chOff x="3753" y="825"/>
            <a:chExt cx="2039" cy="1860"/>
          </a:xfrm>
        </p:grpSpPr>
        <p:grpSp>
          <p:nvGrpSpPr>
            <p:cNvPr id="16386" name="Group 2"/>
            <p:cNvGrpSpPr>
              <a:grpSpLocks/>
            </p:cNvGrpSpPr>
            <p:nvPr/>
          </p:nvGrpSpPr>
          <p:grpSpPr bwMode="auto">
            <a:xfrm>
              <a:off x="5418" y="825"/>
              <a:ext cx="356" cy="1860"/>
              <a:chOff x="5418" y="825"/>
              <a:chExt cx="356" cy="1860"/>
            </a:xfrm>
          </p:grpSpPr>
          <p:sp>
            <p:nvSpPr>
              <p:cNvPr id="16387" name="Rectangle 3"/>
              <p:cNvSpPr>
                <a:spLocks noChangeArrowheads="1"/>
              </p:cNvSpPr>
              <p:nvPr/>
            </p:nvSpPr>
            <p:spPr bwMode="auto">
              <a:xfrm>
                <a:off x="5418" y="825"/>
                <a:ext cx="123" cy="1860"/>
              </a:xfrm>
              <a:prstGeom prst="rect">
                <a:avLst/>
              </a:prstGeom>
              <a:gradFill rotWithShape="0">
                <a:gsLst>
                  <a:gs pos="0">
                    <a:srgbClr val="EE9960"/>
                  </a:gs>
                  <a:gs pos="100000">
                    <a:srgbClr val="2E4E94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88" name="AutoShape 4"/>
              <p:cNvSpPr>
                <a:spLocks noChangeArrowheads="1"/>
              </p:cNvSpPr>
              <p:nvPr/>
            </p:nvSpPr>
            <p:spPr bwMode="auto">
              <a:xfrm>
                <a:off x="5543" y="825"/>
                <a:ext cx="231" cy="1860"/>
              </a:xfrm>
              <a:prstGeom prst="roundRect">
                <a:avLst>
                  <a:gd name="adj" fmla="val 431"/>
                </a:avLst>
              </a:prstGeom>
              <a:solidFill>
                <a:srgbClr val="000000">
                  <a:alpha val="50000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3753" y="968"/>
              <a:ext cx="2039" cy="1611"/>
              <a:chOff x="3753" y="968"/>
              <a:chExt cx="2039" cy="1611"/>
            </a:xfrm>
          </p:grpSpPr>
          <p:pic>
            <p:nvPicPr>
              <p:cNvPr id="1639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" y="980"/>
                <a:ext cx="1552" cy="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391" name="Group 7"/>
              <p:cNvGrpSpPr>
                <a:grpSpLocks/>
              </p:cNvGrpSpPr>
              <p:nvPr/>
            </p:nvGrpSpPr>
            <p:grpSpPr bwMode="auto">
              <a:xfrm>
                <a:off x="5430" y="968"/>
                <a:ext cx="362" cy="193"/>
                <a:chOff x="5430" y="968"/>
                <a:chExt cx="362" cy="193"/>
              </a:xfrm>
            </p:grpSpPr>
            <p:sp>
              <p:nvSpPr>
                <p:cNvPr id="163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577" y="968"/>
                  <a:ext cx="215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5pPr>
                  <a:lvl6pPr marL="2514600" indent="-228600" defTabSz="45720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6pPr>
                  <a:lvl7pPr marL="2971800" indent="-228600" defTabSz="45720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7pPr>
                  <a:lvl8pPr marL="3429000" indent="-228600" defTabSz="45720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8pPr>
                  <a:lvl9pPr marL="3886200" indent="-228600" defTabSz="45720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Droid Sans Fallback" charset="0"/>
                      <a:cs typeface="Droid Sans Fallback" charset="0"/>
                    </a:defRPr>
                  </a:lvl9pPr>
                </a:lstStyle>
                <a:p>
                  <a:pPr>
                    <a:lnSpc>
                      <a:spcPct val="101000"/>
                    </a:lnSpc>
                    <a:spcAft>
                      <a:spcPts val="313"/>
                    </a:spcAft>
                    <a:buClrTx/>
                    <a:buSzPct val="45000"/>
                    <a:buFontTx/>
                    <a:buNone/>
                  </a:pPr>
                  <a:r>
                    <a:rPr lang="fr-FR" altLang="fr-FR" sz="1000">
                      <a:solidFill>
                        <a:srgbClr val="FFFFFF"/>
                      </a:solidFill>
                      <a:latin typeface="Verdana" pitchFamily="32" charset="0"/>
                    </a:rPr>
                    <a:t>100 ms</a:t>
                  </a:r>
                </a:p>
              </p:txBody>
            </p:sp>
            <p:sp>
              <p:nvSpPr>
                <p:cNvPr id="16393" name="Line 9"/>
                <p:cNvSpPr>
                  <a:spLocks noChangeShapeType="1"/>
                </p:cNvSpPr>
                <p:nvPr/>
              </p:nvSpPr>
              <p:spPr bwMode="auto">
                <a:xfrm>
                  <a:off x="5430" y="1001"/>
                  <a:ext cx="108" cy="0"/>
                </a:xfrm>
                <a:prstGeom prst="line">
                  <a:avLst/>
                </a:prstGeom>
                <a:noFill/>
                <a:ln w="36000" cap="flat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5957888" y="1555750"/>
            <a:ext cx="3130550" cy="2540000"/>
            <a:chOff x="3753" y="980"/>
            <a:chExt cx="1972" cy="1600"/>
          </a:xfrm>
        </p:grpSpPr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980"/>
              <a:ext cx="1553" cy="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5431" y="1350"/>
              <a:ext cx="294" cy="193"/>
              <a:chOff x="5431" y="1350"/>
              <a:chExt cx="294" cy="193"/>
            </a:xfrm>
          </p:grpSpPr>
          <p:sp>
            <p:nvSpPr>
              <p:cNvPr id="16397" name="Text Box 13"/>
              <p:cNvSpPr txBox="1">
                <a:spLocks noChangeArrowheads="1"/>
              </p:cNvSpPr>
              <p:nvPr/>
            </p:nvSpPr>
            <p:spPr bwMode="auto">
              <a:xfrm>
                <a:off x="5577" y="1350"/>
                <a:ext cx="147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lnSpc>
                    <a:spcPct val="101000"/>
                  </a:lnSpc>
                  <a:spcAft>
                    <a:spcPts val="313"/>
                  </a:spcAft>
                  <a:buClrTx/>
                  <a:buSzPct val="45000"/>
                  <a:buFontTx/>
                  <a:buNone/>
                </a:pPr>
                <a:r>
                  <a:rPr lang="fr-FR" altLang="fr-FR" sz="1000">
                    <a:solidFill>
                      <a:srgbClr val="FFFFFF"/>
                    </a:solidFill>
                    <a:latin typeface="Verdana" pitchFamily="32" charset="0"/>
                  </a:rPr>
                  <a:t>10 ms</a:t>
                </a:r>
              </a:p>
            </p:txBody>
          </p:sp>
          <p:sp>
            <p:nvSpPr>
              <p:cNvPr id="16398" name="Line 14"/>
              <p:cNvSpPr>
                <a:spLocks noChangeShapeType="1"/>
              </p:cNvSpPr>
              <p:nvPr/>
            </p:nvSpPr>
            <p:spPr bwMode="auto">
              <a:xfrm>
                <a:off x="5431" y="1383"/>
                <a:ext cx="108" cy="0"/>
              </a:xfrm>
              <a:prstGeom prst="line">
                <a:avLst/>
              </a:prstGeom>
              <a:noFill/>
              <a:ln w="36000" cap="flat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5957888" y="1555750"/>
            <a:ext cx="3082925" cy="2540000"/>
            <a:chOff x="3753" y="980"/>
            <a:chExt cx="1942" cy="1600"/>
          </a:xfrm>
        </p:grpSpPr>
        <p:pic>
          <p:nvPicPr>
            <p:cNvPr id="16400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980"/>
              <a:ext cx="1553" cy="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6401" name="Group 17"/>
            <p:cNvGrpSpPr>
              <a:grpSpLocks/>
            </p:cNvGrpSpPr>
            <p:nvPr/>
          </p:nvGrpSpPr>
          <p:grpSpPr bwMode="auto">
            <a:xfrm>
              <a:off x="5431" y="1732"/>
              <a:ext cx="264" cy="290"/>
              <a:chOff x="5431" y="1732"/>
              <a:chExt cx="264" cy="290"/>
            </a:xfrm>
          </p:grpSpPr>
          <p:sp>
            <p:nvSpPr>
              <p:cNvPr id="16402" name="Text Box 18"/>
              <p:cNvSpPr txBox="1">
                <a:spLocks noChangeArrowheads="1"/>
              </p:cNvSpPr>
              <p:nvPr/>
            </p:nvSpPr>
            <p:spPr bwMode="auto">
              <a:xfrm>
                <a:off x="5577" y="1732"/>
                <a:ext cx="118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lnSpc>
                    <a:spcPct val="101000"/>
                  </a:lnSpc>
                  <a:spcAft>
                    <a:spcPts val="313"/>
                  </a:spcAft>
                  <a:buClrTx/>
                  <a:buSzPct val="45000"/>
                  <a:buFontTx/>
                  <a:buNone/>
                </a:pPr>
                <a:r>
                  <a:rPr lang="fr-FR" altLang="fr-FR" sz="1000">
                    <a:solidFill>
                      <a:srgbClr val="FFFFFF"/>
                    </a:solidFill>
                    <a:latin typeface="Verdana" pitchFamily="32" charset="0"/>
                  </a:rPr>
                  <a:t>1 ms</a:t>
                </a:r>
              </a:p>
            </p:txBody>
          </p:sp>
          <p:sp>
            <p:nvSpPr>
              <p:cNvPr id="16403" name="Line 19"/>
              <p:cNvSpPr>
                <a:spLocks noChangeShapeType="1"/>
              </p:cNvSpPr>
              <p:nvPr/>
            </p:nvSpPr>
            <p:spPr bwMode="auto">
              <a:xfrm>
                <a:off x="5431" y="1765"/>
                <a:ext cx="108" cy="0"/>
              </a:xfrm>
              <a:prstGeom prst="line">
                <a:avLst/>
              </a:prstGeom>
              <a:noFill/>
              <a:ln w="36000" cap="flat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5957888" y="1555750"/>
            <a:ext cx="3152775" cy="2540000"/>
            <a:chOff x="3753" y="980"/>
            <a:chExt cx="1986" cy="1600"/>
          </a:xfrm>
        </p:grpSpPr>
        <p:grpSp>
          <p:nvGrpSpPr>
            <p:cNvPr id="16405" name="Group 21"/>
            <p:cNvGrpSpPr>
              <a:grpSpLocks/>
            </p:cNvGrpSpPr>
            <p:nvPr/>
          </p:nvGrpSpPr>
          <p:grpSpPr bwMode="auto">
            <a:xfrm>
              <a:off x="5430" y="2114"/>
              <a:ext cx="310" cy="193"/>
              <a:chOff x="5430" y="2114"/>
              <a:chExt cx="310" cy="193"/>
            </a:xfrm>
          </p:grpSpPr>
          <p:sp>
            <p:nvSpPr>
              <p:cNvPr id="16406" name="Text Box 22"/>
              <p:cNvSpPr txBox="1">
                <a:spLocks noChangeArrowheads="1"/>
              </p:cNvSpPr>
              <p:nvPr/>
            </p:nvSpPr>
            <p:spPr bwMode="auto">
              <a:xfrm>
                <a:off x="5577" y="2114"/>
                <a:ext cx="163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lnSpc>
                    <a:spcPct val="101000"/>
                  </a:lnSpc>
                  <a:spcAft>
                    <a:spcPts val="313"/>
                  </a:spcAft>
                  <a:buClrTx/>
                  <a:buSzPct val="45000"/>
                  <a:buFontTx/>
                  <a:buNone/>
                </a:pPr>
                <a:r>
                  <a:rPr lang="fr-FR" altLang="fr-FR" sz="1000">
                    <a:solidFill>
                      <a:srgbClr val="FFFFFF"/>
                    </a:solidFill>
                    <a:latin typeface="Verdana" pitchFamily="32" charset="0"/>
                  </a:rPr>
                  <a:t>100 ns</a:t>
                </a:r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5430" y="2147"/>
                <a:ext cx="108" cy="0"/>
              </a:xfrm>
              <a:prstGeom prst="line">
                <a:avLst/>
              </a:prstGeom>
              <a:noFill/>
              <a:ln w="36000" cap="flat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6408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980"/>
              <a:ext cx="1552" cy="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5957888" y="1552575"/>
            <a:ext cx="3106737" cy="2714625"/>
            <a:chOff x="3753" y="978"/>
            <a:chExt cx="1957" cy="1710"/>
          </a:xfrm>
        </p:grpSpPr>
        <p:pic>
          <p:nvPicPr>
            <p:cNvPr id="16410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978"/>
              <a:ext cx="1553" cy="1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>
              <a:off x="5431" y="2495"/>
              <a:ext cx="279" cy="193"/>
              <a:chOff x="5431" y="2495"/>
              <a:chExt cx="279" cy="193"/>
            </a:xfrm>
          </p:grpSpPr>
          <p:sp>
            <p:nvSpPr>
              <p:cNvPr id="16412" name="Text Box 28"/>
              <p:cNvSpPr txBox="1">
                <a:spLocks noChangeArrowheads="1"/>
              </p:cNvSpPr>
              <p:nvPr/>
            </p:nvSpPr>
            <p:spPr bwMode="auto">
              <a:xfrm>
                <a:off x="5577" y="2495"/>
                <a:ext cx="133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lnSpc>
                    <a:spcPct val="101000"/>
                  </a:lnSpc>
                  <a:spcAft>
                    <a:spcPts val="313"/>
                  </a:spcAft>
                  <a:buClrTx/>
                  <a:buSzPct val="45000"/>
                  <a:buFontTx/>
                  <a:buNone/>
                </a:pPr>
                <a:r>
                  <a:rPr lang="fr-FR" altLang="fr-FR" sz="1000">
                    <a:solidFill>
                      <a:srgbClr val="FFFFFF"/>
                    </a:solidFill>
                    <a:latin typeface="Verdana" pitchFamily="32" charset="0"/>
                  </a:rPr>
                  <a:t>10 ns</a:t>
                </a:r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5431" y="2528"/>
                <a:ext cx="108" cy="0"/>
              </a:xfrm>
              <a:prstGeom prst="line">
                <a:avLst/>
              </a:prstGeom>
              <a:noFill/>
              <a:ln w="36000" cap="flat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6575425" y="2374900"/>
            <a:ext cx="1239838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65125" y="-184150"/>
            <a:ext cx="9326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fr-FR" altLang="fr-FR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Imagerie Cherenkov Atmosphérique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12713" y="917575"/>
            <a:ext cx="53832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28625" indent="-32385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Aft>
                <a:spcPts val="425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>
                <a:solidFill>
                  <a:srgbClr val="23B8DC"/>
                </a:solidFill>
              </a:rPr>
              <a:t>Image de la gerbe sur une caméra rapide</a:t>
            </a:r>
          </a:p>
          <a:p>
            <a:pPr>
              <a:spcAft>
                <a:spcPts val="425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>
                <a:solidFill>
                  <a:srgbClr val="23B8DC"/>
                </a:solidFill>
              </a:rPr>
              <a:t>Très grande surface effective (10</a:t>
            </a:r>
            <a:r>
              <a:rPr lang="fr-FR" altLang="fr-FR" baseline="33000">
                <a:solidFill>
                  <a:srgbClr val="23B8DC"/>
                </a:solidFill>
              </a:rPr>
              <a:t>5</a:t>
            </a:r>
            <a:r>
              <a:rPr lang="fr-FR" altLang="fr-FR">
                <a:solidFill>
                  <a:srgbClr val="23B8DC"/>
                </a:solidFill>
              </a:rPr>
              <a:t> m</a:t>
            </a:r>
            <a:r>
              <a:rPr lang="fr-FR" altLang="fr-FR" baseline="33000">
                <a:solidFill>
                  <a:srgbClr val="23B8DC"/>
                </a:solidFill>
              </a:rPr>
              <a:t>2</a:t>
            </a:r>
            <a:r>
              <a:rPr lang="fr-FR" altLang="fr-FR">
                <a:solidFill>
                  <a:srgbClr val="23B8DC"/>
                </a:solidFill>
              </a:rPr>
              <a:t>)</a:t>
            </a:r>
          </a:p>
          <a:p>
            <a:pPr>
              <a:spcAft>
                <a:spcPts val="425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>
                <a:solidFill>
                  <a:srgbClr val="23B8DC"/>
                </a:solidFill>
              </a:rPr>
              <a:t>Stéréoscopie permet une meilleure</a:t>
            </a:r>
            <a:br>
              <a:rPr lang="fr-FR" altLang="fr-FR">
                <a:solidFill>
                  <a:srgbClr val="23B8DC"/>
                </a:solidFill>
              </a:rPr>
            </a:br>
            <a:r>
              <a:rPr lang="fr-FR" altLang="fr-FR">
                <a:solidFill>
                  <a:srgbClr val="23B8DC"/>
                </a:solidFill>
              </a:rPr>
              <a:t>reconstruction et une meilleure réjection</a:t>
            </a:r>
            <a:br>
              <a:rPr lang="fr-FR" altLang="fr-FR">
                <a:solidFill>
                  <a:srgbClr val="23B8DC"/>
                </a:solidFill>
              </a:rPr>
            </a:br>
            <a:r>
              <a:rPr lang="fr-FR" altLang="fr-FR">
                <a:solidFill>
                  <a:srgbClr val="23B8DC"/>
                </a:solidFill>
              </a:rPr>
              <a:t>du bruit (hadrons)</a:t>
            </a:r>
          </a:p>
        </p:txBody>
      </p:sp>
      <p:grpSp>
        <p:nvGrpSpPr>
          <p:cNvPr id="16417" name="Group 33"/>
          <p:cNvGrpSpPr>
            <a:grpSpLocks/>
          </p:cNvGrpSpPr>
          <p:nvPr/>
        </p:nvGrpSpPr>
        <p:grpSpPr bwMode="auto">
          <a:xfrm>
            <a:off x="223838" y="3359150"/>
            <a:ext cx="5399087" cy="4041775"/>
            <a:chOff x="141" y="2116"/>
            <a:chExt cx="3401" cy="2546"/>
          </a:xfrm>
        </p:grpSpPr>
        <p:pic>
          <p:nvPicPr>
            <p:cNvPr id="16418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116"/>
              <a:ext cx="3401" cy="2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1091" y="2286"/>
              <a:ext cx="965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lnSpc>
                  <a:spcPct val="102000"/>
                </a:lnSpc>
                <a:buClrTx/>
                <a:buSzPct val="45000"/>
                <a:buFontTx/>
                <a:buNone/>
              </a:pPr>
              <a:r>
                <a:rPr lang="en-GB" altLang="fr-FR" sz="1800">
                  <a:solidFill>
                    <a:srgbClr val="FFFFFF"/>
                  </a:solidFill>
                  <a:latin typeface="Symbol" pitchFamily="16" charset="2"/>
                </a:rPr>
                <a:t></a:t>
              </a:r>
            </a:p>
            <a:p>
              <a:pPr>
                <a:buClrTx/>
                <a:buSzPct val="45000"/>
                <a:buFontTx/>
                <a:buNone/>
              </a:pPr>
              <a:r>
                <a:rPr lang="en-GB" altLang="fr-FR" sz="1800">
                  <a:solidFill>
                    <a:srgbClr val="FFFFFF"/>
                  </a:solidFill>
                </a:rPr>
                <a:t>Rayon cosmique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271" y="2552"/>
              <a:ext cx="78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en-GB" altLang="fr-FR" sz="1200">
                  <a:solidFill>
                    <a:srgbClr val="FFFFFF"/>
                  </a:solidFill>
                </a:rPr>
                <a:t>Gerbe Electromagnetique</a:t>
              </a: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 rot="18240000">
              <a:off x="259" y="3544"/>
              <a:ext cx="116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en-GB" altLang="fr-FR" sz="1500">
                  <a:solidFill>
                    <a:srgbClr val="FFFFFF"/>
                  </a:solidFill>
                </a:rPr>
                <a:t> Lumière Cerenkov</a:t>
              </a:r>
            </a:p>
          </p:txBody>
        </p:sp>
      </p:grp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5726113" y="4432300"/>
            <a:ext cx="43529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78000"/>
              </a:lnSpc>
              <a:spcAft>
                <a:spcPts val="1000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>
                <a:solidFill>
                  <a:srgbClr val="23B8DC"/>
                </a:solidFill>
              </a:rPr>
              <a:t>Point essentiel: </a:t>
            </a:r>
            <a:r>
              <a:rPr lang="fr-FR" altLang="fr-FR">
                <a:solidFill>
                  <a:srgbClr val="FF3300"/>
                </a:solidFill>
              </a:rPr>
              <a:t>Rapidité</a:t>
            </a:r>
            <a:r>
              <a:rPr lang="fr-FR" altLang="fr-FR">
                <a:solidFill>
                  <a:srgbClr val="23B8DC"/>
                </a:solidFill>
              </a:rPr>
              <a:t> (10 ns)</a:t>
            </a:r>
          </a:p>
        </p:txBody>
      </p:sp>
      <p:grpSp>
        <p:nvGrpSpPr>
          <p:cNvPr id="16423" name="Group 39"/>
          <p:cNvGrpSpPr>
            <a:grpSpLocks/>
          </p:cNvGrpSpPr>
          <p:nvPr/>
        </p:nvGrpSpPr>
        <p:grpSpPr bwMode="auto">
          <a:xfrm>
            <a:off x="4244975" y="5599113"/>
            <a:ext cx="5713413" cy="1749425"/>
            <a:chOff x="2674" y="3527"/>
            <a:chExt cx="3599" cy="1102"/>
          </a:xfrm>
        </p:grpSpPr>
        <p:pic>
          <p:nvPicPr>
            <p:cNvPr id="16424" name="Picture 4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" y="3527"/>
              <a:ext cx="1190" cy="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6425" name="Group 41"/>
            <p:cNvGrpSpPr>
              <a:grpSpLocks/>
            </p:cNvGrpSpPr>
            <p:nvPr/>
          </p:nvGrpSpPr>
          <p:grpSpPr bwMode="auto">
            <a:xfrm>
              <a:off x="5656" y="3934"/>
              <a:ext cx="326" cy="681"/>
              <a:chOff x="5656" y="3934"/>
              <a:chExt cx="326" cy="681"/>
            </a:xfrm>
          </p:grpSpPr>
          <p:sp>
            <p:nvSpPr>
              <p:cNvPr id="16426" name="Oval 42"/>
              <p:cNvSpPr>
                <a:spLocks noChangeArrowheads="1"/>
              </p:cNvSpPr>
              <p:nvPr/>
            </p:nvSpPr>
            <p:spPr bwMode="auto">
              <a:xfrm rot="20340000">
                <a:off x="5779" y="4184"/>
                <a:ext cx="129" cy="351"/>
              </a:xfrm>
              <a:prstGeom prst="ellipse">
                <a:avLst/>
              </a:prstGeom>
              <a:noFill/>
              <a:ln w="18000" cap="flat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 flipH="1" flipV="1">
                <a:off x="5655" y="3934"/>
                <a:ext cx="328" cy="683"/>
              </a:xfrm>
              <a:prstGeom prst="line">
                <a:avLst/>
              </a:prstGeom>
              <a:noFill/>
              <a:ln w="18000" cap="flat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6428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" y="3527"/>
              <a:ext cx="1191" cy="1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29" name="Text Box 45"/>
            <p:cNvSpPr txBox="1">
              <a:spLocks noChangeArrowheads="1"/>
            </p:cNvSpPr>
            <p:nvPr/>
          </p:nvSpPr>
          <p:spPr bwMode="auto">
            <a:xfrm>
              <a:off x="2985" y="3563"/>
              <a:ext cx="560" cy="127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000080"/>
                  </a:solidFill>
                </a:rPr>
                <a:t>muon</a:t>
              </a:r>
            </a:p>
          </p:txBody>
        </p:sp>
        <p:sp>
          <p:nvSpPr>
            <p:cNvPr id="16430" name="Text Box 46"/>
            <p:cNvSpPr txBox="1">
              <a:spLocks noChangeArrowheads="1"/>
            </p:cNvSpPr>
            <p:nvPr/>
          </p:nvSpPr>
          <p:spPr bwMode="auto">
            <a:xfrm>
              <a:off x="5274" y="3563"/>
              <a:ext cx="920" cy="136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lnSpc>
                  <a:spcPct val="102000"/>
                </a:lnSpc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000080"/>
                  </a:solidFill>
                  <a:latin typeface="Symbol" pitchFamily="16" charset="2"/>
                </a:rPr>
                <a:t></a:t>
              </a:r>
            </a:p>
          </p:txBody>
        </p:sp>
        <p:pic>
          <p:nvPicPr>
            <p:cNvPr id="16431" name="Picture 4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" y="3528"/>
              <a:ext cx="1192" cy="1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32" name="Text Box 48"/>
            <p:cNvSpPr txBox="1">
              <a:spLocks noChangeArrowheads="1"/>
            </p:cNvSpPr>
            <p:nvPr/>
          </p:nvSpPr>
          <p:spPr bwMode="auto">
            <a:xfrm>
              <a:off x="4169" y="3563"/>
              <a:ext cx="665" cy="127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000080"/>
                  </a:solidFill>
                </a:rPr>
                <a:t>hadron</a:t>
              </a:r>
            </a:p>
          </p:txBody>
        </p:sp>
      </p:grpSp>
      <p:grpSp>
        <p:nvGrpSpPr>
          <p:cNvPr id="16433" name="Group 49"/>
          <p:cNvGrpSpPr>
            <a:grpSpLocks/>
          </p:cNvGrpSpPr>
          <p:nvPr/>
        </p:nvGrpSpPr>
        <p:grpSpPr bwMode="auto">
          <a:xfrm>
            <a:off x="203200" y="3594100"/>
            <a:ext cx="4198938" cy="3621088"/>
            <a:chOff x="128" y="2264"/>
            <a:chExt cx="2645" cy="2281"/>
          </a:xfrm>
        </p:grpSpPr>
        <p:pic>
          <p:nvPicPr>
            <p:cNvPr id="16434" name="Picture 5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64"/>
              <a:ext cx="2645" cy="2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35" name="AutoShape 51"/>
            <p:cNvSpPr>
              <a:spLocks noChangeArrowheads="1"/>
            </p:cNvSpPr>
            <p:nvPr/>
          </p:nvSpPr>
          <p:spPr bwMode="auto">
            <a:xfrm>
              <a:off x="128" y="2264"/>
              <a:ext cx="2645" cy="2281"/>
            </a:xfrm>
            <a:prstGeom prst="roundRect">
              <a:avLst>
                <a:gd name="adj" fmla="val 56"/>
              </a:avLst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5726113" y="4795838"/>
            <a:ext cx="435292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78000"/>
              </a:lnSpc>
              <a:spcAft>
                <a:spcPts val="1000"/>
              </a:spcAft>
              <a:buClr>
                <a:srgbClr val="00CCCC"/>
              </a:buClr>
              <a:buSzPct val="45000"/>
              <a:buFont typeface="Wingdings" charset="2"/>
              <a:buChar char=""/>
            </a:pPr>
            <a:r>
              <a:rPr lang="fr-FR" altLang="fr-FR">
                <a:solidFill>
                  <a:srgbClr val="23B8DC"/>
                </a:solidFill>
              </a:rPr>
              <a:t>Forme de l’image permet de discriminer les hadrons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9A18BAF-95F9-4F44-B793-7048EF515B64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70200" y="306388"/>
            <a:ext cx="6742113" cy="62595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/>
              <a:t>  L’expérience H.E.S.S.</a:t>
            </a:r>
            <a:br>
              <a:rPr lang="fr-FR" altLang="fr-FR"/>
            </a:br>
            <a:r>
              <a:rPr lang="fr-FR" altLang="fr-FR"/>
              <a:t/>
            </a:r>
            <a:br>
              <a:rPr lang="fr-FR" altLang="fr-FR"/>
            </a:br>
            <a:r>
              <a:rPr lang="fr-FR" altLang="fr-FR"/>
              <a:t>High Energy Stereoscopic System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77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 rot="16200000">
            <a:off x="-1022350" y="6178550"/>
            <a:ext cx="2349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fr-FR" altLang="fr-FR" b="1">
                <a:solidFill>
                  <a:srgbClr val="FF3366"/>
                </a:solidFill>
              </a:rPr>
              <a:t>Septembre 2012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38400" y="5734050"/>
            <a:ext cx="757396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sz="20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Collaboration internationale </a:t>
            </a:r>
          </a:p>
          <a:p>
            <a:pPr algn="ctr" hangingPunct="1">
              <a:lnSpc>
                <a:spcPct val="100000"/>
              </a:lnSpc>
            </a:pPr>
            <a:r>
              <a:rPr lang="fr-FR" altLang="fr-FR" sz="20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 170 scientifiques de 32 institutions de 12 pays :</a:t>
            </a:r>
          </a:p>
          <a:p>
            <a:pPr algn="ctr" hangingPunct="1">
              <a:lnSpc>
                <a:spcPct val="100000"/>
              </a:lnSpc>
            </a:pPr>
            <a:r>
              <a:rPr lang="fr-FR" altLang="fr-FR" sz="20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Namibie, Afrique du Sud, Allemagne, France, Grande-Bretagne, </a:t>
            </a:r>
          </a:p>
          <a:p>
            <a:pPr algn="ctr" hangingPunct="1">
              <a:lnSpc>
                <a:spcPct val="100000"/>
              </a:lnSpc>
            </a:pPr>
            <a:r>
              <a:rPr lang="fr-FR" altLang="fr-FR" sz="20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Irlande, Autriche, Pologne, République Tchèque, Suède, Arménie,</a:t>
            </a:r>
          </a:p>
          <a:p>
            <a:pPr algn="ctr" hangingPunct="1">
              <a:lnSpc>
                <a:spcPct val="100000"/>
              </a:lnSpc>
            </a:pPr>
            <a:r>
              <a:rPr lang="fr-FR" altLang="fr-FR" sz="20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et Australie.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B4D2C8-3042-4ED5-803D-7268E43087D7}" type="slidenum">
              <a:rPr lang="fr-FR" altLang="fr-FR"/>
              <a:pPr/>
              <a:t>13</a:t>
            </a:fld>
            <a:endParaRPr lang="fr-FR" altLang="fr-FR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638"/>
            <a:ext cx="907256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527425"/>
            <a:ext cx="25527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81363" y="2589213"/>
            <a:ext cx="6107112" cy="4384675"/>
          </a:xfrm>
          <a:ln/>
        </p:spPr>
        <p:txBody>
          <a:bodyPr lIns="0" tIns="0" rIns="0" bIns="0" anchor="ctr"/>
          <a:lstStyle/>
          <a:p>
            <a:pPr>
              <a:buClrTx/>
              <a:buSzPct val="75000"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/>
              <a:t>	</a:t>
            </a:r>
            <a:r>
              <a:rPr lang="fr-FR" altLang="fr-FR" sz="2000"/>
              <a:t>Brève histoire :</a:t>
            </a:r>
          </a:p>
          <a:p>
            <a:pPr marL="501650" lvl="1" indent="0"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2000"/>
              <a:t>1989 : Découverte de la nébuleuse du Crabe</a:t>
            </a:r>
          </a:p>
          <a:p>
            <a:pPr marL="501650" lvl="1" indent="0"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2000"/>
              <a:t>1996 : CAT – télescope à imagerie Cherenkov</a:t>
            </a:r>
          </a:p>
          <a:p>
            <a:pPr marL="501650" lvl="1" indent="0"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2000"/>
              <a:t>1998 : H.E.S.S. Lettre d'intention</a:t>
            </a:r>
          </a:p>
          <a:p>
            <a:pPr marL="501650" lvl="1" indent="0"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2000"/>
              <a:t>2002 : Premier télescope en opération</a:t>
            </a:r>
          </a:p>
          <a:p>
            <a:pPr marL="501650" lvl="1" indent="0"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2000"/>
              <a:t>2004 : H.E.S.S. phase 1 en opération</a:t>
            </a:r>
          </a:p>
          <a:p>
            <a:pPr marL="501650" lvl="1" indent="0"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2000"/>
              <a:t>2009 : Top 10 des observatoires</a:t>
            </a:r>
          </a:p>
          <a:p>
            <a:pPr marL="501650" lvl="1" indent="0"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2000"/>
              <a:t>2012 : Première lumière de H.E.S.S. Phase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F166930-3A11-4FBC-A1B8-EDC939BFA6C6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163513"/>
            <a:ext cx="5530850" cy="1593850"/>
          </a:xfrm>
          <a:ln/>
        </p:spPr>
        <p:txBody>
          <a:bodyPr/>
          <a:lstStyle/>
          <a:p>
            <a: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/>
              <a:t>Retombées scientifiques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92325"/>
            <a:ext cx="10079037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9050"/>
            <a:ext cx="26098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396163" y="-15875"/>
            <a:ext cx="26828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fr-FR" altLang="fr-FR" sz="1300"/>
              <a:t>Nombre de sources au cours du temps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362450" y="7129463"/>
            <a:ext cx="32432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fr-FR" altLang="fr-FR" sz="1600"/>
              <a:t>Plan de notre Galaxie vu par H.E.S.S.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AC0BE31-ED86-46F9-AB42-83BA2C816C9C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136525"/>
            <a:ext cx="9072563" cy="1593850"/>
          </a:xfrm>
          <a:ln/>
        </p:spPr>
        <p:txBody>
          <a:bodyPr/>
          <a:lstStyle/>
          <a:p>
            <a: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/>
              <a:t>Et la suite ...</a:t>
            </a:r>
            <a:br>
              <a:rPr lang="fr-FR" altLang="fr-FR"/>
            </a:br>
            <a:r>
              <a:rPr lang="fr-FR" altLang="fr-FR"/>
              <a:t>Cherenkov Telescope Array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92075"/>
            <a:ext cx="1428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35275"/>
            <a:ext cx="84010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A2A7F94-E48B-4ADF-90D3-E19D3C7116BB}" type="slidenum">
              <a:rPr lang="fr-FR" altLang="fr-FR"/>
              <a:pPr/>
              <a:t>2</a:t>
            </a:fld>
            <a:endParaRPr lang="fr-FR" altLang="fr-FR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"/>
          <a:stretch>
            <a:fillRect/>
          </a:stretch>
        </p:blipFill>
        <p:spPr bwMode="auto">
          <a:xfrm>
            <a:off x="7667625" y="158750"/>
            <a:ext cx="2298700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5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50419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075" y="3175"/>
            <a:ext cx="6918325" cy="1563688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3200"/>
              <a:t>Les rayons cosmiques : </a:t>
            </a:r>
            <a:br>
              <a:rPr lang="fr-FR" altLang="fr-FR" sz="3200"/>
            </a:br>
            <a:r>
              <a:rPr lang="fr-FR" altLang="fr-FR" sz="3200"/>
              <a:t>une source de découverte et une énigme 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973638" y="3236913"/>
            <a:ext cx="5211762" cy="4125912"/>
          </a:xfrm>
          <a:ln/>
        </p:spPr>
        <p:txBody>
          <a:bodyPr/>
          <a:lstStyle/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Découverts en 1912 par Victor HESS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Principalement des protons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10 ordres de grandeur en énergie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30 ordres de grandeur en flux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fr-FR" altLang="fr-FR" sz="2000"/>
          </a:p>
          <a:p>
            <a:pPr marL="817563" lvl="1" indent="-315913">
              <a:spcBef>
                <a:spcPts val="600"/>
              </a:spcBef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4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Origine toujours inconnue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fr-FR" altLang="fr-FR" sz="2000" b="1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Où sont les lieux de production ? 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Quels sont les mécanismes mis en jeu ?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Source de nouvelles découvertes ? </a:t>
            </a:r>
          </a:p>
          <a:p>
            <a:pPr marL="376238" indent="-376238">
              <a:spcBef>
                <a:spcPts val="45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fr-FR" altLang="fr-FR" sz="18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97025" y="2573338"/>
            <a:ext cx="2376488" cy="293687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16200000">
            <a:off x="-379413" y="4119563"/>
            <a:ext cx="24177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hangingPunct="1">
              <a:lnSpc>
                <a:spcPct val="93000"/>
              </a:lnSpc>
              <a:spcBef>
                <a:spcPts val="1500"/>
              </a:spcBef>
              <a:buClrTx/>
              <a:buSzPct val="45000"/>
              <a:buFontTx/>
              <a:buNone/>
            </a:pPr>
            <a:r>
              <a:rPr lang="fr-FR" altLang="fr-FR">
                <a:latin typeface="Arial" charset="0"/>
              </a:rPr>
              <a:t>solar modulation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71500" y="2033588"/>
            <a:ext cx="577850" cy="4878387"/>
          </a:xfrm>
          <a:prstGeom prst="rect">
            <a:avLst/>
          </a:prstGeom>
          <a:solidFill>
            <a:srgbClr val="FFFF66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2940000">
            <a:off x="652463" y="3425825"/>
            <a:ext cx="2952750" cy="177800"/>
          </a:xfrm>
          <a:prstGeom prst="rect">
            <a:avLst/>
          </a:prstGeom>
          <a:solidFill>
            <a:srgbClr val="6699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557338" y="2197100"/>
            <a:ext cx="15859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hangingPunct="1">
              <a:lnSpc>
                <a:spcPct val="102000"/>
              </a:lnSpc>
              <a:spcBef>
                <a:spcPts val="1500"/>
              </a:spcBef>
              <a:buClrTx/>
              <a:buSzPct val="45000"/>
              <a:buFontTx/>
              <a:buNone/>
            </a:pPr>
            <a:r>
              <a:rPr lang="fr-FR" altLang="fr-FR" sz="1700">
                <a:solidFill>
                  <a:srgbClr val="333399"/>
                </a:solidFill>
                <a:latin typeface="Symbol" pitchFamily="16" charset="2"/>
              </a:rPr>
              <a:t></a:t>
            </a:r>
            <a:r>
              <a:rPr lang="fr-FR" altLang="fr-FR" sz="1700">
                <a:solidFill>
                  <a:srgbClr val="333399"/>
                </a:solidFill>
                <a:latin typeface="Arial" charset="0"/>
              </a:rPr>
              <a:t>E</a:t>
            </a:r>
            <a:r>
              <a:rPr lang="fr-FR" altLang="fr-FR" sz="1700" baseline="30000">
                <a:solidFill>
                  <a:srgbClr val="333399"/>
                </a:solidFill>
                <a:latin typeface="Symbol" pitchFamily="16" charset="2"/>
              </a:rPr>
              <a:t></a:t>
            </a:r>
            <a:r>
              <a:rPr lang="fr-FR" altLang="fr-FR" sz="1700" baseline="30000">
                <a:solidFill>
                  <a:srgbClr val="333399"/>
                </a:solidFill>
                <a:latin typeface="Arial" charset="0"/>
              </a:rPr>
              <a:t>2.7</a:t>
            </a:r>
            <a:r>
              <a:rPr lang="fr-FR" altLang="fr-FR" sz="1700">
                <a:solidFill>
                  <a:srgbClr val="333399"/>
                </a:solidFill>
                <a:latin typeface="Arial" charset="0"/>
              </a:rPr>
              <a:t>, </a:t>
            </a:r>
            <a:br>
              <a:rPr lang="fr-FR" altLang="fr-FR" sz="1700">
                <a:solidFill>
                  <a:srgbClr val="333399"/>
                </a:solidFill>
                <a:latin typeface="Arial" charset="0"/>
              </a:rPr>
            </a:br>
            <a:r>
              <a:rPr lang="fr-FR" altLang="fr-FR" sz="1700">
                <a:solidFill>
                  <a:srgbClr val="333399"/>
                </a:solidFill>
                <a:latin typeface="Arial" charset="0"/>
              </a:rPr>
              <a:t>mostly protons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 rot="3180000">
            <a:off x="2749550" y="5241925"/>
            <a:ext cx="1808163" cy="182563"/>
          </a:xfrm>
          <a:prstGeom prst="rect">
            <a:avLst/>
          </a:prstGeom>
          <a:solidFill>
            <a:srgbClr val="33CC33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9" name="Freeform 11"/>
          <p:cNvSpPr>
            <a:spLocks noChangeArrowheads="1"/>
          </p:cNvSpPr>
          <p:nvPr/>
        </p:nvSpPr>
        <p:spPr bwMode="auto">
          <a:xfrm>
            <a:off x="4127500" y="5992813"/>
            <a:ext cx="746125" cy="922337"/>
          </a:xfrm>
          <a:custGeom>
            <a:avLst/>
            <a:gdLst>
              <a:gd name="T0" fmla="*/ 96 w 527"/>
              <a:gd name="T1" fmla="*/ 0 h 652"/>
              <a:gd name="T2" fmla="*/ 291 w 527"/>
              <a:gd name="T3" fmla="*/ 210 h 652"/>
              <a:gd name="T4" fmla="*/ 443 w 527"/>
              <a:gd name="T5" fmla="*/ 358 h 652"/>
              <a:gd name="T6" fmla="*/ 503 w 527"/>
              <a:gd name="T7" fmla="*/ 505 h 652"/>
              <a:gd name="T8" fmla="*/ 527 w 527"/>
              <a:gd name="T9" fmla="*/ 652 h 652"/>
              <a:gd name="T10" fmla="*/ 377 w 527"/>
              <a:gd name="T11" fmla="*/ 652 h 652"/>
              <a:gd name="T12" fmla="*/ 368 w 527"/>
              <a:gd name="T13" fmla="*/ 556 h 652"/>
              <a:gd name="T14" fmla="*/ 326 w 527"/>
              <a:gd name="T15" fmla="*/ 448 h 652"/>
              <a:gd name="T16" fmla="*/ 212 w 527"/>
              <a:gd name="T17" fmla="*/ 325 h 652"/>
              <a:gd name="T18" fmla="*/ 0 w 527"/>
              <a:gd name="T19" fmla="*/ 78 h 652"/>
              <a:gd name="T20" fmla="*/ 96 w 527"/>
              <a:gd name="T21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7" h="652">
                <a:moveTo>
                  <a:pt x="96" y="0"/>
                </a:moveTo>
                <a:lnTo>
                  <a:pt x="291" y="210"/>
                </a:lnTo>
                <a:cubicBezTo>
                  <a:pt x="349" y="270"/>
                  <a:pt x="408" y="309"/>
                  <a:pt x="443" y="358"/>
                </a:cubicBezTo>
                <a:cubicBezTo>
                  <a:pt x="478" y="407"/>
                  <a:pt x="489" y="456"/>
                  <a:pt x="503" y="505"/>
                </a:cubicBezTo>
                <a:lnTo>
                  <a:pt x="527" y="652"/>
                </a:lnTo>
                <a:lnTo>
                  <a:pt x="377" y="652"/>
                </a:lnTo>
                <a:lnTo>
                  <a:pt x="368" y="556"/>
                </a:lnTo>
                <a:cubicBezTo>
                  <a:pt x="359" y="522"/>
                  <a:pt x="352" y="486"/>
                  <a:pt x="326" y="448"/>
                </a:cubicBezTo>
                <a:cubicBezTo>
                  <a:pt x="300" y="410"/>
                  <a:pt x="266" y="387"/>
                  <a:pt x="212" y="325"/>
                </a:cubicBezTo>
                <a:lnTo>
                  <a:pt x="0" y="78"/>
                </a:lnTo>
                <a:lnTo>
                  <a:pt x="96" y="0"/>
                </a:lnTo>
                <a:close/>
              </a:path>
            </a:pathLst>
          </a:custGeom>
          <a:solidFill>
            <a:srgbClr val="33CC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0" name="Freeform 12"/>
          <p:cNvSpPr>
            <a:spLocks noChangeArrowheads="1"/>
          </p:cNvSpPr>
          <p:nvPr/>
        </p:nvSpPr>
        <p:spPr bwMode="auto">
          <a:xfrm>
            <a:off x="4125913" y="5989638"/>
            <a:ext cx="819150" cy="785812"/>
          </a:xfrm>
          <a:custGeom>
            <a:avLst/>
            <a:gdLst>
              <a:gd name="T0" fmla="*/ 96 w 579"/>
              <a:gd name="T1" fmla="*/ 0 h 555"/>
              <a:gd name="T2" fmla="*/ 291 w 579"/>
              <a:gd name="T3" fmla="*/ 210 h 555"/>
              <a:gd name="T4" fmla="*/ 486 w 579"/>
              <a:gd name="T5" fmla="*/ 360 h 555"/>
              <a:gd name="T6" fmla="*/ 579 w 579"/>
              <a:gd name="T7" fmla="*/ 399 h 555"/>
              <a:gd name="T8" fmla="*/ 573 w 579"/>
              <a:gd name="T9" fmla="*/ 555 h 555"/>
              <a:gd name="T10" fmla="*/ 501 w 579"/>
              <a:gd name="T11" fmla="*/ 531 h 555"/>
              <a:gd name="T12" fmla="*/ 327 w 579"/>
              <a:gd name="T13" fmla="*/ 432 h 555"/>
              <a:gd name="T14" fmla="*/ 216 w 579"/>
              <a:gd name="T15" fmla="*/ 339 h 555"/>
              <a:gd name="T16" fmla="*/ 0 w 579"/>
              <a:gd name="T17" fmla="*/ 78 h 555"/>
              <a:gd name="T18" fmla="*/ 96 w 579"/>
              <a:gd name="T19" fmla="*/ 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9" h="555">
                <a:moveTo>
                  <a:pt x="96" y="0"/>
                </a:moveTo>
                <a:lnTo>
                  <a:pt x="291" y="210"/>
                </a:lnTo>
                <a:cubicBezTo>
                  <a:pt x="356" y="270"/>
                  <a:pt x="438" y="329"/>
                  <a:pt x="486" y="360"/>
                </a:cubicBezTo>
                <a:lnTo>
                  <a:pt x="579" y="399"/>
                </a:lnTo>
                <a:lnTo>
                  <a:pt x="573" y="555"/>
                </a:lnTo>
                <a:lnTo>
                  <a:pt x="501" y="531"/>
                </a:lnTo>
                <a:cubicBezTo>
                  <a:pt x="460" y="511"/>
                  <a:pt x="374" y="464"/>
                  <a:pt x="327" y="432"/>
                </a:cubicBezTo>
                <a:cubicBezTo>
                  <a:pt x="280" y="400"/>
                  <a:pt x="270" y="398"/>
                  <a:pt x="216" y="339"/>
                </a:cubicBezTo>
                <a:lnTo>
                  <a:pt x="0" y="78"/>
                </a:lnTo>
                <a:lnTo>
                  <a:pt x="96" y="0"/>
                </a:lnTo>
                <a:close/>
              </a:path>
            </a:pathLst>
          </a:custGeom>
          <a:solidFill>
            <a:srgbClr val="FF99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084263" y="6716713"/>
            <a:ext cx="3681412" cy="9525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978025" y="6446838"/>
            <a:ext cx="20955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 i="1"/>
              <a:t>&gt; 10 orders of magnitude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1130300" y="2392363"/>
            <a:ext cx="15875" cy="4316412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rot="16200000">
            <a:off x="438944" y="4010819"/>
            <a:ext cx="19065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 i="1"/>
              <a:t>30 orders of magnitude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905000" y="2836863"/>
            <a:ext cx="16144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30213" indent="-322263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Aft>
                <a:spcPts val="425"/>
              </a:spcAft>
              <a:buClrTx/>
              <a:buSzPct val="45000"/>
              <a:buFontTx/>
              <a:buNone/>
            </a:pPr>
            <a:r>
              <a:rPr lang="fr-FR" altLang="fr-FR" sz="2000">
                <a:solidFill>
                  <a:srgbClr val="FF3300"/>
                </a:solidFill>
              </a:rPr>
              <a:t>(LHC)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1954213" y="3040063"/>
            <a:ext cx="142875" cy="101600"/>
          </a:xfrm>
          <a:prstGeom prst="line">
            <a:avLst/>
          </a:prstGeom>
          <a:noFill/>
          <a:ln w="28440" cap="flat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2BFA78-B820-4BE6-B39E-92542B594A31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 flipH="1">
            <a:off x="-7938" y="1450975"/>
            <a:ext cx="10080626" cy="4535488"/>
          </a:xfrm>
          <a:prstGeom prst="rect">
            <a:avLst/>
          </a:prstGeom>
          <a:blipFill dpi="0" rotWithShape="0">
            <a:blip r:embed="rId3">
              <a:alphaModFix amt="50000"/>
            </a:blip>
            <a:srcRect/>
            <a:stretch>
              <a:fillRect/>
            </a:stretch>
          </a:blip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198438"/>
            <a:ext cx="9072563" cy="1473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4500"/>
              <a:t>Comment observer ces lieux de production 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492375"/>
            <a:ext cx="16240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90825"/>
            <a:ext cx="9239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697163"/>
            <a:ext cx="1847850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 flipH="1">
            <a:off x="138113" y="1754188"/>
            <a:ext cx="2228850" cy="8699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800" tIns="50400" rIns="100800" bIns="504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0">
              <a:lnSpc>
                <a:spcPct val="97000"/>
              </a:lnSpc>
              <a:buClrTx/>
              <a:buSzPct val="45000"/>
              <a:buFontTx/>
              <a:buNone/>
            </a:pPr>
            <a:r>
              <a:rPr lang="fr-FR" altLang="fr-FR" sz="2600" b="1">
                <a:solidFill>
                  <a:srgbClr val="CCCCFF"/>
                </a:solidFill>
                <a:latin typeface="Arial Narrow" pitchFamily="32" charset="0"/>
                <a:ea typeface="DejaVu Sans" charset="0"/>
                <a:cs typeface="DejaVu Sans" charset="0"/>
              </a:rPr>
              <a:t>Lieu de</a:t>
            </a:r>
          </a:p>
          <a:p>
            <a:pPr algn="ctr" eaLnBrk="0">
              <a:lnSpc>
                <a:spcPct val="97000"/>
              </a:lnSpc>
              <a:buClrTx/>
              <a:buSzPct val="45000"/>
              <a:buFontTx/>
              <a:buNone/>
            </a:pPr>
            <a:r>
              <a:rPr lang="fr-FR" altLang="fr-FR" sz="2600" b="1">
                <a:solidFill>
                  <a:srgbClr val="CCCCFF"/>
                </a:solidFill>
                <a:latin typeface="Arial Narrow" pitchFamily="32" charset="0"/>
                <a:ea typeface="DejaVu Sans" charset="0"/>
                <a:cs typeface="DejaVu Sans" charset="0"/>
              </a:rPr>
              <a:t>production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059113"/>
            <a:ext cx="12890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2390775" y="3784600"/>
            <a:ext cx="2855913" cy="90488"/>
          </a:xfrm>
          <a:prstGeom prst="line">
            <a:avLst/>
          </a:prstGeom>
          <a:noFill/>
          <a:ln w="28440" cap="flat">
            <a:solidFill>
              <a:srgbClr val="FFCC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 flipH="1">
            <a:off x="2743200" y="3787775"/>
            <a:ext cx="30908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800" tIns="50400" rIns="100800" bIns="504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eaLnBrk="0">
              <a:lnSpc>
                <a:spcPct val="97000"/>
              </a:lnSpc>
              <a:buClrTx/>
              <a:buSzPct val="45000"/>
              <a:buFontTx/>
              <a:buNone/>
            </a:pPr>
            <a:r>
              <a:rPr lang="fr-FR" altLang="fr-FR" sz="2600">
                <a:solidFill>
                  <a:srgbClr val="FFCC00"/>
                </a:solidFill>
                <a:latin typeface="Arial Narrow" pitchFamily="32" charset="0"/>
                <a:ea typeface="DejaVu Sans" charset="0"/>
                <a:cs typeface="DejaVu Sans" charset="0"/>
              </a:rPr>
              <a:t>gammas  ( z </a:t>
            </a:r>
            <a:r>
              <a:rPr lang="fr-FR" altLang="fr-FR" sz="2200">
                <a:solidFill>
                  <a:srgbClr val="FFCC00"/>
                </a:solidFill>
                <a:latin typeface="Arial Narrow" pitchFamily="32" charset="0"/>
                <a:ea typeface="DejaVu Sans" charset="0"/>
                <a:cs typeface="DejaVu Sans" charset="0"/>
              </a:rPr>
              <a:t>&lt; 1</a:t>
            </a:r>
            <a:r>
              <a:rPr lang="fr-FR" altLang="fr-FR" sz="2600">
                <a:solidFill>
                  <a:srgbClr val="FFCC00"/>
                </a:solidFill>
                <a:latin typeface="Arial Narrow" pitchFamily="32" charset="0"/>
                <a:ea typeface="DejaVu Sans" charset="0"/>
                <a:cs typeface="DejaVu Sans" charset="0"/>
              </a:rPr>
              <a:t> )</a:t>
            </a:r>
            <a:r>
              <a:rPr lang="ar-SA" altLang="fr-FR" sz="2600">
                <a:solidFill>
                  <a:srgbClr val="FFCC00"/>
                </a:solidFill>
                <a:latin typeface="Arial Narrow" pitchFamily="32" charset="0"/>
                <a:cs typeface="Arial" charset="0"/>
              </a:rPr>
              <a:t>‏</a:t>
            </a:r>
            <a:endParaRPr lang="fr-FR" altLang="fr-FR" sz="2600">
              <a:solidFill>
                <a:srgbClr val="FFCC00"/>
              </a:solidFill>
              <a:latin typeface="Arial Narrow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2390775" y="3794125"/>
            <a:ext cx="5838825" cy="117475"/>
          </a:xfrm>
          <a:prstGeom prst="line">
            <a:avLst/>
          </a:prstGeom>
          <a:noFill/>
          <a:ln w="28440" cap="flat">
            <a:solidFill>
              <a:srgbClr val="FFCC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 flipH="1">
            <a:off x="8516938" y="2144713"/>
            <a:ext cx="1138237" cy="4857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800" tIns="50400" rIns="100800" bIns="504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0">
              <a:lnSpc>
                <a:spcPct val="97000"/>
              </a:lnSpc>
              <a:buClrTx/>
              <a:buSzPct val="45000"/>
              <a:buFontTx/>
              <a:buNone/>
            </a:pPr>
            <a:r>
              <a:rPr lang="fr-FR" altLang="fr-FR" sz="2600" b="1">
                <a:solidFill>
                  <a:srgbClr val="CCCCFF"/>
                </a:solidFill>
                <a:latin typeface="Arial Narrow" pitchFamily="32" charset="0"/>
                <a:ea typeface="DejaVu Sans" charset="0"/>
                <a:cs typeface="DejaVu Sans" charset="0"/>
              </a:rPr>
              <a:t>Nous</a:t>
            </a: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2390775" y="3378200"/>
            <a:ext cx="5878513" cy="484188"/>
            <a:chOff x="1506" y="2128"/>
            <a:chExt cx="3703" cy="305"/>
          </a:xfrm>
        </p:grpSpPr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1506" y="2172"/>
              <a:ext cx="3703" cy="162"/>
            </a:xfrm>
            <a:prstGeom prst="line">
              <a:avLst/>
            </a:prstGeom>
            <a:noFill/>
            <a:ln w="27360" cap="flat">
              <a:solidFill>
                <a:srgbClr val="FF3300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 flipH="1">
              <a:off x="4034" y="2128"/>
              <a:ext cx="1113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0800" tIns="50400" rIns="100800" bIns="504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0">
                <a:lnSpc>
                  <a:spcPct val="97000"/>
                </a:lnSpc>
                <a:buClrTx/>
                <a:buSzPct val="45000"/>
                <a:buFontTx/>
                <a:buNone/>
              </a:pPr>
              <a:r>
                <a:rPr lang="fr-FR" altLang="fr-FR" sz="2600">
                  <a:solidFill>
                    <a:srgbClr val="FF3300"/>
                  </a:solidFill>
                  <a:latin typeface="Arial Narrow" pitchFamily="32" charset="0"/>
                  <a:ea typeface="DejaVu Sans" charset="0"/>
                  <a:cs typeface="DejaVu Sans" charset="0"/>
                </a:rPr>
                <a:t>neutrinos</a:t>
              </a:r>
            </a:p>
          </p:txBody>
        </p:sp>
      </p:grpSp>
      <p:sp>
        <p:nvSpPr>
          <p:cNvPr id="8207" name="Freeform 15"/>
          <p:cNvSpPr>
            <a:spLocks/>
          </p:cNvSpPr>
          <p:nvPr/>
        </p:nvSpPr>
        <p:spPr bwMode="auto">
          <a:xfrm flipH="1">
            <a:off x="2370138" y="4181475"/>
            <a:ext cx="6132512" cy="1371600"/>
          </a:xfrm>
          <a:custGeom>
            <a:avLst/>
            <a:gdLst>
              <a:gd name="T0" fmla="*/ 3504 w 3504"/>
              <a:gd name="T1" fmla="*/ 0 h 784"/>
              <a:gd name="T2" fmla="*/ 1920 w 3504"/>
              <a:gd name="T3" fmla="*/ 96 h 784"/>
              <a:gd name="T4" fmla="*/ 1296 w 3504"/>
              <a:gd name="T5" fmla="*/ 288 h 784"/>
              <a:gd name="T6" fmla="*/ 864 w 3504"/>
              <a:gd name="T7" fmla="*/ 576 h 784"/>
              <a:gd name="T8" fmla="*/ 528 w 3504"/>
              <a:gd name="T9" fmla="*/ 768 h 784"/>
              <a:gd name="T10" fmla="*/ 240 w 3504"/>
              <a:gd name="T11" fmla="*/ 480 h 784"/>
              <a:gd name="T12" fmla="*/ 0 w 3504"/>
              <a:gd name="T13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04" h="784">
                <a:moveTo>
                  <a:pt x="3504" y="0"/>
                </a:moveTo>
                <a:cubicBezTo>
                  <a:pt x="2896" y="24"/>
                  <a:pt x="2288" y="48"/>
                  <a:pt x="1920" y="96"/>
                </a:cubicBezTo>
                <a:cubicBezTo>
                  <a:pt x="1552" y="144"/>
                  <a:pt x="1472" y="208"/>
                  <a:pt x="1296" y="288"/>
                </a:cubicBezTo>
                <a:cubicBezTo>
                  <a:pt x="1120" y="368"/>
                  <a:pt x="992" y="496"/>
                  <a:pt x="864" y="576"/>
                </a:cubicBezTo>
                <a:cubicBezTo>
                  <a:pt x="736" y="656"/>
                  <a:pt x="632" y="784"/>
                  <a:pt x="528" y="768"/>
                </a:cubicBezTo>
                <a:cubicBezTo>
                  <a:pt x="424" y="752"/>
                  <a:pt x="328" y="608"/>
                  <a:pt x="240" y="480"/>
                </a:cubicBezTo>
                <a:cubicBezTo>
                  <a:pt x="152" y="352"/>
                  <a:pt x="76" y="176"/>
                  <a:pt x="0" y="0"/>
                </a:cubicBezTo>
              </a:path>
            </a:pathLst>
          </a:custGeom>
          <a:noFill/>
          <a:ln w="28440" cap="flat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1309688" y="2693988"/>
            <a:ext cx="7132637" cy="806450"/>
            <a:chOff x="825" y="1697"/>
            <a:chExt cx="4493" cy="508"/>
          </a:xfrm>
        </p:grpSpPr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 flipH="1">
              <a:off x="825" y="1697"/>
              <a:ext cx="3169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0800" tIns="50400" rIns="100800" bIns="504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0">
                <a:lnSpc>
                  <a:spcPct val="97000"/>
                </a:lnSpc>
                <a:buClrTx/>
                <a:buSzPct val="45000"/>
                <a:buFontTx/>
                <a:buNone/>
              </a:pPr>
              <a:r>
                <a:rPr lang="fr-FR" altLang="fr-FR" sz="2600">
                  <a:solidFill>
                    <a:srgbClr val="00FF00"/>
                  </a:solidFill>
                  <a:latin typeface="Arial Narrow" pitchFamily="32" charset="0"/>
                  <a:ea typeface="DejaVu Sans" charset="0"/>
                  <a:cs typeface="DejaVu Sans" charset="0"/>
                </a:rPr>
                <a:t>protons E&gt;10</a:t>
              </a:r>
              <a:r>
                <a:rPr lang="fr-FR" altLang="fr-FR" sz="2600" baseline="30000">
                  <a:solidFill>
                    <a:srgbClr val="00FF00"/>
                  </a:solidFill>
                  <a:latin typeface="Arial Narrow" pitchFamily="32" charset="0"/>
                  <a:ea typeface="DejaVu Sans" charset="0"/>
                  <a:cs typeface="DejaVu Sans" charset="0"/>
                </a:rPr>
                <a:t>19</a:t>
              </a:r>
              <a:r>
                <a:rPr lang="fr-FR" altLang="fr-FR" sz="2600">
                  <a:solidFill>
                    <a:srgbClr val="00FF00"/>
                  </a:solidFill>
                  <a:latin typeface="Arial Narrow" pitchFamily="32" charset="0"/>
                  <a:ea typeface="DejaVu Sans" charset="0"/>
                  <a:cs typeface="DejaVu Sans" charset="0"/>
                </a:rPr>
                <a:t> eV ( 10 Mpc )</a:t>
              </a:r>
              <a:r>
                <a:rPr lang="ar-SA" altLang="fr-FR" sz="2600">
                  <a:solidFill>
                    <a:srgbClr val="00FF00"/>
                  </a:solidFill>
                  <a:latin typeface="Arial Narrow" pitchFamily="32" charset="0"/>
                  <a:cs typeface="Arial" charset="0"/>
                </a:rPr>
                <a:t>‏</a:t>
              </a:r>
              <a:endParaRPr lang="fr-FR" altLang="fr-FR" sz="2600">
                <a:solidFill>
                  <a:srgbClr val="00FF00"/>
                </a:solidFill>
                <a:latin typeface="Arial Narrow" pitchFamily="32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 flipH="1">
              <a:off x="1506" y="1971"/>
              <a:ext cx="2591" cy="211"/>
            </a:xfrm>
            <a:custGeom>
              <a:avLst/>
              <a:gdLst>
                <a:gd name="T0" fmla="*/ 2304 w 2304"/>
                <a:gd name="T1" fmla="*/ 576 h 576"/>
                <a:gd name="T2" fmla="*/ 912 w 2304"/>
                <a:gd name="T3" fmla="*/ 480 h 576"/>
                <a:gd name="T4" fmla="*/ 0 w 2304"/>
                <a:gd name="T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576">
                  <a:moveTo>
                    <a:pt x="2304" y="576"/>
                  </a:moveTo>
                  <a:cubicBezTo>
                    <a:pt x="1800" y="576"/>
                    <a:pt x="1296" y="576"/>
                    <a:pt x="912" y="480"/>
                  </a:cubicBezTo>
                  <a:cubicBezTo>
                    <a:pt x="528" y="384"/>
                    <a:pt x="264" y="192"/>
                    <a:pt x="0" y="0"/>
                  </a:cubicBezTo>
                </a:path>
              </a:pathLst>
            </a:custGeom>
            <a:noFill/>
            <a:ln w="2844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 flipH="1">
              <a:off x="1497" y="1994"/>
              <a:ext cx="3821" cy="211"/>
            </a:xfrm>
            <a:custGeom>
              <a:avLst/>
              <a:gdLst>
                <a:gd name="T0" fmla="*/ 2304 w 2304"/>
                <a:gd name="T1" fmla="*/ 576 h 576"/>
                <a:gd name="T2" fmla="*/ 912 w 2304"/>
                <a:gd name="T3" fmla="*/ 480 h 576"/>
                <a:gd name="T4" fmla="*/ 0 w 2304"/>
                <a:gd name="T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576">
                  <a:moveTo>
                    <a:pt x="2304" y="576"/>
                  </a:moveTo>
                  <a:cubicBezTo>
                    <a:pt x="1800" y="576"/>
                    <a:pt x="1296" y="576"/>
                    <a:pt x="912" y="480"/>
                  </a:cubicBezTo>
                  <a:cubicBezTo>
                    <a:pt x="528" y="384"/>
                    <a:pt x="264" y="192"/>
                    <a:pt x="0" y="0"/>
                  </a:cubicBezTo>
                </a:path>
              </a:pathLst>
            </a:custGeom>
            <a:noFill/>
            <a:ln w="2844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 flipH="1">
            <a:off x="1839913" y="4375150"/>
            <a:ext cx="336073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800" tIns="50400" rIns="100800" bIns="504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eaLnBrk="0">
              <a:lnSpc>
                <a:spcPct val="97000"/>
              </a:lnSpc>
              <a:buClrTx/>
              <a:buSzPct val="45000"/>
              <a:buFontTx/>
              <a:buNone/>
            </a:pPr>
            <a:r>
              <a:rPr lang="fr-FR" altLang="fr-FR" sz="2600">
                <a:solidFill>
                  <a:srgbClr val="00FF00"/>
                </a:solidFill>
                <a:latin typeface="Arial Narrow" pitchFamily="32" charset="0"/>
                <a:ea typeface="DejaVu Sans" charset="0"/>
                <a:cs typeface="DejaVu Sans" charset="0"/>
              </a:rPr>
              <a:t>protons  E&lt;10</a:t>
            </a:r>
            <a:r>
              <a:rPr lang="fr-FR" altLang="fr-FR" sz="2600" baseline="30000">
                <a:solidFill>
                  <a:srgbClr val="00FF00"/>
                </a:solidFill>
                <a:latin typeface="Arial Narrow" pitchFamily="32" charset="0"/>
                <a:ea typeface="DejaVu Sans" charset="0"/>
                <a:cs typeface="DejaVu Sans" charset="0"/>
              </a:rPr>
              <a:t>19</a:t>
            </a:r>
            <a:r>
              <a:rPr lang="fr-FR" altLang="fr-FR" sz="2600">
                <a:solidFill>
                  <a:srgbClr val="00FF00"/>
                </a:solidFill>
                <a:latin typeface="Arial Narrow" pitchFamily="32" charset="0"/>
                <a:ea typeface="DejaVu Sans" charset="0"/>
                <a:cs typeface="DejaVu Sans" charset="0"/>
              </a:rPr>
              <a:t> eV</a:t>
            </a:r>
          </a:p>
        </p:txBody>
      </p:sp>
      <p:graphicFrame>
        <p:nvGraphicFramePr>
          <p:cNvPr id="8213" name="Group 21"/>
          <p:cNvGraphicFramePr>
            <a:graphicFrameLocks noGrp="1"/>
          </p:cNvGraphicFramePr>
          <p:nvPr/>
        </p:nvGraphicFramePr>
        <p:xfrm>
          <a:off x="1774825" y="5065713"/>
          <a:ext cx="7423150" cy="1970088"/>
        </p:xfrm>
        <a:graphic>
          <a:graphicData uri="http://schemas.openxmlformats.org/drawingml/2006/table">
            <a:tbl>
              <a:tblPr/>
              <a:tblGrid>
                <a:gridCol w="1819275"/>
                <a:gridCol w="5603875"/>
              </a:tblGrid>
              <a:tr h="852488">
                <a:tc>
                  <a:txBody>
                    <a:bodyPr/>
                    <a:lstStyle>
                      <a:lvl1pPr>
                        <a:spcBef>
                          <a:spcPts val="8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31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7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7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Protons et noyaux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31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7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7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7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 Déviés par les champs magnétiques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7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 Absorbés par les champs de radiation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ts val="8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31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7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7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photons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31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7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7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7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 Absorbés par les champs de radiation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ts val="8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31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7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7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neutrinos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31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7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7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fontAlgn="base"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7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 très difficiles a détecter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43E0FE-178A-43CA-99F9-24E7D8DF20CC}" type="slidenum">
              <a:rPr lang="fr-FR" altLang="fr-FR"/>
              <a:pPr/>
              <a:t>4</a:t>
            </a:fld>
            <a:endParaRPr lang="fr-FR" altLang="fr-FR"/>
          </a:p>
        </p:txBody>
      </p:sp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398463" y="1414463"/>
            <a:ext cx="6856412" cy="6116637"/>
            <a:chOff x="251" y="891"/>
            <a:chExt cx="4319" cy="385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891"/>
              <a:ext cx="4319" cy="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2055" y="3358"/>
              <a:ext cx="1494" cy="645"/>
              <a:chOff x="2055" y="3358"/>
              <a:chExt cx="1494" cy="645"/>
            </a:xfrm>
          </p:grpSpPr>
          <p:sp>
            <p:nvSpPr>
              <p:cNvPr id="9220" name="Freeform 4"/>
              <p:cNvSpPr>
                <a:spLocks noChangeArrowheads="1"/>
              </p:cNvSpPr>
              <p:nvPr/>
            </p:nvSpPr>
            <p:spPr bwMode="auto">
              <a:xfrm rot="16200000">
                <a:off x="2326" y="3421"/>
                <a:ext cx="341" cy="280"/>
              </a:xfrm>
              <a:custGeom>
                <a:avLst/>
                <a:gdLst>
                  <a:gd name="T0" fmla="*/ 0 w 131"/>
                  <a:gd name="T1" fmla="*/ 96 h 96"/>
                  <a:gd name="T2" fmla="*/ 32 w 131"/>
                  <a:gd name="T3" fmla="*/ 83 h 96"/>
                  <a:gd name="T4" fmla="*/ 93 w 131"/>
                  <a:gd name="T5" fmla="*/ 44 h 96"/>
                  <a:gd name="T6" fmla="*/ 131 w 131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96">
                    <a:moveTo>
                      <a:pt x="0" y="96"/>
                    </a:moveTo>
                    <a:cubicBezTo>
                      <a:pt x="5" y="94"/>
                      <a:pt x="17" y="92"/>
                      <a:pt x="32" y="83"/>
                    </a:cubicBezTo>
                    <a:cubicBezTo>
                      <a:pt x="47" y="74"/>
                      <a:pt x="76" y="58"/>
                      <a:pt x="93" y="44"/>
                    </a:cubicBezTo>
                    <a:cubicBezTo>
                      <a:pt x="110" y="30"/>
                      <a:pt x="123" y="9"/>
                      <a:pt x="131" y="0"/>
                    </a:cubicBezTo>
                  </a:path>
                </a:pathLst>
              </a:custGeom>
              <a:noFill/>
              <a:ln w="28440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1" name="Freeform 5"/>
              <p:cNvSpPr>
                <a:spLocks noChangeArrowheads="1"/>
              </p:cNvSpPr>
              <p:nvPr/>
            </p:nvSpPr>
            <p:spPr bwMode="auto">
              <a:xfrm rot="16200000">
                <a:off x="2331" y="3472"/>
                <a:ext cx="505" cy="558"/>
              </a:xfrm>
              <a:custGeom>
                <a:avLst/>
                <a:gdLst>
                  <a:gd name="T0" fmla="*/ 107 w 194"/>
                  <a:gd name="T1" fmla="*/ 113 h 191"/>
                  <a:gd name="T2" fmla="*/ 8 w 194"/>
                  <a:gd name="T3" fmla="*/ 131 h 191"/>
                  <a:gd name="T4" fmla="*/ 59 w 194"/>
                  <a:gd name="T5" fmla="*/ 14 h 191"/>
                  <a:gd name="T6" fmla="*/ 149 w 194"/>
                  <a:gd name="T7" fmla="*/ 47 h 191"/>
                  <a:gd name="T8" fmla="*/ 194 w 194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191">
                    <a:moveTo>
                      <a:pt x="107" y="113"/>
                    </a:moveTo>
                    <a:cubicBezTo>
                      <a:pt x="91" y="115"/>
                      <a:pt x="16" y="147"/>
                      <a:pt x="8" y="131"/>
                    </a:cubicBezTo>
                    <a:cubicBezTo>
                      <a:pt x="0" y="115"/>
                      <a:pt x="36" y="28"/>
                      <a:pt x="59" y="14"/>
                    </a:cubicBezTo>
                    <a:cubicBezTo>
                      <a:pt x="82" y="0"/>
                      <a:pt x="127" y="18"/>
                      <a:pt x="149" y="47"/>
                    </a:cubicBezTo>
                    <a:cubicBezTo>
                      <a:pt x="171" y="76"/>
                      <a:pt x="185" y="161"/>
                      <a:pt x="194" y="191"/>
                    </a:cubicBezTo>
                  </a:path>
                </a:pathLst>
              </a:custGeom>
              <a:noFill/>
              <a:ln w="28440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2" name="Freeform 6"/>
              <p:cNvSpPr>
                <a:spLocks noChangeArrowheads="1"/>
              </p:cNvSpPr>
              <p:nvPr/>
            </p:nvSpPr>
            <p:spPr bwMode="auto">
              <a:xfrm rot="16200000">
                <a:off x="1931" y="3481"/>
                <a:ext cx="561" cy="314"/>
              </a:xfrm>
              <a:custGeom>
                <a:avLst/>
                <a:gdLst>
                  <a:gd name="T0" fmla="*/ 50 w 215"/>
                  <a:gd name="T1" fmla="*/ 48 h 107"/>
                  <a:gd name="T2" fmla="*/ 23 w 215"/>
                  <a:gd name="T3" fmla="*/ 49 h 107"/>
                  <a:gd name="T4" fmla="*/ 27 w 215"/>
                  <a:gd name="T5" fmla="*/ 1 h 107"/>
                  <a:gd name="T6" fmla="*/ 186 w 215"/>
                  <a:gd name="T7" fmla="*/ 55 h 107"/>
                  <a:gd name="T8" fmla="*/ 202 w 215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107">
                    <a:moveTo>
                      <a:pt x="50" y="48"/>
                    </a:moveTo>
                    <a:cubicBezTo>
                      <a:pt x="46" y="48"/>
                      <a:pt x="27" y="57"/>
                      <a:pt x="23" y="49"/>
                    </a:cubicBezTo>
                    <a:cubicBezTo>
                      <a:pt x="19" y="41"/>
                      <a:pt x="0" y="0"/>
                      <a:pt x="27" y="1"/>
                    </a:cubicBezTo>
                    <a:cubicBezTo>
                      <a:pt x="54" y="2"/>
                      <a:pt x="157" y="37"/>
                      <a:pt x="186" y="55"/>
                    </a:cubicBezTo>
                    <a:cubicBezTo>
                      <a:pt x="215" y="73"/>
                      <a:pt x="199" y="96"/>
                      <a:pt x="202" y="107"/>
                    </a:cubicBezTo>
                  </a:path>
                </a:pathLst>
              </a:custGeom>
              <a:noFill/>
              <a:ln w="28440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3" name="Freeform 7"/>
              <p:cNvSpPr>
                <a:spLocks noChangeArrowheads="1"/>
              </p:cNvSpPr>
              <p:nvPr/>
            </p:nvSpPr>
            <p:spPr bwMode="auto">
              <a:xfrm rot="16200000">
                <a:off x="2853" y="3483"/>
                <a:ext cx="200" cy="193"/>
              </a:xfrm>
              <a:custGeom>
                <a:avLst/>
                <a:gdLst>
                  <a:gd name="T0" fmla="*/ 0 w 77"/>
                  <a:gd name="T1" fmla="*/ 0 h 66"/>
                  <a:gd name="T2" fmla="*/ 43 w 77"/>
                  <a:gd name="T3" fmla="*/ 57 h 66"/>
                  <a:gd name="T4" fmla="*/ 72 w 77"/>
                  <a:gd name="T5" fmla="*/ 55 h 66"/>
                  <a:gd name="T6" fmla="*/ 70 w 77"/>
                  <a:gd name="T7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0" y="0"/>
                    </a:moveTo>
                    <a:cubicBezTo>
                      <a:pt x="7" y="9"/>
                      <a:pt x="31" y="48"/>
                      <a:pt x="43" y="57"/>
                    </a:cubicBezTo>
                    <a:cubicBezTo>
                      <a:pt x="55" y="66"/>
                      <a:pt x="67" y="64"/>
                      <a:pt x="72" y="55"/>
                    </a:cubicBezTo>
                    <a:cubicBezTo>
                      <a:pt x="77" y="46"/>
                      <a:pt x="70" y="14"/>
                      <a:pt x="70" y="3"/>
                    </a:cubicBezTo>
                  </a:path>
                </a:pathLst>
              </a:custGeom>
              <a:noFill/>
              <a:ln w="28440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auto">
              <a:xfrm rot="16200000">
                <a:off x="3001" y="3171"/>
                <a:ext cx="234" cy="861"/>
              </a:xfrm>
              <a:custGeom>
                <a:avLst/>
                <a:gdLst>
                  <a:gd name="T0" fmla="*/ 16 w 90"/>
                  <a:gd name="T1" fmla="*/ 61 h 294"/>
                  <a:gd name="T2" fmla="*/ 4 w 90"/>
                  <a:gd name="T3" fmla="*/ 22 h 294"/>
                  <a:gd name="T4" fmla="*/ 37 w 90"/>
                  <a:gd name="T5" fmla="*/ 4 h 294"/>
                  <a:gd name="T6" fmla="*/ 58 w 90"/>
                  <a:gd name="T7" fmla="*/ 48 h 294"/>
                  <a:gd name="T8" fmla="*/ 90 w 90"/>
                  <a:gd name="T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94">
                    <a:moveTo>
                      <a:pt x="16" y="61"/>
                    </a:moveTo>
                    <a:cubicBezTo>
                      <a:pt x="14" y="54"/>
                      <a:pt x="0" y="32"/>
                      <a:pt x="4" y="22"/>
                    </a:cubicBezTo>
                    <a:cubicBezTo>
                      <a:pt x="8" y="12"/>
                      <a:pt x="28" y="0"/>
                      <a:pt x="37" y="4"/>
                    </a:cubicBezTo>
                    <a:cubicBezTo>
                      <a:pt x="46" y="8"/>
                      <a:pt x="49" y="0"/>
                      <a:pt x="58" y="48"/>
                    </a:cubicBezTo>
                    <a:cubicBezTo>
                      <a:pt x="67" y="96"/>
                      <a:pt x="83" y="243"/>
                      <a:pt x="90" y="294"/>
                    </a:cubicBezTo>
                  </a:path>
                </a:pathLst>
              </a:custGeom>
              <a:noFill/>
              <a:ln w="28440" cap="flat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338388" y="6178550"/>
            <a:ext cx="26035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hangingPunct="1">
              <a:lnSpc>
                <a:spcPct val="93000"/>
              </a:lnSpc>
              <a:spcBef>
                <a:spcPts val="1250"/>
              </a:spcBef>
              <a:buClrTx/>
              <a:buSzPct val="45000"/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Arial" charset="0"/>
              </a:rPr>
              <a:t>protons/noyaux</a:t>
            </a:r>
            <a:br>
              <a:rPr lang="fr-FR" altLang="fr-FR" sz="2000">
                <a:solidFill>
                  <a:srgbClr val="FFFFFF"/>
                </a:solidFill>
                <a:latin typeface="Arial" charset="0"/>
              </a:rPr>
            </a:br>
            <a:r>
              <a:rPr lang="fr-FR" altLang="fr-FR" sz="2000">
                <a:solidFill>
                  <a:srgbClr val="FFFFFF"/>
                </a:solidFill>
                <a:latin typeface="Arial" charset="0"/>
              </a:rPr>
              <a:t>électrons/positrons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4300538" y="2498725"/>
            <a:ext cx="5776912" cy="4587875"/>
            <a:chOff x="2709" y="1574"/>
            <a:chExt cx="3639" cy="2890"/>
          </a:xfrm>
        </p:grpSpPr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2709" y="3210"/>
              <a:ext cx="337" cy="337"/>
            </a:xfrm>
            <a:prstGeom prst="ellipse">
              <a:avLst/>
            </a:prstGeom>
            <a:noFill/>
            <a:ln w="38160" cap="flat">
              <a:solidFill>
                <a:srgbClr val="FFCC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3336" y="1574"/>
              <a:ext cx="3012" cy="2890"/>
            </a:xfrm>
            <a:prstGeom prst="ellipse">
              <a:avLst/>
            </a:prstGeom>
            <a:gradFill rotWithShape="0">
              <a:gsLst>
                <a:gs pos="0">
                  <a:srgbClr val="0A0000"/>
                </a:gs>
                <a:gs pos="100000">
                  <a:srgbClr val="AC0000">
                    <a:alpha val="50000"/>
                  </a:srgbClr>
                </a:gs>
              </a:gsLst>
              <a:lin ang="10800000" scaled="1"/>
            </a:gradFill>
            <a:ln w="38160" cap="flat">
              <a:solidFill>
                <a:srgbClr val="FF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 flipV="1">
              <a:off x="2802" y="2106"/>
              <a:ext cx="861" cy="1133"/>
            </a:xfrm>
            <a:prstGeom prst="line">
              <a:avLst/>
            </a:prstGeom>
            <a:noFill/>
            <a:ln w="38160" cap="flat">
              <a:solidFill>
                <a:srgbClr val="FFCC6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2791" y="3527"/>
              <a:ext cx="1266" cy="736"/>
            </a:xfrm>
            <a:prstGeom prst="line">
              <a:avLst/>
            </a:prstGeom>
            <a:noFill/>
            <a:ln w="38160" cap="flat">
              <a:solidFill>
                <a:srgbClr val="FFCC6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5143500" y="2790825"/>
            <a:ext cx="3775075" cy="738188"/>
            <a:chOff x="3240" y="1758"/>
            <a:chExt cx="2378" cy="465"/>
          </a:xfrm>
        </p:grpSpPr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V="1">
              <a:off x="3240" y="1899"/>
              <a:ext cx="2378" cy="324"/>
            </a:xfrm>
            <a:prstGeom prst="line">
              <a:avLst/>
            </a:prstGeom>
            <a:noFill/>
            <a:ln w="57240" cap="flat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3883" y="1758"/>
              <a:ext cx="53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93000"/>
                </a:lnSpc>
                <a:spcBef>
                  <a:spcPts val="1750"/>
                </a:spcBef>
                <a:buClrTx/>
                <a:buSzPct val="45000"/>
                <a:buFontTx/>
                <a:buNone/>
              </a:pPr>
              <a:r>
                <a:rPr lang="fr-FR" altLang="fr-FR" sz="2800">
                  <a:latin typeface="Arial" charset="0"/>
                </a:rPr>
                <a:t>p</a:t>
              </a:r>
            </a:p>
          </p:txBody>
        </p: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6059488" y="3867150"/>
            <a:ext cx="3738562" cy="1031875"/>
            <a:chOff x="3817" y="2436"/>
            <a:chExt cx="2355" cy="650"/>
          </a:xfrm>
        </p:grpSpPr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3817" y="2470"/>
              <a:ext cx="2150" cy="616"/>
              <a:chOff x="3817" y="2470"/>
              <a:chExt cx="2150" cy="616"/>
            </a:xfrm>
          </p:grpSpPr>
          <p:sp>
            <p:nvSpPr>
              <p:cNvPr id="9236" name="Line 20"/>
              <p:cNvSpPr>
                <a:spLocks noChangeShapeType="1"/>
              </p:cNvSpPr>
              <p:nvPr/>
            </p:nvSpPr>
            <p:spPr bwMode="auto">
              <a:xfrm>
                <a:off x="3817" y="2697"/>
                <a:ext cx="440" cy="59"/>
              </a:xfrm>
              <a:prstGeom prst="line">
                <a:avLst/>
              </a:prstGeom>
              <a:noFill/>
              <a:ln w="57240" cap="flat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" name="Text Box 21"/>
              <p:cNvSpPr txBox="1">
                <a:spLocks noChangeArrowheads="1"/>
              </p:cNvSpPr>
              <p:nvPr/>
            </p:nvSpPr>
            <p:spPr bwMode="auto">
              <a:xfrm>
                <a:off x="3826" y="2714"/>
                <a:ext cx="530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hangingPunct="1">
                  <a:lnSpc>
                    <a:spcPct val="102000"/>
                  </a:lnSpc>
                  <a:spcBef>
                    <a:spcPts val="1500"/>
                  </a:spcBef>
                  <a:buClrTx/>
                  <a:buSzPct val="45000"/>
                  <a:buFontTx/>
                  <a:buNone/>
                </a:pPr>
                <a:r>
                  <a:rPr lang="fr-FR" altLang="fr-FR" sz="3200">
                    <a:solidFill>
                      <a:srgbClr val="CCECFF"/>
                    </a:solidFill>
                    <a:latin typeface="Symbol" pitchFamily="16" charset="2"/>
                  </a:rPr>
                  <a:t></a:t>
                </a:r>
                <a:r>
                  <a:rPr lang="fr-FR" altLang="fr-FR" baseline="30000">
                    <a:solidFill>
                      <a:srgbClr val="CCECFF"/>
                    </a:solidFill>
                    <a:latin typeface="Arial" charset="0"/>
                  </a:rPr>
                  <a:t>0</a:t>
                </a:r>
              </a:p>
            </p:txBody>
          </p:sp>
          <p:grpSp>
            <p:nvGrpSpPr>
              <p:cNvPr id="9238" name="Group 22"/>
              <p:cNvGrpSpPr>
                <a:grpSpLocks/>
              </p:cNvGrpSpPr>
              <p:nvPr/>
            </p:nvGrpSpPr>
            <p:grpSpPr bwMode="auto">
              <a:xfrm>
                <a:off x="4286" y="2470"/>
                <a:ext cx="1637" cy="380"/>
                <a:chOff x="4286" y="2470"/>
                <a:chExt cx="1637" cy="380"/>
              </a:xfrm>
            </p:grpSpPr>
            <p:sp>
              <p:nvSpPr>
                <p:cNvPr id="9239" name="Freeform 23"/>
                <p:cNvSpPr>
                  <a:spLocks noChangeArrowheads="1"/>
                </p:cNvSpPr>
                <p:nvPr/>
              </p:nvSpPr>
              <p:spPr bwMode="auto">
                <a:xfrm rot="10320000">
                  <a:off x="4982" y="2573"/>
                  <a:ext cx="692" cy="111"/>
                </a:xfrm>
                <a:custGeom>
                  <a:avLst/>
                  <a:gdLst>
                    <a:gd name="T0" fmla="*/ 0 w 576"/>
                    <a:gd name="T1" fmla="*/ 56 h 112"/>
                    <a:gd name="T2" fmla="*/ 50 w 576"/>
                    <a:gd name="T3" fmla="*/ 8 h 112"/>
                    <a:gd name="T4" fmla="*/ 144 w 576"/>
                    <a:gd name="T5" fmla="*/ 104 h 112"/>
                    <a:gd name="T6" fmla="*/ 240 w 576"/>
                    <a:gd name="T7" fmla="*/ 8 h 112"/>
                    <a:gd name="T8" fmla="*/ 336 w 576"/>
                    <a:gd name="T9" fmla="*/ 104 h 112"/>
                    <a:gd name="T10" fmla="*/ 432 w 576"/>
                    <a:gd name="T11" fmla="*/ 8 h 112"/>
                    <a:gd name="T12" fmla="*/ 528 w 576"/>
                    <a:gd name="T13" fmla="*/ 104 h 112"/>
                    <a:gd name="T14" fmla="*/ 576 w 576"/>
                    <a:gd name="T15" fmla="*/ 5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6" h="112">
                      <a:moveTo>
                        <a:pt x="0" y="56"/>
                      </a:moveTo>
                      <a:cubicBezTo>
                        <a:pt x="8" y="48"/>
                        <a:pt x="26" y="0"/>
                        <a:pt x="50" y="8"/>
                      </a:cubicBezTo>
                      <a:cubicBezTo>
                        <a:pt x="74" y="16"/>
                        <a:pt x="112" y="104"/>
                        <a:pt x="144" y="104"/>
                      </a:cubicBezTo>
                      <a:cubicBezTo>
                        <a:pt x="176" y="104"/>
                        <a:pt x="208" y="8"/>
                        <a:pt x="240" y="8"/>
                      </a:cubicBezTo>
                      <a:cubicBezTo>
                        <a:pt x="272" y="8"/>
                        <a:pt x="304" y="104"/>
                        <a:pt x="336" y="104"/>
                      </a:cubicBezTo>
                      <a:cubicBezTo>
                        <a:pt x="368" y="104"/>
                        <a:pt x="400" y="8"/>
                        <a:pt x="432" y="8"/>
                      </a:cubicBezTo>
                      <a:cubicBezTo>
                        <a:pt x="464" y="8"/>
                        <a:pt x="504" y="96"/>
                        <a:pt x="528" y="104"/>
                      </a:cubicBezTo>
                      <a:cubicBezTo>
                        <a:pt x="552" y="112"/>
                        <a:pt x="568" y="64"/>
                        <a:pt x="576" y="56"/>
                      </a:cubicBez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40" name="Freeform 24"/>
                <p:cNvSpPr>
                  <a:spLocks noChangeArrowheads="1"/>
                </p:cNvSpPr>
                <p:nvPr/>
              </p:nvSpPr>
              <p:spPr bwMode="auto">
                <a:xfrm rot="10320000">
                  <a:off x="4291" y="2693"/>
                  <a:ext cx="699" cy="110"/>
                </a:xfrm>
                <a:custGeom>
                  <a:avLst/>
                  <a:gdLst>
                    <a:gd name="T0" fmla="*/ 0 w 581"/>
                    <a:gd name="T1" fmla="*/ 61 h 111"/>
                    <a:gd name="T2" fmla="*/ 55 w 581"/>
                    <a:gd name="T3" fmla="*/ 7 h 111"/>
                    <a:gd name="T4" fmla="*/ 149 w 581"/>
                    <a:gd name="T5" fmla="*/ 103 h 111"/>
                    <a:gd name="T6" fmla="*/ 245 w 581"/>
                    <a:gd name="T7" fmla="*/ 7 h 111"/>
                    <a:gd name="T8" fmla="*/ 341 w 581"/>
                    <a:gd name="T9" fmla="*/ 103 h 111"/>
                    <a:gd name="T10" fmla="*/ 437 w 581"/>
                    <a:gd name="T11" fmla="*/ 7 h 111"/>
                    <a:gd name="T12" fmla="*/ 533 w 581"/>
                    <a:gd name="T13" fmla="*/ 103 h 111"/>
                    <a:gd name="T14" fmla="*/ 581 w 581"/>
                    <a:gd name="T15" fmla="*/ 5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1" h="111">
                      <a:moveTo>
                        <a:pt x="0" y="61"/>
                      </a:moveTo>
                      <a:cubicBezTo>
                        <a:pt x="9" y="52"/>
                        <a:pt x="30" y="0"/>
                        <a:pt x="55" y="7"/>
                      </a:cubicBezTo>
                      <a:cubicBezTo>
                        <a:pt x="80" y="14"/>
                        <a:pt x="117" y="103"/>
                        <a:pt x="149" y="103"/>
                      </a:cubicBezTo>
                      <a:cubicBezTo>
                        <a:pt x="181" y="103"/>
                        <a:pt x="213" y="7"/>
                        <a:pt x="245" y="7"/>
                      </a:cubicBezTo>
                      <a:cubicBezTo>
                        <a:pt x="277" y="7"/>
                        <a:pt x="309" y="103"/>
                        <a:pt x="341" y="103"/>
                      </a:cubicBezTo>
                      <a:cubicBezTo>
                        <a:pt x="373" y="103"/>
                        <a:pt x="405" y="7"/>
                        <a:pt x="437" y="7"/>
                      </a:cubicBezTo>
                      <a:cubicBezTo>
                        <a:pt x="469" y="7"/>
                        <a:pt x="509" y="95"/>
                        <a:pt x="533" y="103"/>
                      </a:cubicBezTo>
                      <a:cubicBezTo>
                        <a:pt x="557" y="111"/>
                        <a:pt x="573" y="63"/>
                        <a:pt x="581" y="55"/>
                      </a:cubicBez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41" name="Freeform 25"/>
                <p:cNvSpPr>
                  <a:spLocks/>
                </p:cNvSpPr>
                <p:nvPr/>
              </p:nvSpPr>
              <p:spPr bwMode="auto">
                <a:xfrm rot="21060000">
                  <a:off x="5658" y="2491"/>
                  <a:ext cx="261" cy="65"/>
                </a:xfrm>
                <a:custGeom>
                  <a:avLst/>
                  <a:gdLst>
                    <a:gd name="T0" fmla="*/ 0 w 119"/>
                    <a:gd name="T1" fmla="*/ 39 h 39"/>
                    <a:gd name="T2" fmla="*/ 28 w 119"/>
                    <a:gd name="T3" fmla="*/ 5 h 39"/>
                    <a:gd name="T4" fmla="*/ 85 w 119"/>
                    <a:gd name="T5" fmla="*/ 10 h 39"/>
                    <a:gd name="T6" fmla="*/ 119 w 119"/>
                    <a:gd name="T7" fmla="*/ 1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39">
                      <a:moveTo>
                        <a:pt x="0" y="39"/>
                      </a:moveTo>
                      <a:cubicBezTo>
                        <a:pt x="5" y="33"/>
                        <a:pt x="14" y="10"/>
                        <a:pt x="28" y="5"/>
                      </a:cubicBezTo>
                      <a:cubicBezTo>
                        <a:pt x="42" y="0"/>
                        <a:pt x="70" y="8"/>
                        <a:pt x="85" y="10"/>
                      </a:cubicBezTo>
                      <a:lnTo>
                        <a:pt x="119" y="18"/>
                      </a:ln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242" name="Group 26"/>
              <p:cNvGrpSpPr>
                <a:grpSpLocks/>
              </p:cNvGrpSpPr>
              <p:nvPr/>
            </p:nvGrpSpPr>
            <p:grpSpPr bwMode="auto">
              <a:xfrm>
                <a:off x="4327" y="2793"/>
                <a:ext cx="1640" cy="118"/>
                <a:chOff x="4327" y="2793"/>
                <a:chExt cx="1640" cy="118"/>
              </a:xfrm>
            </p:grpSpPr>
            <p:sp>
              <p:nvSpPr>
                <p:cNvPr id="9243" name="Freeform 27"/>
                <p:cNvSpPr>
                  <a:spLocks noChangeArrowheads="1"/>
                </p:cNvSpPr>
                <p:nvPr/>
              </p:nvSpPr>
              <p:spPr bwMode="auto">
                <a:xfrm rot="10860000">
                  <a:off x="5023" y="2810"/>
                  <a:ext cx="691" cy="96"/>
                </a:xfrm>
                <a:custGeom>
                  <a:avLst/>
                  <a:gdLst>
                    <a:gd name="T0" fmla="*/ 0 w 576"/>
                    <a:gd name="T1" fmla="*/ 56 h 112"/>
                    <a:gd name="T2" fmla="*/ 50 w 576"/>
                    <a:gd name="T3" fmla="*/ 8 h 112"/>
                    <a:gd name="T4" fmla="*/ 144 w 576"/>
                    <a:gd name="T5" fmla="*/ 104 h 112"/>
                    <a:gd name="T6" fmla="*/ 240 w 576"/>
                    <a:gd name="T7" fmla="*/ 8 h 112"/>
                    <a:gd name="T8" fmla="*/ 336 w 576"/>
                    <a:gd name="T9" fmla="*/ 104 h 112"/>
                    <a:gd name="T10" fmla="*/ 432 w 576"/>
                    <a:gd name="T11" fmla="*/ 8 h 112"/>
                    <a:gd name="T12" fmla="*/ 528 w 576"/>
                    <a:gd name="T13" fmla="*/ 104 h 112"/>
                    <a:gd name="T14" fmla="*/ 576 w 576"/>
                    <a:gd name="T15" fmla="*/ 5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6" h="112">
                      <a:moveTo>
                        <a:pt x="0" y="56"/>
                      </a:moveTo>
                      <a:cubicBezTo>
                        <a:pt x="8" y="48"/>
                        <a:pt x="26" y="0"/>
                        <a:pt x="50" y="8"/>
                      </a:cubicBezTo>
                      <a:cubicBezTo>
                        <a:pt x="74" y="16"/>
                        <a:pt x="112" y="104"/>
                        <a:pt x="144" y="104"/>
                      </a:cubicBezTo>
                      <a:cubicBezTo>
                        <a:pt x="176" y="104"/>
                        <a:pt x="208" y="8"/>
                        <a:pt x="240" y="8"/>
                      </a:cubicBezTo>
                      <a:cubicBezTo>
                        <a:pt x="272" y="8"/>
                        <a:pt x="304" y="104"/>
                        <a:pt x="336" y="104"/>
                      </a:cubicBezTo>
                      <a:cubicBezTo>
                        <a:pt x="368" y="104"/>
                        <a:pt x="400" y="8"/>
                        <a:pt x="432" y="8"/>
                      </a:cubicBezTo>
                      <a:cubicBezTo>
                        <a:pt x="464" y="8"/>
                        <a:pt x="504" y="96"/>
                        <a:pt x="528" y="104"/>
                      </a:cubicBezTo>
                      <a:cubicBezTo>
                        <a:pt x="552" y="112"/>
                        <a:pt x="568" y="64"/>
                        <a:pt x="576" y="56"/>
                      </a:cubicBez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44" name="Freeform 28"/>
                <p:cNvSpPr>
                  <a:spLocks noChangeArrowheads="1"/>
                </p:cNvSpPr>
                <p:nvPr/>
              </p:nvSpPr>
              <p:spPr bwMode="auto">
                <a:xfrm rot="10860000">
                  <a:off x="4328" y="2800"/>
                  <a:ext cx="697" cy="96"/>
                </a:xfrm>
                <a:custGeom>
                  <a:avLst/>
                  <a:gdLst>
                    <a:gd name="T0" fmla="*/ 0 w 581"/>
                    <a:gd name="T1" fmla="*/ 61 h 111"/>
                    <a:gd name="T2" fmla="*/ 55 w 581"/>
                    <a:gd name="T3" fmla="*/ 7 h 111"/>
                    <a:gd name="T4" fmla="*/ 149 w 581"/>
                    <a:gd name="T5" fmla="*/ 103 h 111"/>
                    <a:gd name="T6" fmla="*/ 245 w 581"/>
                    <a:gd name="T7" fmla="*/ 7 h 111"/>
                    <a:gd name="T8" fmla="*/ 341 w 581"/>
                    <a:gd name="T9" fmla="*/ 103 h 111"/>
                    <a:gd name="T10" fmla="*/ 437 w 581"/>
                    <a:gd name="T11" fmla="*/ 7 h 111"/>
                    <a:gd name="T12" fmla="*/ 533 w 581"/>
                    <a:gd name="T13" fmla="*/ 103 h 111"/>
                    <a:gd name="T14" fmla="*/ 581 w 581"/>
                    <a:gd name="T15" fmla="*/ 5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1" h="111">
                      <a:moveTo>
                        <a:pt x="0" y="61"/>
                      </a:moveTo>
                      <a:cubicBezTo>
                        <a:pt x="9" y="52"/>
                        <a:pt x="30" y="0"/>
                        <a:pt x="55" y="7"/>
                      </a:cubicBezTo>
                      <a:cubicBezTo>
                        <a:pt x="80" y="14"/>
                        <a:pt x="117" y="103"/>
                        <a:pt x="149" y="103"/>
                      </a:cubicBezTo>
                      <a:cubicBezTo>
                        <a:pt x="181" y="103"/>
                        <a:pt x="213" y="7"/>
                        <a:pt x="245" y="7"/>
                      </a:cubicBezTo>
                      <a:cubicBezTo>
                        <a:pt x="277" y="7"/>
                        <a:pt x="309" y="103"/>
                        <a:pt x="341" y="103"/>
                      </a:cubicBezTo>
                      <a:cubicBezTo>
                        <a:pt x="373" y="103"/>
                        <a:pt x="405" y="7"/>
                        <a:pt x="437" y="7"/>
                      </a:cubicBezTo>
                      <a:cubicBezTo>
                        <a:pt x="469" y="7"/>
                        <a:pt x="509" y="95"/>
                        <a:pt x="533" y="103"/>
                      </a:cubicBezTo>
                      <a:cubicBezTo>
                        <a:pt x="557" y="111"/>
                        <a:pt x="573" y="63"/>
                        <a:pt x="581" y="55"/>
                      </a:cubicBez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45" name="Freeform 29"/>
                <p:cNvSpPr>
                  <a:spLocks/>
                </p:cNvSpPr>
                <p:nvPr/>
              </p:nvSpPr>
              <p:spPr bwMode="auto">
                <a:xfrm>
                  <a:off x="5707" y="2813"/>
                  <a:ext cx="260" cy="56"/>
                </a:xfrm>
                <a:custGeom>
                  <a:avLst/>
                  <a:gdLst>
                    <a:gd name="T0" fmla="*/ 0 w 119"/>
                    <a:gd name="T1" fmla="*/ 39 h 39"/>
                    <a:gd name="T2" fmla="*/ 28 w 119"/>
                    <a:gd name="T3" fmla="*/ 5 h 39"/>
                    <a:gd name="T4" fmla="*/ 85 w 119"/>
                    <a:gd name="T5" fmla="*/ 10 h 39"/>
                    <a:gd name="T6" fmla="*/ 119 w 119"/>
                    <a:gd name="T7" fmla="*/ 1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39">
                      <a:moveTo>
                        <a:pt x="0" y="39"/>
                      </a:moveTo>
                      <a:cubicBezTo>
                        <a:pt x="5" y="33"/>
                        <a:pt x="14" y="10"/>
                        <a:pt x="28" y="5"/>
                      </a:cubicBezTo>
                      <a:cubicBezTo>
                        <a:pt x="42" y="0"/>
                        <a:pt x="70" y="8"/>
                        <a:pt x="85" y="10"/>
                      </a:cubicBezTo>
                      <a:lnTo>
                        <a:pt x="119" y="18"/>
                      </a:ln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9246" name="Freeform 30"/>
              <p:cNvSpPr>
                <a:spLocks noChangeArrowheads="1"/>
              </p:cNvSpPr>
              <p:nvPr/>
            </p:nvSpPr>
            <p:spPr bwMode="auto">
              <a:xfrm rot="18660000">
                <a:off x="4104" y="2591"/>
                <a:ext cx="333" cy="304"/>
              </a:xfrm>
              <a:custGeom>
                <a:avLst/>
                <a:gdLst>
                  <a:gd name="T0" fmla="*/ 183 w 453"/>
                  <a:gd name="T1" fmla="*/ 186 h 410"/>
                  <a:gd name="T2" fmla="*/ 213 w 453"/>
                  <a:gd name="T3" fmla="*/ 0 h 410"/>
                  <a:gd name="T4" fmla="*/ 272 w 453"/>
                  <a:gd name="T5" fmla="*/ 183 h 410"/>
                  <a:gd name="T6" fmla="*/ 408 w 453"/>
                  <a:gd name="T7" fmla="*/ 92 h 410"/>
                  <a:gd name="T8" fmla="*/ 317 w 453"/>
                  <a:gd name="T9" fmla="*/ 228 h 410"/>
                  <a:gd name="T10" fmla="*/ 453 w 453"/>
                  <a:gd name="T11" fmla="*/ 364 h 410"/>
                  <a:gd name="T12" fmla="*/ 272 w 453"/>
                  <a:gd name="T13" fmla="*/ 273 h 410"/>
                  <a:gd name="T14" fmla="*/ 181 w 453"/>
                  <a:gd name="T15" fmla="*/ 410 h 410"/>
                  <a:gd name="T16" fmla="*/ 181 w 453"/>
                  <a:gd name="T17" fmla="*/ 273 h 410"/>
                  <a:gd name="T18" fmla="*/ 0 w 453"/>
                  <a:gd name="T19" fmla="*/ 273 h 410"/>
                  <a:gd name="T20" fmla="*/ 183 w 453"/>
                  <a:gd name="T21" fmla="*/ 18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3" h="410">
                    <a:moveTo>
                      <a:pt x="183" y="186"/>
                    </a:moveTo>
                    <a:cubicBezTo>
                      <a:pt x="191" y="127"/>
                      <a:pt x="213" y="59"/>
                      <a:pt x="213" y="0"/>
                    </a:cubicBezTo>
                    <a:lnTo>
                      <a:pt x="272" y="183"/>
                    </a:lnTo>
                    <a:lnTo>
                      <a:pt x="408" y="92"/>
                    </a:lnTo>
                    <a:lnTo>
                      <a:pt x="317" y="228"/>
                    </a:lnTo>
                    <a:lnTo>
                      <a:pt x="453" y="364"/>
                    </a:lnTo>
                    <a:lnTo>
                      <a:pt x="272" y="273"/>
                    </a:lnTo>
                    <a:lnTo>
                      <a:pt x="181" y="410"/>
                    </a:lnTo>
                    <a:lnTo>
                      <a:pt x="181" y="273"/>
                    </a:lnTo>
                    <a:lnTo>
                      <a:pt x="0" y="273"/>
                    </a:lnTo>
                    <a:lnTo>
                      <a:pt x="183" y="186"/>
                    </a:lnTo>
                    <a:close/>
                  </a:path>
                </a:pathLst>
              </a:custGeom>
              <a:solidFill>
                <a:srgbClr val="66FF33">
                  <a:alpha val="50000"/>
                </a:srgbClr>
              </a:solidFill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5643" y="2436"/>
              <a:ext cx="529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102000"/>
                </a:lnSpc>
                <a:spcBef>
                  <a:spcPts val="2000"/>
                </a:spcBef>
                <a:buClrTx/>
                <a:buSzPct val="45000"/>
                <a:buFontTx/>
                <a:buNone/>
              </a:pPr>
              <a:r>
                <a:rPr lang="fr-FR" altLang="fr-FR" sz="3200">
                  <a:solidFill>
                    <a:srgbClr val="FFCCFF"/>
                  </a:solidFill>
                  <a:latin typeface="Symbol" pitchFamily="16" charset="2"/>
                </a:rPr>
                <a:t></a:t>
              </a:r>
            </a:p>
          </p:txBody>
        </p:sp>
      </p:grp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5378450" y="6575425"/>
            <a:ext cx="3822700" cy="941388"/>
            <a:chOff x="3388" y="4142"/>
            <a:chExt cx="2408" cy="593"/>
          </a:xfrm>
        </p:grpSpPr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3388" y="4498"/>
              <a:ext cx="240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93000"/>
                </a:lnSpc>
                <a:spcBef>
                  <a:spcPts val="1250"/>
                </a:spcBef>
                <a:buClrTx/>
                <a:buSzPct val="45000"/>
                <a:buFontTx/>
                <a:buNone/>
              </a:pPr>
              <a:r>
                <a:rPr lang="fr-FR" altLang="fr-FR" sz="2000">
                  <a:solidFill>
                    <a:srgbClr val="FFFFFF"/>
                  </a:solidFill>
                  <a:latin typeface="Arial" charset="0"/>
                </a:rPr>
                <a:t>Matière et photons environnants</a:t>
              </a:r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 flipV="1">
              <a:off x="4166" y="4141"/>
              <a:ext cx="122" cy="387"/>
            </a:xfrm>
            <a:prstGeom prst="line">
              <a:avLst/>
            </a:prstGeom>
            <a:noFill/>
            <a:ln w="38160" cap="flat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51" name="Group 35"/>
          <p:cNvGrpSpPr>
            <a:grpSpLocks/>
          </p:cNvGrpSpPr>
          <p:nvPr/>
        </p:nvGrpSpPr>
        <p:grpSpPr bwMode="auto">
          <a:xfrm>
            <a:off x="4913313" y="3175000"/>
            <a:ext cx="4467225" cy="1682750"/>
            <a:chOff x="3095" y="2000"/>
            <a:chExt cx="2814" cy="1060"/>
          </a:xfrm>
        </p:grpSpPr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 flipV="1">
              <a:off x="3095" y="2738"/>
              <a:ext cx="668" cy="51"/>
            </a:xfrm>
            <a:prstGeom prst="line">
              <a:avLst/>
            </a:prstGeom>
            <a:noFill/>
            <a:ln w="57240" cap="flat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3" name="Text Box 37"/>
            <p:cNvSpPr txBox="1">
              <a:spLocks noChangeArrowheads="1"/>
            </p:cNvSpPr>
            <p:nvPr/>
          </p:nvSpPr>
          <p:spPr bwMode="auto">
            <a:xfrm>
              <a:off x="3248" y="2367"/>
              <a:ext cx="53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93000"/>
                </a:lnSpc>
                <a:spcBef>
                  <a:spcPts val="1750"/>
                </a:spcBef>
                <a:buClrTx/>
                <a:buSzPct val="45000"/>
                <a:buFontTx/>
                <a:buNone/>
              </a:pPr>
              <a:r>
                <a:rPr lang="fr-FR" altLang="fr-FR" sz="2800">
                  <a:latin typeface="Arial" charset="0"/>
                </a:rPr>
                <a:t>p</a:t>
              </a: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3995" y="2522"/>
              <a:ext cx="709" cy="130"/>
            </a:xfrm>
            <a:prstGeom prst="line">
              <a:avLst/>
            </a:prstGeom>
            <a:noFill/>
            <a:ln w="57240" cap="flat">
              <a:solidFill>
                <a:srgbClr val="99CC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4092" y="2205"/>
              <a:ext cx="529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102000"/>
                </a:lnSpc>
                <a:spcBef>
                  <a:spcPts val="2000"/>
                </a:spcBef>
                <a:buClrTx/>
                <a:buSzPct val="45000"/>
                <a:buFontTx/>
                <a:buNone/>
              </a:pPr>
              <a:r>
                <a:rPr lang="fr-FR" altLang="fr-FR" sz="3200">
                  <a:solidFill>
                    <a:srgbClr val="CCECFF"/>
                  </a:solidFill>
                  <a:latin typeface="Symbol" pitchFamily="16" charset="2"/>
                </a:rPr>
                <a:t></a:t>
              </a:r>
              <a:r>
                <a:rPr lang="fr-FR" altLang="fr-FR" sz="3200" baseline="30000">
                  <a:solidFill>
                    <a:srgbClr val="CCECFF"/>
                  </a:solidFill>
                  <a:latin typeface="Symbol" pitchFamily="16" charset="2"/>
                </a:rPr>
                <a:t></a:t>
              </a:r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 flipV="1">
              <a:off x="4774" y="2318"/>
              <a:ext cx="1134" cy="197"/>
            </a:xfrm>
            <a:prstGeom prst="line">
              <a:avLst/>
            </a:prstGeom>
            <a:noFill/>
            <a:ln w="57240" cap="flat">
              <a:solidFill>
                <a:srgbClr val="FF99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7" name="Freeform 41"/>
            <p:cNvSpPr>
              <a:spLocks noChangeArrowheads="1"/>
            </p:cNvSpPr>
            <p:nvPr/>
          </p:nvSpPr>
          <p:spPr bwMode="auto">
            <a:xfrm rot="18660000">
              <a:off x="4529" y="2366"/>
              <a:ext cx="364" cy="304"/>
            </a:xfrm>
            <a:custGeom>
              <a:avLst/>
              <a:gdLst>
                <a:gd name="T0" fmla="*/ 183 w 453"/>
                <a:gd name="T1" fmla="*/ 186 h 410"/>
                <a:gd name="T2" fmla="*/ 213 w 453"/>
                <a:gd name="T3" fmla="*/ 0 h 410"/>
                <a:gd name="T4" fmla="*/ 272 w 453"/>
                <a:gd name="T5" fmla="*/ 183 h 410"/>
                <a:gd name="T6" fmla="*/ 408 w 453"/>
                <a:gd name="T7" fmla="*/ 92 h 410"/>
                <a:gd name="T8" fmla="*/ 317 w 453"/>
                <a:gd name="T9" fmla="*/ 228 h 410"/>
                <a:gd name="T10" fmla="*/ 453 w 453"/>
                <a:gd name="T11" fmla="*/ 364 h 410"/>
                <a:gd name="T12" fmla="*/ 272 w 453"/>
                <a:gd name="T13" fmla="*/ 273 h 410"/>
                <a:gd name="T14" fmla="*/ 181 w 453"/>
                <a:gd name="T15" fmla="*/ 410 h 410"/>
                <a:gd name="T16" fmla="*/ 181 w 453"/>
                <a:gd name="T17" fmla="*/ 273 h 410"/>
                <a:gd name="T18" fmla="*/ 0 w 453"/>
                <a:gd name="T19" fmla="*/ 273 h 410"/>
                <a:gd name="T20" fmla="*/ 183 w 453"/>
                <a:gd name="T21" fmla="*/ 18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410">
                  <a:moveTo>
                    <a:pt x="183" y="186"/>
                  </a:moveTo>
                  <a:cubicBezTo>
                    <a:pt x="191" y="127"/>
                    <a:pt x="213" y="59"/>
                    <a:pt x="213" y="0"/>
                  </a:cubicBezTo>
                  <a:lnTo>
                    <a:pt x="272" y="183"/>
                  </a:lnTo>
                  <a:lnTo>
                    <a:pt x="408" y="92"/>
                  </a:lnTo>
                  <a:lnTo>
                    <a:pt x="317" y="228"/>
                  </a:lnTo>
                  <a:lnTo>
                    <a:pt x="453" y="364"/>
                  </a:lnTo>
                  <a:lnTo>
                    <a:pt x="272" y="273"/>
                  </a:lnTo>
                  <a:lnTo>
                    <a:pt x="181" y="410"/>
                  </a:lnTo>
                  <a:lnTo>
                    <a:pt x="181" y="273"/>
                  </a:lnTo>
                  <a:lnTo>
                    <a:pt x="0" y="273"/>
                  </a:lnTo>
                  <a:lnTo>
                    <a:pt x="183" y="186"/>
                  </a:lnTo>
                  <a:close/>
                </a:path>
              </a:pathLst>
            </a:custGeom>
            <a:solidFill>
              <a:srgbClr val="66FF33">
                <a:alpha val="50000"/>
              </a:srgbClr>
            </a:solidFill>
            <a:ln w="19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5233" y="2000"/>
              <a:ext cx="530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102000"/>
                </a:lnSpc>
                <a:spcBef>
                  <a:spcPts val="2000"/>
                </a:spcBef>
                <a:buClrTx/>
                <a:buSzPct val="45000"/>
                <a:buFontTx/>
                <a:buNone/>
              </a:pPr>
              <a:r>
                <a:rPr lang="fr-FR" altLang="fr-FR" sz="3200">
                  <a:solidFill>
                    <a:srgbClr val="FF9999"/>
                  </a:solidFill>
                  <a:latin typeface="Symbol" pitchFamily="16" charset="2"/>
                </a:rPr>
                <a:t></a:t>
              </a:r>
            </a:p>
          </p:txBody>
        </p:sp>
        <p:sp>
          <p:nvSpPr>
            <p:cNvPr id="9259" name="Freeform 43"/>
            <p:cNvSpPr>
              <a:spLocks noChangeArrowheads="1"/>
            </p:cNvSpPr>
            <p:nvPr/>
          </p:nvSpPr>
          <p:spPr bwMode="auto">
            <a:xfrm rot="18660000">
              <a:off x="3551" y="2503"/>
              <a:ext cx="524" cy="435"/>
            </a:xfrm>
            <a:custGeom>
              <a:avLst/>
              <a:gdLst>
                <a:gd name="T0" fmla="*/ 183 w 453"/>
                <a:gd name="T1" fmla="*/ 186 h 410"/>
                <a:gd name="T2" fmla="*/ 213 w 453"/>
                <a:gd name="T3" fmla="*/ 0 h 410"/>
                <a:gd name="T4" fmla="*/ 272 w 453"/>
                <a:gd name="T5" fmla="*/ 183 h 410"/>
                <a:gd name="T6" fmla="*/ 408 w 453"/>
                <a:gd name="T7" fmla="*/ 92 h 410"/>
                <a:gd name="T8" fmla="*/ 317 w 453"/>
                <a:gd name="T9" fmla="*/ 228 h 410"/>
                <a:gd name="T10" fmla="*/ 453 w 453"/>
                <a:gd name="T11" fmla="*/ 364 h 410"/>
                <a:gd name="T12" fmla="*/ 272 w 453"/>
                <a:gd name="T13" fmla="*/ 273 h 410"/>
                <a:gd name="T14" fmla="*/ 181 w 453"/>
                <a:gd name="T15" fmla="*/ 410 h 410"/>
                <a:gd name="T16" fmla="*/ 181 w 453"/>
                <a:gd name="T17" fmla="*/ 273 h 410"/>
                <a:gd name="T18" fmla="*/ 0 w 453"/>
                <a:gd name="T19" fmla="*/ 273 h 410"/>
                <a:gd name="T20" fmla="*/ 183 w 453"/>
                <a:gd name="T21" fmla="*/ 18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410">
                  <a:moveTo>
                    <a:pt x="183" y="186"/>
                  </a:moveTo>
                  <a:cubicBezTo>
                    <a:pt x="191" y="127"/>
                    <a:pt x="213" y="59"/>
                    <a:pt x="213" y="0"/>
                  </a:cubicBezTo>
                  <a:lnTo>
                    <a:pt x="272" y="183"/>
                  </a:lnTo>
                  <a:lnTo>
                    <a:pt x="408" y="92"/>
                  </a:lnTo>
                  <a:lnTo>
                    <a:pt x="317" y="228"/>
                  </a:lnTo>
                  <a:lnTo>
                    <a:pt x="453" y="364"/>
                  </a:lnTo>
                  <a:lnTo>
                    <a:pt x="272" y="273"/>
                  </a:lnTo>
                  <a:lnTo>
                    <a:pt x="181" y="410"/>
                  </a:lnTo>
                  <a:lnTo>
                    <a:pt x="181" y="273"/>
                  </a:lnTo>
                  <a:lnTo>
                    <a:pt x="0" y="273"/>
                  </a:lnTo>
                  <a:lnTo>
                    <a:pt x="183" y="186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38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260" name="Group 44"/>
          <p:cNvGrpSpPr>
            <a:grpSpLocks/>
          </p:cNvGrpSpPr>
          <p:nvPr/>
        </p:nvGrpSpPr>
        <p:grpSpPr bwMode="auto">
          <a:xfrm>
            <a:off x="5076825" y="4899025"/>
            <a:ext cx="4302125" cy="1506538"/>
            <a:chOff x="3198" y="3086"/>
            <a:chExt cx="2710" cy="949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4293" y="3484"/>
              <a:ext cx="117" cy="298"/>
            </a:xfrm>
            <a:prstGeom prst="line">
              <a:avLst/>
            </a:prstGeom>
            <a:noFill/>
            <a:ln w="57240" cap="flat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62" name="Group 46"/>
            <p:cNvGrpSpPr>
              <a:grpSpLocks/>
            </p:cNvGrpSpPr>
            <p:nvPr/>
          </p:nvGrpSpPr>
          <p:grpSpPr bwMode="auto">
            <a:xfrm>
              <a:off x="3198" y="3086"/>
              <a:ext cx="2710" cy="949"/>
              <a:chOff x="3198" y="3086"/>
              <a:chExt cx="2710" cy="949"/>
            </a:xfrm>
          </p:grpSpPr>
          <p:sp>
            <p:nvSpPr>
              <p:cNvPr id="9263" name="Text Box 47"/>
              <p:cNvSpPr txBox="1">
                <a:spLocks noChangeArrowheads="1"/>
              </p:cNvSpPr>
              <p:nvPr/>
            </p:nvSpPr>
            <p:spPr bwMode="auto">
              <a:xfrm>
                <a:off x="3353" y="3086"/>
                <a:ext cx="530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hangingPunct="1">
                  <a:lnSpc>
                    <a:spcPct val="93000"/>
                  </a:lnSpc>
                  <a:spcBef>
                    <a:spcPts val="2000"/>
                  </a:spcBef>
                  <a:buClrTx/>
                  <a:buSzPct val="45000"/>
                  <a:buFontTx/>
                  <a:buNone/>
                </a:pPr>
                <a:r>
                  <a:rPr lang="fr-FR" altLang="fr-FR" sz="3200">
                    <a:latin typeface="Arial" charset="0"/>
                  </a:rPr>
                  <a:t>e</a:t>
                </a:r>
                <a:r>
                  <a:rPr lang="fr-FR" altLang="fr-FR" sz="3200" baseline="30000">
                    <a:latin typeface="Symbol" pitchFamily="16" charset="2"/>
                  </a:rPr>
                  <a:t></a:t>
                </a:r>
              </a:p>
            </p:txBody>
          </p:sp>
          <p:grpSp>
            <p:nvGrpSpPr>
              <p:cNvPr id="9264" name="Group 48"/>
              <p:cNvGrpSpPr>
                <a:grpSpLocks/>
              </p:cNvGrpSpPr>
              <p:nvPr/>
            </p:nvGrpSpPr>
            <p:grpSpPr bwMode="auto">
              <a:xfrm>
                <a:off x="4268" y="3482"/>
                <a:ext cx="1640" cy="118"/>
                <a:chOff x="4268" y="3482"/>
                <a:chExt cx="1640" cy="118"/>
              </a:xfrm>
            </p:grpSpPr>
            <p:sp>
              <p:nvSpPr>
                <p:cNvPr id="9265" name="Freeform 49"/>
                <p:cNvSpPr>
                  <a:spLocks noChangeArrowheads="1"/>
                </p:cNvSpPr>
                <p:nvPr/>
              </p:nvSpPr>
              <p:spPr bwMode="auto">
                <a:xfrm rot="10860000">
                  <a:off x="4965" y="3497"/>
                  <a:ext cx="690" cy="98"/>
                </a:xfrm>
                <a:custGeom>
                  <a:avLst/>
                  <a:gdLst>
                    <a:gd name="T0" fmla="*/ 0 w 576"/>
                    <a:gd name="T1" fmla="*/ 56 h 112"/>
                    <a:gd name="T2" fmla="*/ 50 w 576"/>
                    <a:gd name="T3" fmla="*/ 8 h 112"/>
                    <a:gd name="T4" fmla="*/ 144 w 576"/>
                    <a:gd name="T5" fmla="*/ 104 h 112"/>
                    <a:gd name="T6" fmla="*/ 240 w 576"/>
                    <a:gd name="T7" fmla="*/ 8 h 112"/>
                    <a:gd name="T8" fmla="*/ 336 w 576"/>
                    <a:gd name="T9" fmla="*/ 104 h 112"/>
                    <a:gd name="T10" fmla="*/ 432 w 576"/>
                    <a:gd name="T11" fmla="*/ 8 h 112"/>
                    <a:gd name="T12" fmla="*/ 528 w 576"/>
                    <a:gd name="T13" fmla="*/ 104 h 112"/>
                    <a:gd name="T14" fmla="*/ 576 w 576"/>
                    <a:gd name="T15" fmla="*/ 5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6" h="112">
                      <a:moveTo>
                        <a:pt x="0" y="56"/>
                      </a:moveTo>
                      <a:cubicBezTo>
                        <a:pt x="8" y="48"/>
                        <a:pt x="26" y="0"/>
                        <a:pt x="50" y="8"/>
                      </a:cubicBezTo>
                      <a:cubicBezTo>
                        <a:pt x="74" y="16"/>
                        <a:pt x="112" y="104"/>
                        <a:pt x="144" y="104"/>
                      </a:cubicBezTo>
                      <a:cubicBezTo>
                        <a:pt x="176" y="104"/>
                        <a:pt x="208" y="8"/>
                        <a:pt x="240" y="8"/>
                      </a:cubicBezTo>
                      <a:cubicBezTo>
                        <a:pt x="272" y="8"/>
                        <a:pt x="304" y="104"/>
                        <a:pt x="336" y="104"/>
                      </a:cubicBezTo>
                      <a:cubicBezTo>
                        <a:pt x="368" y="104"/>
                        <a:pt x="400" y="8"/>
                        <a:pt x="432" y="8"/>
                      </a:cubicBezTo>
                      <a:cubicBezTo>
                        <a:pt x="464" y="8"/>
                        <a:pt x="504" y="96"/>
                        <a:pt x="528" y="104"/>
                      </a:cubicBezTo>
                      <a:cubicBezTo>
                        <a:pt x="552" y="112"/>
                        <a:pt x="568" y="64"/>
                        <a:pt x="576" y="56"/>
                      </a:cubicBez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66" name="Freeform 50"/>
                <p:cNvSpPr>
                  <a:spLocks noChangeArrowheads="1"/>
                </p:cNvSpPr>
                <p:nvPr/>
              </p:nvSpPr>
              <p:spPr bwMode="auto">
                <a:xfrm rot="10860000">
                  <a:off x="4270" y="3490"/>
                  <a:ext cx="697" cy="96"/>
                </a:xfrm>
                <a:custGeom>
                  <a:avLst/>
                  <a:gdLst>
                    <a:gd name="T0" fmla="*/ 0 w 581"/>
                    <a:gd name="T1" fmla="*/ 61 h 111"/>
                    <a:gd name="T2" fmla="*/ 55 w 581"/>
                    <a:gd name="T3" fmla="*/ 7 h 111"/>
                    <a:gd name="T4" fmla="*/ 149 w 581"/>
                    <a:gd name="T5" fmla="*/ 103 h 111"/>
                    <a:gd name="T6" fmla="*/ 245 w 581"/>
                    <a:gd name="T7" fmla="*/ 7 h 111"/>
                    <a:gd name="T8" fmla="*/ 341 w 581"/>
                    <a:gd name="T9" fmla="*/ 103 h 111"/>
                    <a:gd name="T10" fmla="*/ 437 w 581"/>
                    <a:gd name="T11" fmla="*/ 7 h 111"/>
                    <a:gd name="T12" fmla="*/ 533 w 581"/>
                    <a:gd name="T13" fmla="*/ 103 h 111"/>
                    <a:gd name="T14" fmla="*/ 581 w 581"/>
                    <a:gd name="T15" fmla="*/ 5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1" h="111">
                      <a:moveTo>
                        <a:pt x="0" y="61"/>
                      </a:moveTo>
                      <a:cubicBezTo>
                        <a:pt x="9" y="52"/>
                        <a:pt x="30" y="0"/>
                        <a:pt x="55" y="7"/>
                      </a:cubicBezTo>
                      <a:cubicBezTo>
                        <a:pt x="80" y="14"/>
                        <a:pt x="117" y="103"/>
                        <a:pt x="149" y="103"/>
                      </a:cubicBezTo>
                      <a:cubicBezTo>
                        <a:pt x="181" y="103"/>
                        <a:pt x="213" y="7"/>
                        <a:pt x="245" y="7"/>
                      </a:cubicBezTo>
                      <a:cubicBezTo>
                        <a:pt x="277" y="7"/>
                        <a:pt x="309" y="103"/>
                        <a:pt x="341" y="103"/>
                      </a:cubicBezTo>
                      <a:cubicBezTo>
                        <a:pt x="373" y="103"/>
                        <a:pt x="405" y="7"/>
                        <a:pt x="437" y="7"/>
                      </a:cubicBezTo>
                      <a:cubicBezTo>
                        <a:pt x="469" y="7"/>
                        <a:pt x="509" y="95"/>
                        <a:pt x="533" y="103"/>
                      </a:cubicBezTo>
                      <a:cubicBezTo>
                        <a:pt x="557" y="111"/>
                        <a:pt x="573" y="63"/>
                        <a:pt x="581" y="55"/>
                      </a:cubicBez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67" name="Freeform 51"/>
                <p:cNvSpPr>
                  <a:spLocks/>
                </p:cNvSpPr>
                <p:nvPr/>
              </p:nvSpPr>
              <p:spPr bwMode="auto">
                <a:xfrm>
                  <a:off x="5648" y="3502"/>
                  <a:ext cx="260" cy="56"/>
                </a:xfrm>
                <a:custGeom>
                  <a:avLst/>
                  <a:gdLst>
                    <a:gd name="T0" fmla="*/ 0 w 119"/>
                    <a:gd name="T1" fmla="*/ 39 h 39"/>
                    <a:gd name="T2" fmla="*/ 28 w 119"/>
                    <a:gd name="T3" fmla="*/ 5 h 39"/>
                    <a:gd name="T4" fmla="*/ 85 w 119"/>
                    <a:gd name="T5" fmla="*/ 10 h 39"/>
                    <a:gd name="T6" fmla="*/ 119 w 119"/>
                    <a:gd name="T7" fmla="*/ 1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39">
                      <a:moveTo>
                        <a:pt x="0" y="39"/>
                      </a:moveTo>
                      <a:cubicBezTo>
                        <a:pt x="5" y="33"/>
                        <a:pt x="14" y="10"/>
                        <a:pt x="28" y="5"/>
                      </a:cubicBezTo>
                      <a:cubicBezTo>
                        <a:pt x="42" y="0"/>
                        <a:pt x="70" y="8"/>
                        <a:pt x="85" y="10"/>
                      </a:cubicBezTo>
                      <a:lnTo>
                        <a:pt x="119" y="18"/>
                      </a:lnTo>
                    </a:path>
                  </a:pathLst>
                </a:custGeom>
                <a:noFill/>
                <a:ln w="38160" cap="flat">
                  <a:solidFill>
                    <a:srgbClr val="FFCC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9268" name="Freeform 52"/>
              <p:cNvSpPr>
                <a:spLocks noChangeArrowheads="1"/>
              </p:cNvSpPr>
              <p:nvPr/>
            </p:nvSpPr>
            <p:spPr bwMode="auto">
              <a:xfrm rot="18660000">
                <a:off x="4002" y="3269"/>
                <a:ext cx="480" cy="435"/>
              </a:xfrm>
              <a:custGeom>
                <a:avLst/>
                <a:gdLst>
                  <a:gd name="T0" fmla="*/ 183 w 453"/>
                  <a:gd name="T1" fmla="*/ 186 h 410"/>
                  <a:gd name="T2" fmla="*/ 213 w 453"/>
                  <a:gd name="T3" fmla="*/ 0 h 410"/>
                  <a:gd name="T4" fmla="*/ 272 w 453"/>
                  <a:gd name="T5" fmla="*/ 183 h 410"/>
                  <a:gd name="T6" fmla="*/ 408 w 453"/>
                  <a:gd name="T7" fmla="*/ 92 h 410"/>
                  <a:gd name="T8" fmla="*/ 317 w 453"/>
                  <a:gd name="T9" fmla="*/ 228 h 410"/>
                  <a:gd name="T10" fmla="*/ 453 w 453"/>
                  <a:gd name="T11" fmla="*/ 364 h 410"/>
                  <a:gd name="T12" fmla="*/ 272 w 453"/>
                  <a:gd name="T13" fmla="*/ 273 h 410"/>
                  <a:gd name="T14" fmla="*/ 181 w 453"/>
                  <a:gd name="T15" fmla="*/ 410 h 410"/>
                  <a:gd name="T16" fmla="*/ 181 w 453"/>
                  <a:gd name="T17" fmla="*/ 273 h 410"/>
                  <a:gd name="T18" fmla="*/ 0 w 453"/>
                  <a:gd name="T19" fmla="*/ 273 h 410"/>
                  <a:gd name="T20" fmla="*/ 183 w 453"/>
                  <a:gd name="T21" fmla="*/ 18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3" h="410">
                    <a:moveTo>
                      <a:pt x="183" y="186"/>
                    </a:moveTo>
                    <a:cubicBezTo>
                      <a:pt x="191" y="127"/>
                      <a:pt x="213" y="59"/>
                      <a:pt x="213" y="0"/>
                    </a:cubicBezTo>
                    <a:lnTo>
                      <a:pt x="272" y="183"/>
                    </a:lnTo>
                    <a:lnTo>
                      <a:pt x="408" y="92"/>
                    </a:lnTo>
                    <a:lnTo>
                      <a:pt x="317" y="228"/>
                    </a:lnTo>
                    <a:lnTo>
                      <a:pt x="453" y="364"/>
                    </a:lnTo>
                    <a:lnTo>
                      <a:pt x="272" y="273"/>
                    </a:lnTo>
                    <a:lnTo>
                      <a:pt x="181" y="410"/>
                    </a:lnTo>
                    <a:lnTo>
                      <a:pt x="181" y="273"/>
                    </a:lnTo>
                    <a:lnTo>
                      <a:pt x="0" y="273"/>
                    </a:lnTo>
                    <a:lnTo>
                      <a:pt x="183" y="186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381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>
                <a:off x="3198" y="3417"/>
                <a:ext cx="1009" cy="80"/>
              </a:xfrm>
              <a:prstGeom prst="line">
                <a:avLst/>
              </a:prstGeom>
              <a:noFill/>
              <a:ln w="57240" cap="flat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>
                <a:off x="4993" y="3133"/>
                <a:ext cx="529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hangingPunct="1">
                  <a:lnSpc>
                    <a:spcPct val="102000"/>
                  </a:lnSpc>
                  <a:spcBef>
                    <a:spcPts val="2000"/>
                  </a:spcBef>
                  <a:buClrTx/>
                  <a:buSzPct val="45000"/>
                  <a:buFontTx/>
                  <a:buNone/>
                </a:pPr>
                <a:r>
                  <a:rPr lang="fr-FR" altLang="fr-FR" sz="3200">
                    <a:solidFill>
                      <a:srgbClr val="FFCCFF"/>
                    </a:solidFill>
                    <a:latin typeface="Symbol" pitchFamily="16" charset="2"/>
                  </a:rPr>
                  <a:t></a:t>
                </a:r>
              </a:p>
            </p:txBody>
          </p:sp>
          <p:sp>
            <p:nvSpPr>
              <p:cNvPr id="9271" name="Text Box 55"/>
              <p:cNvSpPr txBox="1">
                <a:spLocks noChangeArrowheads="1"/>
              </p:cNvSpPr>
              <p:nvPr/>
            </p:nvSpPr>
            <p:spPr bwMode="auto">
              <a:xfrm>
                <a:off x="4414" y="3566"/>
                <a:ext cx="1445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hangingPunct="1">
                  <a:lnSpc>
                    <a:spcPct val="93000"/>
                  </a:lnSpc>
                  <a:spcBef>
                    <a:spcPts val="1125"/>
                  </a:spcBef>
                  <a:buClrTx/>
                  <a:buSzPct val="45000"/>
                  <a:buFontTx/>
                  <a:buNone/>
                </a:pPr>
                <a:r>
                  <a:rPr lang="fr-FR" altLang="fr-FR" sz="1800">
                    <a:solidFill>
                      <a:srgbClr val="FFFFFF"/>
                    </a:solidFill>
                    <a:latin typeface="Arial" charset="0"/>
                  </a:rPr>
                  <a:t>Inverse Compton</a:t>
                </a:r>
              </a:p>
              <a:p>
                <a:pPr hangingPunct="1">
                  <a:lnSpc>
                    <a:spcPct val="93000"/>
                  </a:lnSpc>
                  <a:spcBef>
                    <a:spcPts val="1125"/>
                  </a:spcBef>
                  <a:buClrTx/>
                  <a:buSzPct val="45000"/>
                  <a:buFontTx/>
                  <a:buNone/>
                </a:pPr>
                <a:r>
                  <a:rPr lang="fr-FR" altLang="fr-FR" sz="1800">
                    <a:solidFill>
                      <a:srgbClr val="FFFFFF"/>
                    </a:solidFill>
                    <a:latin typeface="Arial" charset="0"/>
                  </a:rPr>
                  <a:t>(+Bremsstr.)</a:t>
                </a:r>
              </a:p>
            </p:txBody>
          </p:sp>
        </p:grpSp>
      </p:grpSp>
      <p:sp>
        <p:nvSpPr>
          <p:cNvPr id="9272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4716463" y="66675"/>
            <a:ext cx="5246687" cy="1463675"/>
          </a:xfrm>
          <a:ln/>
        </p:spPr>
        <p:txBody>
          <a:bodyPr lIns="0" tIns="0" rIns="0" bIns="0" anchorCtr="0"/>
          <a:lstStyle/>
          <a:p>
            <a:pPr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sz="4800"/>
              <a:t>Comment produire </a:t>
            </a:r>
            <a:br>
              <a:rPr lang="fr-FR" altLang="fr-FR" sz="4800"/>
            </a:br>
            <a:r>
              <a:rPr lang="fr-FR" altLang="fr-FR" sz="4800"/>
              <a:t>des </a:t>
            </a:r>
            <a:r>
              <a:rPr lang="fr-FR" altLang="fr-FR" sz="4800">
                <a:latin typeface="Symbol" pitchFamily="16" charset="2"/>
              </a:rPr>
              <a:t></a:t>
            </a:r>
            <a:r>
              <a:rPr lang="fr-FR" altLang="fr-FR" sz="4800"/>
              <a:t>?</a:t>
            </a:r>
          </a:p>
        </p:txBody>
      </p:sp>
      <p:sp>
        <p:nvSpPr>
          <p:cNvPr id="9273" name="Rectangle 57"/>
          <p:cNvSpPr>
            <a:spLocks noGrp="1" noChangeArrowheads="1"/>
          </p:cNvSpPr>
          <p:nvPr>
            <p:ph type="body" idx="4294967295"/>
          </p:nvPr>
        </p:nvSpPr>
        <p:spPr>
          <a:xfrm>
            <a:off x="196850" y="203200"/>
            <a:ext cx="8990013" cy="2495550"/>
          </a:xfrm>
          <a:ln/>
        </p:spPr>
        <p:txBody>
          <a:bodyPr lIns="0" tIns="0" rIns="0" bIns="0"/>
          <a:lstStyle/>
          <a:p>
            <a:pPr marL="376238" indent="-376238">
              <a:spcBef>
                <a:spcPts val="500"/>
              </a:spcBef>
              <a:spcAft>
                <a:spcPts val="425"/>
              </a:spcAft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Processus NON thermiques:</a:t>
            </a:r>
          </a:p>
          <a:p>
            <a:pPr marL="817563" lvl="1" indent="-315913">
              <a:spcBef>
                <a:spcPts val="500"/>
              </a:spcBef>
              <a:spcAft>
                <a:spcPts val="425"/>
              </a:spcAft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Désintégration de pions</a:t>
            </a:r>
          </a:p>
          <a:p>
            <a:pPr marL="817563" lvl="1" indent="-315913">
              <a:spcBef>
                <a:spcPts val="500"/>
              </a:spcBef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Rayonnement Compton Inverse </a:t>
            </a:r>
            <a:br>
              <a:rPr lang="fr-FR" altLang="fr-FR" sz="2000"/>
            </a:br>
            <a:r>
              <a:rPr lang="fr-FR" altLang="fr-FR" sz="2000"/>
              <a:t>(Collision d’un électron énergétique avec </a:t>
            </a:r>
            <a:br>
              <a:rPr lang="fr-FR" altLang="fr-FR" sz="2000"/>
            </a:br>
            <a:r>
              <a:rPr lang="fr-FR" altLang="fr-FR" sz="2000"/>
              <a:t>un photon de basse énergie) </a:t>
            </a:r>
          </a:p>
          <a:p>
            <a:pPr marL="817563" lvl="1" indent="-315913">
              <a:spcBef>
                <a:spcPts val="500"/>
              </a:spcBef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Annihilation de paires e</a:t>
            </a:r>
            <a:r>
              <a:rPr lang="fr-FR" altLang="fr-FR" sz="2000" baseline="30000"/>
              <a:t>+</a:t>
            </a:r>
            <a:r>
              <a:rPr lang="fr-FR" altLang="fr-FR" sz="2000"/>
              <a:t>e</a:t>
            </a:r>
            <a:r>
              <a:rPr lang="fr-FR" altLang="fr-FR" sz="2000" baseline="30000"/>
              <a:t>-</a:t>
            </a:r>
          </a:p>
          <a:p>
            <a:pPr marL="817563" lvl="1" indent="-315913">
              <a:spcBef>
                <a:spcPts val="500"/>
              </a:spcBef>
              <a:buClr>
                <a:srgbClr val="B2B2B2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Annihilation de particules lourdes</a:t>
            </a:r>
          </a:p>
        </p:txBody>
      </p:sp>
      <p:sp>
        <p:nvSpPr>
          <p:cNvPr id="9274" name="AutoShape 58"/>
          <p:cNvSpPr>
            <a:spLocks noChangeArrowheads="1"/>
          </p:cNvSpPr>
          <p:nvPr/>
        </p:nvSpPr>
        <p:spPr bwMode="auto">
          <a:xfrm>
            <a:off x="627063" y="3070225"/>
            <a:ext cx="727075" cy="812800"/>
          </a:xfrm>
          <a:prstGeom prst="downArrow">
            <a:avLst>
              <a:gd name="adj1" fmla="val 50000"/>
              <a:gd name="adj2" fmla="val 27948"/>
            </a:avLst>
          </a:prstGeom>
          <a:solidFill>
            <a:srgbClr val="3399FF">
              <a:alpha val="50000"/>
            </a:srgbClr>
          </a:solidFill>
          <a:ln w="936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584200" y="4003675"/>
            <a:ext cx="33909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76238" indent="-376238"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6238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0638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</a:pPr>
            <a:r>
              <a:rPr lang="fr-FR" altLang="fr-FR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Nécessite des 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     accélérateurs de particules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7BDFED-DCBE-4CC2-AB8E-88E227133CA3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39775" y="488950"/>
            <a:ext cx="8607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GB" altLang="fr-FR" sz="4000">
                <a:solidFill>
                  <a:srgbClr val="FF6633"/>
                </a:solidFill>
                <a:latin typeface="Arial" charset="0"/>
              </a:rPr>
              <a:t>Le spectre électromagnétique</a:t>
            </a: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80975" y="1619250"/>
            <a:ext cx="9536113" cy="788988"/>
            <a:chOff x="114" y="1020"/>
            <a:chExt cx="6007" cy="497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114" y="1404"/>
              <a:ext cx="6007" cy="0"/>
            </a:xfrm>
            <a:prstGeom prst="line">
              <a:avLst/>
            </a:prstGeom>
            <a:noFill/>
            <a:ln w="36000" cap="flat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5727" y="1184"/>
              <a:ext cx="3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E (eV)</a:t>
              </a: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1665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060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455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4692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4087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2876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2270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3482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396" y="1020"/>
              <a:ext cx="22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-6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014" y="1020"/>
              <a:ext cx="22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-3</a:t>
              </a: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632" y="1020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212" y="1020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2793" y="1020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3373" y="1020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3953" y="1020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12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4589" y="1020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15</a:t>
              </a: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5225" y="1020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FFFFFF"/>
                  </a:solidFill>
                </a:rPr>
                <a:t>10</a:t>
              </a:r>
              <a:r>
                <a:rPr lang="fr-FR" altLang="fr-FR" baseline="33000">
                  <a:solidFill>
                    <a:srgbClr val="FFFFFF"/>
                  </a:solidFill>
                </a:rPr>
                <a:t>18</a:t>
              </a:r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5297" y="1292"/>
              <a:ext cx="0" cy="225"/>
            </a:xfrm>
            <a:prstGeom prst="line">
              <a:avLst/>
            </a:prstGeom>
            <a:noFill/>
            <a:ln w="936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444875" y="1328738"/>
            <a:ext cx="3619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>
                <a:solidFill>
                  <a:srgbClr val="FFFFFF"/>
                </a:solidFill>
              </a:rPr>
              <a:t>keV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341813" y="1328738"/>
            <a:ext cx="4460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>
                <a:solidFill>
                  <a:srgbClr val="FFFFFF"/>
                </a:solidFill>
              </a:rPr>
              <a:t>MeV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5280025" y="1328738"/>
            <a:ext cx="411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>
                <a:solidFill>
                  <a:srgbClr val="FFFFFF"/>
                </a:solidFill>
              </a:rPr>
              <a:t>GeV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251575" y="1328738"/>
            <a:ext cx="3857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>
                <a:solidFill>
                  <a:srgbClr val="FFFFFF"/>
                </a:solidFill>
              </a:rPr>
              <a:t>TeV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224713" y="1328738"/>
            <a:ext cx="3746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>
                <a:solidFill>
                  <a:srgbClr val="FFFFFF"/>
                </a:solidFill>
              </a:rPr>
              <a:t>PeV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8159750" y="1328738"/>
            <a:ext cx="3857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>
                <a:solidFill>
                  <a:srgbClr val="FFFFFF"/>
                </a:solidFill>
              </a:rPr>
              <a:t>EeV</a:t>
            </a:r>
          </a:p>
        </p:txBody>
      </p:sp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95825"/>
            <a:ext cx="5397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96875" y="5003800"/>
            <a:ext cx="517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 i="1">
                <a:solidFill>
                  <a:srgbClr val="FFFFFF"/>
                </a:solidFill>
              </a:rPr>
              <a:t>Radio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386013" y="5148263"/>
            <a:ext cx="2047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 i="1">
                <a:solidFill>
                  <a:srgbClr val="FFFFFF"/>
                </a:solidFill>
              </a:rPr>
              <a:t>IR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2625725" y="5003800"/>
            <a:ext cx="6000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 i="1">
                <a:solidFill>
                  <a:srgbClr val="FFFFFF"/>
                </a:solidFill>
              </a:rPr>
              <a:t>Visible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175000" y="5148263"/>
            <a:ext cx="2905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700" i="1">
                <a:solidFill>
                  <a:srgbClr val="FFFFFF"/>
                </a:solidFill>
              </a:rPr>
              <a:t>UV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657725" y="5003800"/>
            <a:ext cx="7810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02000"/>
              </a:lnSpc>
              <a:buClrTx/>
              <a:buSzPct val="45000"/>
              <a:buFontTx/>
              <a:buNone/>
            </a:pPr>
            <a:r>
              <a:rPr lang="en-GB" altLang="fr-FR" sz="1700" i="1">
                <a:solidFill>
                  <a:srgbClr val="FFFFFF"/>
                </a:solidFill>
              </a:rPr>
              <a:t>Rayons </a:t>
            </a:r>
            <a:r>
              <a:rPr lang="en-GB" altLang="fr-FR" sz="1700" i="1">
                <a:solidFill>
                  <a:srgbClr val="FFFFFF"/>
                </a:solidFill>
                <a:latin typeface="Symbol" pitchFamily="16" charset="2"/>
              </a:rPr>
              <a:t></a:t>
            </a:r>
          </a:p>
        </p:txBody>
      </p: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177800" y="3598863"/>
            <a:ext cx="9542463" cy="792162"/>
            <a:chOff x="112" y="2267"/>
            <a:chExt cx="6011" cy="499"/>
          </a:xfrm>
        </p:grpSpPr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 flipH="1">
              <a:off x="111" y="2652"/>
              <a:ext cx="6013" cy="0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7" name="Text Box 37"/>
            <p:cNvSpPr txBox="1">
              <a:spLocks noChangeArrowheads="1"/>
            </p:cNvSpPr>
            <p:nvPr/>
          </p:nvSpPr>
          <p:spPr bwMode="auto">
            <a:xfrm>
              <a:off x="5415" y="2341"/>
              <a:ext cx="3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lnSpc>
                  <a:spcPct val="102000"/>
                </a:lnSpc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  <a:latin typeface="Symbol" pitchFamily="16" charset="2"/>
                </a:rPr>
                <a:t></a:t>
              </a:r>
              <a:r>
                <a:rPr lang="fr-FR" altLang="fr-FR" sz="1700">
                  <a:solidFill>
                    <a:srgbClr val="00FF00"/>
                  </a:solidFill>
                </a:rPr>
                <a:t> (m)</a:t>
              </a: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1484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878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272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4512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3906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2695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2089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3300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6" name="Text Box 46"/>
            <p:cNvSpPr txBox="1">
              <a:spLocks noChangeArrowheads="1"/>
            </p:cNvSpPr>
            <p:nvPr/>
          </p:nvSpPr>
          <p:spPr bwMode="auto">
            <a:xfrm>
              <a:off x="216" y="2267"/>
              <a:ext cx="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10287" name="Text Box 47"/>
            <p:cNvSpPr txBox="1">
              <a:spLocks noChangeArrowheads="1"/>
            </p:cNvSpPr>
            <p:nvPr/>
          </p:nvSpPr>
          <p:spPr bwMode="auto">
            <a:xfrm>
              <a:off x="764" y="2267"/>
              <a:ext cx="22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10</a:t>
              </a:r>
              <a:r>
                <a:rPr lang="fr-FR" altLang="fr-FR" baseline="33000">
                  <a:solidFill>
                    <a:srgbClr val="00FF00"/>
                  </a:solidFill>
                </a:rPr>
                <a:t>-3</a:t>
              </a:r>
            </a:p>
          </p:txBody>
        </p:sp>
        <p:sp>
          <p:nvSpPr>
            <p:cNvPr id="10288" name="Text Box 48"/>
            <p:cNvSpPr txBox="1">
              <a:spLocks noChangeArrowheads="1"/>
            </p:cNvSpPr>
            <p:nvPr/>
          </p:nvSpPr>
          <p:spPr bwMode="auto">
            <a:xfrm>
              <a:off x="1382" y="2267"/>
              <a:ext cx="22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10</a:t>
              </a:r>
              <a:r>
                <a:rPr lang="fr-FR" altLang="fr-FR" baseline="33000">
                  <a:solidFill>
                    <a:srgbClr val="00FF00"/>
                  </a:solidFill>
                </a:rPr>
                <a:t>-6</a:t>
              </a:r>
            </a:p>
          </p:txBody>
        </p:sp>
        <p:sp>
          <p:nvSpPr>
            <p:cNvPr id="10289" name="Text Box 49"/>
            <p:cNvSpPr txBox="1">
              <a:spLocks noChangeArrowheads="1"/>
            </p:cNvSpPr>
            <p:nvPr/>
          </p:nvSpPr>
          <p:spPr bwMode="auto">
            <a:xfrm>
              <a:off x="1963" y="2267"/>
              <a:ext cx="22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10</a:t>
              </a:r>
              <a:r>
                <a:rPr lang="fr-FR" altLang="fr-FR" baseline="33000">
                  <a:solidFill>
                    <a:srgbClr val="00FF00"/>
                  </a:solidFill>
                </a:rPr>
                <a:t>-9</a:t>
              </a:r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2543" y="2267"/>
              <a:ext cx="28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10</a:t>
              </a:r>
              <a:r>
                <a:rPr lang="fr-FR" altLang="fr-FR" baseline="33000">
                  <a:solidFill>
                    <a:srgbClr val="00FF00"/>
                  </a:solidFill>
                </a:rPr>
                <a:t>-12</a:t>
              </a:r>
            </a:p>
          </p:txBody>
        </p:sp>
        <p:sp>
          <p:nvSpPr>
            <p:cNvPr id="10291" name="Text Box 51"/>
            <p:cNvSpPr txBox="1">
              <a:spLocks noChangeArrowheads="1"/>
            </p:cNvSpPr>
            <p:nvPr/>
          </p:nvSpPr>
          <p:spPr bwMode="auto">
            <a:xfrm>
              <a:off x="3124" y="2267"/>
              <a:ext cx="28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10</a:t>
              </a:r>
              <a:r>
                <a:rPr lang="fr-FR" altLang="fr-FR" baseline="33000">
                  <a:solidFill>
                    <a:srgbClr val="00FF00"/>
                  </a:solidFill>
                </a:rPr>
                <a:t>-15</a:t>
              </a:r>
            </a:p>
          </p:txBody>
        </p:sp>
        <p:sp>
          <p:nvSpPr>
            <p:cNvPr id="10292" name="Text Box 52"/>
            <p:cNvSpPr txBox="1">
              <a:spLocks noChangeArrowheads="1"/>
            </p:cNvSpPr>
            <p:nvPr/>
          </p:nvSpPr>
          <p:spPr bwMode="auto">
            <a:xfrm>
              <a:off x="3704" y="2267"/>
              <a:ext cx="28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10</a:t>
              </a:r>
              <a:r>
                <a:rPr lang="fr-FR" altLang="fr-FR" baseline="33000">
                  <a:solidFill>
                    <a:srgbClr val="00FF00"/>
                  </a:solidFill>
                </a:rPr>
                <a:t>-18</a:t>
              </a:r>
            </a:p>
          </p:txBody>
        </p:sp>
        <p:sp>
          <p:nvSpPr>
            <p:cNvPr id="10293" name="Text Box 53"/>
            <p:cNvSpPr txBox="1">
              <a:spLocks noChangeArrowheads="1"/>
            </p:cNvSpPr>
            <p:nvPr/>
          </p:nvSpPr>
          <p:spPr bwMode="auto">
            <a:xfrm>
              <a:off x="4340" y="2267"/>
              <a:ext cx="28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10</a:t>
              </a:r>
              <a:r>
                <a:rPr lang="fr-FR" altLang="fr-FR" baseline="33000">
                  <a:solidFill>
                    <a:srgbClr val="00FF00"/>
                  </a:solidFill>
                </a:rPr>
                <a:t>-21</a:t>
              </a:r>
            </a:p>
          </p:txBody>
        </p:sp>
        <p:sp>
          <p:nvSpPr>
            <p:cNvPr id="10294" name="Text Box 54"/>
            <p:cNvSpPr txBox="1">
              <a:spLocks noChangeArrowheads="1"/>
            </p:cNvSpPr>
            <p:nvPr/>
          </p:nvSpPr>
          <p:spPr bwMode="auto">
            <a:xfrm>
              <a:off x="4977" y="2267"/>
              <a:ext cx="28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00"/>
                  </a:solidFill>
                </a:rPr>
                <a:t>10</a:t>
              </a:r>
              <a:r>
                <a:rPr lang="fr-FR" altLang="fr-FR" baseline="33000">
                  <a:solidFill>
                    <a:srgbClr val="00FF00"/>
                  </a:solidFill>
                </a:rPr>
                <a:t>-24</a:t>
              </a:r>
            </a:p>
          </p:txBody>
        </p:sp>
        <p:sp>
          <p:nvSpPr>
            <p:cNvPr id="10295" name="Line 55"/>
            <p:cNvSpPr>
              <a:spLocks noChangeShapeType="1"/>
            </p:cNvSpPr>
            <p:nvPr/>
          </p:nvSpPr>
          <p:spPr bwMode="auto">
            <a:xfrm>
              <a:off x="5117" y="2540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296" name="Group 56"/>
          <p:cNvGrpSpPr>
            <a:grpSpLocks/>
          </p:cNvGrpSpPr>
          <p:nvPr/>
        </p:nvGrpSpPr>
        <p:grpSpPr bwMode="auto">
          <a:xfrm>
            <a:off x="180975" y="2484438"/>
            <a:ext cx="9539288" cy="790575"/>
            <a:chOff x="114" y="1565"/>
            <a:chExt cx="6009" cy="498"/>
          </a:xfrm>
        </p:grpSpPr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114" y="1950"/>
              <a:ext cx="6009" cy="0"/>
            </a:xfrm>
            <a:prstGeom prst="line">
              <a:avLst/>
            </a:prstGeom>
            <a:noFill/>
            <a:ln w="36000" cap="flat">
              <a:solidFill>
                <a:srgbClr val="00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>
              <a:off x="5729" y="1752"/>
              <a:ext cx="3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lnSpc>
                  <a:spcPct val="102000"/>
                </a:lnSpc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  <a:latin typeface="Symbol" pitchFamily="16" charset="2"/>
                </a:rPr>
                <a:t></a:t>
              </a:r>
              <a:r>
                <a:rPr lang="fr-FR" altLang="fr-FR" sz="1700">
                  <a:solidFill>
                    <a:srgbClr val="00FFFF"/>
                  </a:solidFill>
                </a:rPr>
                <a:t> (Hz)</a:t>
              </a:r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>
              <a:off x="1665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0" name="Line 60"/>
            <p:cNvSpPr>
              <a:spLocks noChangeShapeType="1"/>
            </p:cNvSpPr>
            <p:nvPr/>
          </p:nvSpPr>
          <p:spPr bwMode="auto">
            <a:xfrm>
              <a:off x="1059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1" name="Line 61"/>
            <p:cNvSpPr>
              <a:spLocks noChangeShapeType="1"/>
            </p:cNvSpPr>
            <p:nvPr/>
          </p:nvSpPr>
          <p:spPr bwMode="auto">
            <a:xfrm>
              <a:off x="454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4693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3" name="Line 63"/>
            <p:cNvSpPr>
              <a:spLocks noChangeShapeType="1"/>
            </p:cNvSpPr>
            <p:nvPr/>
          </p:nvSpPr>
          <p:spPr bwMode="auto">
            <a:xfrm>
              <a:off x="4087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2876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5" name="Line 65"/>
            <p:cNvSpPr>
              <a:spLocks noChangeShapeType="1"/>
            </p:cNvSpPr>
            <p:nvPr/>
          </p:nvSpPr>
          <p:spPr bwMode="auto">
            <a:xfrm>
              <a:off x="2271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6" name="Line 66"/>
            <p:cNvSpPr>
              <a:spLocks noChangeShapeType="1"/>
            </p:cNvSpPr>
            <p:nvPr/>
          </p:nvSpPr>
          <p:spPr bwMode="auto">
            <a:xfrm>
              <a:off x="3482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7" name="Text Box 67"/>
            <p:cNvSpPr txBox="1">
              <a:spLocks noChangeArrowheads="1"/>
            </p:cNvSpPr>
            <p:nvPr/>
          </p:nvSpPr>
          <p:spPr bwMode="auto">
            <a:xfrm>
              <a:off x="373" y="1565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8</a:t>
              </a:r>
            </a:p>
          </p:txBody>
        </p:sp>
        <p:sp>
          <p:nvSpPr>
            <p:cNvPr id="10308" name="Text Box 68"/>
            <p:cNvSpPr txBox="1">
              <a:spLocks noChangeArrowheads="1"/>
            </p:cNvSpPr>
            <p:nvPr/>
          </p:nvSpPr>
          <p:spPr bwMode="auto">
            <a:xfrm>
              <a:off x="991" y="1565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11</a:t>
              </a:r>
            </a:p>
          </p:txBody>
        </p:sp>
        <p:sp>
          <p:nvSpPr>
            <p:cNvPr id="10309" name="Text Box 69"/>
            <p:cNvSpPr txBox="1">
              <a:spLocks noChangeArrowheads="1"/>
            </p:cNvSpPr>
            <p:nvPr/>
          </p:nvSpPr>
          <p:spPr bwMode="auto">
            <a:xfrm>
              <a:off x="1610" y="1565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14</a:t>
              </a:r>
            </a:p>
          </p:txBody>
        </p:sp>
        <p:sp>
          <p:nvSpPr>
            <p:cNvPr id="10310" name="Text Box 70"/>
            <p:cNvSpPr txBox="1">
              <a:spLocks noChangeArrowheads="1"/>
            </p:cNvSpPr>
            <p:nvPr/>
          </p:nvSpPr>
          <p:spPr bwMode="auto">
            <a:xfrm>
              <a:off x="2189" y="1565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17</a:t>
              </a:r>
            </a:p>
          </p:txBody>
        </p:sp>
        <p:sp>
          <p:nvSpPr>
            <p:cNvPr id="10311" name="Text Box 71"/>
            <p:cNvSpPr txBox="1">
              <a:spLocks noChangeArrowheads="1"/>
            </p:cNvSpPr>
            <p:nvPr/>
          </p:nvSpPr>
          <p:spPr bwMode="auto">
            <a:xfrm>
              <a:off x="2770" y="1565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20</a:t>
              </a:r>
            </a:p>
          </p:txBody>
        </p:sp>
        <p:sp>
          <p:nvSpPr>
            <p:cNvPr id="10312" name="Text Box 72"/>
            <p:cNvSpPr txBox="1">
              <a:spLocks noChangeArrowheads="1"/>
            </p:cNvSpPr>
            <p:nvPr/>
          </p:nvSpPr>
          <p:spPr bwMode="auto">
            <a:xfrm>
              <a:off x="3351" y="1565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23</a:t>
              </a:r>
            </a:p>
          </p:txBody>
        </p:sp>
        <p:sp>
          <p:nvSpPr>
            <p:cNvPr id="10313" name="Text Box 73"/>
            <p:cNvSpPr txBox="1">
              <a:spLocks noChangeArrowheads="1"/>
            </p:cNvSpPr>
            <p:nvPr/>
          </p:nvSpPr>
          <p:spPr bwMode="auto">
            <a:xfrm>
              <a:off x="3932" y="1565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26</a:t>
              </a:r>
            </a:p>
          </p:txBody>
        </p:sp>
        <p:sp>
          <p:nvSpPr>
            <p:cNvPr id="10314" name="Text Box 74"/>
            <p:cNvSpPr txBox="1">
              <a:spLocks noChangeArrowheads="1"/>
            </p:cNvSpPr>
            <p:nvPr/>
          </p:nvSpPr>
          <p:spPr bwMode="auto">
            <a:xfrm>
              <a:off x="4568" y="1565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29</a:t>
              </a:r>
            </a:p>
          </p:txBody>
        </p:sp>
        <p:sp>
          <p:nvSpPr>
            <p:cNvPr id="10315" name="Text Box 75"/>
            <p:cNvSpPr txBox="1">
              <a:spLocks noChangeArrowheads="1"/>
            </p:cNvSpPr>
            <p:nvPr/>
          </p:nvSpPr>
          <p:spPr bwMode="auto">
            <a:xfrm>
              <a:off x="5204" y="1565"/>
              <a:ext cx="24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700">
                  <a:solidFill>
                    <a:srgbClr val="00FFFF"/>
                  </a:solidFill>
                </a:rPr>
                <a:t>10</a:t>
              </a:r>
              <a:r>
                <a:rPr lang="fr-FR" altLang="fr-FR" baseline="33000">
                  <a:solidFill>
                    <a:srgbClr val="00FFFF"/>
                  </a:solidFill>
                </a:rPr>
                <a:t>32</a:t>
              </a:r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>
              <a:off x="5299" y="1837"/>
              <a:ext cx="0" cy="226"/>
            </a:xfrm>
            <a:prstGeom prst="line">
              <a:avLst/>
            </a:prstGeom>
            <a:noFill/>
            <a:ln w="9360" cap="flat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2447925" y="1619250"/>
            <a:ext cx="1588" cy="3419475"/>
          </a:xfrm>
          <a:prstGeom prst="line">
            <a:avLst/>
          </a:prstGeom>
          <a:noFill/>
          <a:ln w="9360" cap="flat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4500563" y="4932363"/>
            <a:ext cx="5040312" cy="3175"/>
          </a:xfrm>
          <a:prstGeom prst="line">
            <a:avLst/>
          </a:prstGeom>
          <a:noFill/>
          <a:ln w="93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 flipH="1">
            <a:off x="176213" y="4932363"/>
            <a:ext cx="2166937" cy="3175"/>
          </a:xfrm>
          <a:prstGeom prst="line">
            <a:avLst/>
          </a:prstGeom>
          <a:noFill/>
          <a:ln w="93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320" name="Group 80"/>
          <p:cNvGrpSpPr>
            <a:grpSpLocks/>
          </p:cNvGrpSpPr>
          <p:nvPr/>
        </p:nvGrpSpPr>
        <p:grpSpPr bwMode="auto">
          <a:xfrm>
            <a:off x="6038850" y="4967288"/>
            <a:ext cx="1252538" cy="1389062"/>
            <a:chOff x="3804" y="3129"/>
            <a:chExt cx="789" cy="875"/>
          </a:xfrm>
        </p:grpSpPr>
        <p:sp>
          <p:nvSpPr>
            <p:cNvPr id="10321" name="AutoShape 81"/>
            <p:cNvSpPr>
              <a:spLocks noChangeArrowheads="1"/>
            </p:cNvSpPr>
            <p:nvPr/>
          </p:nvSpPr>
          <p:spPr bwMode="auto">
            <a:xfrm>
              <a:off x="3804" y="3129"/>
              <a:ext cx="789" cy="875"/>
            </a:xfrm>
            <a:prstGeom prst="roundRect">
              <a:avLst>
                <a:gd name="adj" fmla="val 111"/>
              </a:avLst>
            </a:prstGeom>
            <a:solidFill>
              <a:srgbClr val="CC6633">
                <a:alpha val="50000"/>
              </a:srgbClr>
            </a:solidFill>
            <a:ln w="9360" cap="flat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2" name="Text Box 82"/>
            <p:cNvSpPr txBox="1">
              <a:spLocks noChangeArrowheads="1"/>
            </p:cNvSpPr>
            <p:nvPr/>
          </p:nvSpPr>
          <p:spPr bwMode="auto">
            <a:xfrm>
              <a:off x="3943" y="3230"/>
              <a:ext cx="48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SzPct val="45000"/>
                <a:buFontTx/>
                <a:buNone/>
              </a:pPr>
              <a:r>
                <a:rPr lang="en-GB" altLang="fr-FR" sz="1700" i="1">
                  <a:solidFill>
                    <a:srgbClr val="FFFFFF"/>
                  </a:solidFill>
                </a:rPr>
                <a:t>VHE</a:t>
              </a:r>
              <a:br>
                <a:rPr lang="en-GB" altLang="fr-FR" sz="1700" i="1">
                  <a:solidFill>
                    <a:srgbClr val="FFFFFF"/>
                  </a:solidFill>
                </a:rPr>
              </a:br>
              <a:r>
                <a:rPr lang="en-GB" altLang="fr-FR" sz="1200" i="1">
                  <a:solidFill>
                    <a:srgbClr val="FFFFFF"/>
                  </a:solidFill>
                </a:rPr>
                <a:t>(Très Haute </a:t>
              </a:r>
              <a:br>
                <a:rPr lang="en-GB" altLang="fr-FR" sz="1200" i="1">
                  <a:solidFill>
                    <a:srgbClr val="FFFFFF"/>
                  </a:solidFill>
                </a:rPr>
              </a:br>
              <a:r>
                <a:rPr lang="en-GB" altLang="fr-FR" sz="1200" i="1">
                  <a:solidFill>
                    <a:srgbClr val="FFFFFF"/>
                  </a:solidFill>
                </a:rPr>
                <a:t>Energie)</a:t>
              </a:r>
            </a:p>
          </p:txBody>
        </p:sp>
      </p:grpSp>
      <p:sp>
        <p:nvSpPr>
          <p:cNvPr id="10323" name="Text Box 83"/>
          <p:cNvSpPr txBox="1">
            <a:spLocks noChangeArrowheads="1"/>
          </p:cNvSpPr>
          <p:nvPr/>
        </p:nvSpPr>
        <p:spPr bwMode="auto">
          <a:xfrm>
            <a:off x="7558088" y="5149850"/>
            <a:ext cx="1358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GB" altLang="fr-FR" sz="1700" i="1">
                <a:solidFill>
                  <a:srgbClr val="FFFFFF"/>
                </a:solidFill>
              </a:rPr>
              <a:t>UHE</a:t>
            </a:r>
            <a:br>
              <a:rPr lang="en-GB" altLang="fr-FR" sz="1700" i="1">
                <a:solidFill>
                  <a:srgbClr val="FFFFFF"/>
                </a:solidFill>
              </a:rPr>
            </a:br>
            <a:r>
              <a:rPr lang="en-GB" altLang="fr-FR" sz="1200" i="1">
                <a:solidFill>
                  <a:srgbClr val="FFFFFF"/>
                </a:solidFill>
              </a:rPr>
              <a:t>(Ultra Haute Energie)</a:t>
            </a:r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3419475" y="1619250"/>
            <a:ext cx="1588" cy="3419475"/>
          </a:xfrm>
          <a:prstGeom prst="line">
            <a:avLst/>
          </a:prstGeom>
          <a:noFill/>
          <a:ln w="9360" cap="flat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4427538" y="1619250"/>
            <a:ext cx="1587" cy="3419475"/>
          </a:xfrm>
          <a:prstGeom prst="line">
            <a:avLst/>
          </a:prstGeom>
          <a:noFill/>
          <a:ln w="9360" cap="flat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6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4268788"/>
            <a:ext cx="719138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7" name="Text Box 87"/>
          <p:cNvSpPr txBox="1">
            <a:spLocks noChangeArrowheads="1"/>
          </p:cNvSpPr>
          <p:nvPr/>
        </p:nvSpPr>
        <p:spPr bwMode="auto">
          <a:xfrm>
            <a:off x="3649663" y="5003800"/>
            <a:ext cx="825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en-GB" altLang="fr-FR" sz="1700" i="1">
                <a:solidFill>
                  <a:srgbClr val="FFFFFF"/>
                </a:solidFill>
              </a:rPr>
              <a:t>Rayons X</a:t>
            </a:r>
          </a:p>
        </p:txBody>
      </p:sp>
      <p:grpSp>
        <p:nvGrpSpPr>
          <p:cNvPr id="10328" name="Group 88"/>
          <p:cNvGrpSpPr>
            <a:grpSpLocks/>
          </p:cNvGrpSpPr>
          <p:nvPr/>
        </p:nvGrpSpPr>
        <p:grpSpPr bwMode="auto">
          <a:xfrm>
            <a:off x="236538" y="5373688"/>
            <a:ext cx="1592262" cy="1838325"/>
            <a:chOff x="149" y="3385"/>
            <a:chExt cx="1003" cy="1158"/>
          </a:xfrm>
        </p:grpSpPr>
        <p:pic>
          <p:nvPicPr>
            <p:cNvPr id="10329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385"/>
              <a:ext cx="680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30" name="Text Box 90"/>
            <p:cNvSpPr txBox="1">
              <a:spLocks noChangeArrowheads="1"/>
            </p:cNvSpPr>
            <p:nvPr/>
          </p:nvSpPr>
          <p:spPr bwMode="auto">
            <a:xfrm>
              <a:off x="149" y="4034"/>
              <a:ext cx="1003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FFFFFF"/>
                  </a:solidFill>
                </a:rPr>
                <a:t>Objets froids (10K),</a:t>
              </a:r>
            </a:p>
            <a:p>
              <a:pPr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FFFFFF"/>
                  </a:solidFill>
                </a:rPr>
                <a:t>Poussières,...</a:t>
              </a:r>
            </a:p>
            <a:p>
              <a:pPr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FFFFFF"/>
                  </a:solidFill>
                </a:rPr>
                <a:t>Emission Synchrotron</a:t>
              </a:r>
              <a:br>
                <a:rPr lang="fr-FR" altLang="fr-FR" sz="1400">
                  <a:solidFill>
                    <a:srgbClr val="FFFFFF"/>
                  </a:solidFill>
                </a:rPr>
              </a:br>
              <a:r>
                <a:rPr lang="fr-FR" altLang="fr-FR" sz="1400">
                  <a:solidFill>
                    <a:srgbClr val="FFFFFF"/>
                  </a:solidFill>
                </a:rPr>
                <a:t>d’électrons accélérés</a:t>
              </a:r>
            </a:p>
          </p:txBody>
        </p:sp>
      </p:grpSp>
      <p:grpSp>
        <p:nvGrpSpPr>
          <p:cNvPr id="10331" name="Group 91"/>
          <p:cNvGrpSpPr>
            <a:grpSpLocks/>
          </p:cNvGrpSpPr>
          <p:nvPr/>
        </p:nvGrpSpPr>
        <p:grpSpPr bwMode="auto">
          <a:xfrm>
            <a:off x="2339975" y="5454650"/>
            <a:ext cx="1079500" cy="2103438"/>
            <a:chOff x="1474" y="3436"/>
            <a:chExt cx="680" cy="1325"/>
          </a:xfrm>
        </p:grpSpPr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1511" y="4125"/>
              <a:ext cx="635" cy="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FFFFFF"/>
                  </a:solidFill>
                </a:rPr>
                <a:t>Objets chauds</a:t>
              </a:r>
              <a:br>
                <a:rPr lang="fr-FR" altLang="fr-FR" sz="1400">
                  <a:solidFill>
                    <a:srgbClr val="FFFFFF"/>
                  </a:solidFill>
                </a:rPr>
              </a:br>
              <a:r>
                <a:rPr lang="fr-FR" altLang="fr-FR" sz="1400">
                  <a:solidFill>
                    <a:srgbClr val="FFFFFF"/>
                  </a:solidFill>
                </a:rPr>
                <a:t> (~2000K),</a:t>
              </a:r>
            </a:p>
            <a:p>
              <a:pPr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FFFFFF"/>
                  </a:solidFill>
                </a:rPr>
                <a:t>soleil,  </a:t>
              </a:r>
              <a:br>
                <a:rPr lang="fr-FR" altLang="fr-FR" sz="1400">
                  <a:solidFill>
                    <a:srgbClr val="FFFFFF"/>
                  </a:solidFill>
                </a:rPr>
              </a:br>
              <a:r>
                <a:rPr lang="fr-FR" altLang="fr-FR" sz="1400">
                  <a:solidFill>
                    <a:srgbClr val="FFFFFF"/>
                  </a:solidFill>
                </a:rPr>
                <a:t>nébuleuses</a:t>
              </a:r>
            </a:p>
            <a:p>
              <a:pPr>
                <a:buClrTx/>
                <a:buSzPct val="45000"/>
                <a:buFontTx/>
                <a:buNone/>
              </a:pPr>
              <a:endParaRPr lang="fr-FR" altLang="fr-FR" sz="1400">
                <a:solidFill>
                  <a:srgbClr val="FFFFFF"/>
                </a:solidFill>
              </a:endParaRPr>
            </a:p>
          </p:txBody>
        </p:sp>
        <p:pic>
          <p:nvPicPr>
            <p:cNvPr id="10333" name="Picture 9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3436"/>
              <a:ext cx="680" cy="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34" name="Group 94"/>
          <p:cNvGrpSpPr>
            <a:grpSpLocks/>
          </p:cNvGrpSpPr>
          <p:nvPr/>
        </p:nvGrpSpPr>
        <p:grpSpPr bwMode="auto">
          <a:xfrm>
            <a:off x="3489325" y="5376863"/>
            <a:ext cx="2089150" cy="2162175"/>
            <a:chOff x="2198" y="3387"/>
            <a:chExt cx="1316" cy="1362"/>
          </a:xfrm>
        </p:grpSpPr>
        <p:pic>
          <p:nvPicPr>
            <p:cNvPr id="10335" name="Picture 9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" y="3387"/>
              <a:ext cx="681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36" name="Text Box 96"/>
            <p:cNvSpPr txBox="1">
              <a:spLocks noChangeArrowheads="1"/>
            </p:cNvSpPr>
            <p:nvPr/>
          </p:nvSpPr>
          <p:spPr bwMode="auto">
            <a:xfrm>
              <a:off x="2236" y="4113"/>
              <a:ext cx="1278" cy="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FFFFFF"/>
                  </a:solidFill>
                </a:rPr>
                <a:t>Objets compacts très chauds</a:t>
              </a:r>
              <a:br>
                <a:rPr lang="fr-FR" altLang="fr-FR" sz="1400">
                  <a:solidFill>
                    <a:srgbClr val="FFFFFF"/>
                  </a:solidFill>
                </a:rPr>
              </a:br>
              <a:r>
                <a:rPr lang="fr-FR" altLang="fr-FR" sz="1400">
                  <a:solidFill>
                    <a:srgbClr val="FFFFFF"/>
                  </a:solidFill>
                </a:rPr>
                <a:t> (~10</a:t>
              </a:r>
              <a:r>
                <a:rPr lang="fr-FR" altLang="fr-FR" sz="1400" baseline="33000">
                  <a:solidFill>
                    <a:srgbClr val="FFFFFF"/>
                  </a:solidFill>
                </a:rPr>
                <a:t>6</a:t>
              </a:r>
              <a:r>
                <a:rPr lang="fr-FR" altLang="fr-FR" sz="1400">
                  <a:solidFill>
                    <a:srgbClr val="FFFFFF"/>
                  </a:solidFill>
                </a:rPr>
                <a:t>K),</a:t>
              </a:r>
            </a:p>
            <a:p>
              <a:pPr>
                <a:buClrTx/>
                <a:buSzPct val="45000"/>
                <a:buFontTx/>
                <a:buNone/>
              </a:pPr>
              <a:r>
                <a:rPr lang="fr-FR" altLang="fr-FR" sz="1400">
                  <a:solidFill>
                    <a:srgbClr val="FFFFFF"/>
                  </a:solidFill>
                </a:rPr>
                <a:t>pulsars, trous noirs...</a:t>
              </a:r>
              <a:br>
                <a:rPr lang="fr-FR" altLang="fr-FR" sz="1400">
                  <a:solidFill>
                    <a:srgbClr val="FFFFFF"/>
                  </a:solidFill>
                </a:rPr>
              </a:br>
              <a:r>
                <a:rPr lang="fr-FR" altLang="fr-FR" sz="1400">
                  <a:solidFill>
                    <a:srgbClr val="FFFFFF"/>
                  </a:solidFill>
                </a:rPr>
                <a:t>Taille  ~km</a:t>
              </a:r>
            </a:p>
            <a:p>
              <a:pPr>
                <a:buClrTx/>
                <a:buSzPct val="45000"/>
                <a:buFontTx/>
                <a:buNone/>
              </a:pPr>
              <a:endParaRPr lang="fr-FR" altLang="fr-FR" sz="1400">
                <a:solidFill>
                  <a:srgbClr val="FFFFFF"/>
                </a:solidFill>
              </a:endParaRPr>
            </a:p>
          </p:txBody>
        </p:sp>
      </p:grpSp>
      <p:sp>
        <p:nvSpPr>
          <p:cNvPr id="10337" name="Text Box 97"/>
          <p:cNvSpPr txBox="1">
            <a:spLocks noChangeArrowheads="1"/>
          </p:cNvSpPr>
          <p:nvPr/>
        </p:nvSpPr>
        <p:spPr bwMode="auto">
          <a:xfrm>
            <a:off x="5948363" y="6494463"/>
            <a:ext cx="3954462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fr-FR" altLang="fr-FR" sz="1400">
                <a:solidFill>
                  <a:srgbClr val="FFFFFF"/>
                </a:solidFill>
              </a:rPr>
              <a:t>Objets extrêmement énergétiques, Processus non thermiques (Accélération de particules dans des chocs)</a:t>
            </a:r>
          </a:p>
          <a:p>
            <a:pPr>
              <a:buClrTx/>
              <a:buSzPct val="45000"/>
              <a:buFontTx/>
              <a:buNone/>
            </a:pPr>
            <a:r>
              <a:rPr lang="fr-FR" altLang="fr-FR" sz="1400">
                <a:solidFill>
                  <a:srgbClr val="FFFFFF"/>
                </a:solidFill>
              </a:rPr>
              <a:t>Inverse Compton, Bremstrahlung, Annihilation,</a:t>
            </a:r>
          </a:p>
          <a:p>
            <a:pPr>
              <a:buClrTx/>
              <a:buSzPct val="45000"/>
              <a:buFontTx/>
              <a:buNone/>
            </a:pPr>
            <a:r>
              <a:rPr lang="fr-FR" altLang="fr-FR" sz="1400">
                <a:solidFill>
                  <a:srgbClr val="FFFFFF"/>
                </a:solidFill>
              </a:rPr>
              <a:t>Désintégration de Pions</a:t>
            </a:r>
          </a:p>
          <a:p>
            <a:pPr>
              <a:buClrTx/>
              <a:buSzPct val="45000"/>
              <a:buFontTx/>
              <a:buNone/>
            </a:pPr>
            <a:endParaRPr lang="fr-FR" altLang="fr-FR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86"/>
            <a:ext cx="100774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19"/>
            <a:ext cx="10077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6743580" y="2339677"/>
            <a:ext cx="1609100" cy="504056"/>
            <a:chOff x="-961276" y="6156101"/>
            <a:chExt cx="1609100" cy="504056"/>
          </a:xfrm>
        </p:grpSpPr>
        <p:sp>
          <p:nvSpPr>
            <p:cNvPr id="2" name="ZoneTexte 1"/>
            <p:cNvSpPr txBox="1"/>
            <p:nvPr/>
          </p:nvSpPr>
          <p:spPr>
            <a:xfrm>
              <a:off x="-792336" y="6232667"/>
              <a:ext cx="1249060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smtClean="0">
                  <a:solidFill>
                    <a:schemeClr val="tx1"/>
                  </a:solidFill>
                </a:rPr>
                <a:t>1 part./m</a:t>
              </a:r>
              <a:r>
                <a:rPr lang="fr-FR" sz="1800" baseline="30000" dirty="0" smtClean="0">
                  <a:solidFill>
                    <a:schemeClr val="tx1"/>
                  </a:solidFill>
                </a:rPr>
                <a:t>2</a:t>
              </a:r>
              <a:r>
                <a:rPr lang="fr-FR" sz="1800" dirty="0" smtClean="0">
                  <a:solidFill>
                    <a:schemeClr val="tx1"/>
                  </a:solidFill>
                </a:rPr>
                <a:t>/s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4" name="Bulle ronde 3"/>
            <p:cNvSpPr/>
            <p:nvPr/>
          </p:nvSpPr>
          <p:spPr bwMode="auto">
            <a:xfrm>
              <a:off x="-961276" y="6156101"/>
              <a:ext cx="1609100" cy="504056"/>
            </a:xfrm>
            <a:prstGeom prst="wedgeEllipseCallout">
              <a:avLst>
                <a:gd name="adj1" fmla="val 18932"/>
                <a:gd name="adj2" fmla="val -293203"/>
              </a:avLst>
            </a:prstGeom>
            <a:solidFill>
              <a:srgbClr val="00B8FF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8" name="Bulle ronde 7"/>
          <p:cNvSpPr/>
          <p:nvPr/>
        </p:nvSpPr>
        <p:spPr bwMode="auto">
          <a:xfrm>
            <a:off x="8424688" y="2627709"/>
            <a:ext cx="1944216" cy="504056"/>
          </a:xfrm>
          <a:prstGeom prst="wedgeEllipseCallout">
            <a:avLst>
              <a:gd name="adj1" fmla="val 21046"/>
              <a:gd name="adj2" fmla="val -410585"/>
            </a:avLst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rPr>
              <a:t>1 part./m</a:t>
            </a:r>
            <a:r>
              <a:rPr kumimoji="0" lang="fr-FR" sz="1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rPr>
              <a:t>2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rPr>
              <a:t>/an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A75849E-0ED2-485A-88D7-D9E0AC8889F8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55825" y="1131888"/>
            <a:ext cx="6011863" cy="39354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 b="1"/>
              <a:t>Détection des rayons gamma au sol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5967413"/>
            <a:ext cx="9072563" cy="803275"/>
          </a:xfrm>
          <a:ln/>
        </p:spPr>
        <p:txBody>
          <a:bodyPr/>
          <a:lstStyle/>
          <a:p>
            <a:pPr marL="376238" indent="-376238">
              <a:spcBef>
                <a:spcPts val="6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400"/>
              <a:t>Ou astronomie gamma des très hautes énergies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1E3618E-08C8-4ECD-866C-740B8D5E0909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1925"/>
            <a:ext cx="9072562" cy="12557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fr-FR" altLang="fr-FR"/>
              <a:t>Utilisation de l’atmosphère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19313"/>
            <a:ext cx="65214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1395413"/>
            <a:ext cx="3182937" cy="57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68513" y="6972300"/>
            <a:ext cx="10017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sz="16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Schéma</a:t>
            </a:r>
            <a:r>
              <a:rPr lang="fr-FR" altLang="fr-FR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937500" y="6972300"/>
            <a:ext cx="12065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sz="16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Simulation</a:t>
            </a:r>
            <a:r>
              <a:rPr lang="fr-FR" altLang="fr-FR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8901EB3-3E8D-4AB0-B6B5-7CD45205F8D6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41300" y="731838"/>
            <a:ext cx="8229600" cy="6308725"/>
          </a:xfrm>
          <a:ln/>
        </p:spPr>
        <p:txBody>
          <a:bodyPr/>
          <a:lstStyle/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Flux très faibles: </a:t>
            </a:r>
          </a:p>
          <a:p>
            <a:pPr marL="1258888" lvl="2" indent="-250825">
              <a:spcBef>
                <a:spcPts val="400"/>
              </a:spcBef>
              <a:buClr>
                <a:srgbClr val="666699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1600"/>
              <a:t>e.g. nébuleuse du Crabe: flux( E &gt; 1 TeV ) = 2 </a:t>
            </a:r>
            <a:r>
              <a:rPr lang="en-US" altLang="fr-FR" sz="1600"/>
              <a:t>× 10</a:t>
            </a:r>
            <a:r>
              <a:rPr lang="en-US" altLang="fr-FR" sz="1600" baseline="33000"/>
              <a:t>-11</a:t>
            </a:r>
            <a:r>
              <a:rPr lang="en-US" altLang="fr-FR" sz="1600"/>
              <a:t> cm</a:t>
            </a:r>
            <a:r>
              <a:rPr lang="en-US" altLang="fr-FR" sz="1600" baseline="33000"/>
              <a:t>-2</a:t>
            </a:r>
            <a:r>
              <a:rPr lang="en-US" altLang="fr-FR" sz="1600"/>
              <a:t> s</a:t>
            </a:r>
            <a:r>
              <a:rPr lang="en-US" altLang="fr-FR" sz="1600" baseline="33000"/>
              <a:t>-1</a:t>
            </a:r>
          </a:p>
          <a:p>
            <a:pPr marL="1258888" lvl="2" indent="-250825">
              <a:spcBef>
                <a:spcPts val="400"/>
              </a:spcBef>
              <a:buClr>
                <a:srgbClr val="666699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1600"/>
              <a:t>Nécessité de grandes surfaces de détection (&gt;30 000 m</a:t>
            </a:r>
            <a:r>
              <a:rPr lang="fr-FR" altLang="fr-FR" sz="1600" baseline="33000"/>
              <a:t>2</a:t>
            </a:r>
            <a:r>
              <a:rPr lang="fr-FR" altLang="fr-FR" sz="1600"/>
              <a:t>)  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en-US" altLang="fr-FR" sz="2000"/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 b="1"/>
              <a:t>Le γ  interagit dans la haute atmosphère</a:t>
            </a:r>
            <a:r>
              <a:rPr lang="fr-FR" altLang="fr-FR" sz="2000"/>
              <a:t> 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     → paires e+ e-→ cascade d’électrons et de photons.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en-US" altLang="fr-FR" sz="2000"/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altLang="fr-FR" sz="2000" b="1"/>
              <a:t>Les e± ultra-relativistes</a:t>
            </a:r>
            <a:r>
              <a:rPr lang="en-US" altLang="fr-FR" sz="2000"/>
              <a:t> (v/c &gt;1/n)</a:t>
            </a:r>
          </a:p>
          <a:p>
            <a:pPr marL="1258888" lvl="2" indent="-250825">
              <a:spcBef>
                <a:spcPts val="400"/>
              </a:spcBef>
              <a:buClr>
                <a:srgbClr val="666699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1600"/>
              <a:t>émettent de la lumière Cherenkov. </a:t>
            </a:r>
          </a:p>
          <a:p>
            <a:pPr marL="1258888" lvl="2" indent="-250825">
              <a:spcBef>
                <a:spcPts val="400"/>
              </a:spcBef>
              <a:buClr>
                <a:srgbClr val="666699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1600"/>
              <a:t>(cône de ½ angle ~ 1° près du sol)</a:t>
            </a:r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en-US" altLang="fr-FR" sz="2000"/>
          </a:p>
          <a:p>
            <a:pPr marL="376238" indent="-376238">
              <a:spcBef>
                <a:spcPts val="5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 b="1"/>
              <a:t>On utilise l’atmosphère comme un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 b="1"/>
              <a:t>           grand calorimètre</a:t>
            </a:r>
            <a:r>
              <a:rPr lang="fr-FR" altLang="fr-FR" sz="2000"/>
              <a:t> 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   et on détecte les gerbes 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     atmosphériques créées par les </a:t>
            </a:r>
            <a:r>
              <a:rPr lang="el-GR" altLang="fr-FR" sz="2000"/>
              <a:t>γ</a:t>
            </a:r>
            <a:r>
              <a:rPr lang="fr-FR" altLang="fr-FR" sz="2000"/>
              <a:t> 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fr-FR" altLang="fr-FR" sz="2000"/>
              <a:t>     par leur lumière Tcherenkov </a:t>
            </a:r>
          </a:p>
          <a:p>
            <a:pPr marL="376238" indent="-376238"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fr-FR" altLang="fr-FR" sz="2000"/>
          </a:p>
          <a:p>
            <a:pPr marL="376238" indent="-376238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fr-FR" altLang="fr-FR" sz="200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987675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35150" y="6521450"/>
            <a:ext cx="71310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750"/>
              </a:spcBef>
              <a:buClrTx/>
              <a:buSzPct val="45000"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</a:rPr>
              <a:t>Tache de lumière au sol: 300 m de diamètre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Gill Sans MT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605</Words>
  <Application>Microsoft Office PowerPoint</Application>
  <PresentationFormat>Personnalisé</PresentationFormat>
  <Paragraphs>202</Paragraphs>
  <Slides>15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Thème Office</vt:lpstr>
      <vt:lpstr>Thème Office</vt:lpstr>
      <vt:lpstr>Thème Office</vt:lpstr>
      <vt:lpstr>L’astronomie gamma au sol  avec l’expérience H.E.S.S. </vt:lpstr>
      <vt:lpstr>Les rayons cosmiques :  une source de découverte et une énigme  </vt:lpstr>
      <vt:lpstr>Comment observer ces lieux de production ?</vt:lpstr>
      <vt:lpstr>Comment produire  des ?</vt:lpstr>
      <vt:lpstr>Présentation PowerPoint</vt:lpstr>
      <vt:lpstr>Présentation PowerPoint</vt:lpstr>
      <vt:lpstr>Détection des rayons gamma au sol</vt:lpstr>
      <vt:lpstr>Utilisation de l’atmosphère</vt:lpstr>
      <vt:lpstr>Présentation PowerPoint</vt:lpstr>
      <vt:lpstr>L’imagerie Cherenkov</vt:lpstr>
      <vt:lpstr>Présentation PowerPoint</vt:lpstr>
      <vt:lpstr>  L’expérience H.E.S.S.  High Energy Stereoscopic System</vt:lpstr>
      <vt:lpstr>Présentation PowerPoint</vt:lpstr>
      <vt:lpstr>Retombées scientifiques</vt:lpstr>
      <vt:lpstr>Et la suite ... Cherenkov Telescope Array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Energy Gamma Ray Astronomy</dc:title>
  <dc:creator>tavernet</dc:creator>
  <cp:lastModifiedBy>DI CESARE Bertrand</cp:lastModifiedBy>
  <cp:revision>231</cp:revision>
  <cp:lastPrinted>1601-01-01T00:00:00Z</cp:lastPrinted>
  <dcterms:created xsi:type="dcterms:W3CDTF">1601-01-01T00:00:00Z</dcterms:created>
  <dcterms:modified xsi:type="dcterms:W3CDTF">2014-03-18T22:33:51Z</dcterms:modified>
</cp:coreProperties>
</file>