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</p:sldMasterIdLst>
  <p:notesMasterIdLst>
    <p:notesMasterId r:id="rId65"/>
  </p:notesMasterIdLst>
  <p:handoutMasterIdLst>
    <p:handoutMasterId r:id="rId66"/>
  </p:handoutMasterIdLst>
  <p:sldIdLst>
    <p:sldId id="256" r:id="rId4"/>
    <p:sldId id="275" r:id="rId5"/>
    <p:sldId id="279" r:id="rId6"/>
    <p:sldId id="280" r:id="rId7"/>
    <p:sldId id="285" r:id="rId8"/>
    <p:sldId id="349" r:id="rId9"/>
    <p:sldId id="298" r:id="rId10"/>
    <p:sldId id="278" r:id="rId11"/>
    <p:sldId id="277" r:id="rId12"/>
    <p:sldId id="282" r:id="rId13"/>
    <p:sldId id="274" r:id="rId14"/>
    <p:sldId id="283" r:id="rId15"/>
    <p:sldId id="261" r:id="rId16"/>
    <p:sldId id="284" r:id="rId17"/>
    <p:sldId id="286" r:id="rId18"/>
    <p:sldId id="292" r:id="rId19"/>
    <p:sldId id="288" r:id="rId20"/>
    <p:sldId id="290" r:id="rId21"/>
    <p:sldId id="289" r:id="rId22"/>
    <p:sldId id="287" r:id="rId23"/>
    <p:sldId id="291" r:id="rId24"/>
    <p:sldId id="273" r:id="rId25"/>
    <p:sldId id="293" r:id="rId26"/>
    <p:sldId id="327" r:id="rId27"/>
    <p:sldId id="348" r:id="rId28"/>
    <p:sldId id="310" r:id="rId29"/>
    <p:sldId id="328" r:id="rId30"/>
    <p:sldId id="311" r:id="rId31"/>
    <p:sldId id="322" r:id="rId32"/>
    <p:sldId id="324" r:id="rId33"/>
    <p:sldId id="326" r:id="rId34"/>
    <p:sldId id="325" r:id="rId35"/>
    <p:sldId id="313" r:id="rId36"/>
    <p:sldId id="314" r:id="rId37"/>
    <p:sldId id="329" r:id="rId38"/>
    <p:sldId id="330" r:id="rId39"/>
    <p:sldId id="331" r:id="rId40"/>
    <p:sldId id="332" r:id="rId41"/>
    <p:sldId id="333" r:id="rId42"/>
    <p:sldId id="335" r:id="rId43"/>
    <p:sldId id="334" r:id="rId44"/>
    <p:sldId id="336" r:id="rId45"/>
    <p:sldId id="315" r:id="rId46"/>
    <p:sldId id="316" r:id="rId47"/>
    <p:sldId id="317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47" r:id="rId56"/>
    <p:sldId id="344" r:id="rId57"/>
    <p:sldId id="345" r:id="rId58"/>
    <p:sldId id="346" r:id="rId59"/>
    <p:sldId id="318" r:id="rId60"/>
    <p:sldId id="319" r:id="rId61"/>
    <p:sldId id="320" r:id="rId62"/>
    <p:sldId id="321" r:id="rId63"/>
    <p:sldId id="308" r:id="rId64"/>
  </p:sldIdLst>
  <p:sldSz cx="9144000" cy="6858000" type="screen4x3"/>
  <p:notesSz cx="9926638" cy="143017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0657" autoAdjust="0"/>
  </p:normalViewPr>
  <p:slideViewPr>
    <p:cSldViewPr>
      <p:cViewPr varScale="1">
        <p:scale>
          <a:sx n="85" d="100"/>
          <a:sy n="85" d="100"/>
        </p:scale>
        <p:origin x="-64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112" y="-108"/>
      </p:cViewPr>
      <p:guideLst>
        <p:guide orient="horz" pos="450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19" cy="715891"/>
          </a:xfrm>
          <a:prstGeom prst="rect">
            <a:avLst/>
          </a:prstGeom>
        </p:spPr>
        <p:txBody>
          <a:bodyPr vert="horz" lIns="133493" tIns="66747" rIns="133493" bIns="667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755" y="0"/>
            <a:ext cx="4300519" cy="715891"/>
          </a:xfrm>
          <a:prstGeom prst="rect">
            <a:avLst/>
          </a:prstGeom>
        </p:spPr>
        <p:txBody>
          <a:bodyPr vert="horz" lIns="133493" tIns="66747" rIns="133493" bIns="667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635011-1212-4644-9682-6A6C424EAD07}" type="datetimeFigureOut">
              <a:rPr lang="fr-FR"/>
              <a:pPr>
                <a:defRPr/>
              </a:pPr>
              <a:t>14/09/2010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3583612"/>
            <a:ext cx="4300519" cy="715889"/>
          </a:xfrm>
          <a:prstGeom prst="rect">
            <a:avLst/>
          </a:prstGeom>
        </p:spPr>
        <p:txBody>
          <a:bodyPr vert="horz" lIns="133493" tIns="66747" rIns="133493" bIns="667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755" y="13583612"/>
            <a:ext cx="4300519" cy="715889"/>
          </a:xfrm>
          <a:prstGeom prst="rect">
            <a:avLst/>
          </a:prstGeom>
        </p:spPr>
        <p:txBody>
          <a:bodyPr vert="horz" lIns="133493" tIns="66747" rIns="133493" bIns="667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D7E6FB-F1C6-45D4-A409-158C430523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19" cy="715891"/>
          </a:xfrm>
          <a:prstGeom prst="rect">
            <a:avLst/>
          </a:prstGeom>
        </p:spPr>
        <p:txBody>
          <a:bodyPr vert="horz" lIns="133493" tIns="66747" rIns="133493" bIns="667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755" y="0"/>
            <a:ext cx="4300519" cy="715891"/>
          </a:xfrm>
          <a:prstGeom prst="rect">
            <a:avLst/>
          </a:prstGeom>
        </p:spPr>
        <p:txBody>
          <a:bodyPr vert="horz" lIns="133493" tIns="66747" rIns="133493" bIns="667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825C4A-F7BC-4D3F-B9E6-18DB765EF645}" type="datetimeFigureOut">
              <a:rPr lang="fr-FR"/>
              <a:pPr>
                <a:defRPr/>
              </a:pPr>
              <a:t>14/09/2010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87475" y="1073150"/>
            <a:ext cx="7151688" cy="5362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493" tIns="66747" rIns="133493" bIns="6674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428" y="6792950"/>
            <a:ext cx="7941783" cy="6436147"/>
          </a:xfrm>
          <a:prstGeom prst="rect">
            <a:avLst/>
          </a:prstGeom>
        </p:spPr>
        <p:txBody>
          <a:bodyPr vert="horz" lIns="133493" tIns="66747" rIns="133493" bIns="66747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583612"/>
            <a:ext cx="4300519" cy="715889"/>
          </a:xfrm>
          <a:prstGeom prst="rect">
            <a:avLst/>
          </a:prstGeom>
        </p:spPr>
        <p:txBody>
          <a:bodyPr vert="horz" lIns="133493" tIns="66747" rIns="133493" bIns="667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755" y="13583612"/>
            <a:ext cx="4300519" cy="715889"/>
          </a:xfrm>
          <a:prstGeom prst="rect">
            <a:avLst/>
          </a:prstGeom>
        </p:spPr>
        <p:txBody>
          <a:bodyPr vert="horz" lIns="133493" tIns="66747" rIns="133493" bIns="667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48F94F-6135-457B-B140-F6613516AC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4D22CB-3F36-42A1-B2E6-0EAA57C5BDC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  <p:sp>
        <p:nvSpPr>
          <p:cNvPr id="33797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la répartition d’un châssis ATCA Zone 1 alim</a:t>
            </a:r>
            <a:r>
              <a:rPr lang="fr-FR" baseline="0" dirty="0" smtClean="0"/>
              <a:t> 2 data et contrôle par Ethernet 3 libre dans le cadre de la carte Carrier j’utilise la zone 3 du châssis pour transférer les données de déclenchements a travers un fond de panier spécifique</a:t>
            </a:r>
            <a:endParaRPr lang="fr-FR" dirty="0" smtClean="0"/>
          </a:p>
        </p:txBody>
      </p:sp>
      <p:sp>
        <p:nvSpPr>
          <p:cNvPr id="3686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sp>
        <p:nvSpPr>
          <p:cNvPr id="3686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92C02-756D-4CA5-B0E2-AED04A9904C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faciliter la cryogénie des cristaux ceux</a:t>
            </a:r>
            <a:r>
              <a:rPr lang="fr-FR" baseline="0" dirty="0" smtClean="0"/>
              <a:t>-ci son regrouper en cluster de 3. le châssis ATCA 21’’ que j’ai choisi permet la gestion de 2 clusters, l’acquisition à l’aide de Switch du commerce de différent standard (1GEth ou </a:t>
            </a:r>
            <a:r>
              <a:rPr lang="fr-FR" baseline="0" dirty="0" err="1" smtClean="0"/>
              <a:t>PCIexpress</a:t>
            </a:r>
            <a:r>
              <a:rPr lang="fr-FR" baseline="0" dirty="0" smtClean="0"/>
              <a:t>) et le prétraitement des données grâce à l’ajout de 2 cartes CPU optionnelles.</a:t>
            </a:r>
          </a:p>
          <a:p>
            <a:r>
              <a:rPr lang="fr-FR" baseline="0" dirty="0" smtClean="0"/>
              <a:t>Le châssis est géré par 1 contrôleur de châssis qui surveille et régule la température et les alimentations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8F94F-6135-457B-B140-F6613516AC1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8F94F-6135-457B-B140-F6613516AC1E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17 alimentations</a:t>
            </a:r>
            <a:r>
              <a:rPr lang="fr-FR" baseline="0" dirty="0" smtClean="0"/>
              <a:t> </a:t>
            </a:r>
            <a:r>
              <a:rPr lang="fr-FR" dirty="0" smtClean="0"/>
              <a:t>créées à partir du -48V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8F94F-6135-457B-B140-F6613516AC1E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7892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sp>
        <p:nvSpPr>
          <p:cNvPr id="37893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DF2567-EF83-4CF0-8446-00B4ADCC571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598DC3-E221-4478-B8A2-3E4B519AA92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/>
          </a:p>
        </p:txBody>
      </p:sp>
      <p:sp>
        <p:nvSpPr>
          <p:cNvPr id="39941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9A2D1B-2F1B-49FD-9E37-F27C85A294B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/>
          </a:p>
        </p:txBody>
      </p:sp>
      <p:sp>
        <p:nvSpPr>
          <p:cNvPr id="40965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5E508-1B37-4B2F-B606-B2241E9B006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/>
          </a:p>
        </p:txBody>
      </p:sp>
      <p:sp>
        <p:nvSpPr>
          <p:cNvPr id="43013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58B19-AA24-4E9C-AE1F-885B900B1CA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/>
          </a:p>
        </p:txBody>
      </p:sp>
      <p:sp>
        <p:nvSpPr>
          <p:cNvPr id="41989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2B0F1C-24B0-43A3-A173-4A95C5FDFC0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fr-FR"/>
          </a:p>
        </p:txBody>
      </p:sp>
      <p:sp>
        <p:nvSpPr>
          <p:cNvPr id="44037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sp>
        <p:nvSpPr>
          <p:cNvPr id="34821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DB8EE7-0F4B-4622-B676-C3B98F3B9B2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23CB25-6F94-48A3-9A52-DBC0DF3D595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fr-FR"/>
          </a:p>
        </p:txBody>
      </p:sp>
      <p:sp>
        <p:nvSpPr>
          <p:cNvPr id="45061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 trouver le modèle apparait en noir</a:t>
            </a:r>
            <a:r>
              <a:rPr lang="fr-FR" baseline="0" dirty="0" smtClean="0"/>
              <a:t> sinon le composant est en rouge</a:t>
            </a:r>
          </a:p>
          <a:p>
            <a:r>
              <a:rPr lang="fr-FR" baseline="0" dirty="0" smtClean="0"/>
              <a:t>En double cliquant sur le composant on peut sélectionner un modèle en le recherchant soit par catégorie soit par nom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8F94F-6135-457B-B140-F6613516AC1E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004E06-EE20-4BA8-A56E-8543ABC24F7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fr-FR"/>
          </a:p>
        </p:txBody>
      </p:sp>
      <p:sp>
        <p:nvSpPr>
          <p:cNvPr id="46085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24E7E3-7B64-4915-9BAD-356F520DF91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fr-FR"/>
          </a:p>
        </p:txBody>
      </p:sp>
      <p:sp>
        <p:nvSpPr>
          <p:cNvPr id="47109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8831EA-5AC8-4F98-A0B5-73734FFD83D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fr-FR"/>
          </a:p>
        </p:txBody>
      </p:sp>
      <p:sp>
        <p:nvSpPr>
          <p:cNvPr id="48133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9156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sp>
        <p:nvSpPr>
          <p:cNvPr id="49157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492591-ECE4-4F7D-9D58-0A7DEBEEA68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0180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sp>
        <p:nvSpPr>
          <p:cNvPr id="50181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0CB4EF-5895-4065-80B5-2FF29F11953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120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sp>
        <p:nvSpPr>
          <p:cNvPr id="5120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810A28-01B1-4DBD-9623-8F5257DC75A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22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sp>
        <p:nvSpPr>
          <p:cNvPr id="522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CC3A3E-FA99-44EF-8F15-8C8E44156B5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8F94F-6135-457B-B140-F6613516AC1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</a:t>
            </a:r>
            <a:r>
              <a:rPr lang="fr-FR" baseline="0" dirty="0" smtClean="0"/>
              <a:t> projet Agata est de constituer un sphère la plus parfaite possible en germanium pour détecter les particules gamma</a:t>
            </a:r>
          </a:p>
          <a:p>
            <a:r>
              <a:rPr lang="fr-FR" baseline="0" dirty="0" smtClean="0"/>
              <a:t>L’ensemble de la chaine est dotée d’une électronique numérique rapide de prétraitement ce qui est nouveau</a:t>
            </a:r>
          </a:p>
          <a:p>
            <a:r>
              <a:rPr lang="fr-FR" baseline="0" dirty="0" smtClean="0"/>
              <a:t>Nécessite les derniers technologies d’acquisition et de traitement informatique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8F94F-6135-457B-B140-F6613516AC1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L’ensemble d’acquisition  et de reconstruction Agata est représenté sur cett</a:t>
            </a:r>
            <a:r>
              <a:rPr lang="fr-FR" baseline="0" dirty="0" smtClean="0"/>
              <a:t>e figure</a:t>
            </a:r>
          </a:p>
          <a:p>
            <a:pPr>
              <a:spcBef>
                <a:spcPct val="0"/>
              </a:spcBef>
            </a:pPr>
            <a:r>
              <a:rPr lang="fr-FR" baseline="0" dirty="0" smtClean="0"/>
              <a:t>La fréquence de comptage (le nombre d’évènements de physiques moyen dans le détecteur) souhaitée est de 50KHz</a:t>
            </a:r>
          </a:p>
          <a:p>
            <a:pPr>
              <a:spcBef>
                <a:spcPct val="0"/>
              </a:spcBef>
            </a:pPr>
            <a:r>
              <a:rPr lang="fr-FR" baseline="0" dirty="0" smtClean="0"/>
              <a:t>300Mo/s en sortie des numériseurs</a:t>
            </a:r>
          </a:p>
          <a:p>
            <a:pPr>
              <a:spcBef>
                <a:spcPct val="0"/>
              </a:spcBef>
            </a:pPr>
            <a:r>
              <a:rPr lang="fr-FR" baseline="0" dirty="0" smtClean="0"/>
              <a:t>Ce qui représente pour un cristal 720Mo/s de donnée à transmettre au traitement informatique</a:t>
            </a:r>
          </a:p>
          <a:p>
            <a:pPr>
              <a:spcBef>
                <a:spcPct val="0"/>
              </a:spcBef>
            </a:pPr>
            <a:r>
              <a:rPr lang="fr-FR" baseline="0" dirty="0" smtClean="0"/>
              <a:t>Après l’analyse de forme des signaux par informatique et l’identification du point d’interaction représente encore 5Mo/s pour chaque cristal </a:t>
            </a:r>
          </a:p>
          <a:p>
            <a:pPr>
              <a:spcBef>
                <a:spcPct val="0"/>
              </a:spcBef>
            </a:pPr>
            <a:r>
              <a:rPr lang="fr-FR" baseline="0" dirty="0" smtClean="0"/>
              <a:t>Au final il s’agit de stocker 900Mo/s en sortie de l’ensemble AGATA soit un disque de 2T toute les 5 min</a:t>
            </a:r>
          </a:p>
          <a:p>
            <a:pPr>
              <a:spcBef>
                <a:spcPct val="0"/>
              </a:spcBef>
            </a:pPr>
            <a:r>
              <a:rPr lang="fr-FR" baseline="0" dirty="0" smtClean="0">
                <a:solidFill>
                  <a:srgbClr val="FF0066"/>
                </a:solidFill>
              </a:rPr>
              <a:t>300KHz@Mg=30</a:t>
            </a:r>
          </a:p>
          <a:p>
            <a:pPr>
              <a:spcBef>
                <a:spcPct val="0"/>
              </a:spcBef>
            </a:pPr>
            <a:endParaRPr lang="fr-FR" baseline="0" dirty="0" smtClean="0"/>
          </a:p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584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sp>
        <p:nvSpPr>
          <p:cNvPr id="3584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0F3B5F-CE1D-41CF-9C91-C2BFFE37A0E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8F94F-6135-457B-B140-F6613516AC1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ATTENTION</a:t>
            </a:r>
            <a:r>
              <a:rPr lang="fr-FR" baseline="0" dirty="0" smtClean="0"/>
              <a:t> important </a:t>
            </a:r>
            <a:r>
              <a:rPr lang="fr-FR" dirty="0" smtClean="0"/>
              <a:t>présentation</a:t>
            </a:r>
            <a:r>
              <a:rPr lang="fr-FR" baseline="0" dirty="0" smtClean="0"/>
              <a:t> des GTS et des segments</a:t>
            </a:r>
            <a:endParaRPr lang="fr-FR" dirty="0" smtClean="0"/>
          </a:p>
        </p:txBody>
      </p:sp>
      <p:sp>
        <p:nvSpPr>
          <p:cNvPr id="53252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sp>
        <p:nvSpPr>
          <p:cNvPr id="53253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E6C87C-8F6C-4E35-82A4-24609FEA8EB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Cité</a:t>
            </a:r>
            <a:r>
              <a:rPr lang="fr-FR" baseline="0" dirty="0" smtClean="0"/>
              <a:t> standards proposé dire qu’il y a un risque à prendre un nouveau standard inconnu mais qui correspond bien au besoin</a:t>
            </a:r>
            <a:endParaRPr lang="fr-FR" dirty="0" smtClean="0"/>
          </a:p>
        </p:txBody>
      </p:sp>
      <p:sp>
        <p:nvSpPr>
          <p:cNvPr id="3686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sp>
        <p:nvSpPr>
          <p:cNvPr id="3686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92C02-756D-4CA5-B0E2-AED04A9904C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Le standard de communication</a:t>
            </a:r>
            <a:r>
              <a:rPr lang="fr-FR" baseline="0" dirty="0" smtClean="0"/>
              <a:t> n’est pas fixer seuls les canaux sont définis</a:t>
            </a:r>
          </a:p>
          <a:p>
            <a:pPr>
              <a:spcBef>
                <a:spcPct val="0"/>
              </a:spcBef>
            </a:pPr>
            <a:r>
              <a:rPr lang="fr-FR" baseline="0" dirty="0" smtClean="0"/>
              <a:t>L’étude du nouveau standard a demande beaucoup de temps</a:t>
            </a:r>
          </a:p>
        </p:txBody>
      </p:sp>
      <p:sp>
        <p:nvSpPr>
          <p:cNvPr id="3686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sp>
        <p:nvSpPr>
          <p:cNvPr id="3686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92C02-756D-4CA5-B0E2-AED04A9904C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rotWithShape="1">
          <a:gsLst>
            <a:gs pos="8600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0C9709-2550-4796-A7C4-8C3E14B59E5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test</a:t>
            </a:r>
            <a:endParaRPr lang="fr-FR"/>
          </a:p>
        </p:txBody>
      </p:sp>
      <p:pic>
        <p:nvPicPr>
          <p:cNvPr id="13" name="Image 12" descr="IN2P3-Q_Sign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64261"/>
            <a:ext cx="1428728" cy="793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00EA-2F0F-474C-925B-C597CBF805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475B-73D4-49E1-947D-C4655583BC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3268-30E1-481C-8A80-DBB7017995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31D7-7780-4ADE-B121-B2F674E589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36E0-2BEA-415E-8B01-0E6040A0EA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5A30-B5E1-48E1-AEFA-C243343474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BDE2-EC09-4688-AAFF-40C6D5A075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A89C-4DD3-482D-9E92-0009CF1EDD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F1B8-3325-4669-BB30-77065E549B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203A-2296-45ED-838F-7EA1779D7E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035925" y="0"/>
          <a:ext cx="1108075" cy="590550"/>
        </p:xfrm>
        <a:graphic>
          <a:graphicData uri="http://schemas.openxmlformats.org/presentationml/2006/ole">
            <p:oleObj spid="_x0000_s88066" name="Image bitmap" r:id="rId3" imgW="1123810" imgH="600159" progId="PBrush">
              <p:embed/>
            </p:oleObj>
          </a:graphicData>
        </a:graphic>
      </p:graphicFrame>
      <p:pic>
        <p:nvPicPr>
          <p:cNvPr id="5" name="Picture 18" descr="logo-amzal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239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47515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sp>
        <p:nvSpPr>
          <p:cNvPr id="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0284-103B-4ADB-B1A6-38953E10D2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1881-C8DF-450D-AE01-F88383C7F1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28084-99B4-46E8-A0FD-E6FF172C38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0397-1928-411D-9235-671A4BD38F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3BA2-B595-4F2F-A480-49F87E2D0F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DD08-C782-440B-B55D-3F5322F967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C32D-95CE-4A28-965A-8C50423CB7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B4A9-0AE5-4E41-ADE8-9598A1D8BF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938E-2B52-4656-98A9-EB8C709292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23EA-C7D8-4B5B-9A8F-07ABC3B11C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64A7-0F36-4780-BAC9-165D631AFD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iangle isocè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7D39-151D-45C5-AE03-CC9B320BA3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43858-5001-4102-8653-D677DEEC69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A5DD-2CED-4952-8635-2512D627BA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1033-93F1-420C-BB6D-232F8CB728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59A1-98CD-4F8B-BCCE-9D0F4062B2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69E2-EA0D-4AD6-861C-8E4C91D314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0D68A2E-7A37-4C6E-B324-38E4F3B7B6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E70D-9651-44AE-90BB-3790BCAB2D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B007-B991-4CDA-866C-44136DFED4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CBE532B-4259-48ED-AD3E-D1BE4CDF03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FF0B0C23-6B01-4FEB-95E2-39350C56F7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000100" y="268288"/>
            <a:ext cx="7072362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0C9709-2550-4796-A7C4-8C3E14B59E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03" r:id="rId6"/>
    <p:sldLayoutId id="2147483704" r:id="rId7"/>
    <p:sldLayoutId id="2147483734" r:id="rId8"/>
    <p:sldLayoutId id="2147483735" r:id="rId9"/>
    <p:sldLayoutId id="2147483705" r:id="rId10"/>
    <p:sldLayoutId id="2147483706" r:id="rId11"/>
  </p:sldLayoutIdLst>
  <p:hf sldNum="0" hdr="0" ftr="0"/>
  <p:txStyles>
    <p:titleStyle>
      <a:lvl1pPr marL="484188" indent="-484188" algn="l" rtl="0" fontAlgn="base">
        <a:spcBef>
          <a:spcPct val="0"/>
        </a:spcBef>
        <a:spcAft>
          <a:spcPct val="0"/>
        </a:spcAft>
        <a:defRPr sz="3200" kern="1200">
          <a:ln w="6350">
            <a:solidFill>
              <a:schemeClr val="accent1">
                <a:shade val="43000"/>
              </a:schemeClr>
            </a:solidFill>
          </a:ln>
          <a:solidFill>
            <a:srgbClr val="F07F6D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DE9E95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A3BF3-486A-4542-86CB-2443C69DA7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35A209-0085-4CDA-9CAA-EB75525FF5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hyperlink" Target="http://www.crwflags.com/fotw/images/h/hu.gif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hyperlink" Target="http://www.crwflags.com/fotw/images/t/tr.gif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786874" cy="1714512"/>
          </a:xfrm>
        </p:spPr>
        <p:txBody>
          <a:bodyPr>
            <a:noAutofit/>
          </a:bodyPr>
          <a:lstStyle/>
          <a:p>
            <a:pPr marL="0" indent="0" algn="l"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Retour d’expérience, fabrication et tests : Ensemble </a:t>
            </a:r>
            <a:r>
              <a:rPr lang="fr-FR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AdvancedTCA</a:t>
            </a:r>
            <a:r>
              <a:rPr lang="fr-FR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 CARRIER pour le projet AGATA</a:t>
            </a:r>
            <a:endParaRPr lang="fr-FR" sz="3200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pic>
        <p:nvPicPr>
          <p:cNvPr id="4" name="Picture 5" descr="AG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3214710" cy="3575727"/>
          </a:xfrm>
          <a:prstGeom prst="rect">
            <a:avLst/>
          </a:prstGeom>
          <a:noFill/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293" name="Espace réservé de la date 14"/>
          <p:cNvSpPr>
            <a:spLocks noGrp="1"/>
          </p:cNvSpPr>
          <p:nvPr>
            <p:ph type="dt" sz="quarter" idx="10"/>
          </p:nvPr>
        </p:nvSpPr>
        <p:spPr bwMode="auto">
          <a:xfrm>
            <a:off x="1428728" y="6357958"/>
            <a:ext cx="5857875" cy="365125"/>
          </a:xfrm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err="1" smtClean="0"/>
              <a:t>C.Oziol</a:t>
            </a:r>
            <a:r>
              <a:rPr lang="fr-FR" sz="1400" dirty="0" smtClean="0"/>
              <a:t> 14 septembre 2010</a:t>
            </a:r>
            <a:endParaRPr lang="fr-FR" sz="1400" dirty="0"/>
          </a:p>
        </p:txBody>
      </p:sp>
      <p:pic>
        <p:nvPicPr>
          <p:cNvPr id="6" name="Picture 9" descr="186-10182 A4-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071678"/>
            <a:ext cx="2764203" cy="19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logo-amzal"/>
          <p:cNvPicPr>
            <a:picLocks noChangeAspect="1" noChangeArrowheads="1"/>
          </p:cNvPicPr>
          <p:nvPr/>
        </p:nvPicPr>
        <p:blipFill>
          <a:blip r:embed="rId5"/>
          <a:srcRect l="13373" t="15233" r="15993" b="12814"/>
          <a:stretch>
            <a:fillRect/>
          </a:stretch>
        </p:blipFill>
        <p:spPr bwMode="auto">
          <a:xfrm>
            <a:off x="8572528" y="-1"/>
            <a:ext cx="571472" cy="78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ipngif_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00132" cy="69888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00496" y="4429132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Collaborateurs IPNO: </a:t>
            </a:r>
          </a:p>
          <a:p>
            <a:r>
              <a:rPr lang="fr-FR" sz="1600" dirty="0" smtClean="0"/>
              <a:t>Mme </a:t>
            </a:r>
            <a:r>
              <a:rPr lang="fr-FR" sz="1600" dirty="0" err="1" smtClean="0"/>
              <a:t>Lermitage</a:t>
            </a:r>
            <a:r>
              <a:rPr lang="fr-FR" sz="1600" dirty="0" smtClean="0"/>
              <a:t>,</a:t>
            </a:r>
          </a:p>
          <a:p>
            <a:r>
              <a:rPr lang="fr-FR" sz="1600" dirty="0" smtClean="0"/>
              <a:t>Mme </a:t>
            </a:r>
            <a:r>
              <a:rPr lang="fr-FR" sz="1600" dirty="0" err="1" smtClean="0"/>
              <a:t>Tun</a:t>
            </a:r>
            <a:r>
              <a:rPr lang="fr-FR" sz="1600" dirty="0" smtClean="0"/>
              <a:t>-</a:t>
            </a:r>
            <a:r>
              <a:rPr lang="fr-FR" sz="1600" dirty="0" err="1" smtClean="0"/>
              <a:t>Lanoë</a:t>
            </a:r>
            <a:r>
              <a:rPr lang="fr-FR" sz="1600" dirty="0" smtClean="0"/>
              <a:t>,</a:t>
            </a:r>
          </a:p>
          <a:p>
            <a:r>
              <a:rPr lang="fr-FR" sz="1600" dirty="0" smtClean="0"/>
              <a:t>M. Grave,</a:t>
            </a:r>
          </a:p>
          <a:p>
            <a:r>
              <a:rPr lang="fr-FR" sz="1600" dirty="0" smtClean="0"/>
              <a:t>M. Ky,</a:t>
            </a:r>
          </a:p>
          <a:p>
            <a:r>
              <a:rPr lang="fr-FR" sz="1600" dirty="0" smtClean="0"/>
              <a:t>M. </a:t>
            </a:r>
            <a:r>
              <a:rPr lang="fr-FR" sz="1600" dirty="0" err="1" smtClean="0"/>
              <a:t>Maltese</a:t>
            </a:r>
            <a:r>
              <a:rPr lang="fr-FR" sz="1600" dirty="0" smtClean="0"/>
              <a:t>,</a:t>
            </a:r>
          </a:p>
          <a:p>
            <a:r>
              <a:rPr lang="fr-FR" sz="1600" b="1" dirty="0" smtClean="0"/>
              <a:t>M. </a:t>
            </a:r>
            <a:r>
              <a:rPr lang="fr-FR" sz="1600" b="1" dirty="0" err="1" smtClean="0"/>
              <a:t>Oziol</a:t>
            </a:r>
            <a:r>
              <a:rPr lang="fr-FR" sz="1600" dirty="0" smtClean="0"/>
              <a:t>,</a:t>
            </a:r>
          </a:p>
          <a:p>
            <a:r>
              <a:rPr lang="fr-FR" sz="1600" dirty="0" smtClean="0"/>
              <a:t>M. Royer,</a:t>
            </a:r>
          </a:p>
          <a:p>
            <a:r>
              <a:rPr lang="fr-FR" sz="1600" dirty="0" smtClean="0"/>
              <a:t>M. Salomon.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215074" y="4714884"/>
            <a:ext cx="264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Collaborateurs CSNSM:</a:t>
            </a:r>
          </a:p>
          <a:p>
            <a:r>
              <a:rPr lang="fr-FR" sz="1600" dirty="0" smtClean="0"/>
              <a:t>M. </a:t>
            </a:r>
            <a:r>
              <a:rPr lang="fr-FR" sz="1600" dirty="0" err="1" smtClean="0"/>
              <a:t>Dosme</a:t>
            </a:r>
            <a:r>
              <a:rPr lang="fr-FR" sz="1600" dirty="0" smtClean="0"/>
              <a:t>,</a:t>
            </a:r>
            <a:endParaRPr lang="fr-FR" sz="1600" dirty="0" smtClean="0"/>
          </a:p>
          <a:p>
            <a:r>
              <a:rPr lang="fr-FR" sz="1600" dirty="0" smtClean="0"/>
              <a:t>M</a:t>
            </a:r>
            <a:r>
              <a:rPr lang="fr-FR" sz="1600" dirty="0" smtClean="0"/>
              <a:t>. </a:t>
            </a:r>
            <a:r>
              <a:rPr lang="fr-FR" sz="1600" dirty="0" err="1" smtClean="0"/>
              <a:t>Karkour</a:t>
            </a:r>
            <a:r>
              <a:rPr lang="fr-FR" sz="1600" dirty="0" smtClean="0"/>
              <a:t>,</a:t>
            </a:r>
          </a:p>
          <a:p>
            <a:r>
              <a:rPr lang="fr-FR" sz="1600" dirty="0" smtClean="0"/>
              <a:t>M. </a:t>
            </a:r>
            <a:r>
              <a:rPr lang="fr-FR" sz="1600" dirty="0" err="1" smtClean="0"/>
              <a:t>Lafay</a:t>
            </a:r>
            <a:r>
              <a:rPr lang="fr-FR" sz="1600" dirty="0" smtClean="0"/>
              <a:t>,</a:t>
            </a:r>
          </a:p>
          <a:p>
            <a:r>
              <a:rPr lang="fr-FR" sz="1600" dirty="0" smtClean="0"/>
              <a:t>M. </a:t>
            </a:r>
            <a:r>
              <a:rPr lang="fr-FR" sz="1600" dirty="0" err="1" smtClean="0"/>
              <a:t>Leboutellier</a:t>
            </a:r>
            <a:r>
              <a:rPr lang="fr-FR" sz="1600" dirty="0" smtClean="0"/>
              <a:t>,</a:t>
            </a:r>
            <a:endParaRPr lang="fr-FR" sz="1600" dirty="0" smtClean="0"/>
          </a:p>
          <a:p>
            <a:r>
              <a:rPr lang="fr-FR" sz="1600" dirty="0" smtClean="0"/>
              <a:t>M</a:t>
            </a:r>
            <a:r>
              <a:rPr lang="fr-FR" sz="1600" dirty="0" smtClean="0"/>
              <a:t>. </a:t>
            </a:r>
            <a:r>
              <a:rPr lang="fr-FR" sz="1600" dirty="0" err="1" smtClean="0"/>
              <a:t>Legay</a:t>
            </a:r>
            <a:r>
              <a:rPr lang="fr-FR" sz="1600" dirty="0" smtClean="0"/>
              <a:t>,</a:t>
            </a:r>
          </a:p>
          <a:p>
            <a:r>
              <a:rPr lang="fr-FR" sz="1600" b="1" dirty="0" smtClean="0"/>
              <a:t>M</a:t>
            </a:r>
            <a:r>
              <a:rPr lang="fr-FR" sz="1600" b="1" dirty="0" smtClean="0"/>
              <a:t>. </a:t>
            </a:r>
            <a:r>
              <a:rPr lang="fr-FR" sz="1600" b="1" dirty="0" err="1" smtClean="0"/>
              <a:t>Linget</a:t>
            </a:r>
            <a:r>
              <a:rPr lang="fr-FR" sz="1600" dirty="0" smtClean="0"/>
              <a:t>, </a:t>
            </a:r>
          </a:p>
          <a:p>
            <a:r>
              <a:rPr lang="fr-FR" sz="1600" dirty="0" smtClean="0"/>
              <a:t>M</a:t>
            </a:r>
            <a:r>
              <a:rPr lang="fr-FR" sz="1600" dirty="0" smtClean="0"/>
              <a:t>. Travers.	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000108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Le système global d’acquisition </a:t>
            </a:r>
            <a:br>
              <a:rPr lang="fr-FR" dirty="0" smtClean="0">
                <a:latin typeface="Albertus Medium" pitchFamily="34" charset="0"/>
              </a:rPr>
            </a:br>
            <a:r>
              <a:rPr lang="fr-FR" dirty="0" smtClean="0">
                <a:latin typeface="Albertus Medium" pitchFamily="34" charset="0"/>
              </a:rPr>
              <a:t>et de traitement numérique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grpSp>
        <p:nvGrpSpPr>
          <p:cNvPr id="84" name="Groupe 113"/>
          <p:cNvGrpSpPr/>
          <p:nvPr/>
        </p:nvGrpSpPr>
        <p:grpSpPr>
          <a:xfrm>
            <a:off x="142844" y="1928802"/>
            <a:ext cx="8786842" cy="4021807"/>
            <a:chOff x="142844" y="642918"/>
            <a:chExt cx="9001156" cy="4887745"/>
          </a:xfrm>
        </p:grpSpPr>
        <p:sp>
          <p:nvSpPr>
            <p:cNvPr id="85" name="Rectangle 84"/>
            <p:cNvSpPr/>
            <p:nvPr/>
          </p:nvSpPr>
          <p:spPr>
            <a:xfrm>
              <a:off x="142844" y="642918"/>
              <a:ext cx="5786478" cy="328614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43768" y="714356"/>
              <a:ext cx="928694" cy="46434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err="1" smtClean="0">
                  <a:latin typeface="Arial" pitchFamily="34" charset="0"/>
                  <a:cs typeface="Arial" pitchFamily="34" charset="0"/>
                </a:rPr>
                <a:t>Tracking</a:t>
              </a: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,</a:t>
              </a:r>
            </a:p>
            <a:p>
              <a:pPr algn="ctr"/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reconstruction</a:t>
              </a:r>
            </a:p>
            <a:p>
              <a:pPr algn="ctr"/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Mise en forme des données,</a:t>
              </a:r>
            </a:p>
            <a:p>
              <a:pPr algn="ctr"/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Analyse en ligne,</a:t>
              </a:r>
            </a:p>
            <a:p>
              <a:pPr algn="ctr"/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Envoi des données</a:t>
              </a:r>
            </a:p>
          </p:txBody>
        </p:sp>
        <p:grpSp>
          <p:nvGrpSpPr>
            <p:cNvPr id="87" name="Groupe 50"/>
            <p:cNvGrpSpPr/>
            <p:nvPr/>
          </p:nvGrpSpPr>
          <p:grpSpPr>
            <a:xfrm>
              <a:off x="142844" y="1071547"/>
              <a:ext cx="7026954" cy="4459116"/>
              <a:chOff x="338447" y="1071546"/>
              <a:chExt cx="8354710" cy="5316636"/>
            </a:xfrm>
          </p:grpSpPr>
          <p:pic>
            <p:nvPicPr>
              <p:cNvPr id="109" name="Imag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2520000">
                <a:off x="338447" y="3080468"/>
                <a:ext cx="124620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cxnSp>
            <p:nvCxnSpPr>
              <p:cNvPr id="110" name="Connecteur droit 109"/>
              <p:cNvCxnSpPr/>
              <p:nvPr/>
            </p:nvCxnSpPr>
            <p:spPr>
              <a:xfrm rot="16200000" flipH="1">
                <a:off x="964381" y="2321711"/>
                <a:ext cx="2071702" cy="142876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>
                <a:endCxn id="109" idx="3"/>
              </p:cNvCxnSpPr>
              <p:nvPr/>
            </p:nvCxnSpPr>
            <p:spPr>
              <a:xfrm rot="10800000" flipV="1">
                <a:off x="1424604" y="2714621"/>
                <a:ext cx="361314" cy="234661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 flipV="1">
                <a:off x="2714612" y="3644794"/>
                <a:ext cx="602733" cy="427148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none"/>
                <a:tailEnd type="triangle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" name="Groupe 77"/>
              <p:cNvGrpSpPr/>
              <p:nvPr/>
            </p:nvGrpSpPr>
            <p:grpSpPr>
              <a:xfrm>
                <a:off x="1999233" y="1279652"/>
                <a:ext cx="1821607" cy="1428760"/>
                <a:chOff x="2000232" y="1285860"/>
                <a:chExt cx="1821607" cy="1428760"/>
              </a:xfr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grpSpPr>
            <p:sp>
              <p:nvSpPr>
                <p:cNvPr id="155" name="Rectangle 154"/>
                <p:cNvSpPr/>
                <p:nvPr/>
              </p:nvSpPr>
              <p:spPr>
                <a:xfrm>
                  <a:off x="2000232" y="1285860"/>
                  <a:ext cx="1107227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Numériseurs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2143108" y="1500174"/>
                  <a:ext cx="1107227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Numériseurs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2285984" y="1714489"/>
                  <a:ext cx="1107227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Numériseurs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2428860" y="1928802"/>
                  <a:ext cx="1107227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Numériseurs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2571736" y="2143116"/>
                  <a:ext cx="1107227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Numériseurs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2714612" y="2357430"/>
                  <a:ext cx="1107227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Numériseurs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14" name="Connecteur droit 113"/>
              <p:cNvCxnSpPr/>
              <p:nvPr/>
            </p:nvCxnSpPr>
            <p:spPr>
              <a:xfrm rot="19500000">
                <a:off x="1206414" y="1754696"/>
                <a:ext cx="888485" cy="3148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/>
              <p:cNvCxnSpPr/>
              <p:nvPr/>
            </p:nvCxnSpPr>
            <p:spPr>
              <a:xfrm rot="19500000">
                <a:off x="1349355" y="1897551"/>
                <a:ext cx="888485" cy="3378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 rot="19500000">
                <a:off x="1491264" y="2112172"/>
                <a:ext cx="888486" cy="2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/>
              <p:cNvCxnSpPr/>
              <p:nvPr/>
            </p:nvCxnSpPr>
            <p:spPr>
              <a:xfrm rot="19500000">
                <a:off x="1623139" y="2337903"/>
                <a:ext cx="888487" cy="3378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 rot="19500000">
                <a:off x="1797175" y="2585951"/>
                <a:ext cx="891666" cy="3378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/>
              <p:nvPr/>
            </p:nvCxnSpPr>
            <p:spPr>
              <a:xfrm rot="19500000">
                <a:off x="1970818" y="2836128"/>
                <a:ext cx="888485" cy="2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/>
              <p:cNvSpPr/>
              <p:nvPr/>
            </p:nvSpPr>
            <p:spPr>
              <a:xfrm>
                <a:off x="3311221" y="3360359"/>
                <a:ext cx="1057841" cy="549426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Numériseurs</a:t>
                </a:r>
              </a:p>
              <a:p>
                <a:pPr algn="ctr"/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pour le </a:t>
                </a:r>
                <a:r>
                  <a:rPr lang="fr-FR" sz="900" dirty="0" err="1" smtClean="0">
                    <a:latin typeface="Arial" pitchFamily="34" charset="0"/>
                    <a:cs typeface="Arial" pitchFamily="34" charset="0"/>
                  </a:rPr>
                  <a:t>core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1" name="Groupe 78"/>
              <p:cNvGrpSpPr/>
              <p:nvPr/>
            </p:nvGrpSpPr>
            <p:grpSpPr>
              <a:xfrm>
                <a:off x="3643306" y="1071546"/>
                <a:ext cx="1714512" cy="1428760"/>
                <a:chOff x="2000232" y="1285860"/>
                <a:chExt cx="1714512" cy="1428760"/>
              </a:xfr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2000232" y="1285860"/>
                  <a:ext cx="1000132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Pre</a:t>
                  </a:r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- </a:t>
                  </a:r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Processing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2143108" y="1500174"/>
                  <a:ext cx="1000132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Pre</a:t>
                  </a:r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- </a:t>
                  </a:r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Processing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2285984" y="1714488"/>
                  <a:ext cx="1000132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Pre</a:t>
                  </a:r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- </a:t>
                  </a:r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Processing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2428860" y="1928802"/>
                  <a:ext cx="1000132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Pre</a:t>
                  </a:r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- </a:t>
                  </a:r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Processing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2571736" y="2143116"/>
                  <a:ext cx="1000132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Pre</a:t>
                  </a:r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- </a:t>
                  </a:r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Processing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2714612" y="2357430"/>
                  <a:ext cx="1000132" cy="35719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Pre</a:t>
                  </a:r>
                  <a:r>
                    <a:rPr lang="fr-FR" sz="900" dirty="0" smtClean="0">
                      <a:latin typeface="Arial" pitchFamily="34" charset="0"/>
                      <a:cs typeface="Arial" pitchFamily="34" charset="0"/>
                    </a:rPr>
                    <a:t>- </a:t>
                  </a:r>
                  <a:r>
                    <a:rPr lang="fr-FR" sz="900" dirty="0" err="1" smtClean="0">
                      <a:latin typeface="Arial" pitchFamily="34" charset="0"/>
                      <a:cs typeface="Arial" pitchFamily="34" charset="0"/>
                    </a:rPr>
                    <a:t>Processing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2" name="Connecteur droit 121"/>
              <p:cNvCxnSpPr>
                <a:stCxn id="155" idx="3"/>
                <a:endCxn id="149" idx="1"/>
              </p:cNvCxnSpPr>
              <p:nvPr/>
            </p:nvCxnSpPr>
            <p:spPr>
              <a:xfrm flipV="1">
                <a:off x="3106460" y="1250142"/>
                <a:ext cx="536847" cy="208107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none"/>
                <a:tailEnd type="triangl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>
              <a:xfrm flipV="1">
                <a:off x="3143240" y="1428736"/>
                <a:ext cx="643941" cy="208106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none"/>
                <a:tailEnd type="triangl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 flipV="1">
                <a:off x="3286116" y="1643050"/>
                <a:ext cx="643941" cy="208106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none"/>
                <a:tailEnd type="triangl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V="1">
                <a:off x="3428992" y="1857364"/>
                <a:ext cx="643941" cy="208106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none"/>
                <a:tailEnd type="triangl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V="1">
                <a:off x="3571868" y="2071678"/>
                <a:ext cx="643941" cy="208106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none"/>
                <a:tailEnd type="triangl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 flipV="1">
                <a:off x="3714744" y="2285992"/>
                <a:ext cx="643941" cy="208106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none"/>
                <a:tailEnd type="triangl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ectangle 127"/>
              <p:cNvSpPr/>
              <p:nvPr/>
            </p:nvSpPr>
            <p:spPr>
              <a:xfrm>
                <a:off x="4714876" y="2857496"/>
                <a:ext cx="1214446" cy="1143008"/>
              </a:xfrm>
              <a:prstGeom prst="rect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 err="1" smtClean="0">
                    <a:latin typeface="Arial" pitchFamily="34" charset="0"/>
                    <a:cs typeface="Arial" pitchFamily="34" charset="0"/>
                  </a:rPr>
                  <a:t>Preprocessing</a:t>
                </a:r>
                <a:endParaRPr lang="fr-FR" sz="9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Contrôle horloge générale</a:t>
                </a:r>
              </a:p>
              <a:p>
                <a:pPr algn="ctr"/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 et trigger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715008" y="1214422"/>
                <a:ext cx="1214446" cy="1143008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Concentration des données</a:t>
                </a:r>
              </a:p>
              <a:p>
                <a:pPr algn="ctr"/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et contrôle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215206" y="1214422"/>
                <a:ext cx="1214446" cy="1143008"/>
              </a:xfrm>
              <a:prstGeom prst="rect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Analyse de forme d ’impulsion</a:t>
                </a:r>
              </a:p>
            </p:txBody>
          </p:sp>
          <p:cxnSp>
            <p:nvCxnSpPr>
              <p:cNvPr id="131" name="Connecteur droit 130"/>
              <p:cNvCxnSpPr>
                <a:stCxn id="149" idx="3"/>
              </p:cNvCxnSpPr>
              <p:nvPr/>
            </p:nvCxnSpPr>
            <p:spPr>
              <a:xfrm>
                <a:off x="4643438" y="1250141"/>
                <a:ext cx="1071570" cy="250033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/>
              <p:cNvCxnSpPr>
                <a:stCxn id="150" idx="3"/>
              </p:cNvCxnSpPr>
              <p:nvPr/>
            </p:nvCxnSpPr>
            <p:spPr>
              <a:xfrm>
                <a:off x="4786314" y="1464455"/>
                <a:ext cx="928694" cy="35719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>
                <a:stCxn id="151" idx="3"/>
                <a:endCxn id="129" idx="1"/>
              </p:cNvCxnSpPr>
              <p:nvPr/>
            </p:nvCxnSpPr>
            <p:spPr>
              <a:xfrm>
                <a:off x="4929190" y="1678769"/>
                <a:ext cx="785818" cy="107157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>
                <a:stCxn id="152" idx="3"/>
                <a:endCxn id="129" idx="1"/>
              </p:cNvCxnSpPr>
              <p:nvPr/>
            </p:nvCxnSpPr>
            <p:spPr>
              <a:xfrm flipV="1">
                <a:off x="5072066" y="1785926"/>
                <a:ext cx="642942" cy="107157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>
                <a:off x="5214942" y="2071678"/>
                <a:ext cx="500066" cy="71438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/>
              <p:nvPr/>
            </p:nvCxnSpPr>
            <p:spPr>
              <a:xfrm flipV="1">
                <a:off x="5357818" y="2143116"/>
                <a:ext cx="357190" cy="214314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>
                <a:stCxn id="128" idx="0"/>
              </p:cNvCxnSpPr>
              <p:nvPr/>
            </p:nvCxnSpPr>
            <p:spPr>
              <a:xfrm rot="5400000" flipH="1" flipV="1">
                <a:off x="5304239" y="2375290"/>
                <a:ext cx="500066" cy="464347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/>
                <a:tailEnd type="triangle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Flèche droite 137"/>
              <p:cNvSpPr/>
              <p:nvPr/>
            </p:nvSpPr>
            <p:spPr>
              <a:xfrm>
                <a:off x="6929454" y="1643050"/>
                <a:ext cx="285752" cy="285752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9" name="Connecteur droit 138"/>
              <p:cNvCxnSpPr/>
              <p:nvPr/>
            </p:nvCxnSpPr>
            <p:spPr>
              <a:xfrm flipV="1">
                <a:off x="4160585" y="3143250"/>
                <a:ext cx="554290" cy="313226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none"/>
                <a:tailEnd type="triangl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>
                <a:endCxn id="128" idx="1"/>
              </p:cNvCxnSpPr>
              <p:nvPr/>
            </p:nvCxnSpPr>
            <p:spPr>
              <a:xfrm flipV="1">
                <a:off x="4357686" y="3429000"/>
                <a:ext cx="357190" cy="214314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triangle"/>
                <a:tailEnd type="non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ctangle 140"/>
              <p:cNvSpPr/>
              <p:nvPr/>
            </p:nvSpPr>
            <p:spPr>
              <a:xfrm>
                <a:off x="5264758" y="5245174"/>
                <a:ext cx="1714511" cy="1143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Déclenchement central et horloges </a:t>
                </a:r>
              </a:p>
              <a:p>
                <a:pPr algn="ctr"/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Global Trigger System (GTS)</a:t>
                </a:r>
              </a:p>
            </p:txBody>
          </p:sp>
          <p:cxnSp>
            <p:nvCxnSpPr>
              <p:cNvPr id="142" name="Connecteur droit 141"/>
              <p:cNvCxnSpPr/>
              <p:nvPr/>
            </p:nvCxnSpPr>
            <p:spPr>
              <a:xfrm rot="16200000" flipV="1">
                <a:off x="5175751" y="3797181"/>
                <a:ext cx="2895985" cy="1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none"/>
                <a:tailEnd type="triangl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/>
              <p:nvPr/>
            </p:nvCxnSpPr>
            <p:spPr>
              <a:xfrm rot="16200000" flipV="1">
                <a:off x="5361981" y="3780818"/>
                <a:ext cx="2887743" cy="24479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triangle"/>
                <a:tailEnd type="non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/>
              <p:nvPr/>
            </p:nvCxnSpPr>
            <p:spPr>
              <a:xfrm rot="5400000" flipH="1" flipV="1">
                <a:off x="4880748" y="4606354"/>
                <a:ext cx="1277642" cy="1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none"/>
                <a:tailEnd type="triangl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cteur droit 144"/>
              <p:cNvCxnSpPr/>
              <p:nvPr/>
            </p:nvCxnSpPr>
            <p:spPr>
              <a:xfrm rot="5400000" flipH="1" flipV="1">
                <a:off x="5050621" y="4606354"/>
                <a:ext cx="1277642" cy="1"/>
              </a:xfrm>
              <a:prstGeom prst="line">
                <a:avLst/>
              </a:prstGeom>
              <a:ln>
                <a:solidFill>
                  <a:srgbClr val="FF3300"/>
                </a:solidFill>
                <a:headEnd type="triangle"/>
                <a:tailEnd type="none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Flèche droite 145"/>
              <p:cNvSpPr/>
              <p:nvPr/>
            </p:nvSpPr>
            <p:spPr>
              <a:xfrm>
                <a:off x="8407405" y="4904470"/>
                <a:ext cx="285752" cy="285752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Flèche droite 146"/>
              <p:cNvSpPr/>
              <p:nvPr/>
            </p:nvSpPr>
            <p:spPr>
              <a:xfrm>
                <a:off x="8407405" y="1667779"/>
                <a:ext cx="285752" cy="285752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218296" y="4478589"/>
                <a:ext cx="1214446" cy="1143008"/>
              </a:xfrm>
              <a:prstGeom prst="rect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179 autres cristaux</a:t>
                </a:r>
              </a:p>
            </p:txBody>
          </p:sp>
        </p:grpSp>
        <p:sp>
          <p:nvSpPr>
            <p:cNvPr id="88" name="ZoneTexte 87"/>
            <p:cNvSpPr txBox="1"/>
            <p:nvPr/>
          </p:nvSpPr>
          <p:spPr>
            <a:xfrm>
              <a:off x="785786" y="3000373"/>
              <a:ext cx="918262" cy="44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36 + 1 voies</a:t>
              </a:r>
            </a:p>
            <a:p>
              <a:r>
                <a:rPr lang="fr-FR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par détecteur</a:t>
              </a:r>
              <a:endPara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358214" y="1428736"/>
              <a:ext cx="785786" cy="271464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Stockage des données sur disques</a:t>
              </a:r>
            </a:p>
          </p:txBody>
        </p:sp>
        <p:sp>
          <p:nvSpPr>
            <p:cNvPr id="90" name="Double flèche horizontale 89"/>
            <p:cNvSpPr/>
            <p:nvPr/>
          </p:nvSpPr>
          <p:spPr>
            <a:xfrm>
              <a:off x="5715008" y="5000636"/>
              <a:ext cx="1428760" cy="239663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lèche droite 90"/>
            <p:cNvSpPr/>
            <p:nvPr/>
          </p:nvSpPr>
          <p:spPr>
            <a:xfrm>
              <a:off x="8072462" y="2000240"/>
              <a:ext cx="285752" cy="23966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lèche droite 91"/>
            <p:cNvSpPr/>
            <p:nvPr/>
          </p:nvSpPr>
          <p:spPr>
            <a:xfrm>
              <a:off x="8072462" y="2285992"/>
              <a:ext cx="285752" cy="23966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lèche droite 92"/>
            <p:cNvSpPr/>
            <p:nvPr/>
          </p:nvSpPr>
          <p:spPr>
            <a:xfrm>
              <a:off x="8072462" y="2571744"/>
              <a:ext cx="285752" cy="23966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lèche droite 93"/>
            <p:cNvSpPr/>
            <p:nvPr/>
          </p:nvSpPr>
          <p:spPr>
            <a:xfrm>
              <a:off x="8072462" y="2857496"/>
              <a:ext cx="285752" cy="23966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lèche droite 94"/>
            <p:cNvSpPr/>
            <p:nvPr/>
          </p:nvSpPr>
          <p:spPr>
            <a:xfrm>
              <a:off x="8072462" y="3143248"/>
              <a:ext cx="285752" cy="23966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8643966" y="3571876"/>
              <a:ext cx="285752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8643966" y="3500438"/>
              <a:ext cx="285752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8643966" y="3714752"/>
              <a:ext cx="285752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8643966" y="3643314"/>
              <a:ext cx="285752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785786" y="714357"/>
              <a:ext cx="3374846" cy="2856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Numériseurs et </a:t>
              </a:r>
              <a:r>
                <a:rPr lang="fr-FR" sz="900" dirty="0" err="1" smtClean="0">
                  <a:latin typeface="Arial" pitchFamily="34" charset="0"/>
                  <a:cs typeface="Arial" pitchFamily="34" charset="0"/>
                </a:rPr>
                <a:t>preprocessing</a:t>
              </a: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 pour chacun des 180 cristaux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191895" y="2466125"/>
              <a:ext cx="1141589" cy="280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CAN 14b 100MHz</a:t>
              </a:r>
              <a:endPara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214282" y="428625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Local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Level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Preprocessing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00010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latin typeface="Albertus Medium" pitchFamily="34" charset="0"/>
              </a:rPr>
              <a:t>L’électronique du 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Local </a:t>
            </a:r>
            <a:r>
              <a:rPr lang="fr-FR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Level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Preprocessing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 pour un cristal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31747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3786188" y="6481763"/>
            <a:ext cx="313848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57356" y="6143644"/>
            <a:ext cx="6500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</a:rPr>
              <a:t>2 cartes </a:t>
            </a:r>
            <a:r>
              <a:rPr lang="fr-FR" dirty="0" smtClean="0">
                <a:latin typeface="Times New Roman" pitchFamily="18" charset="0"/>
              </a:rPr>
              <a:t>CARRIER </a:t>
            </a:r>
            <a:r>
              <a:rPr lang="fr-FR" dirty="0">
                <a:latin typeface="Times New Roman" pitchFamily="18" charset="0"/>
              </a:rPr>
              <a:t>pour 1 cristal =&gt; 360 cartes </a:t>
            </a:r>
            <a:r>
              <a:rPr lang="fr-FR" dirty="0" smtClean="0">
                <a:latin typeface="Times New Roman" pitchFamily="18" charset="0"/>
              </a:rPr>
              <a:t>CARRIER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6643734" cy="46562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4643438" y="1571612"/>
            <a:ext cx="33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360 Mo/s pour chaque carte </a:t>
            </a:r>
            <a:r>
              <a:rPr lang="fr-FR" sz="1400" dirty="0" smtClean="0">
                <a:solidFill>
                  <a:schemeClr val="bg1"/>
                </a:solidFill>
                <a:latin typeface="Times New Roman" pitchFamily="18" charset="0"/>
              </a:rPr>
              <a:t>CARRIER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286676" cy="100010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Cahier des charges de l’ensemble CARRIER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85926"/>
            <a:ext cx="8501121" cy="3786213"/>
          </a:xfrm>
        </p:spPr>
        <p:txBody>
          <a:bodyPr>
            <a:normAutofit fontScale="6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Recevoir les données et les transmettre à l’acquisition à plus de 360 Mo/s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Fournir les alimentations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Distribuer les signaux d’horloge et de déclenchement (trigger) pour un cristal (à 100 MHz)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Distribuer et gérer une partie du contrôle à distance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Permettre une mise à jour des programmes à distance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Recevoir différents types de cartes mezzanines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Un seul type de carte en maître ou esclave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 smtClean="0"/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fr-FR" dirty="0" smtClean="0"/>
              <a:t>Après plusieurs propositions faites par l’IPNO avec différents standards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fr-FR" dirty="0" smtClean="0"/>
              <a:t>de châssis et de formats, la collaboration a choisi le standard ATCA</a:t>
            </a:r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3786188" y="6481763"/>
            <a:ext cx="313848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286808" cy="100010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Choix du standard ATCA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857364"/>
            <a:ext cx="8401080" cy="3286148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>
                <a:latin typeface="+mj-lt"/>
              </a:rPr>
              <a:t>Permet des liaisons haut débit entre cartes (10Gb/s)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>
                <a:latin typeface="+mj-lt"/>
              </a:rPr>
              <a:t>Gestion par Ethernet et I2C des cartes indépendantes de l’acquisition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>
                <a:latin typeface="+mj-lt"/>
              </a:rPr>
              <a:t>Format de carte de grande taille, 4 cartes filles par carte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>
                <a:latin typeface="+mj-lt"/>
              </a:rPr>
              <a:t>Gestion des alimentations et de la température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>
                <a:latin typeface="+mj-lt"/>
              </a:rPr>
              <a:t>Une seule source d’alimentation en -48V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>
                <a:latin typeface="+mj-lt"/>
              </a:rPr>
              <a:t>Evolutif et utilisé en dehors de la physique (télécom)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>
                <a:latin typeface="+mj-lt"/>
              </a:rPr>
              <a:t>Inconvénient : prix élevé (10 000 €)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endParaRPr lang="fr-FR" sz="2000" dirty="0" smtClean="0">
              <a:latin typeface="+mj-lt"/>
            </a:endParaRPr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3786188" y="6481763"/>
            <a:ext cx="313848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5" name="Image 34" descr="12704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72050"/>
            <a:ext cx="26550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286808" cy="100010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Choix du standard ATCA(2)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3786188" y="6481763"/>
            <a:ext cx="313848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91140" name="Objet 4"/>
          <p:cNvPicPr>
            <a:picLocks noChangeArrowheads="1"/>
          </p:cNvPicPr>
          <p:nvPr/>
        </p:nvPicPr>
        <p:blipFill>
          <a:blip r:embed="rId3"/>
          <a:srcRect l="-1576" t="-2274" r="-1346" b="-2254"/>
          <a:stretch>
            <a:fillRect/>
          </a:stretch>
        </p:blipFill>
        <p:spPr bwMode="auto">
          <a:xfrm>
            <a:off x="642910" y="1643050"/>
            <a:ext cx="7500990" cy="485778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158162" cy="1000108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Répartition des cristaux dans</a:t>
            </a:r>
            <a:br>
              <a:rPr lang="fr-FR" dirty="0" smtClean="0">
                <a:latin typeface="Albertus Medium" pitchFamily="34" charset="0"/>
              </a:rPr>
            </a:br>
            <a:r>
              <a:rPr lang="fr-FR" dirty="0" smtClean="0">
                <a:latin typeface="Albertus Medium" pitchFamily="34" charset="0"/>
              </a:rPr>
              <a:t> le châssis ATCA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181250" name="Objet 2"/>
          <p:cNvPicPr>
            <a:picLocks noGrp="1" noChangeArrowheads="1"/>
          </p:cNvPicPr>
          <p:nvPr>
            <p:ph idx="1"/>
          </p:nvPr>
        </p:nvPicPr>
        <p:blipFill>
          <a:blip r:embed="rId3"/>
          <a:srcRect l="-1691" t="-2927" r="-1559" b="-1961"/>
          <a:stretch>
            <a:fillRect/>
          </a:stretch>
        </p:blipFill>
        <p:spPr bwMode="auto">
          <a:xfrm>
            <a:off x="1500166" y="1928802"/>
            <a:ext cx="5973637" cy="414365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lbertus Medium" pitchFamily="34" charset="0"/>
              </a:rPr>
              <a:t>Les </a:t>
            </a:r>
            <a:r>
              <a:rPr lang="fr-FR" dirty="0" smtClean="0">
                <a:latin typeface="Albertus Medium" pitchFamily="34" charset="0"/>
              </a:rPr>
              <a:t>principaux composants</a:t>
            </a:r>
            <a:endParaRPr lang="fr-FR" sz="3200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57364"/>
            <a:ext cx="8215370" cy="4572032"/>
          </a:xfrm>
        </p:spPr>
        <p:txBody>
          <a:bodyPr/>
          <a:lstStyle/>
          <a:p>
            <a:r>
              <a:rPr lang="fr-FR" sz="1800" dirty="0" smtClean="0"/>
              <a:t>Pour l’acquisition et le contrôle à distance:</a:t>
            </a:r>
          </a:p>
          <a:p>
            <a:pPr lvl="1"/>
            <a:r>
              <a:rPr lang="fr-FR" sz="1800" dirty="0" smtClean="0"/>
              <a:t>1 FPGA </a:t>
            </a:r>
            <a:r>
              <a:rPr lang="fr-FR" sz="1800" dirty="0" err="1" smtClean="0"/>
              <a:t>Xilinx</a:t>
            </a:r>
            <a:r>
              <a:rPr lang="fr-FR" sz="1800" dirty="0" smtClean="0"/>
              <a:t> </a:t>
            </a:r>
            <a:r>
              <a:rPr lang="fr-FR" sz="1800" dirty="0" err="1" smtClean="0"/>
              <a:t>Virtex</a:t>
            </a:r>
            <a:r>
              <a:rPr lang="fr-FR" sz="1800" dirty="0" smtClean="0"/>
              <a:t> 4 FX60 1152 pattes avec cœurs de Processeur intégrés pour le contrôle à distance via Ethernet et la gestion grâce à un linux embarqué. Il dispose également pour la partie acquisition de 16 connexions bidirectionnelles à 3,125Gb/s.</a:t>
            </a:r>
          </a:p>
          <a:p>
            <a:pPr lvl="1"/>
            <a:r>
              <a:rPr lang="fr-FR" sz="1800" dirty="0" smtClean="0"/>
              <a:t>1 Switch Ethernet 9 ports 10/100 Mb/s pour la communication entre toutes les cartes et le contrôle à distance.</a:t>
            </a:r>
          </a:p>
          <a:p>
            <a:pPr lvl="1"/>
            <a:r>
              <a:rPr lang="fr-FR" sz="1800" dirty="0" smtClean="0"/>
              <a:t>1 mémoire double accès rapide de 1Mo</a:t>
            </a:r>
          </a:p>
          <a:p>
            <a:pPr lvl="1"/>
            <a:endParaRPr lang="fr-FR" sz="1800" dirty="0" smtClean="0"/>
          </a:p>
          <a:p>
            <a:r>
              <a:rPr lang="fr-FR" sz="1800" dirty="0" smtClean="0"/>
              <a:t>Pour la distribution des signaux de synchronisation:</a:t>
            </a:r>
          </a:p>
          <a:p>
            <a:pPr lvl="1"/>
            <a:r>
              <a:rPr lang="fr-FR" sz="1800" dirty="0" smtClean="0"/>
              <a:t>1 FPGA </a:t>
            </a:r>
            <a:r>
              <a:rPr lang="fr-FR" sz="1800" dirty="0" err="1" smtClean="0"/>
              <a:t>Xilinx</a:t>
            </a:r>
            <a:r>
              <a:rPr lang="fr-FR" sz="1800" dirty="0" smtClean="0"/>
              <a:t> Virtex4 LX25 utilisé pour la distribution vers toutes les cartes filles</a:t>
            </a:r>
          </a:p>
          <a:p>
            <a:endParaRPr lang="fr-FR" sz="1800" dirty="0" smtClean="0"/>
          </a:p>
          <a:p>
            <a:r>
              <a:rPr lang="fr-FR" sz="1800" dirty="0" smtClean="0"/>
              <a:t>Pour la distribution des signaux JTAG:</a:t>
            </a:r>
          </a:p>
          <a:p>
            <a:pPr lvl="1"/>
            <a:r>
              <a:rPr lang="fr-FR" sz="1800" dirty="0" smtClean="0"/>
              <a:t>1 FPGA </a:t>
            </a:r>
            <a:r>
              <a:rPr lang="fr-FR" sz="1800" dirty="0" err="1" smtClean="0"/>
              <a:t>Xilinx</a:t>
            </a:r>
            <a:r>
              <a:rPr lang="fr-FR" sz="1800" dirty="0" smtClean="0"/>
              <a:t> Virtex4 LX25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lbertus Medium" pitchFamily="34" charset="0"/>
              </a:rPr>
              <a:t>La communication</a:t>
            </a:r>
            <a:endParaRPr lang="fr-FR" sz="3200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143116"/>
            <a:ext cx="8929718" cy="3571900"/>
          </a:xfrm>
        </p:spPr>
        <p:txBody>
          <a:bodyPr/>
          <a:lstStyle/>
          <a:p>
            <a:r>
              <a:rPr lang="fr-FR" sz="2000" dirty="0" smtClean="0"/>
              <a:t>Plusieurs liens de communication de base:</a:t>
            </a:r>
          </a:p>
          <a:p>
            <a:pPr lvl="1"/>
            <a:r>
              <a:rPr lang="fr-FR" sz="2000" dirty="0" smtClean="0"/>
              <a:t>L’Ethernet 10/100 pour le contrôle à distance</a:t>
            </a:r>
          </a:p>
          <a:p>
            <a:pPr lvl="1"/>
            <a:r>
              <a:rPr lang="fr-FR" sz="2000" dirty="0" smtClean="0"/>
              <a:t>Les liaisons I2C pour la surveillance</a:t>
            </a:r>
          </a:p>
          <a:p>
            <a:pPr lvl="1"/>
            <a:r>
              <a:rPr lang="fr-FR" sz="2000" dirty="0" smtClean="0"/>
              <a:t>Les liens hautes vitesses (parallèle et série)</a:t>
            </a:r>
          </a:p>
          <a:p>
            <a:pPr lvl="1"/>
            <a:r>
              <a:rPr lang="fr-FR" sz="2000" dirty="0" smtClean="0"/>
              <a:t>Un bus parallèle de 71 signaux pour la synchronisation (trigger)</a:t>
            </a:r>
          </a:p>
          <a:p>
            <a:pPr lvl="1">
              <a:buNone/>
            </a:pPr>
            <a:endParaRPr lang="fr-FR" sz="2000" dirty="0" smtClean="0"/>
          </a:p>
          <a:p>
            <a:r>
              <a:rPr lang="fr-FR" sz="2000" dirty="0" smtClean="0"/>
              <a:t>Et des liens supplémentaires JTAG:</a:t>
            </a:r>
          </a:p>
          <a:p>
            <a:pPr lvl="1"/>
            <a:r>
              <a:rPr lang="fr-FR" sz="2000" dirty="0" smtClean="0"/>
              <a:t>Une possibilité de reprogrammation et de test de l’ensemble de la carte CARRIER et des cartes filles à distance à travers la connexion Ethernet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La reprogrammation à distance et le test des connexions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grpSp>
        <p:nvGrpSpPr>
          <p:cNvPr id="102" name="Groupe 101"/>
          <p:cNvGrpSpPr/>
          <p:nvPr/>
        </p:nvGrpSpPr>
        <p:grpSpPr>
          <a:xfrm>
            <a:off x="285720" y="1571612"/>
            <a:ext cx="8296176" cy="5108551"/>
            <a:chOff x="-157655" y="0"/>
            <a:chExt cx="9154337" cy="6686034"/>
          </a:xfrm>
        </p:grpSpPr>
        <p:sp>
          <p:nvSpPr>
            <p:cNvPr id="6" name="Rectangle 1104" descr="5 %"/>
            <p:cNvSpPr>
              <a:spLocks noChangeArrowheads="1"/>
            </p:cNvSpPr>
            <p:nvPr/>
          </p:nvSpPr>
          <p:spPr bwMode="auto">
            <a:xfrm>
              <a:off x="0" y="0"/>
              <a:ext cx="2484438" cy="306863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900"/>
            </a:p>
          </p:txBody>
        </p:sp>
        <p:sp>
          <p:nvSpPr>
            <p:cNvPr id="7" name="Line 1056"/>
            <p:cNvSpPr>
              <a:spLocks noChangeShapeType="1"/>
            </p:cNvSpPr>
            <p:nvPr/>
          </p:nvSpPr>
          <p:spPr bwMode="auto">
            <a:xfrm flipH="1" flipV="1">
              <a:off x="6804025" y="3644900"/>
              <a:ext cx="0" cy="2160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8" name="AutoShape 1068"/>
            <p:cNvSpPr>
              <a:spLocks noChangeArrowheads="1"/>
            </p:cNvSpPr>
            <p:nvPr/>
          </p:nvSpPr>
          <p:spPr bwMode="auto">
            <a:xfrm>
              <a:off x="5029200" y="1981200"/>
              <a:ext cx="2133600" cy="167640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900"/>
            </a:p>
          </p:txBody>
        </p:sp>
        <p:sp>
          <p:nvSpPr>
            <p:cNvPr id="9" name="AutoShape 1030"/>
            <p:cNvSpPr>
              <a:spLocks noChangeArrowheads="1"/>
            </p:cNvSpPr>
            <p:nvPr/>
          </p:nvSpPr>
          <p:spPr bwMode="auto">
            <a:xfrm>
              <a:off x="152400" y="609600"/>
              <a:ext cx="1143000" cy="114300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FPGA</a:t>
              </a:r>
            </a:p>
            <a:p>
              <a:pPr algn="ctr"/>
              <a:r>
                <a:rPr lang="fr-FR" sz="900"/>
                <a:t>XCV4FX60</a:t>
              </a:r>
            </a:p>
            <a:p>
              <a:pPr algn="ctr"/>
              <a:r>
                <a:rPr lang="fr-FR" sz="900"/>
                <a:t>Mezzanine</a:t>
              </a:r>
            </a:p>
          </p:txBody>
        </p:sp>
        <p:sp>
          <p:nvSpPr>
            <p:cNvPr id="10" name="AutoShape 1031"/>
            <p:cNvSpPr>
              <a:spLocks noChangeArrowheads="1"/>
            </p:cNvSpPr>
            <p:nvPr/>
          </p:nvSpPr>
          <p:spPr bwMode="auto">
            <a:xfrm>
              <a:off x="685800" y="1524000"/>
              <a:ext cx="609600" cy="228600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CPU</a:t>
              </a:r>
            </a:p>
          </p:txBody>
        </p:sp>
        <p:sp>
          <p:nvSpPr>
            <p:cNvPr id="11" name="AutoShape 1032"/>
            <p:cNvSpPr>
              <a:spLocks noChangeArrowheads="1"/>
            </p:cNvSpPr>
            <p:nvPr/>
          </p:nvSpPr>
          <p:spPr bwMode="auto">
            <a:xfrm>
              <a:off x="5219700" y="2205038"/>
              <a:ext cx="1731963" cy="1363662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dirty="0"/>
                <a:t>FPGA0</a:t>
              </a:r>
            </a:p>
            <a:p>
              <a:pPr algn="ctr"/>
              <a:r>
                <a:rPr lang="fr-FR" sz="900" dirty="0"/>
                <a:t>PPC</a:t>
              </a:r>
            </a:p>
            <a:p>
              <a:pPr algn="ctr"/>
              <a:r>
                <a:rPr lang="fr-FR" sz="900" dirty="0" smtClean="0"/>
                <a:t>XCV4FX60</a:t>
              </a:r>
              <a:endParaRPr lang="fr-FR" sz="900" dirty="0"/>
            </a:p>
          </p:txBody>
        </p:sp>
        <p:sp>
          <p:nvSpPr>
            <p:cNvPr id="12" name="Line 1033"/>
            <p:cNvSpPr>
              <a:spLocks noChangeShapeType="1"/>
            </p:cNvSpPr>
            <p:nvPr/>
          </p:nvSpPr>
          <p:spPr bwMode="auto">
            <a:xfrm flipV="1">
              <a:off x="7620000" y="838200"/>
              <a:ext cx="685800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13" name="Text Box 1034"/>
            <p:cNvSpPr txBox="1">
              <a:spLocks noChangeArrowheads="1"/>
            </p:cNvSpPr>
            <p:nvPr/>
          </p:nvSpPr>
          <p:spPr bwMode="auto">
            <a:xfrm>
              <a:off x="7620000" y="533400"/>
              <a:ext cx="607059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>
                  <a:solidFill>
                    <a:srgbClr val="FF9966"/>
                  </a:solidFill>
                </a:rPr>
                <a:t>100ME</a:t>
              </a:r>
            </a:p>
          </p:txBody>
        </p:sp>
        <p:sp>
          <p:nvSpPr>
            <p:cNvPr id="14" name="AutoShape 1035"/>
            <p:cNvSpPr>
              <a:spLocks noChangeArrowheads="1"/>
            </p:cNvSpPr>
            <p:nvPr/>
          </p:nvSpPr>
          <p:spPr bwMode="auto">
            <a:xfrm>
              <a:off x="5943600" y="457200"/>
              <a:ext cx="1066800" cy="990600"/>
            </a:xfrm>
            <a:prstGeom prst="bevel">
              <a:avLst>
                <a:gd name="adj" fmla="val 12500"/>
              </a:avLst>
            </a:prstGeom>
            <a:solidFill>
              <a:srgbClr val="FF99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Switch</a:t>
              </a:r>
            </a:p>
            <a:p>
              <a:pPr algn="ctr"/>
              <a:r>
                <a:rPr lang="fr-FR" sz="900"/>
                <a:t>10/100</a:t>
              </a:r>
            </a:p>
            <a:p>
              <a:pPr algn="ctr"/>
              <a:r>
                <a:rPr lang="fr-FR" sz="900"/>
                <a:t>ZL50407</a:t>
              </a:r>
            </a:p>
          </p:txBody>
        </p:sp>
        <p:sp>
          <p:nvSpPr>
            <p:cNvPr id="15" name="Line 1036"/>
            <p:cNvSpPr>
              <a:spLocks noChangeShapeType="1"/>
            </p:cNvSpPr>
            <p:nvPr/>
          </p:nvSpPr>
          <p:spPr bwMode="auto">
            <a:xfrm flipH="1">
              <a:off x="6516688" y="1412875"/>
              <a:ext cx="0" cy="792163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16" name="Text Box 1037"/>
            <p:cNvSpPr txBox="1">
              <a:spLocks noChangeArrowheads="1"/>
            </p:cNvSpPr>
            <p:nvPr/>
          </p:nvSpPr>
          <p:spPr bwMode="auto">
            <a:xfrm>
              <a:off x="5651500" y="1557338"/>
              <a:ext cx="607059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RevMII</a:t>
              </a:r>
            </a:p>
          </p:txBody>
        </p:sp>
        <p:sp>
          <p:nvSpPr>
            <p:cNvPr id="17" name="Line 1039"/>
            <p:cNvSpPr>
              <a:spLocks noChangeShapeType="1"/>
            </p:cNvSpPr>
            <p:nvPr/>
          </p:nvSpPr>
          <p:spPr bwMode="auto">
            <a:xfrm>
              <a:off x="7010400" y="914400"/>
              <a:ext cx="76200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18" name="Text Box 1040"/>
            <p:cNvSpPr txBox="1">
              <a:spLocks noChangeArrowheads="1"/>
            </p:cNvSpPr>
            <p:nvPr/>
          </p:nvSpPr>
          <p:spPr bwMode="auto">
            <a:xfrm>
              <a:off x="6934200" y="228600"/>
              <a:ext cx="380649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MII</a:t>
              </a:r>
            </a:p>
          </p:txBody>
        </p:sp>
        <p:sp>
          <p:nvSpPr>
            <p:cNvPr id="19" name="AutoShape 1041"/>
            <p:cNvSpPr>
              <a:spLocks noChangeArrowheads="1"/>
            </p:cNvSpPr>
            <p:nvPr/>
          </p:nvSpPr>
          <p:spPr bwMode="auto">
            <a:xfrm>
              <a:off x="7086600" y="609600"/>
              <a:ext cx="533400" cy="533400"/>
            </a:xfrm>
            <a:prstGeom prst="bevel">
              <a:avLst>
                <a:gd name="adj" fmla="val 12500"/>
              </a:avLst>
            </a:prstGeom>
            <a:solidFill>
              <a:srgbClr val="FF99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PHY</a:t>
              </a:r>
            </a:p>
            <a:p>
              <a:pPr algn="ctr"/>
              <a:r>
                <a:rPr lang="fr-FR" sz="900"/>
                <a:t>X2</a:t>
              </a:r>
            </a:p>
          </p:txBody>
        </p:sp>
        <p:sp>
          <p:nvSpPr>
            <p:cNvPr id="20" name="Text Box 1042"/>
            <p:cNvSpPr txBox="1">
              <a:spLocks noChangeArrowheads="1"/>
            </p:cNvSpPr>
            <p:nvPr/>
          </p:nvSpPr>
          <p:spPr bwMode="auto">
            <a:xfrm>
              <a:off x="3132138" y="476250"/>
              <a:ext cx="607059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RevMII</a:t>
              </a:r>
            </a:p>
          </p:txBody>
        </p:sp>
        <p:sp>
          <p:nvSpPr>
            <p:cNvPr id="22" name="Line 1044"/>
            <p:cNvSpPr>
              <a:spLocks noChangeShapeType="1"/>
            </p:cNvSpPr>
            <p:nvPr/>
          </p:nvSpPr>
          <p:spPr bwMode="auto">
            <a:xfrm>
              <a:off x="5867400" y="685800"/>
              <a:ext cx="76200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3" name="AutoShape 1045"/>
            <p:cNvSpPr>
              <a:spLocks/>
            </p:cNvSpPr>
            <p:nvPr/>
          </p:nvSpPr>
          <p:spPr bwMode="auto">
            <a:xfrm>
              <a:off x="8382000" y="533400"/>
              <a:ext cx="152400" cy="60960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900"/>
            </a:p>
          </p:txBody>
        </p:sp>
        <p:sp>
          <p:nvSpPr>
            <p:cNvPr id="24" name="Text Box 1046"/>
            <p:cNvSpPr txBox="1">
              <a:spLocks noChangeArrowheads="1"/>
            </p:cNvSpPr>
            <p:nvPr/>
          </p:nvSpPr>
          <p:spPr bwMode="auto">
            <a:xfrm>
              <a:off x="8439150" y="533400"/>
              <a:ext cx="557532" cy="48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Base</a:t>
              </a:r>
            </a:p>
            <a:p>
              <a:r>
                <a:rPr lang="fr-FR" sz="900"/>
                <a:t>Fabric</a:t>
              </a:r>
            </a:p>
          </p:txBody>
        </p:sp>
        <p:sp>
          <p:nvSpPr>
            <p:cNvPr id="25" name="Line 1047"/>
            <p:cNvSpPr>
              <a:spLocks noChangeShapeType="1"/>
            </p:cNvSpPr>
            <p:nvPr/>
          </p:nvSpPr>
          <p:spPr bwMode="auto">
            <a:xfrm>
              <a:off x="1331913" y="765175"/>
              <a:ext cx="4648200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6" name="AutoShape 1049"/>
            <p:cNvSpPr>
              <a:spLocks noChangeArrowheads="1"/>
            </p:cNvSpPr>
            <p:nvPr/>
          </p:nvSpPr>
          <p:spPr bwMode="auto">
            <a:xfrm>
              <a:off x="6400800" y="3810000"/>
              <a:ext cx="914400" cy="81280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EEPROM</a:t>
              </a:r>
            </a:p>
            <a:p>
              <a:pPr algn="ctr"/>
              <a:r>
                <a:rPr lang="fr-FR" sz="900" b="1"/>
                <a:t>Config</a:t>
              </a:r>
            </a:p>
            <a:p>
              <a:pPr algn="ctr"/>
              <a:r>
                <a:rPr lang="fr-FR" sz="900" b="1"/>
                <a:t>FPGA0</a:t>
              </a:r>
            </a:p>
          </p:txBody>
        </p:sp>
        <p:sp>
          <p:nvSpPr>
            <p:cNvPr id="27" name="Line 1054"/>
            <p:cNvSpPr>
              <a:spLocks noChangeShapeType="1"/>
            </p:cNvSpPr>
            <p:nvPr/>
          </p:nvSpPr>
          <p:spPr bwMode="auto">
            <a:xfrm>
              <a:off x="4211638" y="5805488"/>
              <a:ext cx="2592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8" name="Text Box 1055"/>
            <p:cNvSpPr txBox="1">
              <a:spLocks noChangeArrowheads="1"/>
            </p:cNvSpPr>
            <p:nvPr/>
          </p:nvSpPr>
          <p:spPr bwMode="auto">
            <a:xfrm>
              <a:off x="4256088" y="5589588"/>
              <a:ext cx="599984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JTAG2</a:t>
              </a:r>
            </a:p>
          </p:txBody>
        </p:sp>
        <p:sp>
          <p:nvSpPr>
            <p:cNvPr id="29" name="AutoShape 1057"/>
            <p:cNvSpPr>
              <a:spLocks noChangeArrowheads="1"/>
            </p:cNvSpPr>
            <p:nvPr/>
          </p:nvSpPr>
          <p:spPr bwMode="auto">
            <a:xfrm>
              <a:off x="7620000" y="2438400"/>
              <a:ext cx="762000" cy="43180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EEPROM</a:t>
              </a:r>
            </a:p>
            <a:p>
              <a:pPr algn="ctr"/>
              <a:r>
                <a:rPr lang="fr-FR" sz="900" b="1"/>
                <a:t>Config CPU</a:t>
              </a:r>
            </a:p>
          </p:txBody>
        </p:sp>
        <p:sp>
          <p:nvSpPr>
            <p:cNvPr id="30" name="AutoShape 1058"/>
            <p:cNvSpPr>
              <a:spLocks noChangeArrowheads="1"/>
            </p:cNvSpPr>
            <p:nvPr/>
          </p:nvSpPr>
          <p:spPr bwMode="auto">
            <a:xfrm>
              <a:off x="2771775" y="4868863"/>
              <a:ext cx="1441450" cy="1439862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 dirty="0" smtClean="0"/>
                <a:t>FPGA1</a:t>
              </a:r>
            </a:p>
            <a:p>
              <a:pPr algn="ctr"/>
              <a:r>
                <a:rPr lang="fr-FR" sz="900" b="1" dirty="0" smtClean="0"/>
                <a:t>JTAG</a:t>
              </a:r>
              <a:endParaRPr lang="fr-FR" sz="900" b="1" dirty="0"/>
            </a:p>
            <a:p>
              <a:pPr algn="ctr"/>
              <a:r>
                <a:rPr lang="fr-FR" sz="900" b="1" dirty="0"/>
                <a:t> Manager</a:t>
              </a:r>
            </a:p>
            <a:p>
              <a:pPr algn="ctr"/>
              <a:r>
                <a:rPr lang="fr-FR" sz="900" b="1" dirty="0"/>
                <a:t>V4LX25</a:t>
              </a:r>
            </a:p>
          </p:txBody>
        </p:sp>
        <p:sp>
          <p:nvSpPr>
            <p:cNvPr id="31" name="AutoShape 1063"/>
            <p:cNvSpPr>
              <a:spLocks noChangeArrowheads="1"/>
            </p:cNvSpPr>
            <p:nvPr/>
          </p:nvSpPr>
          <p:spPr bwMode="auto">
            <a:xfrm>
              <a:off x="7620000" y="1981200"/>
              <a:ext cx="762000" cy="43180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SDRAM</a:t>
              </a:r>
            </a:p>
            <a:p>
              <a:pPr algn="ctr"/>
              <a:r>
                <a:rPr lang="fr-FR" sz="900" b="1"/>
                <a:t>128MO</a:t>
              </a:r>
            </a:p>
          </p:txBody>
        </p:sp>
        <p:sp>
          <p:nvSpPr>
            <p:cNvPr id="32" name="Line 1064"/>
            <p:cNvSpPr>
              <a:spLocks noChangeShapeType="1"/>
            </p:cNvSpPr>
            <p:nvPr/>
          </p:nvSpPr>
          <p:spPr bwMode="auto">
            <a:xfrm>
              <a:off x="6781800" y="2667000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3" name="Line 1065"/>
            <p:cNvSpPr>
              <a:spLocks noChangeShapeType="1"/>
            </p:cNvSpPr>
            <p:nvPr/>
          </p:nvSpPr>
          <p:spPr bwMode="auto">
            <a:xfrm flipV="1">
              <a:off x="6934200" y="2133600"/>
              <a:ext cx="0" cy="533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4" name="Line 1066"/>
            <p:cNvSpPr>
              <a:spLocks noChangeShapeType="1"/>
            </p:cNvSpPr>
            <p:nvPr/>
          </p:nvSpPr>
          <p:spPr bwMode="auto">
            <a:xfrm>
              <a:off x="6934200" y="2133600"/>
              <a:ext cx="685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5" name="Text Box 1069"/>
            <p:cNvSpPr txBox="1">
              <a:spLocks noChangeArrowheads="1"/>
            </p:cNvSpPr>
            <p:nvPr/>
          </p:nvSpPr>
          <p:spPr bwMode="auto">
            <a:xfrm>
              <a:off x="7239000" y="2209800"/>
              <a:ext cx="352425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900"/>
                <a:t>//</a:t>
              </a:r>
            </a:p>
          </p:txBody>
        </p:sp>
        <p:sp>
          <p:nvSpPr>
            <p:cNvPr id="36" name="AutoShape 1071"/>
            <p:cNvSpPr>
              <a:spLocks noChangeArrowheads="1"/>
            </p:cNvSpPr>
            <p:nvPr/>
          </p:nvSpPr>
          <p:spPr bwMode="auto">
            <a:xfrm>
              <a:off x="3203575" y="2362200"/>
              <a:ext cx="914400" cy="1066800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>
                  <a:solidFill>
                    <a:schemeClr val="bg1"/>
                  </a:solidFill>
                </a:rPr>
                <a:t>FPGA2</a:t>
              </a:r>
            </a:p>
            <a:p>
              <a:pPr algn="ctr"/>
              <a:r>
                <a:rPr lang="fr-FR" sz="900">
                  <a:solidFill>
                    <a:schemeClr val="bg1"/>
                  </a:solidFill>
                </a:rPr>
                <a:t>V4LX25</a:t>
              </a:r>
            </a:p>
            <a:p>
              <a:pPr algn="ctr"/>
              <a:r>
                <a:rPr lang="fr-FR" sz="900">
                  <a:solidFill>
                    <a:schemeClr val="bg1"/>
                  </a:solidFill>
                </a:rPr>
                <a:t>TCLK</a:t>
              </a:r>
            </a:p>
          </p:txBody>
        </p:sp>
        <p:sp>
          <p:nvSpPr>
            <p:cNvPr id="37" name="AutoShape 1072"/>
            <p:cNvSpPr>
              <a:spLocks noChangeArrowheads="1"/>
            </p:cNvSpPr>
            <p:nvPr/>
          </p:nvSpPr>
          <p:spPr bwMode="auto">
            <a:xfrm>
              <a:off x="3276600" y="3573463"/>
              <a:ext cx="703263" cy="627062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EEPROM</a:t>
              </a:r>
            </a:p>
            <a:p>
              <a:pPr algn="ctr"/>
              <a:r>
                <a:rPr lang="fr-FR" sz="900" b="1"/>
                <a:t>Config</a:t>
              </a:r>
            </a:p>
            <a:p>
              <a:pPr algn="ctr"/>
              <a:r>
                <a:rPr lang="fr-FR" sz="900" b="1"/>
                <a:t>FPGA 2</a:t>
              </a:r>
            </a:p>
          </p:txBody>
        </p:sp>
        <p:sp>
          <p:nvSpPr>
            <p:cNvPr id="38" name="Rectangle 1075"/>
            <p:cNvSpPr>
              <a:spLocks noChangeArrowheads="1"/>
            </p:cNvSpPr>
            <p:nvPr/>
          </p:nvSpPr>
          <p:spPr bwMode="auto">
            <a:xfrm>
              <a:off x="3132138" y="6381750"/>
              <a:ext cx="11430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JTAG connector</a:t>
              </a:r>
            </a:p>
          </p:txBody>
        </p:sp>
        <p:sp>
          <p:nvSpPr>
            <p:cNvPr id="39" name="Line 1076"/>
            <p:cNvSpPr>
              <a:spLocks noChangeShapeType="1"/>
            </p:cNvSpPr>
            <p:nvPr/>
          </p:nvSpPr>
          <p:spPr bwMode="auto">
            <a:xfrm flipH="1" flipV="1">
              <a:off x="3635375" y="6165850"/>
              <a:ext cx="0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40" name="Line 1077"/>
            <p:cNvSpPr>
              <a:spLocks noChangeShapeType="1"/>
            </p:cNvSpPr>
            <p:nvPr/>
          </p:nvSpPr>
          <p:spPr bwMode="auto">
            <a:xfrm flipV="1">
              <a:off x="762000" y="1752600"/>
              <a:ext cx="0" cy="3581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41" name="Line 1078"/>
            <p:cNvSpPr>
              <a:spLocks noChangeShapeType="1"/>
            </p:cNvSpPr>
            <p:nvPr/>
          </p:nvSpPr>
          <p:spPr bwMode="auto">
            <a:xfrm>
              <a:off x="762000" y="53340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42" name="Text Box 1079"/>
            <p:cNvSpPr txBox="1">
              <a:spLocks noChangeArrowheads="1"/>
            </p:cNvSpPr>
            <p:nvPr/>
          </p:nvSpPr>
          <p:spPr bwMode="auto">
            <a:xfrm>
              <a:off x="2057400" y="5105400"/>
              <a:ext cx="599984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JTAG3</a:t>
              </a:r>
            </a:p>
          </p:txBody>
        </p:sp>
        <p:sp>
          <p:nvSpPr>
            <p:cNvPr id="43" name="Line 1080"/>
            <p:cNvSpPr>
              <a:spLocks noChangeShapeType="1"/>
            </p:cNvSpPr>
            <p:nvPr/>
          </p:nvSpPr>
          <p:spPr bwMode="auto">
            <a:xfrm>
              <a:off x="2057400" y="55626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44" name="Line 1081"/>
            <p:cNvSpPr>
              <a:spLocks noChangeShapeType="1"/>
            </p:cNvSpPr>
            <p:nvPr/>
          </p:nvSpPr>
          <p:spPr bwMode="auto">
            <a:xfrm>
              <a:off x="2057400" y="5791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45" name="Line 1082"/>
            <p:cNvSpPr>
              <a:spLocks noChangeShapeType="1"/>
            </p:cNvSpPr>
            <p:nvPr/>
          </p:nvSpPr>
          <p:spPr bwMode="auto">
            <a:xfrm>
              <a:off x="2057400" y="60198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46" name="Text Box 1083"/>
            <p:cNvSpPr txBox="1">
              <a:spLocks noChangeArrowheads="1"/>
            </p:cNvSpPr>
            <p:nvPr/>
          </p:nvSpPr>
          <p:spPr bwMode="auto">
            <a:xfrm>
              <a:off x="2057400" y="5334000"/>
              <a:ext cx="599984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JTAG4</a:t>
              </a:r>
            </a:p>
          </p:txBody>
        </p:sp>
        <p:sp>
          <p:nvSpPr>
            <p:cNvPr id="47" name="Text Box 1084"/>
            <p:cNvSpPr txBox="1">
              <a:spLocks noChangeArrowheads="1"/>
            </p:cNvSpPr>
            <p:nvPr/>
          </p:nvSpPr>
          <p:spPr bwMode="auto">
            <a:xfrm>
              <a:off x="2057400" y="5562600"/>
              <a:ext cx="599984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JTAG5</a:t>
              </a:r>
            </a:p>
          </p:txBody>
        </p:sp>
        <p:sp>
          <p:nvSpPr>
            <p:cNvPr id="48" name="Text Box 1085"/>
            <p:cNvSpPr txBox="1">
              <a:spLocks noChangeArrowheads="1"/>
            </p:cNvSpPr>
            <p:nvPr/>
          </p:nvSpPr>
          <p:spPr bwMode="auto">
            <a:xfrm>
              <a:off x="2057400" y="5791199"/>
              <a:ext cx="599984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JTAG2</a:t>
              </a:r>
            </a:p>
          </p:txBody>
        </p:sp>
        <p:sp>
          <p:nvSpPr>
            <p:cNvPr id="49" name="AutoShape 1086"/>
            <p:cNvSpPr>
              <a:spLocks noChangeArrowheads="1"/>
            </p:cNvSpPr>
            <p:nvPr/>
          </p:nvSpPr>
          <p:spPr bwMode="auto">
            <a:xfrm flipH="1">
              <a:off x="1066800" y="5410200"/>
              <a:ext cx="1066800" cy="685800"/>
            </a:xfrm>
            <a:prstGeom prst="notchedRightArrow">
              <a:avLst>
                <a:gd name="adj1" fmla="val 47222"/>
                <a:gd name="adj2" fmla="val 541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900"/>
            </a:p>
          </p:txBody>
        </p:sp>
        <p:sp>
          <p:nvSpPr>
            <p:cNvPr id="50" name="Text Box 1087"/>
            <p:cNvSpPr txBox="1">
              <a:spLocks noChangeArrowheads="1"/>
            </p:cNvSpPr>
            <p:nvPr/>
          </p:nvSpPr>
          <p:spPr bwMode="auto">
            <a:xfrm>
              <a:off x="-157655" y="5516354"/>
              <a:ext cx="1378264" cy="48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dirty="0" smtClean="0"/>
                <a:t>VERS LES AUTRES</a:t>
              </a:r>
              <a:endParaRPr lang="fr-FR" sz="900" dirty="0"/>
            </a:p>
            <a:p>
              <a:r>
                <a:rPr lang="fr-FR" sz="900" dirty="0" smtClean="0"/>
                <a:t>MEZZANINES</a:t>
              </a:r>
            </a:p>
          </p:txBody>
        </p:sp>
        <p:sp>
          <p:nvSpPr>
            <p:cNvPr id="51" name="AutoShape 1088"/>
            <p:cNvSpPr>
              <a:spLocks noChangeArrowheads="1"/>
            </p:cNvSpPr>
            <p:nvPr/>
          </p:nvSpPr>
          <p:spPr bwMode="auto">
            <a:xfrm>
              <a:off x="304800" y="2133600"/>
              <a:ext cx="914400" cy="81280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EEPROM</a:t>
              </a:r>
            </a:p>
            <a:p>
              <a:pPr algn="ctr"/>
              <a:r>
                <a:rPr lang="fr-FR" sz="900" b="1"/>
                <a:t>Config</a:t>
              </a:r>
            </a:p>
            <a:p>
              <a:pPr algn="ctr"/>
              <a:r>
                <a:rPr lang="fr-FR" sz="900" b="1"/>
                <a:t>FPGAs MEZ</a:t>
              </a:r>
            </a:p>
          </p:txBody>
        </p:sp>
        <p:sp>
          <p:nvSpPr>
            <p:cNvPr id="52" name="Line 1095"/>
            <p:cNvSpPr>
              <a:spLocks noChangeShapeType="1"/>
            </p:cNvSpPr>
            <p:nvPr/>
          </p:nvSpPr>
          <p:spPr bwMode="auto">
            <a:xfrm flipH="1" flipV="1">
              <a:off x="8305800" y="3124200"/>
              <a:ext cx="11113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53" name="Line 1096"/>
            <p:cNvSpPr>
              <a:spLocks noChangeShapeType="1"/>
            </p:cNvSpPr>
            <p:nvPr/>
          </p:nvSpPr>
          <p:spPr bwMode="auto">
            <a:xfrm flipH="1">
              <a:off x="6781800" y="31242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54" name="Text Box 1097"/>
            <p:cNvSpPr txBox="1">
              <a:spLocks noChangeArrowheads="1"/>
            </p:cNvSpPr>
            <p:nvPr/>
          </p:nvSpPr>
          <p:spPr bwMode="auto">
            <a:xfrm>
              <a:off x="7308850" y="2924175"/>
              <a:ext cx="967897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CPU_RESET</a:t>
              </a:r>
            </a:p>
          </p:txBody>
        </p:sp>
        <p:sp>
          <p:nvSpPr>
            <p:cNvPr id="55" name="Text Box 1105"/>
            <p:cNvSpPr txBox="1">
              <a:spLocks noChangeArrowheads="1"/>
            </p:cNvSpPr>
            <p:nvPr/>
          </p:nvSpPr>
          <p:spPr bwMode="auto">
            <a:xfrm>
              <a:off x="762000" y="0"/>
              <a:ext cx="1081101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dirty="0"/>
                <a:t>MEZZANINE </a:t>
              </a:r>
              <a:r>
                <a:rPr lang="fr-FR" sz="900" dirty="0" smtClean="0"/>
                <a:t> 1</a:t>
              </a:r>
              <a:endParaRPr lang="fr-FR" sz="900" dirty="0"/>
            </a:p>
          </p:txBody>
        </p:sp>
        <p:sp>
          <p:nvSpPr>
            <p:cNvPr id="56" name="Text Box 1106"/>
            <p:cNvSpPr txBox="1">
              <a:spLocks noChangeArrowheads="1"/>
            </p:cNvSpPr>
            <p:nvPr/>
          </p:nvSpPr>
          <p:spPr bwMode="auto">
            <a:xfrm>
              <a:off x="4014788" y="3933825"/>
              <a:ext cx="1045725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FPGA_RESET</a:t>
              </a:r>
            </a:p>
          </p:txBody>
        </p:sp>
        <p:sp>
          <p:nvSpPr>
            <p:cNvPr id="57" name="Line 1107"/>
            <p:cNvSpPr>
              <a:spLocks noChangeShapeType="1"/>
            </p:cNvSpPr>
            <p:nvPr/>
          </p:nvSpPr>
          <p:spPr bwMode="auto">
            <a:xfrm flipH="1">
              <a:off x="6804025" y="3284538"/>
              <a:ext cx="1350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58" name="Line 1108"/>
            <p:cNvSpPr>
              <a:spLocks noChangeShapeType="1"/>
            </p:cNvSpPr>
            <p:nvPr/>
          </p:nvSpPr>
          <p:spPr bwMode="auto">
            <a:xfrm flipH="1" flipV="1">
              <a:off x="8172450" y="3284538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59" name="Line 1109"/>
            <p:cNvSpPr>
              <a:spLocks noChangeShapeType="1"/>
            </p:cNvSpPr>
            <p:nvPr/>
          </p:nvSpPr>
          <p:spPr bwMode="auto">
            <a:xfrm>
              <a:off x="4932363" y="6165850"/>
              <a:ext cx="0" cy="4730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60" name="Text Box 1111"/>
            <p:cNvSpPr txBox="1">
              <a:spLocks noChangeArrowheads="1"/>
            </p:cNvSpPr>
            <p:nvPr/>
          </p:nvSpPr>
          <p:spPr bwMode="auto">
            <a:xfrm>
              <a:off x="5003800" y="6021389"/>
              <a:ext cx="1293360" cy="664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>
                  <a:solidFill>
                    <a:srgbClr val="FF0000"/>
                  </a:solidFill>
                </a:rPr>
                <a:t>I2C</a:t>
              </a:r>
            </a:p>
            <a:p>
              <a:r>
                <a:rPr lang="fr-FR" sz="900">
                  <a:solidFill>
                    <a:srgbClr val="FF0000"/>
                  </a:solidFill>
                </a:rPr>
                <a:t>FROM</a:t>
              </a:r>
            </a:p>
            <a:p>
              <a:r>
                <a:rPr lang="fr-FR" sz="900">
                  <a:solidFill>
                    <a:srgbClr val="FF0000"/>
                  </a:solidFill>
                </a:rPr>
                <a:t>SHELF MANAGER</a:t>
              </a:r>
            </a:p>
          </p:txBody>
        </p:sp>
        <p:sp>
          <p:nvSpPr>
            <p:cNvPr id="61" name="Line 1117"/>
            <p:cNvSpPr>
              <a:spLocks noChangeShapeType="1"/>
            </p:cNvSpPr>
            <p:nvPr/>
          </p:nvSpPr>
          <p:spPr bwMode="auto">
            <a:xfrm flipH="1" flipV="1">
              <a:off x="3132138" y="981075"/>
              <a:ext cx="0" cy="3887788"/>
            </a:xfrm>
            <a:prstGeom prst="line">
              <a:avLst/>
            </a:prstGeom>
            <a:noFill/>
            <a:ln w="12700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62" name="Line 1118"/>
            <p:cNvSpPr>
              <a:spLocks noChangeShapeType="1"/>
            </p:cNvSpPr>
            <p:nvPr/>
          </p:nvSpPr>
          <p:spPr bwMode="auto">
            <a:xfrm flipH="1">
              <a:off x="1116013" y="981075"/>
              <a:ext cx="2016125" cy="0"/>
            </a:xfrm>
            <a:prstGeom prst="line">
              <a:avLst/>
            </a:prstGeom>
            <a:noFill/>
            <a:ln w="12700">
              <a:solidFill>
                <a:srgbClr val="999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63" name="Line 1121"/>
            <p:cNvSpPr>
              <a:spLocks noChangeShapeType="1"/>
            </p:cNvSpPr>
            <p:nvPr/>
          </p:nvSpPr>
          <p:spPr bwMode="auto">
            <a:xfrm flipH="1" flipV="1">
              <a:off x="3059113" y="1268413"/>
              <a:ext cx="0" cy="3600450"/>
            </a:xfrm>
            <a:prstGeom prst="line">
              <a:avLst/>
            </a:prstGeom>
            <a:noFill/>
            <a:ln w="12700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64" name="Line 1122"/>
            <p:cNvSpPr>
              <a:spLocks noChangeShapeType="1"/>
            </p:cNvSpPr>
            <p:nvPr/>
          </p:nvSpPr>
          <p:spPr bwMode="auto">
            <a:xfrm flipH="1">
              <a:off x="1258888" y="1268413"/>
              <a:ext cx="1800225" cy="0"/>
            </a:xfrm>
            <a:prstGeom prst="line">
              <a:avLst/>
            </a:prstGeom>
            <a:noFill/>
            <a:ln w="12700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65" name="Text Box 1123"/>
            <p:cNvSpPr txBox="1">
              <a:spLocks noChangeArrowheads="1"/>
            </p:cNvSpPr>
            <p:nvPr/>
          </p:nvSpPr>
          <p:spPr bwMode="auto">
            <a:xfrm>
              <a:off x="1476375" y="692150"/>
              <a:ext cx="962025" cy="302111"/>
            </a:xfrm>
            <a:prstGeom prst="rect">
              <a:avLst/>
            </a:prstGeom>
            <a:noFill/>
            <a:ln w="952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900"/>
                <a:t>FPGA_INIT</a:t>
              </a:r>
            </a:p>
          </p:txBody>
        </p:sp>
        <p:sp>
          <p:nvSpPr>
            <p:cNvPr id="66" name="Text Box 1124"/>
            <p:cNvSpPr txBox="1">
              <a:spLocks noChangeArrowheads="1"/>
            </p:cNvSpPr>
            <p:nvPr/>
          </p:nvSpPr>
          <p:spPr bwMode="auto">
            <a:xfrm>
              <a:off x="1403350" y="1004888"/>
              <a:ext cx="996198" cy="302111"/>
            </a:xfrm>
            <a:prstGeom prst="rect">
              <a:avLst/>
            </a:prstGeom>
            <a:noFill/>
            <a:ln w="952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FPGA_PROG</a:t>
              </a:r>
            </a:p>
          </p:txBody>
        </p:sp>
        <p:sp>
          <p:nvSpPr>
            <p:cNvPr id="67" name="AutoShape 1125"/>
            <p:cNvSpPr>
              <a:spLocks noChangeArrowheads="1"/>
            </p:cNvSpPr>
            <p:nvPr/>
          </p:nvSpPr>
          <p:spPr bwMode="auto">
            <a:xfrm>
              <a:off x="7186613" y="1336675"/>
              <a:ext cx="533400" cy="533400"/>
            </a:xfrm>
            <a:prstGeom prst="bevel">
              <a:avLst>
                <a:gd name="adj" fmla="val 12500"/>
              </a:avLst>
            </a:prstGeom>
            <a:solidFill>
              <a:srgbClr val="FF99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PHY</a:t>
              </a:r>
            </a:p>
            <a:p>
              <a:pPr algn="ctr"/>
              <a:r>
                <a:rPr lang="fr-FR" sz="900"/>
                <a:t>X1</a:t>
              </a:r>
            </a:p>
          </p:txBody>
        </p:sp>
        <p:sp>
          <p:nvSpPr>
            <p:cNvPr id="68" name="Line 1126"/>
            <p:cNvSpPr>
              <a:spLocks noChangeShapeType="1"/>
            </p:cNvSpPr>
            <p:nvPr/>
          </p:nvSpPr>
          <p:spPr bwMode="auto">
            <a:xfrm>
              <a:off x="6659563" y="1700213"/>
              <a:ext cx="512762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69" name="AutoShape 1127"/>
            <p:cNvSpPr>
              <a:spLocks noChangeArrowheads="1"/>
            </p:cNvSpPr>
            <p:nvPr/>
          </p:nvSpPr>
          <p:spPr bwMode="auto">
            <a:xfrm>
              <a:off x="8101013" y="1412875"/>
              <a:ext cx="609600" cy="381000"/>
            </a:xfrm>
            <a:prstGeom prst="bevel">
              <a:avLst>
                <a:gd name="adj" fmla="val 12500"/>
              </a:avLst>
            </a:prstGeom>
            <a:solidFill>
              <a:srgbClr val="FF99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RJ45</a:t>
              </a:r>
            </a:p>
          </p:txBody>
        </p:sp>
        <p:sp>
          <p:nvSpPr>
            <p:cNvPr id="70" name="Line 1130"/>
            <p:cNvSpPr>
              <a:spLocks noChangeShapeType="1"/>
            </p:cNvSpPr>
            <p:nvPr/>
          </p:nvSpPr>
          <p:spPr bwMode="auto">
            <a:xfrm flipV="1">
              <a:off x="7720013" y="1641475"/>
              <a:ext cx="381000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72" name="Line 1136"/>
            <p:cNvSpPr>
              <a:spLocks noChangeShapeType="1"/>
            </p:cNvSpPr>
            <p:nvPr/>
          </p:nvSpPr>
          <p:spPr bwMode="auto">
            <a:xfrm flipH="1">
              <a:off x="1403350" y="2133600"/>
              <a:ext cx="360045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73" name="Line 1137"/>
            <p:cNvSpPr>
              <a:spLocks noChangeShapeType="1"/>
            </p:cNvSpPr>
            <p:nvPr/>
          </p:nvSpPr>
          <p:spPr bwMode="auto">
            <a:xfrm flipV="1">
              <a:off x="1403350" y="1844675"/>
              <a:ext cx="0" cy="2889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74" name="Line 1138"/>
            <p:cNvSpPr>
              <a:spLocks noChangeShapeType="1"/>
            </p:cNvSpPr>
            <p:nvPr/>
          </p:nvSpPr>
          <p:spPr bwMode="auto">
            <a:xfrm flipH="1">
              <a:off x="1116013" y="1844675"/>
              <a:ext cx="28733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75" name="Line 1139"/>
            <p:cNvSpPr>
              <a:spLocks noChangeShapeType="1"/>
            </p:cNvSpPr>
            <p:nvPr/>
          </p:nvSpPr>
          <p:spPr bwMode="auto">
            <a:xfrm flipV="1">
              <a:off x="1116013" y="1700213"/>
              <a:ext cx="0" cy="1444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76" name="Text Box 1140"/>
            <p:cNvSpPr txBox="1">
              <a:spLocks noChangeArrowheads="1"/>
            </p:cNvSpPr>
            <p:nvPr/>
          </p:nvSpPr>
          <p:spPr bwMode="auto">
            <a:xfrm>
              <a:off x="3563938" y="1895475"/>
              <a:ext cx="755639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Serial link</a:t>
              </a:r>
            </a:p>
          </p:txBody>
        </p:sp>
        <p:sp>
          <p:nvSpPr>
            <p:cNvPr id="77" name="Line 1141"/>
            <p:cNvSpPr>
              <a:spLocks noChangeShapeType="1"/>
            </p:cNvSpPr>
            <p:nvPr/>
          </p:nvSpPr>
          <p:spPr bwMode="auto">
            <a:xfrm flipH="1">
              <a:off x="6659563" y="1700213"/>
              <a:ext cx="0" cy="504825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78" name="Line 1142"/>
            <p:cNvSpPr>
              <a:spLocks noChangeShapeType="1"/>
            </p:cNvSpPr>
            <p:nvPr/>
          </p:nvSpPr>
          <p:spPr bwMode="auto">
            <a:xfrm>
              <a:off x="4229100" y="6165850"/>
              <a:ext cx="685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79" name="Line 1143"/>
            <p:cNvSpPr>
              <a:spLocks noChangeShapeType="1"/>
            </p:cNvSpPr>
            <p:nvPr/>
          </p:nvSpPr>
          <p:spPr bwMode="auto">
            <a:xfrm flipV="1">
              <a:off x="3779838" y="3429000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80" name="Line 1144"/>
            <p:cNvSpPr>
              <a:spLocks noChangeShapeType="1"/>
            </p:cNvSpPr>
            <p:nvPr/>
          </p:nvSpPr>
          <p:spPr bwMode="auto">
            <a:xfrm flipH="1" flipV="1">
              <a:off x="3635375" y="4221163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81" name="Text Box 1145"/>
            <p:cNvSpPr txBox="1">
              <a:spLocks noChangeArrowheads="1"/>
            </p:cNvSpPr>
            <p:nvPr/>
          </p:nvSpPr>
          <p:spPr bwMode="auto">
            <a:xfrm>
              <a:off x="3059114" y="4437062"/>
              <a:ext cx="599984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dirty="0"/>
                <a:t>JTAG2</a:t>
              </a:r>
            </a:p>
          </p:txBody>
        </p:sp>
        <p:sp>
          <p:nvSpPr>
            <p:cNvPr id="82" name="Rectangle 1146"/>
            <p:cNvSpPr>
              <a:spLocks noChangeArrowheads="1"/>
            </p:cNvSpPr>
            <p:nvPr/>
          </p:nvSpPr>
          <p:spPr bwMode="auto">
            <a:xfrm>
              <a:off x="7451725" y="4005263"/>
              <a:ext cx="1143000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JTAG PPC</a:t>
              </a:r>
            </a:p>
            <a:p>
              <a:pPr algn="ctr"/>
              <a:r>
                <a:rPr lang="fr-FR" sz="900"/>
                <a:t> connector</a:t>
              </a:r>
            </a:p>
          </p:txBody>
        </p:sp>
        <p:sp>
          <p:nvSpPr>
            <p:cNvPr id="83" name="Line 1147"/>
            <p:cNvSpPr>
              <a:spLocks noChangeShapeType="1"/>
            </p:cNvSpPr>
            <p:nvPr/>
          </p:nvSpPr>
          <p:spPr bwMode="auto">
            <a:xfrm flipV="1">
              <a:off x="7954963" y="3429000"/>
              <a:ext cx="1587" cy="581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84" name="Line 1148"/>
            <p:cNvSpPr>
              <a:spLocks noChangeShapeType="1"/>
            </p:cNvSpPr>
            <p:nvPr/>
          </p:nvSpPr>
          <p:spPr bwMode="auto">
            <a:xfrm>
              <a:off x="6877050" y="3429000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85" name="Text Box 1149"/>
            <p:cNvSpPr txBox="1">
              <a:spLocks noChangeArrowheads="1"/>
            </p:cNvSpPr>
            <p:nvPr/>
          </p:nvSpPr>
          <p:spPr bwMode="auto">
            <a:xfrm>
              <a:off x="7308850" y="3068638"/>
              <a:ext cx="962025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900"/>
                <a:t>CPU_HALT</a:t>
              </a:r>
            </a:p>
          </p:txBody>
        </p:sp>
        <p:sp>
          <p:nvSpPr>
            <p:cNvPr id="86" name="Line 1150"/>
            <p:cNvSpPr>
              <a:spLocks noChangeShapeType="1"/>
            </p:cNvSpPr>
            <p:nvPr/>
          </p:nvSpPr>
          <p:spPr bwMode="auto">
            <a:xfrm flipV="1">
              <a:off x="5076825" y="3644900"/>
              <a:ext cx="1588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87" name="Line 1153"/>
            <p:cNvSpPr>
              <a:spLocks noChangeShapeType="1"/>
            </p:cNvSpPr>
            <p:nvPr/>
          </p:nvSpPr>
          <p:spPr bwMode="auto">
            <a:xfrm>
              <a:off x="4103688" y="4149725"/>
              <a:ext cx="973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88" name="Line 1154"/>
            <p:cNvSpPr>
              <a:spLocks noChangeShapeType="1"/>
            </p:cNvSpPr>
            <p:nvPr/>
          </p:nvSpPr>
          <p:spPr bwMode="auto">
            <a:xfrm>
              <a:off x="4211638" y="6021388"/>
              <a:ext cx="11525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89" name="Line 1155"/>
            <p:cNvSpPr>
              <a:spLocks noChangeShapeType="1"/>
            </p:cNvSpPr>
            <p:nvPr/>
          </p:nvSpPr>
          <p:spPr bwMode="auto">
            <a:xfrm>
              <a:off x="5364163" y="5516563"/>
              <a:ext cx="0" cy="4730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90" name="AutoShape 1156"/>
            <p:cNvSpPr>
              <a:spLocks noChangeArrowheads="1"/>
            </p:cNvSpPr>
            <p:nvPr/>
          </p:nvSpPr>
          <p:spPr bwMode="auto">
            <a:xfrm>
              <a:off x="5219700" y="4868863"/>
              <a:ext cx="703263" cy="627062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I2C</a:t>
              </a:r>
            </a:p>
            <a:p>
              <a:pPr algn="ctr"/>
              <a:r>
                <a:rPr lang="fr-FR" sz="900" b="1"/>
                <a:t>Switch</a:t>
              </a:r>
            </a:p>
          </p:txBody>
        </p:sp>
        <p:sp>
          <p:nvSpPr>
            <p:cNvPr id="91" name="Line 1158"/>
            <p:cNvSpPr>
              <a:spLocks noChangeShapeType="1"/>
            </p:cNvSpPr>
            <p:nvPr/>
          </p:nvSpPr>
          <p:spPr bwMode="auto">
            <a:xfrm>
              <a:off x="5867400" y="3644900"/>
              <a:ext cx="0" cy="1193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92" name="Line 1159"/>
            <p:cNvSpPr>
              <a:spLocks noChangeShapeType="1"/>
            </p:cNvSpPr>
            <p:nvPr/>
          </p:nvSpPr>
          <p:spPr bwMode="auto">
            <a:xfrm flipH="1" flipV="1">
              <a:off x="4067175" y="4149725"/>
              <a:ext cx="0" cy="71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93" name="Line 1160"/>
            <p:cNvSpPr>
              <a:spLocks noChangeShapeType="1"/>
            </p:cNvSpPr>
            <p:nvPr/>
          </p:nvSpPr>
          <p:spPr bwMode="auto">
            <a:xfrm flipH="1">
              <a:off x="1258888" y="1484313"/>
              <a:ext cx="1728787" cy="0"/>
            </a:xfrm>
            <a:prstGeom prst="line">
              <a:avLst/>
            </a:prstGeom>
            <a:noFill/>
            <a:ln w="12700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94" name="Line 1161"/>
            <p:cNvSpPr>
              <a:spLocks noChangeShapeType="1"/>
            </p:cNvSpPr>
            <p:nvPr/>
          </p:nvSpPr>
          <p:spPr bwMode="auto">
            <a:xfrm flipH="1" flipV="1">
              <a:off x="2987675" y="1484313"/>
              <a:ext cx="0" cy="3384550"/>
            </a:xfrm>
            <a:prstGeom prst="line">
              <a:avLst/>
            </a:prstGeom>
            <a:noFill/>
            <a:ln w="12700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95" name="Text Box 1162"/>
            <p:cNvSpPr txBox="1">
              <a:spLocks noChangeArrowheads="1"/>
            </p:cNvSpPr>
            <p:nvPr/>
          </p:nvSpPr>
          <p:spPr bwMode="auto">
            <a:xfrm>
              <a:off x="1403350" y="1268412"/>
              <a:ext cx="989123" cy="302111"/>
            </a:xfrm>
            <a:prstGeom prst="rect">
              <a:avLst/>
            </a:prstGeom>
            <a:noFill/>
            <a:ln w="952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Config_FPGA</a:t>
              </a:r>
            </a:p>
          </p:txBody>
        </p:sp>
        <p:sp>
          <p:nvSpPr>
            <p:cNvPr id="96" name="Line 1163"/>
            <p:cNvSpPr>
              <a:spLocks noChangeShapeType="1"/>
            </p:cNvSpPr>
            <p:nvPr/>
          </p:nvSpPr>
          <p:spPr bwMode="auto">
            <a:xfrm flipH="1" flipV="1">
              <a:off x="5435600" y="3644900"/>
              <a:ext cx="0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97" name="Line 1164"/>
            <p:cNvSpPr>
              <a:spLocks noChangeShapeType="1"/>
            </p:cNvSpPr>
            <p:nvPr/>
          </p:nvSpPr>
          <p:spPr bwMode="auto">
            <a:xfrm>
              <a:off x="4572000" y="4724400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98" name="Line 1166"/>
            <p:cNvSpPr>
              <a:spLocks noChangeShapeType="1"/>
            </p:cNvSpPr>
            <p:nvPr/>
          </p:nvSpPr>
          <p:spPr bwMode="auto">
            <a:xfrm flipH="1" flipV="1">
              <a:off x="4572000" y="4724400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99" name="Line 1167"/>
            <p:cNvSpPr>
              <a:spLocks noChangeShapeType="1"/>
            </p:cNvSpPr>
            <p:nvPr/>
          </p:nvSpPr>
          <p:spPr bwMode="auto">
            <a:xfrm flipV="1">
              <a:off x="4211638" y="522922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100" name="Text Box 1168"/>
            <p:cNvSpPr txBox="1">
              <a:spLocks noChangeArrowheads="1"/>
            </p:cNvSpPr>
            <p:nvPr/>
          </p:nvSpPr>
          <p:spPr bwMode="auto">
            <a:xfrm>
              <a:off x="4140201" y="4508500"/>
              <a:ext cx="1187231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dirty="0"/>
                <a:t>JTAG0 </a:t>
              </a:r>
              <a:r>
                <a:rPr lang="fr-FR" sz="900" dirty="0" err="1"/>
                <a:t>from</a:t>
              </a:r>
              <a:r>
                <a:rPr lang="fr-FR" sz="900" dirty="0"/>
                <a:t> PPC</a:t>
              </a:r>
            </a:p>
          </p:txBody>
        </p:sp>
        <p:sp>
          <p:nvSpPr>
            <p:cNvPr id="101" name="AutoShape 1175"/>
            <p:cNvSpPr>
              <a:spLocks noChangeArrowheads="1"/>
            </p:cNvSpPr>
            <p:nvPr/>
          </p:nvSpPr>
          <p:spPr bwMode="auto">
            <a:xfrm>
              <a:off x="1476375" y="5949950"/>
              <a:ext cx="703263" cy="627063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EEPROM</a:t>
              </a:r>
            </a:p>
            <a:p>
              <a:pPr algn="ctr"/>
              <a:r>
                <a:rPr lang="fr-FR" sz="900" b="1"/>
                <a:t>Config</a:t>
              </a:r>
            </a:p>
            <a:p>
              <a:pPr algn="ctr"/>
              <a:r>
                <a:rPr lang="fr-FR" sz="900" b="1"/>
                <a:t>FPGA 1</a:t>
              </a:r>
            </a:p>
          </p:txBody>
        </p:sp>
        <p:sp>
          <p:nvSpPr>
            <p:cNvPr id="111" name="Text Box 1145"/>
            <p:cNvSpPr txBox="1">
              <a:spLocks noChangeArrowheads="1"/>
            </p:cNvSpPr>
            <p:nvPr/>
          </p:nvSpPr>
          <p:spPr bwMode="auto">
            <a:xfrm>
              <a:off x="4650828" y="1121970"/>
              <a:ext cx="599984" cy="3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dirty="0" smtClean="0"/>
                <a:t>JTAG7</a:t>
              </a:r>
              <a:endParaRPr lang="fr-FR" sz="900" dirty="0"/>
            </a:p>
          </p:txBody>
        </p:sp>
      </p:grpSp>
      <p:cxnSp>
        <p:nvCxnSpPr>
          <p:cNvPr id="105" name="Connecteur droit avec flèche 104"/>
          <p:cNvCxnSpPr/>
          <p:nvPr/>
        </p:nvCxnSpPr>
        <p:spPr>
          <a:xfrm rot="10800000">
            <a:off x="3071802" y="2428868"/>
            <a:ext cx="2714644" cy="15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rot="5400000">
            <a:off x="1643042" y="3857628"/>
            <a:ext cx="2857520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Résumé des liens de transfert de données et trigger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grpSp>
        <p:nvGrpSpPr>
          <p:cNvPr id="107" name="Groupe 106"/>
          <p:cNvGrpSpPr/>
          <p:nvPr/>
        </p:nvGrpSpPr>
        <p:grpSpPr>
          <a:xfrm>
            <a:off x="500035" y="1500174"/>
            <a:ext cx="8543750" cy="4829190"/>
            <a:chOff x="1" y="333375"/>
            <a:chExt cx="9509537" cy="5853113"/>
          </a:xfrm>
        </p:grpSpPr>
        <p:sp>
          <p:nvSpPr>
            <p:cNvPr id="108" name="Text Box 196"/>
            <p:cNvSpPr txBox="1">
              <a:spLocks noChangeArrowheads="1"/>
            </p:cNvSpPr>
            <p:nvPr/>
          </p:nvSpPr>
          <p:spPr bwMode="auto">
            <a:xfrm>
              <a:off x="5867401" y="333375"/>
              <a:ext cx="2341236" cy="48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000" b="1" dirty="0">
                  <a:solidFill>
                    <a:schemeClr val="accent2"/>
                  </a:solidFill>
                </a:rPr>
                <a:t>TCLK PORT: Trigger </a:t>
              </a:r>
              <a:r>
                <a:rPr lang="fr-FR" sz="1000" b="1" dirty="0" smtClean="0">
                  <a:solidFill>
                    <a:schemeClr val="accent2"/>
                  </a:solidFill>
                </a:rPr>
                <a:t>liens vers</a:t>
              </a:r>
              <a:endParaRPr lang="fr-FR" sz="1000" b="1" dirty="0">
                <a:solidFill>
                  <a:schemeClr val="accent2"/>
                </a:solidFill>
              </a:endParaRPr>
            </a:p>
            <a:p>
              <a:r>
                <a:rPr lang="fr-FR" sz="1000" b="1" dirty="0">
                  <a:solidFill>
                    <a:schemeClr val="accent2"/>
                  </a:solidFill>
                </a:rPr>
                <a:t> </a:t>
              </a:r>
              <a:r>
                <a:rPr lang="fr-FR" sz="1000" b="1" dirty="0" smtClean="0">
                  <a:solidFill>
                    <a:schemeClr val="accent2"/>
                  </a:solidFill>
                </a:rPr>
                <a:t>la seconde carte CARRIER</a:t>
              </a:r>
              <a:endParaRPr lang="fr-FR" sz="1000" b="1" dirty="0">
                <a:solidFill>
                  <a:schemeClr val="accent2"/>
                </a:solidFill>
              </a:endParaRPr>
            </a:p>
          </p:txBody>
        </p:sp>
        <p:sp>
          <p:nvSpPr>
            <p:cNvPr id="212" name="Text Box 2"/>
            <p:cNvSpPr txBox="1">
              <a:spLocks noChangeArrowheads="1"/>
            </p:cNvSpPr>
            <p:nvPr/>
          </p:nvSpPr>
          <p:spPr bwMode="auto">
            <a:xfrm>
              <a:off x="7451725" y="3860800"/>
              <a:ext cx="1111917" cy="298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000"/>
                <a:t>GbE ou PCIex</a:t>
              </a:r>
            </a:p>
          </p:txBody>
        </p:sp>
        <p:sp>
          <p:nvSpPr>
            <p:cNvPr id="213" name="Text Box 4"/>
            <p:cNvSpPr txBox="1">
              <a:spLocks noChangeArrowheads="1"/>
            </p:cNvSpPr>
            <p:nvPr/>
          </p:nvSpPr>
          <p:spPr bwMode="auto">
            <a:xfrm>
              <a:off x="159027" y="4576033"/>
              <a:ext cx="1215402" cy="29842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000">
                  <a:solidFill>
                    <a:srgbClr val="FF0000"/>
                  </a:solidFill>
                </a:rPr>
                <a:t>Data acquisition</a:t>
              </a:r>
            </a:p>
          </p:txBody>
        </p:sp>
        <p:sp>
          <p:nvSpPr>
            <p:cNvPr id="214" name="AutoShape 7"/>
            <p:cNvSpPr>
              <a:spLocks noChangeArrowheads="1"/>
            </p:cNvSpPr>
            <p:nvPr/>
          </p:nvSpPr>
          <p:spPr bwMode="auto">
            <a:xfrm>
              <a:off x="5003800" y="2492375"/>
              <a:ext cx="2232025" cy="25669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000"/>
            </a:p>
          </p:txBody>
        </p:sp>
        <p:sp>
          <p:nvSpPr>
            <p:cNvPr id="215" name="Line 23"/>
            <p:cNvSpPr>
              <a:spLocks noChangeShapeType="1"/>
            </p:cNvSpPr>
            <p:nvPr/>
          </p:nvSpPr>
          <p:spPr bwMode="auto">
            <a:xfrm flipV="1">
              <a:off x="5724525" y="1341438"/>
              <a:ext cx="0" cy="1219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16" name="Text Box 33"/>
            <p:cNvSpPr txBox="1">
              <a:spLocks noChangeArrowheads="1"/>
            </p:cNvSpPr>
            <p:nvPr/>
          </p:nvSpPr>
          <p:spPr bwMode="auto">
            <a:xfrm>
              <a:off x="3203575" y="3573463"/>
              <a:ext cx="1809543" cy="298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000" b="1"/>
                <a:t>Serials links @ 800Mb/s</a:t>
              </a:r>
            </a:p>
          </p:txBody>
        </p:sp>
        <p:sp>
          <p:nvSpPr>
            <p:cNvPr id="217" name="AutoShape 51"/>
            <p:cNvSpPr>
              <a:spLocks noChangeArrowheads="1"/>
            </p:cNvSpPr>
            <p:nvPr/>
          </p:nvSpPr>
          <p:spPr bwMode="auto">
            <a:xfrm>
              <a:off x="5724525" y="5373688"/>
              <a:ext cx="762000" cy="812800"/>
            </a:xfrm>
            <a:prstGeom prst="bevel">
              <a:avLst>
                <a:gd name="adj" fmla="val 1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000" b="1"/>
                <a:t>DualPort</a:t>
              </a:r>
            </a:p>
            <a:p>
              <a:pPr algn="ctr"/>
              <a:r>
                <a:rPr lang="fr-FR" sz="1000" b="1"/>
                <a:t>SRAM</a:t>
              </a:r>
            </a:p>
            <a:p>
              <a:pPr algn="ctr"/>
              <a:r>
                <a:rPr lang="fr-FR" sz="1000" b="1"/>
                <a:t>1024Ko</a:t>
              </a:r>
            </a:p>
          </p:txBody>
        </p:sp>
        <p:sp>
          <p:nvSpPr>
            <p:cNvPr id="218" name="Line 57"/>
            <p:cNvSpPr>
              <a:spLocks noChangeShapeType="1"/>
            </p:cNvSpPr>
            <p:nvPr/>
          </p:nvSpPr>
          <p:spPr bwMode="auto">
            <a:xfrm flipH="1">
              <a:off x="7164388" y="3141663"/>
              <a:ext cx="9906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19" name="AutoShape 59"/>
            <p:cNvSpPr>
              <a:spLocks/>
            </p:cNvSpPr>
            <p:nvPr/>
          </p:nvSpPr>
          <p:spPr bwMode="auto">
            <a:xfrm>
              <a:off x="8172450" y="3068638"/>
              <a:ext cx="144463" cy="360362"/>
            </a:xfrm>
            <a:prstGeom prst="rightBrace">
              <a:avLst>
                <a:gd name="adj1" fmla="val 207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000"/>
            </a:p>
          </p:txBody>
        </p:sp>
        <p:sp>
          <p:nvSpPr>
            <p:cNvPr id="220" name="Line 63"/>
            <p:cNvSpPr>
              <a:spLocks noChangeShapeType="1"/>
            </p:cNvSpPr>
            <p:nvPr/>
          </p:nvSpPr>
          <p:spPr bwMode="auto">
            <a:xfrm flipH="1">
              <a:off x="7164388" y="3284538"/>
              <a:ext cx="9906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21" name="Text Box 69"/>
            <p:cNvSpPr txBox="1">
              <a:spLocks noChangeArrowheads="1"/>
            </p:cNvSpPr>
            <p:nvPr/>
          </p:nvSpPr>
          <p:spPr bwMode="auto">
            <a:xfrm>
              <a:off x="8243888" y="2905125"/>
              <a:ext cx="742587" cy="48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000" dirty="0"/>
                <a:t>Hub1</a:t>
              </a:r>
            </a:p>
            <a:p>
              <a:r>
                <a:rPr lang="fr-FR" sz="1000" dirty="0"/>
                <a:t>Or Hub2</a:t>
              </a:r>
            </a:p>
          </p:txBody>
        </p:sp>
        <p:grpSp>
          <p:nvGrpSpPr>
            <p:cNvPr id="222" name="Group 80"/>
            <p:cNvGrpSpPr>
              <a:grpSpLocks/>
            </p:cNvGrpSpPr>
            <p:nvPr/>
          </p:nvGrpSpPr>
          <p:grpSpPr bwMode="auto">
            <a:xfrm>
              <a:off x="1" y="792163"/>
              <a:ext cx="1447797" cy="685800"/>
              <a:chOff x="-528" y="960"/>
              <a:chExt cx="2110" cy="912"/>
            </a:xfrm>
          </p:grpSpPr>
          <p:sp>
            <p:nvSpPr>
              <p:cNvPr id="303" name="AutoShape 81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38" cy="750"/>
              </a:xfrm>
              <a:prstGeom prst="cube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304" name="AutoShape 82"/>
              <p:cNvSpPr>
                <a:spLocks noChangeArrowheads="1"/>
              </p:cNvSpPr>
              <p:nvPr/>
            </p:nvSpPr>
            <p:spPr bwMode="auto">
              <a:xfrm>
                <a:off x="-384" y="960"/>
                <a:ext cx="1907" cy="912"/>
              </a:xfrm>
              <a:prstGeom prst="cube">
                <a:avLst>
                  <a:gd name="adj" fmla="val 5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305" name="AutoShape 83"/>
              <p:cNvSpPr>
                <a:spLocks noChangeArrowheads="1"/>
              </p:cNvSpPr>
              <p:nvPr/>
            </p:nvSpPr>
            <p:spPr bwMode="auto">
              <a:xfrm>
                <a:off x="-528" y="1248"/>
                <a:ext cx="763" cy="329"/>
              </a:xfrm>
              <a:prstGeom prst="cube">
                <a:avLst>
                  <a:gd name="adj" fmla="val 25000"/>
                </a:avLst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306" name="AutoShape 84"/>
              <p:cNvSpPr>
                <a:spLocks noChangeArrowheads="1"/>
              </p:cNvSpPr>
              <p:nvPr/>
            </p:nvSpPr>
            <p:spPr bwMode="auto">
              <a:xfrm>
                <a:off x="578" y="1056"/>
                <a:ext cx="381" cy="394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307" name="AutoShape 85"/>
              <p:cNvSpPr>
                <a:spLocks noChangeArrowheads="1"/>
              </p:cNvSpPr>
              <p:nvPr/>
            </p:nvSpPr>
            <p:spPr bwMode="auto">
              <a:xfrm>
                <a:off x="578" y="1440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308" name="AutoShape 86"/>
              <p:cNvSpPr>
                <a:spLocks noChangeArrowheads="1"/>
              </p:cNvSpPr>
              <p:nvPr/>
            </p:nvSpPr>
            <p:spPr bwMode="auto">
              <a:xfrm>
                <a:off x="192" y="1248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309" name="Line 87"/>
              <p:cNvSpPr>
                <a:spLocks noChangeShapeType="1"/>
              </p:cNvSpPr>
              <p:nvPr/>
            </p:nvSpPr>
            <p:spPr bwMode="auto">
              <a:xfrm>
                <a:off x="1002" y="1563"/>
                <a:ext cx="465" cy="0"/>
              </a:xfrm>
              <a:prstGeom prst="line">
                <a:avLst/>
              </a:prstGeom>
              <a:noFill/>
              <a:ln w="19050">
                <a:solidFill>
                  <a:srgbClr val="FF9966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10" name="Line 88"/>
              <p:cNvSpPr>
                <a:spLocks noChangeShapeType="1"/>
              </p:cNvSpPr>
              <p:nvPr/>
            </p:nvSpPr>
            <p:spPr bwMode="auto">
              <a:xfrm>
                <a:off x="960" y="129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11" name="Line 89"/>
              <p:cNvSpPr>
                <a:spLocks noChangeShapeType="1"/>
              </p:cNvSpPr>
              <p:nvPr/>
            </p:nvSpPr>
            <p:spPr bwMode="auto">
              <a:xfrm>
                <a:off x="962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12" name="Line 90"/>
              <p:cNvSpPr>
                <a:spLocks noChangeShapeType="1"/>
              </p:cNvSpPr>
              <p:nvPr/>
            </p:nvSpPr>
            <p:spPr bwMode="auto">
              <a:xfrm>
                <a:off x="962" y="1728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</p:grpSp>
        <p:grpSp>
          <p:nvGrpSpPr>
            <p:cNvPr id="223" name="Group 91"/>
            <p:cNvGrpSpPr>
              <a:grpSpLocks/>
            </p:cNvGrpSpPr>
            <p:nvPr/>
          </p:nvGrpSpPr>
          <p:grpSpPr bwMode="auto">
            <a:xfrm>
              <a:off x="1" y="1630363"/>
              <a:ext cx="1447797" cy="685800"/>
              <a:chOff x="-528" y="960"/>
              <a:chExt cx="2110" cy="912"/>
            </a:xfrm>
          </p:grpSpPr>
          <p:sp>
            <p:nvSpPr>
              <p:cNvPr id="293" name="AutoShape 92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38" cy="750"/>
              </a:xfrm>
              <a:prstGeom prst="cube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94" name="AutoShape 93"/>
              <p:cNvSpPr>
                <a:spLocks noChangeArrowheads="1"/>
              </p:cNvSpPr>
              <p:nvPr/>
            </p:nvSpPr>
            <p:spPr bwMode="auto">
              <a:xfrm>
                <a:off x="-384" y="960"/>
                <a:ext cx="1907" cy="912"/>
              </a:xfrm>
              <a:prstGeom prst="cube">
                <a:avLst>
                  <a:gd name="adj" fmla="val 5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95" name="AutoShape 94"/>
              <p:cNvSpPr>
                <a:spLocks noChangeArrowheads="1"/>
              </p:cNvSpPr>
              <p:nvPr/>
            </p:nvSpPr>
            <p:spPr bwMode="auto">
              <a:xfrm>
                <a:off x="-528" y="1248"/>
                <a:ext cx="763" cy="329"/>
              </a:xfrm>
              <a:prstGeom prst="cube">
                <a:avLst>
                  <a:gd name="adj" fmla="val 25000"/>
                </a:avLst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96" name="AutoShape 95"/>
              <p:cNvSpPr>
                <a:spLocks noChangeArrowheads="1"/>
              </p:cNvSpPr>
              <p:nvPr/>
            </p:nvSpPr>
            <p:spPr bwMode="auto">
              <a:xfrm>
                <a:off x="578" y="1056"/>
                <a:ext cx="381" cy="394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97" name="AutoShape 96"/>
              <p:cNvSpPr>
                <a:spLocks noChangeArrowheads="1"/>
              </p:cNvSpPr>
              <p:nvPr/>
            </p:nvSpPr>
            <p:spPr bwMode="auto">
              <a:xfrm>
                <a:off x="578" y="1440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98" name="AutoShape 97"/>
              <p:cNvSpPr>
                <a:spLocks noChangeArrowheads="1"/>
              </p:cNvSpPr>
              <p:nvPr/>
            </p:nvSpPr>
            <p:spPr bwMode="auto">
              <a:xfrm>
                <a:off x="192" y="1248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99" name="Line 98"/>
              <p:cNvSpPr>
                <a:spLocks noChangeShapeType="1"/>
              </p:cNvSpPr>
              <p:nvPr/>
            </p:nvSpPr>
            <p:spPr bwMode="auto">
              <a:xfrm>
                <a:off x="1002" y="1563"/>
                <a:ext cx="465" cy="0"/>
              </a:xfrm>
              <a:prstGeom prst="line">
                <a:avLst/>
              </a:prstGeom>
              <a:noFill/>
              <a:ln w="19050">
                <a:solidFill>
                  <a:srgbClr val="FF9966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00" name="Line 99"/>
              <p:cNvSpPr>
                <a:spLocks noChangeShapeType="1"/>
              </p:cNvSpPr>
              <p:nvPr/>
            </p:nvSpPr>
            <p:spPr bwMode="auto">
              <a:xfrm>
                <a:off x="960" y="129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01" name="Line 100"/>
              <p:cNvSpPr>
                <a:spLocks noChangeShapeType="1"/>
              </p:cNvSpPr>
              <p:nvPr/>
            </p:nvSpPr>
            <p:spPr bwMode="auto">
              <a:xfrm>
                <a:off x="962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02" name="Line 101"/>
              <p:cNvSpPr>
                <a:spLocks noChangeShapeType="1"/>
              </p:cNvSpPr>
              <p:nvPr/>
            </p:nvSpPr>
            <p:spPr bwMode="auto">
              <a:xfrm>
                <a:off x="962" y="1728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</p:grpSp>
        <p:grpSp>
          <p:nvGrpSpPr>
            <p:cNvPr id="224" name="Group 102"/>
            <p:cNvGrpSpPr>
              <a:grpSpLocks/>
            </p:cNvGrpSpPr>
            <p:nvPr/>
          </p:nvGrpSpPr>
          <p:grpSpPr bwMode="auto">
            <a:xfrm>
              <a:off x="1" y="2468563"/>
              <a:ext cx="1447797" cy="685800"/>
              <a:chOff x="-528" y="960"/>
              <a:chExt cx="2110" cy="912"/>
            </a:xfrm>
          </p:grpSpPr>
          <p:sp>
            <p:nvSpPr>
              <p:cNvPr id="283" name="AutoShape 103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38" cy="750"/>
              </a:xfrm>
              <a:prstGeom prst="cube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84" name="AutoShape 104"/>
              <p:cNvSpPr>
                <a:spLocks noChangeArrowheads="1"/>
              </p:cNvSpPr>
              <p:nvPr/>
            </p:nvSpPr>
            <p:spPr bwMode="auto">
              <a:xfrm>
                <a:off x="-384" y="960"/>
                <a:ext cx="1907" cy="912"/>
              </a:xfrm>
              <a:prstGeom prst="cube">
                <a:avLst>
                  <a:gd name="adj" fmla="val 5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85" name="AutoShape 105"/>
              <p:cNvSpPr>
                <a:spLocks noChangeArrowheads="1"/>
              </p:cNvSpPr>
              <p:nvPr/>
            </p:nvSpPr>
            <p:spPr bwMode="auto">
              <a:xfrm>
                <a:off x="-528" y="1248"/>
                <a:ext cx="763" cy="329"/>
              </a:xfrm>
              <a:prstGeom prst="cube">
                <a:avLst>
                  <a:gd name="adj" fmla="val 25000"/>
                </a:avLst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86" name="AutoShape 106"/>
              <p:cNvSpPr>
                <a:spLocks noChangeArrowheads="1"/>
              </p:cNvSpPr>
              <p:nvPr/>
            </p:nvSpPr>
            <p:spPr bwMode="auto">
              <a:xfrm>
                <a:off x="578" y="1056"/>
                <a:ext cx="381" cy="394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87" name="AutoShape 107"/>
              <p:cNvSpPr>
                <a:spLocks noChangeArrowheads="1"/>
              </p:cNvSpPr>
              <p:nvPr/>
            </p:nvSpPr>
            <p:spPr bwMode="auto">
              <a:xfrm>
                <a:off x="578" y="1440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88" name="AutoShape 108"/>
              <p:cNvSpPr>
                <a:spLocks noChangeArrowheads="1"/>
              </p:cNvSpPr>
              <p:nvPr/>
            </p:nvSpPr>
            <p:spPr bwMode="auto">
              <a:xfrm>
                <a:off x="192" y="1248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89" name="Line 109"/>
              <p:cNvSpPr>
                <a:spLocks noChangeShapeType="1"/>
              </p:cNvSpPr>
              <p:nvPr/>
            </p:nvSpPr>
            <p:spPr bwMode="auto">
              <a:xfrm>
                <a:off x="1002" y="1563"/>
                <a:ext cx="465" cy="0"/>
              </a:xfrm>
              <a:prstGeom prst="line">
                <a:avLst/>
              </a:prstGeom>
              <a:noFill/>
              <a:ln w="19050">
                <a:solidFill>
                  <a:srgbClr val="FF9966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90" name="Line 110"/>
              <p:cNvSpPr>
                <a:spLocks noChangeShapeType="1"/>
              </p:cNvSpPr>
              <p:nvPr/>
            </p:nvSpPr>
            <p:spPr bwMode="auto">
              <a:xfrm>
                <a:off x="960" y="129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91" name="Line 111"/>
              <p:cNvSpPr>
                <a:spLocks noChangeShapeType="1"/>
              </p:cNvSpPr>
              <p:nvPr/>
            </p:nvSpPr>
            <p:spPr bwMode="auto">
              <a:xfrm>
                <a:off x="962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92" name="Line 112"/>
              <p:cNvSpPr>
                <a:spLocks noChangeShapeType="1"/>
              </p:cNvSpPr>
              <p:nvPr/>
            </p:nvSpPr>
            <p:spPr bwMode="auto">
              <a:xfrm>
                <a:off x="962" y="1728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</p:grpSp>
        <p:grpSp>
          <p:nvGrpSpPr>
            <p:cNvPr id="225" name="Group 113"/>
            <p:cNvGrpSpPr>
              <a:grpSpLocks/>
            </p:cNvGrpSpPr>
            <p:nvPr/>
          </p:nvGrpSpPr>
          <p:grpSpPr bwMode="auto">
            <a:xfrm>
              <a:off x="1" y="3306763"/>
              <a:ext cx="1447797" cy="685800"/>
              <a:chOff x="-528" y="960"/>
              <a:chExt cx="2110" cy="912"/>
            </a:xfrm>
          </p:grpSpPr>
          <p:sp>
            <p:nvSpPr>
              <p:cNvPr id="273" name="AutoShape 114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38" cy="750"/>
              </a:xfrm>
              <a:prstGeom prst="cube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74" name="AutoShape 115"/>
              <p:cNvSpPr>
                <a:spLocks noChangeArrowheads="1"/>
              </p:cNvSpPr>
              <p:nvPr/>
            </p:nvSpPr>
            <p:spPr bwMode="auto">
              <a:xfrm>
                <a:off x="-384" y="960"/>
                <a:ext cx="1907" cy="912"/>
              </a:xfrm>
              <a:prstGeom prst="cube">
                <a:avLst>
                  <a:gd name="adj" fmla="val 5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75" name="AutoShape 116"/>
              <p:cNvSpPr>
                <a:spLocks noChangeArrowheads="1"/>
              </p:cNvSpPr>
              <p:nvPr/>
            </p:nvSpPr>
            <p:spPr bwMode="auto">
              <a:xfrm>
                <a:off x="-528" y="1248"/>
                <a:ext cx="763" cy="329"/>
              </a:xfrm>
              <a:prstGeom prst="cube">
                <a:avLst>
                  <a:gd name="adj" fmla="val 25000"/>
                </a:avLst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76" name="AutoShape 117"/>
              <p:cNvSpPr>
                <a:spLocks noChangeArrowheads="1"/>
              </p:cNvSpPr>
              <p:nvPr/>
            </p:nvSpPr>
            <p:spPr bwMode="auto">
              <a:xfrm>
                <a:off x="578" y="1056"/>
                <a:ext cx="381" cy="394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77" name="AutoShape 118"/>
              <p:cNvSpPr>
                <a:spLocks noChangeArrowheads="1"/>
              </p:cNvSpPr>
              <p:nvPr/>
            </p:nvSpPr>
            <p:spPr bwMode="auto">
              <a:xfrm>
                <a:off x="578" y="1440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78" name="AutoShape 119"/>
              <p:cNvSpPr>
                <a:spLocks noChangeArrowheads="1"/>
              </p:cNvSpPr>
              <p:nvPr/>
            </p:nvSpPr>
            <p:spPr bwMode="auto">
              <a:xfrm>
                <a:off x="192" y="1248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000"/>
              </a:p>
            </p:txBody>
          </p:sp>
          <p:sp>
            <p:nvSpPr>
              <p:cNvPr id="279" name="Line 120"/>
              <p:cNvSpPr>
                <a:spLocks noChangeShapeType="1"/>
              </p:cNvSpPr>
              <p:nvPr/>
            </p:nvSpPr>
            <p:spPr bwMode="auto">
              <a:xfrm>
                <a:off x="1002" y="1563"/>
                <a:ext cx="465" cy="0"/>
              </a:xfrm>
              <a:prstGeom prst="line">
                <a:avLst/>
              </a:prstGeom>
              <a:noFill/>
              <a:ln w="19050">
                <a:solidFill>
                  <a:srgbClr val="FF9966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80" name="Line 121"/>
              <p:cNvSpPr>
                <a:spLocks noChangeShapeType="1"/>
              </p:cNvSpPr>
              <p:nvPr/>
            </p:nvSpPr>
            <p:spPr bwMode="auto">
              <a:xfrm>
                <a:off x="960" y="129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81" name="Line 122"/>
              <p:cNvSpPr>
                <a:spLocks noChangeShapeType="1"/>
              </p:cNvSpPr>
              <p:nvPr/>
            </p:nvSpPr>
            <p:spPr bwMode="auto">
              <a:xfrm>
                <a:off x="962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82" name="Line 123"/>
              <p:cNvSpPr>
                <a:spLocks noChangeShapeType="1"/>
              </p:cNvSpPr>
              <p:nvPr/>
            </p:nvSpPr>
            <p:spPr bwMode="auto">
              <a:xfrm>
                <a:off x="962" y="1728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1000"/>
              </a:p>
            </p:txBody>
          </p:sp>
        </p:grpSp>
        <p:sp>
          <p:nvSpPr>
            <p:cNvPr id="226" name="Line 129"/>
            <p:cNvSpPr>
              <a:spLocks noChangeShapeType="1"/>
            </p:cNvSpPr>
            <p:nvPr/>
          </p:nvSpPr>
          <p:spPr bwMode="auto">
            <a:xfrm flipH="1">
              <a:off x="2819400" y="2773363"/>
              <a:ext cx="22098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27" name="Line 130"/>
            <p:cNvSpPr>
              <a:spLocks noChangeShapeType="1"/>
            </p:cNvSpPr>
            <p:nvPr/>
          </p:nvSpPr>
          <p:spPr bwMode="auto">
            <a:xfrm flipH="1">
              <a:off x="1476375" y="981075"/>
              <a:ext cx="13716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28" name="Line 131"/>
            <p:cNvSpPr>
              <a:spLocks noChangeShapeType="1"/>
            </p:cNvSpPr>
            <p:nvPr/>
          </p:nvSpPr>
          <p:spPr bwMode="auto">
            <a:xfrm flipV="1">
              <a:off x="2843213" y="908050"/>
              <a:ext cx="0" cy="187325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29" name="Line 132"/>
            <p:cNvSpPr>
              <a:spLocks noChangeShapeType="1"/>
            </p:cNvSpPr>
            <p:nvPr/>
          </p:nvSpPr>
          <p:spPr bwMode="auto">
            <a:xfrm flipH="1">
              <a:off x="1447800" y="1782763"/>
              <a:ext cx="12954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30" name="Line 133"/>
            <p:cNvSpPr>
              <a:spLocks noChangeShapeType="1"/>
            </p:cNvSpPr>
            <p:nvPr/>
          </p:nvSpPr>
          <p:spPr bwMode="auto">
            <a:xfrm flipH="1">
              <a:off x="1447800" y="2544763"/>
              <a:ext cx="12192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31" name="Line 134"/>
            <p:cNvSpPr>
              <a:spLocks noChangeShapeType="1"/>
            </p:cNvSpPr>
            <p:nvPr/>
          </p:nvSpPr>
          <p:spPr bwMode="auto">
            <a:xfrm flipH="1">
              <a:off x="1447800" y="3382963"/>
              <a:ext cx="11430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32" name="Line 135"/>
            <p:cNvSpPr>
              <a:spLocks noChangeShapeType="1"/>
            </p:cNvSpPr>
            <p:nvPr/>
          </p:nvSpPr>
          <p:spPr bwMode="auto">
            <a:xfrm flipH="1">
              <a:off x="2743200" y="3535363"/>
              <a:ext cx="22860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33" name="Line 136"/>
            <p:cNvSpPr>
              <a:spLocks noChangeShapeType="1"/>
            </p:cNvSpPr>
            <p:nvPr/>
          </p:nvSpPr>
          <p:spPr bwMode="auto">
            <a:xfrm flipH="1" flipV="1">
              <a:off x="2743200" y="1782763"/>
              <a:ext cx="0" cy="1752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34" name="Line 137"/>
            <p:cNvSpPr>
              <a:spLocks noChangeShapeType="1"/>
            </p:cNvSpPr>
            <p:nvPr/>
          </p:nvSpPr>
          <p:spPr bwMode="auto">
            <a:xfrm flipH="1">
              <a:off x="2667000" y="4068763"/>
              <a:ext cx="23622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35" name="Line 138"/>
            <p:cNvSpPr>
              <a:spLocks noChangeShapeType="1"/>
            </p:cNvSpPr>
            <p:nvPr/>
          </p:nvSpPr>
          <p:spPr bwMode="auto">
            <a:xfrm flipH="1">
              <a:off x="2590800" y="4830763"/>
              <a:ext cx="24384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36" name="Line 139"/>
            <p:cNvSpPr>
              <a:spLocks noChangeShapeType="1"/>
            </p:cNvSpPr>
            <p:nvPr/>
          </p:nvSpPr>
          <p:spPr bwMode="auto">
            <a:xfrm flipH="1" flipV="1">
              <a:off x="2667000" y="2544763"/>
              <a:ext cx="0" cy="15240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37" name="Line 140"/>
            <p:cNvSpPr>
              <a:spLocks noChangeShapeType="1"/>
            </p:cNvSpPr>
            <p:nvPr/>
          </p:nvSpPr>
          <p:spPr bwMode="auto">
            <a:xfrm flipH="1" flipV="1">
              <a:off x="2590800" y="3382963"/>
              <a:ext cx="0" cy="14478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38" name="Line 157"/>
            <p:cNvSpPr>
              <a:spLocks noChangeShapeType="1"/>
            </p:cNvSpPr>
            <p:nvPr/>
          </p:nvSpPr>
          <p:spPr bwMode="auto">
            <a:xfrm flipH="1" flipV="1">
              <a:off x="7667625" y="3429000"/>
              <a:ext cx="304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39" name="AutoShape 166"/>
            <p:cNvSpPr>
              <a:spLocks noChangeArrowheads="1"/>
            </p:cNvSpPr>
            <p:nvPr/>
          </p:nvSpPr>
          <p:spPr bwMode="auto">
            <a:xfrm>
              <a:off x="3995738" y="563563"/>
              <a:ext cx="1944687" cy="1497012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>FPGA </a:t>
              </a:r>
              <a:r>
                <a:rPr lang="fr-FR" sz="1000" dirty="0" smtClean="0">
                  <a:solidFill>
                    <a:schemeClr val="bg1"/>
                  </a:solidFill>
                </a:rPr>
                <a:t>2</a:t>
              </a:r>
              <a:endParaRPr lang="fr-FR" sz="10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>V4LX25</a:t>
              </a:r>
            </a:p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>Trigger</a:t>
              </a:r>
            </a:p>
          </p:txBody>
        </p:sp>
        <p:sp>
          <p:nvSpPr>
            <p:cNvPr id="240" name="Line 167"/>
            <p:cNvSpPr>
              <a:spLocks noChangeShapeType="1"/>
            </p:cNvSpPr>
            <p:nvPr/>
          </p:nvSpPr>
          <p:spPr bwMode="auto">
            <a:xfrm flipH="1">
              <a:off x="1476375" y="2708275"/>
              <a:ext cx="165576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41" name="Line 168"/>
            <p:cNvSpPr>
              <a:spLocks noChangeShapeType="1"/>
            </p:cNvSpPr>
            <p:nvPr/>
          </p:nvSpPr>
          <p:spPr bwMode="auto">
            <a:xfrm flipH="1">
              <a:off x="1403350" y="3860800"/>
              <a:ext cx="18002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42" name="Line 169"/>
            <p:cNvSpPr>
              <a:spLocks noChangeShapeType="1"/>
            </p:cNvSpPr>
            <p:nvPr/>
          </p:nvSpPr>
          <p:spPr bwMode="auto">
            <a:xfrm flipH="1">
              <a:off x="1447800" y="1844675"/>
              <a:ext cx="1611313" cy="14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43" name="Line 170"/>
            <p:cNvSpPr>
              <a:spLocks noChangeShapeType="1"/>
            </p:cNvSpPr>
            <p:nvPr/>
          </p:nvSpPr>
          <p:spPr bwMode="auto">
            <a:xfrm flipH="1">
              <a:off x="1476375" y="1052513"/>
              <a:ext cx="15113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44" name="Line 171"/>
            <p:cNvSpPr>
              <a:spLocks noChangeShapeType="1"/>
            </p:cNvSpPr>
            <p:nvPr/>
          </p:nvSpPr>
          <p:spPr bwMode="auto">
            <a:xfrm flipV="1">
              <a:off x="3203575" y="1125538"/>
              <a:ext cx="0" cy="27352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45" name="Line 172"/>
            <p:cNvSpPr>
              <a:spLocks noChangeShapeType="1"/>
            </p:cNvSpPr>
            <p:nvPr/>
          </p:nvSpPr>
          <p:spPr bwMode="auto">
            <a:xfrm flipH="1" flipV="1">
              <a:off x="3132138" y="981075"/>
              <a:ext cx="0" cy="172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46" name="Line 173"/>
            <p:cNvSpPr>
              <a:spLocks noChangeShapeType="1"/>
            </p:cNvSpPr>
            <p:nvPr/>
          </p:nvSpPr>
          <p:spPr bwMode="auto">
            <a:xfrm flipH="1" flipV="1">
              <a:off x="3059113" y="836613"/>
              <a:ext cx="0" cy="10080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47" name="Line 174"/>
            <p:cNvSpPr>
              <a:spLocks noChangeShapeType="1"/>
            </p:cNvSpPr>
            <p:nvPr/>
          </p:nvSpPr>
          <p:spPr bwMode="auto">
            <a:xfrm flipH="1" flipV="1">
              <a:off x="2974975" y="668338"/>
              <a:ext cx="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48" name="Line 175"/>
            <p:cNvSpPr>
              <a:spLocks noChangeShapeType="1"/>
            </p:cNvSpPr>
            <p:nvPr/>
          </p:nvSpPr>
          <p:spPr bwMode="auto">
            <a:xfrm flipH="1">
              <a:off x="2974975" y="668338"/>
              <a:ext cx="10668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49" name="Line 176"/>
            <p:cNvSpPr>
              <a:spLocks noChangeShapeType="1"/>
            </p:cNvSpPr>
            <p:nvPr/>
          </p:nvSpPr>
          <p:spPr bwMode="auto">
            <a:xfrm flipH="1">
              <a:off x="3051175" y="820738"/>
              <a:ext cx="9906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50" name="Line 177"/>
            <p:cNvSpPr>
              <a:spLocks noChangeShapeType="1"/>
            </p:cNvSpPr>
            <p:nvPr/>
          </p:nvSpPr>
          <p:spPr bwMode="auto">
            <a:xfrm flipH="1">
              <a:off x="3127375" y="973138"/>
              <a:ext cx="9144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51" name="Line 178"/>
            <p:cNvSpPr>
              <a:spLocks noChangeShapeType="1"/>
            </p:cNvSpPr>
            <p:nvPr/>
          </p:nvSpPr>
          <p:spPr bwMode="auto">
            <a:xfrm flipH="1">
              <a:off x="3203575" y="1125538"/>
              <a:ext cx="838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52" name="Line 179"/>
            <p:cNvSpPr>
              <a:spLocks noChangeShapeType="1"/>
            </p:cNvSpPr>
            <p:nvPr/>
          </p:nvSpPr>
          <p:spPr bwMode="auto">
            <a:xfrm flipV="1">
              <a:off x="5651500" y="765175"/>
              <a:ext cx="21605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53" name="AutoShape 181"/>
            <p:cNvSpPr>
              <a:spLocks noChangeArrowheads="1"/>
            </p:cNvSpPr>
            <p:nvPr/>
          </p:nvSpPr>
          <p:spPr bwMode="auto">
            <a:xfrm>
              <a:off x="5003800" y="3213100"/>
              <a:ext cx="533400" cy="457200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000"/>
                <a:t>DES</a:t>
              </a:r>
            </a:p>
          </p:txBody>
        </p:sp>
        <p:sp>
          <p:nvSpPr>
            <p:cNvPr id="254" name="AutoShape 182"/>
            <p:cNvSpPr>
              <a:spLocks noChangeArrowheads="1"/>
            </p:cNvSpPr>
            <p:nvPr/>
          </p:nvSpPr>
          <p:spPr bwMode="auto">
            <a:xfrm>
              <a:off x="5003800" y="3860800"/>
              <a:ext cx="533400" cy="457200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000"/>
                <a:t>DES</a:t>
              </a:r>
            </a:p>
          </p:txBody>
        </p:sp>
        <p:sp>
          <p:nvSpPr>
            <p:cNvPr id="255" name="AutoShape 183"/>
            <p:cNvSpPr>
              <a:spLocks noChangeArrowheads="1"/>
            </p:cNvSpPr>
            <p:nvPr/>
          </p:nvSpPr>
          <p:spPr bwMode="auto">
            <a:xfrm>
              <a:off x="5003800" y="4581525"/>
              <a:ext cx="533400" cy="457200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000"/>
                <a:t>DES</a:t>
              </a:r>
            </a:p>
          </p:txBody>
        </p:sp>
        <p:sp>
          <p:nvSpPr>
            <p:cNvPr id="256" name="Text Box 190"/>
            <p:cNvSpPr txBox="1">
              <a:spLocks noChangeArrowheads="1"/>
            </p:cNvSpPr>
            <p:nvPr/>
          </p:nvSpPr>
          <p:spPr bwMode="auto">
            <a:xfrm>
              <a:off x="238540" y="4922372"/>
              <a:ext cx="853209" cy="29842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000" dirty="0">
                  <a:solidFill>
                    <a:schemeClr val="accent2"/>
                  </a:solidFill>
                </a:rPr>
                <a:t>TCLK port</a:t>
              </a:r>
            </a:p>
          </p:txBody>
        </p:sp>
        <p:sp>
          <p:nvSpPr>
            <p:cNvPr id="257" name="Text Box 191"/>
            <p:cNvSpPr txBox="1">
              <a:spLocks noChangeArrowheads="1"/>
            </p:cNvSpPr>
            <p:nvPr/>
          </p:nvSpPr>
          <p:spPr bwMode="auto">
            <a:xfrm>
              <a:off x="7596188" y="2276475"/>
              <a:ext cx="646240" cy="48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000"/>
                <a:t>ATCA</a:t>
              </a:r>
            </a:p>
            <a:p>
              <a:r>
                <a:rPr lang="fr-FR" sz="1000"/>
                <a:t>Zone 2</a:t>
              </a:r>
            </a:p>
          </p:txBody>
        </p:sp>
        <p:sp>
          <p:nvSpPr>
            <p:cNvPr id="258" name="Text Box 192"/>
            <p:cNvSpPr txBox="1">
              <a:spLocks noChangeArrowheads="1"/>
            </p:cNvSpPr>
            <p:nvPr/>
          </p:nvSpPr>
          <p:spPr bwMode="auto">
            <a:xfrm>
              <a:off x="7956550" y="404813"/>
              <a:ext cx="1038225" cy="48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000"/>
                <a:t>ATCA</a:t>
              </a:r>
            </a:p>
            <a:p>
              <a:r>
                <a:rPr lang="fr-FR" sz="1000"/>
                <a:t>Zone 3</a:t>
              </a:r>
            </a:p>
          </p:txBody>
        </p:sp>
        <p:sp>
          <p:nvSpPr>
            <p:cNvPr id="259" name="AutoShape 21"/>
            <p:cNvSpPr>
              <a:spLocks noChangeArrowheads="1"/>
            </p:cNvSpPr>
            <p:nvPr/>
          </p:nvSpPr>
          <p:spPr bwMode="auto">
            <a:xfrm>
              <a:off x="5364163" y="620713"/>
              <a:ext cx="533400" cy="457200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000"/>
                <a:t>SER</a:t>
              </a:r>
            </a:p>
          </p:txBody>
        </p:sp>
        <p:sp>
          <p:nvSpPr>
            <p:cNvPr id="260" name="AutoShape 194"/>
            <p:cNvSpPr>
              <a:spLocks noChangeArrowheads="1"/>
            </p:cNvSpPr>
            <p:nvPr/>
          </p:nvSpPr>
          <p:spPr bwMode="auto">
            <a:xfrm>
              <a:off x="5003800" y="2492375"/>
              <a:ext cx="533400" cy="457200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000"/>
                <a:t>DES</a:t>
              </a:r>
            </a:p>
          </p:txBody>
        </p:sp>
        <p:sp>
          <p:nvSpPr>
            <p:cNvPr id="261" name="Text Box 195"/>
            <p:cNvSpPr txBox="1">
              <a:spLocks noChangeArrowheads="1"/>
            </p:cNvSpPr>
            <p:nvPr/>
          </p:nvSpPr>
          <p:spPr bwMode="auto">
            <a:xfrm>
              <a:off x="5940425" y="765174"/>
              <a:ext cx="1809543" cy="298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000" b="1" dirty="0"/>
                <a:t>Serials links @ 800Mb/s</a:t>
              </a:r>
            </a:p>
          </p:txBody>
        </p:sp>
        <p:sp>
          <p:nvSpPr>
            <p:cNvPr id="262" name="Line 197"/>
            <p:cNvSpPr>
              <a:spLocks noChangeShapeType="1"/>
            </p:cNvSpPr>
            <p:nvPr/>
          </p:nvSpPr>
          <p:spPr bwMode="auto">
            <a:xfrm flipV="1">
              <a:off x="5940425" y="1412875"/>
              <a:ext cx="21605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63" name="AutoShape 200"/>
            <p:cNvSpPr>
              <a:spLocks noChangeArrowheads="1"/>
            </p:cNvSpPr>
            <p:nvPr/>
          </p:nvSpPr>
          <p:spPr bwMode="auto">
            <a:xfrm>
              <a:off x="5364163" y="1196975"/>
              <a:ext cx="533400" cy="457200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000"/>
                <a:t>DES</a:t>
              </a:r>
            </a:p>
          </p:txBody>
        </p:sp>
        <p:sp>
          <p:nvSpPr>
            <p:cNvPr id="264" name="Line 201"/>
            <p:cNvSpPr>
              <a:spLocks noChangeShapeType="1"/>
            </p:cNvSpPr>
            <p:nvPr/>
          </p:nvSpPr>
          <p:spPr bwMode="auto">
            <a:xfrm flipH="1">
              <a:off x="5508625" y="2708275"/>
              <a:ext cx="35877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65" name="Line 202"/>
            <p:cNvSpPr>
              <a:spLocks noChangeShapeType="1"/>
            </p:cNvSpPr>
            <p:nvPr/>
          </p:nvSpPr>
          <p:spPr bwMode="auto">
            <a:xfrm flipH="1" flipV="1">
              <a:off x="5508625" y="3429000"/>
              <a:ext cx="35877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66" name="Rectangle 203"/>
            <p:cNvSpPr>
              <a:spLocks noChangeArrowheads="1"/>
            </p:cNvSpPr>
            <p:nvPr/>
          </p:nvSpPr>
          <p:spPr bwMode="auto">
            <a:xfrm>
              <a:off x="6732588" y="5013325"/>
              <a:ext cx="1152525" cy="104449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000" dirty="0">
                  <a:solidFill>
                    <a:schemeClr val="bg1"/>
                  </a:solidFill>
                </a:rPr>
                <a:t>DATA</a:t>
              </a:r>
            </a:p>
            <a:p>
              <a:r>
                <a:rPr lang="fr-FR" sz="1000" dirty="0">
                  <a:solidFill>
                    <a:schemeClr val="bg1"/>
                  </a:solidFill>
                </a:rPr>
                <a:t>Acquisition</a:t>
              </a:r>
            </a:p>
            <a:p>
              <a:r>
                <a:rPr lang="fr-FR" sz="1000" dirty="0">
                  <a:solidFill>
                    <a:schemeClr val="bg1"/>
                  </a:solidFill>
                </a:rPr>
                <a:t>FPGA 0</a:t>
              </a:r>
            </a:p>
            <a:p>
              <a:r>
                <a:rPr lang="fr-FR" sz="1000" dirty="0" smtClean="0">
                  <a:solidFill>
                    <a:schemeClr val="bg1"/>
                  </a:solidFill>
                </a:rPr>
                <a:t>CARRIER</a:t>
              </a:r>
              <a:endParaRPr lang="fr-FR" sz="1000" dirty="0">
                <a:solidFill>
                  <a:schemeClr val="bg1"/>
                </a:solidFill>
              </a:endParaRPr>
            </a:p>
            <a:p>
              <a:r>
                <a:rPr lang="fr-FR" sz="1000" dirty="0">
                  <a:solidFill>
                    <a:schemeClr val="bg1"/>
                  </a:solidFill>
                </a:rPr>
                <a:t>XCV4FX60</a:t>
              </a:r>
            </a:p>
          </p:txBody>
        </p:sp>
        <p:sp>
          <p:nvSpPr>
            <p:cNvPr id="267" name="Line 209"/>
            <p:cNvSpPr>
              <a:spLocks noChangeShapeType="1"/>
            </p:cNvSpPr>
            <p:nvPr/>
          </p:nvSpPr>
          <p:spPr bwMode="auto">
            <a:xfrm flipH="1" flipV="1">
              <a:off x="5867400" y="2708275"/>
              <a:ext cx="0" cy="266541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68" name="Line 210"/>
            <p:cNvSpPr>
              <a:spLocks noChangeShapeType="1"/>
            </p:cNvSpPr>
            <p:nvPr/>
          </p:nvSpPr>
          <p:spPr bwMode="auto">
            <a:xfrm flipH="1" flipV="1">
              <a:off x="5508625" y="4149725"/>
              <a:ext cx="35877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69" name="Line 211"/>
            <p:cNvSpPr>
              <a:spLocks noChangeShapeType="1"/>
            </p:cNvSpPr>
            <p:nvPr/>
          </p:nvSpPr>
          <p:spPr bwMode="auto">
            <a:xfrm flipH="1" flipV="1">
              <a:off x="5508625" y="4797425"/>
              <a:ext cx="35877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70" name="Line 212"/>
            <p:cNvSpPr>
              <a:spLocks noChangeShapeType="1"/>
            </p:cNvSpPr>
            <p:nvPr/>
          </p:nvSpPr>
          <p:spPr bwMode="auto">
            <a:xfrm flipH="1" flipV="1">
              <a:off x="6300788" y="3429000"/>
              <a:ext cx="0" cy="1944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271" name="AutoShape 213"/>
            <p:cNvSpPr>
              <a:spLocks noChangeArrowheads="1"/>
            </p:cNvSpPr>
            <p:nvPr/>
          </p:nvSpPr>
          <p:spPr bwMode="auto">
            <a:xfrm>
              <a:off x="6156325" y="2971800"/>
              <a:ext cx="1079500" cy="457200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000"/>
                <a:t>// to GbE</a:t>
              </a:r>
            </a:p>
          </p:txBody>
        </p:sp>
        <p:sp>
          <p:nvSpPr>
            <p:cNvPr id="272" name="Line 214"/>
            <p:cNvSpPr>
              <a:spLocks noChangeShapeType="1"/>
            </p:cNvSpPr>
            <p:nvPr/>
          </p:nvSpPr>
          <p:spPr bwMode="auto">
            <a:xfrm flipH="1" flipV="1">
              <a:off x="6516688" y="4221163"/>
              <a:ext cx="21590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115" name="Text Box 69"/>
            <p:cNvSpPr txBox="1">
              <a:spLocks noChangeArrowheads="1"/>
            </p:cNvSpPr>
            <p:nvPr/>
          </p:nvSpPr>
          <p:spPr bwMode="auto">
            <a:xfrm>
              <a:off x="8110363" y="1545563"/>
              <a:ext cx="1399175" cy="48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000" dirty="0" smtClean="0"/>
                <a:t>Optical </a:t>
              </a:r>
              <a:r>
                <a:rPr lang="fr-FR" sz="1000" dirty="0" err="1" smtClean="0"/>
                <a:t>PciExpress</a:t>
              </a:r>
              <a:endParaRPr lang="fr-FR" sz="1000" dirty="0" smtClean="0"/>
            </a:p>
            <a:p>
              <a:r>
                <a:rPr lang="fr-FR" sz="1000" dirty="0" smtClean="0"/>
                <a:t>Link</a:t>
              </a:r>
              <a:endParaRPr lang="fr-FR" sz="1000" dirty="0"/>
            </a:p>
          </p:txBody>
        </p:sp>
      </p:grpSp>
      <p:cxnSp>
        <p:nvCxnSpPr>
          <p:cNvPr id="112" name="Connecteur droit 111"/>
          <p:cNvCxnSpPr/>
          <p:nvPr/>
        </p:nvCxnSpPr>
        <p:spPr>
          <a:xfrm rot="5400000" flipH="1" flipV="1">
            <a:off x="6215868" y="3214686"/>
            <a:ext cx="856462" cy="794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6643702" y="2786058"/>
            <a:ext cx="1143008" cy="1588"/>
          </a:xfrm>
          <a:prstGeom prst="line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642910" y="150017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Cartes filles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7154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Sommaire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3" y="1571612"/>
            <a:ext cx="8258175" cy="4786346"/>
          </a:xfrm>
        </p:spPr>
        <p:txBody>
          <a:bodyPr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Présentation du projet AGATA</a:t>
            </a:r>
          </a:p>
          <a:p>
            <a:pPr marL="822706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Physique</a:t>
            </a:r>
          </a:p>
          <a:p>
            <a:pPr marL="822706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L’instrument</a:t>
            </a:r>
          </a:p>
          <a:p>
            <a:pPr marL="822706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L’ensemble de la chaîne d’acquisition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L’électronique du Local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Preprocessing</a:t>
            </a:r>
            <a:endParaRPr lang="fr-FR" dirty="0" smtClean="0"/>
          </a:p>
          <a:p>
            <a:pPr marL="822706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Ensemble du LLP</a:t>
            </a:r>
          </a:p>
          <a:p>
            <a:pPr marL="822706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La carte CARRIER Advanced TCA</a:t>
            </a:r>
          </a:p>
          <a:p>
            <a:pPr marL="1105281" lvl="2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Cahier des charges</a:t>
            </a:r>
          </a:p>
          <a:p>
            <a:pPr marL="1105281" lvl="2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Choix du standard Advanced TCA</a:t>
            </a:r>
          </a:p>
          <a:p>
            <a:pPr marL="1105281" lvl="2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Les bus de communication</a:t>
            </a:r>
          </a:p>
          <a:p>
            <a:pPr marL="1105281" lvl="2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Les principaux composants</a:t>
            </a:r>
          </a:p>
          <a:p>
            <a:pPr marL="822706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Tests, bancs de test, tests JTAG</a:t>
            </a:r>
          </a:p>
          <a:p>
            <a:pPr marL="822706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Fabrication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Les conclusions</a:t>
            </a:r>
          </a:p>
        </p:txBody>
      </p:sp>
      <p:sp>
        <p:nvSpPr>
          <p:cNvPr id="13316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3786188" y="6481763"/>
            <a:ext cx="313848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/>
              <a:t>C.Oziol</a:t>
            </a:r>
            <a:r>
              <a:rPr lang="fr-FR" dirty="0" smtClean="0"/>
              <a:t> 14 septembre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92867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lbertus Medium" pitchFamily="34" charset="0"/>
              </a:rPr>
              <a:t>Synoptique de la carte CARRIER ATCA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grpSp>
        <p:nvGrpSpPr>
          <p:cNvPr id="191" name="Group 388"/>
          <p:cNvGrpSpPr>
            <a:grpSpLocks/>
          </p:cNvGrpSpPr>
          <p:nvPr/>
        </p:nvGrpSpPr>
        <p:grpSpPr bwMode="auto">
          <a:xfrm>
            <a:off x="214282" y="1244745"/>
            <a:ext cx="8359405" cy="5353955"/>
            <a:chOff x="0" y="96"/>
            <a:chExt cx="5664" cy="4061"/>
          </a:xfrm>
        </p:grpSpPr>
        <p:sp>
          <p:nvSpPr>
            <p:cNvPr id="192" name="Text Box 5"/>
            <p:cNvSpPr txBox="1">
              <a:spLocks noChangeArrowheads="1"/>
            </p:cNvSpPr>
            <p:nvPr/>
          </p:nvSpPr>
          <p:spPr bwMode="auto">
            <a:xfrm>
              <a:off x="5082" y="2457"/>
              <a:ext cx="56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dirty="0"/>
                <a:t>PCI Express</a:t>
              </a:r>
            </a:p>
            <a:p>
              <a:r>
                <a:rPr lang="fr-FR" sz="900" dirty="0"/>
                <a:t>ou </a:t>
              </a:r>
              <a:r>
                <a:rPr lang="fr-FR" sz="900" dirty="0" err="1"/>
                <a:t>GbE</a:t>
              </a:r>
              <a:endParaRPr lang="fr-FR" sz="900" dirty="0"/>
            </a:p>
          </p:txBody>
        </p:sp>
        <p:sp>
          <p:nvSpPr>
            <p:cNvPr id="193" name="Text Box 7"/>
            <p:cNvSpPr txBox="1">
              <a:spLocks noChangeArrowheads="1"/>
            </p:cNvSpPr>
            <p:nvPr/>
          </p:nvSpPr>
          <p:spPr bwMode="auto">
            <a:xfrm>
              <a:off x="0" y="3072"/>
              <a:ext cx="551" cy="175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>
                  <a:solidFill>
                    <a:srgbClr val="FF9966"/>
                  </a:solidFill>
                </a:rPr>
                <a:t>Slow control</a:t>
              </a:r>
            </a:p>
          </p:txBody>
        </p:sp>
        <p:sp>
          <p:nvSpPr>
            <p:cNvPr id="194" name="Text Box 8"/>
            <p:cNvSpPr txBox="1">
              <a:spLocks noChangeArrowheads="1"/>
            </p:cNvSpPr>
            <p:nvPr/>
          </p:nvSpPr>
          <p:spPr bwMode="auto">
            <a:xfrm>
              <a:off x="0" y="2352"/>
              <a:ext cx="681" cy="1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>
                  <a:solidFill>
                    <a:srgbClr val="FF0000"/>
                  </a:solidFill>
                </a:rPr>
                <a:t>Data acquisition</a:t>
              </a:r>
            </a:p>
          </p:txBody>
        </p:sp>
        <p:sp>
          <p:nvSpPr>
            <p:cNvPr id="195" name="Text Box 9"/>
            <p:cNvSpPr txBox="1">
              <a:spLocks noChangeArrowheads="1"/>
            </p:cNvSpPr>
            <p:nvPr/>
          </p:nvSpPr>
          <p:spPr bwMode="auto">
            <a:xfrm>
              <a:off x="0" y="2592"/>
              <a:ext cx="321" cy="175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dirty="0" err="1"/>
                <a:t>Clock</a:t>
              </a:r>
              <a:endParaRPr lang="fr-FR" sz="900" dirty="0"/>
            </a:p>
          </p:txBody>
        </p:sp>
        <p:sp>
          <p:nvSpPr>
            <p:cNvPr id="196" name="Text Box 10"/>
            <p:cNvSpPr txBox="1">
              <a:spLocks noChangeArrowheads="1"/>
            </p:cNvSpPr>
            <p:nvPr/>
          </p:nvSpPr>
          <p:spPr bwMode="auto">
            <a:xfrm>
              <a:off x="0" y="2832"/>
              <a:ext cx="481" cy="1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>
                  <a:solidFill>
                    <a:schemeClr val="accent2"/>
                  </a:solidFill>
                </a:rPr>
                <a:t>TCLK port</a:t>
              </a:r>
            </a:p>
          </p:txBody>
        </p:sp>
        <p:sp>
          <p:nvSpPr>
            <p:cNvPr id="197" name="AutoShape 26"/>
            <p:cNvSpPr>
              <a:spLocks noChangeArrowheads="1"/>
            </p:cNvSpPr>
            <p:nvPr/>
          </p:nvSpPr>
          <p:spPr bwMode="auto">
            <a:xfrm>
              <a:off x="3168" y="1344"/>
              <a:ext cx="1392" cy="1584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dirty="0"/>
                <a:t>DATA</a:t>
              </a:r>
            </a:p>
            <a:p>
              <a:pPr algn="ctr"/>
              <a:r>
                <a:rPr lang="fr-FR" sz="900" dirty="0"/>
                <a:t>Acquisition</a:t>
              </a:r>
            </a:p>
            <a:p>
              <a:pPr algn="ctr"/>
              <a:r>
                <a:rPr lang="fr-FR" sz="900" dirty="0" smtClean="0"/>
                <a:t>FPGA0</a:t>
              </a:r>
              <a:endParaRPr lang="fr-FR" sz="900" dirty="0"/>
            </a:p>
            <a:p>
              <a:pPr algn="ctr"/>
              <a:r>
                <a:rPr lang="fr-FR" sz="900" dirty="0"/>
                <a:t>Carrier</a:t>
              </a:r>
            </a:p>
            <a:p>
              <a:pPr algn="ctr"/>
              <a:r>
                <a:rPr lang="fr-FR" sz="900" dirty="0"/>
                <a:t>XCV4FX60</a:t>
              </a:r>
            </a:p>
          </p:txBody>
        </p:sp>
        <p:sp>
          <p:nvSpPr>
            <p:cNvPr id="198" name="Line 27"/>
            <p:cNvSpPr>
              <a:spLocks noChangeShapeType="1"/>
            </p:cNvSpPr>
            <p:nvPr/>
          </p:nvSpPr>
          <p:spPr bwMode="auto">
            <a:xfrm>
              <a:off x="1152" y="1056"/>
              <a:ext cx="1" cy="2496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199" name="AutoShape 28"/>
            <p:cNvSpPr>
              <a:spLocks noChangeArrowheads="1"/>
            </p:cNvSpPr>
            <p:nvPr/>
          </p:nvSpPr>
          <p:spPr bwMode="auto">
            <a:xfrm>
              <a:off x="1008" y="3339"/>
              <a:ext cx="624" cy="597"/>
            </a:xfrm>
            <a:prstGeom prst="bevel">
              <a:avLst>
                <a:gd name="adj" fmla="val 12500"/>
              </a:avLst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Clock</a:t>
              </a:r>
            </a:p>
            <a:p>
              <a:pPr algn="ctr"/>
              <a:r>
                <a:rPr lang="fr-FR" sz="900"/>
                <a:t>Drivers</a:t>
              </a:r>
            </a:p>
            <a:p>
              <a:pPr algn="ctr"/>
              <a:r>
                <a:rPr lang="fr-FR" sz="900"/>
                <a:t>&amp; PLL</a:t>
              </a:r>
            </a:p>
          </p:txBody>
        </p:sp>
        <p:sp>
          <p:nvSpPr>
            <p:cNvPr id="200" name="Line 30"/>
            <p:cNvSpPr>
              <a:spLocks noChangeShapeType="1"/>
            </p:cNvSpPr>
            <p:nvPr/>
          </p:nvSpPr>
          <p:spPr bwMode="auto">
            <a:xfrm>
              <a:off x="96" y="3648"/>
              <a:ext cx="912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01" name="Rectangle 33"/>
            <p:cNvSpPr>
              <a:spLocks noChangeArrowheads="1"/>
            </p:cNvSpPr>
            <p:nvPr/>
          </p:nvSpPr>
          <p:spPr bwMode="auto">
            <a:xfrm>
              <a:off x="4896" y="3504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POWER</a:t>
              </a:r>
            </a:p>
            <a:p>
              <a:pPr algn="ctr"/>
              <a:r>
                <a:rPr lang="fr-FR" sz="900" b="1"/>
                <a:t>12V 3.3V 2.5V</a:t>
              </a:r>
            </a:p>
            <a:p>
              <a:pPr algn="ctr"/>
              <a:r>
                <a:rPr lang="fr-FR" sz="900" b="1"/>
                <a:t>1,2V 1.5V 1.8V</a:t>
              </a:r>
            </a:p>
          </p:txBody>
        </p:sp>
        <p:sp>
          <p:nvSpPr>
            <p:cNvPr id="202" name="Line 34"/>
            <p:cNvSpPr>
              <a:spLocks noChangeShapeType="1"/>
            </p:cNvSpPr>
            <p:nvPr/>
          </p:nvSpPr>
          <p:spPr bwMode="auto">
            <a:xfrm flipV="1">
              <a:off x="4800" y="528"/>
              <a:ext cx="432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03" name="Text Box 35"/>
            <p:cNvSpPr txBox="1">
              <a:spLocks noChangeArrowheads="1"/>
            </p:cNvSpPr>
            <p:nvPr/>
          </p:nvSpPr>
          <p:spPr bwMode="auto">
            <a:xfrm>
              <a:off x="4800" y="336"/>
              <a:ext cx="373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>
                  <a:solidFill>
                    <a:srgbClr val="FF9966"/>
                  </a:solidFill>
                </a:rPr>
                <a:t>100ME</a:t>
              </a:r>
            </a:p>
          </p:txBody>
        </p:sp>
        <p:sp>
          <p:nvSpPr>
            <p:cNvPr id="204" name="AutoShape 37"/>
            <p:cNvSpPr>
              <a:spLocks noChangeArrowheads="1"/>
            </p:cNvSpPr>
            <p:nvPr/>
          </p:nvSpPr>
          <p:spPr bwMode="auto">
            <a:xfrm>
              <a:off x="4649" y="754"/>
              <a:ext cx="454" cy="453"/>
            </a:xfrm>
            <a:prstGeom prst="bevel">
              <a:avLst>
                <a:gd name="adj" fmla="val 1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SDRAM</a:t>
              </a:r>
            </a:p>
            <a:p>
              <a:pPr algn="ctr"/>
              <a:r>
                <a:rPr lang="fr-FR" sz="900" b="1"/>
                <a:t>64Mo</a:t>
              </a:r>
            </a:p>
            <a:p>
              <a:pPr algn="ctr"/>
              <a:r>
                <a:rPr lang="fr-FR" sz="900" b="1"/>
                <a:t>Micron</a:t>
              </a:r>
            </a:p>
          </p:txBody>
        </p:sp>
        <p:sp>
          <p:nvSpPr>
            <p:cNvPr id="205" name="AutoShape 55"/>
            <p:cNvSpPr>
              <a:spLocks noChangeArrowheads="1"/>
            </p:cNvSpPr>
            <p:nvPr/>
          </p:nvSpPr>
          <p:spPr bwMode="auto">
            <a:xfrm>
              <a:off x="4105" y="3249"/>
              <a:ext cx="144" cy="144"/>
            </a:xfrm>
            <a:prstGeom prst="bevel">
              <a:avLst>
                <a:gd name="adj" fmla="val 12500"/>
              </a:avLst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900"/>
            </a:p>
          </p:txBody>
        </p:sp>
        <p:sp>
          <p:nvSpPr>
            <p:cNvPr id="206" name="Text Box 56"/>
            <p:cNvSpPr txBox="1">
              <a:spLocks noChangeArrowheads="1"/>
            </p:cNvSpPr>
            <p:nvPr/>
          </p:nvSpPr>
          <p:spPr bwMode="auto">
            <a:xfrm>
              <a:off x="3923" y="3385"/>
              <a:ext cx="48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b="1" dirty="0"/>
                <a:t>OSC LOC</a:t>
              </a:r>
            </a:p>
          </p:txBody>
        </p:sp>
        <p:sp>
          <p:nvSpPr>
            <p:cNvPr id="207" name="Text Box 57"/>
            <p:cNvSpPr txBox="1">
              <a:spLocks noChangeArrowheads="1"/>
            </p:cNvSpPr>
            <p:nvPr/>
          </p:nvSpPr>
          <p:spPr bwMode="auto">
            <a:xfrm>
              <a:off x="2400" y="2880"/>
              <a:ext cx="625" cy="2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b="1">
                  <a:solidFill>
                    <a:schemeClr val="bg1"/>
                  </a:solidFill>
                </a:rPr>
                <a:t>CPU TRACE</a:t>
              </a:r>
            </a:p>
            <a:p>
              <a:r>
                <a:rPr lang="fr-FR" sz="900" b="1">
                  <a:solidFill>
                    <a:schemeClr val="bg1"/>
                  </a:solidFill>
                </a:rPr>
                <a:t>LSA connect.</a:t>
              </a:r>
            </a:p>
          </p:txBody>
        </p:sp>
        <p:sp>
          <p:nvSpPr>
            <p:cNvPr id="208" name="Line 64"/>
            <p:cNvSpPr>
              <a:spLocks noChangeShapeType="1"/>
            </p:cNvSpPr>
            <p:nvPr/>
          </p:nvSpPr>
          <p:spPr bwMode="auto">
            <a:xfrm flipV="1">
              <a:off x="3072" y="2928"/>
              <a:ext cx="240" cy="9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09" name="Line 97"/>
            <p:cNvSpPr>
              <a:spLocks noChangeShapeType="1"/>
            </p:cNvSpPr>
            <p:nvPr/>
          </p:nvSpPr>
          <p:spPr bwMode="auto">
            <a:xfrm>
              <a:off x="1344" y="720"/>
              <a:ext cx="0" cy="24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10" name="AutoShape 110"/>
            <p:cNvSpPr>
              <a:spLocks noChangeArrowheads="1"/>
            </p:cNvSpPr>
            <p:nvPr/>
          </p:nvSpPr>
          <p:spPr bwMode="auto">
            <a:xfrm>
              <a:off x="3744" y="288"/>
              <a:ext cx="672" cy="624"/>
            </a:xfrm>
            <a:prstGeom prst="bevel">
              <a:avLst>
                <a:gd name="adj" fmla="val 12500"/>
              </a:avLst>
            </a:prstGeom>
            <a:solidFill>
              <a:srgbClr val="FF99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Switch</a:t>
              </a:r>
            </a:p>
            <a:p>
              <a:pPr algn="ctr"/>
              <a:r>
                <a:rPr lang="fr-FR" sz="900"/>
                <a:t>10/100</a:t>
              </a:r>
            </a:p>
            <a:p>
              <a:pPr algn="ctr"/>
              <a:r>
                <a:rPr lang="fr-FR" sz="900"/>
                <a:t>ZL50407</a:t>
              </a:r>
            </a:p>
          </p:txBody>
        </p:sp>
        <p:sp>
          <p:nvSpPr>
            <p:cNvPr id="211" name="AutoShape 113"/>
            <p:cNvSpPr>
              <a:spLocks noChangeArrowheads="1"/>
            </p:cNvSpPr>
            <p:nvPr/>
          </p:nvSpPr>
          <p:spPr bwMode="auto">
            <a:xfrm>
              <a:off x="3168" y="1344"/>
              <a:ext cx="336" cy="288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DES</a:t>
              </a:r>
            </a:p>
          </p:txBody>
        </p:sp>
        <p:sp>
          <p:nvSpPr>
            <p:cNvPr id="212" name="Line 159"/>
            <p:cNvSpPr>
              <a:spLocks noChangeShapeType="1"/>
            </p:cNvSpPr>
            <p:nvPr/>
          </p:nvSpPr>
          <p:spPr bwMode="auto">
            <a:xfrm>
              <a:off x="4128" y="912"/>
              <a:ext cx="0" cy="432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13" name="Line 160"/>
            <p:cNvSpPr>
              <a:spLocks noChangeShapeType="1"/>
            </p:cNvSpPr>
            <p:nvPr/>
          </p:nvSpPr>
          <p:spPr bwMode="auto">
            <a:xfrm flipV="1">
              <a:off x="3216" y="576"/>
              <a:ext cx="0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14" name="Line 168"/>
            <p:cNvSpPr>
              <a:spLocks noChangeShapeType="1"/>
            </p:cNvSpPr>
            <p:nvPr/>
          </p:nvSpPr>
          <p:spPr bwMode="auto">
            <a:xfrm>
              <a:off x="884" y="3748"/>
              <a:ext cx="6" cy="9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15" name="Text Box 169"/>
            <p:cNvSpPr txBox="1">
              <a:spLocks noChangeArrowheads="1"/>
            </p:cNvSpPr>
            <p:nvPr/>
          </p:nvSpPr>
          <p:spPr bwMode="auto">
            <a:xfrm>
              <a:off x="3742" y="890"/>
              <a:ext cx="373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RevMII</a:t>
              </a:r>
            </a:p>
          </p:txBody>
        </p:sp>
        <p:sp>
          <p:nvSpPr>
            <p:cNvPr id="216" name="Line 172"/>
            <p:cNvSpPr>
              <a:spLocks noChangeShapeType="1"/>
            </p:cNvSpPr>
            <p:nvPr/>
          </p:nvSpPr>
          <p:spPr bwMode="auto">
            <a:xfrm>
              <a:off x="4416" y="576"/>
              <a:ext cx="48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17" name="Text Box 173"/>
            <p:cNvSpPr txBox="1">
              <a:spLocks noChangeArrowheads="1"/>
            </p:cNvSpPr>
            <p:nvPr/>
          </p:nvSpPr>
          <p:spPr bwMode="auto">
            <a:xfrm>
              <a:off x="4368" y="720"/>
              <a:ext cx="23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MII</a:t>
              </a:r>
            </a:p>
          </p:txBody>
        </p:sp>
        <p:sp>
          <p:nvSpPr>
            <p:cNvPr id="218" name="AutoShape 174"/>
            <p:cNvSpPr>
              <a:spLocks noChangeArrowheads="1"/>
            </p:cNvSpPr>
            <p:nvPr/>
          </p:nvSpPr>
          <p:spPr bwMode="auto">
            <a:xfrm>
              <a:off x="4464" y="384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PHY</a:t>
              </a:r>
            </a:p>
            <a:p>
              <a:pPr algn="ctr"/>
              <a:r>
                <a:rPr lang="fr-FR" sz="900"/>
                <a:t>X2</a:t>
              </a:r>
            </a:p>
          </p:txBody>
        </p:sp>
        <p:sp>
          <p:nvSpPr>
            <p:cNvPr id="219" name="Line 175"/>
            <p:cNvSpPr>
              <a:spLocks noChangeShapeType="1"/>
            </p:cNvSpPr>
            <p:nvPr/>
          </p:nvSpPr>
          <p:spPr bwMode="auto">
            <a:xfrm flipV="1">
              <a:off x="4241" y="1117"/>
              <a:ext cx="43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20" name="Text Box 176"/>
            <p:cNvSpPr txBox="1">
              <a:spLocks noChangeArrowheads="1"/>
            </p:cNvSpPr>
            <p:nvPr/>
          </p:nvSpPr>
          <p:spPr bwMode="auto">
            <a:xfrm>
              <a:off x="3515" y="2976"/>
              <a:ext cx="35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32 bits</a:t>
              </a:r>
            </a:p>
          </p:txBody>
        </p:sp>
        <p:sp>
          <p:nvSpPr>
            <p:cNvPr id="221" name="Text Box 183"/>
            <p:cNvSpPr txBox="1">
              <a:spLocks noChangeArrowheads="1"/>
            </p:cNvSpPr>
            <p:nvPr/>
          </p:nvSpPr>
          <p:spPr bwMode="auto">
            <a:xfrm>
              <a:off x="2018" y="1971"/>
              <a:ext cx="88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Serial link @ 800Mb/s</a:t>
              </a:r>
            </a:p>
          </p:txBody>
        </p:sp>
        <p:sp>
          <p:nvSpPr>
            <p:cNvPr id="222" name="Text Box 184"/>
            <p:cNvSpPr txBox="1">
              <a:spLocks noChangeArrowheads="1"/>
            </p:cNvSpPr>
            <p:nvPr/>
          </p:nvSpPr>
          <p:spPr bwMode="auto">
            <a:xfrm>
              <a:off x="2496" y="528"/>
              <a:ext cx="373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RevMII</a:t>
              </a:r>
            </a:p>
          </p:txBody>
        </p:sp>
        <p:sp>
          <p:nvSpPr>
            <p:cNvPr id="223" name="Line 187"/>
            <p:cNvSpPr>
              <a:spLocks noChangeShapeType="1"/>
            </p:cNvSpPr>
            <p:nvPr/>
          </p:nvSpPr>
          <p:spPr bwMode="auto">
            <a:xfrm>
              <a:off x="912" y="336"/>
              <a:ext cx="432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24" name="Line 188"/>
            <p:cNvSpPr>
              <a:spLocks noChangeShapeType="1"/>
            </p:cNvSpPr>
            <p:nvPr/>
          </p:nvSpPr>
          <p:spPr bwMode="auto">
            <a:xfrm>
              <a:off x="1344" y="720"/>
              <a:ext cx="2400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25" name="Line 189"/>
            <p:cNvSpPr>
              <a:spLocks noChangeShapeType="1"/>
            </p:cNvSpPr>
            <p:nvPr/>
          </p:nvSpPr>
          <p:spPr bwMode="auto">
            <a:xfrm>
              <a:off x="1440" y="768"/>
              <a:ext cx="2304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26" name="Line 190"/>
            <p:cNvSpPr>
              <a:spLocks noChangeShapeType="1"/>
            </p:cNvSpPr>
            <p:nvPr/>
          </p:nvSpPr>
          <p:spPr bwMode="auto">
            <a:xfrm>
              <a:off x="1536" y="816"/>
              <a:ext cx="2208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27" name="AutoShape 191"/>
            <p:cNvSpPr>
              <a:spLocks noChangeArrowheads="1"/>
            </p:cNvSpPr>
            <p:nvPr/>
          </p:nvSpPr>
          <p:spPr bwMode="auto">
            <a:xfrm>
              <a:off x="4464" y="3216"/>
              <a:ext cx="480" cy="512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EEPROM</a:t>
              </a:r>
            </a:p>
            <a:p>
              <a:pPr algn="ctr"/>
              <a:r>
                <a:rPr lang="fr-FR" sz="900" b="1"/>
                <a:t>Config</a:t>
              </a:r>
            </a:p>
            <a:p>
              <a:pPr algn="ctr"/>
              <a:r>
                <a:rPr lang="fr-FR" sz="900" b="1"/>
                <a:t>DAFC</a:t>
              </a:r>
            </a:p>
          </p:txBody>
        </p:sp>
        <p:sp>
          <p:nvSpPr>
            <p:cNvPr id="228" name="Line 194"/>
            <p:cNvSpPr>
              <a:spLocks noChangeShapeType="1"/>
            </p:cNvSpPr>
            <p:nvPr/>
          </p:nvSpPr>
          <p:spPr bwMode="auto">
            <a:xfrm>
              <a:off x="2208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29" name="Rectangle 195"/>
            <p:cNvSpPr>
              <a:spLocks noChangeArrowheads="1"/>
            </p:cNvSpPr>
            <p:nvPr/>
          </p:nvSpPr>
          <p:spPr bwMode="auto">
            <a:xfrm>
              <a:off x="2016" y="3216"/>
              <a:ext cx="62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JTAG connect.</a:t>
              </a:r>
            </a:p>
          </p:txBody>
        </p:sp>
        <p:sp>
          <p:nvSpPr>
            <p:cNvPr id="230" name="Line 197"/>
            <p:cNvSpPr>
              <a:spLocks noChangeShapeType="1"/>
            </p:cNvSpPr>
            <p:nvPr/>
          </p:nvSpPr>
          <p:spPr bwMode="auto">
            <a:xfrm flipH="1" flipV="1">
              <a:off x="4368" y="29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31" name="Text Box 198"/>
            <p:cNvSpPr txBox="1">
              <a:spLocks noChangeArrowheads="1"/>
            </p:cNvSpPr>
            <p:nvPr/>
          </p:nvSpPr>
          <p:spPr bwMode="auto">
            <a:xfrm>
              <a:off x="4014" y="3566"/>
              <a:ext cx="32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JTAG</a:t>
              </a:r>
            </a:p>
          </p:txBody>
        </p:sp>
        <p:sp>
          <p:nvSpPr>
            <p:cNvPr id="232" name="AutoShape 200"/>
            <p:cNvSpPr>
              <a:spLocks noChangeArrowheads="1"/>
            </p:cNvSpPr>
            <p:nvPr/>
          </p:nvSpPr>
          <p:spPr bwMode="auto">
            <a:xfrm>
              <a:off x="1728" y="3456"/>
              <a:ext cx="528" cy="512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V4LX25</a:t>
              </a:r>
            </a:p>
            <a:p>
              <a:pPr algn="ctr"/>
              <a:r>
                <a:rPr lang="fr-FR" sz="900" b="1"/>
                <a:t>JTAG</a:t>
              </a:r>
            </a:p>
            <a:p>
              <a:pPr algn="ctr"/>
              <a:r>
                <a:rPr lang="fr-FR" sz="900" b="1"/>
                <a:t>&amp; I2C</a:t>
              </a:r>
            </a:p>
          </p:txBody>
        </p:sp>
        <p:sp>
          <p:nvSpPr>
            <p:cNvPr id="233" name="Line 201"/>
            <p:cNvSpPr>
              <a:spLocks noChangeShapeType="1"/>
            </p:cNvSpPr>
            <p:nvPr/>
          </p:nvSpPr>
          <p:spPr bwMode="auto">
            <a:xfrm>
              <a:off x="1968" y="864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34" name="Line 203"/>
            <p:cNvSpPr>
              <a:spLocks noChangeShapeType="1"/>
            </p:cNvSpPr>
            <p:nvPr/>
          </p:nvSpPr>
          <p:spPr bwMode="auto">
            <a:xfrm>
              <a:off x="2245" y="3702"/>
              <a:ext cx="2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35" name="Text Box 204"/>
            <p:cNvSpPr txBox="1">
              <a:spLocks noChangeArrowheads="1"/>
            </p:cNvSpPr>
            <p:nvPr/>
          </p:nvSpPr>
          <p:spPr bwMode="auto">
            <a:xfrm>
              <a:off x="2290" y="3793"/>
              <a:ext cx="24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I2C</a:t>
              </a:r>
            </a:p>
          </p:txBody>
        </p:sp>
        <p:sp>
          <p:nvSpPr>
            <p:cNvPr id="236" name="AutoShape 205"/>
            <p:cNvSpPr>
              <a:spLocks noChangeArrowheads="1"/>
            </p:cNvSpPr>
            <p:nvPr/>
          </p:nvSpPr>
          <p:spPr bwMode="auto">
            <a:xfrm>
              <a:off x="4649" y="1207"/>
              <a:ext cx="454" cy="454"/>
            </a:xfrm>
            <a:prstGeom prst="bevel">
              <a:avLst>
                <a:gd name="adj" fmla="val 1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UBOOT</a:t>
              </a:r>
            </a:p>
            <a:p>
              <a:pPr algn="ctr"/>
              <a:r>
                <a:rPr lang="fr-FR" sz="900" b="1"/>
                <a:t>FLASH</a:t>
              </a:r>
            </a:p>
          </p:txBody>
        </p:sp>
        <p:sp>
          <p:nvSpPr>
            <p:cNvPr id="237" name="Line 206"/>
            <p:cNvSpPr>
              <a:spLocks noChangeShapeType="1"/>
            </p:cNvSpPr>
            <p:nvPr/>
          </p:nvSpPr>
          <p:spPr bwMode="auto">
            <a:xfrm flipV="1">
              <a:off x="3560" y="1480"/>
              <a:ext cx="0" cy="173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38" name="Text Box 207"/>
            <p:cNvSpPr txBox="1">
              <a:spLocks noChangeArrowheads="1"/>
            </p:cNvSpPr>
            <p:nvPr/>
          </p:nvSpPr>
          <p:spPr bwMode="auto">
            <a:xfrm>
              <a:off x="4241" y="981"/>
              <a:ext cx="37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900"/>
                <a:t>32 bits</a:t>
              </a:r>
            </a:p>
          </p:txBody>
        </p:sp>
        <p:sp>
          <p:nvSpPr>
            <p:cNvPr id="239" name="Line 209"/>
            <p:cNvSpPr>
              <a:spLocks noChangeShapeType="1"/>
            </p:cNvSpPr>
            <p:nvPr/>
          </p:nvSpPr>
          <p:spPr bwMode="auto">
            <a:xfrm>
              <a:off x="1968" y="864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40" name="Text Box 210"/>
            <p:cNvSpPr txBox="1">
              <a:spLocks noChangeArrowheads="1"/>
            </p:cNvSpPr>
            <p:nvPr/>
          </p:nvSpPr>
          <p:spPr bwMode="auto">
            <a:xfrm>
              <a:off x="2496" y="816"/>
              <a:ext cx="32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JTAG</a:t>
              </a:r>
            </a:p>
          </p:txBody>
        </p:sp>
        <p:sp>
          <p:nvSpPr>
            <p:cNvPr id="241" name="Line 224"/>
            <p:cNvSpPr>
              <a:spLocks noChangeShapeType="1"/>
            </p:cNvSpPr>
            <p:nvPr/>
          </p:nvSpPr>
          <p:spPr bwMode="auto">
            <a:xfrm flipH="1">
              <a:off x="4513" y="1933"/>
              <a:ext cx="62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42" name="AutoShape 225"/>
            <p:cNvSpPr>
              <a:spLocks/>
            </p:cNvSpPr>
            <p:nvPr/>
          </p:nvSpPr>
          <p:spPr bwMode="auto">
            <a:xfrm>
              <a:off x="5136" y="1728"/>
              <a:ext cx="96" cy="38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900"/>
            </a:p>
          </p:txBody>
        </p:sp>
        <p:sp>
          <p:nvSpPr>
            <p:cNvPr id="243" name="AutoShape 226"/>
            <p:cNvSpPr>
              <a:spLocks/>
            </p:cNvSpPr>
            <p:nvPr/>
          </p:nvSpPr>
          <p:spPr bwMode="auto">
            <a:xfrm>
              <a:off x="5136" y="2112"/>
              <a:ext cx="96" cy="38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900"/>
            </a:p>
          </p:txBody>
        </p:sp>
        <p:sp>
          <p:nvSpPr>
            <p:cNvPr id="244" name="AutoShape 229"/>
            <p:cNvSpPr>
              <a:spLocks noChangeArrowheads="1"/>
            </p:cNvSpPr>
            <p:nvPr/>
          </p:nvSpPr>
          <p:spPr bwMode="auto">
            <a:xfrm>
              <a:off x="3696" y="1344"/>
              <a:ext cx="624" cy="288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CPU</a:t>
              </a:r>
            </a:p>
          </p:txBody>
        </p:sp>
        <p:sp>
          <p:nvSpPr>
            <p:cNvPr id="245" name="Line 231"/>
            <p:cNvSpPr>
              <a:spLocks noChangeShapeType="1"/>
            </p:cNvSpPr>
            <p:nvPr/>
          </p:nvSpPr>
          <p:spPr bwMode="auto">
            <a:xfrm flipV="1">
              <a:off x="4241" y="1117"/>
              <a:ext cx="0" cy="22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46" name="Line 214"/>
            <p:cNvSpPr>
              <a:spLocks noChangeShapeType="1"/>
            </p:cNvSpPr>
            <p:nvPr/>
          </p:nvSpPr>
          <p:spPr bwMode="auto">
            <a:xfrm flipH="1">
              <a:off x="4513" y="2296"/>
              <a:ext cx="62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47" name="Text Box 234"/>
            <p:cNvSpPr txBox="1">
              <a:spLocks noChangeArrowheads="1"/>
            </p:cNvSpPr>
            <p:nvPr/>
          </p:nvSpPr>
          <p:spPr bwMode="auto">
            <a:xfrm>
              <a:off x="5174" y="1815"/>
              <a:ext cx="33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HUB1</a:t>
              </a:r>
            </a:p>
          </p:txBody>
        </p:sp>
        <p:sp>
          <p:nvSpPr>
            <p:cNvPr id="248" name="Text Box 235"/>
            <p:cNvSpPr txBox="1">
              <a:spLocks noChangeArrowheads="1"/>
            </p:cNvSpPr>
            <p:nvPr/>
          </p:nvSpPr>
          <p:spPr bwMode="auto">
            <a:xfrm>
              <a:off x="5184" y="2208"/>
              <a:ext cx="33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HUB2</a:t>
              </a:r>
            </a:p>
          </p:txBody>
        </p:sp>
        <p:sp>
          <p:nvSpPr>
            <p:cNvPr id="249" name="AutoShape 239"/>
            <p:cNvSpPr>
              <a:spLocks noChangeArrowheads="1"/>
            </p:cNvSpPr>
            <p:nvPr/>
          </p:nvSpPr>
          <p:spPr bwMode="auto">
            <a:xfrm>
              <a:off x="793" y="3838"/>
              <a:ext cx="144" cy="144"/>
            </a:xfrm>
            <a:prstGeom prst="bevel">
              <a:avLst>
                <a:gd name="adj" fmla="val 12500"/>
              </a:avLst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900"/>
            </a:p>
          </p:txBody>
        </p:sp>
        <p:sp>
          <p:nvSpPr>
            <p:cNvPr id="250" name="Text Box 240"/>
            <p:cNvSpPr txBox="1">
              <a:spLocks noChangeArrowheads="1"/>
            </p:cNvSpPr>
            <p:nvPr/>
          </p:nvSpPr>
          <p:spPr bwMode="auto">
            <a:xfrm>
              <a:off x="649" y="3982"/>
              <a:ext cx="48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b="1" dirty="0"/>
                <a:t>OSC LOC</a:t>
              </a:r>
            </a:p>
          </p:txBody>
        </p:sp>
        <p:sp>
          <p:nvSpPr>
            <p:cNvPr id="251" name="Line 241"/>
            <p:cNvSpPr>
              <a:spLocks noChangeShapeType="1"/>
            </p:cNvSpPr>
            <p:nvPr/>
          </p:nvSpPr>
          <p:spPr bwMode="auto">
            <a:xfrm>
              <a:off x="4195" y="2886"/>
              <a:ext cx="0" cy="363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52" name="AutoShape 242"/>
            <p:cNvSpPr>
              <a:spLocks noChangeArrowheads="1"/>
            </p:cNvSpPr>
            <p:nvPr/>
          </p:nvSpPr>
          <p:spPr bwMode="auto">
            <a:xfrm>
              <a:off x="3552" y="432"/>
              <a:ext cx="144" cy="144"/>
            </a:xfrm>
            <a:prstGeom prst="bevel">
              <a:avLst>
                <a:gd name="adj" fmla="val 12500"/>
              </a:avLst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900"/>
            </a:p>
          </p:txBody>
        </p:sp>
        <p:sp>
          <p:nvSpPr>
            <p:cNvPr id="253" name="Text Box 243"/>
            <p:cNvSpPr txBox="1">
              <a:spLocks noChangeArrowheads="1"/>
            </p:cNvSpPr>
            <p:nvPr/>
          </p:nvSpPr>
          <p:spPr bwMode="auto">
            <a:xfrm>
              <a:off x="3264" y="288"/>
              <a:ext cx="48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b="1" dirty="0"/>
                <a:t>OSC LOC</a:t>
              </a:r>
            </a:p>
          </p:txBody>
        </p:sp>
        <p:sp>
          <p:nvSpPr>
            <p:cNvPr id="254" name="Line 244"/>
            <p:cNvSpPr>
              <a:spLocks noChangeShapeType="1"/>
            </p:cNvSpPr>
            <p:nvPr/>
          </p:nvSpPr>
          <p:spPr bwMode="auto">
            <a:xfrm>
              <a:off x="3696" y="528"/>
              <a:ext cx="48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55" name="Line 245"/>
            <p:cNvSpPr>
              <a:spLocks noChangeShapeType="1"/>
            </p:cNvSpPr>
            <p:nvPr/>
          </p:nvSpPr>
          <p:spPr bwMode="auto">
            <a:xfrm>
              <a:off x="1248" y="2544"/>
              <a:ext cx="1920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56" name="Line 246"/>
            <p:cNvSpPr>
              <a:spLocks noChangeShapeType="1"/>
            </p:cNvSpPr>
            <p:nvPr/>
          </p:nvSpPr>
          <p:spPr bwMode="auto">
            <a:xfrm flipH="1">
              <a:off x="1247" y="2544"/>
              <a:ext cx="1" cy="795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57" name="AutoShape 248"/>
            <p:cNvSpPr>
              <a:spLocks noChangeArrowheads="1"/>
            </p:cNvSpPr>
            <p:nvPr/>
          </p:nvSpPr>
          <p:spPr bwMode="auto">
            <a:xfrm>
              <a:off x="3408" y="1056"/>
              <a:ext cx="480" cy="272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EEPROM</a:t>
              </a:r>
            </a:p>
            <a:p>
              <a:pPr algn="ctr"/>
              <a:r>
                <a:rPr lang="fr-FR" sz="900" b="1"/>
                <a:t>Config CPU</a:t>
              </a:r>
            </a:p>
          </p:txBody>
        </p:sp>
        <p:grpSp>
          <p:nvGrpSpPr>
            <p:cNvPr id="258" name="Group 249"/>
            <p:cNvGrpSpPr>
              <a:grpSpLocks/>
            </p:cNvGrpSpPr>
            <p:nvPr/>
          </p:nvGrpSpPr>
          <p:grpSpPr bwMode="auto">
            <a:xfrm>
              <a:off x="0" y="240"/>
              <a:ext cx="913" cy="432"/>
              <a:chOff x="-528" y="960"/>
              <a:chExt cx="2110" cy="912"/>
            </a:xfrm>
          </p:grpSpPr>
          <p:sp>
            <p:nvSpPr>
              <p:cNvPr id="364" name="AutoShape 250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38" cy="750"/>
              </a:xfrm>
              <a:prstGeom prst="cube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65" name="AutoShape 251"/>
              <p:cNvSpPr>
                <a:spLocks noChangeArrowheads="1"/>
              </p:cNvSpPr>
              <p:nvPr/>
            </p:nvSpPr>
            <p:spPr bwMode="auto">
              <a:xfrm>
                <a:off x="-384" y="960"/>
                <a:ext cx="1907" cy="912"/>
              </a:xfrm>
              <a:prstGeom prst="cube">
                <a:avLst>
                  <a:gd name="adj" fmla="val 5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66" name="AutoShape 252"/>
              <p:cNvSpPr>
                <a:spLocks noChangeArrowheads="1"/>
              </p:cNvSpPr>
              <p:nvPr/>
            </p:nvSpPr>
            <p:spPr bwMode="auto">
              <a:xfrm>
                <a:off x="-528" y="1248"/>
                <a:ext cx="763" cy="329"/>
              </a:xfrm>
              <a:prstGeom prst="cube">
                <a:avLst>
                  <a:gd name="adj" fmla="val 25000"/>
                </a:avLst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67" name="AutoShape 253"/>
              <p:cNvSpPr>
                <a:spLocks noChangeArrowheads="1"/>
              </p:cNvSpPr>
              <p:nvPr/>
            </p:nvSpPr>
            <p:spPr bwMode="auto">
              <a:xfrm>
                <a:off x="578" y="1056"/>
                <a:ext cx="381" cy="394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68" name="AutoShape 254"/>
              <p:cNvSpPr>
                <a:spLocks noChangeArrowheads="1"/>
              </p:cNvSpPr>
              <p:nvPr/>
            </p:nvSpPr>
            <p:spPr bwMode="auto">
              <a:xfrm>
                <a:off x="578" y="1440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69" name="AutoShape 255"/>
              <p:cNvSpPr>
                <a:spLocks noChangeArrowheads="1"/>
              </p:cNvSpPr>
              <p:nvPr/>
            </p:nvSpPr>
            <p:spPr bwMode="auto">
              <a:xfrm>
                <a:off x="192" y="1248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70" name="Line 256"/>
              <p:cNvSpPr>
                <a:spLocks noChangeShapeType="1"/>
              </p:cNvSpPr>
              <p:nvPr/>
            </p:nvSpPr>
            <p:spPr bwMode="auto">
              <a:xfrm>
                <a:off x="1002" y="1563"/>
                <a:ext cx="465" cy="0"/>
              </a:xfrm>
              <a:prstGeom prst="line">
                <a:avLst/>
              </a:prstGeom>
              <a:noFill/>
              <a:ln w="19050">
                <a:solidFill>
                  <a:srgbClr val="FF9966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71" name="Line 257"/>
              <p:cNvSpPr>
                <a:spLocks noChangeShapeType="1"/>
              </p:cNvSpPr>
              <p:nvPr/>
            </p:nvSpPr>
            <p:spPr bwMode="auto">
              <a:xfrm>
                <a:off x="960" y="129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72" name="Line 258"/>
              <p:cNvSpPr>
                <a:spLocks noChangeShapeType="1"/>
              </p:cNvSpPr>
              <p:nvPr/>
            </p:nvSpPr>
            <p:spPr bwMode="auto">
              <a:xfrm>
                <a:off x="962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73" name="Line 259"/>
              <p:cNvSpPr>
                <a:spLocks noChangeShapeType="1"/>
              </p:cNvSpPr>
              <p:nvPr/>
            </p:nvSpPr>
            <p:spPr bwMode="auto">
              <a:xfrm>
                <a:off x="962" y="1728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</p:grpSp>
        <p:grpSp>
          <p:nvGrpSpPr>
            <p:cNvPr id="259" name="Group 260"/>
            <p:cNvGrpSpPr>
              <a:grpSpLocks/>
            </p:cNvGrpSpPr>
            <p:nvPr/>
          </p:nvGrpSpPr>
          <p:grpSpPr bwMode="auto">
            <a:xfrm>
              <a:off x="0" y="768"/>
              <a:ext cx="913" cy="432"/>
              <a:chOff x="-528" y="960"/>
              <a:chExt cx="2110" cy="912"/>
            </a:xfrm>
          </p:grpSpPr>
          <p:sp>
            <p:nvSpPr>
              <p:cNvPr id="354" name="AutoShape 261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38" cy="750"/>
              </a:xfrm>
              <a:prstGeom prst="cube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55" name="AutoShape 262"/>
              <p:cNvSpPr>
                <a:spLocks noChangeArrowheads="1"/>
              </p:cNvSpPr>
              <p:nvPr/>
            </p:nvSpPr>
            <p:spPr bwMode="auto">
              <a:xfrm>
                <a:off x="-384" y="960"/>
                <a:ext cx="1907" cy="912"/>
              </a:xfrm>
              <a:prstGeom prst="cube">
                <a:avLst>
                  <a:gd name="adj" fmla="val 5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56" name="AutoShape 263"/>
              <p:cNvSpPr>
                <a:spLocks noChangeArrowheads="1"/>
              </p:cNvSpPr>
              <p:nvPr/>
            </p:nvSpPr>
            <p:spPr bwMode="auto">
              <a:xfrm>
                <a:off x="-528" y="1248"/>
                <a:ext cx="763" cy="329"/>
              </a:xfrm>
              <a:prstGeom prst="cube">
                <a:avLst>
                  <a:gd name="adj" fmla="val 25000"/>
                </a:avLst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57" name="AutoShape 264"/>
              <p:cNvSpPr>
                <a:spLocks noChangeArrowheads="1"/>
              </p:cNvSpPr>
              <p:nvPr/>
            </p:nvSpPr>
            <p:spPr bwMode="auto">
              <a:xfrm>
                <a:off x="578" y="1056"/>
                <a:ext cx="381" cy="394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58" name="AutoShape 265"/>
              <p:cNvSpPr>
                <a:spLocks noChangeArrowheads="1"/>
              </p:cNvSpPr>
              <p:nvPr/>
            </p:nvSpPr>
            <p:spPr bwMode="auto">
              <a:xfrm>
                <a:off x="578" y="1440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59" name="AutoShape 266"/>
              <p:cNvSpPr>
                <a:spLocks noChangeArrowheads="1"/>
              </p:cNvSpPr>
              <p:nvPr/>
            </p:nvSpPr>
            <p:spPr bwMode="auto">
              <a:xfrm>
                <a:off x="192" y="1248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60" name="Line 267"/>
              <p:cNvSpPr>
                <a:spLocks noChangeShapeType="1"/>
              </p:cNvSpPr>
              <p:nvPr/>
            </p:nvSpPr>
            <p:spPr bwMode="auto">
              <a:xfrm>
                <a:off x="1002" y="1563"/>
                <a:ext cx="465" cy="0"/>
              </a:xfrm>
              <a:prstGeom prst="line">
                <a:avLst/>
              </a:prstGeom>
              <a:noFill/>
              <a:ln w="19050">
                <a:solidFill>
                  <a:srgbClr val="FF9966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61" name="Line 268"/>
              <p:cNvSpPr>
                <a:spLocks noChangeShapeType="1"/>
              </p:cNvSpPr>
              <p:nvPr/>
            </p:nvSpPr>
            <p:spPr bwMode="auto">
              <a:xfrm>
                <a:off x="960" y="129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62" name="Line 269"/>
              <p:cNvSpPr>
                <a:spLocks noChangeShapeType="1"/>
              </p:cNvSpPr>
              <p:nvPr/>
            </p:nvSpPr>
            <p:spPr bwMode="auto">
              <a:xfrm>
                <a:off x="962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63" name="Line 270"/>
              <p:cNvSpPr>
                <a:spLocks noChangeShapeType="1"/>
              </p:cNvSpPr>
              <p:nvPr/>
            </p:nvSpPr>
            <p:spPr bwMode="auto">
              <a:xfrm>
                <a:off x="962" y="1728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</p:grpSp>
        <p:grpSp>
          <p:nvGrpSpPr>
            <p:cNvPr id="260" name="Group 271"/>
            <p:cNvGrpSpPr>
              <a:grpSpLocks/>
            </p:cNvGrpSpPr>
            <p:nvPr/>
          </p:nvGrpSpPr>
          <p:grpSpPr bwMode="auto">
            <a:xfrm>
              <a:off x="0" y="1296"/>
              <a:ext cx="913" cy="432"/>
              <a:chOff x="-528" y="960"/>
              <a:chExt cx="2110" cy="912"/>
            </a:xfrm>
          </p:grpSpPr>
          <p:sp>
            <p:nvSpPr>
              <p:cNvPr id="344" name="AutoShape 272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38" cy="750"/>
              </a:xfrm>
              <a:prstGeom prst="cube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45" name="AutoShape 273"/>
              <p:cNvSpPr>
                <a:spLocks noChangeArrowheads="1"/>
              </p:cNvSpPr>
              <p:nvPr/>
            </p:nvSpPr>
            <p:spPr bwMode="auto">
              <a:xfrm>
                <a:off x="-384" y="960"/>
                <a:ext cx="1907" cy="912"/>
              </a:xfrm>
              <a:prstGeom prst="cube">
                <a:avLst>
                  <a:gd name="adj" fmla="val 5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46" name="AutoShape 274"/>
              <p:cNvSpPr>
                <a:spLocks noChangeArrowheads="1"/>
              </p:cNvSpPr>
              <p:nvPr/>
            </p:nvSpPr>
            <p:spPr bwMode="auto">
              <a:xfrm>
                <a:off x="-528" y="1248"/>
                <a:ext cx="763" cy="329"/>
              </a:xfrm>
              <a:prstGeom prst="cube">
                <a:avLst>
                  <a:gd name="adj" fmla="val 25000"/>
                </a:avLst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47" name="AutoShape 275"/>
              <p:cNvSpPr>
                <a:spLocks noChangeArrowheads="1"/>
              </p:cNvSpPr>
              <p:nvPr/>
            </p:nvSpPr>
            <p:spPr bwMode="auto">
              <a:xfrm>
                <a:off x="578" y="1056"/>
                <a:ext cx="381" cy="394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48" name="AutoShape 276"/>
              <p:cNvSpPr>
                <a:spLocks noChangeArrowheads="1"/>
              </p:cNvSpPr>
              <p:nvPr/>
            </p:nvSpPr>
            <p:spPr bwMode="auto">
              <a:xfrm>
                <a:off x="578" y="1440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49" name="AutoShape 277"/>
              <p:cNvSpPr>
                <a:spLocks noChangeArrowheads="1"/>
              </p:cNvSpPr>
              <p:nvPr/>
            </p:nvSpPr>
            <p:spPr bwMode="auto">
              <a:xfrm>
                <a:off x="192" y="1248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>
                <a:off x="1002" y="1563"/>
                <a:ext cx="465" cy="0"/>
              </a:xfrm>
              <a:prstGeom prst="line">
                <a:avLst/>
              </a:prstGeom>
              <a:noFill/>
              <a:ln w="19050">
                <a:solidFill>
                  <a:srgbClr val="FF9966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960" y="129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>
                <a:off x="962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>
                <a:off x="962" y="1728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</p:grpSp>
        <p:grpSp>
          <p:nvGrpSpPr>
            <p:cNvPr id="261" name="Group 282"/>
            <p:cNvGrpSpPr>
              <a:grpSpLocks/>
            </p:cNvGrpSpPr>
            <p:nvPr/>
          </p:nvGrpSpPr>
          <p:grpSpPr bwMode="auto">
            <a:xfrm>
              <a:off x="0" y="1824"/>
              <a:ext cx="913" cy="432"/>
              <a:chOff x="-528" y="960"/>
              <a:chExt cx="2110" cy="912"/>
            </a:xfrm>
          </p:grpSpPr>
          <p:sp>
            <p:nvSpPr>
              <p:cNvPr id="334" name="AutoShape 283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38" cy="750"/>
              </a:xfrm>
              <a:prstGeom prst="cube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35" name="AutoShape 284"/>
              <p:cNvSpPr>
                <a:spLocks noChangeArrowheads="1"/>
              </p:cNvSpPr>
              <p:nvPr/>
            </p:nvSpPr>
            <p:spPr bwMode="auto">
              <a:xfrm>
                <a:off x="-384" y="960"/>
                <a:ext cx="1907" cy="912"/>
              </a:xfrm>
              <a:prstGeom prst="cube">
                <a:avLst>
                  <a:gd name="adj" fmla="val 5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36" name="AutoShape 285"/>
              <p:cNvSpPr>
                <a:spLocks noChangeArrowheads="1"/>
              </p:cNvSpPr>
              <p:nvPr/>
            </p:nvSpPr>
            <p:spPr bwMode="auto">
              <a:xfrm>
                <a:off x="-528" y="1248"/>
                <a:ext cx="763" cy="329"/>
              </a:xfrm>
              <a:prstGeom prst="cube">
                <a:avLst>
                  <a:gd name="adj" fmla="val 25000"/>
                </a:avLst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37" name="AutoShape 286"/>
              <p:cNvSpPr>
                <a:spLocks noChangeArrowheads="1"/>
              </p:cNvSpPr>
              <p:nvPr/>
            </p:nvSpPr>
            <p:spPr bwMode="auto">
              <a:xfrm>
                <a:off x="578" y="1056"/>
                <a:ext cx="381" cy="394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38" name="AutoShape 287"/>
              <p:cNvSpPr>
                <a:spLocks noChangeArrowheads="1"/>
              </p:cNvSpPr>
              <p:nvPr/>
            </p:nvSpPr>
            <p:spPr bwMode="auto">
              <a:xfrm>
                <a:off x="578" y="1440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39" name="AutoShape 288"/>
              <p:cNvSpPr>
                <a:spLocks noChangeArrowheads="1"/>
              </p:cNvSpPr>
              <p:nvPr/>
            </p:nvSpPr>
            <p:spPr bwMode="auto">
              <a:xfrm>
                <a:off x="192" y="1248"/>
                <a:ext cx="381" cy="395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900"/>
              </a:p>
            </p:txBody>
          </p:sp>
          <p:sp>
            <p:nvSpPr>
              <p:cNvPr id="340" name="Line 289"/>
              <p:cNvSpPr>
                <a:spLocks noChangeShapeType="1"/>
              </p:cNvSpPr>
              <p:nvPr/>
            </p:nvSpPr>
            <p:spPr bwMode="auto">
              <a:xfrm>
                <a:off x="1002" y="1563"/>
                <a:ext cx="465" cy="0"/>
              </a:xfrm>
              <a:prstGeom prst="line">
                <a:avLst/>
              </a:prstGeom>
              <a:noFill/>
              <a:ln w="19050">
                <a:solidFill>
                  <a:srgbClr val="FF9966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41" name="Line 290"/>
              <p:cNvSpPr>
                <a:spLocks noChangeShapeType="1"/>
              </p:cNvSpPr>
              <p:nvPr/>
            </p:nvSpPr>
            <p:spPr bwMode="auto">
              <a:xfrm>
                <a:off x="960" y="129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42" name="Line 291"/>
              <p:cNvSpPr>
                <a:spLocks noChangeShapeType="1"/>
              </p:cNvSpPr>
              <p:nvPr/>
            </p:nvSpPr>
            <p:spPr bwMode="auto">
              <a:xfrm>
                <a:off x="962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  <p:sp>
            <p:nvSpPr>
              <p:cNvPr id="343" name="Line 292"/>
              <p:cNvSpPr>
                <a:spLocks noChangeShapeType="1"/>
              </p:cNvSpPr>
              <p:nvPr/>
            </p:nvSpPr>
            <p:spPr bwMode="auto">
              <a:xfrm>
                <a:off x="962" y="1728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 sz="900"/>
              </a:p>
            </p:txBody>
          </p:sp>
        </p:grpSp>
        <p:sp>
          <p:nvSpPr>
            <p:cNvPr id="262" name="Line 293"/>
            <p:cNvSpPr>
              <a:spLocks noChangeShapeType="1"/>
            </p:cNvSpPr>
            <p:nvPr/>
          </p:nvSpPr>
          <p:spPr bwMode="auto">
            <a:xfrm>
              <a:off x="1440" y="768"/>
              <a:ext cx="0" cy="816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63" name="Line 294"/>
            <p:cNvSpPr>
              <a:spLocks noChangeShapeType="1"/>
            </p:cNvSpPr>
            <p:nvPr/>
          </p:nvSpPr>
          <p:spPr bwMode="auto">
            <a:xfrm>
              <a:off x="1536" y="816"/>
              <a:ext cx="0" cy="1296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64" name="Line 295"/>
            <p:cNvSpPr>
              <a:spLocks noChangeShapeType="1"/>
            </p:cNvSpPr>
            <p:nvPr/>
          </p:nvSpPr>
          <p:spPr bwMode="auto">
            <a:xfrm>
              <a:off x="912" y="2112"/>
              <a:ext cx="624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65" name="Line 296"/>
            <p:cNvSpPr>
              <a:spLocks noChangeShapeType="1"/>
            </p:cNvSpPr>
            <p:nvPr/>
          </p:nvSpPr>
          <p:spPr bwMode="auto">
            <a:xfrm>
              <a:off x="912" y="1584"/>
              <a:ext cx="528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66" name="Line 297"/>
            <p:cNvSpPr>
              <a:spLocks noChangeShapeType="1"/>
            </p:cNvSpPr>
            <p:nvPr/>
          </p:nvSpPr>
          <p:spPr bwMode="auto">
            <a:xfrm>
              <a:off x="912" y="960"/>
              <a:ext cx="432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67" name="Line 298"/>
            <p:cNvSpPr>
              <a:spLocks noChangeShapeType="1"/>
            </p:cNvSpPr>
            <p:nvPr/>
          </p:nvSpPr>
          <p:spPr bwMode="auto">
            <a:xfrm flipH="1">
              <a:off x="1776" y="1488"/>
              <a:ext cx="139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68" name="Line 299"/>
            <p:cNvSpPr>
              <a:spLocks noChangeShapeType="1"/>
            </p:cNvSpPr>
            <p:nvPr/>
          </p:nvSpPr>
          <p:spPr bwMode="auto">
            <a:xfrm flipH="1">
              <a:off x="912" y="384"/>
              <a:ext cx="86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69" name="Line 300"/>
            <p:cNvSpPr>
              <a:spLocks noChangeShapeType="1"/>
            </p:cNvSpPr>
            <p:nvPr/>
          </p:nvSpPr>
          <p:spPr bwMode="auto">
            <a:xfrm flipH="1" flipV="1">
              <a:off x="1776" y="384"/>
              <a:ext cx="0" cy="110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70" name="Line 301"/>
            <p:cNvSpPr>
              <a:spLocks noChangeShapeType="1"/>
            </p:cNvSpPr>
            <p:nvPr/>
          </p:nvSpPr>
          <p:spPr bwMode="auto">
            <a:xfrm flipH="1">
              <a:off x="912" y="864"/>
              <a:ext cx="81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71" name="Line 302"/>
            <p:cNvSpPr>
              <a:spLocks noChangeShapeType="1"/>
            </p:cNvSpPr>
            <p:nvPr/>
          </p:nvSpPr>
          <p:spPr bwMode="auto">
            <a:xfrm flipH="1">
              <a:off x="912" y="1344"/>
              <a:ext cx="76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72" name="Line 303"/>
            <p:cNvSpPr>
              <a:spLocks noChangeShapeType="1"/>
            </p:cNvSpPr>
            <p:nvPr/>
          </p:nvSpPr>
          <p:spPr bwMode="auto">
            <a:xfrm flipH="1">
              <a:off x="912" y="1872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73" name="Line 304"/>
            <p:cNvSpPr>
              <a:spLocks noChangeShapeType="1"/>
            </p:cNvSpPr>
            <p:nvPr/>
          </p:nvSpPr>
          <p:spPr bwMode="auto">
            <a:xfrm flipH="1">
              <a:off x="1728" y="1968"/>
              <a:ext cx="144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74" name="Line 305"/>
            <p:cNvSpPr>
              <a:spLocks noChangeShapeType="1"/>
            </p:cNvSpPr>
            <p:nvPr/>
          </p:nvSpPr>
          <p:spPr bwMode="auto">
            <a:xfrm flipH="1" flipV="1">
              <a:off x="1728" y="864"/>
              <a:ext cx="0" cy="110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75" name="Line 306"/>
            <p:cNvSpPr>
              <a:spLocks noChangeShapeType="1"/>
            </p:cNvSpPr>
            <p:nvPr/>
          </p:nvSpPr>
          <p:spPr bwMode="auto">
            <a:xfrm flipH="1">
              <a:off x="1680" y="2304"/>
              <a:ext cx="148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76" name="Line 307"/>
            <p:cNvSpPr>
              <a:spLocks noChangeShapeType="1"/>
            </p:cNvSpPr>
            <p:nvPr/>
          </p:nvSpPr>
          <p:spPr bwMode="auto">
            <a:xfrm flipH="1">
              <a:off x="1632" y="2784"/>
              <a:ext cx="153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77" name="Line 308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0" cy="96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78" name="Line 309"/>
            <p:cNvSpPr>
              <a:spLocks noChangeShapeType="1"/>
            </p:cNvSpPr>
            <p:nvPr/>
          </p:nvSpPr>
          <p:spPr bwMode="auto">
            <a:xfrm flipH="1" flipV="1">
              <a:off x="1632" y="1872"/>
              <a:ext cx="0" cy="91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79" name="Line 310"/>
            <p:cNvSpPr>
              <a:spLocks noChangeShapeType="1"/>
            </p:cNvSpPr>
            <p:nvPr/>
          </p:nvSpPr>
          <p:spPr bwMode="auto">
            <a:xfrm>
              <a:off x="1104" y="1488"/>
              <a:ext cx="7" cy="1851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80" name="Line 311"/>
            <p:cNvSpPr>
              <a:spLocks noChangeShapeType="1"/>
            </p:cNvSpPr>
            <p:nvPr/>
          </p:nvSpPr>
          <p:spPr bwMode="auto">
            <a:xfrm>
              <a:off x="1056" y="2016"/>
              <a:ext cx="10" cy="1323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81" name="Line 312"/>
            <p:cNvSpPr>
              <a:spLocks noChangeShapeType="1"/>
            </p:cNvSpPr>
            <p:nvPr/>
          </p:nvSpPr>
          <p:spPr bwMode="auto">
            <a:xfrm>
              <a:off x="912" y="2016"/>
              <a:ext cx="144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82" name="Line 313"/>
            <p:cNvSpPr>
              <a:spLocks noChangeShapeType="1"/>
            </p:cNvSpPr>
            <p:nvPr/>
          </p:nvSpPr>
          <p:spPr bwMode="auto">
            <a:xfrm>
              <a:off x="912" y="1488"/>
              <a:ext cx="192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83" name="Line 314"/>
            <p:cNvSpPr>
              <a:spLocks noChangeShapeType="1"/>
            </p:cNvSpPr>
            <p:nvPr/>
          </p:nvSpPr>
          <p:spPr bwMode="auto">
            <a:xfrm>
              <a:off x="912" y="1056"/>
              <a:ext cx="240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84" name="Line 315"/>
            <p:cNvSpPr>
              <a:spLocks noChangeShapeType="1"/>
            </p:cNvSpPr>
            <p:nvPr/>
          </p:nvSpPr>
          <p:spPr bwMode="auto">
            <a:xfrm>
              <a:off x="1200" y="480"/>
              <a:ext cx="2" cy="2859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85" name="Line 316"/>
            <p:cNvSpPr>
              <a:spLocks noChangeShapeType="1"/>
            </p:cNvSpPr>
            <p:nvPr/>
          </p:nvSpPr>
          <p:spPr bwMode="auto">
            <a:xfrm>
              <a:off x="912" y="480"/>
              <a:ext cx="288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86" name="Line 317"/>
            <p:cNvSpPr>
              <a:spLocks noChangeShapeType="1"/>
            </p:cNvSpPr>
            <p:nvPr/>
          </p:nvSpPr>
          <p:spPr bwMode="auto">
            <a:xfrm>
              <a:off x="960" y="57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87" name="Line 318"/>
            <p:cNvSpPr>
              <a:spLocks noChangeShapeType="1"/>
            </p:cNvSpPr>
            <p:nvPr/>
          </p:nvSpPr>
          <p:spPr bwMode="auto">
            <a:xfrm>
              <a:off x="1920" y="576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88" name="Line 319"/>
            <p:cNvSpPr>
              <a:spLocks noChangeShapeType="1"/>
            </p:cNvSpPr>
            <p:nvPr/>
          </p:nvSpPr>
          <p:spPr bwMode="auto">
            <a:xfrm>
              <a:off x="912" y="11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89" name="Line 320"/>
            <p:cNvSpPr>
              <a:spLocks noChangeShapeType="1"/>
            </p:cNvSpPr>
            <p:nvPr/>
          </p:nvSpPr>
          <p:spPr bwMode="auto">
            <a:xfrm>
              <a:off x="1872" y="1104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90" name="Line 321"/>
            <p:cNvSpPr>
              <a:spLocks noChangeShapeType="1"/>
            </p:cNvSpPr>
            <p:nvPr/>
          </p:nvSpPr>
          <p:spPr bwMode="auto">
            <a:xfrm>
              <a:off x="1824" y="1680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91" name="Line 322"/>
            <p:cNvSpPr>
              <a:spLocks noChangeShapeType="1"/>
            </p:cNvSpPr>
            <p:nvPr/>
          </p:nvSpPr>
          <p:spPr bwMode="auto">
            <a:xfrm>
              <a:off x="912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92" name="Line 323"/>
            <p:cNvSpPr>
              <a:spLocks noChangeShapeType="1"/>
            </p:cNvSpPr>
            <p:nvPr/>
          </p:nvSpPr>
          <p:spPr bwMode="auto">
            <a:xfrm>
              <a:off x="1776" y="2160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93" name="Line 324"/>
            <p:cNvSpPr>
              <a:spLocks noChangeShapeType="1"/>
            </p:cNvSpPr>
            <p:nvPr/>
          </p:nvSpPr>
          <p:spPr bwMode="auto">
            <a:xfrm>
              <a:off x="912" y="216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94" name="Line 325"/>
            <p:cNvSpPr>
              <a:spLocks noChangeShapeType="1"/>
            </p:cNvSpPr>
            <p:nvPr/>
          </p:nvSpPr>
          <p:spPr bwMode="auto">
            <a:xfrm>
              <a:off x="4368" y="35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95" name="Line 88"/>
            <p:cNvSpPr>
              <a:spLocks noChangeShapeType="1"/>
            </p:cNvSpPr>
            <p:nvPr/>
          </p:nvSpPr>
          <p:spPr bwMode="auto">
            <a:xfrm flipH="1" flipV="1">
              <a:off x="4848" y="2448"/>
              <a:ext cx="283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96" name="AutoShape 334"/>
            <p:cNvSpPr>
              <a:spLocks/>
            </p:cNvSpPr>
            <p:nvPr/>
          </p:nvSpPr>
          <p:spPr bwMode="auto">
            <a:xfrm>
              <a:off x="5280" y="336"/>
              <a:ext cx="96" cy="38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900"/>
            </a:p>
          </p:txBody>
        </p:sp>
        <p:sp>
          <p:nvSpPr>
            <p:cNvPr id="297" name="Text Box 335"/>
            <p:cNvSpPr txBox="1">
              <a:spLocks noChangeArrowheads="1"/>
            </p:cNvSpPr>
            <p:nvPr/>
          </p:nvSpPr>
          <p:spPr bwMode="auto">
            <a:xfrm>
              <a:off x="5316" y="336"/>
              <a:ext cx="342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Base</a:t>
              </a:r>
            </a:p>
            <a:p>
              <a:r>
                <a:rPr lang="fr-FR" sz="900"/>
                <a:t>Fabric</a:t>
              </a:r>
            </a:p>
          </p:txBody>
        </p:sp>
        <p:sp>
          <p:nvSpPr>
            <p:cNvPr id="298" name="Line 336"/>
            <p:cNvSpPr>
              <a:spLocks noChangeShapeType="1"/>
            </p:cNvSpPr>
            <p:nvPr/>
          </p:nvSpPr>
          <p:spPr bwMode="auto">
            <a:xfrm>
              <a:off x="204" y="3475"/>
              <a:ext cx="832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299" name="Line 337"/>
            <p:cNvSpPr>
              <a:spLocks noChangeShapeType="1"/>
            </p:cNvSpPr>
            <p:nvPr/>
          </p:nvSpPr>
          <p:spPr bwMode="auto">
            <a:xfrm>
              <a:off x="1344" y="336"/>
              <a:ext cx="0" cy="336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00" name="Line 338"/>
            <p:cNvSpPr>
              <a:spLocks noChangeShapeType="1"/>
            </p:cNvSpPr>
            <p:nvPr/>
          </p:nvSpPr>
          <p:spPr bwMode="auto">
            <a:xfrm>
              <a:off x="1344" y="672"/>
              <a:ext cx="2400" cy="0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01" name="AutoShape 339"/>
            <p:cNvSpPr>
              <a:spLocks noChangeArrowheads="1"/>
            </p:cNvSpPr>
            <p:nvPr/>
          </p:nvSpPr>
          <p:spPr bwMode="auto">
            <a:xfrm>
              <a:off x="2880" y="96"/>
              <a:ext cx="432" cy="480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>
                  <a:solidFill>
                    <a:schemeClr val="bg1"/>
                  </a:solidFill>
                </a:rPr>
                <a:t>FPGA2</a:t>
              </a:r>
            </a:p>
            <a:p>
              <a:pPr algn="ctr"/>
              <a:r>
                <a:rPr lang="fr-FR" sz="900">
                  <a:solidFill>
                    <a:schemeClr val="bg1"/>
                  </a:solidFill>
                </a:rPr>
                <a:t>TCLK</a:t>
              </a:r>
            </a:p>
          </p:txBody>
        </p:sp>
        <p:sp>
          <p:nvSpPr>
            <p:cNvPr id="302" name="Line 340"/>
            <p:cNvSpPr>
              <a:spLocks noChangeShapeType="1"/>
            </p:cNvSpPr>
            <p:nvPr/>
          </p:nvSpPr>
          <p:spPr bwMode="auto">
            <a:xfrm flipH="1">
              <a:off x="912" y="1392"/>
              <a:ext cx="13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03" name="Line 341"/>
            <p:cNvSpPr>
              <a:spLocks noChangeShapeType="1"/>
            </p:cNvSpPr>
            <p:nvPr/>
          </p:nvSpPr>
          <p:spPr bwMode="auto">
            <a:xfrm flipH="1">
              <a:off x="864" y="1920"/>
              <a:ext cx="14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04" name="Line 342"/>
            <p:cNvSpPr>
              <a:spLocks noChangeShapeType="1"/>
            </p:cNvSpPr>
            <p:nvPr/>
          </p:nvSpPr>
          <p:spPr bwMode="auto">
            <a:xfrm flipH="1">
              <a:off x="912" y="912"/>
              <a:ext cx="13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05" name="Line 343"/>
            <p:cNvSpPr>
              <a:spLocks noChangeShapeType="1"/>
            </p:cNvSpPr>
            <p:nvPr/>
          </p:nvSpPr>
          <p:spPr bwMode="auto">
            <a:xfrm flipH="1">
              <a:off x="912" y="432"/>
              <a:ext cx="12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06" name="Line 344"/>
            <p:cNvSpPr>
              <a:spLocks noChangeShapeType="1"/>
            </p:cNvSpPr>
            <p:nvPr/>
          </p:nvSpPr>
          <p:spPr bwMode="auto">
            <a:xfrm flipH="1" flipV="1">
              <a:off x="2352" y="480"/>
              <a:ext cx="0" cy="14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07" name="Line 345"/>
            <p:cNvSpPr>
              <a:spLocks noChangeShapeType="1"/>
            </p:cNvSpPr>
            <p:nvPr/>
          </p:nvSpPr>
          <p:spPr bwMode="auto">
            <a:xfrm flipH="1" flipV="1">
              <a:off x="2304" y="384"/>
              <a:ext cx="0" cy="10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08" name="Line 346"/>
            <p:cNvSpPr>
              <a:spLocks noChangeShapeType="1"/>
            </p:cNvSpPr>
            <p:nvPr/>
          </p:nvSpPr>
          <p:spPr bwMode="auto">
            <a:xfrm flipH="1" flipV="1">
              <a:off x="2256" y="288"/>
              <a:ext cx="0" cy="6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09" name="Line 347"/>
            <p:cNvSpPr>
              <a:spLocks noChangeShapeType="1"/>
            </p:cNvSpPr>
            <p:nvPr/>
          </p:nvSpPr>
          <p:spPr bwMode="auto">
            <a:xfrm flipH="1" flipV="1">
              <a:off x="2208" y="192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10" name="Line 348"/>
            <p:cNvSpPr>
              <a:spLocks noChangeShapeType="1"/>
            </p:cNvSpPr>
            <p:nvPr/>
          </p:nvSpPr>
          <p:spPr bwMode="auto">
            <a:xfrm flipH="1">
              <a:off x="2208" y="192"/>
              <a:ext cx="6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11" name="Line 349"/>
            <p:cNvSpPr>
              <a:spLocks noChangeShapeType="1"/>
            </p:cNvSpPr>
            <p:nvPr/>
          </p:nvSpPr>
          <p:spPr bwMode="auto">
            <a:xfrm flipH="1">
              <a:off x="2256" y="288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12" name="Line 350"/>
            <p:cNvSpPr>
              <a:spLocks noChangeShapeType="1"/>
            </p:cNvSpPr>
            <p:nvPr/>
          </p:nvSpPr>
          <p:spPr bwMode="auto">
            <a:xfrm flipH="1">
              <a:off x="2304" y="384"/>
              <a:ext cx="57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13" name="Line 351"/>
            <p:cNvSpPr>
              <a:spLocks noChangeShapeType="1"/>
            </p:cNvSpPr>
            <p:nvPr/>
          </p:nvSpPr>
          <p:spPr bwMode="auto">
            <a:xfrm flipH="1">
              <a:off x="2352" y="480"/>
              <a:ext cx="52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14" name="Line 352"/>
            <p:cNvSpPr>
              <a:spLocks noChangeShapeType="1"/>
            </p:cNvSpPr>
            <p:nvPr/>
          </p:nvSpPr>
          <p:spPr bwMode="auto">
            <a:xfrm>
              <a:off x="3312" y="240"/>
              <a:ext cx="235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16" name="AutoShape 355"/>
            <p:cNvSpPr>
              <a:spLocks noChangeArrowheads="1"/>
            </p:cNvSpPr>
            <p:nvPr/>
          </p:nvSpPr>
          <p:spPr bwMode="auto">
            <a:xfrm>
              <a:off x="3168" y="1776"/>
              <a:ext cx="336" cy="288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DES</a:t>
              </a:r>
            </a:p>
          </p:txBody>
        </p:sp>
        <p:sp>
          <p:nvSpPr>
            <p:cNvPr id="317" name="AutoShape 356"/>
            <p:cNvSpPr>
              <a:spLocks noChangeArrowheads="1"/>
            </p:cNvSpPr>
            <p:nvPr/>
          </p:nvSpPr>
          <p:spPr bwMode="auto">
            <a:xfrm>
              <a:off x="3168" y="2160"/>
              <a:ext cx="336" cy="288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DES</a:t>
              </a:r>
            </a:p>
          </p:txBody>
        </p:sp>
        <p:sp>
          <p:nvSpPr>
            <p:cNvPr id="318" name="AutoShape 357"/>
            <p:cNvSpPr>
              <a:spLocks noChangeArrowheads="1"/>
            </p:cNvSpPr>
            <p:nvPr/>
          </p:nvSpPr>
          <p:spPr bwMode="auto">
            <a:xfrm>
              <a:off x="3168" y="2640"/>
              <a:ext cx="336" cy="288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DES</a:t>
              </a:r>
            </a:p>
          </p:txBody>
        </p:sp>
        <p:sp>
          <p:nvSpPr>
            <p:cNvPr id="319" name="AutoShape 368"/>
            <p:cNvSpPr>
              <a:spLocks noChangeArrowheads="1"/>
            </p:cNvSpPr>
            <p:nvPr/>
          </p:nvSpPr>
          <p:spPr bwMode="auto">
            <a:xfrm>
              <a:off x="3515" y="3203"/>
              <a:ext cx="454" cy="454"/>
            </a:xfrm>
            <a:prstGeom prst="bevel">
              <a:avLst>
                <a:gd name="adj" fmla="val 1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 b="1"/>
                <a:t>Dual port</a:t>
              </a:r>
            </a:p>
            <a:p>
              <a:pPr algn="ctr"/>
              <a:r>
                <a:rPr lang="fr-FR" sz="900" b="1"/>
                <a:t>SRAM</a:t>
              </a:r>
            </a:p>
            <a:p>
              <a:pPr algn="ctr"/>
              <a:r>
                <a:rPr lang="fr-FR" sz="900" b="1"/>
                <a:t>1024kB</a:t>
              </a:r>
            </a:p>
          </p:txBody>
        </p:sp>
        <p:sp>
          <p:nvSpPr>
            <p:cNvPr id="320" name="Text Box 369"/>
            <p:cNvSpPr txBox="1">
              <a:spLocks noChangeArrowheads="1"/>
            </p:cNvSpPr>
            <p:nvPr/>
          </p:nvSpPr>
          <p:spPr bwMode="auto">
            <a:xfrm>
              <a:off x="3878" y="2976"/>
              <a:ext cx="35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32 bits</a:t>
              </a:r>
            </a:p>
          </p:txBody>
        </p:sp>
        <p:sp>
          <p:nvSpPr>
            <p:cNvPr id="321" name="Line 370"/>
            <p:cNvSpPr>
              <a:spLocks noChangeShapeType="1"/>
            </p:cNvSpPr>
            <p:nvPr/>
          </p:nvSpPr>
          <p:spPr bwMode="auto">
            <a:xfrm flipV="1">
              <a:off x="3878" y="2614"/>
              <a:ext cx="0" cy="60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22" name="AutoShape 371"/>
            <p:cNvSpPr>
              <a:spLocks noChangeArrowheads="1"/>
            </p:cNvSpPr>
            <p:nvPr/>
          </p:nvSpPr>
          <p:spPr bwMode="auto">
            <a:xfrm>
              <a:off x="4195" y="1797"/>
              <a:ext cx="336" cy="288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MGT</a:t>
              </a:r>
            </a:p>
          </p:txBody>
        </p:sp>
        <p:sp>
          <p:nvSpPr>
            <p:cNvPr id="323" name="AutoShape 372"/>
            <p:cNvSpPr>
              <a:spLocks noChangeArrowheads="1"/>
            </p:cNvSpPr>
            <p:nvPr/>
          </p:nvSpPr>
          <p:spPr bwMode="auto">
            <a:xfrm>
              <a:off x="4195" y="2160"/>
              <a:ext cx="336" cy="288"/>
            </a:xfrm>
            <a:prstGeom prst="bevel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900"/>
                <a:t>MGT</a:t>
              </a:r>
            </a:p>
          </p:txBody>
        </p:sp>
        <p:sp>
          <p:nvSpPr>
            <p:cNvPr id="324" name="Line 373"/>
            <p:cNvSpPr>
              <a:spLocks noChangeShapeType="1"/>
            </p:cNvSpPr>
            <p:nvPr/>
          </p:nvSpPr>
          <p:spPr bwMode="auto">
            <a:xfrm flipH="1">
              <a:off x="3878" y="2614"/>
              <a:ext cx="45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25" name="Line 374"/>
            <p:cNvSpPr>
              <a:spLocks noChangeShapeType="1"/>
            </p:cNvSpPr>
            <p:nvPr/>
          </p:nvSpPr>
          <p:spPr bwMode="auto">
            <a:xfrm flipV="1">
              <a:off x="4332" y="2432"/>
              <a:ext cx="0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26" name="Line 375"/>
            <p:cNvSpPr>
              <a:spLocks noChangeShapeType="1"/>
            </p:cNvSpPr>
            <p:nvPr/>
          </p:nvSpPr>
          <p:spPr bwMode="auto">
            <a:xfrm flipV="1">
              <a:off x="4332" y="2069"/>
              <a:ext cx="0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27" name="Oval 376"/>
            <p:cNvSpPr>
              <a:spLocks noChangeArrowheads="1"/>
            </p:cNvSpPr>
            <p:nvPr/>
          </p:nvSpPr>
          <p:spPr bwMode="auto">
            <a:xfrm>
              <a:off x="1655" y="2931"/>
              <a:ext cx="454" cy="136"/>
            </a:xfrm>
            <a:prstGeom prst="ellipse">
              <a:avLst/>
            </a:prstGeom>
            <a:noFill/>
            <a:ln w="285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900"/>
            </a:p>
          </p:txBody>
        </p:sp>
        <p:sp>
          <p:nvSpPr>
            <p:cNvPr id="328" name="Text Box 377"/>
            <p:cNvSpPr txBox="1">
              <a:spLocks noChangeArrowheads="1"/>
            </p:cNvSpPr>
            <p:nvPr/>
          </p:nvSpPr>
          <p:spPr bwMode="auto">
            <a:xfrm>
              <a:off x="1247" y="2795"/>
              <a:ext cx="54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/>
                <a:t>JTAG &amp; I2C</a:t>
              </a:r>
            </a:p>
          </p:txBody>
        </p:sp>
        <p:sp>
          <p:nvSpPr>
            <p:cNvPr id="329" name="Text Box 379"/>
            <p:cNvSpPr txBox="1">
              <a:spLocks noChangeArrowheads="1"/>
            </p:cNvSpPr>
            <p:nvPr/>
          </p:nvSpPr>
          <p:spPr bwMode="auto">
            <a:xfrm>
              <a:off x="3107" y="3793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900" b="1" dirty="0"/>
                <a:t>I2C thermal And power Control </a:t>
              </a:r>
              <a:r>
                <a:rPr lang="fr-FR" sz="900" b="1" dirty="0" err="1"/>
                <a:t>from</a:t>
              </a:r>
              <a:r>
                <a:rPr lang="fr-FR" sz="900" b="1" dirty="0"/>
                <a:t> </a:t>
              </a:r>
              <a:r>
                <a:rPr lang="fr-FR" sz="900" b="1" dirty="0" err="1"/>
                <a:t>Shelf</a:t>
              </a:r>
              <a:r>
                <a:rPr lang="fr-FR" sz="900" b="1" dirty="0"/>
                <a:t> manager</a:t>
              </a:r>
            </a:p>
          </p:txBody>
        </p:sp>
        <p:sp>
          <p:nvSpPr>
            <p:cNvPr id="330" name="Line 384"/>
            <p:cNvSpPr>
              <a:spLocks noChangeShapeType="1"/>
            </p:cNvSpPr>
            <p:nvPr/>
          </p:nvSpPr>
          <p:spPr bwMode="auto">
            <a:xfrm flipH="1" flipV="1">
              <a:off x="2245" y="3929"/>
              <a:ext cx="90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900"/>
            </a:p>
          </p:txBody>
        </p:sp>
        <p:sp>
          <p:nvSpPr>
            <p:cNvPr id="331" name="Text Box 385"/>
            <p:cNvSpPr txBox="1">
              <a:spLocks noChangeArrowheads="1"/>
            </p:cNvSpPr>
            <p:nvPr/>
          </p:nvSpPr>
          <p:spPr bwMode="auto">
            <a:xfrm>
              <a:off x="249" y="3339"/>
              <a:ext cx="58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b="1" dirty="0"/>
                <a:t>To TCLK BP</a:t>
              </a:r>
            </a:p>
          </p:txBody>
        </p:sp>
        <p:sp>
          <p:nvSpPr>
            <p:cNvPr id="332" name="Text Box 386"/>
            <p:cNvSpPr txBox="1">
              <a:spLocks noChangeArrowheads="1"/>
            </p:cNvSpPr>
            <p:nvPr/>
          </p:nvSpPr>
          <p:spPr bwMode="auto">
            <a:xfrm>
              <a:off x="158" y="3521"/>
              <a:ext cx="68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900" b="1" dirty="0" err="1"/>
                <a:t>From</a:t>
              </a:r>
              <a:r>
                <a:rPr lang="fr-FR" sz="900" b="1" dirty="0"/>
                <a:t> TCLK BP</a:t>
              </a:r>
            </a:p>
          </p:txBody>
        </p:sp>
        <p:sp>
          <p:nvSpPr>
            <p:cNvPr id="333" name="Line 387"/>
            <p:cNvSpPr>
              <a:spLocks noChangeShapeType="1"/>
            </p:cNvSpPr>
            <p:nvPr/>
          </p:nvSpPr>
          <p:spPr bwMode="auto">
            <a:xfrm flipH="1">
              <a:off x="884" y="3748"/>
              <a:ext cx="136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900"/>
            </a:p>
          </p:txBody>
        </p:sp>
      </p:grpSp>
      <p:cxnSp>
        <p:nvCxnSpPr>
          <p:cNvPr id="476" name="Connecteur droit avec flèche 475"/>
          <p:cNvCxnSpPr/>
          <p:nvPr/>
        </p:nvCxnSpPr>
        <p:spPr>
          <a:xfrm>
            <a:off x="6929454" y="4786322"/>
            <a:ext cx="857256" cy="1588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 Box 69"/>
          <p:cNvSpPr txBox="1">
            <a:spLocks noChangeArrowheads="1"/>
          </p:cNvSpPr>
          <p:nvPr/>
        </p:nvSpPr>
        <p:spPr bwMode="auto">
          <a:xfrm>
            <a:off x="7286644" y="4786322"/>
            <a:ext cx="125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 dirty="0" smtClean="0"/>
              <a:t>Optical </a:t>
            </a:r>
            <a:r>
              <a:rPr lang="fr-FR" sz="1000" dirty="0" err="1" smtClean="0"/>
              <a:t>PciExpress</a:t>
            </a:r>
            <a:endParaRPr lang="fr-FR" sz="1000" dirty="0" smtClean="0"/>
          </a:p>
          <a:p>
            <a:r>
              <a:rPr lang="fr-FR" sz="1000" dirty="0" smtClean="0"/>
              <a:t>Link</a:t>
            </a:r>
            <a:endParaRPr lang="fr-FR" sz="1000" dirty="0"/>
          </a:p>
        </p:txBody>
      </p:sp>
      <p:sp>
        <p:nvSpPr>
          <p:cNvPr id="478" name="AutoShape 372"/>
          <p:cNvSpPr>
            <a:spLocks noChangeArrowheads="1"/>
          </p:cNvSpPr>
          <p:nvPr/>
        </p:nvSpPr>
        <p:spPr bwMode="auto">
          <a:xfrm>
            <a:off x="6429388" y="4572008"/>
            <a:ext cx="495897" cy="379694"/>
          </a:xfrm>
          <a:prstGeom prst="bevel">
            <a:avLst>
              <a:gd name="adj" fmla="val 12500"/>
            </a:avLst>
          </a:prstGeom>
          <a:solidFill>
            <a:srgbClr val="FF0066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900"/>
              <a:t>MGT</a:t>
            </a:r>
          </a:p>
        </p:txBody>
      </p:sp>
      <p:sp>
        <p:nvSpPr>
          <p:cNvPr id="190" name="Text Box 196"/>
          <p:cNvSpPr txBox="1">
            <a:spLocks noChangeArrowheads="1"/>
          </p:cNvSpPr>
          <p:nvPr/>
        </p:nvSpPr>
        <p:spPr bwMode="auto">
          <a:xfrm>
            <a:off x="5715008" y="1071546"/>
            <a:ext cx="21034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chemeClr val="accent2"/>
                </a:solidFill>
              </a:rPr>
              <a:t>TCLK PORT: Trigger </a:t>
            </a:r>
            <a:r>
              <a:rPr lang="fr-FR" sz="1000" b="1" dirty="0" smtClean="0">
                <a:solidFill>
                  <a:schemeClr val="accent2"/>
                </a:solidFill>
              </a:rPr>
              <a:t>liens vers</a:t>
            </a:r>
            <a:endParaRPr lang="fr-FR" sz="1000" b="1" dirty="0">
              <a:solidFill>
                <a:schemeClr val="accent2"/>
              </a:solidFill>
            </a:endParaRPr>
          </a:p>
          <a:p>
            <a:r>
              <a:rPr lang="fr-FR" sz="1000" b="1" dirty="0">
                <a:solidFill>
                  <a:schemeClr val="accent2"/>
                </a:solidFill>
              </a:rPr>
              <a:t> </a:t>
            </a:r>
            <a:r>
              <a:rPr lang="fr-FR" sz="1000" b="1" dirty="0" smtClean="0">
                <a:solidFill>
                  <a:schemeClr val="accent2"/>
                </a:solidFill>
              </a:rPr>
              <a:t>la seconde carte CARRIER </a:t>
            </a:r>
            <a:endParaRPr lang="fr-FR" sz="1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Les alimentations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1214414" y="2071681"/>
          <a:ext cx="6418286" cy="351171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21608"/>
                <a:gridCol w="1321608"/>
                <a:gridCol w="1286320"/>
                <a:gridCol w="1072599"/>
                <a:gridCol w="1416151"/>
              </a:tblGrid>
              <a:tr h="658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Carte (quantité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Max)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Tensions nécessaires (V)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Courants attendus (A)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Puissances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théoriques (W)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P. Totales (1 CARRIER + 4 mezzanines)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482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CARRIER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(1 unité)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3,3V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2,5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8,5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30 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(9A + 3A  sur le 3,3V)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9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2,5V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(Rockets I/O)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0,8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2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9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2,5V (I/O)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3,24 (</a:t>
                      </a:r>
                      <a:r>
                        <a:rPr lang="it-IT" sz="1200">
                          <a:sym typeface="Symbol"/>
                        </a:rPr>
                        <a:t></a:t>
                      </a:r>
                      <a:r>
                        <a:rPr lang="it-IT" sz="1200"/>
                        <a:t>0,5+2,74)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8,1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9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1,8V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0.45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0,9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9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1,5V(CORE)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4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6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9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1,2V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1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1.2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948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Mezzanine</a:t>
                      </a:r>
                      <a:endParaRPr lang="fr-FR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SEGMENT</a:t>
                      </a:r>
                      <a:endParaRPr lang="fr-FR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(4 unités)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3.3V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12 (</a:t>
                      </a:r>
                      <a:r>
                        <a:rPr lang="it-IT" sz="1200">
                          <a:sym typeface="Symbol"/>
                        </a:rPr>
                        <a:t></a:t>
                      </a:r>
                      <a:r>
                        <a:rPr lang="it-IT" sz="1200"/>
                        <a:t>3A*4)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40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81 W</a:t>
                      </a:r>
                      <a:endParaRPr lang="fr-FR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(25A + 3A sur le 3,3V)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2,5V (I/O)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4.48 (</a:t>
                      </a:r>
                      <a:r>
                        <a:rPr lang="it-IT" sz="1200">
                          <a:sym typeface="Symbol"/>
                        </a:rPr>
                        <a:t></a:t>
                      </a:r>
                      <a:r>
                        <a:rPr lang="it-IT" sz="1200"/>
                        <a:t>1.12A*4)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12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9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/>
                        <a:t>1</a:t>
                      </a:r>
                      <a:r>
                        <a:rPr lang="fr-FR" sz="1200" dirty="0"/>
                        <a:t>,5V (CORE)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/>
                        <a:t>14 (</a:t>
                      </a:r>
                      <a:r>
                        <a:rPr lang="it-IT" sz="1200" dirty="0">
                          <a:sym typeface="Symbol"/>
                        </a:rPr>
                        <a:t></a:t>
                      </a:r>
                      <a:r>
                        <a:rPr lang="it-IT" sz="1200" dirty="0"/>
                        <a:t> 3,35A*4)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21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9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1,2V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/>
                        <a:t>4 A (1*4)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4,8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8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GTS</a:t>
                      </a:r>
                      <a:endParaRPr lang="fr-FR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(1 unité)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12V</a:t>
                      </a:r>
                      <a:endParaRPr lang="fr-FR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/>
                        <a:t>3,3V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/>
                        <a:t>0,5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/>
                        <a:t>4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/>
                        <a:t>13,2</a:t>
                      </a:r>
                      <a:endParaRPr lang="fr-FR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/>
                        <a:t>19,2W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786742" cy="1000108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Synoptique de l’ensemble CARRIER ATCA pour un cristal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16387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3786188" y="6481763"/>
            <a:ext cx="313848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/>
              <a:t>C.Oziol</a:t>
            </a:r>
            <a:r>
              <a:rPr lang="fr-FR" dirty="0" smtClean="0"/>
              <a:t> 14 septembre 2010</a:t>
            </a:r>
            <a:endParaRPr lang="fr-FR" dirty="0"/>
          </a:p>
        </p:txBody>
      </p:sp>
      <p:sp>
        <p:nvSpPr>
          <p:cNvPr id="125259" name="Rectangle 23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22881" name="Group 1"/>
          <p:cNvGrpSpPr>
            <a:grpSpLocks noChangeAspect="1"/>
          </p:cNvGrpSpPr>
          <p:nvPr/>
        </p:nvGrpSpPr>
        <p:grpSpPr bwMode="auto">
          <a:xfrm>
            <a:off x="785786" y="1857364"/>
            <a:ext cx="4271967" cy="4108858"/>
            <a:chOff x="811" y="4"/>
            <a:chExt cx="5827" cy="5605"/>
          </a:xfrm>
        </p:grpSpPr>
        <p:sp>
          <p:nvSpPr>
            <p:cNvPr id="125258" name="AutoShape 2378"/>
            <p:cNvSpPr>
              <a:spLocks noChangeAspect="1" noChangeArrowheads="1" noTextEdit="1"/>
            </p:cNvSpPr>
            <p:nvPr/>
          </p:nvSpPr>
          <p:spPr bwMode="auto">
            <a:xfrm>
              <a:off x="811" y="4"/>
              <a:ext cx="5827" cy="560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257" name="Rectangle 2377"/>
            <p:cNvSpPr>
              <a:spLocks noChangeArrowheads="1"/>
            </p:cNvSpPr>
            <p:nvPr/>
          </p:nvSpPr>
          <p:spPr bwMode="auto">
            <a:xfrm>
              <a:off x="5434" y="376"/>
              <a:ext cx="1129" cy="40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5240" name="Group 2360"/>
            <p:cNvGrpSpPr>
              <a:grpSpLocks/>
            </p:cNvGrpSpPr>
            <p:nvPr/>
          </p:nvGrpSpPr>
          <p:grpSpPr bwMode="auto">
            <a:xfrm>
              <a:off x="813" y="6"/>
              <a:ext cx="1921" cy="802"/>
              <a:chOff x="813" y="6"/>
              <a:chExt cx="1921" cy="802"/>
            </a:xfrm>
          </p:grpSpPr>
          <p:sp>
            <p:nvSpPr>
              <p:cNvPr id="125256" name="Freeform 2376"/>
              <p:cNvSpPr>
                <a:spLocks/>
              </p:cNvSpPr>
              <p:nvPr/>
            </p:nvSpPr>
            <p:spPr bwMode="auto">
              <a:xfrm>
                <a:off x="813" y="6"/>
                <a:ext cx="1897" cy="611"/>
              </a:xfrm>
              <a:custGeom>
                <a:avLst/>
                <a:gdLst/>
                <a:ahLst/>
                <a:cxnLst>
                  <a:cxn ang="0">
                    <a:pos x="73" y="220"/>
                  </a:cxn>
                  <a:cxn ang="0">
                    <a:pos x="13" y="256"/>
                  </a:cxn>
                  <a:cxn ang="0">
                    <a:pos x="0" y="287"/>
                  </a:cxn>
                  <a:cxn ang="0">
                    <a:pos x="25" y="328"/>
                  </a:cxn>
                  <a:cxn ang="0">
                    <a:pos x="95" y="359"/>
                  </a:cxn>
                  <a:cxn ang="0">
                    <a:pos x="64" y="377"/>
                  </a:cxn>
                  <a:cxn ang="0">
                    <a:pos x="44" y="407"/>
                  </a:cxn>
                  <a:cxn ang="0">
                    <a:pos x="51" y="441"/>
                  </a:cxn>
                  <a:cxn ang="0">
                    <a:pos x="86" y="469"/>
                  </a:cxn>
                  <a:cxn ang="0">
                    <a:pos x="195" y="498"/>
                  </a:cxn>
                  <a:cxn ang="0">
                    <a:pos x="254" y="499"/>
                  </a:cxn>
                  <a:cxn ang="0">
                    <a:pos x="378" y="554"/>
                  </a:cxn>
                  <a:cxn ang="0">
                    <a:pos x="549" y="574"/>
                  </a:cxn>
                  <a:cxn ang="0">
                    <a:pos x="723" y="553"/>
                  </a:cxn>
                  <a:cxn ang="0">
                    <a:pos x="799" y="587"/>
                  </a:cxn>
                  <a:cxn ang="0">
                    <a:pos x="933" y="609"/>
                  </a:cxn>
                  <a:cxn ang="0">
                    <a:pos x="1107" y="595"/>
                  </a:cxn>
                  <a:cxn ang="0">
                    <a:pos x="1211" y="556"/>
                  </a:cxn>
                  <a:cxn ang="0">
                    <a:pos x="1253" y="517"/>
                  </a:cxn>
                  <a:cxn ang="0">
                    <a:pos x="1352" y="534"/>
                  </a:cxn>
                  <a:cxn ang="0">
                    <a:pos x="1529" y="517"/>
                  </a:cxn>
                  <a:cxn ang="0">
                    <a:pos x="1598" y="488"/>
                  </a:cxn>
                  <a:cxn ang="0">
                    <a:pos x="1636" y="448"/>
                  </a:cxn>
                  <a:cxn ang="0">
                    <a:pos x="1695" y="420"/>
                  </a:cxn>
                  <a:cxn ang="0">
                    <a:pos x="1807" y="390"/>
                  </a:cxn>
                  <a:cxn ang="0">
                    <a:pos x="1868" y="352"/>
                  </a:cxn>
                  <a:cxn ang="0">
                    <a:pos x="1896" y="308"/>
                  </a:cxn>
                  <a:cxn ang="0">
                    <a:pos x="1887" y="264"/>
                  </a:cxn>
                  <a:cxn ang="0">
                    <a:pos x="1849" y="225"/>
                  </a:cxn>
                  <a:cxn ang="0">
                    <a:pos x="1849" y="196"/>
                  </a:cxn>
                  <a:cxn ang="0">
                    <a:pos x="1851" y="159"/>
                  </a:cxn>
                  <a:cxn ang="0">
                    <a:pos x="1825" y="127"/>
                  </a:cxn>
                  <a:cxn ang="0">
                    <a:pos x="1718" y="82"/>
                  </a:cxn>
                  <a:cxn ang="0">
                    <a:pos x="1671" y="60"/>
                  </a:cxn>
                  <a:cxn ang="0">
                    <a:pos x="1609" y="21"/>
                  </a:cxn>
                  <a:cxn ang="0">
                    <a:pos x="1472" y="0"/>
                  </a:cxn>
                  <a:cxn ang="0">
                    <a:pos x="1324" y="25"/>
                  </a:cxn>
                  <a:cxn ang="0">
                    <a:pos x="1279" y="19"/>
                  </a:cxn>
                  <a:cxn ang="0">
                    <a:pos x="1158" y="0"/>
                  </a:cxn>
                  <a:cxn ang="0">
                    <a:pos x="1056" y="12"/>
                  </a:cxn>
                  <a:cxn ang="0">
                    <a:pos x="985" y="46"/>
                  </a:cxn>
                  <a:cxn ang="0">
                    <a:pos x="910" y="25"/>
                  </a:cxn>
                  <a:cxn ang="0">
                    <a:pos x="759" y="22"/>
                  </a:cxn>
                  <a:cxn ang="0">
                    <a:pos x="654" y="51"/>
                  </a:cxn>
                  <a:cxn ang="0">
                    <a:pos x="579" y="66"/>
                  </a:cxn>
                  <a:cxn ang="0">
                    <a:pos x="405" y="58"/>
                  </a:cxn>
                  <a:cxn ang="0">
                    <a:pos x="275" y="85"/>
                  </a:cxn>
                  <a:cxn ang="0">
                    <a:pos x="203" y="124"/>
                  </a:cxn>
                  <a:cxn ang="0">
                    <a:pos x="169" y="172"/>
                  </a:cxn>
                </a:cxnLst>
                <a:rect l="0" t="0" r="r" b="b"/>
                <a:pathLst>
                  <a:path w="1897" h="611">
                    <a:moveTo>
                      <a:pt x="171" y="203"/>
                    </a:moveTo>
                    <a:lnTo>
                      <a:pt x="136" y="206"/>
                    </a:lnTo>
                    <a:lnTo>
                      <a:pt x="103" y="212"/>
                    </a:lnTo>
                    <a:lnTo>
                      <a:pt x="73" y="220"/>
                    </a:lnTo>
                    <a:lnTo>
                      <a:pt x="49" y="230"/>
                    </a:lnTo>
                    <a:lnTo>
                      <a:pt x="28" y="243"/>
                    </a:lnTo>
                    <a:lnTo>
                      <a:pt x="20" y="249"/>
                    </a:lnTo>
                    <a:lnTo>
                      <a:pt x="13" y="256"/>
                    </a:lnTo>
                    <a:lnTo>
                      <a:pt x="7" y="263"/>
                    </a:lnTo>
                    <a:lnTo>
                      <a:pt x="3" y="271"/>
                    </a:lnTo>
                    <a:lnTo>
                      <a:pt x="1" y="278"/>
                    </a:lnTo>
                    <a:lnTo>
                      <a:pt x="0" y="287"/>
                    </a:lnTo>
                    <a:lnTo>
                      <a:pt x="1" y="298"/>
                    </a:lnTo>
                    <a:lnTo>
                      <a:pt x="7" y="308"/>
                    </a:lnTo>
                    <a:lnTo>
                      <a:pt x="14" y="318"/>
                    </a:lnTo>
                    <a:lnTo>
                      <a:pt x="25" y="328"/>
                    </a:lnTo>
                    <a:lnTo>
                      <a:pt x="38" y="338"/>
                    </a:lnTo>
                    <a:lnTo>
                      <a:pt x="55" y="345"/>
                    </a:lnTo>
                    <a:lnTo>
                      <a:pt x="73" y="353"/>
                    </a:lnTo>
                    <a:lnTo>
                      <a:pt x="95" y="359"/>
                    </a:lnTo>
                    <a:lnTo>
                      <a:pt x="93" y="357"/>
                    </a:lnTo>
                    <a:lnTo>
                      <a:pt x="82" y="363"/>
                    </a:lnTo>
                    <a:lnTo>
                      <a:pt x="72" y="370"/>
                    </a:lnTo>
                    <a:lnTo>
                      <a:pt x="64" y="377"/>
                    </a:lnTo>
                    <a:lnTo>
                      <a:pt x="55" y="384"/>
                    </a:lnTo>
                    <a:lnTo>
                      <a:pt x="49" y="391"/>
                    </a:lnTo>
                    <a:lnTo>
                      <a:pt x="45" y="400"/>
                    </a:lnTo>
                    <a:lnTo>
                      <a:pt x="44" y="407"/>
                    </a:lnTo>
                    <a:lnTo>
                      <a:pt x="42" y="415"/>
                    </a:lnTo>
                    <a:lnTo>
                      <a:pt x="44" y="424"/>
                    </a:lnTo>
                    <a:lnTo>
                      <a:pt x="47" y="432"/>
                    </a:lnTo>
                    <a:lnTo>
                      <a:pt x="51" y="441"/>
                    </a:lnTo>
                    <a:lnTo>
                      <a:pt x="58" y="448"/>
                    </a:lnTo>
                    <a:lnTo>
                      <a:pt x="65" y="455"/>
                    </a:lnTo>
                    <a:lnTo>
                      <a:pt x="75" y="462"/>
                    </a:lnTo>
                    <a:lnTo>
                      <a:pt x="86" y="469"/>
                    </a:lnTo>
                    <a:lnTo>
                      <a:pt x="97" y="475"/>
                    </a:lnTo>
                    <a:lnTo>
                      <a:pt x="126" y="485"/>
                    </a:lnTo>
                    <a:lnTo>
                      <a:pt x="158" y="492"/>
                    </a:lnTo>
                    <a:lnTo>
                      <a:pt x="195" y="498"/>
                    </a:lnTo>
                    <a:lnTo>
                      <a:pt x="233" y="499"/>
                    </a:lnTo>
                    <a:lnTo>
                      <a:pt x="244" y="499"/>
                    </a:lnTo>
                    <a:lnTo>
                      <a:pt x="256" y="499"/>
                    </a:lnTo>
                    <a:lnTo>
                      <a:pt x="254" y="499"/>
                    </a:lnTo>
                    <a:lnTo>
                      <a:pt x="280" y="516"/>
                    </a:lnTo>
                    <a:lnTo>
                      <a:pt x="309" y="530"/>
                    </a:lnTo>
                    <a:lnTo>
                      <a:pt x="342" y="543"/>
                    </a:lnTo>
                    <a:lnTo>
                      <a:pt x="378" y="554"/>
                    </a:lnTo>
                    <a:lnTo>
                      <a:pt x="418" y="563"/>
                    </a:lnTo>
                    <a:lnTo>
                      <a:pt x="460" y="568"/>
                    </a:lnTo>
                    <a:lnTo>
                      <a:pt x="504" y="572"/>
                    </a:lnTo>
                    <a:lnTo>
                      <a:pt x="549" y="574"/>
                    </a:lnTo>
                    <a:lnTo>
                      <a:pt x="594" y="572"/>
                    </a:lnTo>
                    <a:lnTo>
                      <a:pt x="639" y="568"/>
                    </a:lnTo>
                    <a:lnTo>
                      <a:pt x="682" y="563"/>
                    </a:lnTo>
                    <a:lnTo>
                      <a:pt x="723" y="553"/>
                    </a:lnTo>
                    <a:lnTo>
                      <a:pt x="745" y="565"/>
                    </a:lnTo>
                    <a:lnTo>
                      <a:pt x="771" y="577"/>
                    </a:lnTo>
                    <a:lnTo>
                      <a:pt x="799" y="587"/>
                    </a:lnTo>
                    <a:lnTo>
                      <a:pt x="830" y="595"/>
                    </a:lnTo>
                    <a:lnTo>
                      <a:pt x="863" y="602"/>
                    </a:lnTo>
                    <a:lnTo>
                      <a:pt x="896" y="606"/>
                    </a:lnTo>
                    <a:lnTo>
                      <a:pt x="933" y="609"/>
                    </a:lnTo>
                    <a:lnTo>
                      <a:pt x="970" y="611"/>
                    </a:lnTo>
                    <a:lnTo>
                      <a:pt x="1018" y="609"/>
                    </a:lnTo>
                    <a:lnTo>
                      <a:pt x="1063" y="604"/>
                    </a:lnTo>
                    <a:lnTo>
                      <a:pt x="1107" y="595"/>
                    </a:lnTo>
                    <a:lnTo>
                      <a:pt x="1146" y="585"/>
                    </a:lnTo>
                    <a:lnTo>
                      <a:pt x="1182" y="571"/>
                    </a:lnTo>
                    <a:lnTo>
                      <a:pt x="1197" y="564"/>
                    </a:lnTo>
                    <a:lnTo>
                      <a:pt x="1211" y="556"/>
                    </a:lnTo>
                    <a:lnTo>
                      <a:pt x="1224" y="547"/>
                    </a:lnTo>
                    <a:lnTo>
                      <a:pt x="1235" y="537"/>
                    </a:lnTo>
                    <a:lnTo>
                      <a:pt x="1245" y="527"/>
                    </a:lnTo>
                    <a:lnTo>
                      <a:pt x="1253" y="517"/>
                    </a:lnTo>
                    <a:lnTo>
                      <a:pt x="1253" y="519"/>
                    </a:lnTo>
                    <a:lnTo>
                      <a:pt x="1285" y="526"/>
                    </a:lnTo>
                    <a:lnTo>
                      <a:pt x="1318" y="531"/>
                    </a:lnTo>
                    <a:lnTo>
                      <a:pt x="1352" y="534"/>
                    </a:lnTo>
                    <a:lnTo>
                      <a:pt x="1388" y="536"/>
                    </a:lnTo>
                    <a:lnTo>
                      <a:pt x="1438" y="533"/>
                    </a:lnTo>
                    <a:lnTo>
                      <a:pt x="1486" y="527"/>
                    </a:lnTo>
                    <a:lnTo>
                      <a:pt x="1529" y="517"/>
                    </a:lnTo>
                    <a:lnTo>
                      <a:pt x="1549" y="510"/>
                    </a:lnTo>
                    <a:lnTo>
                      <a:pt x="1567" y="503"/>
                    </a:lnTo>
                    <a:lnTo>
                      <a:pt x="1582" y="496"/>
                    </a:lnTo>
                    <a:lnTo>
                      <a:pt x="1598" y="488"/>
                    </a:lnTo>
                    <a:lnTo>
                      <a:pt x="1611" y="478"/>
                    </a:lnTo>
                    <a:lnTo>
                      <a:pt x="1621" y="468"/>
                    </a:lnTo>
                    <a:lnTo>
                      <a:pt x="1630" y="458"/>
                    </a:lnTo>
                    <a:lnTo>
                      <a:pt x="1636" y="448"/>
                    </a:lnTo>
                    <a:lnTo>
                      <a:pt x="1640" y="437"/>
                    </a:lnTo>
                    <a:lnTo>
                      <a:pt x="1642" y="425"/>
                    </a:lnTo>
                    <a:lnTo>
                      <a:pt x="1695" y="420"/>
                    </a:lnTo>
                    <a:lnTo>
                      <a:pt x="1743" y="410"/>
                    </a:lnTo>
                    <a:lnTo>
                      <a:pt x="1766" y="404"/>
                    </a:lnTo>
                    <a:lnTo>
                      <a:pt x="1787" y="397"/>
                    </a:lnTo>
                    <a:lnTo>
                      <a:pt x="1807" y="390"/>
                    </a:lnTo>
                    <a:lnTo>
                      <a:pt x="1825" y="382"/>
                    </a:lnTo>
                    <a:lnTo>
                      <a:pt x="1841" y="372"/>
                    </a:lnTo>
                    <a:lnTo>
                      <a:pt x="1855" y="363"/>
                    </a:lnTo>
                    <a:lnTo>
                      <a:pt x="1868" y="352"/>
                    </a:lnTo>
                    <a:lnTo>
                      <a:pt x="1877" y="342"/>
                    </a:lnTo>
                    <a:lnTo>
                      <a:pt x="1886" y="331"/>
                    </a:lnTo>
                    <a:lnTo>
                      <a:pt x="1893" y="319"/>
                    </a:lnTo>
                    <a:lnTo>
                      <a:pt x="1896" y="308"/>
                    </a:lnTo>
                    <a:lnTo>
                      <a:pt x="1897" y="295"/>
                    </a:lnTo>
                    <a:lnTo>
                      <a:pt x="1896" y="285"/>
                    </a:lnTo>
                    <a:lnTo>
                      <a:pt x="1893" y="274"/>
                    </a:lnTo>
                    <a:lnTo>
                      <a:pt x="1887" y="264"/>
                    </a:lnTo>
                    <a:lnTo>
                      <a:pt x="1882" y="254"/>
                    </a:lnTo>
                    <a:lnTo>
                      <a:pt x="1872" y="244"/>
                    </a:lnTo>
                    <a:lnTo>
                      <a:pt x="1862" y="234"/>
                    </a:lnTo>
                    <a:lnTo>
                      <a:pt x="1849" y="225"/>
                    </a:lnTo>
                    <a:lnTo>
                      <a:pt x="1835" y="216"/>
                    </a:lnTo>
                    <a:lnTo>
                      <a:pt x="1844" y="206"/>
                    </a:lnTo>
                    <a:lnTo>
                      <a:pt x="1849" y="196"/>
                    </a:lnTo>
                    <a:lnTo>
                      <a:pt x="1852" y="186"/>
                    </a:lnTo>
                    <a:lnTo>
                      <a:pt x="1853" y="176"/>
                    </a:lnTo>
                    <a:lnTo>
                      <a:pt x="1852" y="168"/>
                    </a:lnTo>
                    <a:lnTo>
                      <a:pt x="1851" y="159"/>
                    </a:lnTo>
                    <a:lnTo>
                      <a:pt x="1846" y="151"/>
                    </a:lnTo>
                    <a:lnTo>
                      <a:pt x="1841" y="143"/>
                    </a:lnTo>
                    <a:lnTo>
                      <a:pt x="1834" y="135"/>
                    </a:lnTo>
                    <a:lnTo>
                      <a:pt x="1825" y="127"/>
                    </a:lnTo>
                    <a:lnTo>
                      <a:pt x="1805" y="114"/>
                    </a:lnTo>
                    <a:lnTo>
                      <a:pt x="1780" y="101"/>
                    </a:lnTo>
                    <a:lnTo>
                      <a:pt x="1750" y="90"/>
                    </a:lnTo>
                    <a:lnTo>
                      <a:pt x="1718" y="82"/>
                    </a:lnTo>
                    <a:lnTo>
                      <a:pt x="1681" y="76"/>
                    </a:lnTo>
                    <a:lnTo>
                      <a:pt x="1677" y="68"/>
                    </a:lnTo>
                    <a:lnTo>
                      <a:pt x="1671" y="60"/>
                    </a:lnTo>
                    <a:lnTo>
                      <a:pt x="1664" y="53"/>
                    </a:lnTo>
                    <a:lnTo>
                      <a:pt x="1656" y="46"/>
                    </a:lnTo>
                    <a:lnTo>
                      <a:pt x="1635" y="32"/>
                    </a:lnTo>
                    <a:lnTo>
                      <a:pt x="1609" y="21"/>
                    </a:lnTo>
                    <a:lnTo>
                      <a:pt x="1580" y="12"/>
                    </a:lnTo>
                    <a:lnTo>
                      <a:pt x="1546" y="5"/>
                    </a:lnTo>
                    <a:lnTo>
                      <a:pt x="1510" y="1"/>
                    </a:lnTo>
                    <a:lnTo>
                      <a:pt x="1472" y="0"/>
                    </a:lnTo>
                    <a:lnTo>
                      <a:pt x="1426" y="2"/>
                    </a:lnTo>
                    <a:lnTo>
                      <a:pt x="1382" y="8"/>
                    </a:lnTo>
                    <a:lnTo>
                      <a:pt x="1342" y="19"/>
                    </a:lnTo>
                    <a:lnTo>
                      <a:pt x="1324" y="25"/>
                    </a:lnTo>
                    <a:lnTo>
                      <a:pt x="1309" y="32"/>
                    </a:lnTo>
                    <a:lnTo>
                      <a:pt x="1310" y="32"/>
                    </a:lnTo>
                    <a:lnTo>
                      <a:pt x="1296" y="25"/>
                    </a:lnTo>
                    <a:lnTo>
                      <a:pt x="1279" y="19"/>
                    </a:lnTo>
                    <a:lnTo>
                      <a:pt x="1262" y="14"/>
                    </a:lnTo>
                    <a:lnTo>
                      <a:pt x="1242" y="8"/>
                    </a:lnTo>
                    <a:lnTo>
                      <a:pt x="1201" y="2"/>
                    </a:lnTo>
                    <a:lnTo>
                      <a:pt x="1158" y="0"/>
                    </a:lnTo>
                    <a:lnTo>
                      <a:pt x="1131" y="1"/>
                    </a:lnTo>
                    <a:lnTo>
                      <a:pt x="1104" y="2"/>
                    </a:lnTo>
                    <a:lnTo>
                      <a:pt x="1080" y="7"/>
                    </a:lnTo>
                    <a:lnTo>
                      <a:pt x="1056" y="12"/>
                    </a:lnTo>
                    <a:lnTo>
                      <a:pt x="1035" y="19"/>
                    </a:lnTo>
                    <a:lnTo>
                      <a:pt x="1015" y="27"/>
                    </a:lnTo>
                    <a:lnTo>
                      <a:pt x="999" y="36"/>
                    </a:lnTo>
                    <a:lnTo>
                      <a:pt x="985" y="46"/>
                    </a:lnTo>
                    <a:lnTo>
                      <a:pt x="987" y="48"/>
                    </a:lnTo>
                    <a:lnTo>
                      <a:pt x="970" y="41"/>
                    </a:lnTo>
                    <a:lnTo>
                      <a:pt x="951" y="35"/>
                    </a:lnTo>
                    <a:lnTo>
                      <a:pt x="910" y="25"/>
                    </a:lnTo>
                    <a:lnTo>
                      <a:pt x="868" y="19"/>
                    </a:lnTo>
                    <a:lnTo>
                      <a:pt x="822" y="18"/>
                    </a:lnTo>
                    <a:lnTo>
                      <a:pt x="789" y="19"/>
                    </a:lnTo>
                    <a:lnTo>
                      <a:pt x="759" y="22"/>
                    </a:lnTo>
                    <a:lnTo>
                      <a:pt x="730" y="27"/>
                    </a:lnTo>
                    <a:lnTo>
                      <a:pt x="702" y="34"/>
                    </a:lnTo>
                    <a:lnTo>
                      <a:pt x="676" y="41"/>
                    </a:lnTo>
                    <a:lnTo>
                      <a:pt x="654" y="51"/>
                    </a:lnTo>
                    <a:lnTo>
                      <a:pt x="632" y="60"/>
                    </a:lnTo>
                    <a:lnTo>
                      <a:pt x="615" y="73"/>
                    </a:lnTo>
                    <a:lnTo>
                      <a:pt x="614" y="73"/>
                    </a:lnTo>
                    <a:lnTo>
                      <a:pt x="579" y="66"/>
                    </a:lnTo>
                    <a:lnTo>
                      <a:pt x="542" y="60"/>
                    </a:lnTo>
                    <a:lnTo>
                      <a:pt x="504" y="56"/>
                    </a:lnTo>
                    <a:lnTo>
                      <a:pt x="464" y="55"/>
                    </a:lnTo>
                    <a:lnTo>
                      <a:pt x="405" y="58"/>
                    </a:lnTo>
                    <a:lnTo>
                      <a:pt x="349" y="65"/>
                    </a:lnTo>
                    <a:lnTo>
                      <a:pt x="323" y="70"/>
                    </a:lnTo>
                    <a:lnTo>
                      <a:pt x="299" y="77"/>
                    </a:lnTo>
                    <a:lnTo>
                      <a:pt x="275" y="85"/>
                    </a:lnTo>
                    <a:lnTo>
                      <a:pt x="256" y="93"/>
                    </a:lnTo>
                    <a:lnTo>
                      <a:pt x="236" y="103"/>
                    </a:lnTo>
                    <a:lnTo>
                      <a:pt x="219" y="113"/>
                    </a:lnTo>
                    <a:lnTo>
                      <a:pt x="203" y="124"/>
                    </a:lnTo>
                    <a:lnTo>
                      <a:pt x="192" y="135"/>
                    </a:lnTo>
                    <a:lnTo>
                      <a:pt x="181" y="147"/>
                    </a:lnTo>
                    <a:lnTo>
                      <a:pt x="174" y="159"/>
                    </a:lnTo>
                    <a:lnTo>
                      <a:pt x="169" y="172"/>
                    </a:lnTo>
                    <a:lnTo>
                      <a:pt x="168" y="185"/>
                    </a:lnTo>
                    <a:lnTo>
                      <a:pt x="169" y="195"/>
                    </a:lnTo>
                    <a:lnTo>
                      <a:pt x="171" y="203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55" name="Freeform 2375"/>
              <p:cNvSpPr>
                <a:spLocks/>
              </p:cNvSpPr>
              <p:nvPr/>
            </p:nvSpPr>
            <p:spPr bwMode="auto">
              <a:xfrm>
                <a:off x="813" y="6"/>
                <a:ext cx="1897" cy="611"/>
              </a:xfrm>
              <a:custGeom>
                <a:avLst/>
                <a:gdLst/>
                <a:ahLst/>
                <a:cxnLst>
                  <a:cxn ang="0">
                    <a:pos x="73" y="220"/>
                  </a:cxn>
                  <a:cxn ang="0">
                    <a:pos x="13" y="256"/>
                  </a:cxn>
                  <a:cxn ang="0">
                    <a:pos x="0" y="287"/>
                  </a:cxn>
                  <a:cxn ang="0">
                    <a:pos x="25" y="328"/>
                  </a:cxn>
                  <a:cxn ang="0">
                    <a:pos x="95" y="359"/>
                  </a:cxn>
                  <a:cxn ang="0">
                    <a:pos x="64" y="377"/>
                  </a:cxn>
                  <a:cxn ang="0">
                    <a:pos x="44" y="407"/>
                  </a:cxn>
                  <a:cxn ang="0">
                    <a:pos x="51" y="441"/>
                  </a:cxn>
                  <a:cxn ang="0">
                    <a:pos x="86" y="469"/>
                  </a:cxn>
                  <a:cxn ang="0">
                    <a:pos x="195" y="498"/>
                  </a:cxn>
                  <a:cxn ang="0">
                    <a:pos x="254" y="499"/>
                  </a:cxn>
                  <a:cxn ang="0">
                    <a:pos x="378" y="554"/>
                  </a:cxn>
                  <a:cxn ang="0">
                    <a:pos x="549" y="574"/>
                  </a:cxn>
                  <a:cxn ang="0">
                    <a:pos x="723" y="553"/>
                  </a:cxn>
                  <a:cxn ang="0">
                    <a:pos x="799" y="587"/>
                  </a:cxn>
                  <a:cxn ang="0">
                    <a:pos x="933" y="609"/>
                  </a:cxn>
                  <a:cxn ang="0">
                    <a:pos x="1107" y="595"/>
                  </a:cxn>
                  <a:cxn ang="0">
                    <a:pos x="1211" y="556"/>
                  </a:cxn>
                  <a:cxn ang="0">
                    <a:pos x="1253" y="517"/>
                  </a:cxn>
                  <a:cxn ang="0">
                    <a:pos x="1352" y="534"/>
                  </a:cxn>
                  <a:cxn ang="0">
                    <a:pos x="1529" y="517"/>
                  </a:cxn>
                  <a:cxn ang="0">
                    <a:pos x="1598" y="488"/>
                  </a:cxn>
                  <a:cxn ang="0">
                    <a:pos x="1636" y="448"/>
                  </a:cxn>
                  <a:cxn ang="0">
                    <a:pos x="1695" y="420"/>
                  </a:cxn>
                  <a:cxn ang="0">
                    <a:pos x="1807" y="390"/>
                  </a:cxn>
                  <a:cxn ang="0">
                    <a:pos x="1868" y="352"/>
                  </a:cxn>
                  <a:cxn ang="0">
                    <a:pos x="1896" y="308"/>
                  </a:cxn>
                  <a:cxn ang="0">
                    <a:pos x="1887" y="264"/>
                  </a:cxn>
                  <a:cxn ang="0">
                    <a:pos x="1849" y="225"/>
                  </a:cxn>
                  <a:cxn ang="0">
                    <a:pos x="1849" y="196"/>
                  </a:cxn>
                  <a:cxn ang="0">
                    <a:pos x="1851" y="159"/>
                  </a:cxn>
                  <a:cxn ang="0">
                    <a:pos x="1825" y="127"/>
                  </a:cxn>
                  <a:cxn ang="0">
                    <a:pos x="1718" y="82"/>
                  </a:cxn>
                  <a:cxn ang="0">
                    <a:pos x="1671" y="60"/>
                  </a:cxn>
                  <a:cxn ang="0">
                    <a:pos x="1609" y="21"/>
                  </a:cxn>
                  <a:cxn ang="0">
                    <a:pos x="1472" y="0"/>
                  </a:cxn>
                  <a:cxn ang="0">
                    <a:pos x="1324" y="25"/>
                  </a:cxn>
                  <a:cxn ang="0">
                    <a:pos x="1279" y="19"/>
                  </a:cxn>
                  <a:cxn ang="0">
                    <a:pos x="1158" y="0"/>
                  </a:cxn>
                  <a:cxn ang="0">
                    <a:pos x="1056" y="12"/>
                  </a:cxn>
                  <a:cxn ang="0">
                    <a:pos x="985" y="46"/>
                  </a:cxn>
                  <a:cxn ang="0">
                    <a:pos x="910" y="25"/>
                  </a:cxn>
                  <a:cxn ang="0">
                    <a:pos x="759" y="22"/>
                  </a:cxn>
                  <a:cxn ang="0">
                    <a:pos x="654" y="51"/>
                  </a:cxn>
                  <a:cxn ang="0">
                    <a:pos x="579" y="66"/>
                  </a:cxn>
                  <a:cxn ang="0">
                    <a:pos x="405" y="58"/>
                  </a:cxn>
                  <a:cxn ang="0">
                    <a:pos x="275" y="85"/>
                  </a:cxn>
                  <a:cxn ang="0">
                    <a:pos x="203" y="124"/>
                  </a:cxn>
                  <a:cxn ang="0">
                    <a:pos x="169" y="172"/>
                  </a:cxn>
                </a:cxnLst>
                <a:rect l="0" t="0" r="r" b="b"/>
                <a:pathLst>
                  <a:path w="1897" h="611">
                    <a:moveTo>
                      <a:pt x="171" y="203"/>
                    </a:moveTo>
                    <a:lnTo>
                      <a:pt x="136" y="206"/>
                    </a:lnTo>
                    <a:lnTo>
                      <a:pt x="103" y="212"/>
                    </a:lnTo>
                    <a:lnTo>
                      <a:pt x="73" y="220"/>
                    </a:lnTo>
                    <a:lnTo>
                      <a:pt x="49" y="230"/>
                    </a:lnTo>
                    <a:lnTo>
                      <a:pt x="28" y="243"/>
                    </a:lnTo>
                    <a:lnTo>
                      <a:pt x="20" y="249"/>
                    </a:lnTo>
                    <a:lnTo>
                      <a:pt x="13" y="256"/>
                    </a:lnTo>
                    <a:lnTo>
                      <a:pt x="7" y="263"/>
                    </a:lnTo>
                    <a:lnTo>
                      <a:pt x="3" y="271"/>
                    </a:lnTo>
                    <a:lnTo>
                      <a:pt x="1" y="278"/>
                    </a:lnTo>
                    <a:lnTo>
                      <a:pt x="0" y="287"/>
                    </a:lnTo>
                    <a:lnTo>
                      <a:pt x="1" y="298"/>
                    </a:lnTo>
                    <a:lnTo>
                      <a:pt x="7" y="308"/>
                    </a:lnTo>
                    <a:lnTo>
                      <a:pt x="14" y="318"/>
                    </a:lnTo>
                    <a:lnTo>
                      <a:pt x="25" y="328"/>
                    </a:lnTo>
                    <a:lnTo>
                      <a:pt x="38" y="338"/>
                    </a:lnTo>
                    <a:lnTo>
                      <a:pt x="55" y="345"/>
                    </a:lnTo>
                    <a:lnTo>
                      <a:pt x="73" y="353"/>
                    </a:lnTo>
                    <a:lnTo>
                      <a:pt x="95" y="359"/>
                    </a:lnTo>
                    <a:lnTo>
                      <a:pt x="93" y="357"/>
                    </a:lnTo>
                    <a:lnTo>
                      <a:pt x="82" y="363"/>
                    </a:lnTo>
                    <a:lnTo>
                      <a:pt x="72" y="370"/>
                    </a:lnTo>
                    <a:lnTo>
                      <a:pt x="64" y="377"/>
                    </a:lnTo>
                    <a:lnTo>
                      <a:pt x="55" y="384"/>
                    </a:lnTo>
                    <a:lnTo>
                      <a:pt x="49" y="391"/>
                    </a:lnTo>
                    <a:lnTo>
                      <a:pt x="45" y="400"/>
                    </a:lnTo>
                    <a:lnTo>
                      <a:pt x="44" y="407"/>
                    </a:lnTo>
                    <a:lnTo>
                      <a:pt x="42" y="415"/>
                    </a:lnTo>
                    <a:lnTo>
                      <a:pt x="44" y="424"/>
                    </a:lnTo>
                    <a:lnTo>
                      <a:pt x="47" y="432"/>
                    </a:lnTo>
                    <a:lnTo>
                      <a:pt x="51" y="441"/>
                    </a:lnTo>
                    <a:lnTo>
                      <a:pt x="58" y="448"/>
                    </a:lnTo>
                    <a:lnTo>
                      <a:pt x="65" y="455"/>
                    </a:lnTo>
                    <a:lnTo>
                      <a:pt x="75" y="462"/>
                    </a:lnTo>
                    <a:lnTo>
                      <a:pt x="86" y="469"/>
                    </a:lnTo>
                    <a:lnTo>
                      <a:pt x="97" y="475"/>
                    </a:lnTo>
                    <a:lnTo>
                      <a:pt x="126" y="485"/>
                    </a:lnTo>
                    <a:lnTo>
                      <a:pt x="158" y="492"/>
                    </a:lnTo>
                    <a:lnTo>
                      <a:pt x="195" y="498"/>
                    </a:lnTo>
                    <a:lnTo>
                      <a:pt x="233" y="499"/>
                    </a:lnTo>
                    <a:lnTo>
                      <a:pt x="244" y="499"/>
                    </a:lnTo>
                    <a:lnTo>
                      <a:pt x="256" y="499"/>
                    </a:lnTo>
                    <a:lnTo>
                      <a:pt x="254" y="499"/>
                    </a:lnTo>
                    <a:lnTo>
                      <a:pt x="280" y="516"/>
                    </a:lnTo>
                    <a:lnTo>
                      <a:pt x="309" y="530"/>
                    </a:lnTo>
                    <a:lnTo>
                      <a:pt x="342" y="543"/>
                    </a:lnTo>
                    <a:lnTo>
                      <a:pt x="378" y="554"/>
                    </a:lnTo>
                    <a:lnTo>
                      <a:pt x="418" y="563"/>
                    </a:lnTo>
                    <a:lnTo>
                      <a:pt x="460" y="568"/>
                    </a:lnTo>
                    <a:lnTo>
                      <a:pt x="504" y="572"/>
                    </a:lnTo>
                    <a:lnTo>
                      <a:pt x="549" y="574"/>
                    </a:lnTo>
                    <a:lnTo>
                      <a:pt x="594" y="572"/>
                    </a:lnTo>
                    <a:lnTo>
                      <a:pt x="639" y="568"/>
                    </a:lnTo>
                    <a:lnTo>
                      <a:pt x="682" y="563"/>
                    </a:lnTo>
                    <a:lnTo>
                      <a:pt x="723" y="553"/>
                    </a:lnTo>
                    <a:lnTo>
                      <a:pt x="745" y="565"/>
                    </a:lnTo>
                    <a:lnTo>
                      <a:pt x="771" y="577"/>
                    </a:lnTo>
                    <a:lnTo>
                      <a:pt x="799" y="587"/>
                    </a:lnTo>
                    <a:lnTo>
                      <a:pt x="830" y="595"/>
                    </a:lnTo>
                    <a:lnTo>
                      <a:pt x="863" y="602"/>
                    </a:lnTo>
                    <a:lnTo>
                      <a:pt x="896" y="606"/>
                    </a:lnTo>
                    <a:lnTo>
                      <a:pt x="933" y="609"/>
                    </a:lnTo>
                    <a:lnTo>
                      <a:pt x="970" y="611"/>
                    </a:lnTo>
                    <a:lnTo>
                      <a:pt x="1018" y="609"/>
                    </a:lnTo>
                    <a:lnTo>
                      <a:pt x="1063" y="604"/>
                    </a:lnTo>
                    <a:lnTo>
                      <a:pt x="1107" y="595"/>
                    </a:lnTo>
                    <a:lnTo>
                      <a:pt x="1146" y="585"/>
                    </a:lnTo>
                    <a:lnTo>
                      <a:pt x="1182" y="571"/>
                    </a:lnTo>
                    <a:lnTo>
                      <a:pt x="1197" y="564"/>
                    </a:lnTo>
                    <a:lnTo>
                      <a:pt x="1211" y="556"/>
                    </a:lnTo>
                    <a:lnTo>
                      <a:pt x="1224" y="547"/>
                    </a:lnTo>
                    <a:lnTo>
                      <a:pt x="1235" y="537"/>
                    </a:lnTo>
                    <a:lnTo>
                      <a:pt x="1245" y="527"/>
                    </a:lnTo>
                    <a:lnTo>
                      <a:pt x="1253" y="517"/>
                    </a:lnTo>
                    <a:lnTo>
                      <a:pt x="1253" y="519"/>
                    </a:lnTo>
                    <a:lnTo>
                      <a:pt x="1285" y="526"/>
                    </a:lnTo>
                    <a:lnTo>
                      <a:pt x="1318" y="531"/>
                    </a:lnTo>
                    <a:lnTo>
                      <a:pt x="1352" y="534"/>
                    </a:lnTo>
                    <a:lnTo>
                      <a:pt x="1388" y="536"/>
                    </a:lnTo>
                    <a:lnTo>
                      <a:pt x="1438" y="533"/>
                    </a:lnTo>
                    <a:lnTo>
                      <a:pt x="1486" y="527"/>
                    </a:lnTo>
                    <a:lnTo>
                      <a:pt x="1529" y="517"/>
                    </a:lnTo>
                    <a:lnTo>
                      <a:pt x="1549" y="510"/>
                    </a:lnTo>
                    <a:lnTo>
                      <a:pt x="1567" y="503"/>
                    </a:lnTo>
                    <a:lnTo>
                      <a:pt x="1582" y="496"/>
                    </a:lnTo>
                    <a:lnTo>
                      <a:pt x="1598" y="488"/>
                    </a:lnTo>
                    <a:lnTo>
                      <a:pt x="1611" y="478"/>
                    </a:lnTo>
                    <a:lnTo>
                      <a:pt x="1621" y="468"/>
                    </a:lnTo>
                    <a:lnTo>
                      <a:pt x="1630" y="458"/>
                    </a:lnTo>
                    <a:lnTo>
                      <a:pt x="1636" y="448"/>
                    </a:lnTo>
                    <a:lnTo>
                      <a:pt x="1640" y="437"/>
                    </a:lnTo>
                    <a:lnTo>
                      <a:pt x="1642" y="425"/>
                    </a:lnTo>
                    <a:lnTo>
                      <a:pt x="1695" y="420"/>
                    </a:lnTo>
                    <a:lnTo>
                      <a:pt x="1743" y="410"/>
                    </a:lnTo>
                    <a:lnTo>
                      <a:pt x="1766" y="404"/>
                    </a:lnTo>
                    <a:lnTo>
                      <a:pt x="1787" y="397"/>
                    </a:lnTo>
                    <a:lnTo>
                      <a:pt x="1807" y="390"/>
                    </a:lnTo>
                    <a:lnTo>
                      <a:pt x="1825" y="382"/>
                    </a:lnTo>
                    <a:lnTo>
                      <a:pt x="1841" y="372"/>
                    </a:lnTo>
                    <a:lnTo>
                      <a:pt x="1855" y="363"/>
                    </a:lnTo>
                    <a:lnTo>
                      <a:pt x="1868" y="352"/>
                    </a:lnTo>
                    <a:lnTo>
                      <a:pt x="1877" y="342"/>
                    </a:lnTo>
                    <a:lnTo>
                      <a:pt x="1886" y="331"/>
                    </a:lnTo>
                    <a:lnTo>
                      <a:pt x="1893" y="319"/>
                    </a:lnTo>
                    <a:lnTo>
                      <a:pt x="1896" y="308"/>
                    </a:lnTo>
                    <a:lnTo>
                      <a:pt x="1897" y="295"/>
                    </a:lnTo>
                    <a:lnTo>
                      <a:pt x="1896" y="285"/>
                    </a:lnTo>
                    <a:lnTo>
                      <a:pt x="1893" y="274"/>
                    </a:lnTo>
                    <a:lnTo>
                      <a:pt x="1887" y="264"/>
                    </a:lnTo>
                    <a:lnTo>
                      <a:pt x="1882" y="254"/>
                    </a:lnTo>
                    <a:lnTo>
                      <a:pt x="1872" y="244"/>
                    </a:lnTo>
                    <a:lnTo>
                      <a:pt x="1862" y="234"/>
                    </a:lnTo>
                    <a:lnTo>
                      <a:pt x="1849" y="225"/>
                    </a:lnTo>
                    <a:lnTo>
                      <a:pt x="1835" y="216"/>
                    </a:lnTo>
                    <a:lnTo>
                      <a:pt x="1844" y="206"/>
                    </a:lnTo>
                    <a:lnTo>
                      <a:pt x="1849" y="196"/>
                    </a:lnTo>
                    <a:lnTo>
                      <a:pt x="1852" y="186"/>
                    </a:lnTo>
                    <a:lnTo>
                      <a:pt x="1853" y="176"/>
                    </a:lnTo>
                    <a:lnTo>
                      <a:pt x="1852" y="168"/>
                    </a:lnTo>
                    <a:lnTo>
                      <a:pt x="1851" y="159"/>
                    </a:lnTo>
                    <a:lnTo>
                      <a:pt x="1846" y="151"/>
                    </a:lnTo>
                    <a:lnTo>
                      <a:pt x="1841" y="143"/>
                    </a:lnTo>
                    <a:lnTo>
                      <a:pt x="1834" y="135"/>
                    </a:lnTo>
                    <a:lnTo>
                      <a:pt x="1825" y="127"/>
                    </a:lnTo>
                    <a:lnTo>
                      <a:pt x="1805" y="114"/>
                    </a:lnTo>
                    <a:lnTo>
                      <a:pt x="1780" y="101"/>
                    </a:lnTo>
                    <a:lnTo>
                      <a:pt x="1750" y="90"/>
                    </a:lnTo>
                    <a:lnTo>
                      <a:pt x="1718" y="82"/>
                    </a:lnTo>
                    <a:lnTo>
                      <a:pt x="1681" y="76"/>
                    </a:lnTo>
                    <a:lnTo>
                      <a:pt x="1677" y="68"/>
                    </a:lnTo>
                    <a:lnTo>
                      <a:pt x="1671" y="60"/>
                    </a:lnTo>
                    <a:lnTo>
                      <a:pt x="1664" y="53"/>
                    </a:lnTo>
                    <a:lnTo>
                      <a:pt x="1656" y="46"/>
                    </a:lnTo>
                    <a:lnTo>
                      <a:pt x="1635" y="32"/>
                    </a:lnTo>
                    <a:lnTo>
                      <a:pt x="1609" y="21"/>
                    </a:lnTo>
                    <a:lnTo>
                      <a:pt x="1580" y="12"/>
                    </a:lnTo>
                    <a:lnTo>
                      <a:pt x="1546" y="5"/>
                    </a:lnTo>
                    <a:lnTo>
                      <a:pt x="1510" y="1"/>
                    </a:lnTo>
                    <a:lnTo>
                      <a:pt x="1472" y="0"/>
                    </a:lnTo>
                    <a:lnTo>
                      <a:pt x="1426" y="2"/>
                    </a:lnTo>
                    <a:lnTo>
                      <a:pt x="1382" y="8"/>
                    </a:lnTo>
                    <a:lnTo>
                      <a:pt x="1342" y="19"/>
                    </a:lnTo>
                    <a:lnTo>
                      <a:pt x="1324" y="25"/>
                    </a:lnTo>
                    <a:lnTo>
                      <a:pt x="1309" y="32"/>
                    </a:lnTo>
                    <a:lnTo>
                      <a:pt x="1310" y="32"/>
                    </a:lnTo>
                    <a:lnTo>
                      <a:pt x="1296" y="25"/>
                    </a:lnTo>
                    <a:lnTo>
                      <a:pt x="1279" y="19"/>
                    </a:lnTo>
                    <a:lnTo>
                      <a:pt x="1262" y="14"/>
                    </a:lnTo>
                    <a:lnTo>
                      <a:pt x="1242" y="8"/>
                    </a:lnTo>
                    <a:lnTo>
                      <a:pt x="1201" y="2"/>
                    </a:lnTo>
                    <a:lnTo>
                      <a:pt x="1158" y="0"/>
                    </a:lnTo>
                    <a:lnTo>
                      <a:pt x="1131" y="1"/>
                    </a:lnTo>
                    <a:lnTo>
                      <a:pt x="1104" y="2"/>
                    </a:lnTo>
                    <a:lnTo>
                      <a:pt x="1080" y="7"/>
                    </a:lnTo>
                    <a:lnTo>
                      <a:pt x="1056" y="12"/>
                    </a:lnTo>
                    <a:lnTo>
                      <a:pt x="1035" y="19"/>
                    </a:lnTo>
                    <a:lnTo>
                      <a:pt x="1015" y="27"/>
                    </a:lnTo>
                    <a:lnTo>
                      <a:pt x="999" y="36"/>
                    </a:lnTo>
                    <a:lnTo>
                      <a:pt x="985" y="46"/>
                    </a:lnTo>
                    <a:lnTo>
                      <a:pt x="987" y="48"/>
                    </a:lnTo>
                    <a:lnTo>
                      <a:pt x="970" y="41"/>
                    </a:lnTo>
                    <a:lnTo>
                      <a:pt x="951" y="35"/>
                    </a:lnTo>
                    <a:lnTo>
                      <a:pt x="910" y="25"/>
                    </a:lnTo>
                    <a:lnTo>
                      <a:pt x="868" y="19"/>
                    </a:lnTo>
                    <a:lnTo>
                      <a:pt x="822" y="18"/>
                    </a:lnTo>
                    <a:lnTo>
                      <a:pt x="789" y="19"/>
                    </a:lnTo>
                    <a:lnTo>
                      <a:pt x="759" y="22"/>
                    </a:lnTo>
                    <a:lnTo>
                      <a:pt x="730" y="27"/>
                    </a:lnTo>
                    <a:lnTo>
                      <a:pt x="702" y="34"/>
                    </a:lnTo>
                    <a:lnTo>
                      <a:pt x="676" y="41"/>
                    </a:lnTo>
                    <a:lnTo>
                      <a:pt x="654" y="51"/>
                    </a:lnTo>
                    <a:lnTo>
                      <a:pt x="632" y="60"/>
                    </a:lnTo>
                    <a:lnTo>
                      <a:pt x="615" y="73"/>
                    </a:lnTo>
                    <a:lnTo>
                      <a:pt x="614" y="73"/>
                    </a:lnTo>
                    <a:lnTo>
                      <a:pt x="579" y="66"/>
                    </a:lnTo>
                    <a:lnTo>
                      <a:pt x="542" y="60"/>
                    </a:lnTo>
                    <a:lnTo>
                      <a:pt x="504" y="56"/>
                    </a:lnTo>
                    <a:lnTo>
                      <a:pt x="464" y="55"/>
                    </a:lnTo>
                    <a:lnTo>
                      <a:pt x="405" y="58"/>
                    </a:lnTo>
                    <a:lnTo>
                      <a:pt x="349" y="65"/>
                    </a:lnTo>
                    <a:lnTo>
                      <a:pt x="323" y="70"/>
                    </a:lnTo>
                    <a:lnTo>
                      <a:pt x="299" y="77"/>
                    </a:lnTo>
                    <a:lnTo>
                      <a:pt x="275" y="85"/>
                    </a:lnTo>
                    <a:lnTo>
                      <a:pt x="256" y="93"/>
                    </a:lnTo>
                    <a:lnTo>
                      <a:pt x="236" y="103"/>
                    </a:lnTo>
                    <a:lnTo>
                      <a:pt x="219" y="113"/>
                    </a:lnTo>
                    <a:lnTo>
                      <a:pt x="203" y="124"/>
                    </a:lnTo>
                    <a:lnTo>
                      <a:pt x="192" y="135"/>
                    </a:lnTo>
                    <a:lnTo>
                      <a:pt x="181" y="147"/>
                    </a:lnTo>
                    <a:lnTo>
                      <a:pt x="174" y="159"/>
                    </a:lnTo>
                    <a:lnTo>
                      <a:pt x="169" y="172"/>
                    </a:lnTo>
                    <a:lnTo>
                      <a:pt x="168" y="185"/>
                    </a:lnTo>
                    <a:lnTo>
                      <a:pt x="169" y="195"/>
                    </a:lnTo>
                    <a:lnTo>
                      <a:pt x="171" y="203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54" name="Freeform 2374"/>
              <p:cNvSpPr>
                <a:spLocks/>
              </p:cNvSpPr>
              <p:nvPr/>
            </p:nvSpPr>
            <p:spPr bwMode="auto">
              <a:xfrm>
                <a:off x="908" y="365"/>
                <a:ext cx="11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8"/>
                  </a:cxn>
                  <a:cxn ang="0">
                    <a:pos x="70" y="10"/>
                  </a:cxn>
                  <a:cxn ang="0">
                    <a:pos x="96" y="11"/>
                  </a:cxn>
                  <a:cxn ang="0">
                    <a:pos x="104" y="11"/>
                  </a:cxn>
                  <a:cxn ang="0">
                    <a:pos x="111" y="11"/>
                  </a:cxn>
                </a:cxnLst>
                <a:rect l="0" t="0" r="r" b="b"/>
                <a:pathLst>
                  <a:path w="111" h="11">
                    <a:moveTo>
                      <a:pt x="0" y="0"/>
                    </a:moveTo>
                    <a:lnTo>
                      <a:pt x="46" y="8"/>
                    </a:lnTo>
                    <a:lnTo>
                      <a:pt x="70" y="10"/>
                    </a:lnTo>
                    <a:lnTo>
                      <a:pt x="96" y="11"/>
                    </a:lnTo>
                    <a:lnTo>
                      <a:pt x="104" y="11"/>
                    </a:lnTo>
                    <a:lnTo>
                      <a:pt x="111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53" name="Freeform 2373"/>
              <p:cNvSpPr>
                <a:spLocks/>
              </p:cNvSpPr>
              <p:nvPr/>
            </p:nvSpPr>
            <p:spPr bwMode="auto">
              <a:xfrm>
                <a:off x="1069" y="499"/>
                <a:ext cx="4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3"/>
                  </a:cxn>
                  <a:cxn ang="0">
                    <a:pos x="48" y="0"/>
                  </a:cxn>
                </a:cxnLst>
                <a:rect l="0" t="0" r="r" b="b"/>
                <a:pathLst>
                  <a:path w="48" h="6">
                    <a:moveTo>
                      <a:pt x="0" y="6"/>
                    </a:moveTo>
                    <a:lnTo>
                      <a:pt x="24" y="3"/>
                    </a:lnTo>
                    <a:lnTo>
                      <a:pt x="4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52" name="Freeform 2372"/>
              <p:cNvSpPr>
                <a:spLocks/>
              </p:cNvSpPr>
              <p:nvPr/>
            </p:nvSpPr>
            <p:spPr bwMode="auto">
              <a:xfrm>
                <a:off x="1506" y="535"/>
                <a:ext cx="30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2"/>
                  </a:cxn>
                  <a:cxn ang="0">
                    <a:pos x="30" y="24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14" y="12"/>
                    </a:lnTo>
                    <a:lnTo>
                      <a:pt x="30" y="2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51" name="Freeform 2371"/>
              <p:cNvSpPr>
                <a:spLocks/>
              </p:cNvSpPr>
              <p:nvPr/>
            </p:nvSpPr>
            <p:spPr bwMode="auto">
              <a:xfrm>
                <a:off x="2066" y="496"/>
                <a:ext cx="12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15"/>
                  </a:cxn>
                  <a:cxn ang="0">
                    <a:pos x="12" y="0"/>
                  </a:cxn>
                </a:cxnLst>
                <a:rect l="0" t="0" r="r" b="b"/>
                <a:pathLst>
                  <a:path w="12" h="27">
                    <a:moveTo>
                      <a:pt x="0" y="27"/>
                    </a:moveTo>
                    <a:lnTo>
                      <a:pt x="8" y="15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50" name="Freeform 2370"/>
              <p:cNvSpPr>
                <a:spLocks/>
              </p:cNvSpPr>
              <p:nvPr/>
            </p:nvSpPr>
            <p:spPr bwMode="auto">
              <a:xfrm>
                <a:off x="2312" y="331"/>
                <a:ext cx="143" cy="100"/>
              </a:xfrm>
              <a:custGeom>
                <a:avLst/>
                <a:gdLst/>
                <a:ahLst/>
                <a:cxnLst>
                  <a:cxn ang="0">
                    <a:pos x="143" y="100"/>
                  </a:cxn>
                  <a:cxn ang="0">
                    <a:pos x="143" y="100"/>
                  </a:cxn>
                  <a:cxn ang="0">
                    <a:pos x="143" y="99"/>
                  </a:cxn>
                  <a:cxn ang="0">
                    <a:pos x="140" y="83"/>
                  </a:cxn>
                  <a:cxn ang="0">
                    <a:pos x="133" y="68"/>
                  </a:cxn>
                  <a:cxn ang="0">
                    <a:pos x="120" y="54"/>
                  </a:cxn>
                  <a:cxn ang="0">
                    <a:pos x="105" y="41"/>
                  </a:cxn>
                  <a:cxn ang="0">
                    <a:pos x="83" y="28"/>
                  </a:cxn>
                  <a:cxn ang="0">
                    <a:pos x="59" y="17"/>
                  </a:cxn>
                  <a:cxn ang="0">
                    <a:pos x="31" y="8"/>
                  </a:cxn>
                  <a:cxn ang="0">
                    <a:pos x="0" y="0"/>
                  </a:cxn>
                </a:cxnLst>
                <a:rect l="0" t="0" r="r" b="b"/>
                <a:pathLst>
                  <a:path w="143" h="100">
                    <a:moveTo>
                      <a:pt x="143" y="100"/>
                    </a:moveTo>
                    <a:lnTo>
                      <a:pt x="143" y="100"/>
                    </a:lnTo>
                    <a:lnTo>
                      <a:pt x="143" y="99"/>
                    </a:lnTo>
                    <a:lnTo>
                      <a:pt x="140" y="83"/>
                    </a:lnTo>
                    <a:lnTo>
                      <a:pt x="133" y="68"/>
                    </a:lnTo>
                    <a:lnTo>
                      <a:pt x="120" y="54"/>
                    </a:lnTo>
                    <a:lnTo>
                      <a:pt x="105" y="41"/>
                    </a:lnTo>
                    <a:lnTo>
                      <a:pt x="83" y="28"/>
                    </a:lnTo>
                    <a:lnTo>
                      <a:pt x="59" y="17"/>
                    </a:lnTo>
                    <a:lnTo>
                      <a:pt x="31" y="8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49" name="Freeform 2369"/>
              <p:cNvSpPr>
                <a:spLocks/>
              </p:cNvSpPr>
              <p:nvPr/>
            </p:nvSpPr>
            <p:spPr bwMode="auto">
              <a:xfrm>
                <a:off x="2585" y="222"/>
                <a:ext cx="63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9" y="30"/>
                  </a:cxn>
                  <a:cxn ang="0">
                    <a:pos x="36" y="21"/>
                  </a:cxn>
                  <a:cxn ang="0">
                    <a:pos x="50" y="11"/>
                  </a:cxn>
                  <a:cxn ang="0">
                    <a:pos x="63" y="0"/>
                  </a:cxn>
                </a:cxnLst>
                <a:rect l="0" t="0" r="r" b="b"/>
                <a:pathLst>
                  <a:path w="63" h="38">
                    <a:moveTo>
                      <a:pt x="0" y="38"/>
                    </a:moveTo>
                    <a:lnTo>
                      <a:pt x="19" y="30"/>
                    </a:lnTo>
                    <a:lnTo>
                      <a:pt x="36" y="21"/>
                    </a:lnTo>
                    <a:lnTo>
                      <a:pt x="50" y="11"/>
                    </a:lnTo>
                    <a:lnTo>
                      <a:pt x="6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48" name="Freeform 2368"/>
              <p:cNvSpPr>
                <a:spLocks/>
              </p:cNvSpPr>
              <p:nvPr/>
            </p:nvSpPr>
            <p:spPr bwMode="auto">
              <a:xfrm>
                <a:off x="2494" y="82"/>
                <a:ext cx="4" cy="18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4" y="18"/>
                  </a:cxn>
                  <a:cxn ang="0">
                    <a:pos x="4" y="17"/>
                  </a:cxn>
                  <a:cxn ang="0">
                    <a:pos x="3" y="9"/>
                  </a:cxn>
                  <a:cxn ang="0">
                    <a:pos x="0" y="0"/>
                  </a:cxn>
                </a:cxnLst>
                <a:rect l="0" t="0" r="r" b="b"/>
                <a:pathLst>
                  <a:path w="4" h="18">
                    <a:moveTo>
                      <a:pt x="4" y="18"/>
                    </a:moveTo>
                    <a:lnTo>
                      <a:pt x="4" y="18"/>
                    </a:lnTo>
                    <a:lnTo>
                      <a:pt x="4" y="17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47" name="Freeform 2367"/>
              <p:cNvSpPr>
                <a:spLocks/>
              </p:cNvSpPr>
              <p:nvPr/>
            </p:nvSpPr>
            <p:spPr bwMode="auto">
              <a:xfrm>
                <a:off x="2089" y="38"/>
                <a:ext cx="33" cy="2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14" y="12"/>
                  </a:cxn>
                  <a:cxn ang="0">
                    <a:pos x="0" y="23"/>
                  </a:cxn>
                </a:cxnLst>
                <a:rect l="0" t="0" r="r" b="b"/>
                <a:pathLst>
                  <a:path w="33" h="23">
                    <a:moveTo>
                      <a:pt x="33" y="0"/>
                    </a:moveTo>
                    <a:lnTo>
                      <a:pt x="14" y="12"/>
                    </a:lnTo>
                    <a:lnTo>
                      <a:pt x="0" y="2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46" name="Freeform 2366"/>
              <p:cNvSpPr>
                <a:spLocks/>
              </p:cNvSpPr>
              <p:nvPr/>
            </p:nvSpPr>
            <p:spPr bwMode="auto">
              <a:xfrm>
                <a:off x="1783" y="52"/>
                <a:ext cx="15" cy="2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" y="10"/>
                  </a:cxn>
                  <a:cxn ang="0">
                    <a:pos x="0" y="20"/>
                  </a:cxn>
                </a:cxnLst>
                <a:rect l="0" t="0" r="r" b="b"/>
                <a:pathLst>
                  <a:path w="15" h="20">
                    <a:moveTo>
                      <a:pt x="15" y="0"/>
                    </a:moveTo>
                    <a:lnTo>
                      <a:pt x="5" y="10"/>
                    </a:lnTo>
                    <a:lnTo>
                      <a:pt x="0" y="2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45" name="Freeform 2365"/>
              <p:cNvSpPr>
                <a:spLocks/>
              </p:cNvSpPr>
              <p:nvPr/>
            </p:nvSpPr>
            <p:spPr bwMode="auto">
              <a:xfrm>
                <a:off x="1427" y="79"/>
                <a:ext cx="58" cy="20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30" y="9"/>
                  </a:cxn>
                  <a:cxn ang="0">
                    <a:pos x="0" y="0"/>
                  </a:cxn>
                </a:cxnLst>
                <a:rect l="0" t="0" r="r" b="b"/>
                <a:pathLst>
                  <a:path w="58" h="20">
                    <a:moveTo>
                      <a:pt x="58" y="20"/>
                    </a:move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44" name="Freeform 2364"/>
              <p:cNvSpPr>
                <a:spLocks/>
              </p:cNvSpPr>
              <p:nvPr/>
            </p:nvSpPr>
            <p:spPr bwMode="auto">
              <a:xfrm>
                <a:off x="984" y="209"/>
                <a:ext cx="1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0"/>
                  </a:cxn>
                  <a:cxn ang="0">
                    <a:pos x="10" y="20"/>
                  </a:cxn>
                </a:cxnLst>
                <a:rect l="0" t="0" r="r" b="b"/>
                <a:pathLst>
                  <a:path w="10" h="20">
                    <a:moveTo>
                      <a:pt x="0" y="0"/>
                    </a:moveTo>
                    <a:lnTo>
                      <a:pt x="4" y="10"/>
                    </a:lnTo>
                    <a:lnTo>
                      <a:pt x="10" y="2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43" name="Oval 2363"/>
              <p:cNvSpPr>
                <a:spLocks noChangeArrowheads="1"/>
              </p:cNvSpPr>
              <p:nvPr/>
            </p:nvSpPr>
            <p:spPr bwMode="auto">
              <a:xfrm>
                <a:off x="2225" y="583"/>
                <a:ext cx="317" cy="103"/>
              </a:xfrm>
              <a:prstGeom prst="ellipse">
                <a:avLst/>
              </a:prstGeom>
              <a:solidFill>
                <a:srgbClr val="00CC9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42" name="Oval 2362"/>
              <p:cNvSpPr>
                <a:spLocks noChangeArrowheads="1"/>
              </p:cNvSpPr>
              <p:nvPr/>
            </p:nvSpPr>
            <p:spPr bwMode="auto">
              <a:xfrm>
                <a:off x="2453" y="692"/>
                <a:ext cx="213" cy="69"/>
              </a:xfrm>
              <a:prstGeom prst="ellipse">
                <a:avLst/>
              </a:prstGeom>
              <a:solidFill>
                <a:srgbClr val="00CC9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41" name="Oval 2361"/>
              <p:cNvSpPr>
                <a:spLocks noChangeArrowheads="1"/>
              </p:cNvSpPr>
              <p:nvPr/>
            </p:nvSpPr>
            <p:spPr bwMode="auto">
              <a:xfrm>
                <a:off x="2628" y="772"/>
                <a:ext cx="106" cy="36"/>
              </a:xfrm>
              <a:prstGeom prst="ellipse">
                <a:avLst/>
              </a:prstGeom>
              <a:solidFill>
                <a:srgbClr val="00CC9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5239" name="Rectangle 2359"/>
            <p:cNvSpPr>
              <a:spLocks noChangeArrowheads="1"/>
            </p:cNvSpPr>
            <p:nvPr/>
          </p:nvSpPr>
          <p:spPr bwMode="auto">
            <a:xfrm>
              <a:off x="1366" y="65"/>
              <a:ext cx="6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Central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238" name="Rectangle 2358"/>
            <p:cNvSpPr>
              <a:spLocks noChangeArrowheads="1"/>
            </p:cNvSpPr>
            <p:nvPr/>
          </p:nvSpPr>
          <p:spPr bwMode="auto">
            <a:xfrm>
              <a:off x="1400" y="309"/>
              <a:ext cx="60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trigger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5235" name="Group 2355"/>
            <p:cNvGrpSpPr>
              <a:grpSpLocks/>
            </p:cNvGrpSpPr>
            <p:nvPr/>
          </p:nvGrpSpPr>
          <p:grpSpPr bwMode="auto">
            <a:xfrm>
              <a:off x="5434" y="1023"/>
              <a:ext cx="650" cy="96"/>
              <a:chOff x="5434" y="1023"/>
              <a:chExt cx="650" cy="96"/>
            </a:xfrm>
          </p:grpSpPr>
          <p:sp>
            <p:nvSpPr>
              <p:cNvPr id="125237" name="Line 2357"/>
              <p:cNvSpPr>
                <a:spLocks noChangeShapeType="1"/>
              </p:cNvSpPr>
              <p:nvPr/>
            </p:nvSpPr>
            <p:spPr bwMode="auto">
              <a:xfrm flipV="1">
                <a:off x="5434" y="1069"/>
                <a:ext cx="557" cy="6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36" name="Freeform 2356"/>
              <p:cNvSpPr>
                <a:spLocks/>
              </p:cNvSpPr>
              <p:nvPr/>
            </p:nvSpPr>
            <p:spPr bwMode="auto">
              <a:xfrm>
                <a:off x="5986" y="1023"/>
                <a:ext cx="98" cy="96"/>
              </a:xfrm>
              <a:custGeom>
                <a:avLst/>
                <a:gdLst/>
                <a:ahLst/>
                <a:cxnLst>
                  <a:cxn ang="0">
                    <a:pos x="2" y="96"/>
                  </a:cxn>
                  <a:cxn ang="0">
                    <a:pos x="98" y="46"/>
                  </a:cxn>
                  <a:cxn ang="0">
                    <a:pos x="0" y="0"/>
                  </a:cxn>
                  <a:cxn ang="0">
                    <a:pos x="2" y="96"/>
                  </a:cxn>
                </a:cxnLst>
                <a:rect l="0" t="0" r="r" b="b"/>
                <a:pathLst>
                  <a:path w="98" h="96">
                    <a:moveTo>
                      <a:pt x="2" y="96"/>
                    </a:moveTo>
                    <a:lnTo>
                      <a:pt x="98" y="46"/>
                    </a:lnTo>
                    <a:lnTo>
                      <a:pt x="0" y="0"/>
                    </a:lnTo>
                    <a:lnTo>
                      <a:pt x="2" y="96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5234" name="Line 2354"/>
            <p:cNvSpPr>
              <a:spLocks noChangeShapeType="1"/>
            </p:cNvSpPr>
            <p:nvPr/>
          </p:nvSpPr>
          <p:spPr bwMode="auto">
            <a:xfrm flipH="1" flipV="1">
              <a:off x="6068" y="1059"/>
              <a:ext cx="6" cy="2637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5231" name="Group 2351"/>
            <p:cNvGrpSpPr>
              <a:grpSpLocks/>
            </p:cNvGrpSpPr>
            <p:nvPr/>
          </p:nvGrpSpPr>
          <p:grpSpPr bwMode="auto">
            <a:xfrm>
              <a:off x="5434" y="3653"/>
              <a:ext cx="647" cy="97"/>
              <a:chOff x="5434" y="3653"/>
              <a:chExt cx="647" cy="97"/>
            </a:xfrm>
          </p:grpSpPr>
          <p:sp>
            <p:nvSpPr>
              <p:cNvPr id="125233" name="Line 2353"/>
              <p:cNvSpPr>
                <a:spLocks noChangeShapeType="1"/>
              </p:cNvSpPr>
              <p:nvPr/>
            </p:nvSpPr>
            <p:spPr bwMode="auto">
              <a:xfrm flipV="1">
                <a:off x="5525" y="3696"/>
                <a:ext cx="556" cy="5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32" name="Freeform 2352"/>
              <p:cNvSpPr>
                <a:spLocks/>
              </p:cNvSpPr>
              <p:nvPr/>
            </p:nvSpPr>
            <p:spPr bwMode="auto">
              <a:xfrm>
                <a:off x="5434" y="3653"/>
                <a:ext cx="96" cy="97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50"/>
                  </a:cxn>
                  <a:cxn ang="0">
                    <a:pos x="96" y="97"/>
                  </a:cxn>
                  <a:cxn ang="0">
                    <a:pos x="95" y="0"/>
                  </a:cxn>
                </a:cxnLst>
                <a:rect l="0" t="0" r="r" b="b"/>
                <a:pathLst>
                  <a:path w="96" h="97">
                    <a:moveTo>
                      <a:pt x="95" y="0"/>
                    </a:moveTo>
                    <a:lnTo>
                      <a:pt x="0" y="50"/>
                    </a:lnTo>
                    <a:lnTo>
                      <a:pt x="96" y="9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5230" name="Line 2350"/>
            <p:cNvSpPr>
              <a:spLocks noChangeShapeType="1"/>
            </p:cNvSpPr>
            <p:nvPr/>
          </p:nvSpPr>
          <p:spPr bwMode="auto">
            <a:xfrm flipV="1">
              <a:off x="5759" y="1512"/>
              <a:ext cx="6" cy="2713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5227" name="Group 2347"/>
            <p:cNvGrpSpPr>
              <a:grpSpLocks/>
            </p:cNvGrpSpPr>
            <p:nvPr/>
          </p:nvGrpSpPr>
          <p:grpSpPr bwMode="auto">
            <a:xfrm>
              <a:off x="5432" y="4165"/>
              <a:ext cx="348" cy="97"/>
              <a:chOff x="5432" y="4165"/>
              <a:chExt cx="348" cy="97"/>
            </a:xfrm>
          </p:grpSpPr>
          <p:sp>
            <p:nvSpPr>
              <p:cNvPr id="125229" name="Line 2349"/>
              <p:cNvSpPr>
                <a:spLocks noChangeShapeType="1"/>
              </p:cNvSpPr>
              <p:nvPr/>
            </p:nvSpPr>
            <p:spPr bwMode="auto">
              <a:xfrm flipV="1">
                <a:off x="5522" y="4208"/>
                <a:ext cx="258" cy="5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28" name="Freeform 2348"/>
              <p:cNvSpPr>
                <a:spLocks/>
              </p:cNvSpPr>
              <p:nvPr/>
            </p:nvSpPr>
            <p:spPr bwMode="auto">
              <a:xfrm>
                <a:off x="5432" y="4165"/>
                <a:ext cx="96" cy="97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0" y="53"/>
                  </a:cxn>
                  <a:cxn ang="0">
                    <a:pos x="96" y="97"/>
                  </a:cxn>
                  <a:cxn ang="0">
                    <a:pos x="93" y="0"/>
                  </a:cxn>
                </a:cxnLst>
                <a:rect l="0" t="0" r="r" b="b"/>
                <a:pathLst>
                  <a:path w="96" h="97">
                    <a:moveTo>
                      <a:pt x="93" y="0"/>
                    </a:moveTo>
                    <a:lnTo>
                      <a:pt x="0" y="53"/>
                    </a:lnTo>
                    <a:lnTo>
                      <a:pt x="96" y="9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224" name="Group 2344"/>
            <p:cNvGrpSpPr>
              <a:grpSpLocks/>
            </p:cNvGrpSpPr>
            <p:nvPr/>
          </p:nvGrpSpPr>
          <p:grpSpPr bwMode="auto">
            <a:xfrm>
              <a:off x="5427" y="1441"/>
              <a:ext cx="338" cy="96"/>
              <a:chOff x="5427" y="1441"/>
              <a:chExt cx="338" cy="96"/>
            </a:xfrm>
          </p:grpSpPr>
          <p:sp>
            <p:nvSpPr>
              <p:cNvPr id="125226" name="Line 2346"/>
              <p:cNvSpPr>
                <a:spLocks noChangeShapeType="1"/>
              </p:cNvSpPr>
              <p:nvPr/>
            </p:nvSpPr>
            <p:spPr bwMode="auto">
              <a:xfrm>
                <a:off x="5427" y="1485"/>
                <a:ext cx="246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25" name="Freeform 2345"/>
              <p:cNvSpPr>
                <a:spLocks/>
              </p:cNvSpPr>
              <p:nvPr/>
            </p:nvSpPr>
            <p:spPr bwMode="auto">
              <a:xfrm>
                <a:off x="5669" y="1441"/>
                <a:ext cx="96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50"/>
                  </a:cxn>
                  <a:cxn ang="0">
                    <a:pos x="1" y="0"/>
                  </a:cxn>
                  <a:cxn ang="0">
                    <a:pos x="0" y="96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50"/>
                    </a:lnTo>
                    <a:lnTo>
                      <a:pt x="1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217" name="Group 2337"/>
            <p:cNvGrpSpPr>
              <a:grpSpLocks/>
            </p:cNvGrpSpPr>
            <p:nvPr/>
          </p:nvGrpSpPr>
          <p:grpSpPr bwMode="auto">
            <a:xfrm>
              <a:off x="2799" y="337"/>
              <a:ext cx="2517" cy="2608"/>
              <a:chOff x="2799" y="337"/>
              <a:chExt cx="2517" cy="2608"/>
            </a:xfrm>
          </p:grpSpPr>
          <p:sp>
            <p:nvSpPr>
              <p:cNvPr id="125223" name="Freeform 2343"/>
              <p:cNvSpPr>
                <a:spLocks/>
              </p:cNvSpPr>
              <p:nvPr/>
            </p:nvSpPr>
            <p:spPr bwMode="auto">
              <a:xfrm>
                <a:off x="2799" y="337"/>
                <a:ext cx="2517" cy="260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4"/>
                  </a:cxn>
                  <a:cxn ang="0">
                    <a:pos x="0" y="2608"/>
                  </a:cxn>
                  <a:cxn ang="0">
                    <a:pos x="2483" y="2608"/>
                  </a:cxn>
                  <a:cxn ang="0">
                    <a:pos x="2517" y="2574"/>
                  </a:cxn>
                  <a:cxn ang="0">
                    <a:pos x="2517" y="0"/>
                  </a:cxn>
                  <a:cxn ang="0">
                    <a:pos x="34" y="0"/>
                  </a:cxn>
                </a:cxnLst>
                <a:rect l="0" t="0" r="r" b="b"/>
                <a:pathLst>
                  <a:path w="2517" h="2608">
                    <a:moveTo>
                      <a:pt x="34" y="0"/>
                    </a:moveTo>
                    <a:lnTo>
                      <a:pt x="0" y="34"/>
                    </a:lnTo>
                    <a:lnTo>
                      <a:pt x="0" y="2608"/>
                    </a:lnTo>
                    <a:lnTo>
                      <a:pt x="2483" y="2608"/>
                    </a:lnTo>
                    <a:lnTo>
                      <a:pt x="2517" y="2574"/>
                    </a:lnTo>
                    <a:lnTo>
                      <a:pt x="251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22" name="Freeform 2342"/>
              <p:cNvSpPr>
                <a:spLocks/>
              </p:cNvSpPr>
              <p:nvPr/>
            </p:nvSpPr>
            <p:spPr bwMode="auto">
              <a:xfrm>
                <a:off x="2799" y="337"/>
                <a:ext cx="2517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483" y="34"/>
                  </a:cxn>
                  <a:cxn ang="0">
                    <a:pos x="2517" y="0"/>
                  </a:cxn>
                  <a:cxn ang="0">
                    <a:pos x="34" y="0"/>
                  </a:cxn>
                  <a:cxn ang="0">
                    <a:pos x="0" y="34"/>
                  </a:cxn>
                </a:cxnLst>
                <a:rect l="0" t="0" r="r" b="b"/>
                <a:pathLst>
                  <a:path w="2517" h="34">
                    <a:moveTo>
                      <a:pt x="0" y="34"/>
                    </a:moveTo>
                    <a:lnTo>
                      <a:pt x="2483" y="34"/>
                    </a:lnTo>
                    <a:lnTo>
                      <a:pt x="2517" y="0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21" name="Freeform 2341"/>
              <p:cNvSpPr>
                <a:spLocks/>
              </p:cNvSpPr>
              <p:nvPr/>
            </p:nvSpPr>
            <p:spPr bwMode="auto">
              <a:xfrm>
                <a:off x="5282" y="337"/>
                <a:ext cx="34" cy="26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4" y="0"/>
                  </a:cxn>
                  <a:cxn ang="0">
                    <a:pos x="34" y="2574"/>
                  </a:cxn>
                  <a:cxn ang="0">
                    <a:pos x="0" y="2608"/>
                  </a:cxn>
                  <a:cxn ang="0">
                    <a:pos x="0" y="34"/>
                  </a:cxn>
                </a:cxnLst>
                <a:rect l="0" t="0" r="r" b="b"/>
                <a:pathLst>
                  <a:path w="34" h="2608">
                    <a:moveTo>
                      <a:pt x="0" y="34"/>
                    </a:moveTo>
                    <a:lnTo>
                      <a:pt x="34" y="0"/>
                    </a:lnTo>
                    <a:lnTo>
                      <a:pt x="34" y="2574"/>
                    </a:lnTo>
                    <a:lnTo>
                      <a:pt x="0" y="260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20" name="Freeform 2340"/>
              <p:cNvSpPr>
                <a:spLocks/>
              </p:cNvSpPr>
              <p:nvPr/>
            </p:nvSpPr>
            <p:spPr bwMode="auto">
              <a:xfrm>
                <a:off x="2799" y="337"/>
                <a:ext cx="2517" cy="260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4"/>
                  </a:cxn>
                  <a:cxn ang="0">
                    <a:pos x="0" y="2608"/>
                  </a:cxn>
                  <a:cxn ang="0">
                    <a:pos x="2483" y="2608"/>
                  </a:cxn>
                  <a:cxn ang="0">
                    <a:pos x="2517" y="2574"/>
                  </a:cxn>
                  <a:cxn ang="0">
                    <a:pos x="2517" y="0"/>
                  </a:cxn>
                  <a:cxn ang="0">
                    <a:pos x="34" y="0"/>
                  </a:cxn>
                </a:cxnLst>
                <a:rect l="0" t="0" r="r" b="b"/>
                <a:pathLst>
                  <a:path w="2517" h="2608">
                    <a:moveTo>
                      <a:pt x="34" y="0"/>
                    </a:moveTo>
                    <a:lnTo>
                      <a:pt x="0" y="34"/>
                    </a:lnTo>
                    <a:lnTo>
                      <a:pt x="0" y="2608"/>
                    </a:lnTo>
                    <a:lnTo>
                      <a:pt x="2483" y="2608"/>
                    </a:lnTo>
                    <a:lnTo>
                      <a:pt x="2517" y="2574"/>
                    </a:lnTo>
                    <a:lnTo>
                      <a:pt x="2517" y="0"/>
                    </a:lnTo>
                    <a:lnTo>
                      <a:pt x="34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19" name="Freeform 2339"/>
              <p:cNvSpPr>
                <a:spLocks/>
              </p:cNvSpPr>
              <p:nvPr/>
            </p:nvSpPr>
            <p:spPr bwMode="auto">
              <a:xfrm>
                <a:off x="2799" y="337"/>
                <a:ext cx="2517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483" y="34"/>
                  </a:cxn>
                  <a:cxn ang="0">
                    <a:pos x="2517" y="0"/>
                  </a:cxn>
                </a:cxnLst>
                <a:rect l="0" t="0" r="r" b="b"/>
                <a:pathLst>
                  <a:path w="2517" h="34">
                    <a:moveTo>
                      <a:pt x="0" y="34"/>
                    </a:moveTo>
                    <a:lnTo>
                      <a:pt x="2483" y="34"/>
                    </a:lnTo>
                    <a:lnTo>
                      <a:pt x="251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18" name="Line 2338"/>
              <p:cNvSpPr>
                <a:spLocks noChangeShapeType="1"/>
              </p:cNvSpPr>
              <p:nvPr/>
            </p:nvSpPr>
            <p:spPr bwMode="auto">
              <a:xfrm>
                <a:off x="5282" y="371"/>
                <a:ext cx="1" cy="257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210" name="Group 2330"/>
            <p:cNvGrpSpPr>
              <a:grpSpLocks/>
            </p:cNvGrpSpPr>
            <p:nvPr/>
          </p:nvGrpSpPr>
          <p:grpSpPr bwMode="auto">
            <a:xfrm>
              <a:off x="5266" y="2518"/>
              <a:ext cx="167" cy="435"/>
              <a:chOff x="5266" y="2518"/>
              <a:chExt cx="167" cy="435"/>
            </a:xfrm>
          </p:grpSpPr>
          <p:sp>
            <p:nvSpPr>
              <p:cNvPr id="125216" name="Freeform 2336"/>
              <p:cNvSpPr>
                <a:spLocks/>
              </p:cNvSpPr>
              <p:nvPr/>
            </p:nvSpPr>
            <p:spPr bwMode="auto">
              <a:xfrm>
                <a:off x="5266" y="2518"/>
                <a:ext cx="167" cy="43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435"/>
                  </a:cxn>
                  <a:cxn ang="0">
                    <a:pos x="125" y="435"/>
                  </a:cxn>
                  <a:cxn ang="0">
                    <a:pos x="167" y="394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435">
                    <a:moveTo>
                      <a:pt x="41" y="0"/>
                    </a:moveTo>
                    <a:lnTo>
                      <a:pt x="0" y="41"/>
                    </a:lnTo>
                    <a:lnTo>
                      <a:pt x="0" y="435"/>
                    </a:lnTo>
                    <a:lnTo>
                      <a:pt x="125" y="435"/>
                    </a:lnTo>
                    <a:lnTo>
                      <a:pt x="167" y="394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15" name="Freeform 2335"/>
              <p:cNvSpPr>
                <a:spLocks/>
              </p:cNvSpPr>
              <p:nvPr/>
            </p:nvSpPr>
            <p:spPr bwMode="auto">
              <a:xfrm>
                <a:off x="5266" y="2518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5B5B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14" name="Freeform 2334"/>
              <p:cNvSpPr>
                <a:spLocks/>
              </p:cNvSpPr>
              <p:nvPr/>
            </p:nvSpPr>
            <p:spPr bwMode="auto">
              <a:xfrm>
                <a:off x="5391" y="2518"/>
                <a:ext cx="42" cy="43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394"/>
                  </a:cxn>
                  <a:cxn ang="0">
                    <a:pos x="0" y="435"/>
                  </a:cxn>
                  <a:cxn ang="0">
                    <a:pos x="0" y="41"/>
                  </a:cxn>
                </a:cxnLst>
                <a:rect l="0" t="0" r="r" b="b"/>
                <a:pathLst>
                  <a:path w="42" h="435">
                    <a:moveTo>
                      <a:pt x="0" y="41"/>
                    </a:moveTo>
                    <a:lnTo>
                      <a:pt x="42" y="0"/>
                    </a:lnTo>
                    <a:lnTo>
                      <a:pt x="42" y="394"/>
                    </a:lnTo>
                    <a:lnTo>
                      <a:pt x="0" y="43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2929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13" name="Freeform 2333"/>
              <p:cNvSpPr>
                <a:spLocks/>
              </p:cNvSpPr>
              <p:nvPr/>
            </p:nvSpPr>
            <p:spPr bwMode="auto">
              <a:xfrm>
                <a:off x="5266" y="2518"/>
                <a:ext cx="167" cy="43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435"/>
                  </a:cxn>
                  <a:cxn ang="0">
                    <a:pos x="125" y="435"/>
                  </a:cxn>
                  <a:cxn ang="0">
                    <a:pos x="167" y="394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435">
                    <a:moveTo>
                      <a:pt x="41" y="0"/>
                    </a:moveTo>
                    <a:lnTo>
                      <a:pt x="0" y="41"/>
                    </a:lnTo>
                    <a:lnTo>
                      <a:pt x="0" y="435"/>
                    </a:lnTo>
                    <a:lnTo>
                      <a:pt x="125" y="435"/>
                    </a:lnTo>
                    <a:lnTo>
                      <a:pt x="167" y="394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12" name="Freeform 2332"/>
              <p:cNvSpPr>
                <a:spLocks/>
              </p:cNvSpPr>
              <p:nvPr/>
            </p:nvSpPr>
            <p:spPr bwMode="auto">
              <a:xfrm>
                <a:off x="5266" y="2518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11" name="Line 2331"/>
              <p:cNvSpPr>
                <a:spLocks noChangeShapeType="1"/>
              </p:cNvSpPr>
              <p:nvPr/>
            </p:nvSpPr>
            <p:spPr bwMode="auto">
              <a:xfrm>
                <a:off x="5391" y="2559"/>
                <a:ext cx="1" cy="39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203" name="Group 2323"/>
            <p:cNvGrpSpPr>
              <a:grpSpLocks/>
            </p:cNvGrpSpPr>
            <p:nvPr/>
          </p:nvGrpSpPr>
          <p:grpSpPr bwMode="auto">
            <a:xfrm>
              <a:off x="5266" y="1593"/>
              <a:ext cx="167" cy="961"/>
              <a:chOff x="5266" y="1593"/>
              <a:chExt cx="167" cy="961"/>
            </a:xfrm>
          </p:grpSpPr>
          <p:sp>
            <p:nvSpPr>
              <p:cNvPr id="125209" name="Freeform 2329"/>
              <p:cNvSpPr>
                <a:spLocks/>
              </p:cNvSpPr>
              <p:nvPr/>
            </p:nvSpPr>
            <p:spPr bwMode="auto">
              <a:xfrm>
                <a:off x="5266" y="1593"/>
                <a:ext cx="167" cy="96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961"/>
                  </a:cxn>
                  <a:cxn ang="0">
                    <a:pos x="125" y="961"/>
                  </a:cxn>
                  <a:cxn ang="0">
                    <a:pos x="167" y="920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961">
                    <a:moveTo>
                      <a:pt x="41" y="0"/>
                    </a:moveTo>
                    <a:lnTo>
                      <a:pt x="0" y="41"/>
                    </a:lnTo>
                    <a:lnTo>
                      <a:pt x="0" y="961"/>
                    </a:lnTo>
                    <a:lnTo>
                      <a:pt x="125" y="961"/>
                    </a:lnTo>
                    <a:lnTo>
                      <a:pt x="167" y="920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08" name="Freeform 2328"/>
              <p:cNvSpPr>
                <a:spLocks/>
              </p:cNvSpPr>
              <p:nvPr/>
            </p:nvSpPr>
            <p:spPr bwMode="auto">
              <a:xfrm>
                <a:off x="5266" y="1593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07" name="Freeform 2327"/>
              <p:cNvSpPr>
                <a:spLocks/>
              </p:cNvSpPr>
              <p:nvPr/>
            </p:nvSpPr>
            <p:spPr bwMode="auto">
              <a:xfrm>
                <a:off x="5391" y="1593"/>
                <a:ext cx="42" cy="96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920"/>
                  </a:cxn>
                  <a:cxn ang="0">
                    <a:pos x="0" y="961"/>
                  </a:cxn>
                  <a:cxn ang="0">
                    <a:pos x="0" y="41"/>
                  </a:cxn>
                </a:cxnLst>
                <a:rect l="0" t="0" r="r" b="b"/>
                <a:pathLst>
                  <a:path w="42" h="961">
                    <a:moveTo>
                      <a:pt x="0" y="41"/>
                    </a:moveTo>
                    <a:lnTo>
                      <a:pt x="42" y="0"/>
                    </a:lnTo>
                    <a:lnTo>
                      <a:pt x="42" y="920"/>
                    </a:lnTo>
                    <a:lnTo>
                      <a:pt x="0" y="96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06" name="Freeform 2326"/>
              <p:cNvSpPr>
                <a:spLocks/>
              </p:cNvSpPr>
              <p:nvPr/>
            </p:nvSpPr>
            <p:spPr bwMode="auto">
              <a:xfrm>
                <a:off x="5266" y="1593"/>
                <a:ext cx="167" cy="96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961"/>
                  </a:cxn>
                  <a:cxn ang="0">
                    <a:pos x="125" y="961"/>
                  </a:cxn>
                  <a:cxn ang="0">
                    <a:pos x="167" y="920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961">
                    <a:moveTo>
                      <a:pt x="41" y="0"/>
                    </a:moveTo>
                    <a:lnTo>
                      <a:pt x="0" y="41"/>
                    </a:lnTo>
                    <a:lnTo>
                      <a:pt x="0" y="961"/>
                    </a:lnTo>
                    <a:lnTo>
                      <a:pt x="125" y="961"/>
                    </a:lnTo>
                    <a:lnTo>
                      <a:pt x="167" y="920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05" name="Freeform 2325"/>
              <p:cNvSpPr>
                <a:spLocks/>
              </p:cNvSpPr>
              <p:nvPr/>
            </p:nvSpPr>
            <p:spPr bwMode="auto">
              <a:xfrm>
                <a:off x="5266" y="1593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04" name="Line 2324"/>
              <p:cNvSpPr>
                <a:spLocks noChangeShapeType="1"/>
              </p:cNvSpPr>
              <p:nvPr/>
            </p:nvSpPr>
            <p:spPr bwMode="auto">
              <a:xfrm>
                <a:off x="5391" y="1634"/>
                <a:ext cx="1" cy="92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196" name="Group 2316"/>
            <p:cNvGrpSpPr>
              <a:grpSpLocks/>
            </p:cNvGrpSpPr>
            <p:nvPr/>
          </p:nvGrpSpPr>
          <p:grpSpPr bwMode="auto">
            <a:xfrm>
              <a:off x="5203" y="1495"/>
              <a:ext cx="224" cy="158"/>
              <a:chOff x="5203" y="1495"/>
              <a:chExt cx="224" cy="158"/>
            </a:xfrm>
          </p:grpSpPr>
          <p:sp>
            <p:nvSpPr>
              <p:cNvPr id="125202" name="Freeform 2322"/>
              <p:cNvSpPr>
                <a:spLocks/>
              </p:cNvSpPr>
              <p:nvPr/>
            </p:nvSpPr>
            <p:spPr bwMode="auto">
              <a:xfrm>
                <a:off x="5203" y="1495"/>
                <a:ext cx="224" cy="15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8"/>
                  </a:cxn>
                  <a:cxn ang="0">
                    <a:pos x="167" y="158"/>
                  </a:cxn>
                  <a:cxn ang="0">
                    <a:pos x="224" y="100"/>
                  </a:cxn>
                  <a:cxn ang="0">
                    <a:pos x="224" y="0"/>
                  </a:cxn>
                  <a:cxn ang="0">
                    <a:pos x="58" y="0"/>
                  </a:cxn>
                </a:cxnLst>
                <a:rect l="0" t="0" r="r" b="b"/>
                <a:pathLst>
                  <a:path w="224" h="158">
                    <a:moveTo>
                      <a:pt x="58" y="0"/>
                    </a:moveTo>
                    <a:lnTo>
                      <a:pt x="0" y="58"/>
                    </a:lnTo>
                    <a:lnTo>
                      <a:pt x="0" y="158"/>
                    </a:lnTo>
                    <a:lnTo>
                      <a:pt x="167" y="158"/>
                    </a:lnTo>
                    <a:lnTo>
                      <a:pt x="224" y="100"/>
                    </a:lnTo>
                    <a:lnTo>
                      <a:pt x="224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01" name="Freeform 2321"/>
              <p:cNvSpPr>
                <a:spLocks/>
              </p:cNvSpPr>
              <p:nvPr/>
            </p:nvSpPr>
            <p:spPr bwMode="auto">
              <a:xfrm>
                <a:off x="5203" y="1495"/>
                <a:ext cx="224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4" y="0"/>
                  </a:cxn>
                  <a:cxn ang="0">
                    <a:pos x="58" y="0"/>
                  </a:cxn>
                  <a:cxn ang="0">
                    <a:pos x="0" y="58"/>
                  </a:cxn>
                </a:cxnLst>
                <a:rect l="0" t="0" r="r" b="b"/>
                <a:pathLst>
                  <a:path w="224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4" y="0"/>
                    </a:lnTo>
                    <a:lnTo>
                      <a:pt x="58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200" name="Freeform 2320"/>
              <p:cNvSpPr>
                <a:spLocks/>
              </p:cNvSpPr>
              <p:nvPr/>
            </p:nvSpPr>
            <p:spPr bwMode="auto">
              <a:xfrm>
                <a:off x="5370" y="1495"/>
                <a:ext cx="57" cy="1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7" y="0"/>
                  </a:cxn>
                  <a:cxn ang="0">
                    <a:pos x="57" y="100"/>
                  </a:cxn>
                  <a:cxn ang="0">
                    <a:pos x="0" y="158"/>
                  </a:cxn>
                  <a:cxn ang="0">
                    <a:pos x="0" y="58"/>
                  </a:cxn>
                </a:cxnLst>
                <a:rect l="0" t="0" r="r" b="b"/>
                <a:pathLst>
                  <a:path w="57" h="158">
                    <a:moveTo>
                      <a:pt x="0" y="58"/>
                    </a:moveTo>
                    <a:lnTo>
                      <a:pt x="57" y="0"/>
                    </a:lnTo>
                    <a:lnTo>
                      <a:pt x="57" y="100"/>
                    </a:lnTo>
                    <a:lnTo>
                      <a:pt x="0" y="1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99" name="Freeform 2319"/>
              <p:cNvSpPr>
                <a:spLocks/>
              </p:cNvSpPr>
              <p:nvPr/>
            </p:nvSpPr>
            <p:spPr bwMode="auto">
              <a:xfrm>
                <a:off x="5203" y="1495"/>
                <a:ext cx="224" cy="15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8"/>
                  </a:cxn>
                  <a:cxn ang="0">
                    <a:pos x="167" y="158"/>
                  </a:cxn>
                  <a:cxn ang="0">
                    <a:pos x="224" y="100"/>
                  </a:cxn>
                  <a:cxn ang="0">
                    <a:pos x="224" y="0"/>
                  </a:cxn>
                  <a:cxn ang="0">
                    <a:pos x="58" y="0"/>
                  </a:cxn>
                </a:cxnLst>
                <a:rect l="0" t="0" r="r" b="b"/>
                <a:pathLst>
                  <a:path w="224" h="158">
                    <a:moveTo>
                      <a:pt x="58" y="0"/>
                    </a:moveTo>
                    <a:lnTo>
                      <a:pt x="0" y="58"/>
                    </a:lnTo>
                    <a:lnTo>
                      <a:pt x="0" y="158"/>
                    </a:lnTo>
                    <a:lnTo>
                      <a:pt x="167" y="158"/>
                    </a:lnTo>
                    <a:lnTo>
                      <a:pt x="224" y="100"/>
                    </a:lnTo>
                    <a:lnTo>
                      <a:pt x="224" y="0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98" name="Freeform 2318"/>
              <p:cNvSpPr>
                <a:spLocks/>
              </p:cNvSpPr>
              <p:nvPr/>
            </p:nvSpPr>
            <p:spPr bwMode="auto">
              <a:xfrm>
                <a:off x="5203" y="1495"/>
                <a:ext cx="224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4" y="0"/>
                  </a:cxn>
                </a:cxnLst>
                <a:rect l="0" t="0" r="r" b="b"/>
                <a:pathLst>
                  <a:path w="224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97" name="Line 2317"/>
              <p:cNvSpPr>
                <a:spLocks noChangeShapeType="1"/>
              </p:cNvSpPr>
              <p:nvPr/>
            </p:nvSpPr>
            <p:spPr bwMode="auto">
              <a:xfrm>
                <a:off x="5370" y="1553"/>
                <a:ext cx="1" cy="10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189" name="Group 2309"/>
            <p:cNvGrpSpPr>
              <a:grpSpLocks/>
            </p:cNvGrpSpPr>
            <p:nvPr/>
          </p:nvGrpSpPr>
          <p:grpSpPr bwMode="auto">
            <a:xfrm>
              <a:off x="5203" y="1397"/>
              <a:ext cx="224" cy="159"/>
              <a:chOff x="5203" y="1397"/>
              <a:chExt cx="224" cy="159"/>
            </a:xfrm>
          </p:grpSpPr>
          <p:sp>
            <p:nvSpPr>
              <p:cNvPr id="125195" name="Freeform 2315"/>
              <p:cNvSpPr>
                <a:spLocks/>
              </p:cNvSpPr>
              <p:nvPr/>
            </p:nvSpPr>
            <p:spPr bwMode="auto">
              <a:xfrm>
                <a:off x="5203" y="1397"/>
                <a:ext cx="224" cy="15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9"/>
                  </a:cxn>
                  <a:cxn ang="0">
                    <a:pos x="167" y="159"/>
                  </a:cxn>
                  <a:cxn ang="0">
                    <a:pos x="224" y="101"/>
                  </a:cxn>
                  <a:cxn ang="0">
                    <a:pos x="224" y="0"/>
                  </a:cxn>
                  <a:cxn ang="0">
                    <a:pos x="58" y="0"/>
                  </a:cxn>
                </a:cxnLst>
                <a:rect l="0" t="0" r="r" b="b"/>
                <a:pathLst>
                  <a:path w="224" h="159">
                    <a:moveTo>
                      <a:pt x="58" y="0"/>
                    </a:moveTo>
                    <a:lnTo>
                      <a:pt x="0" y="58"/>
                    </a:lnTo>
                    <a:lnTo>
                      <a:pt x="0" y="159"/>
                    </a:lnTo>
                    <a:lnTo>
                      <a:pt x="167" y="159"/>
                    </a:lnTo>
                    <a:lnTo>
                      <a:pt x="224" y="101"/>
                    </a:lnTo>
                    <a:lnTo>
                      <a:pt x="224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94" name="Freeform 2314"/>
              <p:cNvSpPr>
                <a:spLocks/>
              </p:cNvSpPr>
              <p:nvPr/>
            </p:nvSpPr>
            <p:spPr bwMode="auto">
              <a:xfrm>
                <a:off x="5203" y="1397"/>
                <a:ext cx="224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4" y="0"/>
                  </a:cxn>
                  <a:cxn ang="0">
                    <a:pos x="58" y="0"/>
                  </a:cxn>
                  <a:cxn ang="0">
                    <a:pos x="0" y="58"/>
                  </a:cxn>
                </a:cxnLst>
                <a:rect l="0" t="0" r="r" b="b"/>
                <a:pathLst>
                  <a:path w="224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4" y="0"/>
                    </a:lnTo>
                    <a:lnTo>
                      <a:pt x="58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93" name="Freeform 2313"/>
              <p:cNvSpPr>
                <a:spLocks/>
              </p:cNvSpPr>
              <p:nvPr/>
            </p:nvSpPr>
            <p:spPr bwMode="auto">
              <a:xfrm>
                <a:off x="5370" y="1397"/>
                <a:ext cx="57" cy="15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7" y="0"/>
                  </a:cxn>
                  <a:cxn ang="0">
                    <a:pos x="57" y="101"/>
                  </a:cxn>
                  <a:cxn ang="0">
                    <a:pos x="0" y="159"/>
                  </a:cxn>
                  <a:cxn ang="0">
                    <a:pos x="0" y="58"/>
                  </a:cxn>
                </a:cxnLst>
                <a:rect l="0" t="0" r="r" b="b"/>
                <a:pathLst>
                  <a:path w="57" h="159">
                    <a:moveTo>
                      <a:pt x="0" y="58"/>
                    </a:moveTo>
                    <a:lnTo>
                      <a:pt x="57" y="0"/>
                    </a:lnTo>
                    <a:lnTo>
                      <a:pt x="57" y="101"/>
                    </a:lnTo>
                    <a:lnTo>
                      <a:pt x="0" y="159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92" name="Freeform 2312"/>
              <p:cNvSpPr>
                <a:spLocks/>
              </p:cNvSpPr>
              <p:nvPr/>
            </p:nvSpPr>
            <p:spPr bwMode="auto">
              <a:xfrm>
                <a:off x="5203" y="1397"/>
                <a:ext cx="224" cy="15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9"/>
                  </a:cxn>
                  <a:cxn ang="0">
                    <a:pos x="167" y="159"/>
                  </a:cxn>
                  <a:cxn ang="0">
                    <a:pos x="224" y="101"/>
                  </a:cxn>
                  <a:cxn ang="0">
                    <a:pos x="224" y="0"/>
                  </a:cxn>
                  <a:cxn ang="0">
                    <a:pos x="58" y="0"/>
                  </a:cxn>
                </a:cxnLst>
                <a:rect l="0" t="0" r="r" b="b"/>
                <a:pathLst>
                  <a:path w="224" h="159">
                    <a:moveTo>
                      <a:pt x="58" y="0"/>
                    </a:moveTo>
                    <a:lnTo>
                      <a:pt x="0" y="58"/>
                    </a:lnTo>
                    <a:lnTo>
                      <a:pt x="0" y="159"/>
                    </a:lnTo>
                    <a:lnTo>
                      <a:pt x="167" y="159"/>
                    </a:lnTo>
                    <a:lnTo>
                      <a:pt x="224" y="101"/>
                    </a:lnTo>
                    <a:lnTo>
                      <a:pt x="224" y="0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91" name="Freeform 2311"/>
              <p:cNvSpPr>
                <a:spLocks/>
              </p:cNvSpPr>
              <p:nvPr/>
            </p:nvSpPr>
            <p:spPr bwMode="auto">
              <a:xfrm>
                <a:off x="5203" y="1397"/>
                <a:ext cx="224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4" y="0"/>
                  </a:cxn>
                </a:cxnLst>
                <a:rect l="0" t="0" r="r" b="b"/>
                <a:pathLst>
                  <a:path w="224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90" name="Line 2310"/>
              <p:cNvSpPr>
                <a:spLocks noChangeShapeType="1"/>
              </p:cNvSpPr>
              <p:nvPr/>
            </p:nvSpPr>
            <p:spPr bwMode="auto">
              <a:xfrm>
                <a:off x="5370" y="1455"/>
                <a:ext cx="1" cy="10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182" name="Group 2302"/>
            <p:cNvGrpSpPr>
              <a:grpSpLocks/>
            </p:cNvGrpSpPr>
            <p:nvPr/>
          </p:nvGrpSpPr>
          <p:grpSpPr bwMode="auto">
            <a:xfrm>
              <a:off x="5266" y="361"/>
              <a:ext cx="167" cy="1101"/>
              <a:chOff x="5266" y="361"/>
              <a:chExt cx="167" cy="1101"/>
            </a:xfrm>
          </p:grpSpPr>
          <p:sp>
            <p:nvSpPr>
              <p:cNvPr id="125188" name="Freeform 2308"/>
              <p:cNvSpPr>
                <a:spLocks/>
              </p:cNvSpPr>
              <p:nvPr/>
            </p:nvSpPr>
            <p:spPr bwMode="auto">
              <a:xfrm>
                <a:off x="5266" y="361"/>
                <a:ext cx="167" cy="110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1101"/>
                  </a:cxn>
                  <a:cxn ang="0">
                    <a:pos x="125" y="1101"/>
                  </a:cxn>
                  <a:cxn ang="0">
                    <a:pos x="167" y="1060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1101">
                    <a:moveTo>
                      <a:pt x="41" y="0"/>
                    </a:moveTo>
                    <a:lnTo>
                      <a:pt x="0" y="41"/>
                    </a:lnTo>
                    <a:lnTo>
                      <a:pt x="0" y="1101"/>
                    </a:lnTo>
                    <a:lnTo>
                      <a:pt x="125" y="1101"/>
                    </a:lnTo>
                    <a:lnTo>
                      <a:pt x="167" y="1060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87" name="Freeform 2307"/>
              <p:cNvSpPr>
                <a:spLocks/>
              </p:cNvSpPr>
              <p:nvPr/>
            </p:nvSpPr>
            <p:spPr bwMode="auto">
              <a:xfrm>
                <a:off x="5266" y="361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86" name="Freeform 2306"/>
              <p:cNvSpPr>
                <a:spLocks/>
              </p:cNvSpPr>
              <p:nvPr/>
            </p:nvSpPr>
            <p:spPr bwMode="auto">
              <a:xfrm>
                <a:off x="5391" y="361"/>
                <a:ext cx="42" cy="110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1060"/>
                  </a:cxn>
                  <a:cxn ang="0">
                    <a:pos x="0" y="1101"/>
                  </a:cxn>
                  <a:cxn ang="0">
                    <a:pos x="0" y="41"/>
                  </a:cxn>
                </a:cxnLst>
                <a:rect l="0" t="0" r="r" b="b"/>
                <a:pathLst>
                  <a:path w="42" h="1101">
                    <a:moveTo>
                      <a:pt x="0" y="41"/>
                    </a:moveTo>
                    <a:lnTo>
                      <a:pt x="42" y="0"/>
                    </a:lnTo>
                    <a:lnTo>
                      <a:pt x="42" y="1060"/>
                    </a:lnTo>
                    <a:lnTo>
                      <a:pt x="0" y="110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85" name="Freeform 2305"/>
              <p:cNvSpPr>
                <a:spLocks/>
              </p:cNvSpPr>
              <p:nvPr/>
            </p:nvSpPr>
            <p:spPr bwMode="auto">
              <a:xfrm>
                <a:off x="5266" y="361"/>
                <a:ext cx="167" cy="110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1101"/>
                  </a:cxn>
                  <a:cxn ang="0">
                    <a:pos x="125" y="1101"/>
                  </a:cxn>
                  <a:cxn ang="0">
                    <a:pos x="167" y="1060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1101">
                    <a:moveTo>
                      <a:pt x="41" y="0"/>
                    </a:moveTo>
                    <a:lnTo>
                      <a:pt x="0" y="41"/>
                    </a:lnTo>
                    <a:lnTo>
                      <a:pt x="0" y="1101"/>
                    </a:lnTo>
                    <a:lnTo>
                      <a:pt x="125" y="1101"/>
                    </a:lnTo>
                    <a:lnTo>
                      <a:pt x="167" y="1060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84" name="Freeform 2304"/>
              <p:cNvSpPr>
                <a:spLocks/>
              </p:cNvSpPr>
              <p:nvPr/>
            </p:nvSpPr>
            <p:spPr bwMode="auto">
              <a:xfrm>
                <a:off x="5266" y="361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83" name="Line 2303"/>
              <p:cNvSpPr>
                <a:spLocks noChangeShapeType="1"/>
              </p:cNvSpPr>
              <p:nvPr/>
            </p:nvSpPr>
            <p:spPr bwMode="auto">
              <a:xfrm>
                <a:off x="5391" y="402"/>
                <a:ext cx="1" cy="10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170" name="Group 2290"/>
            <p:cNvGrpSpPr>
              <a:grpSpLocks/>
            </p:cNvGrpSpPr>
            <p:nvPr/>
          </p:nvGrpSpPr>
          <p:grpSpPr bwMode="auto">
            <a:xfrm>
              <a:off x="4472" y="2178"/>
              <a:ext cx="504" cy="475"/>
              <a:chOff x="4472" y="2178"/>
              <a:chExt cx="504" cy="475"/>
            </a:xfrm>
          </p:grpSpPr>
          <p:sp>
            <p:nvSpPr>
              <p:cNvPr id="125181" name="Rectangle 2301"/>
              <p:cNvSpPr>
                <a:spLocks noChangeArrowheads="1"/>
              </p:cNvSpPr>
              <p:nvPr/>
            </p:nvSpPr>
            <p:spPr bwMode="auto">
              <a:xfrm>
                <a:off x="4472" y="2178"/>
                <a:ext cx="504" cy="475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80" name="Freeform 2300"/>
              <p:cNvSpPr>
                <a:spLocks/>
              </p:cNvSpPr>
              <p:nvPr/>
            </p:nvSpPr>
            <p:spPr bwMode="auto">
              <a:xfrm>
                <a:off x="4472" y="2178"/>
                <a:ext cx="504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60"/>
                  </a:cxn>
                  <a:cxn ang="0">
                    <a:pos x="444" y="60"/>
                  </a:cxn>
                  <a:cxn ang="0">
                    <a:pos x="504" y="0"/>
                  </a:cxn>
                  <a:cxn ang="0">
                    <a:pos x="0" y="0"/>
                  </a:cxn>
                </a:cxnLst>
                <a:rect l="0" t="0" r="r" b="b"/>
                <a:pathLst>
                  <a:path w="504" h="60">
                    <a:moveTo>
                      <a:pt x="0" y="0"/>
                    </a:moveTo>
                    <a:lnTo>
                      <a:pt x="59" y="60"/>
                    </a:lnTo>
                    <a:lnTo>
                      <a:pt x="444" y="6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79" name="Freeform 2299"/>
              <p:cNvSpPr>
                <a:spLocks/>
              </p:cNvSpPr>
              <p:nvPr/>
            </p:nvSpPr>
            <p:spPr bwMode="auto">
              <a:xfrm>
                <a:off x="4472" y="2178"/>
                <a:ext cx="59" cy="4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5"/>
                  </a:cxn>
                  <a:cxn ang="0">
                    <a:pos x="59" y="416"/>
                  </a:cxn>
                  <a:cxn ang="0">
                    <a:pos x="59" y="60"/>
                  </a:cxn>
                  <a:cxn ang="0">
                    <a:pos x="0" y="0"/>
                  </a:cxn>
                </a:cxnLst>
                <a:rect l="0" t="0" r="r" b="b"/>
                <a:pathLst>
                  <a:path w="59" h="475">
                    <a:moveTo>
                      <a:pt x="0" y="0"/>
                    </a:moveTo>
                    <a:lnTo>
                      <a:pt x="0" y="475"/>
                    </a:lnTo>
                    <a:lnTo>
                      <a:pt x="59" y="416"/>
                    </a:lnTo>
                    <a:lnTo>
                      <a:pt x="59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78" name="Freeform 2298"/>
              <p:cNvSpPr>
                <a:spLocks/>
              </p:cNvSpPr>
              <p:nvPr/>
            </p:nvSpPr>
            <p:spPr bwMode="auto">
              <a:xfrm>
                <a:off x="4472" y="2594"/>
                <a:ext cx="504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04" y="59"/>
                  </a:cxn>
                  <a:cxn ang="0">
                    <a:pos x="444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504" h="59">
                    <a:moveTo>
                      <a:pt x="0" y="59"/>
                    </a:moveTo>
                    <a:lnTo>
                      <a:pt x="504" y="59"/>
                    </a:lnTo>
                    <a:lnTo>
                      <a:pt x="444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77" name="Freeform 2297"/>
              <p:cNvSpPr>
                <a:spLocks/>
              </p:cNvSpPr>
              <p:nvPr/>
            </p:nvSpPr>
            <p:spPr bwMode="auto">
              <a:xfrm>
                <a:off x="4916" y="2178"/>
                <a:ext cx="60" cy="475"/>
              </a:xfrm>
              <a:custGeom>
                <a:avLst/>
                <a:gdLst/>
                <a:ahLst/>
                <a:cxnLst>
                  <a:cxn ang="0">
                    <a:pos x="60" y="475"/>
                  </a:cxn>
                  <a:cxn ang="0">
                    <a:pos x="60" y="0"/>
                  </a:cxn>
                  <a:cxn ang="0">
                    <a:pos x="0" y="60"/>
                  </a:cxn>
                  <a:cxn ang="0">
                    <a:pos x="0" y="416"/>
                  </a:cxn>
                  <a:cxn ang="0">
                    <a:pos x="60" y="475"/>
                  </a:cxn>
                </a:cxnLst>
                <a:rect l="0" t="0" r="r" b="b"/>
                <a:pathLst>
                  <a:path w="60" h="475">
                    <a:moveTo>
                      <a:pt x="60" y="475"/>
                    </a:moveTo>
                    <a:lnTo>
                      <a:pt x="60" y="0"/>
                    </a:lnTo>
                    <a:lnTo>
                      <a:pt x="0" y="60"/>
                    </a:lnTo>
                    <a:lnTo>
                      <a:pt x="0" y="416"/>
                    </a:lnTo>
                    <a:lnTo>
                      <a:pt x="60" y="475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76" name="Rectangle 2296"/>
              <p:cNvSpPr>
                <a:spLocks noChangeArrowheads="1"/>
              </p:cNvSpPr>
              <p:nvPr/>
            </p:nvSpPr>
            <p:spPr bwMode="auto">
              <a:xfrm>
                <a:off x="4472" y="2178"/>
                <a:ext cx="504" cy="47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75" name="Rectangle 2295"/>
              <p:cNvSpPr>
                <a:spLocks noChangeArrowheads="1"/>
              </p:cNvSpPr>
              <p:nvPr/>
            </p:nvSpPr>
            <p:spPr bwMode="auto">
              <a:xfrm>
                <a:off x="4531" y="2238"/>
                <a:ext cx="385" cy="35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74" name="Line 2294"/>
              <p:cNvSpPr>
                <a:spLocks noChangeShapeType="1"/>
              </p:cNvSpPr>
              <p:nvPr/>
            </p:nvSpPr>
            <p:spPr bwMode="auto">
              <a:xfrm>
                <a:off x="4472" y="2178"/>
                <a:ext cx="59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73" name="Line 2293"/>
              <p:cNvSpPr>
                <a:spLocks noChangeShapeType="1"/>
              </p:cNvSpPr>
              <p:nvPr/>
            </p:nvSpPr>
            <p:spPr bwMode="auto">
              <a:xfrm flipV="1">
                <a:off x="4472" y="2594"/>
                <a:ext cx="59" cy="5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72" name="Line 2292"/>
              <p:cNvSpPr>
                <a:spLocks noChangeShapeType="1"/>
              </p:cNvSpPr>
              <p:nvPr/>
            </p:nvSpPr>
            <p:spPr bwMode="auto">
              <a:xfrm flipH="1" flipV="1">
                <a:off x="4916" y="2594"/>
                <a:ext cx="60" cy="5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71" name="Line 2291"/>
              <p:cNvSpPr>
                <a:spLocks noChangeShapeType="1"/>
              </p:cNvSpPr>
              <p:nvPr/>
            </p:nvSpPr>
            <p:spPr bwMode="auto">
              <a:xfrm flipH="1">
                <a:off x="4916" y="2178"/>
                <a:ext cx="60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158" name="Group 2278"/>
            <p:cNvGrpSpPr>
              <a:grpSpLocks/>
            </p:cNvGrpSpPr>
            <p:nvPr/>
          </p:nvGrpSpPr>
          <p:grpSpPr bwMode="auto">
            <a:xfrm>
              <a:off x="4743" y="1363"/>
              <a:ext cx="271" cy="279"/>
              <a:chOff x="4743" y="1363"/>
              <a:chExt cx="271" cy="279"/>
            </a:xfrm>
          </p:grpSpPr>
          <p:sp>
            <p:nvSpPr>
              <p:cNvPr id="125169" name="Rectangle 2289"/>
              <p:cNvSpPr>
                <a:spLocks noChangeArrowheads="1"/>
              </p:cNvSpPr>
              <p:nvPr/>
            </p:nvSpPr>
            <p:spPr bwMode="auto">
              <a:xfrm>
                <a:off x="4743" y="1363"/>
                <a:ext cx="271" cy="279"/>
              </a:xfrm>
              <a:prstGeom prst="rect">
                <a:avLst/>
              </a:prstGeom>
              <a:solidFill>
                <a:srgbClr val="CC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68" name="Freeform 2288"/>
              <p:cNvSpPr>
                <a:spLocks/>
              </p:cNvSpPr>
              <p:nvPr/>
            </p:nvSpPr>
            <p:spPr bwMode="auto">
              <a:xfrm>
                <a:off x="4743" y="1363"/>
                <a:ext cx="27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34"/>
                  </a:cxn>
                  <a:cxn ang="0">
                    <a:pos x="237" y="34"/>
                  </a:cxn>
                  <a:cxn ang="0">
                    <a:pos x="271" y="0"/>
                  </a:cxn>
                  <a:cxn ang="0">
                    <a:pos x="0" y="0"/>
                  </a:cxn>
                </a:cxnLst>
                <a:rect l="0" t="0" r="r" b="b"/>
                <a:pathLst>
                  <a:path w="271" h="34">
                    <a:moveTo>
                      <a:pt x="0" y="0"/>
                    </a:moveTo>
                    <a:lnTo>
                      <a:pt x="34" y="34"/>
                    </a:lnTo>
                    <a:lnTo>
                      <a:pt x="237" y="34"/>
                    </a:lnTo>
                    <a:lnTo>
                      <a:pt x="2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67" name="Freeform 2287"/>
              <p:cNvSpPr>
                <a:spLocks/>
              </p:cNvSpPr>
              <p:nvPr/>
            </p:nvSpPr>
            <p:spPr bwMode="auto">
              <a:xfrm>
                <a:off x="4743" y="1363"/>
                <a:ext cx="34" cy="2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9"/>
                  </a:cxn>
                  <a:cxn ang="0">
                    <a:pos x="34" y="245"/>
                  </a:cxn>
                  <a:cxn ang="0">
                    <a:pos x="34" y="34"/>
                  </a:cxn>
                  <a:cxn ang="0">
                    <a:pos x="0" y="0"/>
                  </a:cxn>
                </a:cxnLst>
                <a:rect l="0" t="0" r="r" b="b"/>
                <a:pathLst>
                  <a:path w="34" h="279">
                    <a:moveTo>
                      <a:pt x="0" y="0"/>
                    </a:moveTo>
                    <a:lnTo>
                      <a:pt x="0" y="279"/>
                    </a:lnTo>
                    <a:lnTo>
                      <a:pt x="34" y="245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66E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66" name="Freeform 2286"/>
              <p:cNvSpPr>
                <a:spLocks/>
              </p:cNvSpPr>
              <p:nvPr/>
            </p:nvSpPr>
            <p:spPr bwMode="auto">
              <a:xfrm>
                <a:off x="4743" y="1608"/>
                <a:ext cx="271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71" y="34"/>
                  </a:cxn>
                  <a:cxn ang="0">
                    <a:pos x="237" y="0"/>
                  </a:cxn>
                  <a:cxn ang="0">
                    <a:pos x="34" y="0"/>
                  </a:cxn>
                  <a:cxn ang="0">
                    <a:pos x="0" y="34"/>
                  </a:cxn>
                </a:cxnLst>
                <a:rect l="0" t="0" r="r" b="b"/>
                <a:pathLst>
                  <a:path w="271" h="34">
                    <a:moveTo>
                      <a:pt x="0" y="34"/>
                    </a:moveTo>
                    <a:lnTo>
                      <a:pt x="271" y="34"/>
                    </a:lnTo>
                    <a:lnTo>
                      <a:pt x="237" y="0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65" name="Freeform 2285"/>
              <p:cNvSpPr>
                <a:spLocks/>
              </p:cNvSpPr>
              <p:nvPr/>
            </p:nvSpPr>
            <p:spPr bwMode="auto">
              <a:xfrm>
                <a:off x="4980" y="1363"/>
                <a:ext cx="34" cy="279"/>
              </a:xfrm>
              <a:custGeom>
                <a:avLst/>
                <a:gdLst/>
                <a:ahLst/>
                <a:cxnLst>
                  <a:cxn ang="0">
                    <a:pos x="34" y="279"/>
                  </a:cxn>
                  <a:cxn ang="0">
                    <a:pos x="34" y="0"/>
                  </a:cxn>
                  <a:cxn ang="0">
                    <a:pos x="0" y="34"/>
                  </a:cxn>
                  <a:cxn ang="0">
                    <a:pos x="0" y="245"/>
                  </a:cxn>
                  <a:cxn ang="0">
                    <a:pos x="34" y="279"/>
                  </a:cxn>
                </a:cxnLst>
                <a:rect l="0" t="0" r="r" b="b"/>
                <a:pathLst>
                  <a:path w="34" h="279">
                    <a:moveTo>
                      <a:pt x="34" y="279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0" y="245"/>
                    </a:lnTo>
                    <a:lnTo>
                      <a:pt x="34" y="279"/>
                    </a:lnTo>
                    <a:close/>
                  </a:path>
                </a:pathLst>
              </a:custGeom>
              <a:solidFill>
                <a:srgbClr val="7A0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64" name="Rectangle 2284"/>
              <p:cNvSpPr>
                <a:spLocks noChangeArrowheads="1"/>
              </p:cNvSpPr>
              <p:nvPr/>
            </p:nvSpPr>
            <p:spPr bwMode="auto">
              <a:xfrm>
                <a:off x="4743" y="1363"/>
                <a:ext cx="271" cy="279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63" name="Rectangle 2283"/>
              <p:cNvSpPr>
                <a:spLocks noChangeArrowheads="1"/>
              </p:cNvSpPr>
              <p:nvPr/>
            </p:nvSpPr>
            <p:spPr bwMode="auto">
              <a:xfrm>
                <a:off x="4777" y="1397"/>
                <a:ext cx="203" cy="211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62" name="Line 2282"/>
              <p:cNvSpPr>
                <a:spLocks noChangeShapeType="1"/>
              </p:cNvSpPr>
              <p:nvPr/>
            </p:nvSpPr>
            <p:spPr bwMode="auto">
              <a:xfrm>
                <a:off x="4743" y="1363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61" name="Line 2281"/>
              <p:cNvSpPr>
                <a:spLocks noChangeShapeType="1"/>
              </p:cNvSpPr>
              <p:nvPr/>
            </p:nvSpPr>
            <p:spPr bwMode="auto">
              <a:xfrm flipV="1">
                <a:off x="4743" y="1608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60" name="Line 2280"/>
              <p:cNvSpPr>
                <a:spLocks noChangeShapeType="1"/>
              </p:cNvSpPr>
              <p:nvPr/>
            </p:nvSpPr>
            <p:spPr bwMode="auto">
              <a:xfrm flipH="1" flipV="1">
                <a:off x="4980" y="1608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59" name="Line 2279"/>
              <p:cNvSpPr>
                <a:spLocks noChangeShapeType="1"/>
              </p:cNvSpPr>
              <p:nvPr/>
            </p:nvSpPr>
            <p:spPr bwMode="auto">
              <a:xfrm flipH="1">
                <a:off x="4980" y="1363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151" name="Group 2271"/>
            <p:cNvGrpSpPr>
              <a:grpSpLocks/>
            </p:cNvGrpSpPr>
            <p:nvPr/>
          </p:nvGrpSpPr>
          <p:grpSpPr bwMode="auto">
            <a:xfrm>
              <a:off x="2930" y="2273"/>
              <a:ext cx="168" cy="90"/>
              <a:chOff x="2930" y="2273"/>
              <a:chExt cx="168" cy="90"/>
            </a:xfrm>
          </p:grpSpPr>
          <p:sp>
            <p:nvSpPr>
              <p:cNvPr id="125157" name="Freeform 2277"/>
              <p:cNvSpPr>
                <a:spLocks/>
              </p:cNvSpPr>
              <p:nvPr/>
            </p:nvSpPr>
            <p:spPr bwMode="auto">
              <a:xfrm>
                <a:off x="2930" y="2273"/>
                <a:ext cx="168" cy="9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0" y="90"/>
                  </a:cxn>
                  <a:cxn ang="0">
                    <a:pos x="146" y="90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3" y="0"/>
                  </a:cxn>
                </a:cxnLst>
                <a:rect l="0" t="0" r="r" b="b"/>
                <a:pathLst>
                  <a:path w="168" h="90">
                    <a:moveTo>
                      <a:pt x="23" y="0"/>
                    </a:moveTo>
                    <a:lnTo>
                      <a:pt x="0" y="23"/>
                    </a:lnTo>
                    <a:lnTo>
                      <a:pt x="0" y="90"/>
                    </a:lnTo>
                    <a:lnTo>
                      <a:pt x="146" y="90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56" name="Freeform 2276"/>
              <p:cNvSpPr>
                <a:spLocks/>
              </p:cNvSpPr>
              <p:nvPr/>
            </p:nvSpPr>
            <p:spPr bwMode="auto">
              <a:xfrm>
                <a:off x="2930" y="2273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6" y="23"/>
                  </a:cxn>
                  <a:cxn ang="0">
                    <a:pos x="168" y="0"/>
                  </a:cxn>
                  <a:cxn ang="0">
                    <a:pos x="23" y="0"/>
                  </a:cxn>
                  <a:cxn ang="0">
                    <a:pos x="0" y="23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6" y="23"/>
                    </a:lnTo>
                    <a:lnTo>
                      <a:pt x="168" y="0"/>
                    </a:lnTo>
                    <a:lnTo>
                      <a:pt x="2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55" name="Freeform 2275"/>
              <p:cNvSpPr>
                <a:spLocks/>
              </p:cNvSpPr>
              <p:nvPr/>
            </p:nvSpPr>
            <p:spPr bwMode="auto">
              <a:xfrm>
                <a:off x="3076" y="2273"/>
                <a:ext cx="22" cy="9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2" y="0"/>
                  </a:cxn>
                  <a:cxn ang="0">
                    <a:pos x="22" y="68"/>
                  </a:cxn>
                  <a:cxn ang="0">
                    <a:pos x="0" y="90"/>
                  </a:cxn>
                  <a:cxn ang="0">
                    <a:pos x="0" y="23"/>
                  </a:cxn>
                </a:cxnLst>
                <a:rect l="0" t="0" r="r" b="b"/>
                <a:pathLst>
                  <a:path w="22" h="90">
                    <a:moveTo>
                      <a:pt x="0" y="23"/>
                    </a:moveTo>
                    <a:lnTo>
                      <a:pt x="22" y="0"/>
                    </a:lnTo>
                    <a:lnTo>
                      <a:pt x="22" y="68"/>
                    </a:lnTo>
                    <a:lnTo>
                      <a:pt x="0" y="9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54" name="Freeform 2274"/>
              <p:cNvSpPr>
                <a:spLocks/>
              </p:cNvSpPr>
              <p:nvPr/>
            </p:nvSpPr>
            <p:spPr bwMode="auto">
              <a:xfrm>
                <a:off x="2930" y="2273"/>
                <a:ext cx="168" cy="9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0" y="90"/>
                  </a:cxn>
                  <a:cxn ang="0">
                    <a:pos x="146" y="90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3" y="0"/>
                  </a:cxn>
                </a:cxnLst>
                <a:rect l="0" t="0" r="r" b="b"/>
                <a:pathLst>
                  <a:path w="168" h="90">
                    <a:moveTo>
                      <a:pt x="23" y="0"/>
                    </a:moveTo>
                    <a:lnTo>
                      <a:pt x="0" y="23"/>
                    </a:lnTo>
                    <a:lnTo>
                      <a:pt x="0" y="90"/>
                    </a:lnTo>
                    <a:lnTo>
                      <a:pt x="146" y="90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53" name="Freeform 2273"/>
              <p:cNvSpPr>
                <a:spLocks/>
              </p:cNvSpPr>
              <p:nvPr/>
            </p:nvSpPr>
            <p:spPr bwMode="auto">
              <a:xfrm>
                <a:off x="2930" y="2273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6" y="23"/>
                  </a:cxn>
                  <a:cxn ang="0">
                    <a:pos x="168" y="0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6" y="23"/>
                    </a:lnTo>
                    <a:lnTo>
                      <a:pt x="16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52" name="Line 2272"/>
              <p:cNvSpPr>
                <a:spLocks noChangeShapeType="1"/>
              </p:cNvSpPr>
              <p:nvPr/>
            </p:nvSpPr>
            <p:spPr bwMode="auto">
              <a:xfrm>
                <a:off x="3076" y="2296"/>
                <a:ext cx="1" cy="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144" name="Group 2264"/>
            <p:cNvGrpSpPr>
              <a:grpSpLocks/>
            </p:cNvGrpSpPr>
            <p:nvPr/>
          </p:nvGrpSpPr>
          <p:grpSpPr bwMode="auto">
            <a:xfrm>
              <a:off x="2930" y="2208"/>
              <a:ext cx="168" cy="90"/>
              <a:chOff x="2930" y="2208"/>
              <a:chExt cx="168" cy="90"/>
            </a:xfrm>
          </p:grpSpPr>
          <p:sp>
            <p:nvSpPr>
              <p:cNvPr id="125150" name="Freeform 2270"/>
              <p:cNvSpPr>
                <a:spLocks/>
              </p:cNvSpPr>
              <p:nvPr/>
            </p:nvSpPr>
            <p:spPr bwMode="auto">
              <a:xfrm>
                <a:off x="2930" y="2208"/>
                <a:ext cx="168" cy="9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2"/>
                  </a:cxn>
                  <a:cxn ang="0">
                    <a:pos x="0" y="90"/>
                  </a:cxn>
                  <a:cxn ang="0">
                    <a:pos x="146" y="90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3" y="0"/>
                  </a:cxn>
                </a:cxnLst>
                <a:rect l="0" t="0" r="r" b="b"/>
                <a:pathLst>
                  <a:path w="168" h="90">
                    <a:moveTo>
                      <a:pt x="23" y="0"/>
                    </a:moveTo>
                    <a:lnTo>
                      <a:pt x="0" y="22"/>
                    </a:lnTo>
                    <a:lnTo>
                      <a:pt x="0" y="90"/>
                    </a:lnTo>
                    <a:lnTo>
                      <a:pt x="146" y="90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49" name="Freeform 2269"/>
              <p:cNvSpPr>
                <a:spLocks/>
              </p:cNvSpPr>
              <p:nvPr/>
            </p:nvSpPr>
            <p:spPr bwMode="auto">
              <a:xfrm>
                <a:off x="2930" y="2208"/>
                <a:ext cx="168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46" y="22"/>
                  </a:cxn>
                  <a:cxn ang="0">
                    <a:pos x="168" y="0"/>
                  </a:cxn>
                  <a:cxn ang="0">
                    <a:pos x="23" y="0"/>
                  </a:cxn>
                  <a:cxn ang="0">
                    <a:pos x="0" y="22"/>
                  </a:cxn>
                </a:cxnLst>
                <a:rect l="0" t="0" r="r" b="b"/>
                <a:pathLst>
                  <a:path w="168" h="22">
                    <a:moveTo>
                      <a:pt x="0" y="22"/>
                    </a:moveTo>
                    <a:lnTo>
                      <a:pt x="146" y="22"/>
                    </a:lnTo>
                    <a:lnTo>
                      <a:pt x="168" y="0"/>
                    </a:lnTo>
                    <a:lnTo>
                      <a:pt x="2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48" name="Freeform 2268"/>
              <p:cNvSpPr>
                <a:spLocks/>
              </p:cNvSpPr>
              <p:nvPr/>
            </p:nvSpPr>
            <p:spPr bwMode="auto">
              <a:xfrm>
                <a:off x="3076" y="2208"/>
                <a:ext cx="22" cy="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22" y="0"/>
                  </a:cxn>
                  <a:cxn ang="0">
                    <a:pos x="22" y="68"/>
                  </a:cxn>
                  <a:cxn ang="0">
                    <a:pos x="0" y="90"/>
                  </a:cxn>
                  <a:cxn ang="0">
                    <a:pos x="0" y="22"/>
                  </a:cxn>
                </a:cxnLst>
                <a:rect l="0" t="0" r="r" b="b"/>
                <a:pathLst>
                  <a:path w="22" h="90">
                    <a:moveTo>
                      <a:pt x="0" y="22"/>
                    </a:moveTo>
                    <a:lnTo>
                      <a:pt x="22" y="0"/>
                    </a:lnTo>
                    <a:lnTo>
                      <a:pt x="22" y="68"/>
                    </a:lnTo>
                    <a:lnTo>
                      <a:pt x="0" y="9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47" name="Freeform 2267"/>
              <p:cNvSpPr>
                <a:spLocks/>
              </p:cNvSpPr>
              <p:nvPr/>
            </p:nvSpPr>
            <p:spPr bwMode="auto">
              <a:xfrm>
                <a:off x="2930" y="2208"/>
                <a:ext cx="168" cy="9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2"/>
                  </a:cxn>
                  <a:cxn ang="0">
                    <a:pos x="0" y="90"/>
                  </a:cxn>
                  <a:cxn ang="0">
                    <a:pos x="146" y="90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3" y="0"/>
                  </a:cxn>
                </a:cxnLst>
                <a:rect l="0" t="0" r="r" b="b"/>
                <a:pathLst>
                  <a:path w="168" h="90">
                    <a:moveTo>
                      <a:pt x="23" y="0"/>
                    </a:moveTo>
                    <a:lnTo>
                      <a:pt x="0" y="22"/>
                    </a:lnTo>
                    <a:lnTo>
                      <a:pt x="0" y="90"/>
                    </a:lnTo>
                    <a:lnTo>
                      <a:pt x="146" y="90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46" name="Freeform 2266"/>
              <p:cNvSpPr>
                <a:spLocks/>
              </p:cNvSpPr>
              <p:nvPr/>
            </p:nvSpPr>
            <p:spPr bwMode="auto">
              <a:xfrm>
                <a:off x="2930" y="2208"/>
                <a:ext cx="168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46" y="22"/>
                  </a:cxn>
                  <a:cxn ang="0">
                    <a:pos x="168" y="0"/>
                  </a:cxn>
                </a:cxnLst>
                <a:rect l="0" t="0" r="r" b="b"/>
                <a:pathLst>
                  <a:path w="168" h="22">
                    <a:moveTo>
                      <a:pt x="0" y="22"/>
                    </a:moveTo>
                    <a:lnTo>
                      <a:pt x="146" y="22"/>
                    </a:lnTo>
                    <a:lnTo>
                      <a:pt x="16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45" name="Line 2265"/>
              <p:cNvSpPr>
                <a:spLocks noChangeShapeType="1"/>
              </p:cNvSpPr>
              <p:nvPr/>
            </p:nvSpPr>
            <p:spPr bwMode="auto">
              <a:xfrm>
                <a:off x="3076" y="2230"/>
                <a:ext cx="1" cy="6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132" name="Group 2252"/>
            <p:cNvGrpSpPr>
              <a:grpSpLocks/>
            </p:cNvGrpSpPr>
            <p:nvPr/>
          </p:nvGrpSpPr>
          <p:grpSpPr bwMode="auto">
            <a:xfrm>
              <a:off x="3247" y="2208"/>
              <a:ext cx="189" cy="163"/>
              <a:chOff x="3247" y="2208"/>
              <a:chExt cx="189" cy="163"/>
            </a:xfrm>
          </p:grpSpPr>
          <p:sp>
            <p:nvSpPr>
              <p:cNvPr id="125143" name="Rectangle 2263"/>
              <p:cNvSpPr>
                <a:spLocks noChangeArrowheads="1"/>
              </p:cNvSpPr>
              <p:nvPr/>
            </p:nvSpPr>
            <p:spPr bwMode="auto">
              <a:xfrm>
                <a:off x="3247" y="2208"/>
                <a:ext cx="189" cy="163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42" name="Freeform 2262"/>
              <p:cNvSpPr>
                <a:spLocks/>
              </p:cNvSpPr>
              <p:nvPr/>
            </p:nvSpPr>
            <p:spPr bwMode="auto">
              <a:xfrm>
                <a:off x="3247" y="2208"/>
                <a:ext cx="189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20"/>
                  </a:cxn>
                  <a:cxn ang="0">
                    <a:pos x="169" y="20"/>
                  </a:cxn>
                  <a:cxn ang="0">
                    <a:pos x="189" y="0"/>
                  </a:cxn>
                  <a:cxn ang="0">
                    <a:pos x="0" y="0"/>
                  </a:cxn>
                </a:cxnLst>
                <a:rect l="0" t="0" r="r" b="b"/>
                <a:pathLst>
                  <a:path w="189" h="20">
                    <a:moveTo>
                      <a:pt x="0" y="0"/>
                    </a:moveTo>
                    <a:lnTo>
                      <a:pt x="19" y="20"/>
                    </a:lnTo>
                    <a:lnTo>
                      <a:pt x="169" y="20"/>
                    </a:lnTo>
                    <a:lnTo>
                      <a:pt x="1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41" name="Freeform 2261"/>
              <p:cNvSpPr>
                <a:spLocks/>
              </p:cNvSpPr>
              <p:nvPr/>
            </p:nvSpPr>
            <p:spPr bwMode="auto">
              <a:xfrm>
                <a:off x="3247" y="2208"/>
                <a:ext cx="19" cy="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3"/>
                  </a:cxn>
                  <a:cxn ang="0">
                    <a:pos x="19" y="143"/>
                  </a:cxn>
                  <a:cxn ang="0">
                    <a:pos x="19" y="20"/>
                  </a:cxn>
                  <a:cxn ang="0">
                    <a:pos x="0" y="0"/>
                  </a:cxn>
                </a:cxnLst>
                <a:rect l="0" t="0" r="r" b="b"/>
                <a:pathLst>
                  <a:path w="19" h="163">
                    <a:moveTo>
                      <a:pt x="0" y="0"/>
                    </a:moveTo>
                    <a:lnTo>
                      <a:pt x="0" y="163"/>
                    </a:lnTo>
                    <a:lnTo>
                      <a:pt x="19" y="143"/>
                    </a:lnTo>
                    <a:lnTo>
                      <a:pt x="19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40" name="Freeform 2260"/>
              <p:cNvSpPr>
                <a:spLocks/>
              </p:cNvSpPr>
              <p:nvPr/>
            </p:nvSpPr>
            <p:spPr bwMode="auto">
              <a:xfrm>
                <a:off x="3247" y="2351"/>
                <a:ext cx="189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89" y="20"/>
                  </a:cxn>
                  <a:cxn ang="0">
                    <a:pos x="169" y="0"/>
                  </a:cxn>
                  <a:cxn ang="0">
                    <a:pos x="19" y="0"/>
                  </a:cxn>
                  <a:cxn ang="0">
                    <a:pos x="0" y="20"/>
                  </a:cxn>
                </a:cxnLst>
                <a:rect l="0" t="0" r="r" b="b"/>
                <a:pathLst>
                  <a:path w="189" h="20">
                    <a:moveTo>
                      <a:pt x="0" y="20"/>
                    </a:moveTo>
                    <a:lnTo>
                      <a:pt x="189" y="20"/>
                    </a:lnTo>
                    <a:lnTo>
                      <a:pt x="169" y="0"/>
                    </a:lnTo>
                    <a:lnTo>
                      <a:pt x="1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39" name="Freeform 2259"/>
              <p:cNvSpPr>
                <a:spLocks/>
              </p:cNvSpPr>
              <p:nvPr/>
            </p:nvSpPr>
            <p:spPr bwMode="auto">
              <a:xfrm>
                <a:off x="3416" y="2208"/>
                <a:ext cx="20" cy="163"/>
              </a:xfrm>
              <a:custGeom>
                <a:avLst/>
                <a:gdLst/>
                <a:ahLst/>
                <a:cxnLst>
                  <a:cxn ang="0">
                    <a:pos x="20" y="163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43"/>
                  </a:cxn>
                  <a:cxn ang="0">
                    <a:pos x="20" y="163"/>
                  </a:cxn>
                </a:cxnLst>
                <a:rect l="0" t="0" r="r" b="b"/>
                <a:pathLst>
                  <a:path w="20" h="163">
                    <a:moveTo>
                      <a:pt x="20" y="163"/>
                    </a:moveTo>
                    <a:lnTo>
                      <a:pt x="20" y="0"/>
                    </a:lnTo>
                    <a:lnTo>
                      <a:pt x="0" y="20"/>
                    </a:lnTo>
                    <a:lnTo>
                      <a:pt x="0" y="143"/>
                    </a:lnTo>
                    <a:lnTo>
                      <a:pt x="20" y="163"/>
                    </a:lnTo>
                    <a:close/>
                  </a:path>
                </a:pathLst>
              </a:custGeom>
              <a:solidFill>
                <a:srgbClr val="7A7A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38" name="Rectangle 2258"/>
              <p:cNvSpPr>
                <a:spLocks noChangeArrowheads="1"/>
              </p:cNvSpPr>
              <p:nvPr/>
            </p:nvSpPr>
            <p:spPr bwMode="auto">
              <a:xfrm>
                <a:off x="3247" y="2208"/>
                <a:ext cx="189" cy="163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37" name="Rectangle 2257"/>
              <p:cNvSpPr>
                <a:spLocks noChangeArrowheads="1"/>
              </p:cNvSpPr>
              <p:nvPr/>
            </p:nvSpPr>
            <p:spPr bwMode="auto">
              <a:xfrm>
                <a:off x="3266" y="2228"/>
                <a:ext cx="150" cy="123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36" name="Line 2256"/>
              <p:cNvSpPr>
                <a:spLocks noChangeShapeType="1"/>
              </p:cNvSpPr>
              <p:nvPr/>
            </p:nvSpPr>
            <p:spPr bwMode="auto">
              <a:xfrm>
                <a:off x="3247" y="2208"/>
                <a:ext cx="19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35" name="Line 2255"/>
              <p:cNvSpPr>
                <a:spLocks noChangeShapeType="1"/>
              </p:cNvSpPr>
              <p:nvPr/>
            </p:nvSpPr>
            <p:spPr bwMode="auto">
              <a:xfrm flipV="1">
                <a:off x="3247" y="2351"/>
                <a:ext cx="19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34" name="Line 2254"/>
              <p:cNvSpPr>
                <a:spLocks noChangeShapeType="1"/>
              </p:cNvSpPr>
              <p:nvPr/>
            </p:nvSpPr>
            <p:spPr bwMode="auto">
              <a:xfrm flipH="1" flipV="1">
                <a:off x="3416" y="2351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33" name="Line 2253"/>
              <p:cNvSpPr>
                <a:spLocks noChangeShapeType="1"/>
              </p:cNvSpPr>
              <p:nvPr/>
            </p:nvSpPr>
            <p:spPr bwMode="auto">
              <a:xfrm flipH="1">
                <a:off x="3416" y="2208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5131" name="Rectangle 2251"/>
            <p:cNvSpPr>
              <a:spLocks noChangeArrowheads="1"/>
            </p:cNvSpPr>
            <p:nvPr/>
          </p:nvSpPr>
          <p:spPr bwMode="auto">
            <a:xfrm>
              <a:off x="3247" y="2240"/>
              <a:ext cx="22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5128" name="Group 2248"/>
            <p:cNvGrpSpPr>
              <a:grpSpLocks/>
            </p:cNvGrpSpPr>
            <p:nvPr/>
          </p:nvGrpSpPr>
          <p:grpSpPr bwMode="auto">
            <a:xfrm>
              <a:off x="3088" y="2197"/>
              <a:ext cx="159" cy="89"/>
              <a:chOff x="3088" y="2197"/>
              <a:chExt cx="159" cy="89"/>
            </a:xfrm>
          </p:grpSpPr>
          <p:sp>
            <p:nvSpPr>
              <p:cNvPr id="125130" name="Line 2250"/>
              <p:cNvSpPr>
                <a:spLocks noChangeShapeType="1"/>
              </p:cNvSpPr>
              <p:nvPr/>
            </p:nvSpPr>
            <p:spPr bwMode="auto">
              <a:xfrm flipH="1">
                <a:off x="3173" y="2240"/>
                <a:ext cx="74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29" name="Freeform 2249"/>
              <p:cNvSpPr>
                <a:spLocks/>
              </p:cNvSpPr>
              <p:nvPr/>
            </p:nvSpPr>
            <p:spPr bwMode="auto">
              <a:xfrm>
                <a:off x="3088" y="2197"/>
                <a:ext cx="89" cy="89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43"/>
                  </a:cxn>
                  <a:cxn ang="0">
                    <a:pos x="89" y="89"/>
                  </a:cxn>
                  <a:cxn ang="0">
                    <a:pos x="89" y="0"/>
                  </a:cxn>
                </a:cxnLst>
                <a:rect l="0" t="0" r="r" b="b"/>
                <a:pathLst>
                  <a:path w="89" h="89">
                    <a:moveTo>
                      <a:pt x="89" y="0"/>
                    </a:moveTo>
                    <a:lnTo>
                      <a:pt x="0" y="43"/>
                    </a:lnTo>
                    <a:lnTo>
                      <a:pt x="89" y="8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121" name="Group 2241"/>
            <p:cNvGrpSpPr>
              <a:grpSpLocks/>
            </p:cNvGrpSpPr>
            <p:nvPr/>
          </p:nvGrpSpPr>
          <p:grpSpPr bwMode="auto">
            <a:xfrm>
              <a:off x="3941" y="2338"/>
              <a:ext cx="167" cy="519"/>
              <a:chOff x="3941" y="2338"/>
              <a:chExt cx="167" cy="519"/>
            </a:xfrm>
          </p:grpSpPr>
          <p:sp>
            <p:nvSpPr>
              <p:cNvPr id="125127" name="Freeform 2247"/>
              <p:cNvSpPr>
                <a:spLocks/>
              </p:cNvSpPr>
              <p:nvPr/>
            </p:nvSpPr>
            <p:spPr bwMode="auto">
              <a:xfrm>
                <a:off x="3941" y="2338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4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4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26" name="Freeform 2246"/>
              <p:cNvSpPr>
                <a:spLocks/>
              </p:cNvSpPr>
              <p:nvPr/>
            </p:nvSpPr>
            <p:spPr bwMode="auto">
              <a:xfrm>
                <a:off x="3941" y="2338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25" name="Freeform 2245"/>
              <p:cNvSpPr>
                <a:spLocks/>
              </p:cNvSpPr>
              <p:nvPr/>
            </p:nvSpPr>
            <p:spPr bwMode="auto">
              <a:xfrm>
                <a:off x="4065" y="2338"/>
                <a:ext cx="43" cy="51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3" y="0"/>
                  </a:cxn>
                  <a:cxn ang="0">
                    <a:pos x="43" y="478"/>
                  </a:cxn>
                  <a:cxn ang="0">
                    <a:pos x="0" y="519"/>
                  </a:cxn>
                  <a:cxn ang="0">
                    <a:pos x="0" y="41"/>
                  </a:cxn>
                </a:cxnLst>
                <a:rect l="0" t="0" r="r" b="b"/>
                <a:pathLst>
                  <a:path w="43" h="519">
                    <a:moveTo>
                      <a:pt x="0" y="41"/>
                    </a:moveTo>
                    <a:lnTo>
                      <a:pt x="43" y="0"/>
                    </a:lnTo>
                    <a:lnTo>
                      <a:pt x="43" y="478"/>
                    </a:lnTo>
                    <a:lnTo>
                      <a:pt x="0" y="51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24" name="Freeform 2244"/>
              <p:cNvSpPr>
                <a:spLocks/>
              </p:cNvSpPr>
              <p:nvPr/>
            </p:nvSpPr>
            <p:spPr bwMode="auto">
              <a:xfrm>
                <a:off x="3941" y="2338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4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4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23" name="Freeform 2243"/>
              <p:cNvSpPr>
                <a:spLocks/>
              </p:cNvSpPr>
              <p:nvPr/>
            </p:nvSpPr>
            <p:spPr bwMode="auto">
              <a:xfrm>
                <a:off x="3941" y="2338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22" name="Line 2242"/>
              <p:cNvSpPr>
                <a:spLocks noChangeShapeType="1"/>
              </p:cNvSpPr>
              <p:nvPr/>
            </p:nvSpPr>
            <p:spPr bwMode="auto">
              <a:xfrm>
                <a:off x="4065" y="2379"/>
                <a:ext cx="1" cy="478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5120" name="Rectangle 2240"/>
            <p:cNvSpPr>
              <a:spLocks noChangeArrowheads="1"/>
            </p:cNvSpPr>
            <p:nvPr/>
          </p:nvSpPr>
          <p:spPr bwMode="auto">
            <a:xfrm>
              <a:off x="2963" y="426"/>
              <a:ext cx="90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119" name="Rectangle 2239"/>
            <p:cNvSpPr>
              <a:spLocks noChangeArrowheads="1"/>
            </p:cNvSpPr>
            <p:nvPr/>
          </p:nvSpPr>
          <p:spPr bwMode="auto">
            <a:xfrm>
              <a:off x="3045" y="485"/>
              <a:ext cx="79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ATCA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5112" name="Group 2232"/>
            <p:cNvGrpSpPr>
              <a:grpSpLocks/>
            </p:cNvGrpSpPr>
            <p:nvPr/>
          </p:nvGrpSpPr>
          <p:grpSpPr bwMode="auto">
            <a:xfrm>
              <a:off x="3941" y="1690"/>
              <a:ext cx="167" cy="518"/>
              <a:chOff x="3941" y="1690"/>
              <a:chExt cx="167" cy="518"/>
            </a:xfrm>
          </p:grpSpPr>
          <p:sp>
            <p:nvSpPr>
              <p:cNvPr id="125118" name="Freeform 2238"/>
              <p:cNvSpPr>
                <a:spLocks/>
              </p:cNvSpPr>
              <p:nvPr/>
            </p:nvSpPr>
            <p:spPr bwMode="auto">
              <a:xfrm>
                <a:off x="3941" y="1690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4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4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17" name="Freeform 2237"/>
              <p:cNvSpPr>
                <a:spLocks/>
              </p:cNvSpPr>
              <p:nvPr/>
            </p:nvSpPr>
            <p:spPr bwMode="auto">
              <a:xfrm>
                <a:off x="3941" y="1690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16" name="Freeform 2236"/>
              <p:cNvSpPr>
                <a:spLocks/>
              </p:cNvSpPr>
              <p:nvPr/>
            </p:nvSpPr>
            <p:spPr bwMode="auto">
              <a:xfrm>
                <a:off x="4065" y="1690"/>
                <a:ext cx="43" cy="51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3" y="0"/>
                  </a:cxn>
                  <a:cxn ang="0">
                    <a:pos x="43" y="477"/>
                  </a:cxn>
                  <a:cxn ang="0">
                    <a:pos x="0" y="518"/>
                  </a:cxn>
                  <a:cxn ang="0">
                    <a:pos x="0" y="41"/>
                  </a:cxn>
                </a:cxnLst>
                <a:rect l="0" t="0" r="r" b="b"/>
                <a:pathLst>
                  <a:path w="43" h="518">
                    <a:moveTo>
                      <a:pt x="0" y="41"/>
                    </a:moveTo>
                    <a:lnTo>
                      <a:pt x="43" y="0"/>
                    </a:lnTo>
                    <a:lnTo>
                      <a:pt x="43" y="477"/>
                    </a:lnTo>
                    <a:lnTo>
                      <a:pt x="0" y="51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15" name="Freeform 2235"/>
              <p:cNvSpPr>
                <a:spLocks/>
              </p:cNvSpPr>
              <p:nvPr/>
            </p:nvSpPr>
            <p:spPr bwMode="auto">
              <a:xfrm>
                <a:off x="3941" y="1690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4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4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14" name="Freeform 2234"/>
              <p:cNvSpPr>
                <a:spLocks/>
              </p:cNvSpPr>
              <p:nvPr/>
            </p:nvSpPr>
            <p:spPr bwMode="auto">
              <a:xfrm>
                <a:off x="3941" y="1690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13" name="Line 2233"/>
              <p:cNvSpPr>
                <a:spLocks noChangeShapeType="1"/>
              </p:cNvSpPr>
              <p:nvPr/>
            </p:nvSpPr>
            <p:spPr bwMode="auto">
              <a:xfrm>
                <a:off x="4065" y="1731"/>
                <a:ext cx="1" cy="477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105" name="Group 2225"/>
            <p:cNvGrpSpPr>
              <a:grpSpLocks/>
            </p:cNvGrpSpPr>
            <p:nvPr/>
          </p:nvGrpSpPr>
          <p:grpSpPr bwMode="auto">
            <a:xfrm>
              <a:off x="3941" y="1074"/>
              <a:ext cx="167" cy="519"/>
              <a:chOff x="3941" y="1074"/>
              <a:chExt cx="167" cy="519"/>
            </a:xfrm>
          </p:grpSpPr>
          <p:sp>
            <p:nvSpPr>
              <p:cNvPr id="125111" name="Freeform 2231"/>
              <p:cNvSpPr>
                <a:spLocks/>
              </p:cNvSpPr>
              <p:nvPr/>
            </p:nvSpPr>
            <p:spPr bwMode="auto">
              <a:xfrm>
                <a:off x="3941" y="1074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4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4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10" name="Freeform 2230"/>
              <p:cNvSpPr>
                <a:spLocks/>
              </p:cNvSpPr>
              <p:nvPr/>
            </p:nvSpPr>
            <p:spPr bwMode="auto">
              <a:xfrm>
                <a:off x="3941" y="1074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09" name="Freeform 2229"/>
              <p:cNvSpPr>
                <a:spLocks/>
              </p:cNvSpPr>
              <p:nvPr/>
            </p:nvSpPr>
            <p:spPr bwMode="auto">
              <a:xfrm>
                <a:off x="4065" y="1074"/>
                <a:ext cx="43" cy="51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3" y="0"/>
                  </a:cxn>
                  <a:cxn ang="0">
                    <a:pos x="43" y="478"/>
                  </a:cxn>
                  <a:cxn ang="0">
                    <a:pos x="0" y="519"/>
                  </a:cxn>
                  <a:cxn ang="0">
                    <a:pos x="0" y="41"/>
                  </a:cxn>
                </a:cxnLst>
                <a:rect l="0" t="0" r="r" b="b"/>
                <a:pathLst>
                  <a:path w="43" h="519">
                    <a:moveTo>
                      <a:pt x="0" y="41"/>
                    </a:moveTo>
                    <a:lnTo>
                      <a:pt x="43" y="0"/>
                    </a:lnTo>
                    <a:lnTo>
                      <a:pt x="43" y="478"/>
                    </a:lnTo>
                    <a:lnTo>
                      <a:pt x="0" y="51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08" name="Freeform 2228"/>
              <p:cNvSpPr>
                <a:spLocks/>
              </p:cNvSpPr>
              <p:nvPr/>
            </p:nvSpPr>
            <p:spPr bwMode="auto">
              <a:xfrm>
                <a:off x="3941" y="1074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4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4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07" name="Freeform 2227"/>
              <p:cNvSpPr>
                <a:spLocks/>
              </p:cNvSpPr>
              <p:nvPr/>
            </p:nvSpPr>
            <p:spPr bwMode="auto">
              <a:xfrm>
                <a:off x="3941" y="1074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06" name="Line 2226"/>
              <p:cNvSpPr>
                <a:spLocks noChangeShapeType="1"/>
              </p:cNvSpPr>
              <p:nvPr/>
            </p:nvSpPr>
            <p:spPr bwMode="auto">
              <a:xfrm>
                <a:off x="4065" y="1115"/>
                <a:ext cx="1" cy="478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98" name="Group 2218"/>
            <p:cNvGrpSpPr>
              <a:grpSpLocks/>
            </p:cNvGrpSpPr>
            <p:nvPr/>
          </p:nvGrpSpPr>
          <p:grpSpPr bwMode="auto">
            <a:xfrm>
              <a:off x="3941" y="491"/>
              <a:ext cx="167" cy="517"/>
              <a:chOff x="3941" y="491"/>
              <a:chExt cx="167" cy="517"/>
            </a:xfrm>
          </p:grpSpPr>
          <p:sp>
            <p:nvSpPr>
              <p:cNvPr id="125104" name="Freeform 2224"/>
              <p:cNvSpPr>
                <a:spLocks/>
              </p:cNvSpPr>
              <p:nvPr/>
            </p:nvSpPr>
            <p:spPr bwMode="auto">
              <a:xfrm>
                <a:off x="3941" y="491"/>
                <a:ext cx="167" cy="51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7"/>
                  </a:cxn>
                  <a:cxn ang="0">
                    <a:pos x="124" y="517"/>
                  </a:cxn>
                  <a:cxn ang="0">
                    <a:pos x="167" y="476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7">
                    <a:moveTo>
                      <a:pt x="41" y="0"/>
                    </a:moveTo>
                    <a:lnTo>
                      <a:pt x="0" y="41"/>
                    </a:lnTo>
                    <a:lnTo>
                      <a:pt x="0" y="517"/>
                    </a:lnTo>
                    <a:lnTo>
                      <a:pt x="124" y="517"/>
                    </a:lnTo>
                    <a:lnTo>
                      <a:pt x="167" y="476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03" name="Freeform 2223"/>
              <p:cNvSpPr>
                <a:spLocks/>
              </p:cNvSpPr>
              <p:nvPr/>
            </p:nvSpPr>
            <p:spPr bwMode="auto">
              <a:xfrm>
                <a:off x="3941" y="491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02" name="Freeform 2222"/>
              <p:cNvSpPr>
                <a:spLocks/>
              </p:cNvSpPr>
              <p:nvPr/>
            </p:nvSpPr>
            <p:spPr bwMode="auto">
              <a:xfrm>
                <a:off x="4065" y="491"/>
                <a:ext cx="43" cy="51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3" y="0"/>
                  </a:cxn>
                  <a:cxn ang="0">
                    <a:pos x="43" y="476"/>
                  </a:cxn>
                  <a:cxn ang="0">
                    <a:pos x="0" y="517"/>
                  </a:cxn>
                  <a:cxn ang="0">
                    <a:pos x="0" y="41"/>
                  </a:cxn>
                </a:cxnLst>
                <a:rect l="0" t="0" r="r" b="b"/>
                <a:pathLst>
                  <a:path w="43" h="517">
                    <a:moveTo>
                      <a:pt x="0" y="41"/>
                    </a:moveTo>
                    <a:lnTo>
                      <a:pt x="43" y="0"/>
                    </a:lnTo>
                    <a:lnTo>
                      <a:pt x="43" y="476"/>
                    </a:lnTo>
                    <a:lnTo>
                      <a:pt x="0" y="51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01" name="Freeform 2221"/>
              <p:cNvSpPr>
                <a:spLocks/>
              </p:cNvSpPr>
              <p:nvPr/>
            </p:nvSpPr>
            <p:spPr bwMode="auto">
              <a:xfrm>
                <a:off x="3941" y="491"/>
                <a:ext cx="167" cy="51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7"/>
                  </a:cxn>
                  <a:cxn ang="0">
                    <a:pos x="124" y="517"/>
                  </a:cxn>
                  <a:cxn ang="0">
                    <a:pos x="167" y="476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7">
                    <a:moveTo>
                      <a:pt x="41" y="0"/>
                    </a:moveTo>
                    <a:lnTo>
                      <a:pt x="0" y="41"/>
                    </a:lnTo>
                    <a:lnTo>
                      <a:pt x="0" y="517"/>
                    </a:lnTo>
                    <a:lnTo>
                      <a:pt x="124" y="517"/>
                    </a:lnTo>
                    <a:lnTo>
                      <a:pt x="167" y="476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100" name="Freeform 2220"/>
              <p:cNvSpPr>
                <a:spLocks/>
              </p:cNvSpPr>
              <p:nvPr/>
            </p:nvSpPr>
            <p:spPr bwMode="auto">
              <a:xfrm>
                <a:off x="3941" y="491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99" name="Line 2219"/>
              <p:cNvSpPr>
                <a:spLocks noChangeShapeType="1"/>
              </p:cNvSpPr>
              <p:nvPr/>
            </p:nvSpPr>
            <p:spPr bwMode="auto">
              <a:xfrm>
                <a:off x="4065" y="532"/>
                <a:ext cx="1" cy="476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95" name="Group 2215"/>
            <p:cNvGrpSpPr>
              <a:grpSpLocks/>
            </p:cNvGrpSpPr>
            <p:nvPr/>
          </p:nvGrpSpPr>
          <p:grpSpPr bwMode="auto">
            <a:xfrm>
              <a:off x="3088" y="2262"/>
              <a:ext cx="159" cy="89"/>
              <a:chOff x="3088" y="2262"/>
              <a:chExt cx="159" cy="89"/>
            </a:xfrm>
          </p:grpSpPr>
          <p:sp>
            <p:nvSpPr>
              <p:cNvPr id="125097" name="Line 2217"/>
              <p:cNvSpPr>
                <a:spLocks noChangeShapeType="1"/>
              </p:cNvSpPr>
              <p:nvPr/>
            </p:nvSpPr>
            <p:spPr bwMode="auto">
              <a:xfrm flipH="1">
                <a:off x="3173" y="2305"/>
                <a:ext cx="74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96" name="Freeform 2216"/>
              <p:cNvSpPr>
                <a:spLocks/>
              </p:cNvSpPr>
              <p:nvPr/>
            </p:nvSpPr>
            <p:spPr bwMode="auto">
              <a:xfrm>
                <a:off x="3088" y="2262"/>
                <a:ext cx="89" cy="89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43"/>
                  </a:cxn>
                  <a:cxn ang="0">
                    <a:pos x="89" y="89"/>
                  </a:cxn>
                  <a:cxn ang="0">
                    <a:pos x="89" y="0"/>
                  </a:cxn>
                </a:cxnLst>
                <a:rect l="0" t="0" r="r" b="b"/>
                <a:pathLst>
                  <a:path w="89" h="89">
                    <a:moveTo>
                      <a:pt x="89" y="0"/>
                    </a:moveTo>
                    <a:lnTo>
                      <a:pt x="0" y="43"/>
                    </a:lnTo>
                    <a:lnTo>
                      <a:pt x="89" y="8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92" name="Group 2212"/>
            <p:cNvGrpSpPr>
              <a:grpSpLocks/>
            </p:cNvGrpSpPr>
            <p:nvPr/>
          </p:nvGrpSpPr>
          <p:grpSpPr bwMode="auto">
            <a:xfrm>
              <a:off x="4105" y="662"/>
              <a:ext cx="188" cy="95"/>
              <a:chOff x="4105" y="662"/>
              <a:chExt cx="188" cy="95"/>
            </a:xfrm>
          </p:grpSpPr>
          <p:sp>
            <p:nvSpPr>
              <p:cNvPr id="125094" name="Line 2214"/>
              <p:cNvSpPr>
                <a:spLocks noChangeShapeType="1"/>
              </p:cNvSpPr>
              <p:nvPr/>
            </p:nvSpPr>
            <p:spPr bwMode="auto">
              <a:xfrm>
                <a:off x="4195" y="709"/>
                <a:ext cx="98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93" name="Freeform 2213"/>
              <p:cNvSpPr>
                <a:spLocks/>
              </p:cNvSpPr>
              <p:nvPr/>
            </p:nvSpPr>
            <p:spPr bwMode="auto">
              <a:xfrm>
                <a:off x="4105" y="662"/>
                <a:ext cx="94" cy="95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48"/>
                  </a:cxn>
                  <a:cxn ang="0">
                    <a:pos x="94" y="95"/>
                  </a:cxn>
                  <a:cxn ang="0">
                    <a:pos x="94" y="0"/>
                  </a:cxn>
                </a:cxnLst>
                <a:rect l="0" t="0" r="r" b="b"/>
                <a:pathLst>
                  <a:path w="94" h="95">
                    <a:moveTo>
                      <a:pt x="94" y="0"/>
                    </a:moveTo>
                    <a:lnTo>
                      <a:pt x="0" y="48"/>
                    </a:lnTo>
                    <a:lnTo>
                      <a:pt x="94" y="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89" name="Group 2209"/>
            <p:cNvGrpSpPr>
              <a:grpSpLocks/>
            </p:cNvGrpSpPr>
            <p:nvPr/>
          </p:nvGrpSpPr>
          <p:grpSpPr bwMode="auto">
            <a:xfrm>
              <a:off x="4288" y="962"/>
              <a:ext cx="379" cy="95"/>
              <a:chOff x="4288" y="962"/>
              <a:chExt cx="379" cy="95"/>
            </a:xfrm>
          </p:grpSpPr>
          <p:sp>
            <p:nvSpPr>
              <p:cNvPr id="125091" name="Line 2211"/>
              <p:cNvSpPr>
                <a:spLocks noChangeShapeType="1"/>
              </p:cNvSpPr>
              <p:nvPr/>
            </p:nvSpPr>
            <p:spPr bwMode="auto">
              <a:xfrm>
                <a:off x="4288" y="1008"/>
                <a:ext cx="287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90" name="Freeform 2210"/>
              <p:cNvSpPr>
                <a:spLocks/>
              </p:cNvSpPr>
              <p:nvPr/>
            </p:nvSpPr>
            <p:spPr bwMode="auto">
              <a:xfrm>
                <a:off x="4572" y="962"/>
                <a:ext cx="95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5" y="48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lnTo>
                      <a:pt x="95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77" name="Group 2197"/>
            <p:cNvGrpSpPr>
              <a:grpSpLocks/>
            </p:cNvGrpSpPr>
            <p:nvPr/>
          </p:nvGrpSpPr>
          <p:grpSpPr bwMode="auto">
            <a:xfrm>
              <a:off x="5149" y="888"/>
              <a:ext cx="113" cy="347"/>
              <a:chOff x="5149" y="888"/>
              <a:chExt cx="113" cy="347"/>
            </a:xfrm>
          </p:grpSpPr>
          <p:sp>
            <p:nvSpPr>
              <p:cNvPr id="125088" name="Rectangle 2208"/>
              <p:cNvSpPr>
                <a:spLocks noChangeArrowheads="1"/>
              </p:cNvSpPr>
              <p:nvPr/>
            </p:nvSpPr>
            <p:spPr bwMode="auto">
              <a:xfrm>
                <a:off x="5149" y="888"/>
                <a:ext cx="113" cy="34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87" name="Freeform 2207"/>
              <p:cNvSpPr>
                <a:spLocks/>
              </p:cNvSpPr>
              <p:nvPr/>
            </p:nvSpPr>
            <p:spPr bwMode="auto">
              <a:xfrm>
                <a:off x="5149" y="888"/>
                <a:ext cx="11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99" y="14"/>
                  </a:cxn>
                  <a:cxn ang="0">
                    <a:pos x="113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4">
                    <a:moveTo>
                      <a:pt x="0" y="0"/>
                    </a:moveTo>
                    <a:lnTo>
                      <a:pt x="14" y="14"/>
                    </a:lnTo>
                    <a:lnTo>
                      <a:pt x="99" y="14"/>
                    </a:lnTo>
                    <a:lnTo>
                      <a:pt x="1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86" name="Freeform 2206"/>
              <p:cNvSpPr>
                <a:spLocks/>
              </p:cNvSpPr>
              <p:nvPr/>
            </p:nvSpPr>
            <p:spPr bwMode="auto">
              <a:xfrm>
                <a:off x="5149" y="888"/>
                <a:ext cx="14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7"/>
                  </a:cxn>
                  <a:cxn ang="0">
                    <a:pos x="14" y="333"/>
                  </a:cxn>
                  <a:cxn ang="0">
                    <a:pos x="14" y="14"/>
                  </a:cxn>
                  <a:cxn ang="0">
                    <a:pos x="0" y="0"/>
                  </a:cxn>
                </a:cxnLst>
                <a:rect l="0" t="0" r="r" b="b"/>
                <a:pathLst>
                  <a:path w="14" h="347">
                    <a:moveTo>
                      <a:pt x="0" y="0"/>
                    </a:moveTo>
                    <a:lnTo>
                      <a:pt x="0" y="347"/>
                    </a:lnTo>
                    <a:lnTo>
                      <a:pt x="14" y="333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85" name="Freeform 2205"/>
              <p:cNvSpPr>
                <a:spLocks/>
              </p:cNvSpPr>
              <p:nvPr/>
            </p:nvSpPr>
            <p:spPr bwMode="auto">
              <a:xfrm>
                <a:off x="5149" y="1221"/>
                <a:ext cx="11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13" y="14"/>
                  </a:cxn>
                  <a:cxn ang="0">
                    <a:pos x="99" y="0"/>
                  </a:cxn>
                  <a:cxn ang="0">
                    <a:pos x="14" y="0"/>
                  </a:cxn>
                  <a:cxn ang="0">
                    <a:pos x="0" y="14"/>
                  </a:cxn>
                </a:cxnLst>
                <a:rect l="0" t="0" r="r" b="b"/>
                <a:pathLst>
                  <a:path w="113" h="14">
                    <a:moveTo>
                      <a:pt x="0" y="14"/>
                    </a:moveTo>
                    <a:lnTo>
                      <a:pt x="113" y="14"/>
                    </a:lnTo>
                    <a:lnTo>
                      <a:pt x="99" y="0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84" name="Freeform 2204"/>
              <p:cNvSpPr>
                <a:spLocks/>
              </p:cNvSpPr>
              <p:nvPr/>
            </p:nvSpPr>
            <p:spPr bwMode="auto">
              <a:xfrm>
                <a:off x="5248" y="888"/>
                <a:ext cx="14" cy="347"/>
              </a:xfrm>
              <a:custGeom>
                <a:avLst/>
                <a:gdLst/>
                <a:ahLst/>
                <a:cxnLst>
                  <a:cxn ang="0">
                    <a:pos x="14" y="347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0" y="333"/>
                  </a:cxn>
                  <a:cxn ang="0">
                    <a:pos x="14" y="347"/>
                  </a:cxn>
                </a:cxnLst>
                <a:rect l="0" t="0" r="r" b="b"/>
                <a:pathLst>
                  <a:path w="14" h="347">
                    <a:moveTo>
                      <a:pt x="14" y="347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333"/>
                    </a:lnTo>
                    <a:lnTo>
                      <a:pt x="14" y="34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83" name="Rectangle 2203"/>
              <p:cNvSpPr>
                <a:spLocks noChangeArrowheads="1"/>
              </p:cNvSpPr>
              <p:nvPr/>
            </p:nvSpPr>
            <p:spPr bwMode="auto">
              <a:xfrm>
                <a:off x="5149" y="888"/>
                <a:ext cx="113" cy="347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82" name="Rectangle 2202"/>
              <p:cNvSpPr>
                <a:spLocks noChangeArrowheads="1"/>
              </p:cNvSpPr>
              <p:nvPr/>
            </p:nvSpPr>
            <p:spPr bwMode="auto">
              <a:xfrm>
                <a:off x="5163" y="902"/>
                <a:ext cx="85" cy="319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81" name="Line 2201"/>
              <p:cNvSpPr>
                <a:spLocks noChangeShapeType="1"/>
              </p:cNvSpPr>
              <p:nvPr/>
            </p:nvSpPr>
            <p:spPr bwMode="auto">
              <a:xfrm>
                <a:off x="5149" y="888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80" name="Line 2200"/>
              <p:cNvSpPr>
                <a:spLocks noChangeShapeType="1"/>
              </p:cNvSpPr>
              <p:nvPr/>
            </p:nvSpPr>
            <p:spPr bwMode="auto">
              <a:xfrm flipV="1">
                <a:off x="5149" y="1221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79" name="Line 2199"/>
              <p:cNvSpPr>
                <a:spLocks noChangeShapeType="1"/>
              </p:cNvSpPr>
              <p:nvPr/>
            </p:nvSpPr>
            <p:spPr bwMode="auto">
              <a:xfrm flipH="1" flipV="1">
                <a:off x="5248" y="1221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78" name="Line 2198"/>
              <p:cNvSpPr>
                <a:spLocks noChangeShapeType="1"/>
              </p:cNvSpPr>
              <p:nvPr/>
            </p:nvSpPr>
            <p:spPr bwMode="auto">
              <a:xfrm flipH="1">
                <a:off x="5248" y="888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65" name="Group 2185"/>
            <p:cNvGrpSpPr>
              <a:grpSpLocks/>
            </p:cNvGrpSpPr>
            <p:nvPr/>
          </p:nvGrpSpPr>
          <p:grpSpPr bwMode="auto">
            <a:xfrm>
              <a:off x="4667" y="945"/>
              <a:ext cx="314" cy="259"/>
              <a:chOff x="4667" y="945"/>
              <a:chExt cx="314" cy="259"/>
            </a:xfrm>
          </p:grpSpPr>
          <p:sp>
            <p:nvSpPr>
              <p:cNvPr id="125076" name="Rectangle 2196"/>
              <p:cNvSpPr>
                <a:spLocks noChangeArrowheads="1"/>
              </p:cNvSpPr>
              <p:nvPr/>
            </p:nvSpPr>
            <p:spPr bwMode="auto">
              <a:xfrm>
                <a:off x="4667" y="945"/>
                <a:ext cx="314" cy="259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75" name="Freeform 2195"/>
              <p:cNvSpPr>
                <a:spLocks/>
              </p:cNvSpPr>
              <p:nvPr/>
            </p:nvSpPr>
            <p:spPr bwMode="auto">
              <a:xfrm>
                <a:off x="4667" y="945"/>
                <a:ext cx="31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32"/>
                  </a:cxn>
                  <a:cxn ang="0">
                    <a:pos x="282" y="32"/>
                  </a:cxn>
                  <a:cxn ang="0">
                    <a:pos x="314" y="0"/>
                  </a:cxn>
                  <a:cxn ang="0">
                    <a:pos x="0" y="0"/>
                  </a:cxn>
                </a:cxnLst>
                <a:rect l="0" t="0" r="r" b="b"/>
                <a:pathLst>
                  <a:path w="314" h="32">
                    <a:moveTo>
                      <a:pt x="0" y="0"/>
                    </a:moveTo>
                    <a:lnTo>
                      <a:pt x="32" y="32"/>
                    </a:lnTo>
                    <a:lnTo>
                      <a:pt x="282" y="32"/>
                    </a:lnTo>
                    <a:lnTo>
                      <a:pt x="3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74" name="Freeform 2194"/>
              <p:cNvSpPr>
                <a:spLocks/>
              </p:cNvSpPr>
              <p:nvPr/>
            </p:nvSpPr>
            <p:spPr bwMode="auto">
              <a:xfrm>
                <a:off x="4667" y="945"/>
                <a:ext cx="32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9"/>
                  </a:cxn>
                  <a:cxn ang="0">
                    <a:pos x="32" y="226"/>
                  </a:cxn>
                  <a:cxn ang="0">
                    <a:pos x="32" y="32"/>
                  </a:cxn>
                  <a:cxn ang="0">
                    <a:pos x="0" y="0"/>
                  </a:cxn>
                </a:cxnLst>
                <a:rect l="0" t="0" r="r" b="b"/>
                <a:pathLst>
                  <a:path w="32" h="259">
                    <a:moveTo>
                      <a:pt x="0" y="0"/>
                    </a:moveTo>
                    <a:lnTo>
                      <a:pt x="0" y="259"/>
                    </a:lnTo>
                    <a:lnTo>
                      <a:pt x="32" y="226"/>
                    </a:lnTo>
                    <a:lnTo>
                      <a:pt x="32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73" name="Freeform 2193"/>
              <p:cNvSpPr>
                <a:spLocks/>
              </p:cNvSpPr>
              <p:nvPr/>
            </p:nvSpPr>
            <p:spPr bwMode="auto">
              <a:xfrm>
                <a:off x="4667" y="1171"/>
                <a:ext cx="314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14" y="33"/>
                  </a:cxn>
                  <a:cxn ang="0">
                    <a:pos x="282" y="0"/>
                  </a:cxn>
                  <a:cxn ang="0">
                    <a:pos x="32" y="0"/>
                  </a:cxn>
                  <a:cxn ang="0">
                    <a:pos x="0" y="33"/>
                  </a:cxn>
                </a:cxnLst>
                <a:rect l="0" t="0" r="r" b="b"/>
                <a:pathLst>
                  <a:path w="314" h="33">
                    <a:moveTo>
                      <a:pt x="0" y="33"/>
                    </a:moveTo>
                    <a:lnTo>
                      <a:pt x="314" y="33"/>
                    </a:lnTo>
                    <a:lnTo>
                      <a:pt x="282" y="0"/>
                    </a:lnTo>
                    <a:lnTo>
                      <a:pt x="32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72" name="Freeform 2192"/>
              <p:cNvSpPr>
                <a:spLocks/>
              </p:cNvSpPr>
              <p:nvPr/>
            </p:nvSpPr>
            <p:spPr bwMode="auto">
              <a:xfrm>
                <a:off x="4949" y="945"/>
                <a:ext cx="32" cy="259"/>
              </a:xfrm>
              <a:custGeom>
                <a:avLst/>
                <a:gdLst/>
                <a:ahLst/>
                <a:cxnLst>
                  <a:cxn ang="0">
                    <a:pos x="32" y="259"/>
                  </a:cxn>
                  <a:cxn ang="0">
                    <a:pos x="32" y="0"/>
                  </a:cxn>
                  <a:cxn ang="0">
                    <a:pos x="0" y="32"/>
                  </a:cxn>
                  <a:cxn ang="0">
                    <a:pos x="0" y="226"/>
                  </a:cxn>
                  <a:cxn ang="0">
                    <a:pos x="32" y="259"/>
                  </a:cxn>
                </a:cxnLst>
                <a:rect l="0" t="0" r="r" b="b"/>
                <a:pathLst>
                  <a:path w="32" h="259">
                    <a:moveTo>
                      <a:pt x="32" y="259"/>
                    </a:moveTo>
                    <a:lnTo>
                      <a:pt x="32" y="0"/>
                    </a:lnTo>
                    <a:lnTo>
                      <a:pt x="0" y="32"/>
                    </a:lnTo>
                    <a:lnTo>
                      <a:pt x="0" y="226"/>
                    </a:lnTo>
                    <a:lnTo>
                      <a:pt x="32" y="259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71" name="Rectangle 2191"/>
              <p:cNvSpPr>
                <a:spLocks noChangeArrowheads="1"/>
              </p:cNvSpPr>
              <p:nvPr/>
            </p:nvSpPr>
            <p:spPr bwMode="auto">
              <a:xfrm>
                <a:off x="4667" y="945"/>
                <a:ext cx="314" cy="259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70" name="Rectangle 2190"/>
              <p:cNvSpPr>
                <a:spLocks noChangeArrowheads="1"/>
              </p:cNvSpPr>
              <p:nvPr/>
            </p:nvSpPr>
            <p:spPr bwMode="auto">
              <a:xfrm>
                <a:off x="4699" y="977"/>
                <a:ext cx="250" cy="19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69" name="Line 2189"/>
              <p:cNvSpPr>
                <a:spLocks noChangeShapeType="1"/>
              </p:cNvSpPr>
              <p:nvPr/>
            </p:nvSpPr>
            <p:spPr bwMode="auto">
              <a:xfrm>
                <a:off x="4667" y="945"/>
                <a:ext cx="32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68" name="Line 2188"/>
              <p:cNvSpPr>
                <a:spLocks noChangeShapeType="1"/>
              </p:cNvSpPr>
              <p:nvPr/>
            </p:nvSpPr>
            <p:spPr bwMode="auto">
              <a:xfrm flipV="1">
                <a:off x="4667" y="1171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67" name="Line 2187"/>
              <p:cNvSpPr>
                <a:spLocks noChangeShapeType="1"/>
              </p:cNvSpPr>
              <p:nvPr/>
            </p:nvSpPr>
            <p:spPr bwMode="auto">
              <a:xfrm flipH="1" flipV="1">
                <a:off x="4949" y="1171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66" name="Line 2186"/>
              <p:cNvSpPr>
                <a:spLocks noChangeShapeType="1"/>
              </p:cNvSpPr>
              <p:nvPr/>
            </p:nvSpPr>
            <p:spPr bwMode="auto">
              <a:xfrm flipH="1">
                <a:off x="4949" y="945"/>
                <a:ext cx="32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53" name="Group 2173"/>
            <p:cNvGrpSpPr>
              <a:grpSpLocks/>
            </p:cNvGrpSpPr>
            <p:nvPr/>
          </p:nvGrpSpPr>
          <p:grpSpPr bwMode="auto">
            <a:xfrm>
              <a:off x="4743" y="1635"/>
              <a:ext cx="271" cy="259"/>
              <a:chOff x="4743" y="1635"/>
              <a:chExt cx="271" cy="259"/>
            </a:xfrm>
          </p:grpSpPr>
          <p:sp>
            <p:nvSpPr>
              <p:cNvPr id="125064" name="Rectangle 2184"/>
              <p:cNvSpPr>
                <a:spLocks noChangeArrowheads="1"/>
              </p:cNvSpPr>
              <p:nvPr/>
            </p:nvSpPr>
            <p:spPr bwMode="auto">
              <a:xfrm>
                <a:off x="4743" y="1635"/>
                <a:ext cx="271" cy="259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63" name="Freeform 2183"/>
              <p:cNvSpPr>
                <a:spLocks/>
              </p:cNvSpPr>
              <p:nvPr/>
            </p:nvSpPr>
            <p:spPr bwMode="auto">
              <a:xfrm>
                <a:off x="4743" y="1635"/>
                <a:ext cx="27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33"/>
                  </a:cxn>
                  <a:cxn ang="0">
                    <a:pos x="238" y="33"/>
                  </a:cxn>
                  <a:cxn ang="0">
                    <a:pos x="271" y="0"/>
                  </a:cxn>
                  <a:cxn ang="0">
                    <a:pos x="0" y="0"/>
                  </a:cxn>
                </a:cxnLst>
                <a:rect l="0" t="0" r="r" b="b"/>
                <a:pathLst>
                  <a:path w="271" h="33">
                    <a:moveTo>
                      <a:pt x="0" y="0"/>
                    </a:moveTo>
                    <a:lnTo>
                      <a:pt x="32" y="33"/>
                    </a:lnTo>
                    <a:lnTo>
                      <a:pt x="238" y="33"/>
                    </a:lnTo>
                    <a:lnTo>
                      <a:pt x="2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62" name="Freeform 2182"/>
              <p:cNvSpPr>
                <a:spLocks/>
              </p:cNvSpPr>
              <p:nvPr/>
            </p:nvSpPr>
            <p:spPr bwMode="auto">
              <a:xfrm>
                <a:off x="4743" y="1635"/>
                <a:ext cx="32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9"/>
                  </a:cxn>
                  <a:cxn ang="0">
                    <a:pos x="32" y="226"/>
                  </a:cxn>
                  <a:cxn ang="0">
                    <a:pos x="32" y="33"/>
                  </a:cxn>
                  <a:cxn ang="0">
                    <a:pos x="0" y="0"/>
                  </a:cxn>
                </a:cxnLst>
                <a:rect l="0" t="0" r="r" b="b"/>
                <a:pathLst>
                  <a:path w="32" h="259">
                    <a:moveTo>
                      <a:pt x="0" y="0"/>
                    </a:moveTo>
                    <a:lnTo>
                      <a:pt x="0" y="259"/>
                    </a:lnTo>
                    <a:lnTo>
                      <a:pt x="32" y="226"/>
                    </a:lnTo>
                    <a:lnTo>
                      <a:pt x="32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61" name="Freeform 2181"/>
              <p:cNvSpPr>
                <a:spLocks/>
              </p:cNvSpPr>
              <p:nvPr/>
            </p:nvSpPr>
            <p:spPr bwMode="auto">
              <a:xfrm>
                <a:off x="4743" y="1861"/>
                <a:ext cx="27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71" y="33"/>
                  </a:cxn>
                  <a:cxn ang="0">
                    <a:pos x="238" y="0"/>
                  </a:cxn>
                  <a:cxn ang="0">
                    <a:pos x="32" y="0"/>
                  </a:cxn>
                  <a:cxn ang="0">
                    <a:pos x="0" y="33"/>
                  </a:cxn>
                </a:cxnLst>
                <a:rect l="0" t="0" r="r" b="b"/>
                <a:pathLst>
                  <a:path w="271" h="33">
                    <a:moveTo>
                      <a:pt x="0" y="33"/>
                    </a:moveTo>
                    <a:lnTo>
                      <a:pt x="271" y="33"/>
                    </a:lnTo>
                    <a:lnTo>
                      <a:pt x="238" y="0"/>
                    </a:lnTo>
                    <a:lnTo>
                      <a:pt x="32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D7B2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60" name="Freeform 2180"/>
              <p:cNvSpPr>
                <a:spLocks/>
              </p:cNvSpPr>
              <p:nvPr/>
            </p:nvSpPr>
            <p:spPr bwMode="auto">
              <a:xfrm>
                <a:off x="4981" y="1635"/>
                <a:ext cx="33" cy="259"/>
              </a:xfrm>
              <a:custGeom>
                <a:avLst/>
                <a:gdLst/>
                <a:ahLst/>
                <a:cxnLst>
                  <a:cxn ang="0">
                    <a:pos x="33" y="259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226"/>
                  </a:cxn>
                  <a:cxn ang="0">
                    <a:pos x="33" y="259"/>
                  </a:cxn>
                </a:cxnLst>
                <a:rect l="0" t="0" r="r" b="b"/>
                <a:pathLst>
                  <a:path w="33" h="259">
                    <a:moveTo>
                      <a:pt x="33" y="259"/>
                    </a:moveTo>
                    <a:lnTo>
                      <a:pt x="33" y="0"/>
                    </a:lnTo>
                    <a:lnTo>
                      <a:pt x="0" y="33"/>
                    </a:lnTo>
                    <a:lnTo>
                      <a:pt x="0" y="226"/>
                    </a:lnTo>
                    <a:lnTo>
                      <a:pt x="33" y="259"/>
                    </a:lnTo>
                    <a:close/>
                  </a:path>
                </a:pathLst>
              </a:custGeom>
              <a:solidFill>
                <a:srgbClr val="995C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59" name="Rectangle 2179"/>
              <p:cNvSpPr>
                <a:spLocks noChangeArrowheads="1"/>
              </p:cNvSpPr>
              <p:nvPr/>
            </p:nvSpPr>
            <p:spPr bwMode="auto">
              <a:xfrm>
                <a:off x="4743" y="1635"/>
                <a:ext cx="271" cy="259"/>
              </a:xfrm>
              <a:prstGeom prst="rect">
                <a:avLst/>
              </a:prstGeom>
              <a:noFill/>
              <a:ln w="8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58" name="Rectangle 2178"/>
              <p:cNvSpPr>
                <a:spLocks noChangeArrowheads="1"/>
              </p:cNvSpPr>
              <p:nvPr/>
            </p:nvSpPr>
            <p:spPr bwMode="auto">
              <a:xfrm>
                <a:off x="4775" y="1668"/>
                <a:ext cx="206" cy="193"/>
              </a:xfrm>
              <a:prstGeom prst="rect">
                <a:avLst/>
              </a:prstGeom>
              <a:noFill/>
              <a:ln w="8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57" name="Line 2177"/>
              <p:cNvSpPr>
                <a:spLocks noChangeShapeType="1"/>
              </p:cNvSpPr>
              <p:nvPr/>
            </p:nvSpPr>
            <p:spPr bwMode="auto">
              <a:xfrm>
                <a:off x="4743" y="1635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56" name="Line 2176"/>
              <p:cNvSpPr>
                <a:spLocks noChangeShapeType="1"/>
              </p:cNvSpPr>
              <p:nvPr/>
            </p:nvSpPr>
            <p:spPr bwMode="auto">
              <a:xfrm flipV="1">
                <a:off x="4743" y="1861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55" name="Line 2175"/>
              <p:cNvSpPr>
                <a:spLocks noChangeShapeType="1"/>
              </p:cNvSpPr>
              <p:nvPr/>
            </p:nvSpPr>
            <p:spPr bwMode="auto">
              <a:xfrm flipH="1" flipV="1">
                <a:off x="4981" y="1861"/>
                <a:ext cx="33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54" name="Line 2174"/>
              <p:cNvSpPr>
                <a:spLocks noChangeShapeType="1"/>
              </p:cNvSpPr>
              <p:nvPr/>
            </p:nvSpPr>
            <p:spPr bwMode="auto">
              <a:xfrm flipH="1">
                <a:off x="4981" y="1635"/>
                <a:ext cx="33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46" name="Group 2166"/>
            <p:cNvGrpSpPr>
              <a:grpSpLocks/>
            </p:cNvGrpSpPr>
            <p:nvPr/>
          </p:nvGrpSpPr>
          <p:grpSpPr bwMode="auto">
            <a:xfrm>
              <a:off x="3941" y="523"/>
              <a:ext cx="157" cy="507"/>
              <a:chOff x="3941" y="523"/>
              <a:chExt cx="157" cy="507"/>
            </a:xfrm>
          </p:grpSpPr>
          <p:sp>
            <p:nvSpPr>
              <p:cNvPr id="125052" name="Freeform 2172"/>
              <p:cNvSpPr>
                <a:spLocks/>
              </p:cNvSpPr>
              <p:nvPr/>
            </p:nvSpPr>
            <p:spPr bwMode="auto">
              <a:xfrm>
                <a:off x="3941" y="523"/>
                <a:ext cx="157" cy="50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7"/>
                  </a:cxn>
                  <a:cxn ang="0">
                    <a:pos x="117" y="507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7">
                    <a:moveTo>
                      <a:pt x="40" y="0"/>
                    </a:moveTo>
                    <a:lnTo>
                      <a:pt x="0" y="40"/>
                    </a:lnTo>
                    <a:lnTo>
                      <a:pt x="0" y="507"/>
                    </a:lnTo>
                    <a:lnTo>
                      <a:pt x="117" y="507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51" name="Freeform 2171"/>
              <p:cNvSpPr>
                <a:spLocks/>
              </p:cNvSpPr>
              <p:nvPr/>
            </p:nvSpPr>
            <p:spPr bwMode="auto">
              <a:xfrm>
                <a:off x="3941" y="523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50" name="Freeform 2170"/>
              <p:cNvSpPr>
                <a:spLocks/>
              </p:cNvSpPr>
              <p:nvPr/>
            </p:nvSpPr>
            <p:spPr bwMode="auto">
              <a:xfrm>
                <a:off x="4058" y="523"/>
                <a:ext cx="40" cy="50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0" y="0"/>
                  </a:cxn>
                  <a:cxn ang="0">
                    <a:pos x="40" y="467"/>
                  </a:cxn>
                  <a:cxn ang="0">
                    <a:pos x="0" y="507"/>
                  </a:cxn>
                  <a:cxn ang="0">
                    <a:pos x="0" y="40"/>
                  </a:cxn>
                </a:cxnLst>
                <a:rect l="0" t="0" r="r" b="b"/>
                <a:pathLst>
                  <a:path w="40" h="507">
                    <a:moveTo>
                      <a:pt x="0" y="40"/>
                    </a:moveTo>
                    <a:lnTo>
                      <a:pt x="40" y="0"/>
                    </a:lnTo>
                    <a:lnTo>
                      <a:pt x="40" y="467"/>
                    </a:lnTo>
                    <a:lnTo>
                      <a:pt x="0" y="50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49" name="Freeform 2169"/>
              <p:cNvSpPr>
                <a:spLocks/>
              </p:cNvSpPr>
              <p:nvPr/>
            </p:nvSpPr>
            <p:spPr bwMode="auto">
              <a:xfrm>
                <a:off x="3941" y="523"/>
                <a:ext cx="157" cy="50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7"/>
                  </a:cxn>
                  <a:cxn ang="0">
                    <a:pos x="117" y="507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7">
                    <a:moveTo>
                      <a:pt x="40" y="0"/>
                    </a:moveTo>
                    <a:lnTo>
                      <a:pt x="0" y="40"/>
                    </a:lnTo>
                    <a:lnTo>
                      <a:pt x="0" y="507"/>
                    </a:lnTo>
                    <a:lnTo>
                      <a:pt x="117" y="507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48" name="Freeform 2168"/>
              <p:cNvSpPr>
                <a:spLocks/>
              </p:cNvSpPr>
              <p:nvPr/>
            </p:nvSpPr>
            <p:spPr bwMode="auto">
              <a:xfrm>
                <a:off x="3941" y="523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47" name="Line 2167"/>
              <p:cNvSpPr>
                <a:spLocks noChangeShapeType="1"/>
              </p:cNvSpPr>
              <p:nvPr/>
            </p:nvSpPr>
            <p:spPr bwMode="auto">
              <a:xfrm>
                <a:off x="4058" y="563"/>
                <a:ext cx="1" cy="4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39" name="Group 2159"/>
            <p:cNvGrpSpPr>
              <a:grpSpLocks/>
            </p:cNvGrpSpPr>
            <p:nvPr/>
          </p:nvGrpSpPr>
          <p:grpSpPr bwMode="auto">
            <a:xfrm>
              <a:off x="2805" y="491"/>
              <a:ext cx="1255" cy="615"/>
              <a:chOff x="2805" y="491"/>
              <a:chExt cx="1255" cy="615"/>
            </a:xfrm>
          </p:grpSpPr>
          <p:sp>
            <p:nvSpPr>
              <p:cNvPr id="125045" name="Freeform 2165"/>
              <p:cNvSpPr>
                <a:spLocks/>
              </p:cNvSpPr>
              <p:nvPr/>
            </p:nvSpPr>
            <p:spPr bwMode="auto">
              <a:xfrm>
                <a:off x="2805" y="491"/>
                <a:ext cx="1255" cy="61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615"/>
                  </a:cxn>
                  <a:cxn ang="0">
                    <a:pos x="1222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5">
                    <a:moveTo>
                      <a:pt x="32" y="0"/>
                    </a:moveTo>
                    <a:lnTo>
                      <a:pt x="0" y="32"/>
                    </a:lnTo>
                    <a:lnTo>
                      <a:pt x="0" y="615"/>
                    </a:lnTo>
                    <a:lnTo>
                      <a:pt x="1222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44" name="Freeform 2164"/>
              <p:cNvSpPr>
                <a:spLocks/>
              </p:cNvSpPr>
              <p:nvPr/>
            </p:nvSpPr>
            <p:spPr bwMode="auto">
              <a:xfrm>
                <a:off x="2805" y="491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2" y="32"/>
                  </a:cxn>
                  <a:cxn ang="0">
                    <a:pos x="1255" y="0"/>
                  </a:cxn>
                  <a:cxn ang="0">
                    <a:pos x="32" y="0"/>
                  </a:cxn>
                  <a:cxn ang="0">
                    <a:pos x="0" y="32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2" y="32"/>
                    </a:lnTo>
                    <a:lnTo>
                      <a:pt x="1255" y="0"/>
                    </a:lnTo>
                    <a:lnTo>
                      <a:pt x="3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43" name="Freeform 2163"/>
              <p:cNvSpPr>
                <a:spLocks/>
              </p:cNvSpPr>
              <p:nvPr/>
            </p:nvSpPr>
            <p:spPr bwMode="auto">
              <a:xfrm>
                <a:off x="4027" y="491"/>
                <a:ext cx="33" cy="61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33" y="583"/>
                  </a:cxn>
                  <a:cxn ang="0">
                    <a:pos x="0" y="615"/>
                  </a:cxn>
                  <a:cxn ang="0">
                    <a:pos x="0" y="32"/>
                  </a:cxn>
                </a:cxnLst>
                <a:rect l="0" t="0" r="r" b="b"/>
                <a:pathLst>
                  <a:path w="33" h="615">
                    <a:moveTo>
                      <a:pt x="0" y="32"/>
                    </a:moveTo>
                    <a:lnTo>
                      <a:pt x="33" y="0"/>
                    </a:lnTo>
                    <a:lnTo>
                      <a:pt x="33" y="583"/>
                    </a:lnTo>
                    <a:lnTo>
                      <a:pt x="0" y="61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42" name="Freeform 2162"/>
              <p:cNvSpPr>
                <a:spLocks/>
              </p:cNvSpPr>
              <p:nvPr/>
            </p:nvSpPr>
            <p:spPr bwMode="auto">
              <a:xfrm>
                <a:off x="2805" y="491"/>
                <a:ext cx="1255" cy="61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615"/>
                  </a:cxn>
                  <a:cxn ang="0">
                    <a:pos x="1222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5">
                    <a:moveTo>
                      <a:pt x="32" y="0"/>
                    </a:moveTo>
                    <a:lnTo>
                      <a:pt x="0" y="32"/>
                    </a:lnTo>
                    <a:lnTo>
                      <a:pt x="0" y="615"/>
                    </a:lnTo>
                    <a:lnTo>
                      <a:pt x="1222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41" name="Freeform 2161"/>
              <p:cNvSpPr>
                <a:spLocks/>
              </p:cNvSpPr>
              <p:nvPr/>
            </p:nvSpPr>
            <p:spPr bwMode="auto">
              <a:xfrm>
                <a:off x="2805" y="491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2" y="32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2" y="32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40" name="Line 2160"/>
              <p:cNvSpPr>
                <a:spLocks noChangeShapeType="1"/>
              </p:cNvSpPr>
              <p:nvPr/>
            </p:nvSpPr>
            <p:spPr bwMode="auto">
              <a:xfrm>
                <a:off x="4027" y="523"/>
                <a:ext cx="1" cy="58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32" name="Group 2152"/>
            <p:cNvGrpSpPr>
              <a:grpSpLocks/>
            </p:cNvGrpSpPr>
            <p:nvPr/>
          </p:nvGrpSpPr>
          <p:grpSpPr bwMode="auto">
            <a:xfrm>
              <a:off x="2710" y="685"/>
              <a:ext cx="501" cy="222"/>
              <a:chOff x="2710" y="685"/>
              <a:chExt cx="501" cy="222"/>
            </a:xfrm>
          </p:grpSpPr>
          <p:sp>
            <p:nvSpPr>
              <p:cNvPr id="125038" name="Freeform 2158"/>
              <p:cNvSpPr>
                <a:spLocks/>
              </p:cNvSpPr>
              <p:nvPr/>
            </p:nvSpPr>
            <p:spPr bwMode="auto">
              <a:xfrm>
                <a:off x="2710" y="68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6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6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37" name="Freeform 2157"/>
              <p:cNvSpPr>
                <a:spLocks/>
              </p:cNvSpPr>
              <p:nvPr/>
            </p:nvSpPr>
            <p:spPr bwMode="auto">
              <a:xfrm>
                <a:off x="2710" y="685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5B5B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36" name="Freeform 2156"/>
              <p:cNvSpPr>
                <a:spLocks/>
              </p:cNvSpPr>
              <p:nvPr/>
            </p:nvSpPr>
            <p:spPr bwMode="auto">
              <a:xfrm>
                <a:off x="3156" y="685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6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6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929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35" name="Freeform 2155"/>
              <p:cNvSpPr>
                <a:spLocks/>
              </p:cNvSpPr>
              <p:nvPr/>
            </p:nvSpPr>
            <p:spPr bwMode="auto">
              <a:xfrm>
                <a:off x="2710" y="68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6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6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34" name="Freeform 2154"/>
              <p:cNvSpPr>
                <a:spLocks/>
              </p:cNvSpPr>
              <p:nvPr/>
            </p:nvSpPr>
            <p:spPr bwMode="auto">
              <a:xfrm>
                <a:off x="2710" y="685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33" name="Line 2153"/>
              <p:cNvSpPr>
                <a:spLocks noChangeShapeType="1"/>
              </p:cNvSpPr>
              <p:nvPr/>
            </p:nvSpPr>
            <p:spPr bwMode="auto">
              <a:xfrm>
                <a:off x="3156" y="740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20" name="Group 2140"/>
            <p:cNvGrpSpPr>
              <a:grpSpLocks/>
            </p:cNvGrpSpPr>
            <p:nvPr/>
          </p:nvGrpSpPr>
          <p:grpSpPr bwMode="auto">
            <a:xfrm>
              <a:off x="3437" y="556"/>
              <a:ext cx="251" cy="266"/>
              <a:chOff x="3437" y="556"/>
              <a:chExt cx="251" cy="266"/>
            </a:xfrm>
          </p:grpSpPr>
          <p:sp>
            <p:nvSpPr>
              <p:cNvPr id="125031" name="Rectangle 2151"/>
              <p:cNvSpPr>
                <a:spLocks noChangeArrowheads="1"/>
              </p:cNvSpPr>
              <p:nvPr/>
            </p:nvSpPr>
            <p:spPr bwMode="auto">
              <a:xfrm>
                <a:off x="3437" y="556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30" name="Freeform 2150"/>
              <p:cNvSpPr>
                <a:spLocks/>
              </p:cNvSpPr>
              <p:nvPr/>
            </p:nvSpPr>
            <p:spPr bwMode="auto">
              <a:xfrm>
                <a:off x="3437" y="556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29" name="Freeform 2149"/>
              <p:cNvSpPr>
                <a:spLocks/>
              </p:cNvSpPr>
              <p:nvPr/>
            </p:nvSpPr>
            <p:spPr bwMode="auto">
              <a:xfrm>
                <a:off x="3437" y="556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28" name="Freeform 2148"/>
              <p:cNvSpPr>
                <a:spLocks/>
              </p:cNvSpPr>
              <p:nvPr/>
            </p:nvSpPr>
            <p:spPr bwMode="auto">
              <a:xfrm>
                <a:off x="3437" y="791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27" name="Freeform 2147"/>
              <p:cNvSpPr>
                <a:spLocks/>
              </p:cNvSpPr>
              <p:nvPr/>
            </p:nvSpPr>
            <p:spPr bwMode="auto">
              <a:xfrm>
                <a:off x="3657" y="556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26" name="Rectangle 2146"/>
              <p:cNvSpPr>
                <a:spLocks noChangeArrowheads="1"/>
              </p:cNvSpPr>
              <p:nvPr/>
            </p:nvSpPr>
            <p:spPr bwMode="auto">
              <a:xfrm>
                <a:off x="3437" y="556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25" name="Rectangle 2145"/>
              <p:cNvSpPr>
                <a:spLocks noChangeArrowheads="1"/>
              </p:cNvSpPr>
              <p:nvPr/>
            </p:nvSpPr>
            <p:spPr bwMode="auto">
              <a:xfrm>
                <a:off x="3468" y="587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24" name="Line 2144"/>
              <p:cNvSpPr>
                <a:spLocks noChangeShapeType="1"/>
              </p:cNvSpPr>
              <p:nvPr/>
            </p:nvSpPr>
            <p:spPr bwMode="auto">
              <a:xfrm>
                <a:off x="3437" y="55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23" name="Line 2143"/>
              <p:cNvSpPr>
                <a:spLocks noChangeShapeType="1"/>
              </p:cNvSpPr>
              <p:nvPr/>
            </p:nvSpPr>
            <p:spPr bwMode="auto">
              <a:xfrm flipV="1">
                <a:off x="3437" y="79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22" name="Line 2142"/>
              <p:cNvSpPr>
                <a:spLocks noChangeShapeType="1"/>
              </p:cNvSpPr>
              <p:nvPr/>
            </p:nvSpPr>
            <p:spPr bwMode="auto">
              <a:xfrm flipH="1" flipV="1">
                <a:off x="3657" y="79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21" name="Line 2141"/>
              <p:cNvSpPr>
                <a:spLocks noChangeShapeType="1"/>
              </p:cNvSpPr>
              <p:nvPr/>
            </p:nvSpPr>
            <p:spPr bwMode="auto">
              <a:xfrm flipH="1">
                <a:off x="3657" y="55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08" name="Group 2128"/>
            <p:cNvGrpSpPr>
              <a:grpSpLocks/>
            </p:cNvGrpSpPr>
            <p:nvPr/>
          </p:nvGrpSpPr>
          <p:grpSpPr bwMode="auto">
            <a:xfrm>
              <a:off x="3437" y="815"/>
              <a:ext cx="251" cy="266"/>
              <a:chOff x="3437" y="815"/>
              <a:chExt cx="251" cy="266"/>
            </a:xfrm>
          </p:grpSpPr>
          <p:sp>
            <p:nvSpPr>
              <p:cNvPr id="125019" name="Rectangle 2139"/>
              <p:cNvSpPr>
                <a:spLocks noChangeArrowheads="1"/>
              </p:cNvSpPr>
              <p:nvPr/>
            </p:nvSpPr>
            <p:spPr bwMode="auto">
              <a:xfrm>
                <a:off x="3437" y="815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18" name="Freeform 2138"/>
              <p:cNvSpPr>
                <a:spLocks/>
              </p:cNvSpPr>
              <p:nvPr/>
            </p:nvSpPr>
            <p:spPr bwMode="auto">
              <a:xfrm>
                <a:off x="3437" y="815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17" name="Freeform 2137"/>
              <p:cNvSpPr>
                <a:spLocks/>
              </p:cNvSpPr>
              <p:nvPr/>
            </p:nvSpPr>
            <p:spPr bwMode="auto">
              <a:xfrm>
                <a:off x="3437" y="815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4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4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16" name="Freeform 2136"/>
              <p:cNvSpPr>
                <a:spLocks/>
              </p:cNvSpPr>
              <p:nvPr/>
            </p:nvSpPr>
            <p:spPr bwMode="auto">
              <a:xfrm>
                <a:off x="3437" y="1049"/>
                <a:ext cx="25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1" y="32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2"/>
                  </a:cxn>
                </a:cxnLst>
                <a:rect l="0" t="0" r="r" b="b"/>
                <a:pathLst>
                  <a:path w="251" h="32">
                    <a:moveTo>
                      <a:pt x="0" y="32"/>
                    </a:moveTo>
                    <a:lnTo>
                      <a:pt x="251" y="32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15" name="Freeform 2135"/>
              <p:cNvSpPr>
                <a:spLocks/>
              </p:cNvSpPr>
              <p:nvPr/>
            </p:nvSpPr>
            <p:spPr bwMode="auto">
              <a:xfrm>
                <a:off x="3657" y="815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4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4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14" name="Rectangle 2134"/>
              <p:cNvSpPr>
                <a:spLocks noChangeArrowheads="1"/>
              </p:cNvSpPr>
              <p:nvPr/>
            </p:nvSpPr>
            <p:spPr bwMode="auto">
              <a:xfrm>
                <a:off x="3437" y="815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13" name="Rectangle 2133"/>
              <p:cNvSpPr>
                <a:spLocks noChangeArrowheads="1"/>
              </p:cNvSpPr>
              <p:nvPr/>
            </p:nvSpPr>
            <p:spPr bwMode="auto">
              <a:xfrm>
                <a:off x="3468" y="846"/>
                <a:ext cx="189" cy="20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12" name="Line 2132"/>
              <p:cNvSpPr>
                <a:spLocks noChangeShapeType="1"/>
              </p:cNvSpPr>
              <p:nvPr/>
            </p:nvSpPr>
            <p:spPr bwMode="auto">
              <a:xfrm>
                <a:off x="3437" y="81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11" name="Line 2131"/>
              <p:cNvSpPr>
                <a:spLocks noChangeShapeType="1"/>
              </p:cNvSpPr>
              <p:nvPr/>
            </p:nvSpPr>
            <p:spPr bwMode="auto">
              <a:xfrm flipV="1">
                <a:off x="3437" y="1049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10" name="Line 2130"/>
              <p:cNvSpPr>
                <a:spLocks noChangeShapeType="1"/>
              </p:cNvSpPr>
              <p:nvPr/>
            </p:nvSpPr>
            <p:spPr bwMode="auto">
              <a:xfrm flipH="1" flipV="1">
                <a:off x="3657" y="1049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09" name="Line 2129"/>
              <p:cNvSpPr>
                <a:spLocks noChangeShapeType="1"/>
              </p:cNvSpPr>
              <p:nvPr/>
            </p:nvSpPr>
            <p:spPr bwMode="auto">
              <a:xfrm flipH="1">
                <a:off x="3657" y="81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996" name="Group 2116"/>
            <p:cNvGrpSpPr>
              <a:grpSpLocks/>
            </p:cNvGrpSpPr>
            <p:nvPr/>
          </p:nvGrpSpPr>
          <p:grpSpPr bwMode="auto">
            <a:xfrm>
              <a:off x="3183" y="685"/>
              <a:ext cx="251" cy="267"/>
              <a:chOff x="3183" y="685"/>
              <a:chExt cx="251" cy="267"/>
            </a:xfrm>
          </p:grpSpPr>
          <p:sp>
            <p:nvSpPr>
              <p:cNvPr id="125007" name="Rectangle 2127"/>
              <p:cNvSpPr>
                <a:spLocks noChangeArrowheads="1"/>
              </p:cNvSpPr>
              <p:nvPr/>
            </p:nvSpPr>
            <p:spPr bwMode="auto">
              <a:xfrm>
                <a:off x="3183" y="685"/>
                <a:ext cx="251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06" name="Freeform 2126"/>
              <p:cNvSpPr>
                <a:spLocks/>
              </p:cNvSpPr>
              <p:nvPr/>
            </p:nvSpPr>
            <p:spPr bwMode="auto">
              <a:xfrm>
                <a:off x="3183" y="685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05" name="Freeform 2125"/>
              <p:cNvSpPr>
                <a:spLocks/>
              </p:cNvSpPr>
              <p:nvPr/>
            </p:nvSpPr>
            <p:spPr bwMode="auto">
              <a:xfrm>
                <a:off x="3183" y="685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04" name="Freeform 2124"/>
              <p:cNvSpPr>
                <a:spLocks/>
              </p:cNvSpPr>
              <p:nvPr/>
            </p:nvSpPr>
            <p:spPr bwMode="auto">
              <a:xfrm>
                <a:off x="3183" y="921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03" name="Freeform 2123"/>
              <p:cNvSpPr>
                <a:spLocks/>
              </p:cNvSpPr>
              <p:nvPr/>
            </p:nvSpPr>
            <p:spPr bwMode="auto">
              <a:xfrm>
                <a:off x="3403" y="685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02" name="Rectangle 2122"/>
              <p:cNvSpPr>
                <a:spLocks noChangeArrowheads="1"/>
              </p:cNvSpPr>
              <p:nvPr/>
            </p:nvSpPr>
            <p:spPr bwMode="auto">
              <a:xfrm>
                <a:off x="3183" y="685"/>
                <a:ext cx="251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01" name="Rectangle 2121"/>
              <p:cNvSpPr>
                <a:spLocks noChangeArrowheads="1"/>
              </p:cNvSpPr>
              <p:nvPr/>
            </p:nvSpPr>
            <p:spPr bwMode="auto">
              <a:xfrm>
                <a:off x="3214" y="716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000" name="Line 2120"/>
              <p:cNvSpPr>
                <a:spLocks noChangeShapeType="1"/>
              </p:cNvSpPr>
              <p:nvPr/>
            </p:nvSpPr>
            <p:spPr bwMode="auto">
              <a:xfrm>
                <a:off x="3183" y="68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99" name="Line 2119"/>
              <p:cNvSpPr>
                <a:spLocks noChangeShapeType="1"/>
              </p:cNvSpPr>
              <p:nvPr/>
            </p:nvSpPr>
            <p:spPr bwMode="auto">
              <a:xfrm flipV="1">
                <a:off x="3183" y="92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98" name="Line 2118"/>
              <p:cNvSpPr>
                <a:spLocks noChangeShapeType="1"/>
              </p:cNvSpPr>
              <p:nvPr/>
            </p:nvSpPr>
            <p:spPr bwMode="auto">
              <a:xfrm flipH="1" flipV="1">
                <a:off x="3403" y="92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97" name="Line 2117"/>
              <p:cNvSpPr>
                <a:spLocks noChangeShapeType="1"/>
              </p:cNvSpPr>
              <p:nvPr/>
            </p:nvSpPr>
            <p:spPr bwMode="auto">
              <a:xfrm flipH="1">
                <a:off x="3403" y="68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989" name="Group 2109"/>
            <p:cNvGrpSpPr>
              <a:grpSpLocks/>
            </p:cNvGrpSpPr>
            <p:nvPr/>
          </p:nvGrpSpPr>
          <p:grpSpPr bwMode="auto">
            <a:xfrm>
              <a:off x="3941" y="1106"/>
              <a:ext cx="157" cy="508"/>
              <a:chOff x="3941" y="1106"/>
              <a:chExt cx="157" cy="508"/>
            </a:xfrm>
          </p:grpSpPr>
          <p:sp>
            <p:nvSpPr>
              <p:cNvPr id="124995" name="Freeform 2115"/>
              <p:cNvSpPr>
                <a:spLocks/>
              </p:cNvSpPr>
              <p:nvPr/>
            </p:nvSpPr>
            <p:spPr bwMode="auto">
              <a:xfrm>
                <a:off x="3941" y="1106"/>
                <a:ext cx="157" cy="50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8"/>
                  </a:cxn>
                  <a:cxn ang="0">
                    <a:pos x="117" y="508"/>
                  </a:cxn>
                  <a:cxn ang="0">
                    <a:pos x="157" y="468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8">
                    <a:moveTo>
                      <a:pt x="40" y="0"/>
                    </a:moveTo>
                    <a:lnTo>
                      <a:pt x="0" y="40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57" y="468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94" name="Freeform 2114"/>
              <p:cNvSpPr>
                <a:spLocks/>
              </p:cNvSpPr>
              <p:nvPr/>
            </p:nvSpPr>
            <p:spPr bwMode="auto">
              <a:xfrm>
                <a:off x="3941" y="1106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93" name="Freeform 2113"/>
              <p:cNvSpPr>
                <a:spLocks/>
              </p:cNvSpPr>
              <p:nvPr/>
            </p:nvSpPr>
            <p:spPr bwMode="auto">
              <a:xfrm>
                <a:off x="4058" y="1106"/>
                <a:ext cx="40" cy="50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0" y="0"/>
                  </a:cxn>
                  <a:cxn ang="0">
                    <a:pos x="40" y="468"/>
                  </a:cxn>
                  <a:cxn ang="0">
                    <a:pos x="0" y="508"/>
                  </a:cxn>
                  <a:cxn ang="0">
                    <a:pos x="0" y="40"/>
                  </a:cxn>
                </a:cxnLst>
                <a:rect l="0" t="0" r="r" b="b"/>
                <a:pathLst>
                  <a:path w="40" h="508">
                    <a:moveTo>
                      <a:pt x="0" y="40"/>
                    </a:moveTo>
                    <a:lnTo>
                      <a:pt x="40" y="0"/>
                    </a:lnTo>
                    <a:lnTo>
                      <a:pt x="40" y="468"/>
                    </a:lnTo>
                    <a:lnTo>
                      <a:pt x="0" y="50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92" name="Freeform 2112"/>
              <p:cNvSpPr>
                <a:spLocks/>
              </p:cNvSpPr>
              <p:nvPr/>
            </p:nvSpPr>
            <p:spPr bwMode="auto">
              <a:xfrm>
                <a:off x="3941" y="1106"/>
                <a:ext cx="157" cy="50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8"/>
                  </a:cxn>
                  <a:cxn ang="0">
                    <a:pos x="117" y="508"/>
                  </a:cxn>
                  <a:cxn ang="0">
                    <a:pos x="157" y="468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8">
                    <a:moveTo>
                      <a:pt x="40" y="0"/>
                    </a:moveTo>
                    <a:lnTo>
                      <a:pt x="0" y="40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57" y="468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91" name="Freeform 2111"/>
              <p:cNvSpPr>
                <a:spLocks/>
              </p:cNvSpPr>
              <p:nvPr/>
            </p:nvSpPr>
            <p:spPr bwMode="auto">
              <a:xfrm>
                <a:off x="3941" y="1106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90" name="Line 2110"/>
              <p:cNvSpPr>
                <a:spLocks noChangeShapeType="1"/>
              </p:cNvSpPr>
              <p:nvPr/>
            </p:nvSpPr>
            <p:spPr bwMode="auto">
              <a:xfrm>
                <a:off x="4058" y="1146"/>
                <a:ext cx="1" cy="46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982" name="Group 2102"/>
            <p:cNvGrpSpPr>
              <a:grpSpLocks/>
            </p:cNvGrpSpPr>
            <p:nvPr/>
          </p:nvGrpSpPr>
          <p:grpSpPr bwMode="auto">
            <a:xfrm>
              <a:off x="2805" y="1074"/>
              <a:ext cx="1255" cy="616"/>
              <a:chOff x="2805" y="1074"/>
              <a:chExt cx="1255" cy="616"/>
            </a:xfrm>
          </p:grpSpPr>
          <p:sp>
            <p:nvSpPr>
              <p:cNvPr id="124988" name="Freeform 2108"/>
              <p:cNvSpPr>
                <a:spLocks/>
              </p:cNvSpPr>
              <p:nvPr/>
            </p:nvSpPr>
            <p:spPr bwMode="auto">
              <a:xfrm>
                <a:off x="2805" y="1074"/>
                <a:ext cx="1255" cy="61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616"/>
                  </a:cxn>
                  <a:cxn ang="0">
                    <a:pos x="1222" y="616"/>
                  </a:cxn>
                  <a:cxn ang="0">
                    <a:pos x="1255" y="584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6">
                    <a:moveTo>
                      <a:pt x="32" y="0"/>
                    </a:moveTo>
                    <a:lnTo>
                      <a:pt x="0" y="32"/>
                    </a:lnTo>
                    <a:lnTo>
                      <a:pt x="0" y="616"/>
                    </a:lnTo>
                    <a:lnTo>
                      <a:pt x="1222" y="616"/>
                    </a:lnTo>
                    <a:lnTo>
                      <a:pt x="1255" y="584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87" name="Freeform 2107"/>
              <p:cNvSpPr>
                <a:spLocks/>
              </p:cNvSpPr>
              <p:nvPr/>
            </p:nvSpPr>
            <p:spPr bwMode="auto">
              <a:xfrm>
                <a:off x="2805" y="1074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2" y="32"/>
                  </a:cxn>
                  <a:cxn ang="0">
                    <a:pos x="1255" y="0"/>
                  </a:cxn>
                  <a:cxn ang="0">
                    <a:pos x="32" y="0"/>
                  </a:cxn>
                  <a:cxn ang="0">
                    <a:pos x="0" y="32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2" y="32"/>
                    </a:lnTo>
                    <a:lnTo>
                      <a:pt x="1255" y="0"/>
                    </a:lnTo>
                    <a:lnTo>
                      <a:pt x="3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86" name="Freeform 2106"/>
              <p:cNvSpPr>
                <a:spLocks/>
              </p:cNvSpPr>
              <p:nvPr/>
            </p:nvSpPr>
            <p:spPr bwMode="auto">
              <a:xfrm>
                <a:off x="4027" y="1074"/>
                <a:ext cx="33" cy="61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33" y="584"/>
                  </a:cxn>
                  <a:cxn ang="0">
                    <a:pos x="0" y="616"/>
                  </a:cxn>
                  <a:cxn ang="0">
                    <a:pos x="0" y="32"/>
                  </a:cxn>
                </a:cxnLst>
                <a:rect l="0" t="0" r="r" b="b"/>
                <a:pathLst>
                  <a:path w="33" h="616">
                    <a:moveTo>
                      <a:pt x="0" y="32"/>
                    </a:moveTo>
                    <a:lnTo>
                      <a:pt x="33" y="0"/>
                    </a:lnTo>
                    <a:lnTo>
                      <a:pt x="33" y="584"/>
                    </a:lnTo>
                    <a:lnTo>
                      <a:pt x="0" y="61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85" name="Freeform 2105"/>
              <p:cNvSpPr>
                <a:spLocks/>
              </p:cNvSpPr>
              <p:nvPr/>
            </p:nvSpPr>
            <p:spPr bwMode="auto">
              <a:xfrm>
                <a:off x="2805" y="1074"/>
                <a:ext cx="1255" cy="61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616"/>
                  </a:cxn>
                  <a:cxn ang="0">
                    <a:pos x="1222" y="616"/>
                  </a:cxn>
                  <a:cxn ang="0">
                    <a:pos x="1255" y="584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6">
                    <a:moveTo>
                      <a:pt x="32" y="0"/>
                    </a:moveTo>
                    <a:lnTo>
                      <a:pt x="0" y="32"/>
                    </a:lnTo>
                    <a:lnTo>
                      <a:pt x="0" y="616"/>
                    </a:lnTo>
                    <a:lnTo>
                      <a:pt x="1222" y="616"/>
                    </a:lnTo>
                    <a:lnTo>
                      <a:pt x="1255" y="584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84" name="Freeform 2104"/>
              <p:cNvSpPr>
                <a:spLocks/>
              </p:cNvSpPr>
              <p:nvPr/>
            </p:nvSpPr>
            <p:spPr bwMode="auto">
              <a:xfrm>
                <a:off x="2805" y="1074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2" y="32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2" y="32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83" name="Line 2103"/>
              <p:cNvSpPr>
                <a:spLocks noChangeShapeType="1"/>
              </p:cNvSpPr>
              <p:nvPr/>
            </p:nvSpPr>
            <p:spPr bwMode="auto">
              <a:xfrm>
                <a:off x="4027" y="1106"/>
                <a:ext cx="1" cy="58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975" name="Group 2095"/>
            <p:cNvGrpSpPr>
              <a:grpSpLocks/>
            </p:cNvGrpSpPr>
            <p:nvPr/>
          </p:nvGrpSpPr>
          <p:grpSpPr bwMode="auto">
            <a:xfrm>
              <a:off x="2710" y="1269"/>
              <a:ext cx="501" cy="222"/>
              <a:chOff x="2710" y="1269"/>
              <a:chExt cx="501" cy="222"/>
            </a:xfrm>
          </p:grpSpPr>
          <p:sp>
            <p:nvSpPr>
              <p:cNvPr id="124981" name="Freeform 2101"/>
              <p:cNvSpPr>
                <a:spLocks/>
              </p:cNvSpPr>
              <p:nvPr/>
            </p:nvSpPr>
            <p:spPr bwMode="auto">
              <a:xfrm>
                <a:off x="2710" y="1269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80" name="Freeform 2100"/>
              <p:cNvSpPr>
                <a:spLocks/>
              </p:cNvSpPr>
              <p:nvPr/>
            </p:nvSpPr>
            <p:spPr bwMode="auto">
              <a:xfrm>
                <a:off x="2710" y="1269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D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79" name="Freeform 2099"/>
              <p:cNvSpPr>
                <a:spLocks/>
              </p:cNvSpPr>
              <p:nvPr/>
            </p:nvSpPr>
            <p:spPr bwMode="auto">
              <a:xfrm>
                <a:off x="3156" y="1269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B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78" name="Freeform 2098"/>
              <p:cNvSpPr>
                <a:spLocks/>
              </p:cNvSpPr>
              <p:nvPr/>
            </p:nvSpPr>
            <p:spPr bwMode="auto">
              <a:xfrm>
                <a:off x="2710" y="1269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77" name="Freeform 2097"/>
              <p:cNvSpPr>
                <a:spLocks/>
              </p:cNvSpPr>
              <p:nvPr/>
            </p:nvSpPr>
            <p:spPr bwMode="auto">
              <a:xfrm>
                <a:off x="2710" y="1269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76" name="Line 2096"/>
              <p:cNvSpPr>
                <a:spLocks noChangeShapeType="1"/>
              </p:cNvSpPr>
              <p:nvPr/>
            </p:nvSpPr>
            <p:spPr bwMode="auto">
              <a:xfrm>
                <a:off x="3156" y="1324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963" name="Group 2083"/>
            <p:cNvGrpSpPr>
              <a:grpSpLocks/>
            </p:cNvGrpSpPr>
            <p:nvPr/>
          </p:nvGrpSpPr>
          <p:grpSpPr bwMode="auto">
            <a:xfrm>
              <a:off x="3437" y="1139"/>
              <a:ext cx="251" cy="265"/>
              <a:chOff x="3437" y="1139"/>
              <a:chExt cx="251" cy="265"/>
            </a:xfrm>
          </p:grpSpPr>
          <p:sp>
            <p:nvSpPr>
              <p:cNvPr id="124974" name="Rectangle 2094"/>
              <p:cNvSpPr>
                <a:spLocks noChangeArrowheads="1"/>
              </p:cNvSpPr>
              <p:nvPr/>
            </p:nvSpPr>
            <p:spPr bwMode="auto">
              <a:xfrm>
                <a:off x="3437" y="1139"/>
                <a:ext cx="251" cy="265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73" name="Freeform 2093"/>
              <p:cNvSpPr>
                <a:spLocks/>
              </p:cNvSpPr>
              <p:nvPr/>
            </p:nvSpPr>
            <p:spPr bwMode="auto">
              <a:xfrm>
                <a:off x="3437" y="1139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72" name="Freeform 2092"/>
              <p:cNvSpPr>
                <a:spLocks/>
              </p:cNvSpPr>
              <p:nvPr/>
            </p:nvSpPr>
            <p:spPr bwMode="auto">
              <a:xfrm>
                <a:off x="3437" y="1139"/>
                <a:ext cx="31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5"/>
                  </a:cxn>
                  <a:cxn ang="0">
                    <a:pos x="31" y="234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5">
                    <a:moveTo>
                      <a:pt x="0" y="0"/>
                    </a:moveTo>
                    <a:lnTo>
                      <a:pt x="0" y="265"/>
                    </a:lnTo>
                    <a:lnTo>
                      <a:pt x="31" y="234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71" name="Freeform 2091"/>
              <p:cNvSpPr>
                <a:spLocks/>
              </p:cNvSpPr>
              <p:nvPr/>
            </p:nvSpPr>
            <p:spPr bwMode="auto">
              <a:xfrm>
                <a:off x="3437" y="1373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70" name="Freeform 2090"/>
              <p:cNvSpPr>
                <a:spLocks/>
              </p:cNvSpPr>
              <p:nvPr/>
            </p:nvSpPr>
            <p:spPr bwMode="auto">
              <a:xfrm>
                <a:off x="3657" y="1139"/>
                <a:ext cx="31" cy="265"/>
              </a:xfrm>
              <a:custGeom>
                <a:avLst/>
                <a:gdLst/>
                <a:ahLst/>
                <a:cxnLst>
                  <a:cxn ang="0">
                    <a:pos x="31" y="265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4"/>
                  </a:cxn>
                  <a:cxn ang="0">
                    <a:pos x="31" y="265"/>
                  </a:cxn>
                </a:cxnLst>
                <a:rect l="0" t="0" r="r" b="b"/>
                <a:pathLst>
                  <a:path w="31" h="265">
                    <a:moveTo>
                      <a:pt x="31" y="265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4"/>
                    </a:lnTo>
                    <a:lnTo>
                      <a:pt x="31" y="265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69" name="Rectangle 2089"/>
              <p:cNvSpPr>
                <a:spLocks noChangeArrowheads="1"/>
              </p:cNvSpPr>
              <p:nvPr/>
            </p:nvSpPr>
            <p:spPr bwMode="auto">
              <a:xfrm>
                <a:off x="3437" y="1139"/>
                <a:ext cx="251" cy="26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68" name="Rectangle 2088"/>
              <p:cNvSpPr>
                <a:spLocks noChangeArrowheads="1"/>
              </p:cNvSpPr>
              <p:nvPr/>
            </p:nvSpPr>
            <p:spPr bwMode="auto">
              <a:xfrm>
                <a:off x="3468" y="1170"/>
                <a:ext cx="189" cy="20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67" name="Line 2087"/>
              <p:cNvSpPr>
                <a:spLocks noChangeShapeType="1"/>
              </p:cNvSpPr>
              <p:nvPr/>
            </p:nvSpPr>
            <p:spPr bwMode="auto">
              <a:xfrm>
                <a:off x="3437" y="113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66" name="Line 2086"/>
              <p:cNvSpPr>
                <a:spLocks noChangeShapeType="1"/>
              </p:cNvSpPr>
              <p:nvPr/>
            </p:nvSpPr>
            <p:spPr bwMode="auto">
              <a:xfrm flipV="1">
                <a:off x="3437" y="1373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65" name="Line 2085"/>
              <p:cNvSpPr>
                <a:spLocks noChangeShapeType="1"/>
              </p:cNvSpPr>
              <p:nvPr/>
            </p:nvSpPr>
            <p:spPr bwMode="auto">
              <a:xfrm flipH="1" flipV="1">
                <a:off x="3657" y="1373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64" name="Line 2084"/>
              <p:cNvSpPr>
                <a:spLocks noChangeShapeType="1"/>
              </p:cNvSpPr>
              <p:nvPr/>
            </p:nvSpPr>
            <p:spPr bwMode="auto">
              <a:xfrm flipH="1">
                <a:off x="3657" y="113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951" name="Group 2071"/>
            <p:cNvGrpSpPr>
              <a:grpSpLocks/>
            </p:cNvGrpSpPr>
            <p:nvPr/>
          </p:nvGrpSpPr>
          <p:grpSpPr bwMode="auto">
            <a:xfrm>
              <a:off x="3437" y="1397"/>
              <a:ext cx="251" cy="268"/>
              <a:chOff x="3437" y="1397"/>
              <a:chExt cx="251" cy="268"/>
            </a:xfrm>
          </p:grpSpPr>
          <p:sp>
            <p:nvSpPr>
              <p:cNvPr id="124962" name="Rectangle 2082"/>
              <p:cNvSpPr>
                <a:spLocks noChangeArrowheads="1"/>
              </p:cNvSpPr>
              <p:nvPr/>
            </p:nvSpPr>
            <p:spPr bwMode="auto">
              <a:xfrm>
                <a:off x="3437" y="1397"/>
                <a:ext cx="251" cy="268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61" name="Freeform 2081"/>
              <p:cNvSpPr>
                <a:spLocks/>
              </p:cNvSpPr>
              <p:nvPr/>
            </p:nvSpPr>
            <p:spPr bwMode="auto">
              <a:xfrm>
                <a:off x="3437" y="1397"/>
                <a:ext cx="251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2"/>
                  </a:cxn>
                  <a:cxn ang="0">
                    <a:pos x="220" y="32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2">
                    <a:moveTo>
                      <a:pt x="0" y="0"/>
                    </a:moveTo>
                    <a:lnTo>
                      <a:pt x="31" y="32"/>
                    </a:lnTo>
                    <a:lnTo>
                      <a:pt x="220" y="3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60" name="Freeform 2080"/>
              <p:cNvSpPr>
                <a:spLocks/>
              </p:cNvSpPr>
              <p:nvPr/>
            </p:nvSpPr>
            <p:spPr bwMode="auto">
              <a:xfrm>
                <a:off x="3437" y="1397"/>
                <a:ext cx="31" cy="2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8"/>
                  </a:cxn>
                  <a:cxn ang="0">
                    <a:pos x="31" y="237"/>
                  </a:cxn>
                  <a:cxn ang="0">
                    <a:pos x="31" y="32"/>
                  </a:cxn>
                  <a:cxn ang="0">
                    <a:pos x="0" y="0"/>
                  </a:cxn>
                </a:cxnLst>
                <a:rect l="0" t="0" r="r" b="b"/>
                <a:pathLst>
                  <a:path w="31" h="268">
                    <a:moveTo>
                      <a:pt x="0" y="0"/>
                    </a:moveTo>
                    <a:lnTo>
                      <a:pt x="0" y="268"/>
                    </a:lnTo>
                    <a:lnTo>
                      <a:pt x="31" y="237"/>
                    </a:lnTo>
                    <a:lnTo>
                      <a:pt x="31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59" name="Freeform 2079"/>
              <p:cNvSpPr>
                <a:spLocks/>
              </p:cNvSpPr>
              <p:nvPr/>
            </p:nvSpPr>
            <p:spPr bwMode="auto">
              <a:xfrm>
                <a:off x="3437" y="1634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58" name="Freeform 2078"/>
              <p:cNvSpPr>
                <a:spLocks/>
              </p:cNvSpPr>
              <p:nvPr/>
            </p:nvSpPr>
            <p:spPr bwMode="auto">
              <a:xfrm>
                <a:off x="3657" y="1397"/>
                <a:ext cx="31" cy="268"/>
              </a:xfrm>
              <a:custGeom>
                <a:avLst/>
                <a:gdLst/>
                <a:ahLst/>
                <a:cxnLst>
                  <a:cxn ang="0">
                    <a:pos x="31" y="268"/>
                  </a:cxn>
                  <a:cxn ang="0">
                    <a:pos x="31" y="0"/>
                  </a:cxn>
                  <a:cxn ang="0">
                    <a:pos x="0" y="32"/>
                  </a:cxn>
                  <a:cxn ang="0">
                    <a:pos x="0" y="237"/>
                  </a:cxn>
                  <a:cxn ang="0">
                    <a:pos x="31" y="268"/>
                  </a:cxn>
                </a:cxnLst>
                <a:rect l="0" t="0" r="r" b="b"/>
                <a:pathLst>
                  <a:path w="31" h="268">
                    <a:moveTo>
                      <a:pt x="31" y="268"/>
                    </a:moveTo>
                    <a:lnTo>
                      <a:pt x="31" y="0"/>
                    </a:lnTo>
                    <a:lnTo>
                      <a:pt x="0" y="32"/>
                    </a:lnTo>
                    <a:lnTo>
                      <a:pt x="0" y="237"/>
                    </a:lnTo>
                    <a:lnTo>
                      <a:pt x="31" y="268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57" name="Rectangle 2077"/>
              <p:cNvSpPr>
                <a:spLocks noChangeArrowheads="1"/>
              </p:cNvSpPr>
              <p:nvPr/>
            </p:nvSpPr>
            <p:spPr bwMode="auto">
              <a:xfrm>
                <a:off x="3437" y="1397"/>
                <a:ext cx="251" cy="268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56" name="Rectangle 2076"/>
              <p:cNvSpPr>
                <a:spLocks noChangeArrowheads="1"/>
              </p:cNvSpPr>
              <p:nvPr/>
            </p:nvSpPr>
            <p:spPr bwMode="auto">
              <a:xfrm>
                <a:off x="3468" y="1429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55" name="Line 2075"/>
              <p:cNvSpPr>
                <a:spLocks noChangeShapeType="1"/>
              </p:cNvSpPr>
              <p:nvPr/>
            </p:nvSpPr>
            <p:spPr bwMode="auto">
              <a:xfrm>
                <a:off x="3437" y="1397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54" name="Line 2074"/>
              <p:cNvSpPr>
                <a:spLocks noChangeShapeType="1"/>
              </p:cNvSpPr>
              <p:nvPr/>
            </p:nvSpPr>
            <p:spPr bwMode="auto">
              <a:xfrm flipV="1">
                <a:off x="3437" y="163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53" name="Line 2073"/>
              <p:cNvSpPr>
                <a:spLocks noChangeShapeType="1"/>
              </p:cNvSpPr>
              <p:nvPr/>
            </p:nvSpPr>
            <p:spPr bwMode="auto">
              <a:xfrm flipH="1" flipV="1">
                <a:off x="3657" y="163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52" name="Line 2072"/>
              <p:cNvSpPr>
                <a:spLocks noChangeShapeType="1"/>
              </p:cNvSpPr>
              <p:nvPr/>
            </p:nvSpPr>
            <p:spPr bwMode="auto">
              <a:xfrm flipH="1">
                <a:off x="3657" y="1397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939" name="Group 2059"/>
            <p:cNvGrpSpPr>
              <a:grpSpLocks/>
            </p:cNvGrpSpPr>
            <p:nvPr/>
          </p:nvGrpSpPr>
          <p:grpSpPr bwMode="auto">
            <a:xfrm>
              <a:off x="3183" y="1269"/>
              <a:ext cx="251" cy="267"/>
              <a:chOff x="3183" y="1269"/>
              <a:chExt cx="251" cy="267"/>
            </a:xfrm>
          </p:grpSpPr>
          <p:sp>
            <p:nvSpPr>
              <p:cNvPr id="124950" name="Rectangle 2070"/>
              <p:cNvSpPr>
                <a:spLocks noChangeArrowheads="1"/>
              </p:cNvSpPr>
              <p:nvPr/>
            </p:nvSpPr>
            <p:spPr bwMode="auto">
              <a:xfrm>
                <a:off x="3183" y="1269"/>
                <a:ext cx="251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49" name="Freeform 2069"/>
              <p:cNvSpPr>
                <a:spLocks/>
              </p:cNvSpPr>
              <p:nvPr/>
            </p:nvSpPr>
            <p:spPr bwMode="auto">
              <a:xfrm>
                <a:off x="3183" y="1269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48" name="Freeform 2068"/>
              <p:cNvSpPr>
                <a:spLocks/>
              </p:cNvSpPr>
              <p:nvPr/>
            </p:nvSpPr>
            <p:spPr bwMode="auto">
              <a:xfrm>
                <a:off x="3183" y="1269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47" name="Freeform 2067"/>
              <p:cNvSpPr>
                <a:spLocks/>
              </p:cNvSpPr>
              <p:nvPr/>
            </p:nvSpPr>
            <p:spPr bwMode="auto">
              <a:xfrm>
                <a:off x="3183" y="1505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46" name="Freeform 2066"/>
              <p:cNvSpPr>
                <a:spLocks/>
              </p:cNvSpPr>
              <p:nvPr/>
            </p:nvSpPr>
            <p:spPr bwMode="auto">
              <a:xfrm>
                <a:off x="3403" y="1269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45" name="Rectangle 2065"/>
              <p:cNvSpPr>
                <a:spLocks noChangeArrowheads="1"/>
              </p:cNvSpPr>
              <p:nvPr/>
            </p:nvSpPr>
            <p:spPr bwMode="auto">
              <a:xfrm>
                <a:off x="3183" y="1269"/>
                <a:ext cx="251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44" name="Rectangle 2064"/>
              <p:cNvSpPr>
                <a:spLocks noChangeArrowheads="1"/>
              </p:cNvSpPr>
              <p:nvPr/>
            </p:nvSpPr>
            <p:spPr bwMode="auto">
              <a:xfrm>
                <a:off x="3214" y="1300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43" name="Line 2063"/>
              <p:cNvSpPr>
                <a:spLocks noChangeShapeType="1"/>
              </p:cNvSpPr>
              <p:nvPr/>
            </p:nvSpPr>
            <p:spPr bwMode="auto">
              <a:xfrm>
                <a:off x="3183" y="126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42" name="Line 2062"/>
              <p:cNvSpPr>
                <a:spLocks noChangeShapeType="1"/>
              </p:cNvSpPr>
              <p:nvPr/>
            </p:nvSpPr>
            <p:spPr bwMode="auto">
              <a:xfrm flipV="1">
                <a:off x="3183" y="15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41" name="Line 2061"/>
              <p:cNvSpPr>
                <a:spLocks noChangeShapeType="1"/>
              </p:cNvSpPr>
              <p:nvPr/>
            </p:nvSpPr>
            <p:spPr bwMode="auto">
              <a:xfrm flipH="1" flipV="1">
                <a:off x="3403" y="15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40" name="Line 2060"/>
              <p:cNvSpPr>
                <a:spLocks noChangeShapeType="1"/>
              </p:cNvSpPr>
              <p:nvPr/>
            </p:nvSpPr>
            <p:spPr bwMode="auto">
              <a:xfrm flipH="1">
                <a:off x="3403" y="126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932" name="Group 2052"/>
            <p:cNvGrpSpPr>
              <a:grpSpLocks/>
            </p:cNvGrpSpPr>
            <p:nvPr/>
          </p:nvGrpSpPr>
          <p:grpSpPr bwMode="auto">
            <a:xfrm>
              <a:off x="3941" y="1723"/>
              <a:ext cx="157" cy="506"/>
              <a:chOff x="3941" y="1723"/>
              <a:chExt cx="157" cy="506"/>
            </a:xfrm>
          </p:grpSpPr>
          <p:sp>
            <p:nvSpPr>
              <p:cNvPr id="124938" name="Freeform 2058"/>
              <p:cNvSpPr>
                <a:spLocks/>
              </p:cNvSpPr>
              <p:nvPr/>
            </p:nvSpPr>
            <p:spPr bwMode="auto">
              <a:xfrm>
                <a:off x="3941" y="1723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39"/>
                  </a:cxn>
                  <a:cxn ang="0">
                    <a:pos x="0" y="506"/>
                  </a:cxn>
                  <a:cxn ang="0">
                    <a:pos x="117" y="506"/>
                  </a:cxn>
                  <a:cxn ang="0">
                    <a:pos x="157" y="466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39"/>
                    </a:lnTo>
                    <a:lnTo>
                      <a:pt x="0" y="506"/>
                    </a:lnTo>
                    <a:lnTo>
                      <a:pt x="117" y="506"/>
                    </a:lnTo>
                    <a:lnTo>
                      <a:pt x="157" y="466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37" name="Freeform 2057"/>
              <p:cNvSpPr>
                <a:spLocks/>
              </p:cNvSpPr>
              <p:nvPr/>
            </p:nvSpPr>
            <p:spPr bwMode="auto">
              <a:xfrm>
                <a:off x="3941" y="1723"/>
                <a:ext cx="157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7" y="39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39"/>
                  </a:cxn>
                </a:cxnLst>
                <a:rect l="0" t="0" r="r" b="b"/>
                <a:pathLst>
                  <a:path w="157" h="39">
                    <a:moveTo>
                      <a:pt x="0" y="39"/>
                    </a:moveTo>
                    <a:lnTo>
                      <a:pt x="117" y="39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36" name="Freeform 2056"/>
              <p:cNvSpPr>
                <a:spLocks/>
              </p:cNvSpPr>
              <p:nvPr/>
            </p:nvSpPr>
            <p:spPr bwMode="auto">
              <a:xfrm>
                <a:off x="4058" y="1723"/>
                <a:ext cx="40" cy="506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40" y="0"/>
                  </a:cxn>
                  <a:cxn ang="0">
                    <a:pos x="40" y="466"/>
                  </a:cxn>
                  <a:cxn ang="0">
                    <a:pos x="0" y="506"/>
                  </a:cxn>
                  <a:cxn ang="0">
                    <a:pos x="0" y="39"/>
                  </a:cxn>
                </a:cxnLst>
                <a:rect l="0" t="0" r="r" b="b"/>
                <a:pathLst>
                  <a:path w="40" h="506">
                    <a:moveTo>
                      <a:pt x="0" y="39"/>
                    </a:moveTo>
                    <a:lnTo>
                      <a:pt x="40" y="0"/>
                    </a:lnTo>
                    <a:lnTo>
                      <a:pt x="40" y="466"/>
                    </a:lnTo>
                    <a:lnTo>
                      <a:pt x="0" y="50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35" name="Freeform 2055"/>
              <p:cNvSpPr>
                <a:spLocks/>
              </p:cNvSpPr>
              <p:nvPr/>
            </p:nvSpPr>
            <p:spPr bwMode="auto">
              <a:xfrm>
                <a:off x="3941" y="1723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39"/>
                  </a:cxn>
                  <a:cxn ang="0">
                    <a:pos x="0" y="506"/>
                  </a:cxn>
                  <a:cxn ang="0">
                    <a:pos x="117" y="506"/>
                  </a:cxn>
                  <a:cxn ang="0">
                    <a:pos x="157" y="466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39"/>
                    </a:lnTo>
                    <a:lnTo>
                      <a:pt x="0" y="506"/>
                    </a:lnTo>
                    <a:lnTo>
                      <a:pt x="117" y="506"/>
                    </a:lnTo>
                    <a:lnTo>
                      <a:pt x="157" y="466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34" name="Freeform 2054"/>
              <p:cNvSpPr>
                <a:spLocks/>
              </p:cNvSpPr>
              <p:nvPr/>
            </p:nvSpPr>
            <p:spPr bwMode="auto">
              <a:xfrm>
                <a:off x="3941" y="1723"/>
                <a:ext cx="157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7" y="39"/>
                  </a:cxn>
                  <a:cxn ang="0">
                    <a:pos x="157" y="0"/>
                  </a:cxn>
                </a:cxnLst>
                <a:rect l="0" t="0" r="r" b="b"/>
                <a:pathLst>
                  <a:path w="157" h="39">
                    <a:moveTo>
                      <a:pt x="0" y="39"/>
                    </a:moveTo>
                    <a:lnTo>
                      <a:pt x="117" y="39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33" name="Line 2053"/>
              <p:cNvSpPr>
                <a:spLocks noChangeShapeType="1"/>
              </p:cNvSpPr>
              <p:nvPr/>
            </p:nvSpPr>
            <p:spPr bwMode="auto">
              <a:xfrm>
                <a:off x="4058" y="1762"/>
                <a:ext cx="1" cy="4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925" name="Group 2045"/>
            <p:cNvGrpSpPr>
              <a:grpSpLocks/>
            </p:cNvGrpSpPr>
            <p:nvPr/>
          </p:nvGrpSpPr>
          <p:grpSpPr bwMode="auto">
            <a:xfrm>
              <a:off x="2805" y="1690"/>
              <a:ext cx="1255" cy="615"/>
              <a:chOff x="2805" y="1690"/>
              <a:chExt cx="1255" cy="615"/>
            </a:xfrm>
          </p:grpSpPr>
          <p:sp>
            <p:nvSpPr>
              <p:cNvPr id="124931" name="Freeform 2051"/>
              <p:cNvSpPr>
                <a:spLocks/>
              </p:cNvSpPr>
              <p:nvPr/>
            </p:nvSpPr>
            <p:spPr bwMode="auto">
              <a:xfrm>
                <a:off x="2805" y="1690"/>
                <a:ext cx="1255" cy="61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3"/>
                  </a:cxn>
                  <a:cxn ang="0">
                    <a:pos x="0" y="615"/>
                  </a:cxn>
                  <a:cxn ang="0">
                    <a:pos x="1222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5">
                    <a:moveTo>
                      <a:pt x="32" y="0"/>
                    </a:moveTo>
                    <a:lnTo>
                      <a:pt x="0" y="33"/>
                    </a:lnTo>
                    <a:lnTo>
                      <a:pt x="0" y="615"/>
                    </a:lnTo>
                    <a:lnTo>
                      <a:pt x="1222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30" name="Freeform 2050"/>
              <p:cNvSpPr>
                <a:spLocks/>
              </p:cNvSpPr>
              <p:nvPr/>
            </p:nvSpPr>
            <p:spPr bwMode="auto">
              <a:xfrm>
                <a:off x="2805" y="1690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2" y="33"/>
                  </a:cxn>
                  <a:cxn ang="0">
                    <a:pos x="1255" y="0"/>
                  </a:cxn>
                  <a:cxn ang="0">
                    <a:pos x="32" y="0"/>
                  </a:cxn>
                  <a:cxn ang="0">
                    <a:pos x="0" y="33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2" y="33"/>
                    </a:lnTo>
                    <a:lnTo>
                      <a:pt x="1255" y="0"/>
                    </a:lnTo>
                    <a:lnTo>
                      <a:pt x="32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29" name="Freeform 2049"/>
              <p:cNvSpPr>
                <a:spLocks/>
              </p:cNvSpPr>
              <p:nvPr/>
            </p:nvSpPr>
            <p:spPr bwMode="auto">
              <a:xfrm>
                <a:off x="4027" y="1690"/>
                <a:ext cx="33" cy="615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33" y="583"/>
                  </a:cxn>
                  <a:cxn ang="0">
                    <a:pos x="0" y="615"/>
                  </a:cxn>
                  <a:cxn ang="0">
                    <a:pos x="0" y="33"/>
                  </a:cxn>
                </a:cxnLst>
                <a:rect l="0" t="0" r="r" b="b"/>
                <a:pathLst>
                  <a:path w="33" h="615">
                    <a:moveTo>
                      <a:pt x="0" y="33"/>
                    </a:moveTo>
                    <a:lnTo>
                      <a:pt x="33" y="0"/>
                    </a:lnTo>
                    <a:lnTo>
                      <a:pt x="33" y="583"/>
                    </a:lnTo>
                    <a:lnTo>
                      <a:pt x="0" y="61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28" name="Freeform 2048"/>
              <p:cNvSpPr>
                <a:spLocks/>
              </p:cNvSpPr>
              <p:nvPr/>
            </p:nvSpPr>
            <p:spPr bwMode="auto">
              <a:xfrm>
                <a:off x="2805" y="1690"/>
                <a:ext cx="1255" cy="61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3"/>
                  </a:cxn>
                  <a:cxn ang="0">
                    <a:pos x="0" y="615"/>
                  </a:cxn>
                  <a:cxn ang="0">
                    <a:pos x="1222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5">
                    <a:moveTo>
                      <a:pt x="32" y="0"/>
                    </a:moveTo>
                    <a:lnTo>
                      <a:pt x="0" y="33"/>
                    </a:lnTo>
                    <a:lnTo>
                      <a:pt x="0" y="615"/>
                    </a:lnTo>
                    <a:lnTo>
                      <a:pt x="1222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27" name="Freeform 2047"/>
              <p:cNvSpPr>
                <a:spLocks/>
              </p:cNvSpPr>
              <p:nvPr/>
            </p:nvSpPr>
            <p:spPr bwMode="auto">
              <a:xfrm>
                <a:off x="2805" y="1690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2" y="33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2" y="33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26" name="Line 2046"/>
              <p:cNvSpPr>
                <a:spLocks noChangeShapeType="1"/>
              </p:cNvSpPr>
              <p:nvPr/>
            </p:nvSpPr>
            <p:spPr bwMode="auto">
              <a:xfrm>
                <a:off x="4027" y="1723"/>
                <a:ext cx="1" cy="58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918" name="Group 2038"/>
            <p:cNvGrpSpPr>
              <a:grpSpLocks/>
            </p:cNvGrpSpPr>
            <p:nvPr/>
          </p:nvGrpSpPr>
          <p:grpSpPr bwMode="auto">
            <a:xfrm>
              <a:off x="2710" y="1884"/>
              <a:ext cx="501" cy="222"/>
              <a:chOff x="2710" y="1884"/>
              <a:chExt cx="501" cy="222"/>
            </a:xfrm>
          </p:grpSpPr>
          <p:sp>
            <p:nvSpPr>
              <p:cNvPr id="124924" name="Freeform 2044"/>
              <p:cNvSpPr>
                <a:spLocks/>
              </p:cNvSpPr>
              <p:nvPr/>
            </p:nvSpPr>
            <p:spPr bwMode="auto">
              <a:xfrm>
                <a:off x="2710" y="1884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23" name="Freeform 2043"/>
              <p:cNvSpPr>
                <a:spLocks/>
              </p:cNvSpPr>
              <p:nvPr/>
            </p:nvSpPr>
            <p:spPr bwMode="auto">
              <a:xfrm>
                <a:off x="2710" y="1884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AD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22" name="Freeform 2042"/>
              <p:cNvSpPr>
                <a:spLocks/>
              </p:cNvSpPr>
              <p:nvPr/>
            </p:nvSpPr>
            <p:spPr bwMode="auto">
              <a:xfrm>
                <a:off x="3156" y="1884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D7B5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21" name="Freeform 2041"/>
              <p:cNvSpPr>
                <a:spLocks/>
              </p:cNvSpPr>
              <p:nvPr/>
            </p:nvSpPr>
            <p:spPr bwMode="auto">
              <a:xfrm>
                <a:off x="2710" y="1884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20" name="Freeform 2040"/>
              <p:cNvSpPr>
                <a:spLocks/>
              </p:cNvSpPr>
              <p:nvPr/>
            </p:nvSpPr>
            <p:spPr bwMode="auto">
              <a:xfrm>
                <a:off x="2710" y="1884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19" name="Line 2039"/>
              <p:cNvSpPr>
                <a:spLocks noChangeShapeType="1"/>
              </p:cNvSpPr>
              <p:nvPr/>
            </p:nvSpPr>
            <p:spPr bwMode="auto">
              <a:xfrm>
                <a:off x="3156" y="1939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906" name="Group 2026"/>
            <p:cNvGrpSpPr>
              <a:grpSpLocks/>
            </p:cNvGrpSpPr>
            <p:nvPr/>
          </p:nvGrpSpPr>
          <p:grpSpPr bwMode="auto">
            <a:xfrm>
              <a:off x="3437" y="1755"/>
              <a:ext cx="251" cy="266"/>
              <a:chOff x="3437" y="1755"/>
              <a:chExt cx="251" cy="266"/>
            </a:xfrm>
          </p:grpSpPr>
          <p:sp>
            <p:nvSpPr>
              <p:cNvPr id="124917" name="Rectangle 2037"/>
              <p:cNvSpPr>
                <a:spLocks noChangeArrowheads="1"/>
              </p:cNvSpPr>
              <p:nvPr/>
            </p:nvSpPr>
            <p:spPr bwMode="auto">
              <a:xfrm>
                <a:off x="3437" y="1755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16" name="Freeform 2036"/>
              <p:cNvSpPr>
                <a:spLocks/>
              </p:cNvSpPr>
              <p:nvPr/>
            </p:nvSpPr>
            <p:spPr bwMode="auto">
              <a:xfrm>
                <a:off x="3437" y="1755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15" name="Freeform 2035"/>
              <p:cNvSpPr>
                <a:spLocks/>
              </p:cNvSpPr>
              <p:nvPr/>
            </p:nvSpPr>
            <p:spPr bwMode="auto">
              <a:xfrm>
                <a:off x="3437" y="1755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14" name="Freeform 2034"/>
              <p:cNvSpPr>
                <a:spLocks/>
              </p:cNvSpPr>
              <p:nvPr/>
            </p:nvSpPr>
            <p:spPr bwMode="auto">
              <a:xfrm>
                <a:off x="3437" y="1990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13" name="Freeform 2033"/>
              <p:cNvSpPr>
                <a:spLocks/>
              </p:cNvSpPr>
              <p:nvPr/>
            </p:nvSpPr>
            <p:spPr bwMode="auto">
              <a:xfrm>
                <a:off x="3657" y="1755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12" name="Rectangle 2032"/>
              <p:cNvSpPr>
                <a:spLocks noChangeArrowheads="1"/>
              </p:cNvSpPr>
              <p:nvPr/>
            </p:nvSpPr>
            <p:spPr bwMode="auto">
              <a:xfrm>
                <a:off x="3437" y="1755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11" name="Rectangle 2031"/>
              <p:cNvSpPr>
                <a:spLocks noChangeArrowheads="1"/>
              </p:cNvSpPr>
              <p:nvPr/>
            </p:nvSpPr>
            <p:spPr bwMode="auto">
              <a:xfrm>
                <a:off x="3468" y="1786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10" name="Line 2030"/>
              <p:cNvSpPr>
                <a:spLocks noChangeShapeType="1"/>
              </p:cNvSpPr>
              <p:nvPr/>
            </p:nvSpPr>
            <p:spPr bwMode="auto">
              <a:xfrm>
                <a:off x="3437" y="175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09" name="Line 2029"/>
              <p:cNvSpPr>
                <a:spLocks noChangeShapeType="1"/>
              </p:cNvSpPr>
              <p:nvPr/>
            </p:nvSpPr>
            <p:spPr bwMode="auto">
              <a:xfrm flipV="1">
                <a:off x="3437" y="199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08" name="Line 2028"/>
              <p:cNvSpPr>
                <a:spLocks noChangeShapeType="1"/>
              </p:cNvSpPr>
              <p:nvPr/>
            </p:nvSpPr>
            <p:spPr bwMode="auto">
              <a:xfrm flipH="1" flipV="1">
                <a:off x="3657" y="199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07" name="Line 2027"/>
              <p:cNvSpPr>
                <a:spLocks noChangeShapeType="1"/>
              </p:cNvSpPr>
              <p:nvPr/>
            </p:nvSpPr>
            <p:spPr bwMode="auto">
              <a:xfrm flipH="1">
                <a:off x="3657" y="175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94" name="Group 2014"/>
            <p:cNvGrpSpPr>
              <a:grpSpLocks/>
            </p:cNvGrpSpPr>
            <p:nvPr/>
          </p:nvGrpSpPr>
          <p:grpSpPr bwMode="auto">
            <a:xfrm>
              <a:off x="3437" y="2014"/>
              <a:ext cx="251" cy="266"/>
              <a:chOff x="3437" y="2014"/>
              <a:chExt cx="251" cy="266"/>
            </a:xfrm>
          </p:grpSpPr>
          <p:sp>
            <p:nvSpPr>
              <p:cNvPr id="124905" name="Rectangle 2025"/>
              <p:cNvSpPr>
                <a:spLocks noChangeArrowheads="1"/>
              </p:cNvSpPr>
              <p:nvPr/>
            </p:nvSpPr>
            <p:spPr bwMode="auto">
              <a:xfrm>
                <a:off x="3437" y="2014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04" name="Freeform 2024"/>
              <p:cNvSpPr>
                <a:spLocks/>
              </p:cNvSpPr>
              <p:nvPr/>
            </p:nvSpPr>
            <p:spPr bwMode="auto">
              <a:xfrm>
                <a:off x="3437" y="2014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03" name="Freeform 2023"/>
              <p:cNvSpPr>
                <a:spLocks/>
              </p:cNvSpPr>
              <p:nvPr/>
            </p:nvSpPr>
            <p:spPr bwMode="auto">
              <a:xfrm>
                <a:off x="3437" y="2014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02" name="Freeform 2022"/>
              <p:cNvSpPr>
                <a:spLocks/>
              </p:cNvSpPr>
              <p:nvPr/>
            </p:nvSpPr>
            <p:spPr bwMode="auto">
              <a:xfrm>
                <a:off x="3437" y="2249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01" name="Freeform 2021"/>
              <p:cNvSpPr>
                <a:spLocks/>
              </p:cNvSpPr>
              <p:nvPr/>
            </p:nvSpPr>
            <p:spPr bwMode="auto">
              <a:xfrm>
                <a:off x="3657" y="2014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900" name="Rectangle 2020"/>
              <p:cNvSpPr>
                <a:spLocks noChangeArrowheads="1"/>
              </p:cNvSpPr>
              <p:nvPr/>
            </p:nvSpPr>
            <p:spPr bwMode="auto">
              <a:xfrm>
                <a:off x="3437" y="2014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99" name="Rectangle 2019"/>
              <p:cNvSpPr>
                <a:spLocks noChangeArrowheads="1"/>
              </p:cNvSpPr>
              <p:nvPr/>
            </p:nvSpPr>
            <p:spPr bwMode="auto">
              <a:xfrm>
                <a:off x="3468" y="2045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98" name="Line 2018"/>
              <p:cNvSpPr>
                <a:spLocks noChangeShapeType="1"/>
              </p:cNvSpPr>
              <p:nvPr/>
            </p:nvSpPr>
            <p:spPr bwMode="auto">
              <a:xfrm>
                <a:off x="3437" y="201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97" name="Line 2017"/>
              <p:cNvSpPr>
                <a:spLocks noChangeShapeType="1"/>
              </p:cNvSpPr>
              <p:nvPr/>
            </p:nvSpPr>
            <p:spPr bwMode="auto">
              <a:xfrm flipV="1">
                <a:off x="3437" y="224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96" name="Line 2016"/>
              <p:cNvSpPr>
                <a:spLocks noChangeShapeType="1"/>
              </p:cNvSpPr>
              <p:nvPr/>
            </p:nvSpPr>
            <p:spPr bwMode="auto">
              <a:xfrm flipH="1" flipV="1">
                <a:off x="3657" y="224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95" name="Line 2015"/>
              <p:cNvSpPr>
                <a:spLocks noChangeShapeType="1"/>
              </p:cNvSpPr>
              <p:nvPr/>
            </p:nvSpPr>
            <p:spPr bwMode="auto">
              <a:xfrm flipH="1">
                <a:off x="3657" y="201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82" name="Group 2002"/>
            <p:cNvGrpSpPr>
              <a:grpSpLocks/>
            </p:cNvGrpSpPr>
            <p:nvPr/>
          </p:nvGrpSpPr>
          <p:grpSpPr bwMode="auto">
            <a:xfrm>
              <a:off x="3183" y="1884"/>
              <a:ext cx="251" cy="267"/>
              <a:chOff x="3183" y="1884"/>
              <a:chExt cx="251" cy="267"/>
            </a:xfrm>
          </p:grpSpPr>
          <p:sp>
            <p:nvSpPr>
              <p:cNvPr id="124893" name="Rectangle 2013"/>
              <p:cNvSpPr>
                <a:spLocks noChangeArrowheads="1"/>
              </p:cNvSpPr>
              <p:nvPr/>
            </p:nvSpPr>
            <p:spPr bwMode="auto">
              <a:xfrm>
                <a:off x="3183" y="1884"/>
                <a:ext cx="251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92" name="Freeform 2012"/>
              <p:cNvSpPr>
                <a:spLocks/>
              </p:cNvSpPr>
              <p:nvPr/>
            </p:nvSpPr>
            <p:spPr bwMode="auto">
              <a:xfrm>
                <a:off x="3183" y="1884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91" name="Freeform 2011"/>
              <p:cNvSpPr>
                <a:spLocks/>
              </p:cNvSpPr>
              <p:nvPr/>
            </p:nvSpPr>
            <p:spPr bwMode="auto">
              <a:xfrm>
                <a:off x="3183" y="1884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90" name="Freeform 2010"/>
              <p:cNvSpPr>
                <a:spLocks/>
              </p:cNvSpPr>
              <p:nvPr/>
            </p:nvSpPr>
            <p:spPr bwMode="auto">
              <a:xfrm>
                <a:off x="3183" y="2120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89" name="Freeform 2009"/>
              <p:cNvSpPr>
                <a:spLocks/>
              </p:cNvSpPr>
              <p:nvPr/>
            </p:nvSpPr>
            <p:spPr bwMode="auto">
              <a:xfrm>
                <a:off x="3403" y="1884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88" name="Rectangle 2008"/>
              <p:cNvSpPr>
                <a:spLocks noChangeArrowheads="1"/>
              </p:cNvSpPr>
              <p:nvPr/>
            </p:nvSpPr>
            <p:spPr bwMode="auto">
              <a:xfrm>
                <a:off x="3183" y="1884"/>
                <a:ext cx="251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87" name="Rectangle 2007"/>
              <p:cNvSpPr>
                <a:spLocks noChangeArrowheads="1"/>
              </p:cNvSpPr>
              <p:nvPr/>
            </p:nvSpPr>
            <p:spPr bwMode="auto">
              <a:xfrm>
                <a:off x="3214" y="1915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86" name="Line 2006"/>
              <p:cNvSpPr>
                <a:spLocks noChangeShapeType="1"/>
              </p:cNvSpPr>
              <p:nvPr/>
            </p:nvSpPr>
            <p:spPr bwMode="auto">
              <a:xfrm>
                <a:off x="3183" y="188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85" name="Line 2005"/>
              <p:cNvSpPr>
                <a:spLocks noChangeShapeType="1"/>
              </p:cNvSpPr>
              <p:nvPr/>
            </p:nvSpPr>
            <p:spPr bwMode="auto">
              <a:xfrm flipV="1">
                <a:off x="3183" y="212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84" name="Line 2004"/>
              <p:cNvSpPr>
                <a:spLocks noChangeShapeType="1"/>
              </p:cNvSpPr>
              <p:nvPr/>
            </p:nvSpPr>
            <p:spPr bwMode="auto">
              <a:xfrm flipH="1" flipV="1">
                <a:off x="3403" y="212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83" name="Line 2003"/>
              <p:cNvSpPr>
                <a:spLocks noChangeShapeType="1"/>
              </p:cNvSpPr>
              <p:nvPr/>
            </p:nvSpPr>
            <p:spPr bwMode="auto">
              <a:xfrm flipH="1">
                <a:off x="3403" y="188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75" name="Group 1995"/>
            <p:cNvGrpSpPr>
              <a:grpSpLocks/>
            </p:cNvGrpSpPr>
            <p:nvPr/>
          </p:nvGrpSpPr>
          <p:grpSpPr bwMode="auto">
            <a:xfrm>
              <a:off x="3941" y="2338"/>
              <a:ext cx="157" cy="506"/>
              <a:chOff x="3941" y="2338"/>
              <a:chExt cx="157" cy="506"/>
            </a:xfrm>
          </p:grpSpPr>
          <p:sp>
            <p:nvSpPr>
              <p:cNvPr id="124881" name="Freeform 2001"/>
              <p:cNvSpPr>
                <a:spLocks/>
              </p:cNvSpPr>
              <p:nvPr/>
            </p:nvSpPr>
            <p:spPr bwMode="auto">
              <a:xfrm>
                <a:off x="3941" y="2338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6"/>
                  </a:cxn>
                  <a:cxn ang="0">
                    <a:pos x="117" y="506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40"/>
                    </a:lnTo>
                    <a:lnTo>
                      <a:pt x="0" y="506"/>
                    </a:lnTo>
                    <a:lnTo>
                      <a:pt x="117" y="506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80" name="Freeform 2000"/>
              <p:cNvSpPr>
                <a:spLocks/>
              </p:cNvSpPr>
              <p:nvPr/>
            </p:nvSpPr>
            <p:spPr bwMode="auto">
              <a:xfrm>
                <a:off x="3941" y="2338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79" name="Freeform 1999"/>
              <p:cNvSpPr>
                <a:spLocks/>
              </p:cNvSpPr>
              <p:nvPr/>
            </p:nvSpPr>
            <p:spPr bwMode="auto">
              <a:xfrm>
                <a:off x="4058" y="2338"/>
                <a:ext cx="40" cy="506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0" y="0"/>
                  </a:cxn>
                  <a:cxn ang="0">
                    <a:pos x="40" y="467"/>
                  </a:cxn>
                  <a:cxn ang="0">
                    <a:pos x="0" y="506"/>
                  </a:cxn>
                  <a:cxn ang="0">
                    <a:pos x="0" y="40"/>
                  </a:cxn>
                </a:cxnLst>
                <a:rect l="0" t="0" r="r" b="b"/>
                <a:pathLst>
                  <a:path w="40" h="506">
                    <a:moveTo>
                      <a:pt x="0" y="40"/>
                    </a:moveTo>
                    <a:lnTo>
                      <a:pt x="40" y="0"/>
                    </a:lnTo>
                    <a:lnTo>
                      <a:pt x="40" y="467"/>
                    </a:lnTo>
                    <a:lnTo>
                      <a:pt x="0" y="50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78" name="Freeform 1998"/>
              <p:cNvSpPr>
                <a:spLocks/>
              </p:cNvSpPr>
              <p:nvPr/>
            </p:nvSpPr>
            <p:spPr bwMode="auto">
              <a:xfrm>
                <a:off x="3941" y="2338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6"/>
                  </a:cxn>
                  <a:cxn ang="0">
                    <a:pos x="117" y="506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40"/>
                    </a:lnTo>
                    <a:lnTo>
                      <a:pt x="0" y="506"/>
                    </a:lnTo>
                    <a:lnTo>
                      <a:pt x="117" y="506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77" name="Freeform 1997"/>
              <p:cNvSpPr>
                <a:spLocks/>
              </p:cNvSpPr>
              <p:nvPr/>
            </p:nvSpPr>
            <p:spPr bwMode="auto">
              <a:xfrm>
                <a:off x="3941" y="2338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76" name="Line 1996"/>
              <p:cNvSpPr>
                <a:spLocks noChangeShapeType="1"/>
              </p:cNvSpPr>
              <p:nvPr/>
            </p:nvSpPr>
            <p:spPr bwMode="auto">
              <a:xfrm>
                <a:off x="4058" y="2378"/>
                <a:ext cx="1" cy="46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68" name="Group 1988"/>
            <p:cNvGrpSpPr>
              <a:grpSpLocks/>
            </p:cNvGrpSpPr>
            <p:nvPr/>
          </p:nvGrpSpPr>
          <p:grpSpPr bwMode="auto">
            <a:xfrm>
              <a:off x="2805" y="2305"/>
              <a:ext cx="1255" cy="616"/>
              <a:chOff x="2805" y="2305"/>
              <a:chExt cx="1255" cy="616"/>
            </a:xfrm>
          </p:grpSpPr>
          <p:sp>
            <p:nvSpPr>
              <p:cNvPr id="124874" name="Freeform 1994"/>
              <p:cNvSpPr>
                <a:spLocks/>
              </p:cNvSpPr>
              <p:nvPr/>
            </p:nvSpPr>
            <p:spPr bwMode="auto">
              <a:xfrm>
                <a:off x="2805" y="2305"/>
                <a:ext cx="1255" cy="61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3"/>
                  </a:cxn>
                  <a:cxn ang="0">
                    <a:pos x="0" y="616"/>
                  </a:cxn>
                  <a:cxn ang="0">
                    <a:pos x="1222" y="616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6">
                    <a:moveTo>
                      <a:pt x="32" y="0"/>
                    </a:moveTo>
                    <a:lnTo>
                      <a:pt x="0" y="33"/>
                    </a:lnTo>
                    <a:lnTo>
                      <a:pt x="0" y="616"/>
                    </a:lnTo>
                    <a:lnTo>
                      <a:pt x="1222" y="616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73" name="Freeform 1993"/>
              <p:cNvSpPr>
                <a:spLocks/>
              </p:cNvSpPr>
              <p:nvPr/>
            </p:nvSpPr>
            <p:spPr bwMode="auto">
              <a:xfrm>
                <a:off x="2805" y="2305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2" y="33"/>
                  </a:cxn>
                  <a:cxn ang="0">
                    <a:pos x="1255" y="0"/>
                  </a:cxn>
                  <a:cxn ang="0">
                    <a:pos x="32" y="0"/>
                  </a:cxn>
                  <a:cxn ang="0">
                    <a:pos x="0" y="33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2" y="33"/>
                    </a:lnTo>
                    <a:lnTo>
                      <a:pt x="1255" y="0"/>
                    </a:lnTo>
                    <a:lnTo>
                      <a:pt x="32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72" name="Freeform 1992"/>
              <p:cNvSpPr>
                <a:spLocks/>
              </p:cNvSpPr>
              <p:nvPr/>
            </p:nvSpPr>
            <p:spPr bwMode="auto">
              <a:xfrm>
                <a:off x="4027" y="2305"/>
                <a:ext cx="33" cy="61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33" y="583"/>
                  </a:cxn>
                  <a:cxn ang="0">
                    <a:pos x="0" y="616"/>
                  </a:cxn>
                  <a:cxn ang="0">
                    <a:pos x="0" y="33"/>
                  </a:cxn>
                </a:cxnLst>
                <a:rect l="0" t="0" r="r" b="b"/>
                <a:pathLst>
                  <a:path w="33" h="616">
                    <a:moveTo>
                      <a:pt x="0" y="33"/>
                    </a:moveTo>
                    <a:lnTo>
                      <a:pt x="33" y="0"/>
                    </a:lnTo>
                    <a:lnTo>
                      <a:pt x="33" y="583"/>
                    </a:lnTo>
                    <a:lnTo>
                      <a:pt x="0" y="61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71" name="Freeform 1991"/>
              <p:cNvSpPr>
                <a:spLocks/>
              </p:cNvSpPr>
              <p:nvPr/>
            </p:nvSpPr>
            <p:spPr bwMode="auto">
              <a:xfrm>
                <a:off x="2805" y="2305"/>
                <a:ext cx="1255" cy="61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3"/>
                  </a:cxn>
                  <a:cxn ang="0">
                    <a:pos x="0" y="616"/>
                  </a:cxn>
                  <a:cxn ang="0">
                    <a:pos x="1222" y="616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6">
                    <a:moveTo>
                      <a:pt x="32" y="0"/>
                    </a:moveTo>
                    <a:lnTo>
                      <a:pt x="0" y="33"/>
                    </a:lnTo>
                    <a:lnTo>
                      <a:pt x="0" y="616"/>
                    </a:lnTo>
                    <a:lnTo>
                      <a:pt x="1222" y="616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70" name="Freeform 1990"/>
              <p:cNvSpPr>
                <a:spLocks/>
              </p:cNvSpPr>
              <p:nvPr/>
            </p:nvSpPr>
            <p:spPr bwMode="auto">
              <a:xfrm>
                <a:off x="2805" y="2305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2" y="33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2" y="33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69" name="Line 1989"/>
              <p:cNvSpPr>
                <a:spLocks noChangeShapeType="1"/>
              </p:cNvSpPr>
              <p:nvPr/>
            </p:nvSpPr>
            <p:spPr bwMode="auto">
              <a:xfrm>
                <a:off x="4027" y="2338"/>
                <a:ext cx="1" cy="58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61" name="Group 1981"/>
            <p:cNvGrpSpPr>
              <a:grpSpLocks/>
            </p:cNvGrpSpPr>
            <p:nvPr/>
          </p:nvGrpSpPr>
          <p:grpSpPr bwMode="auto">
            <a:xfrm>
              <a:off x="2710" y="2499"/>
              <a:ext cx="501" cy="222"/>
              <a:chOff x="2710" y="2499"/>
              <a:chExt cx="501" cy="222"/>
            </a:xfrm>
          </p:grpSpPr>
          <p:sp>
            <p:nvSpPr>
              <p:cNvPr id="124867" name="Freeform 1987"/>
              <p:cNvSpPr>
                <a:spLocks/>
              </p:cNvSpPr>
              <p:nvPr/>
            </p:nvSpPr>
            <p:spPr bwMode="auto">
              <a:xfrm>
                <a:off x="2710" y="2499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66" name="Freeform 1986"/>
              <p:cNvSpPr>
                <a:spLocks/>
              </p:cNvSpPr>
              <p:nvPr/>
            </p:nvSpPr>
            <p:spPr bwMode="auto">
              <a:xfrm>
                <a:off x="2710" y="2499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AD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65" name="Freeform 1985"/>
              <p:cNvSpPr>
                <a:spLocks/>
              </p:cNvSpPr>
              <p:nvPr/>
            </p:nvSpPr>
            <p:spPr bwMode="auto">
              <a:xfrm>
                <a:off x="3156" y="2499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D7B5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64" name="Freeform 1984"/>
              <p:cNvSpPr>
                <a:spLocks/>
              </p:cNvSpPr>
              <p:nvPr/>
            </p:nvSpPr>
            <p:spPr bwMode="auto">
              <a:xfrm>
                <a:off x="2710" y="2499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63" name="Freeform 1983"/>
              <p:cNvSpPr>
                <a:spLocks/>
              </p:cNvSpPr>
              <p:nvPr/>
            </p:nvSpPr>
            <p:spPr bwMode="auto">
              <a:xfrm>
                <a:off x="2710" y="2499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62" name="Line 1982"/>
              <p:cNvSpPr>
                <a:spLocks noChangeShapeType="1"/>
              </p:cNvSpPr>
              <p:nvPr/>
            </p:nvSpPr>
            <p:spPr bwMode="auto">
              <a:xfrm>
                <a:off x="3156" y="2554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49" name="Group 1969"/>
            <p:cNvGrpSpPr>
              <a:grpSpLocks/>
            </p:cNvGrpSpPr>
            <p:nvPr/>
          </p:nvGrpSpPr>
          <p:grpSpPr bwMode="auto">
            <a:xfrm>
              <a:off x="3437" y="2371"/>
              <a:ext cx="251" cy="265"/>
              <a:chOff x="3437" y="2371"/>
              <a:chExt cx="251" cy="265"/>
            </a:xfrm>
          </p:grpSpPr>
          <p:sp>
            <p:nvSpPr>
              <p:cNvPr id="124860" name="Rectangle 1980"/>
              <p:cNvSpPr>
                <a:spLocks noChangeArrowheads="1"/>
              </p:cNvSpPr>
              <p:nvPr/>
            </p:nvSpPr>
            <p:spPr bwMode="auto">
              <a:xfrm>
                <a:off x="3437" y="2371"/>
                <a:ext cx="251" cy="265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59" name="Freeform 1979"/>
              <p:cNvSpPr>
                <a:spLocks/>
              </p:cNvSpPr>
              <p:nvPr/>
            </p:nvSpPr>
            <p:spPr bwMode="auto">
              <a:xfrm>
                <a:off x="3437" y="2371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58" name="Freeform 1978"/>
              <p:cNvSpPr>
                <a:spLocks/>
              </p:cNvSpPr>
              <p:nvPr/>
            </p:nvSpPr>
            <p:spPr bwMode="auto">
              <a:xfrm>
                <a:off x="3437" y="2371"/>
                <a:ext cx="31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5"/>
                  </a:cxn>
                  <a:cxn ang="0">
                    <a:pos x="31" y="234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5">
                    <a:moveTo>
                      <a:pt x="0" y="0"/>
                    </a:moveTo>
                    <a:lnTo>
                      <a:pt x="0" y="265"/>
                    </a:lnTo>
                    <a:lnTo>
                      <a:pt x="31" y="234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57" name="Freeform 1977"/>
              <p:cNvSpPr>
                <a:spLocks/>
              </p:cNvSpPr>
              <p:nvPr/>
            </p:nvSpPr>
            <p:spPr bwMode="auto">
              <a:xfrm>
                <a:off x="3437" y="2605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56" name="Freeform 1976"/>
              <p:cNvSpPr>
                <a:spLocks/>
              </p:cNvSpPr>
              <p:nvPr/>
            </p:nvSpPr>
            <p:spPr bwMode="auto">
              <a:xfrm>
                <a:off x="3657" y="2371"/>
                <a:ext cx="31" cy="265"/>
              </a:xfrm>
              <a:custGeom>
                <a:avLst/>
                <a:gdLst/>
                <a:ahLst/>
                <a:cxnLst>
                  <a:cxn ang="0">
                    <a:pos x="31" y="265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4"/>
                  </a:cxn>
                  <a:cxn ang="0">
                    <a:pos x="31" y="265"/>
                  </a:cxn>
                </a:cxnLst>
                <a:rect l="0" t="0" r="r" b="b"/>
                <a:pathLst>
                  <a:path w="31" h="265">
                    <a:moveTo>
                      <a:pt x="31" y="265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4"/>
                    </a:lnTo>
                    <a:lnTo>
                      <a:pt x="31" y="265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55" name="Rectangle 1975"/>
              <p:cNvSpPr>
                <a:spLocks noChangeArrowheads="1"/>
              </p:cNvSpPr>
              <p:nvPr/>
            </p:nvSpPr>
            <p:spPr bwMode="auto">
              <a:xfrm>
                <a:off x="3437" y="2371"/>
                <a:ext cx="251" cy="26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54" name="Rectangle 1974"/>
              <p:cNvSpPr>
                <a:spLocks noChangeArrowheads="1"/>
              </p:cNvSpPr>
              <p:nvPr/>
            </p:nvSpPr>
            <p:spPr bwMode="auto">
              <a:xfrm>
                <a:off x="3468" y="2402"/>
                <a:ext cx="189" cy="20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53" name="Line 1973"/>
              <p:cNvSpPr>
                <a:spLocks noChangeShapeType="1"/>
              </p:cNvSpPr>
              <p:nvPr/>
            </p:nvSpPr>
            <p:spPr bwMode="auto">
              <a:xfrm>
                <a:off x="3437" y="237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52" name="Line 1972"/>
              <p:cNvSpPr>
                <a:spLocks noChangeShapeType="1"/>
              </p:cNvSpPr>
              <p:nvPr/>
            </p:nvSpPr>
            <p:spPr bwMode="auto">
              <a:xfrm flipV="1">
                <a:off x="3437" y="26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51" name="Line 1971"/>
              <p:cNvSpPr>
                <a:spLocks noChangeShapeType="1"/>
              </p:cNvSpPr>
              <p:nvPr/>
            </p:nvSpPr>
            <p:spPr bwMode="auto">
              <a:xfrm flipH="1" flipV="1">
                <a:off x="3657" y="26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50" name="Line 1970"/>
              <p:cNvSpPr>
                <a:spLocks noChangeShapeType="1"/>
              </p:cNvSpPr>
              <p:nvPr/>
            </p:nvSpPr>
            <p:spPr bwMode="auto">
              <a:xfrm flipH="1">
                <a:off x="3657" y="237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37" name="Group 1957"/>
            <p:cNvGrpSpPr>
              <a:grpSpLocks/>
            </p:cNvGrpSpPr>
            <p:nvPr/>
          </p:nvGrpSpPr>
          <p:grpSpPr bwMode="auto">
            <a:xfrm>
              <a:off x="3437" y="2629"/>
              <a:ext cx="251" cy="266"/>
              <a:chOff x="3437" y="2629"/>
              <a:chExt cx="251" cy="266"/>
            </a:xfrm>
          </p:grpSpPr>
          <p:sp>
            <p:nvSpPr>
              <p:cNvPr id="124848" name="Rectangle 1968"/>
              <p:cNvSpPr>
                <a:spLocks noChangeArrowheads="1"/>
              </p:cNvSpPr>
              <p:nvPr/>
            </p:nvSpPr>
            <p:spPr bwMode="auto">
              <a:xfrm>
                <a:off x="3437" y="2629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47" name="Freeform 1967"/>
              <p:cNvSpPr>
                <a:spLocks/>
              </p:cNvSpPr>
              <p:nvPr/>
            </p:nvSpPr>
            <p:spPr bwMode="auto">
              <a:xfrm>
                <a:off x="3437" y="2629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46" name="Freeform 1966"/>
              <p:cNvSpPr>
                <a:spLocks/>
              </p:cNvSpPr>
              <p:nvPr/>
            </p:nvSpPr>
            <p:spPr bwMode="auto">
              <a:xfrm>
                <a:off x="3437" y="2629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45" name="Freeform 1965"/>
              <p:cNvSpPr>
                <a:spLocks/>
              </p:cNvSpPr>
              <p:nvPr/>
            </p:nvSpPr>
            <p:spPr bwMode="auto">
              <a:xfrm>
                <a:off x="3437" y="2864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44" name="Freeform 1964"/>
              <p:cNvSpPr>
                <a:spLocks/>
              </p:cNvSpPr>
              <p:nvPr/>
            </p:nvSpPr>
            <p:spPr bwMode="auto">
              <a:xfrm>
                <a:off x="3657" y="2629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43" name="Rectangle 1963"/>
              <p:cNvSpPr>
                <a:spLocks noChangeArrowheads="1"/>
              </p:cNvSpPr>
              <p:nvPr/>
            </p:nvSpPr>
            <p:spPr bwMode="auto">
              <a:xfrm>
                <a:off x="3437" y="2629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42" name="Rectangle 1962"/>
              <p:cNvSpPr>
                <a:spLocks noChangeArrowheads="1"/>
              </p:cNvSpPr>
              <p:nvPr/>
            </p:nvSpPr>
            <p:spPr bwMode="auto">
              <a:xfrm>
                <a:off x="3468" y="2660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41" name="Line 1961"/>
              <p:cNvSpPr>
                <a:spLocks noChangeShapeType="1"/>
              </p:cNvSpPr>
              <p:nvPr/>
            </p:nvSpPr>
            <p:spPr bwMode="auto">
              <a:xfrm>
                <a:off x="3437" y="262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40" name="Line 1960"/>
              <p:cNvSpPr>
                <a:spLocks noChangeShapeType="1"/>
              </p:cNvSpPr>
              <p:nvPr/>
            </p:nvSpPr>
            <p:spPr bwMode="auto">
              <a:xfrm flipV="1">
                <a:off x="3437" y="286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39" name="Line 1959"/>
              <p:cNvSpPr>
                <a:spLocks noChangeShapeType="1"/>
              </p:cNvSpPr>
              <p:nvPr/>
            </p:nvSpPr>
            <p:spPr bwMode="auto">
              <a:xfrm flipH="1" flipV="1">
                <a:off x="3657" y="286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38" name="Line 1958"/>
              <p:cNvSpPr>
                <a:spLocks noChangeShapeType="1"/>
              </p:cNvSpPr>
              <p:nvPr/>
            </p:nvSpPr>
            <p:spPr bwMode="auto">
              <a:xfrm flipH="1">
                <a:off x="3657" y="262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25" name="Group 1945"/>
            <p:cNvGrpSpPr>
              <a:grpSpLocks/>
            </p:cNvGrpSpPr>
            <p:nvPr/>
          </p:nvGrpSpPr>
          <p:grpSpPr bwMode="auto">
            <a:xfrm>
              <a:off x="3183" y="2499"/>
              <a:ext cx="251" cy="268"/>
              <a:chOff x="3183" y="2499"/>
              <a:chExt cx="251" cy="268"/>
            </a:xfrm>
          </p:grpSpPr>
          <p:sp>
            <p:nvSpPr>
              <p:cNvPr id="124836" name="Rectangle 1956"/>
              <p:cNvSpPr>
                <a:spLocks noChangeArrowheads="1"/>
              </p:cNvSpPr>
              <p:nvPr/>
            </p:nvSpPr>
            <p:spPr bwMode="auto">
              <a:xfrm>
                <a:off x="3183" y="2499"/>
                <a:ext cx="251" cy="268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35" name="Freeform 1955"/>
              <p:cNvSpPr>
                <a:spLocks/>
              </p:cNvSpPr>
              <p:nvPr/>
            </p:nvSpPr>
            <p:spPr bwMode="auto">
              <a:xfrm>
                <a:off x="3183" y="2499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34" name="Freeform 1954"/>
              <p:cNvSpPr>
                <a:spLocks/>
              </p:cNvSpPr>
              <p:nvPr/>
            </p:nvSpPr>
            <p:spPr bwMode="auto">
              <a:xfrm>
                <a:off x="3183" y="2499"/>
                <a:ext cx="31" cy="2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8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8">
                    <a:moveTo>
                      <a:pt x="0" y="0"/>
                    </a:moveTo>
                    <a:lnTo>
                      <a:pt x="0" y="268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33" name="Freeform 1953"/>
              <p:cNvSpPr>
                <a:spLocks/>
              </p:cNvSpPr>
              <p:nvPr/>
            </p:nvSpPr>
            <p:spPr bwMode="auto">
              <a:xfrm>
                <a:off x="3183" y="2735"/>
                <a:ext cx="25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1" y="32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2"/>
                  </a:cxn>
                </a:cxnLst>
                <a:rect l="0" t="0" r="r" b="b"/>
                <a:pathLst>
                  <a:path w="251" h="32">
                    <a:moveTo>
                      <a:pt x="0" y="32"/>
                    </a:moveTo>
                    <a:lnTo>
                      <a:pt x="251" y="32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32" name="Freeform 1952"/>
              <p:cNvSpPr>
                <a:spLocks/>
              </p:cNvSpPr>
              <p:nvPr/>
            </p:nvSpPr>
            <p:spPr bwMode="auto">
              <a:xfrm>
                <a:off x="3403" y="2499"/>
                <a:ext cx="31" cy="268"/>
              </a:xfrm>
              <a:custGeom>
                <a:avLst/>
                <a:gdLst/>
                <a:ahLst/>
                <a:cxnLst>
                  <a:cxn ang="0">
                    <a:pos x="31" y="268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8"/>
                  </a:cxn>
                </a:cxnLst>
                <a:rect l="0" t="0" r="r" b="b"/>
                <a:pathLst>
                  <a:path w="31" h="268">
                    <a:moveTo>
                      <a:pt x="31" y="268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8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31" name="Rectangle 1951"/>
              <p:cNvSpPr>
                <a:spLocks noChangeArrowheads="1"/>
              </p:cNvSpPr>
              <p:nvPr/>
            </p:nvSpPr>
            <p:spPr bwMode="auto">
              <a:xfrm>
                <a:off x="3183" y="2499"/>
                <a:ext cx="251" cy="268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30" name="Rectangle 1950"/>
              <p:cNvSpPr>
                <a:spLocks noChangeArrowheads="1"/>
              </p:cNvSpPr>
              <p:nvPr/>
            </p:nvSpPr>
            <p:spPr bwMode="auto">
              <a:xfrm>
                <a:off x="3214" y="2530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29" name="Line 1949"/>
              <p:cNvSpPr>
                <a:spLocks noChangeShapeType="1"/>
              </p:cNvSpPr>
              <p:nvPr/>
            </p:nvSpPr>
            <p:spPr bwMode="auto">
              <a:xfrm>
                <a:off x="3183" y="249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28" name="Line 1948"/>
              <p:cNvSpPr>
                <a:spLocks noChangeShapeType="1"/>
              </p:cNvSpPr>
              <p:nvPr/>
            </p:nvSpPr>
            <p:spPr bwMode="auto">
              <a:xfrm flipV="1">
                <a:off x="3183" y="2735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27" name="Line 1947"/>
              <p:cNvSpPr>
                <a:spLocks noChangeShapeType="1"/>
              </p:cNvSpPr>
              <p:nvPr/>
            </p:nvSpPr>
            <p:spPr bwMode="auto">
              <a:xfrm flipH="1" flipV="1">
                <a:off x="3403" y="2735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26" name="Line 1946"/>
              <p:cNvSpPr>
                <a:spLocks noChangeShapeType="1"/>
              </p:cNvSpPr>
              <p:nvPr/>
            </p:nvSpPr>
            <p:spPr bwMode="auto">
              <a:xfrm flipH="1">
                <a:off x="3403" y="249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21" name="Group 1941"/>
            <p:cNvGrpSpPr>
              <a:grpSpLocks/>
            </p:cNvGrpSpPr>
            <p:nvPr/>
          </p:nvGrpSpPr>
          <p:grpSpPr bwMode="auto">
            <a:xfrm>
              <a:off x="3693" y="2587"/>
              <a:ext cx="327" cy="110"/>
              <a:chOff x="3693" y="2587"/>
              <a:chExt cx="327" cy="110"/>
            </a:xfrm>
          </p:grpSpPr>
          <p:sp>
            <p:nvSpPr>
              <p:cNvPr id="124824" name="Freeform 1944"/>
              <p:cNvSpPr>
                <a:spLocks/>
              </p:cNvSpPr>
              <p:nvPr/>
            </p:nvSpPr>
            <p:spPr bwMode="auto">
              <a:xfrm>
                <a:off x="3798" y="2632"/>
                <a:ext cx="11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9"/>
                  </a:cxn>
                  <a:cxn ang="0">
                    <a:pos x="116" y="2"/>
                  </a:cxn>
                  <a:cxn ang="0">
                    <a:pos x="0" y="0"/>
                  </a:cxn>
                </a:cxnLst>
                <a:rect l="0" t="0" r="r" b="b"/>
                <a:pathLst>
                  <a:path w="116" h="19">
                    <a:moveTo>
                      <a:pt x="0" y="0"/>
                    </a:moveTo>
                    <a:lnTo>
                      <a:pt x="0" y="17"/>
                    </a:lnTo>
                    <a:lnTo>
                      <a:pt x="116" y="19"/>
                    </a:lnTo>
                    <a:lnTo>
                      <a:pt x="1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23" name="Freeform 1943"/>
              <p:cNvSpPr>
                <a:spLocks/>
              </p:cNvSpPr>
              <p:nvPr/>
            </p:nvSpPr>
            <p:spPr bwMode="auto">
              <a:xfrm>
                <a:off x="3693" y="2587"/>
                <a:ext cx="111" cy="110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2"/>
                  </a:cxn>
                  <a:cxn ang="0">
                    <a:pos x="110" y="110"/>
                  </a:cxn>
                  <a:cxn ang="0">
                    <a:pos x="111" y="0"/>
                  </a:cxn>
                </a:cxnLst>
                <a:rect l="0" t="0" r="r" b="b"/>
                <a:pathLst>
                  <a:path w="111" h="110">
                    <a:moveTo>
                      <a:pt x="111" y="0"/>
                    </a:moveTo>
                    <a:lnTo>
                      <a:pt x="0" y="52"/>
                    </a:lnTo>
                    <a:lnTo>
                      <a:pt x="110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22" name="Freeform 1942"/>
              <p:cNvSpPr>
                <a:spLocks/>
              </p:cNvSpPr>
              <p:nvPr/>
            </p:nvSpPr>
            <p:spPr bwMode="auto">
              <a:xfrm>
                <a:off x="3911" y="2588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17" name="Group 1937"/>
            <p:cNvGrpSpPr>
              <a:grpSpLocks/>
            </p:cNvGrpSpPr>
            <p:nvPr/>
          </p:nvGrpSpPr>
          <p:grpSpPr bwMode="auto">
            <a:xfrm>
              <a:off x="3687" y="2475"/>
              <a:ext cx="327" cy="109"/>
              <a:chOff x="3687" y="2475"/>
              <a:chExt cx="327" cy="109"/>
            </a:xfrm>
          </p:grpSpPr>
          <p:sp>
            <p:nvSpPr>
              <p:cNvPr id="124820" name="Rectangle 1940"/>
              <p:cNvSpPr>
                <a:spLocks noChangeArrowheads="1"/>
              </p:cNvSpPr>
              <p:nvPr/>
            </p:nvSpPr>
            <p:spPr bwMode="auto">
              <a:xfrm>
                <a:off x="3793" y="2520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19" name="Freeform 1939"/>
              <p:cNvSpPr>
                <a:spLocks/>
              </p:cNvSpPr>
              <p:nvPr/>
            </p:nvSpPr>
            <p:spPr bwMode="auto">
              <a:xfrm>
                <a:off x="3687" y="2475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4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4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18" name="Freeform 1938"/>
              <p:cNvSpPr>
                <a:spLocks/>
              </p:cNvSpPr>
              <p:nvPr/>
            </p:nvSpPr>
            <p:spPr bwMode="auto">
              <a:xfrm>
                <a:off x="3906" y="2475"/>
                <a:ext cx="108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8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8" h="109">
                    <a:moveTo>
                      <a:pt x="0" y="109"/>
                    </a:moveTo>
                    <a:lnTo>
                      <a:pt x="108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13" name="Group 1933"/>
            <p:cNvGrpSpPr>
              <a:grpSpLocks/>
            </p:cNvGrpSpPr>
            <p:nvPr/>
          </p:nvGrpSpPr>
          <p:grpSpPr bwMode="auto">
            <a:xfrm>
              <a:off x="3681" y="2710"/>
              <a:ext cx="345" cy="110"/>
              <a:chOff x="3681" y="2710"/>
              <a:chExt cx="345" cy="110"/>
            </a:xfrm>
          </p:grpSpPr>
          <p:sp>
            <p:nvSpPr>
              <p:cNvPr id="124816" name="Freeform 1936"/>
              <p:cNvSpPr>
                <a:spLocks/>
              </p:cNvSpPr>
              <p:nvPr/>
            </p:nvSpPr>
            <p:spPr bwMode="auto">
              <a:xfrm>
                <a:off x="3787" y="2755"/>
                <a:ext cx="133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9"/>
                  </a:cxn>
                  <a:cxn ang="0">
                    <a:pos x="133" y="17"/>
                  </a:cxn>
                  <a:cxn ang="0">
                    <a:pos x="133" y="0"/>
                  </a:cxn>
                  <a:cxn ang="0">
                    <a:pos x="0" y="2"/>
                  </a:cxn>
                </a:cxnLst>
                <a:rect l="0" t="0" r="r" b="b"/>
                <a:pathLst>
                  <a:path w="133" h="19">
                    <a:moveTo>
                      <a:pt x="0" y="2"/>
                    </a:moveTo>
                    <a:lnTo>
                      <a:pt x="0" y="19"/>
                    </a:lnTo>
                    <a:lnTo>
                      <a:pt x="133" y="17"/>
                    </a:lnTo>
                    <a:lnTo>
                      <a:pt x="13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15" name="Freeform 1935"/>
              <p:cNvSpPr>
                <a:spLocks/>
              </p:cNvSpPr>
              <p:nvPr/>
            </p:nvSpPr>
            <p:spPr bwMode="auto">
              <a:xfrm>
                <a:off x="3681" y="2711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6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6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14" name="Freeform 1934"/>
              <p:cNvSpPr>
                <a:spLocks/>
              </p:cNvSpPr>
              <p:nvPr/>
            </p:nvSpPr>
            <p:spPr bwMode="auto">
              <a:xfrm>
                <a:off x="3917" y="2710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812" name="Line 1932"/>
            <p:cNvSpPr>
              <a:spLocks noChangeShapeType="1"/>
            </p:cNvSpPr>
            <p:nvPr/>
          </p:nvSpPr>
          <p:spPr bwMode="auto">
            <a:xfrm flipV="1">
              <a:off x="4288" y="707"/>
              <a:ext cx="2" cy="301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809" name="Group 1929"/>
            <p:cNvGrpSpPr>
              <a:grpSpLocks/>
            </p:cNvGrpSpPr>
            <p:nvPr/>
          </p:nvGrpSpPr>
          <p:grpSpPr bwMode="auto">
            <a:xfrm>
              <a:off x="4256" y="994"/>
              <a:ext cx="411" cy="95"/>
              <a:chOff x="4256" y="994"/>
              <a:chExt cx="411" cy="95"/>
            </a:xfrm>
          </p:grpSpPr>
          <p:sp>
            <p:nvSpPr>
              <p:cNvPr id="124811" name="Line 1931"/>
              <p:cNvSpPr>
                <a:spLocks noChangeShapeType="1"/>
              </p:cNvSpPr>
              <p:nvPr/>
            </p:nvSpPr>
            <p:spPr bwMode="auto">
              <a:xfrm>
                <a:off x="4256" y="1041"/>
                <a:ext cx="319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10" name="Freeform 1930"/>
              <p:cNvSpPr>
                <a:spLocks/>
              </p:cNvSpPr>
              <p:nvPr/>
            </p:nvSpPr>
            <p:spPr bwMode="auto">
              <a:xfrm>
                <a:off x="4572" y="994"/>
                <a:ext cx="95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5" y="47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lnTo>
                      <a:pt x="95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808" name="Line 1928"/>
            <p:cNvSpPr>
              <a:spLocks noChangeShapeType="1"/>
            </p:cNvSpPr>
            <p:nvPr/>
          </p:nvSpPr>
          <p:spPr bwMode="auto">
            <a:xfrm>
              <a:off x="4288" y="1074"/>
              <a:ext cx="379" cy="1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807" name="Line 1927"/>
            <p:cNvSpPr>
              <a:spLocks noChangeShapeType="1"/>
            </p:cNvSpPr>
            <p:nvPr/>
          </p:nvSpPr>
          <p:spPr bwMode="auto">
            <a:xfrm>
              <a:off x="4319" y="1106"/>
              <a:ext cx="348" cy="1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806" name="Line 1926"/>
            <p:cNvSpPr>
              <a:spLocks noChangeShapeType="1"/>
            </p:cNvSpPr>
            <p:nvPr/>
          </p:nvSpPr>
          <p:spPr bwMode="auto">
            <a:xfrm flipV="1">
              <a:off x="4257" y="1044"/>
              <a:ext cx="1" cy="232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805" name="Line 1925"/>
            <p:cNvSpPr>
              <a:spLocks noChangeShapeType="1"/>
            </p:cNvSpPr>
            <p:nvPr/>
          </p:nvSpPr>
          <p:spPr bwMode="auto">
            <a:xfrm flipV="1">
              <a:off x="4291" y="1068"/>
              <a:ext cx="1" cy="832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804" name="Line 1924"/>
            <p:cNvSpPr>
              <a:spLocks noChangeShapeType="1"/>
            </p:cNvSpPr>
            <p:nvPr/>
          </p:nvSpPr>
          <p:spPr bwMode="auto">
            <a:xfrm flipV="1">
              <a:off x="4319" y="1107"/>
              <a:ext cx="1" cy="1413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801" name="Group 1921"/>
            <p:cNvGrpSpPr>
              <a:grpSpLocks/>
            </p:cNvGrpSpPr>
            <p:nvPr/>
          </p:nvGrpSpPr>
          <p:grpSpPr bwMode="auto">
            <a:xfrm>
              <a:off x="4110" y="1231"/>
              <a:ext cx="150" cy="96"/>
              <a:chOff x="4110" y="1231"/>
              <a:chExt cx="150" cy="96"/>
            </a:xfrm>
          </p:grpSpPr>
          <p:sp>
            <p:nvSpPr>
              <p:cNvPr id="124803" name="Line 1923"/>
              <p:cNvSpPr>
                <a:spLocks noChangeShapeType="1"/>
              </p:cNvSpPr>
              <p:nvPr/>
            </p:nvSpPr>
            <p:spPr bwMode="auto">
              <a:xfrm flipV="1">
                <a:off x="4201" y="1277"/>
                <a:ext cx="59" cy="2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802" name="Freeform 1922"/>
              <p:cNvSpPr>
                <a:spLocks/>
              </p:cNvSpPr>
              <p:nvPr/>
            </p:nvSpPr>
            <p:spPr bwMode="auto">
              <a:xfrm>
                <a:off x="4110" y="1231"/>
                <a:ext cx="96" cy="9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50"/>
                  </a:cxn>
                  <a:cxn ang="0">
                    <a:pos x="96" y="96"/>
                  </a:cxn>
                  <a:cxn ang="0">
                    <a:pos x="95" y="0"/>
                  </a:cxn>
                </a:cxnLst>
                <a:rect l="0" t="0" r="r" b="b"/>
                <a:pathLst>
                  <a:path w="96" h="96">
                    <a:moveTo>
                      <a:pt x="95" y="0"/>
                    </a:moveTo>
                    <a:lnTo>
                      <a:pt x="0" y="50"/>
                    </a:lnTo>
                    <a:lnTo>
                      <a:pt x="96" y="9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98" name="Group 1918"/>
            <p:cNvGrpSpPr>
              <a:grpSpLocks/>
            </p:cNvGrpSpPr>
            <p:nvPr/>
          </p:nvGrpSpPr>
          <p:grpSpPr bwMode="auto">
            <a:xfrm>
              <a:off x="4108" y="1854"/>
              <a:ext cx="187" cy="95"/>
              <a:chOff x="4108" y="1854"/>
              <a:chExt cx="187" cy="95"/>
            </a:xfrm>
          </p:grpSpPr>
          <p:sp>
            <p:nvSpPr>
              <p:cNvPr id="124800" name="Line 1920"/>
              <p:cNvSpPr>
                <a:spLocks noChangeShapeType="1"/>
              </p:cNvSpPr>
              <p:nvPr/>
            </p:nvSpPr>
            <p:spPr bwMode="auto">
              <a:xfrm>
                <a:off x="4198" y="1901"/>
                <a:ext cx="97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99" name="Freeform 1919"/>
              <p:cNvSpPr>
                <a:spLocks/>
              </p:cNvSpPr>
              <p:nvPr/>
            </p:nvSpPr>
            <p:spPr bwMode="auto">
              <a:xfrm>
                <a:off x="4108" y="1854"/>
                <a:ext cx="94" cy="95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47"/>
                  </a:cxn>
                  <a:cxn ang="0">
                    <a:pos x="94" y="95"/>
                  </a:cxn>
                  <a:cxn ang="0">
                    <a:pos x="94" y="0"/>
                  </a:cxn>
                </a:cxnLst>
                <a:rect l="0" t="0" r="r" b="b"/>
                <a:pathLst>
                  <a:path w="94" h="95">
                    <a:moveTo>
                      <a:pt x="94" y="0"/>
                    </a:moveTo>
                    <a:lnTo>
                      <a:pt x="0" y="47"/>
                    </a:lnTo>
                    <a:lnTo>
                      <a:pt x="94" y="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95" name="Group 1915"/>
            <p:cNvGrpSpPr>
              <a:grpSpLocks/>
            </p:cNvGrpSpPr>
            <p:nvPr/>
          </p:nvGrpSpPr>
          <p:grpSpPr bwMode="auto">
            <a:xfrm>
              <a:off x="4091" y="2475"/>
              <a:ext cx="227" cy="95"/>
              <a:chOff x="4091" y="2475"/>
              <a:chExt cx="227" cy="95"/>
            </a:xfrm>
          </p:grpSpPr>
          <p:sp>
            <p:nvSpPr>
              <p:cNvPr id="124797" name="Line 1917"/>
              <p:cNvSpPr>
                <a:spLocks noChangeShapeType="1"/>
              </p:cNvSpPr>
              <p:nvPr/>
            </p:nvSpPr>
            <p:spPr bwMode="auto">
              <a:xfrm>
                <a:off x="4181" y="2522"/>
                <a:ext cx="137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96" name="Freeform 1916"/>
              <p:cNvSpPr>
                <a:spLocks/>
              </p:cNvSpPr>
              <p:nvPr/>
            </p:nvSpPr>
            <p:spPr bwMode="auto">
              <a:xfrm>
                <a:off x="4091" y="2475"/>
                <a:ext cx="94" cy="95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48"/>
                  </a:cxn>
                  <a:cxn ang="0">
                    <a:pos x="94" y="95"/>
                  </a:cxn>
                  <a:cxn ang="0">
                    <a:pos x="94" y="0"/>
                  </a:cxn>
                </a:cxnLst>
                <a:rect l="0" t="0" r="r" b="b"/>
                <a:pathLst>
                  <a:path w="94" h="95">
                    <a:moveTo>
                      <a:pt x="94" y="0"/>
                    </a:moveTo>
                    <a:lnTo>
                      <a:pt x="0" y="48"/>
                    </a:lnTo>
                    <a:lnTo>
                      <a:pt x="94" y="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92" name="Group 1912"/>
            <p:cNvGrpSpPr>
              <a:grpSpLocks/>
            </p:cNvGrpSpPr>
            <p:nvPr/>
          </p:nvGrpSpPr>
          <p:grpSpPr bwMode="auto">
            <a:xfrm>
              <a:off x="4980" y="2262"/>
              <a:ext cx="313" cy="109"/>
              <a:chOff x="4980" y="2262"/>
              <a:chExt cx="313" cy="109"/>
            </a:xfrm>
          </p:grpSpPr>
          <p:sp>
            <p:nvSpPr>
              <p:cNvPr id="124794" name="Freeform 1914"/>
              <p:cNvSpPr>
                <a:spLocks/>
              </p:cNvSpPr>
              <p:nvPr/>
            </p:nvSpPr>
            <p:spPr bwMode="auto">
              <a:xfrm>
                <a:off x="4980" y="2305"/>
                <a:ext cx="20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07" y="19"/>
                  </a:cxn>
                  <a:cxn ang="0">
                    <a:pos x="207" y="2"/>
                  </a:cxn>
                  <a:cxn ang="0">
                    <a:pos x="0" y="0"/>
                  </a:cxn>
                </a:cxnLst>
                <a:rect l="0" t="0" r="r" b="b"/>
                <a:pathLst>
                  <a:path w="207" h="19">
                    <a:moveTo>
                      <a:pt x="0" y="0"/>
                    </a:moveTo>
                    <a:lnTo>
                      <a:pt x="0" y="17"/>
                    </a:lnTo>
                    <a:lnTo>
                      <a:pt x="207" y="19"/>
                    </a:lnTo>
                    <a:lnTo>
                      <a:pt x="20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93" name="Freeform 1913"/>
              <p:cNvSpPr>
                <a:spLocks/>
              </p:cNvSpPr>
              <p:nvPr/>
            </p:nvSpPr>
            <p:spPr bwMode="auto">
              <a:xfrm>
                <a:off x="5185" y="2262"/>
                <a:ext cx="108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8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8" h="109">
                    <a:moveTo>
                      <a:pt x="0" y="109"/>
                    </a:moveTo>
                    <a:lnTo>
                      <a:pt x="108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89" name="Group 1909"/>
            <p:cNvGrpSpPr>
              <a:grpSpLocks/>
            </p:cNvGrpSpPr>
            <p:nvPr/>
          </p:nvGrpSpPr>
          <p:grpSpPr bwMode="auto">
            <a:xfrm>
              <a:off x="4991" y="2328"/>
              <a:ext cx="301" cy="109"/>
              <a:chOff x="4991" y="2328"/>
              <a:chExt cx="301" cy="109"/>
            </a:xfrm>
          </p:grpSpPr>
          <p:sp>
            <p:nvSpPr>
              <p:cNvPr id="124791" name="Freeform 1911"/>
              <p:cNvSpPr>
                <a:spLocks/>
              </p:cNvSpPr>
              <p:nvPr/>
            </p:nvSpPr>
            <p:spPr bwMode="auto">
              <a:xfrm>
                <a:off x="5096" y="2372"/>
                <a:ext cx="196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196" y="17"/>
                  </a:cxn>
                  <a:cxn ang="0">
                    <a:pos x="196" y="0"/>
                  </a:cxn>
                  <a:cxn ang="0">
                    <a:pos x="0" y="1"/>
                  </a:cxn>
                </a:cxnLst>
                <a:rect l="0" t="0" r="r" b="b"/>
                <a:pathLst>
                  <a:path w="196" h="18">
                    <a:moveTo>
                      <a:pt x="0" y="1"/>
                    </a:moveTo>
                    <a:lnTo>
                      <a:pt x="0" y="18"/>
                    </a:lnTo>
                    <a:lnTo>
                      <a:pt x="196" y="17"/>
                    </a:lnTo>
                    <a:lnTo>
                      <a:pt x="19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90" name="Freeform 1910"/>
              <p:cNvSpPr>
                <a:spLocks/>
              </p:cNvSpPr>
              <p:nvPr/>
            </p:nvSpPr>
            <p:spPr bwMode="auto">
              <a:xfrm>
                <a:off x="4991" y="2328"/>
                <a:ext cx="109" cy="10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4"/>
                  </a:cxn>
                  <a:cxn ang="0">
                    <a:pos x="109" y="109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lnTo>
                      <a:pt x="0" y="54"/>
                    </a:lnTo>
                    <a:lnTo>
                      <a:pt x="109" y="10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86" name="Group 1906"/>
            <p:cNvGrpSpPr>
              <a:grpSpLocks/>
            </p:cNvGrpSpPr>
            <p:nvPr/>
          </p:nvGrpSpPr>
          <p:grpSpPr bwMode="auto">
            <a:xfrm>
              <a:off x="4943" y="2392"/>
              <a:ext cx="314" cy="109"/>
              <a:chOff x="4943" y="2392"/>
              <a:chExt cx="314" cy="109"/>
            </a:xfrm>
          </p:grpSpPr>
          <p:sp>
            <p:nvSpPr>
              <p:cNvPr id="124788" name="Freeform 1908"/>
              <p:cNvSpPr>
                <a:spLocks/>
              </p:cNvSpPr>
              <p:nvPr/>
            </p:nvSpPr>
            <p:spPr bwMode="auto">
              <a:xfrm>
                <a:off x="4943" y="2436"/>
                <a:ext cx="20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08" y="18"/>
                  </a:cxn>
                  <a:cxn ang="0">
                    <a:pos x="208" y="1"/>
                  </a:cxn>
                  <a:cxn ang="0">
                    <a:pos x="0" y="0"/>
                  </a:cxn>
                </a:cxnLst>
                <a:rect l="0" t="0" r="r" b="b"/>
                <a:pathLst>
                  <a:path w="208" h="18">
                    <a:moveTo>
                      <a:pt x="0" y="0"/>
                    </a:moveTo>
                    <a:lnTo>
                      <a:pt x="0" y="17"/>
                    </a:lnTo>
                    <a:lnTo>
                      <a:pt x="208" y="18"/>
                    </a:lnTo>
                    <a:lnTo>
                      <a:pt x="20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87" name="Freeform 1907"/>
              <p:cNvSpPr>
                <a:spLocks/>
              </p:cNvSpPr>
              <p:nvPr/>
            </p:nvSpPr>
            <p:spPr bwMode="auto">
              <a:xfrm>
                <a:off x="5148" y="2392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83" name="Group 1903"/>
            <p:cNvGrpSpPr>
              <a:grpSpLocks/>
            </p:cNvGrpSpPr>
            <p:nvPr/>
          </p:nvGrpSpPr>
          <p:grpSpPr bwMode="auto">
            <a:xfrm>
              <a:off x="4099" y="1470"/>
              <a:ext cx="133" cy="110"/>
              <a:chOff x="4099" y="1470"/>
              <a:chExt cx="133" cy="110"/>
            </a:xfrm>
          </p:grpSpPr>
          <p:sp>
            <p:nvSpPr>
              <p:cNvPr id="124785" name="Rectangle 1905"/>
              <p:cNvSpPr>
                <a:spLocks noChangeArrowheads="1"/>
              </p:cNvSpPr>
              <p:nvPr/>
            </p:nvSpPr>
            <p:spPr bwMode="auto">
              <a:xfrm>
                <a:off x="4205" y="1516"/>
                <a:ext cx="27" cy="1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84" name="Freeform 1904"/>
              <p:cNvSpPr>
                <a:spLocks/>
              </p:cNvSpPr>
              <p:nvPr/>
            </p:nvSpPr>
            <p:spPr bwMode="auto">
              <a:xfrm>
                <a:off x="4099" y="1470"/>
                <a:ext cx="112" cy="110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8"/>
                  </a:cxn>
                  <a:cxn ang="0">
                    <a:pos x="112" y="110"/>
                  </a:cxn>
                  <a:cxn ang="0">
                    <a:pos x="110" y="0"/>
                  </a:cxn>
                </a:cxnLst>
                <a:rect l="0" t="0" r="r" b="b"/>
                <a:pathLst>
                  <a:path w="112" h="110">
                    <a:moveTo>
                      <a:pt x="110" y="0"/>
                    </a:moveTo>
                    <a:lnTo>
                      <a:pt x="0" y="58"/>
                    </a:lnTo>
                    <a:lnTo>
                      <a:pt x="112" y="11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782" name="Rectangle 1902"/>
            <p:cNvSpPr>
              <a:spLocks noChangeArrowheads="1"/>
            </p:cNvSpPr>
            <p:nvPr/>
          </p:nvSpPr>
          <p:spPr bwMode="auto">
            <a:xfrm>
              <a:off x="4540" y="413"/>
              <a:ext cx="729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781" name="Rectangle 1901"/>
            <p:cNvSpPr>
              <a:spLocks noChangeArrowheads="1"/>
            </p:cNvSpPr>
            <p:nvPr/>
          </p:nvSpPr>
          <p:spPr bwMode="auto">
            <a:xfrm>
              <a:off x="4621" y="469"/>
              <a:ext cx="57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Master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780" name="Rectangle 1900"/>
            <p:cNvSpPr>
              <a:spLocks noChangeArrowheads="1"/>
            </p:cNvSpPr>
            <p:nvPr/>
          </p:nvSpPr>
          <p:spPr bwMode="auto">
            <a:xfrm>
              <a:off x="2710" y="685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779" name="Rectangle 1899"/>
            <p:cNvSpPr>
              <a:spLocks noChangeArrowheads="1"/>
            </p:cNvSpPr>
            <p:nvPr/>
          </p:nvSpPr>
          <p:spPr bwMode="auto">
            <a:xfrm>
              <a:off x="2792" y="740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778" name="Rectangle 1898"/>
            <p:cNvSpPr>
              <a:spLocks noChangeArrowheads="1"/>
            </p:cNvSpPr>
            <p:nvPr/>
          </p:nvSpPr>
          <p:spPr bwMode="auto">
            <a:xfrm>
              <a:off x="2641" y="1228"/>
              <a:ext cx="64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777" name="Rectangle 1897"/>
            <p:cNvSpPr>
              <a:spLocks noChangeArrowheads="1"/>
            </p:cNvSpPr>
            <p:nvPr/>
          </p:nvSpPr>
          <p:spPr bwMode="auto">
            <a:xfrm>
              <a:off x="2723" y="1283"/>
              <a:ext cx="48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776" name="Rectangle 1896"/>
            <p:cNvSpPr>
              <a:spLocks noChangeArrowheads="1"/>
            </p:cNvSpPr>
            <p:nvPr/>
          </p:nvSpPr>
          <p:spPr bwMode="auto">
            <a:xfrm>
              <a:off x="2720" y="1884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775" name="Rectangle 1895"/>
            <p:cNvSpPr>
              <a:spLocks noChangeArrowheads="1"/>
            </p:cNvSpPr>
            <p:nvPr/>
          </p:nvSpPr>
          <p:spPr bwMode="auto">
            <a:xfrm>
              <a:off x="2802" y="1939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774" name="Rectangle 1894"/>
            <p:cNvSpPr>
              <a:spLocks noChangeArrowheads="1"/>
            </p:cNvSpPr>
            <p:nvPr/>
          </p:nvSpPr>
          <p:spPr bwMode="auto">
            <a:xfrm>
              <a:off x="2710" y="2491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773" name="Rectangle 1893"/>
            <p:cNvSpPr>
              <a:spLocks noChangeArrowheads="1"/>
            </p:cNvSpPr>
            <p:nvPr/>
          </p:nvSpPr>
          <p:spPr bwMode="auto">
            <a:xfrm>
              <a:off x="2792" y="2546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769" name="Group 1889"/>
            <p:cNvGrpSpPr>
              <a:grpSpLocks/>
            </p:cNvGrpSpPr>
            <p:nvPr/>
          </p:nvGrpSpPr>
          <p:grpSpPr bwMode="auto">
            <a:xfrm>
              <a:off x="3695" y="1960"/>
              <a:ext cx="328" cy="111"/>
              <a:chOff x="3695" y="1960"/>
              <a:chExt cx="328" cy="111"/>
            </a:xfrm>
          </p:grpSpPr>
          <p:sp>
            <p:nvSpPr>
              <p:cNvPr id="124772" name="Freeform 1892"/>
              <p:cNvSpPr>
                <a:spLocks/>
              </p:cNvSpPr>
              <p:nvPr/>
            </p:nvSpPr>
            <p:spPr bwMode="auto">
              <a:xfrm>
                <a:off x="3801" y="2006"/>
                <a:ext cx="11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8"/>
                  </a:cxn>
                  <a:cxn ang="0">
                    <a:pos x="116" y="1"/>
                  </a:cxn>
                  <a:cxn ang="0">
                    <a:pos x="0" y="0"/>
                  </a:cxn>
                </a:cxnLst>
                <a:rect l="0" t="0" r="r" b="b"/>
                <a:pathLst>
                  <a:path w="116" h="18">
                    <a:moveTo>
                      <a:pt x="0" y="0"/>
                    </a:moveTo>
                    <a:lnTo>
                      <a:pt x="0" y="17"/>
                    </a:lnTo>
                    <a:lnTo>
                      <a:pt x="116" y="18"/>
                    </a:lnTo>
                    <a:lnTo>
                      <a:pt x="1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71" name="Freeform 1891"/>
              <p:cNvSpPr>
                <a:spLocks/>
              </p:cNvSpPr>
              <p:nvPr/>
            </p:nvSpPr>
            <p:spPr bwMode="auto">
              <a:xfrm>
                <a:off x="3695" y="1960"/>
                <a:ext cx="112" cy="11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54"/>
                  </a:cxn>
                  <a:cxn ang="0">
                    <a:pos x="111" y="111"/>
                  </a:cxn>
                  <a:cxn ang="0">
                    <a:pos x="112" y="0"/>
                  </a:cxn>
                </a:cxnLst>
                <a:rect l="0" t="0" r="r" b="b"/>
                <a:pathLst>
                  <a:path w="112" h="111">
                    <a:moveTo>
                      <a:pt x="112" y="0"/>
                    </a:moveTo>
                    <a:lnTo>
                      <a:pt x="0" y="54"/>
                    </a:lnTo>
                    <a:lnTo>
                      <a:pt x="111" y="11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70" name="Freeform 1890"/>
              <p:cNvSpPr>
                <a:spLocks/>
              </p:cNvSpPr>
              <p:nvPr/>
            </p:nvSpPr>
            <p:spPr bwMode="auto">
              <a:xfrm>
                <a:off x="3914" y="1962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65" name="Group 1885"/>
            <p:cNvGrpSpPr>
              <a:grpSpLocks/>
            </p:cNvGrpSpPr>
            <p:nvPr/>
          </p:nvGrpSpPr>
          <p:grpSpPr bwMode="auto">
            <a:xfrm>
              <a:off x="3690" y="1849"/>
              <a:ext cx="327" cy="109"/>
              <a:chOff x="3690" y="1849"/>
              <a:chExt cx="327" cy="109"/>
            </a:xfrm>
          </p:grpSpPr>
          <p:sp>
            <p:nvSpPr>
              <p:cNvPr id="124768" name="Rectangle 1888"/>
              <p:cNvSpPr>
                <a:spLocks noChangeArrowheads="1"/>
              </p:cNvSpPr>
              <p:nvPr/>
            </p:nvSpPr>
            <p:spPr bwMode="auto">
              <a:xfrm>
                <a:off x="3796" y="1894"/>
                <a:ext cx="115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67" name="Freeform 1887"/>
              <p:cNvSpPr>
                <a:spLocks/>
              </p:cNvSpPr>
              <p:nvPr/>
            </p:nvSpPr>
            <p:spPr bwMode="auto">
              <a:xfrm>
                <a:off x="3690" y="1849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5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5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66" name="Freeform 1886"/>
              <p:cNvSpPr>
                <a:spLocks/>
              </p:cNvSpPr>
              <p:nvPr/>
            </p:nvSpPr>
            <p:spPr bwMode="auto">
              <a:xfrm>
                <a:off x="3909" y="1849"/>
                <a:ext cx="108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8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8" h="109">
                    <a:moveTo>
                      <a:pt x="0" y="109"/>
                    </a:moveTo>
                    <a:lnTo>
                      <a:pt x="108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61" name="Group 1881"/>
            <p:cNvGrpSpPr>
              <a:grpSpLocks/>
            </p:cNvGrpSpPr>
            <p:nvPr/>
          </p:nvGrpSpPr>
          <p:grpSpPr bwMode="auto">
            <a:xfrm>
              <a:off x="3684" y="2083"/>
              <a:ext cx="345" cy="111"/>
              <a:chOff x="3684" y="2083"/>
              <a:chExt cx="345" cy="111"/>
            </a:xfrm>
          </p:grpSpPr>
          <p:sp>
            <p:nvSpPr>
              <p:cNvPr id="124764" name="Freeform 1884"/>
              <p:cNvSpPr>
                <a:spLocks/>
              </p:cNvSpPr>
              <p:nvPr/>
            </p:nvSpPr>
            <p:spPr bwMode="auto">
              <a:xfrm>
                <a:off x="3790" y="2129"/>
                <a:ext cx="133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133" y="17"/>
                  </a:cxn>
                  <a:cxn ang="0">
                    <a:pos x="133" y="0"/>
                  </a:cxn>
                  <a:cxn ang="0">
                    <a:pos x="0" y="1"/>
                  </a:cxn>
                </a:cxnLst>
                <a:rect l="0" t="0" r="r" b="b"/>
                <a:pathLst>
                  <a:path w="133" h="18">
                    <a:moveTo>
                      <a:pt x="0" y="1"/>
                    </a:moveTo>
                    <a:lnTo>
                      <a:pt x="0" y="18"/>
                    </a:lnTo>
                    <a:lnTo>
                      <a:pt x="133" y="17"/>
                    </a:lnTo>
                    <a:lnTo>
                      <a:pt x="1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63" name="Freeform 1883"/>
              <p:cNvSpPr>
                <a:spLocks/>
              </p:cNvSpPr>
              <p:nvPr/>
            </p:nvSpPr>
            <p:spPr bwMode="auto">
              <a:xfrm>
                <a:off x="3684" y="2085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4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4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62" name="Freeform 1882"/>
              <p:cNvSpPr>
                <a:spLocks/>
              </p:cNvSpPr>
              <p:nvPr/>
            </p:nvSpPr>
            <p:spPr bwMode="auto">
              <a:xfrm>
                <a:off x="3920" y="2083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6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6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57" name="Group 1877"/>
            <p:cNvGrpSpPr>
              <a:grpSpLocks/>
            </p:cNvGrpSpPr>
            <p:nvPr/>
          </p:nvGrpSpPr>
          <p:grpSpPr bwMode="auto">
            <a:xfrm>
              <a:off x="3701" y="1342"/>
              <a:ext cx="328" cy="111"/>
              <a:chOff x="3701" y="1342"/>
              <a:chExt cx="328" cy="111"/>
            </a:xfrm>
          </p:grpSpPr>
          <p:sp>
            <p:nvSpPr>
              <p:cNvPr id="124760" name="Freeform 1880"/>
              <p:cNvSpPr>
                <a:spLocks/>
              </p:cNvSpPr>
              <p:nvPr/>
            </p:nvSpPr>
            <p:spPr bwMode="auto">
              <a:xfrm>
                <a:off x="3806" y="1388"/>
                <a:ext cx="115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15" y="18"/>
                  </a:cxn>
                  <a:cxn ang="0">
                    <a:pos x="115" y="1"/>
                  </a:cxn>
                  <a:cxn ang="0">
                    <a:pos x="0" y="0"/>
                  </a:cxn>
                </a:cxnLst>
                <a:rect l="0" t="0" r="r" b="b"/>
                <a:pathLst>
                  <a:path w="115" h="18">
                    <a:moveTo>
                      <a:pt x="0" y="0"/>
                    </a:moveTo>
                    <a:lnTo>
                      <a:pt x="0" y="16"/>
                    </a:lnTo>
                    <a:lnTo>
                      <a:pt x="115" y="18"/>
                    </a:lnTo>
                    <a:lnTo>
                      <a:pt x="11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59" name="Freeform 1879"/>
              <p:cNvSpPr>
                <a:spLocks/>
              </p:cNvSpPr>
              <p:nvPr/>
            </p:nvSpPr>
            <p:spPr bwMode="auto">
              <a:xfrm>
                <a:off x="3701" y="1342"/>
                <a:ext cx="110" cy="11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3"/>
                  </a:cxn>
                  <a:cxn ang="0">
                    <a:pos x="109" y="111"/>
                  </a:cxn>
                  <a:cxn ang="0">
                    <a:pos x="110" y="0"/>
                  </a:cxn>
                </a:cxnLst>
                <a:rect l="0" t="0" r="r" b="b"/>
                <a:pathLst>
                  <a:path w="110" h="111">
                    <a:moveTo>
                      <a:pt x="110" y="0"/>
                    </a:moveTo>
                    <a:lnTo>
                      <a:pt x="0" y="53"/>
                    </a:lnTo>
                    <a:lnTo>
                      <a:pt x="109" y="111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58" name="Freeform 1878"/>
              <p:cNvSpPr>
                <a:spLocks/>
              </p:cNvSpPr>
              <p:nvPr/>
            </p:nvSpPr>
            <p:spPr bwMode="auto">
              <a:xfrm>
                <a:off x="3918" y="1344"/>
                <a:ext cx="111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1" y="53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1" h="109">
                    <a:moveTo>
                      <a:pt x="0" y="109"/>
                    </a:moveTo>
                    <a:lnTo>
                      <a:pt x="111" y="53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53" name="Group 1873"/>
            <p:cNvGrpSpPr>
              <a:grpSpLocks/>
            </p:cNvGrpSpPr>
            <p:nvPr/>
          </p:nvGrpSpPr>
          <p:grpSpPr bwMode="auto">
            <a:xfrm>
              <a:off x="3695" y="1231"/>
              <a:ext cx="328" cy="108"/>
              <a:chOff x="3695" y="1231"/>
              <a:chExt cx="328" cy="108"/>
            </a:xfrm>
          </p:grpSpPr>
          <p:sp>
            <p:nvSpPr>
              <p:cNvPr id="124756" name="Rectangle 1876"/>
              <p:cNvSpPr>
                <a:spLocks noChangeArrowheads="1"/>
              </p:cNvSpPr>
              <p:nvPr/>
            </p:nvSpPr>
            <p:spPr bwMode="auto">
              <a:xfrm>
                <a:off x="3800" y="1276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55" name="Freeform 1875"/>
              <p:cNvSpPr>
                <a:spLocks/>
              </p:cNvSpPr>
              <p:nvPr/>
            </p:nvSpPr>
            <p:spPr bwMode="auto">
              <a:xfrm>
                <a:off x="3695" y="1231"/>
                <a:ext cx="109" cy="1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3"/>
                  </a:cxn>
                  <a:cxn ang="0">
                    <a:pos x="109" y="108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8">
                    <a:moveTo>
                      <a:pt x="109" y="0"/>
                    </a:moveTo>
                    <a:lnTo>
                      <a:pt x="0" y="53"/>
                    </a:lnTo>
                    <a:lnTo>
                      <a:pt x="109" y="10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54" name="Freeform 1874"/>
              <p:cNvSpPr>
                <a:spLocks/>
              </p:cNvSpPr>
              <p:nvPr/>
            </p:nvSpPr>
            <p:spPr bwMode="auto">
              <a:xfrm>
                <a:off x="3913" y="1231"/>
                <a:ext cx="110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0" y="53"/>
                  </a:cxn>
                  <a:cxn ang="0">
                    <a:pos x="0" y="0"/>
                  </a:cxn>
                  <a:cxn ang="0">
                    <a:pos x="0" y="108"/>
                  </a:cxn>
                </a:cxnLst>
                <a:rect l="0" t="0" r="r" b="b"/>
                <a:pathLst>
                  <a:path w="110" h="108">
                    <a:moveTo>
                      <a:pt x="0" y="108"/>
                    </a:moveTo>
                    <a:lnTo>
                      <a:pt x="110" y="53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49" name="Group 1869"/>
            <p:cNvGrpSpPr>
              <a:grpSpLocks/>
            </p:cNvGrpSpPr>
            <p:nvPr/>
          </p:nvGrpSpPr>
          <p:grpSpPr bwMode="auto">
            <a:xfrm>
              <a:off x="3690" y="1465"/>
              <a:ext cx="344" cy="111"/>
              <a:chOff x="3690" y="1465"/>
              <a:chExt cx="344" cy="111"/>
            </a:xfrm>
          </p:grpSpPr>
          <p:sp>
            <p:nvSpPr>
              <p:cNvPr id="124752" name="Freeform 1872"/>
              <p:cNvSpPr>
                <a:spLocks/>
              </p:cNvSpPr>
              <p:nvPr/>
            </p:nvSpPr>
            <p:spPr bwMode="auto">
              <a:xfrm>
                <a:off x="3794" y="1511"/>
                <a:ext cx="133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133" y="17"/>
                  </a:cxn>
                  <a:cxn ang="0">
                    <a:pos x="133" y="0"/>
                  </a:cxn>
                  <a:cxn ang="0">
                    <a:pos x="0" y="1"/>
                  </a:cxn>
                </a:cxnLst>
                <a:rect l="0" t="0" r="r" b="b"/>
                <a:pathLst>
                  <a:path w="133" h="18">
                    <a:moveTo>
                      <a:pt x="0" y="1"/>
                    </a:moveTo>
                    <a:lnTo>
                      <a:pt x="0" y="18"/>
                    </a:lnTo>
                    <a:lnTo>
                      <a:pt x="133" y="17"/>
                    </a:lnTo>
                    <a:lnTo>
                      <a:pt x="1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51" name="Freeform 1871"/>
              <p:cNvSpPr>
                <a:spLocks/>
              </p:cNvSpPr>
              <p:nvPr/>
            </p:nvSpPr>
            <p:spPr bwMode="auto">
              <a:xfrm>
                <a:off x="3690" y="1467"/>
                <a:ext cx="108" cy="109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55"/>
                  </a:cxn>
                  <a:cxn ang="0">
                    <a:pos x="108" y="109"/>
                  </a:cxn>
                  <a:cxn ang="0">
                    <a:pos x="108" y="0"/>
                  </a:cxn>
                </a:cxnLst>
                <a:rect l="0" t="0" r="r" b="b"/>
                <a:pathLst>
                  <a:path w="108" h="109">
                    <a:moveTo>
                      <a:pt x="108" y="0"/>
                    </a:moveTo>
                    <a:lnTo>
                      <a:pt x="0" y="55"/>
                    </a:lnTo>
                    <a:lnTo>
                      <a:pt x="108" y="109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50" name="Freeform 1870"/>
              <p:cNvSpPr>
                <a:spLocks/>
              </p:cNvSpPr>
              <p:nvPr/>
            </p:nvSpPr>
            <p:spPr bwMode="auto">
              <a:xfrm>
                <a:off x="3924" y="1465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45" name="Group 1865"/>
            <p:cNvGrpSpPr>
              <a:grpSpLocks/>
            </p:cNvGrpSpPr>
            <p:nvPr/>
          </p:nvGrpSpPr>
          <p:grpSpPr bwMode="auto">
            <a:xfrm>
              <a:off x="3704" y="760"/>
              <a:ext cx="327" cy="110"/>
              <a:chOff x="3704" y="760"/>
              <a:chExt cx="327" cy="110"/>
            </a:xfrm>
          </p:grpSpPr>
          <p:sp>
            <p:nvSpPr>
              <p:cNvPr id="124748" name="Freeform 1868"/>
              <p:cNvSpPr>
                <a:spLocks/>
              </p:cNvSpPr>
              <p:nvPr/>
            </p:nvSpPr>
            <p:spPr bwMode="auto">
              <a:xfrm>
                <a:off x="3808" y="805"/>
                <a:ext cx="11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8"/>
                  </a:cxn>
                  <a:cxn ang="0">
                    <a:pos x="116" y="1"/>
                  </a:cxn>
                  <a:cxn ang="0">
                    <a:pos x="0" y="0"/>
                  </a:cxn>
                </a:cxnLst>
                <a:rect l="0" t="0" r="r" b="b"/>
                <a:pathLst>
                  <a:path w="116" h="18">
                    <a:moveTo>
                      <a:pt x="0" y="0"/>
                    </a:moveTo>
                    <a:lnTo>
                      <a:pt x="0" y="17"/>
                    </a:lnTo>
                    <a:lnTo>
                      <a:pt x="116" y="18"/>
                    </a:lnTo>
                    <a:lnTo>
                      <a:pt x="1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47" name="Freeform 1867"/>
              <p:cNvSpPr>
                <a:spLocks/>
              </p:cNvSpPr>
              <p:nvPr/>
            </p:nvSpPr>
            <p:spPr bwMode="auto">
              <a:xfrm>
                <a:off x="3704" y="760"/>
                <a:ext cx="110" cy="110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2"/>
                  </a:cxn>
                  <a:cxn ang="0">
                    <a:pos x="109" y="110"/>
                  </a:cxn>
                  <a:cxn ang="0">
                    <a:pos x="110" y="0"/>
                  </a:cxn>
                </a:cxnLst>
                <a:rect l="0" t="0" r="r" b="b"/>
                <a:pathLst>
                  <a:path w="110" h="110">
                    <a:moveTo>
                      <a:pt x="110" y="0"/>
                    </a:moveTo>
                    <a:lnTo>
                      <a:pt x="0" y="52"/>
                    </a:lnTo>
                    <a:lnTo>
                      <a:pt x="109" y="11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46" name="Freeform 1866"/>
              <p:cNvSpPr>
                <a:spLocks/>
              </p:cNvSpPr>
              <p:nvPr/>
            </p:nvSpPr>
            <p:spPr bwMode="auto">
              <a:xfrm>
                <a:off x="3921" y="761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41" name="Group 1861"/>
            <p:cNvGrpSpPr>
              <a:grpSpLocks/>
            </p:cNvGrpSpPr>
            <p:nvPr/>
          </p:nvGrpSpPr>
          <p:grpSpPr bwMode="auto">
            <a:xfrm>
              <a:off x="3698" y="648"/>
              <a:ext cx="328" cy="109"/>
              <a:chOff x="3698" y="648"/>
              <a:chExt cx="328" cy="109"/>
            </a:xfrm>
          </p:grpSpPr>
          <p:sp>
            <p:nvSpPr>
              <p:cNvPr id="124744" name="Rectangle 1864"/>
              <p:cNvSpPr>
                <a:spLocks noChangeArrowheads="1"/>
              </p:cNvSpPr>
              <p:nvPr/>
            </p:nvSpPr>
            <p:spPr bwMode="auto">
              <a:xfrm>
                <a:off x="3803" y="693"/>
                <a:ext cx="115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43" name="Freeform 1863"/>
              <p:cNvSpPr>
                <a:spLocks/>
              </p:cNvSpPr>
              <p:nvPr/>
            </p:nvSpPr>
            <p:spPr bwMode="auto">
              <a:xfrm>
                <a:off x="3698" y="648"/>
                <a:ext cx="109" cy="10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4"/>
                  </a:cxn>
                  <a:cxn ang="0">
                    <a:pos x="109" y="109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lnTo>
                      <a:pt x="0" y="54"/>
                    </a:lnTo>
                    <a:lnTo>
                      <a:pt x="109" y="10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42" name="Freeform 1862"/>
              <p:cNvSpPr>
                <a:spLocks/>
              </p:cNvSpPr>
              <p:nvPr/>
            </p:nvSpPr>
            <p:spPr bwMode="auto">
              <a:xfrm>
                <a:off x="3916" y="648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38" name="Group 1858"/>
            <p:cNvGrpSpPr>
              <a:grpSpLocks/>
            </p:cNvGrpSpPr>
            <p:nvPr/>
          </p:nvGrpSpPr>
          <p:grpSpPr bwMode="auto">
            <a:xfrm>
              <a:off x="4110" y="1953"/>
              <a:ext cx="269" cy="95"/>
              <a:chOff x="4110" y="1953"/>
              <a:chExt cx="269" cy="95"/>
            </a:xfrm>
          </p:grpSpPr>
          <p:sp>
            <p:nvSpPr>
              <p:cNvPr id="124740" name="Line 1860"/>
              <p:cNvSpPr>
                <a:spLocks noChangeShapeType="1"/>
              </p:cNvSpPr>
              <p:nvPr/>
            </p:nvSpPr>
            <p:spPr bwMode="auto">
              <a:xfrm flipV="1">
                <a:off x="4202" y="1999"/>
                <a:ext cx="177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39" name="Freeform 1859"/>
              <p:cNvSpPr>
                <a:spLocks/>
              </p:cNvSpPr>
              <p:nvPr/>
            </p:nvSpPr>
            <p:spPr bwMode="auto">
              <a:xfrm>
                <a:off x="4110" y="1953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7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7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35" name="Group 1855"/>
            <p:cNvGrpSpPr>
              <a:grpSpLocks/>
            </p:cNvGrpSpPr>
            <p:nvPr/>
          </p:nvGrpSpPr>
          <p:grpSpPr bwMode="auto">
            <a:xfrm>
              <a:off x="4093" y="2588"/>
              <a:ext cx="339" cy="95"/>
              <a:chOff x="4093" y="2588"/>
              <a:chExt cx="339" cy="95"/>
            </a:xfrm>
          </p:grpSpPr>
          <p:sp>
            <p:nvSpPr>
              <p:cNvPr id="124737" name="Line 1857"/>
              <p:cNvSpPr>
                <a:spLocks noChangeShapeType="1"/>
              </p:cNvSpPr>
              <p:nvPr/>
            </p:nvSpPr>
            <p:spPr bwMode="auto">
              <a:xfrm>
                <a:off x="4185" y="2635"/>
                <a:ext cx="247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36" name="Freeform 1856"/>
              <p:cNvSpPr>
                <a:spLocks/>
              </p:cNvSpPr>
              <p:nvPr/>
            </p:nvSpPr>
            <p:spPr bwMode="auto">
              <a:xfrm>
                <a:off x="4093" y="2588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8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8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32" name="Group 1852"/>
            <p:cNvGrpSpPr>
              <a:grpSpLocks/>
            </p:cNvGrpSpPr>
            <p:nvPr/>
          </p:nvGrpSpPr>
          <p:grpSpPr bwMode="auto">
            <a:xfrm>
              <a:off x="4113" y="1354"/>
              <a:ext cx="291" cy="94"/>
              <a:chOff x="4113" y="1354"/>
              <a:chExt cx="291" cy="94"/>
            </a:xfrm>
          </p:grpSpPr>
          <p:sp>
            <p:nvSpPr>
              <p:cNvPr id="124734" name="Line 1854"/>
              <p:cNvSpPr>
                <a:spLocks noChangeShapeType="1"/>
              </p:cNvSpPr>
              <p:nvPr/>
            </p:nvSpPr>
            <p:spPr bwMode="auto">
              <a:xfrm>
                <a:off x="4205" y="1400"/>
                <a:ext cx="199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33" name="Freeform 1853"/>
              <p:cNvSpPr>
                <a:spLocks/>
              </p:cNvSpPr>
              <p:nvPr/>
            </p:nvSpPr>
            <p:spPr bwMode="auto">
              <a:xfrm>
                <a:off x="4113" y="1354"/>
                <a:ext cx="96" cy="94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6"/>
                  </a:cxn>
                  <a:cxn ang="0">
                    <a:pos x="96" y="94"/>
                  </a:cxn>
                  <a:cxn ang="0">
                    <a:pos x="96" y="0"/>
                  </a:cxn>
                </a:cxnLst>
                <a:rect l="0" t="0" r="r" b="b"/>
                <a:pathLst>
                  <a:path w="96" h="94">
                    <a:moveTo>
                      <a:pt x="96" y="0"/>
                    </a:moveTo>
                    <a:lnTo>
                      <a:pt x="0" y="46"/>
                    </a:lnTo>
                    <a:lnTo>
                      <a:pt x="96" y="9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29" name="Group 1849"/>
            <p:cNvGrpSpPr>
              <a:grpSpLocks/>
            </p:cNvGrpSpPr>
            <p:nvPr/>
          </p:nvGrpSpPr>
          <p:grpSpPr bwMode="auto">
            <a:xfrm>
              <a:off x="4397" y="1670"/>
              <a:ext cx="340" cy="97"/>
              <a:chOff x="4397" y="1670"/>
              <a:chExt cx="340" cy="97"/>
            </a:xfrm>
          </p:grpSpPr>
          <p:sp>
            <p:nvSpPr>
              <p:cNvPr id="124731" name="Line 1851"/>
              <p:cNvSpPr>
                <a:spLocks noChangeShapeType="1"/>
              </p:cNvSpPr>
              <p:nvPr/>
            </p:nvSpPr>
            <p:spPr bwMode="auto">
              <a:xfrm flipV="1">
                <a:off x="4397" y="1717"/>
                <a:ext cx="248" cy="9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30" name="Freeform 1850"/>
              <p:cNvSpPr>
                <a:spLocks/>
              </p:cNvSpPr>
              <p:nvPr/>
            </p:nvSpPr>
            <p:spPr bwMode="auto">
              <a:xfrm>
                <a:off x="4640" y="1670"/>
                <a:ext cx="97" cy="97"/>
              </a:xfrm>
              <a:custGeom>
                <a:avLst/>
                <a:gdLst/>
                <a:ahLst/>
                <a:cxnLst>
                  <a:cxn ang="0">
                    <a:pos x="4" y="97"/>
                  </a:cxn>
                  <a:cxn ang="0">
                    <a:pos x="97" y="44"/>
                  </a:cxn>
                  <a:cxn ang="0">
                    <a:pos x="0" y="0"/>
                  </a:cxn>
                  <a:cxn ang="0">
                    <a:pos x="4" y="97"/>
                  </a:cxn>
                </a:cxnLst>
                <a:rect l="0" t="0" r="r" b="b"/>
                <a:pathLst>
                  <a:path w="97" h="97">
                    <a:moveTo>
                      <a:pt x="4" y="97"/>
                    </a:moveTo>
                    <a:lnTo>
                      <a:pt x="97" y="44"/>
                    </a:lnTo>
                    <a:lnTo>
                      <a:pt x="0" y="0"/>
                    </a:lnTo>
                    <a:lnTo>
                      <a:pt x="4" y="97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728" name="Line 1848"/>
            <p:cNvSpPr>
              <a:spLocks noChangeShapeType="1"/>
            </p:cNvSpPr>
            <p:nvPr/>
          </p:nvSpPr>
          <p:spPr bwMode="auto">
            <a:xfrm>
              <a:off x="4400" y="1404"/>
              <a:ext cx="1" cy="320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725" name="Group 1845"/>
            <p:cNvGrpSpPr>
              <a:grpSpLocks/>
            </p:cNvGrpSpPr>
            <p:nvPr/>
          </p:nvGrpSpPr>
          <p:grpSpPr bwMode="auto">
            <a:xfrm>
              <a:off x="4438" y="1617"/>
              <a:ext cx="299" cy="94"/>
              <a:chOff x="4438" y="1617"/>
              <a:chExt cx="299" cy="94"/>
            </a:xfrm>
          </p:grpSpPr>
          <p:sp>
            <p:nvSpPr>
              <p:cNvPr id="124727" name="Line 1847"/>
              <p:cNvSpPr>
                <a:spLocks noChangeShapeType="1"/>
              </p:cNvSpPr>
              <p:nvPr/>
            </p:nvSpPr>
            <p:spPr bwMode="auto">
              <a:xfrm>
                <a:off x="4438" y="1662"/>
                <a:ext cx="207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26" name="Freeform 1846"/>
              <p:cNvSpPr>
                <a:spLocks/>
              </p:cNvSpPr>
              <p:nvPr/>
            </p:nvSpPr>
            <p:spPr bwMode="auto">
              <a:xfrm>
                <a:off x="4643" y="1617"/>
                <a:ext cx="94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94" y="46"/>
                  </a:cxn>
                  <a:cxn ang="0">
                    <a:pos x="0" y="0"/>
                  </a:cxn>
                  <a:cxn ang="0">
                    <a:pos x="0" y="94"/>
                  </a:cxn>
                </a:cxnLst>
                <a:rect l="0" t="0" r="r" b="b"/>
                <a:pathLst>
                  <a:path w="94" h="94">
                    <a:moveTo>
                      <a:pt x="0" y="94"/>
                    </a:moveTo>
                    <a:lnTo>
                      <a:pt x="94" y="46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724" name="Line 1844"/>
            <p:cNvSpPr>
              <a:spLocks noChangeShapeType="1"/>
            </p:cNvSpPr>
            <p:nvPr/>
          </p:nvSpPr>
          <p:spPr bwMode="auto">
            <a:xfrm>
              <a:off x="4436" y="822"/>
              <a:ext cx="2" cy="837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721" name="Group 1841"/>
            <p:cNvGrpSpPr>
              <a:grpSpLocks/>
            </p:cNvGrpSpPr>
            <p:nvPr/>
          </p:nvGrpSpPr>
          <p:grpSpPr bwMode="auto">
            <a:xfrm>
              <a:off x="4110" y="768"/>
              <a:ext cx="329" cy="95"/>
              <a:chOff x="4110" y="768"/>
              <a:chExt cx="329" cy="95"/>
            </a:xfrm>
          </p:grpSpPr>
          <p:sp>
            <p:nvSpPr>
              <p:cNvPr id="124723" name="Line 1843"/>
              <p:cNvSpPr>
                <a:spLocks noChangeShapeType="1"/>
              </p:cNvSpPr>
              <p:nvPr/>
            </p:nvSpPr>
            <p:spPr bwMode="auto">
              <a:xfrm>
                <a:off x="4202" y="815"/>
                <a:ext cx="237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22" name="Freeform 1842"/>
              <p:cNvSpPr>
                <a:spLocks/>
              </p:cNvSpPr>
              <p:nvPr/>
            </p:nvSpPr>
            <p:spPr bwMode="auto">
              <a:xfrm>
                <a:off x="4110" y="768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7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7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18" name="Group 1838"/>
            <p:cNvGrpSpPr>
              <a:grpSpLocks/>
            </p:cNvGrpSpPr>
            <p:nvPr/>
          </p:nvGrpSpPr>
          <p:grpSpPr bwMode="auto">
            <a:xfrm>
              <a:off x="4386" y="1735"/>
              <a:ext cx="354" cy="97"/>
              <a:chOff x="4386" y="1735"/>
              <a:chExt cx="354" cy="97"/>
            </a:xfrm>
          </p:grpSpPr>
          <p:sp>
            <p:nvSpPr>
              <p:cNvPr id="124720" name="Line 1840"/>
              <p:cNvSpPr>
                <a:spLocks noChangeShapeType="1"/>
              </p:cNvSpPr>
              <p:nvPr/>
            </p:nvSpPr>
            <p:spPr bwMode="auto">
              <a:xfrm flipV="1">
                <a:off x="4386" y="1782"/>
                <a:ext cx="261" cy="3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19" name="Freeform 1839"/>
              <p:cNvSpPr>
                <a:spLocks/>
              </p:cNvSpPr>
              <p:nvPr/>
            </p:nvSpPr>
            <p:spPr bwMode="auto">
              <a:xfrm>
                <a:off x="4643" y="1735"/>
                <a:ext cx="97" cy="97"/>
              </a:xfrm>
              <a:custGeom>
                <a:avLst/>
                <a:gdLst/>
                <a:ahLst/>
                <a:cxnLst>
                  <a:cxn ang="0">
                    <a:pos x="1" y="97"/>
                  </a:cxn>
                  <a:cxn ang="0">
                    <a:pos x="97" y="47"/>
                  </a:cxn>
                  <a:cxn ang="0">
                    <a:pos x="0" y="0"/>
                  </a:cxn>
                  <a:cxn ang="0">
                    <a:pos x="1" y="97"/>
                  </a:cxn>
                </a:cxnLst>
                <a:rect l="0" t="0" r="r" b="b"/>
                <a:pathLst>
                  <a:path w="97" h="97">
                    <a:moveTo>
                      <a:pt x="1" y="97"/>
                    </a:moveTo>
                    <a:lnTo>
                      <a:pt x="97" y="47"/>
                    </a:lnTo>
                    <a:lnTo>
                      <a:pt x="0" y="0"/>
                    </a:lnTo>
                    <a:lnTo>
                      <a:pt x="1" y="97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15" name="Group 1835"/>
            <p:cNvGrpSpPr>
              <a:grpSpLocks/>
            </p:cNvGrpSpPr>
            <p:nvPr/>
          </p:nvGrpSpPr>
          <p:grpSpPr bwMode="auto">
            <a:xfrm>
              <a:off x="4434" y="1788"/>
              <a:ext cx="303" cy="95"/>
              <a:chOff x="4434" y="1788"/>
              <a:chExt cx="303" cy="95"/>
            </a:xfrm>
          </p:grpSpPr>
          <p:sp>
            <p:nvSpPr>
              <p:cNvPr id="124717" name="Line 1837"/>
              <p:cNvSpPr>
                <a:spLocks noChangeShapeType="1"/>
              </p:cNvSpPr>
              <p:nvPr/>
            </p:nvSpPr>
            <p:spPr bwMode="auto">
              <a:xfrm>
                <a:off x="4434" y="1833"/>
                <a:ext cx="210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16" name="Freeform 1836"/>
              <p:cNvSpPr>
                <a:spLocks/>
              </p:cNvSpPr>
              <p:nvPr/>
            </p:nvSpPr>
            <p:spPr bwMode="auto">
              <a:xfrm>
                <a:off x="4641" y="1788"/>
                <a:ext cx="96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6" y="48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6" h="95">
                    <a:moveTo>
                      <a:pt x="0" y="95"/>
                    </a:moveTo>
                    <a:lnTo>
                      <a:pt x="96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714" name="Line 1834"/>
            <p:cNvSpPr>
              <a:spLocks noChangeShapeType="1"/>
            </p:cNvSpPr>
            <p:nvPr/>
          </p:nvSpPr>
          <p:spPr bwMode="auto">
            <a:xfrm>
              <a:off x="4383" y="1781"/>
              <a:ext cx="1" cy="219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713" name="Line 1833"/>
            <p:cNvSpPr>
              <a:spLocks noChangeShapeType="1"/>
            </p:cNvSpPr>
            <p:nvPr/>
          </p:nvSpPr>
          <p:spPr bwMode="auto">
            <a:xfrm>
              <a:off x="4429" y="1836"/>
              <a:ext cx="5" cy="798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709" name="Group 1829"/>
            <p:cNvGrpSpPr>
              <a:grpSpLocks/>
            </p:cNvGrpSpPr>
            <p:nvPr/>
          </p:nvGrpSpPr>
          <p:grpSpPr bwMode="auto">
            <a:xfrm>
              <a:off x="4746" y="1898"/>
              <a:ext cx="94" cy="274"/>
              <a:chOff x="4746" y="1898"/>
              <a:chExt cx="94" cy="274"/>
            </a:xfrm>
          </p:grpSpPr>
          <p:sp>
            <p:nvSpPr>
              <p:cNvPr id="124712" name="Line 1832"/>
              <p:cNvSpPr>
                <a:spLocks noChangeShapeType="1"/>
              </p:cNvSpPr>
              <p:nvPr/>
            </p:nvSpPr>
            <p:spPr bwMode="auto">
              <a:xfrm flipV="1">
                <a:off x="4792" y="1990"/>
                <a:ext cx="1" cy="9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11" name="Freeform 1831"/>
              <p:cNvSpPr>
                <a:spLocks/>
              </p:cNvSpPr>
              <p:nvPr/>
            </p:nvSpPr>
            <p:spPr bwMode="auto">
              <a:xfrm>
                <a:off x="4746" y="2078"/>
                <a:ext cx="94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4"/>
                  </a:cxn>
                  <a:cxn ang="0">
                    <a:pos x="94" y="0"/>
                  </a:cxn>
                  <a:cxn ang="0">
                    <a:pos x="0" y="0"/>
                  </a:cxn>
                </a:cxnLst>
                <a:rect l="0" t="0" r="r" b="b"/>
                <a:pathLst>
                  <a:path w="94" h="94">
                    <a:moveTo>
                      <a:pt x="0" y="0"/>
                    </a:moveTo>
                    <a:lnTo>
                      <a:pt x="48" y="94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10" name="Freeform 1830"/>
              <p:cNvSpPr>
                <a:spLocks/>
              </p:cNvSpPr>
              <p:nvPr/>
            </p:nvSpPr>
            <p:spPr bwMode="auto">
              <a:xfrm>
                <a:off x="4746" y="1898"/>
                <a:ext cx="94" cy="96"/>
              </a:xfrm>
              <a:custGeom>
                <a:avLst/>
                <a:gdLst/>
                <a:ahLst/>
                <a:cxnLst>
                  <a:cxn ang="0">
                    <a:pos x="94" y="96"/>
                  </a:cxn>
                  <a:cxn ang="0">
                    <a:pos x="48" y="0"/>
                  </a:cxn>
                  <a:cxn ang="0">
                    <a:pos x="0" y="96"/>
                  </a:cxn>
                  <a:cxn ang="0">
                    <a:pos x="94" y="96"/>
                  </a:cxn>
                </a:cxnLst>
                <a:rect l="0" t="0" r="r" b="b"/>
                <a:pathLst>
                  <a:path w="94" h="96">
                    <a:moveTo>
                      <a:pt x="94" y="96"/>
                    </a:moveTo>
                    <a:lnTo>
                      <a:pt x="48" y="0"/>
                    </a:lnTo>
                    <a:lnTo>
                      <a:pt x="0" y="96"/>
                    </a:lnTo>
                    <a:lnTo>
                      <a:pt x="94" y="96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05" name="Group 1825"/>
            <p:cNvGrpSpPr>
              <a:grpSpLocks/>
            </p:cNvGrpSpPr>
            <p:nvPr/>
          </p:nvGrpSpPr>
          <p:grpSpPr bwMode="auto">
            <a:xfrm>
              <a:off x="5028" y="1714"/>
              <a:ext cx="257" cy="111"/>
              <a:chOff x="5028" y="1714"/>
              <a:chExt cx="257" cy="111"/>
            </a:xfrm>
          </p:grpSpPr>
          <p:sp>
            <p:nvSpPr>
              <p:cNvPr id="124708" name="Freeform 1828"/>
              <p:cNvSpPr>
                <a:spLocks/>
              </p:cNvSpPr>
              <p:nvPr/>
            </p:nvSpPr>
            <p:spPr bwMode="auto">
              <a:xfrm>
                <a:off x="5132" y="1759"/>
                <a:ext cx="47" cy="19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47" y="2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7" y="19"/>
                  </a:cxn>
                </a:cxnLst>
                <a:rect l="0" t="0" r="r" b="b"/>
                <a:pathLst>
                  <a:path w="47" h="19">
                    <a:moveTo>
                      <a:pt x="47" y="19"/>
                    </a:moveTo>
                    <a:lnTo>
                      <a:pt x="47" y="2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07" name="Freeform 1827"/>
              <p:cNvSpPr>
                <a:spLocks/>
              </p:cNvSpPr>
              <p:nvPr/>
            </p:nvSpPr>
            <p:spPr bwMode="auto">
              <a:xfrm>
                <a:off x="5175" y="1714"/>
                <a:ext cx="110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10" y="57"/>
                  </a:cxn>
                  <a:cxn ang="0">
                    <a:pos x="1" y="0"/>
                  </a:cxn>
                  <a:cxn ang="0">
                    <a:pos x="0" y="111"/>
                  </a:cxn>
                </a:cxnLst>
                <a:rect l="0" t="0" r="r" b="b"/>
                <a:pathLst>
                  <a:path w="110" h="111">
                    <a:moveTo>
                      <a:pt x="0" y="111"/>
                    </a:moveTo>
                    <a:lnTo>
                      <a:pt x="110" y="57"/>
                    </a:lnTo>
                    <a:lnTo>
                      <a:pt x="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06" name="Freeform 1826"/>
              <p:cNvSpPr>
                <a:spLocks/>
              </p:cNvSpPr>
              <p:nvPr/>
            </p:nvSpPr>
            <p:spPr bwMode="auto">
              <a:xfrm>
                <a:off x="5028" y="1714"/>
                <a:ext cx="110" cy="11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4"/>
                  </a:cxn>
                  <a:cxn ang="0">
                    <a:pos x="109" y="111"/>
                  </a:cxn>
                  <a:cxn ang="0">
                    <a:pos x="110" y="0"/>
                  </a:cxn>
                </a:cxnLst>
                <a:rect l="0" t="0" r="r" b="b"/>
                <a:pathLst>
                  <a:path w="110" h="111">
                    <a:moveTo>
                      <a:pt x="110" y="0"/>
                    </a:moveTo>
                    <a:lnTo>
                      <a:pt x="0" y="54"/>
                    </a:lnTo>
                    <a:lnTo>
                      <a:pt x="109" y="111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702" name="Group 1822"/>
            <p:cNvGrpSpPr>
              <a:grpSpLocks/>
            </p:cNvGrpSpPr>
            <p:nvPr/>
          </p:nvGrpSpPr>
          <p:grpSpPr bwMode="auto">
            <a:xfrm>
              <a:off x="5000" y="1016"/>
              <a:ext cx="146" cy="94"/>
              <a:chOff x="5000" y="1016"/>
              <a:chExt cx="146" cy="94"/>
            </a:xfrm>
          </p:grpSpPr>
          <p:sp>
            <p:nvSpPr>
              <p:cNvPr id="124704" name="Line 1824"/>
              <p:cNvSpPr>
                <a:spLocks noChangeShapeType="1"/>
              </p:cNvSpPr>
              <p:nvPr/>
            </p:nvSpPr>
            <p:spPr bwMode="auto">
              <a:xfrm>
                <a:off x="5000" y="1062"/>
                <a:ext cx="55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03" name="Freeform 1823"/>
              <p:cNvSpPr>
                <a:spLocks/>
              </p:cNvSpPr>
              <p:nvPr/>
            </p:nvSpPr>
            <p:spPr bwMode="auto">
              <a:xfrm>
                <a:off x="5052" y="1016"/>
                <a:ext cx="94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94" y="48"/>
                  </a:cxn>
                  <a:cxn ang="0">
                    <a:pos x="0" y="0"/>
                  </a:cxn>
                  <a:cxn ang="0">
                    <a:pos x="0" y="94"/>
                  </a:cxn>
                </a:cxnLst>
                <a:rect l="0" t="0" r="r" b="b"/>
                <a:pathLst>
                  <a:path w="94" h="94">
                    <a:moveTo>
                      <a:pt x="0" y="94"/>
                    </a:moveTo>
                    <a:lnTo>
                      <a:pt x="94" y="48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99" name="Group 1819"/>
            <p:cNvGrpSpPr>
              <a:grpSpLocks/>
            </p:cNvGrpSpPr>
            <p:nvPr/>
          </p:nvGrpSpPr>
          <p:grpSpPr bwMode="auto">
            <a:xfrm>
              <a:off x="5014" y="1458"/>
              <a:ext cx="180" cy="96"/>
              <a:chOff x="5014" y="1458"/>
              <a:chExt cx="180" cy="96"/>
            </a:xfrm>
          </p:grpSpPr>
          <p:sp>
            <p:nvSpPr>
              <p:cNvPr id="124701" name="Line 1821"/>
              <p:cNvSpPr>
                <a:spLocks noChangeShapeType="1"/>
              </p:cNvSpPr>
              <p:nvPr/>
            </p:nvSpPr>
            <p:spPr bwMode="auto">
              <a:xfrm>
                <a:off x="5014" y="1505"/>
                <a:ext cx="89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700" name="Freeform 1820"/>
              <p:cNvSpPr>
                <a:spLocks/>
              </p:cNvSpPr>
              <p:nvPr/>
            </p:nvSpPr>
            <p:spPr bwMode="auto">
              <a:xfrm>
                <a:off x="5098" y="1458"/>
                <a:ext cx="96" cy="96"/>
              </a:xfrm>
              <a:custGeom>
                <a:avLst/>
                <a:gdLst/>
                <a:ahLst/>
                <a:cxnLst>
                  <a:cxn ang="0">
                    <a:pos x="2" y="96"/>
                  </a:cxn>
                  <a:cxn ang="0">
                    <a:pos x="96" y="47"/>
                  </a:cxn>
                  <a:cxn ang="0">
                    <a:pos x="0" y="0"/>
                  </a:cxn>
                  <a:cxn ang="0">
                    <a:pos x="2" y="96"/>
                  </a:cxn>
                </a:cxnLst>
                <a:rect l="0" t="0" r="r" b="b"/>
                <a:pathLst>
                  <a:path w="96" h="96">
                    <a:moveTo>
                      <a:pt x="2" y="96"/>
                    </a:moveTo>
                    <a:lnTo>
                      <a:pt x="96" y="47"/>
                    </a:lnTo>
                    <a:lnTo>
                      <a:pt x="0" y="0"/>
                    </a:lnTo>
                    <a:lnTo>
                      <a:pt x="2" y="96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96" name="Group 1816"/>
            <p:cNvGrpSpPr>
              <a:grpSpLocks/>
            </p:cNvGrpSpPr>
            <p:nvPr/>
          </p:nvGrpSpPr>
          <p:grpSpPr bwMode="auto">
            <a:xfrm>
              <a:off x="4482" y="1348"/>
              <a:ext cx="264" cy="95"/>
              <a:chOff x="4482" y="1348"/>
              <a:chExt cx="264" cy="95"/>
            </a:xfrm>
          </p:grpSpPr>
          <p:sp>
            <p:nvSpPr>
              <p:cNvPr id="124698" name="Line 1818"/>
              <p:cNvSpPr>
                <a:spLocks noChangeShapeType="1"/>
              </p:cNvSpPr>
              <p:nvPr/>
            </p:nvSpPr>
            <p:spPr bwMode="auto">
              <a:xfrm flipV="1">
                <a:off x="4482" y="1395"/>
                <a:ext cx="172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97" name="Freeform 1817"/>
              <p:cNvSpPr>
                <a:spLocks/>
              </p:cNvSpPr>
              <p:nvPr/>
            </p:nvSpPr>
            <p:spPr bwMode="auto">
              <a:xfrm>
                <a:off x="4651" y="1348"/>
                <a:ext cx="95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5" y="47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lnTo>
                      <a:pt x="95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93" name="Group 1813"/>
            <p:cNvGrpSpPr>
              <a:grpSpLocks/>
            </p:cNvGrpSpPr>
            <p:nvPr/>
          </p:nvGrpSpPr>
          <p:grpSpPr bwMode="auto">
            <a:xfrm>
              <a:off x="4113" y="2366"/>
              <a:ext cx="240" cy="95"/>
              <a:chOff x="4113" y="2366"/>
              <a:chExt cx="240" cy="95"/>
            </a:xfrm>
          </p:grpSpPr>
          <p:sp>
            <p:nvSpPr>
              <p:cNvPr id="124695" name="Line 1815"/>
              <p:cNvSpPr>
                <a:spLocks noChangeShapeType="1"/>
              </p:cNvSpPr>
              <p:nvPr/>
            </p:nvSpPr>
            <p:spPr bwMode="auto">
              <a:xfrm>
                <a:off x="4204" y="2413"/>
                <a:ext cx="149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94" name="Freeform 1814"/>
              <p:cNvSpPr>
                <a:spLocks/>
              </p:cNvSpPr>
              <p:nvPr/>
            </p:nvSpPr>
            <p:spPr bwMode="auto">
              <a:xfrm>
                <a:off x="4113" y="2366"/>
                <a:ext cx="95" cy="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7"/>
                  </a:cxn>
                  <a:cxn ang="0">
                    <a:pos x="95" y="95"/>
                  </a:cxn>
                  <a:cxn ang="0">
                    <a:pos x="95" y="0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0" y="47"/>
                    </a:lnTo>
                    <a:lnTo>
                      <a:pt x="95" y="9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90" name="Group 1810"/>
            <p:cNvGrpSpPr>
              <a:grpSpLocks/>
            </p:cNvGrpSpPr>
            <p:nvPr/>
          </p:nvGrpSpPr>
          <p:grpSpPr bwMode="auto">
            <a:xfrm>
              <a:off x="4108" y="1099"/>
              <a:ext cx="248" cy="95"/>
              <a:chOff x="4108" y="1099"/>
              <a:chExt cx="248" cy="95"/>
            </a:xfrm>
          </p:grpSpPr>
          <p:sp>
            <p:nvSpPr>
              <p:cNvPr id="124692" name="Line 1812"/>
              <p:cNvSpPr>
                <a:spLocks noChangeShapeType="1"/>
              </p:cNvSpPr>
              <p:nvPr/>
            </p:nvSpPr>
            <p:spPr bwMode="auto">
              <a:xfrm>
                <a:off x="4199" y="1146"/>
                <a:ext cx="157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91" name="Freeform 1811"/>
              <p:cNvSpPr>
                <a:spLocks/>
              </p:cNvSpPr>
              <p:nvPr/>
            </p:nvSpPr>
            <p:spPr bwMode="auto">
              <a:xfrm>
                <a:off x="4108" y="1099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7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7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87" name="Group 1807"/>
            <p:cNvGrpSpPr>
              <a:grpSpLocks/>
            </p:cNvGrpSpPr>
            <p:nvPr/>
          </p:nvGrpSpPr>
          <p:grpSpPr bwMode="auto">
            <a:xfrm>
              <a:off x="4116" y="1743"/>
              <a:ext cx="145" cy="96"/>
              <a:chOff x="4116" y="1743"/>
              <a:chExt cx="145" cy="96"/>
            </a:xfrm>
          </p:grpSpPr>
          <p:sp>
            <p:nvSpPr>
              <p:cNvPr id="124689" name="Line 1809"/>
              <p:cNvSpPr>
                <a:spLocks noChangeShapeType="1"/>
              </p:cNvSpPr>
              <p:nvPr/>
            </p:nvSpPr>
            <p:spPr bwMode="auto">
              <a:xfrm flipV="1">
                <a:off x="4208" y="1789"/>
                <a:ext cx="53" cy="2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88" name="Freeform 1808"/>
              <p:cNvSpPr>
                <a:spLocks/>
              </p:cNvSpPr>
              <p:nvPr/>
            </p:nvSpPr>
            <p:spPr bwMode="auto">
              <a:xfrm>
                <a:off x="4116" y="1743"/>
                <a:ext cx="97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50"/>
                  </a:cxn>
                  <a:cxn ang="0">
                    <a:pos x="97" y="96"/>
                  </a:cxn>
                  <a:cxn ang="0">
                    <a:pos x="96" y="0"/>
                  </a:cxn>
                </a:cxnLst>
                <a:rect l="0" t="0" r="r" b="b"/>
                <a:pathLst>
                  <a:path w="97" h="96">
                    <a:moveTo>
                      <a:pt x="96" y="0"/>
                    </a:moveTo>
                    <a:lnTo>
                      <a:pt x="0" y="50"/>
                    </a:lnTo>
                    <a:lnTo>
                      <a:pt x="97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686" name="Line 1806"/>
            <p:cNvSpPr>
              <a:spLocks noChangeShapeType="1"/>
            </p:cNvSpPr>
            <p:nvPr/>
          </p:nvSpPr>
          <p:spPr bwMode="auto">
            <a:xfrm flipV="1">
              <a:off x="4096" y="584"/>
              <a:ext cx="381" cy="2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683" name="Group 1803"/>
            <p:cNvGrpSpPr>
              <a:grpSpLocks/>
            </p:cNvGrpSpPr>
            <p:nvPr/>
          </p:nvGrpSpPr>
          <p:grpSpPr bwMode="auto">
            <a:xfrm>
              <a:off x="5025" y="1553"/>
              <a:ext cx="179" cy="96"/>
              <a:chOff x="5025" y="1553"/>
              <a:chExt cx="179" cy="96"/>
            </a:xfrm>
          </p:grpSpPr>
          <p:sp>
            <p:nvSpPr>
              <p:cNvPr id="124685" name="Line 1805"/>
              <p:cNvSpPr>
                <a:spLocks noChangeShapeType="1"/>
              </p:cNvSpPr>
              <p:nvPr/>
            </p:nvSpPr>
            <p:spPr bwMode="auto">
              <a:xfrm>
                <a:off x="5115" y="1601"/>
                <a:ext cx="89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84" name="Freeform 1804"/>
              <p:cNvSpPr>
                <a:spLocks/>
              </p:cNvSpPr>
              <p:nvPr/>
            </p:nvSpPr>
            <p:spPr bwMode="auto">
              <a:xfrm>
                <a:off x="5025" y="1553"/>
                <a:ext cx="96" cy="9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51"/>
                  </a:cxn>
                  <a:cxn ang="0">
                    <a:pos x="96" y="96"/>
                  </a:cxn>
                  <a:cxn ang="0">
                    <a:pos x="95" y="0"/>
                  </a:cxn>
                </a:cxnLst>
                <a:rect l="0" t="0" r="r" b="b"/>
                <a:pathLst>
                  <a:path w="96" h="96">
                    <a:moveTo>
                      <a:pt x="95" y="0"/>
                    </a:moveTo>
                    <a:lnTo>
                      <a:pt x="0" y="51"/>
                    </a:lnTo>
                    <a:lnTo>
                      <a:pt x="96" y="9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682" name="Line 1802"/>
            <p:cNvSpPr>
              <a:spLocks noChangeShapeType="1"/>
            </p:cNvSpPr>
            <p:nvPr/>
          </p:nvSpPr>
          <p:spPr bwMode="auto">
            <a:xfrm flipV="1">
              <a:off x="4476" y="587"/>
              <a:ext cx="1" cy="810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81" name="Line 1801"/>
            <p:cNvSpPr>
              <a:spLocks noChangeShapeType="1"/>
            </p:cNvSpPr>
            <p:nvPr/>
          </p:nvSpPr>
          <p:spPr bwMode="auto">
            <a:xfrm flipH="1" flipV="1">
              <a:off x="4356" y="1139"/>
              <a:ext cx="1" cy="302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80" name="Line 1800"/>
            <p:cNvSpPr>
              <a:spLocks noChangeShapeType="1"/>
            </p:cNvSpPr>
            <p:nvPr/>
          </p:nvSpPr>
          <p:spPr bwMode="auto">
            <a:xfrm flipV="1">
              <a:off x="4260" y="1501"/>
              <a:ext cx="1" cy="290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79" name="Line 1799"/>
            <p:cNvSpPr>
              <a:spLocks noChangeShapeType="1"/>
            </p:cNvSpPr>
            <p:nvPr/>
          </p:nvSpPr>
          <p:spPr bwMode="auto">
            <a:xfrm flipV="1">
              <a:off x="4345" y="1536"/>
              <a:ext cx="1" cy="880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78" name="Line 1798"/>
            <p:cNvSpPr>
              <a:spLocks noChangeShapeType="1"/>
            </p:cNvSpPr>
            <p:nvPr/>
          </p:nvSpPr>
          <p:spPr bwMode="auto">
            <a:xfrm>
              <a:off x="4352" y="1542"/>
              <a:ext cx="396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77" name="Line 1797"/>
            <p:cNvSpPr>
              <a:spLocks noChangeShapeType="1"/>
            </p:cNvSpPr>
            <p:nvPr/>
          </p:nvSpPr>
          <p:spPr bwMode="auto">
            <a:xfrm>
              <a:off x="4352" y="1444"/>
              <a:ext cx="385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76" name="Line 1796"/>
            <p:cNvSpPr>
              <a:spLocks noChangeShapeType="1"/>
            </p:cNvSpPr>
            <p:nvPr/>
          </p:nvSpPr>
          <p:spPr bwMode="auto">
            <a:xfrm>
              <a:off x="4260" y="1501"/>
              <a:ext cx="481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673" name="Group 1793"/>
            <p:cNvGrpSpPr>
              <a:grpSpLocks/>
            </p:cNvGrpSpPr>
            <p:nvPr/>
          </p:nvGrpSpPr>
          <p:grpSpPr bwMode="auto">
            <a:xfrm>
              <a:off x="4113" y="2716"/>
              <a:ext cx="525" cy="109"/>
              <a:chOff x="4113" y="2716"/>
              <a:chExt cx="525" cy="109"/>
            </a:xfrm>
          </p:grpSpPr>
          <p:sp>
            <p:nvSpPr>
              <p:cNvPr id="124675" name="Freeform 1795"/>
              <p:cNvSpPr>
                <a:spLocks/>
              </p:cNvSpPr>
              <p:nvPr/>
            </p:nvSpPr>
            <p:spPr bwMode="auto">
              <a:xfrm>
                <a:off x="4219" y="2759"/>
                <a:ext cx="419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9"/>
                  </a:cxn>
                  <a:cxn ang="0">
                    <a:pos x="419" y="17"/>
                  </a:cxn>
                  <a:cxn ang="0">
                    <a:pos x="419" y="0"/>
                  </a:cxn>
                  <a:cxn ang="0">
                    <a:pos x="0" y="2"/>
                  </a:cxn>
                </a:cxnLst>
                <a:rect l="0" t="0" r="r" b="b"/>
                <a:pathLst>
                  <a:path w="419" h="19">
                    <a:moveTo>
                      <a:pt x="0" y="2"/>
                    </a:moveTo>
                    <a:lnTo>
                      <a:pt x="0" y="19"/>
                    </a:lnTo>
                    <a:lnTo>
                      <a:pt x="419" y="17"/>
                    </a:lnTo>
                    <a:lnTo>
                      <a:pt x="41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74" name="Freeform 1794"/>
              <p:cNvSpPr>
                <a:spLocks/>
              </p:cNvSpPr>
              <p:nvPr/>
            </p:nvSpPr>
            <p:spPr bwMode="auto">
              <a:xfrm>
                <a:off x="4113" y="2716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3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3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70" name="Group 1790"/>
            <p:cNvGrpSpPr>
              <a:grpSpLocks/>
            </p:cNvGrpSpPr>
            <p:nvPr/>
          </p:nvGrpSpPr>
          <p:grpSpPr bwMode="auto">
            <a:xfrm>
              <a:off x="4110" y="2072"/>
              <a:ext cx="185" cy="110"/>
              <a:chOff x="4110" y="2072"/>
              <a:chExt cx="185" cy="110"/>
            </a:xfrm>
          </p:grpSpPr>
          <p:sp>
            <p:nvSpPr>
              <p:cNvPr id="124672" name="Freeform 1792"/>
              <p:cNvSpPr>
                <a:spLocks/>
              </p:cNvSpPr>
              <p:nvPr/>
            </p:nvSpPr>
            <p:spPr bwMode="auto">
              <a:xfrm>
                <a:off x="4215" y="2117"/>
                <a:ext cx="80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80" y="19"/>
                  </a:cxn>
                  <a:cxn ang="0">
                    <a:pos x="80" y="2"/>
                  </a:cxn>
                  <a:cxn ang="0">
                    <a:pos x="0" y="0"/>
                  </a:cxn>
                </a:cxnLst>
                <a:rect l="0" t="0" r="r" b="b"/>
                <a:pathLst>
                  <a:path w="80" h="19">
                    <a:moveTo>
                      <a:pt x="0" y="0"/>
                    </a:moveTo>
                    <a:lnTo>
                      <a:pt x="0" y="17"/>
                    </a:lnTo>
                    <a:lnTo>
                      <a:pt x="80" y="19"/>
                    </a:lnTo>
                    <a:lnTo>
                      <a:pt x="8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71" name="Freeform 1791"/>
              <p:cNvSpPr>
                <a:spLocks/>
              </p:cNvSpPr>
              <p:nvPr/>
            </p:nvSpPr>
            <p:spPr bwMode="auto">
              <a:xfrm>
                <a:off x="4110" y="2072"/>
                <a:ext cx="111" cy="110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2"/>
                  </a:cxn>
                  <a:cxn ang="0">
                    <a:pos x="109" y="110"/>
                  </a:cxn>
                  <a:cxn ang="0">
                    <a:pos x="111" y="0"/>
                  </a:cxn>
                </a:cxnLst>
                <a:rect l="0" t="0" r="r" b="b"/>
                <a:pathLst>
                  <a:path w="111" h="110">
                    <a:moveTo>
                      <a:pt x="111" y="0"/>
                    </a:moveTo>
                    <a:lnTo>
                      <a:pt x="0" y="52"/>
                    </a:lnTo>
                    <a:lnTo>
                      <a:pt x="109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67" name="Group 1787"/>
            <p:cNvGrpSpPr>
              <a:grpSpLocks/>
            </p:cNvGrpSpPr>
            <p:nvPr/>
          </p:nvGrpSpPr>
          <p:grpSpPr bwMode="auto">
            <a:xfrm>
              <a:off x="4535" y="2037"/>
              <a:ext cx="109" cy="133"/>
              <a:chOff x="4535" y="2037"/>
              <a:chExt cx="109" cy="133"/>
            </a:xfrm>
          </p:grpSpPr>
          <p:sp>
            <p:nvSpPr>
              <p:cNvPr id="124669" name="Rectangle 1789"/>
              <p:cNvSpPr>
                <a:spLocks noChangeArrowheads="1"/>
              </p:cNvSpPr>
              <p:nvPr/>
            </p:nvSpPr>
            <p:spPr bwMode="auto">
              <a:xfrm>
                <a:off x="4580" y="2037"/>
                <a:ext cx="17" cy="25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68" name="Freeform 1788"/>
              <p:cNvSpPr>
                <a:spLocks/>
              </p:cNvSpPr>
              <p:nvPr/>
            </p:nvSpPr>
            <p:spPr bwMode="auto">
              <a:xfrm>
                <a:off x="4535" y="2059"/>
                <a:ext cx="109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111"/>
                  </a:cxn>
                  <a:cxn ang="0">
                    <a:pos x="109" y="0"/>
                  </a:cxn>
                  <a:cxn ang="0">
                    <a:pos x="0" y="0"/>
                  </a:cxn>
                </a:cxnLst>
                <a:rect l="0" t="0" r="r" b="b"/>
                <a:pathLst>
                  <a:path w="109" h="111">
                    <a:moveTo>
                      <a:pt x="0" y="0"/>
                    </a:moveTo>
                    <a:lnTo>
                      <a:pt x="55" y="111"/>
                    </a:lnTo>
                    <a:lnTo>
                      <a:pt x="1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64" name="Group 1784"/>
            <p:cNvGrpSpPr>
              <a:grpSpLocks/>
            </p:cNvGrpSpPr>
            <p:nvPr/>
          </p:nvGrpSpPr>
          <p:grpSpPr bwMode="auto">
            <a:xfrm>
              <a:off x="3714" y="559"/>
              <a:ext cx="289" cy="96"/>
              <a:chOff x="3714" y="559"/>
              <a:chExt cx="289" cy="96"/>
            </a:xfrm>
          </p:grpSpPr>
          <p:sp>
            <p:nvSpPr>
              <p:cNvPr id="124666" name="Line 1786"/>
              <p:cNvSpPr>
                <a:spLocks noChangeShapeType="1"/>
              </p:cNvSpPr>
              <p:nvPr/>
            </p:nvSpPr>
            <p:spPr bwMode="auto">
              <a:xfrm flipV="1">
                <a:off x="3714" y="605"/>
                <a:ext cx="197" cy="5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65" name="Freeform 1785"/>
              <p:cNvSpPr>
                <a:spLocks/>
              </p:cNvSpPr>
              <p:nvPr/>
            </p:nvSpPr>
            <p:spPr bwMode="auto">
              <a:xfrm>
                <a:off x="3907" y="559"/>
                <a:ext cx="96" cy="96"/>
              </a:xfrm>
              <a:custGeom>
                <a:avLst/>
                <a:gdLst/>
                <a:ahLst/>
                <a:cxnLst>
                  <a:cxn ang="0">
                    <a:pos x="2" y="96"/>
                  </a:cxn>
                  <a:cxn ang="0">
                    <a:pos x="96" y="46"/>
                  </a:cxn>
                  <a:cxn ang="0">
                    <a:pos x="0" y="0"/>
                  </a:cxn>
                  <a:cxn ang="0">
                    <a:pos x="2" y="96"/>
                  </a:cxn>
                </a:cxnLst>
                <a:rect l="0" t="0" r="r" b="b"/>
                <a:pathLst>
                  <a:path w="96" h="96">
                    <a:moveTo>
                      <a:pt x="2" y="96"/>
                    </a:moveTo>
                    <a:lnTo>
                      <a:pt x="96" y="46"/>
                    </a:lnTo>
                    <a:lnTo>
                      <a:pt x="0" y="0"/>
                    </a:lnTo>
                    <a:lnTo>
                      <a:pt x="2" y="96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61" name="Group 1781"/>
            <p:cNvGrpSpPr>
              <a:grpSpLocks/>
            </p:cNvGrpSpPr>
            <p:nvPr/>
          </p:nvGrpSpPr>
          <p:grpSpPr bwMode="auto">
            <a:xfrm>
              <a:off x="3710" y="1150"/>
              <a:ext cx="287" cy="96"/>
              <a:chOff x="3710" y="1150"/>
              <a:chExt cx="287" cy="96"/>
            </a:xfrm>
          </p:grpSpPr>
          <p:sp>
            <p:nvSpPr>
              <p:cNvPr id="124663" name="Line 1783"/>
              <p:cNvSpPr>
                <a:spLocks noChangeShapeType="1"/>
              </p:cNvSpPr>
              <p:nvPr/>
            </p:nvSpPr>
            <p:spPr bwMode="auto">
              <a:xfrm flipV="1">
                <a:off x="3800" y="1194"/>
                <a:ext cx="197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62" name="Freeform 1782"/>
              <p:cNvSpPr>
                <a:spLocks/>
              </p:cNvSpPr>
              <p:nvPr/>
            </p:nvSpPr>
            <p:spPr bwMode="auto">
              <a:xfrm>
                <a:off x="3710" y="1150"/>
                <a:ext cx="96" cy="9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49"/>
                  </a:cxn>
                  <a:cxn ang="0">
                    <a:pos x="96" y="96"/>
                  </a:cxn>
                  <a:cxn ang="0">
                    <a:pos x="94" y="0"/>
                  </a:cxn>
                </a:cxnLst>
                <a:rect l="0" t="0" r="r" b="b"/>
                <a:pathLst>
                  <a:path w="96" h="96">
                    <a:moveTo>
                      <a:pt x="94" y="0"/>
                    </a:moveTo>
                    <a:lnTo>
                      <a:pt x="0" y="49"/>
                    </a:lnTo>
                    <a:lnTo>
                      <a:pt x="96" y="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660" name="Freeform 1780"/>
            <p:cNvSpPr>
              <a:spLocks/>
            </p:cNvSpPr>
            <p:nvPr/>
          </p:nvSpPr>
          <p:spPr bwMode="auto">
            <a:xfrm>
              <a:off x="4562" y="2662"/>
              <a:ext cx="109" cy="116"/>
            </a:xfrm>
            <a:custGeom>
              <a:avLst/>
              <a:gdLst/>
              <a:ahLst/>
              <a:cxnLst>
                <a:cxn ang="0">
                  <a:pos x="109" y="116"/>
                </a:cxn>
                <a:cxn ang="0">
                  <a:pos x="65" y="0"/>
                </a:cxn>
                <a:cxn ang="0">
                  <a:pos x="0" y="105"/>
                </a:cxn>
                <a:cxn ang="0">
                  <a:pos x="109" y="116"/>
                </a:cxn>
              </a:cxnLst>
              <a:rect l="0" t="0" r="r" b="b"/>
              <a:pathLst>
                <a:path w="109" h="116">
                  <a:moveTo>
                    <a:pt x="109" y="116"/>
                  </a:moveTo>
                  <a:lnTo>
                    <a:pt x="65" y="0"/>
                  </a:lnTo>
                  <a:lnTo>
                    <a:pt x="0" y="105"/>
                  </a:lnTo>
                  <a:lnTo>
                    <a:pt x="109" y="116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657" name="Group 1777"/>
            <p:cNvGrpSpPr>
              <a:grpSpLocks/>
            </p:cNvGrpSpPr>
            <p:nvPr/>
          </p:nvGrpSpPr>
          <p:grpSpPr bwMode="auto">
            <a:xfrm>
              <a:off x="3721" y="1761"/>
              <a:ext cx="289" cy="96"/>
              <a:chOff x="3721" y="1761"/>
              <a:chExt cx="289" cy="96"/>
            </a:xfrm>
          </p:grpSpPr>
          <p:sp>
            <p:nvSpPr>
              <p:cNvPr id="124659" name="Line 1779"/>
              <p:cNvSpPr>
                <a:spLocks noChangeShapeType="1"/>
              </p:cNvSpPr>
              <p:nvPr/>
            </p:nvSpPr>
            <p:spPr bwMode="auto">
              <a:xfrm flipV="1">
                <a:off x="3813" y="1805"/>
                <a:ext cx="197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58" name="Freeform 1778"/>
              <p:cNvSpPr>
                <a:spLocks/>
              </p:cNvSpPr>
              <p:nvPr/>
            </p:nvSpPr>
            <p:spPr bwMode="auto">
              <a:xfrm>
                <a:off x="3721" y="1761"/>
                <a:ext cx="97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9"/>
                  </a:cxn>
                  <a:cxn ang="0">
                    <a:pos x="97" y="96"/>
                  </a:cxn>
                  <a:cxn ang="0">
                    <a:pos x="96" y="0"/>
                  </a:cxn>
                </a:cxnLst>
                <a:rect l="0" t="0" r="r" b="b"/>
                <a:pathLst>
                  <a:path w="97" h="96">
                    <a:moveTo>
                      <a:pt x="96" y="0"/>
                    </a:moveTo>
                    <a:lnTo>
                      <a:pt x="0" y="49"/>
                    </a:lnTo>
                    <a:lnTo>
                      <a:pt x="97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54" name="Group 1774"/>
            <p:cNvGrpSpPr>
              <a:grpSpLocks/>
            </p:cNvGrpSpPr>
            <p:nvPr/>
          </p:nvGrpSpPr>
          <p:grpSpPr bwMode="auto">
            <a:xfrm>
              <a:off x="3715" y="2365"/>
              <a:ext cx="288" cy="96"/>
              <a:chOff x="3715" y="2365"/>
              <a:chExt cx="288" cy="96"/>
            </a:xfrm>
          </p:grpSpPr>
          <p:sp>
            <p:nvSpPr>
              <p:cNvPr id="124656" name="Line 1776"/>
              <p:cNvSpPr>
                <a:spLocks noChangeShapeType="1"/>
              </p:cNvSpPr>
              <p:nvPr/>
            </p:nvSpPr>
            <p:spPr bwMode="auto">
              <a:xfrm flipV="1">
                <a:off x="3806" y="2409"/>
                <a:ext cx="197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55" name="Freeform 1775"/>
              <p:cNvSpPr>
                <a:spLocks/>
              </p:cNvSpPr>
              <p:nvPr/>
            </p:nvSpPr>
            <p:spPr bwMode="auto">
              <a:xfrm>
                <a:off x="3715" y="2365"/>
                <a:ext cx="96" cy="9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51"/>
                  </a:cxn>
                  <a:cxn ang="0">
                    <a:pos x="96" y="96"/>
                  </a:cxn>
                  <a:cxn ang="0">
                    <a:pos x="95" y="0"/>
                  </a:cxn>
                </a:cxnLst>
                <a:rect l="0" t="0" r="r" b="b"/>
                <a:pathLst>
                  <a:path w="96" h="96">
                    <a:moveTo>
                      <a:pt x="95" y="0"/>
                    </a:moveTo>
                    <a:lnTo>
                      <a:pt x="0" y="51"/>
                    </a:lnTo>
                    <a:lnTo>
                      <a:pt x="96" y="9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51" name="Group 1771"/>
            <p:cNvGrpSpPr>
              <a:grpSpLocks/>
            </p:cNvGrpSpPr>
            <p:nvPr/>
          </p:nvGrpSpPr>
          <p:grpSpPr bwMode="auto">
            <a:xfrm>
              <a:off x="4291" y="2184"/>
              <a:ext cx="192" cy="110"/>
              <a:chOff x="4291" y="2184"/>
              <a:chExt cx="192" cy="110"/>
            </a:xfrm>
          </p:grpSpPr>
          <p:sp>
            <p:nvSpPr>
              <p:cNvPr id="124653" name="Freeform 1773"/>
              <p:cNvSpPr>
                <a:spLocks/>
              </p:cNvSpPr>
              <p:nvPr/>
            </p:nvSpPr>
            <p:spPr bwMode="auto">
              <a:xfrm>
                <a:off x="4291" y="2228"/>
                <a:ext cx="8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86" y="19"/>
                  </a:cxn>
                  <a:cxn ang="0">
                    <a:pos x="86" y="2"/>
                  </a:cxn>
                  <a:cxn ang="0">
                    <a:pos x="0" y="0"/>
                  </a:cxn>
                </a:cxnLst>
                <a:rect l="0" t="0" r="r" b="b"/>
                <a:pathLst>
                  <a:path w="86" h="19">
                    <a:moveTo>
                      <a:pt x="0" y="0"/>
                    </a:moveTo>
                    <a:lnTo>
                      <a:pt x="0" y="17"/>
                    </a:lnTo>
                    <a:lnTo>
                      <a:pt x="86" y="19"/>
                    </a:lnTo>
                    <a:lnTo>
                      <a:pt x="8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52" name="Freeform 1772"/>
              <p:cNvSpPr>
                <a:spLocks/>
              </p:cNvSpPr>
              <p:nvPr/>
            </p:nvSpPr>
            <p:spPr bwMode="auto">
              <a:xfrm>
                <a:off x="4373" y="2184"/>
                <a:ext cx="110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110" y="59"/>
                  </a:cxn>
                  <a:cxn ang="0">
                    <a:pos x="3" y="0"/>
                  </a:cxn>
                  <a:cxn ang="0">
                    <a:pos x="0" y="110"/>
                  </a:cxn>
                </a:cxnLst>
                <a:rect l="0" t="0" r="r" b="b"/>
                <a:pathLst>
                  <a:path w="110" h="110">
                    <a:moveTo>
                      <a:pt x="0" y="110"/>
                    </a:moveTo>
                    <a:lnTo>
                      <a:pt x="110" y="59"/>
                    </a:lnTo>
                    <a:lnTo>
                      <a:pt x="3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650" name="Rectangle 1770"/>
            <p:cNvSpPr>
              <a:spLocks noChangeArrowheads="1"/>
            </p:cNvSpPr>
            <p:nvPr/>
          </p:nvSpPr>
          <p:spPr bwMode="auto">
            <a:xfrm>
              <a:off x="4223" y="1520"/>
              <a:ext cx="17" cy="512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49" name="Rectangle 1769"/>
            <p:cNvSpPr>
              <a:spLocks noChangeArrowheads="1"/>
            </p:cNvSpPr>
            <p:nvPr/>
          </p:nvSpPr>
          <p:spPr bwMode="auto">
            <a:xfrm>
              <a:off x="4235" y="2023"/>
              <a:ext cx="351" cy="1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48" name="Freeform 1768"/>
            <p:cNvSpPr>
              <a:spLocks/>
            </p:cNvSpPr>
            <p:nvPr/>
          </p:nvSpPr>
          <p:spPr bwMode="auto">
            <a:xfrm>
              <a:off x="4284" y="2124"/>
              <a:ext cx="18" cy="109"/>
            </a:xfrm>
            <a:custGeom>
              <a:avLst/>
              <a:gdLst/>
              <a:ahLst/>
              <a:cxnLst>
                <a:cxn ang="0">
                  <a:pos x="1" y="109"/>
                </a:cxn>
                <a:cxn ang="0">
                  <a:pos x="18" y="109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1" y="109"/>
                </a:cxn>
              </a:cxnLst>
              <a:rect l="0" t="0" r="r" b="b"/>
              <a:pathLst>
                <a:path w="18" h="109">
                  <a:moveTo>
                    <a:pt x="1" y="109"/>
                  </a:moveTo>
                  <a:lnTo>
                    <a:pt x="18" y="10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" y="109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47" name="Rectangle 1767"/>
            <p:cNvSpPr>
              <a:spLocks noChangeArrowheads="1"/>
            </p:cNvSpPr>
            <p:nvPr/>
          </p:nvSpPr>
          <p:spPr bwMode="auto">
            <a:xfrm>
              <a:off x="4607" y="3061"/>
              <a:ext cx="61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46" name="Rectangle 1766"/>
            <p:cNvSpPr>
              <a:spLocks noChangeArrowheads="1"/>
            </p:cNvSpPr>
            <p:nvPr/>
          </p:nvSpPr>
          <p:spPr bwMode="auto">
            <a:xfrm>
              <a:off x="4689" y="3116"/>
              <a:ext cx="4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Slave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639" name="Group 1759"/>
            <p:cNvGrpSpPr>
              <a:grpSpLocks/>
            </p:cNvGrpSpPr>
            <p:nvPr/>
          </p:nvGrpSpPr>
          <p:grpSpPr bwMode="auto">
            <a:xfrm>
              <a:off x="2801" y="2993"/>
              <a:ext cx="2516" cy="2608"/>
              <a:chOff x="2801" y="2993"/>
              <a:chExt cx="2516" cy="2608"/>
            </a:xfrm>
          </p:grpSpPr>
          <p:sp>
            <p:nvSpPr>
              <p:cNvPr id="124645" name="Freeform 1765"/>
              <p:cNvSpPr>
                <a:spLocks/>
              </p:cNvSpPr>
              <p:nvPr/>
            </p:nvSpPr>
            <p:spPr bwMode="auto">
              <a:xfrm>
                <a:off x="2801" y="2993"/>
                <a:ext cx="2516" cy="260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4"/>
                  </a:cxn>
                  <a:cxn ang="0">
                    <a:pos x="0" y="2608"/>
                  </a:cxn>
                  <a:cxn ang="0">
                    <a:pos x="2482" y="2608"/>
                  </a:cxn>
                  <a:cxn ang="0">
                    <a:pos x="2516" y="2574"/>
                  </a:cxn>
                  <a:cxn ang="0">
                    <a:pos x="2516" y="0"/>
                  </a:cxn>
                  <a:cxn ang="0">
                    <a:pos x="33" y="0"/>
                  </a:cxn>
                </a:cxnLst>
                <a:rect l="0" t="0" r="r" b="b"/>
                <a:pathLst>
                  <a:path w="2516" h="2608">
                    <a:moveTo>
                      <a:pt x="33" y="0"/>
                    </a:moveTo>
                    <a:lnTo>
                      <a:pt x="0" y="34"/>
                    </a:lnTo>
                    <a:lnTo>
                      <a:pt x="0" y="2608"/>
                    </a:lnTo>
                    <a:lnTo>
                      <a:pt x="2482" y="2608"/>
                    </a:lnTo>
                    <a:lnTo>
                      <a:pt x="2516" y="2574"/>
                    </a:lnTo>
                    <a:lnTo>
                      <a:pt x="2516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44" name="Freeform 1764"/>
              <p:cNvSpPr>
                <a:spLocks/>
              </p:cNvSpPr>
              <p:nvPr/>
            </p:nvSpPr>
            <p:spPr bwMode="auto">
              <a:xfrm>
                <a:off x="2801" y="2993"/>
                <a:ext cx="2516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482" y="34"/>
                  </a:cxn>
                  <a:cxn ang="0">
                    <a:pos x="2516" y="0"/>
                  </a:cxn>
                  <a:cxn ang="0">
                    <a:pos x="33" y="0"/>
                  </a:cxn>
                  <a:cxn ang="0">
                    <a:pos x="0" y="34"/>
                  </a:cxn>
                </a:cxnLst>
                <a:rect l="0" t="0" r="r" b="b"/>
                <a:pathLst>
                  <a:path w="2516" h="34">
                    <a:moveTo>
                      <a:pt x="0" y="34"/>
                    </a:moveTo>
                    <a:lnTo>
                      <a:pt x="2482" y="34"/>
                    </a:lnTo>
                    <a:lnTo>
                      <a:pt x="2516" y="0"/>
                    </a:lnTo>
                    <a:lnTo>
                      <a:pt x="33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43" name="Freeform 1763"/>
              <p:cNvSpPr>
                <a:spLocks/>
              </p:cNvSpPr>
              <p:nvPr/>
            </p:nvSpPr>
            <p:spPr bwMode="auto">
              <a:xfrm>
                <a:off x="5283" y="2993"/>
                <a:ext cx="34" cy="26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4" y="0"/>
                  </a:cxn>
                  <a:cxn ang="0">
                    <a:pos x="34" y="2574"/>
                  </a:cxn>
                  <a:cxn ang="0">
                    <a:pos x="0" y="2608"/>
                  </a:cxn>
                  <a:cxn ang="0">
                    <a:pos x="0" y="34"/>
                  </a:cxn>
                </a:cxnLst>
                <a:rect l="0" t="0" r="r" b="b"/>
                <a:pathLst>
                  <a:path w="34" h="2608">
                    <a:moveTo>
                      <a:pt x="0" y="34"/>
                    </a:moveTo>
                    <a:lnTo>
                      <a:pt x="34" y="0"/>
                    </a:lnTo>
                    <a:lnTo>
                      <a:pt x="34" y="2574"/>
                    </a:lnTo>
                    <a:lnTo>
                      <a:pt x="0" y="260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42" name="Freeform 1762"/>
              <p:cNvSpPr>
                <a:spLocks/>
              </p:cNvSpPr>
              <p:nvPr/>
            </p:nvSpPr>
            <p:spPr bwMode="auto">
              <a:xfrm>
                <a:off x="2801" y="2993"/>
                <a:ext cx="2516" cy="260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4"/>
                  </a:cxn>
                  <a:cxn ang="0">
                    <a:pos x="0" y="2608"/>
                  </a:cxn>
                  <a:cxn ang="0">
                    <a:pos x="2482" y="2608"/>
                  </a:cxn>
                  <a:cxn ang="0">
                    <a:pos x="2516" y="2574"/>
                  </a:cxn>
                  <a:cxn ang="0">
                    <a:pos x="2516" y="0"/>
                  </a:cxn>
                  <a:cxn ang="0">
                    <a:pos x="33" y="0"/>
                  </a:cxn>
                </a:cxnLst>
                <a:rect l="0" t="0" r="r" b="b"/>
                <a:pathLst>
                  <a:path w="2516" h="2608">
                    <a:moveTo>
                      <a:pt x="33" y="0"/>
                    </a:moveTo>
                    <a:lnTo>
                      <a:pt x="0" y="34"/>
                    </a:lnTo>
                    <a:lnTo>
                      <a:pt x="0" y="2608"/>
                    </a:lnTo>
                    <a:lnTo>
                      <a:pt x="2482" y="2608"/>
                    </a:lnTo>
                    <a:lnTo>
                      <a:pt x="2516" y="2574"/>
                    </a:lnTo>
                    <a:lnTo>
                      <a:pt x="2516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41" name="Freeform 1761"/>
              <p:cNvSpPr>
                <a:spLocks/>
              </p:cNvSpPr>
              <p:nvPr/>
            </p:nvSpPr>
            <p:spPr bwMode="auto">
              <a:xfrm>
                <a:off x="2801" y="2993"/>
                <a:ext cx="2516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482" y="34"/>
                  </a:cxn>
                  <a:cxn ang="0">
                    <a:pos x="2516" y="0"/>
                  </a:cxn>
                </a:cxnLst>
                <a:rect l="0" t="0" r="r" b="b"/>
                <a:pathLst>
                  <a:path w="2516" h="34">
                    <a:moveTo>
                      <a:pt x="0" y="34"/>
                    </a:moveTo>
                    <a:lnTo>
                      <a:pt x="2482" y="34"/>
                    </a:lnTo>
                    <a:lnTo>
                      <a:pt x="251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40" name="Line 1760"/>
              <p:cNvSpPr>
                <a:spLocks noChangeShapeType="1"/>
              </p:cNvSpPr>
              <p:nvPr/>
            </p:nvSpPr>
            <p:spPr bwMode="auto">
              <a:xfrm>
                <a:off x="5283" y="3027"/>
                <a:ext cx="1" cy="257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32" name="Group 1752"/>
            <p:cNvGrpSpPr>
              <a:grpSpLocks/>
            </p:cNvGrpSpPr>
            <p:nvPr/>
          </p:nvGrpSpPr>
          <p:grpSpPr bwMode="auto">
            <a:xfrm>
              <a:off x="5268" y="5174"/>
              <a:ext cx="166" cy="435"/>
              <a:chOff x="5268" y="5174"/>
              <a:chExt cx="166" cy="435"/>
            </a:xfrm>
          </p:grpSpPr>
          <p:sp>
            <p:nvSpPr>
              <p:cNvPr id="124638" name="Freeform 1758"/>
              <p:cNvSpPr>
                <a:spLocks/>
              </p:cNvSpPr>
              <p:nvPr/>
            </p:nvSpPr>
            <p:spPr bwMode="auto">
              <a:xfrm>
                <a:off x="5268" y="5174"/>
                <a:ext cx="166" cy="43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435"/>
                  </a:cxn>
                  <a:cxn ang="0">
                    <a:pos x="124" y="435"/>
                  </a:cxn>
                  <a:cxn ang="0">
                    <a:pos x="166" y="394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435">
                    <a:moveTo>
                      <a:pt x="41" y="0"/>
                    </a:moveTo>
                    <a:lnTo>
                      <a:pt x="0" y="41"/>
                    </a:lnTo>
                    <a:lnTo>
                      <a:pt x="0" y="435"/>
                    </a:lnTo>
                    <a:lnTo>
                      <a:pt x="124" y="435"/>
                    </a:lnTo>
                    <a:lnTo>
                      <a:pt x="166" y="394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37" name="Freeform 1757"/>
              <p:cNvSpPr>
                <a:spLocks/>
              </p:cNvSpPr>
              <p:nvPr/>
            </p:nvSpPr>
            <p:spPr bwMode="auto">
              <a:xfrm>
                <a:off x="5268" y="5174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5B5B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36" name="Freeform 1756"/>
              <p:cNvSpPr>
                <a:spLocks/>
              </p:cNvSpPr>
              <p:nvPr/>
            </p:nvSpPr>
            <p:spPr bwMode="auto">
              <a:xfrm>
                <a:off x="5392" y="5174"/>
                <a:ext cx="42" cy="43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394"/>
                  </a:cxn>
                  <a:cxn ang="0">
                    <a:pos x="0" y="435"/>
                  </a:cxn>
                  <a:cxn ang="0">
                    <a:pos x="0" y="41"/>
                  </a:cxn>
                </a:cxnLst>
                <a:rect l="0" t="0" r="r" b="b"/>
                <a:pathLst>
                  <a:path w="42" h="435">
                    <a:moveTo>
                      <a:pt x="0" y="41"/>
                    </a:moveTo>
                    <a:lnTo>
                      <a:pt x="42" y="0"/>
                    </a:lnTo>
                    <a:lnTo>
                      <a:pt x="42" y="394"/>
                    </a:lnTo>
                    <a:lnTo>
                      <a:pt x="0" y="43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2929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35" name="Freeform 1755"/>
              <p:cNvSpPr>
                <a:spLocks/>
              </p:cNvSpPr>
              <p:nvPr/>
            </p:nvSpPr>
            <p:spPr bwMode="auto">
              <a:xfrm>
                <a:off x="5268" y="5174"/>
                <a:ext cx="166" cy="43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435"/>
                  </a:cxn>
                  <a:cxn ang="0">
                    <a:pos x="124" y="435"/>
                  </a:cxn>
                  <a:cxn ang="0">
                    <a:pos x="166" y="394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435">
                    <a:moveTo>
                      <a:pt x="41" y="0"/>
                    </a:moveTo>
                    <a:lnTo>
                      <a:pt x="0" y="41"/>
                    </a:lnTo>
                    <a:lnTo>
                      <a:pt x="0" y="435"/>
                    </a:lnTo>
                    <a:lnTo>
                      <a:pt x="124" y="435"/>
                    </a:lnTo>
                    <a:lnTo>
                      <a:pt x="166" y="394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34" name="Freeform 1754"/>
              <p:cNvSpPr>
                <a:spLocks/>
              </p:cNvSpPr>
              <p:nvPr/>
            </p:nvSpPr>
            <p:spPr bwMode="auto">
              <a:xfrm>
                <a:off x="5268" y="5174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33" name="Line 1753"/>
              <p:cNvSpPr>
                <a:spLocks noChangeShapeType="1"/>
              </p:cNvSpPr>
              <p:nvPr/>
            </p:nvSpPr>
            <p:spPr bwMode="auto">
              <a:xfrm>
                <a:off x="5392" y="5215"/>
                <a:ext cx="1" cy="39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25" name="Group 1745"/>
            <p:cNvGrpSpPr>
              <a:grpSpLocks/>
            </p:cNvGrpSpPr>
            <p:nvPr/>
          </p:nvGrpSpPr>
          <p:grpSpPr bwMode="auto">
            <a:xfrm>
              <a:off x="5268" y="4249"/>
              <a:ext cx="166" cy="962"/>
              <a:chOff x="5268" y="4249"/>
              <a:chExt cx="166" cy="962"/>
            </a:xfrm>
          </p:grpSpPr>
          <p:sp>
            <p:nvSpPr>
              <p:cNvPr id="124631" name="Freeform 1751"/>
              <p:cNvSpPr>
                <a:spLocks/>
              </p:cNvSpPr>
              <p:nvPr/>
            </p:nvSpPr>
            <p:spPr bwMode="auto">
              <a:xfrm>
                <a:off x="5268" y="4249"/>
                <a:ext cx="166" cy="96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962"/>
                  </a:cxn>
                  <a:cxn ang="0">
                    <a:pos x="124" y="962"/>
                  </a:cxn>
                  <a:cxn ang="0">
                    <a:pos x="166" y="921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962">
                    <a:moveTo>
                      <a:pt x="41" y="0"/>
                    </a:moveTo>
                    <a:lnTo>
                      <a:pt x="0" y="41"/>
                    </a:lnTo>
                    <a:lnTo>
                      <a:pt x="0" y="962"/>
                    </a:lnTo>
                    <a:lnTo>
                      <a:pt x="124" y="962"/>
                    </a:lnTo>
                    <a:lnTo>
                      <a:pt x="166" y="921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30" name="Freeform 1750"/>
              <p:cNvSpPr>
                <a:spLocks/>
              </p:cNvSpPr>
              <p:nvPr/>
            </p:nvSpPr>
            <p:spPr bwMode="auto">
              <a:xfrm>
                <a:off x="5268" y="4249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29" name="Freeform 1749"/>
              <p:cNvSpPr>
                <a:spLocks/>
              </p:cNvSpPr>
              <p:nvPr/>
            </p:nvSpPr>
            <p:spPr bwMode="auto">
              <a:xfrm>
                <a:off x="5392" y="4249"/>
                <a:ext cx="42" cy="96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921"/>
                  </a:cxn>
                  <a:cxn ang="0">
                    <a:pos x="0" y="962"/>
                  </a:cxn>
                  <a:cxn ang="0">
                    <a:pos x="0" y="41"/>
                  </a:cxn>
                </a:cxnLst>
                <a:rect l="0" t="0" r="r" b="b"/>
                <a:pathLst>
                  <a:path w="42" h="962">
                    <a:moveTo>
                      <a:pt x="0" y="41"/>
                    </a:moveTo>
                    <a:lnTo>
                      <a:pt x="42" y="0"/>
                    </a:lnTo>
                    <a:lnTo>
                      <a:pt x="42" y="921"/>
                    </a:lnTo>
                    <a:lnTo>
                      <a:pt x="0" y="96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28" name="Freeform 1748"/>
              <p:cNvSpPr>
                <a:spLocks/>
              </p:cNvSpPr>
              <p:nvPr/>
            </p:nvSpPr>
            <p:spPr bwMode="auto">
              <a:xfrm>
                <a:off x="5268" y="4249"/>
                <a:ext cx="166" cy="96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962"/>
                  </a:cxn>
                  <a:cxn ang="0">
                    <a:pos x="124" y="962"/>
                  </a:cxn>
                  <a:cxn ang="0">
                    <a:pos x="166" y="921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962">
                    <a:moveTo>
                      <a:pt x="41" y="0"/>
                    </a:moveTo>
                    <a:lnTo>
                      <a:pt x="0" y="41"/>
                    </a:lnTo>
                    <a:lnTo>
                      <a:pt x="0" y="962"/>
                    </a:lnTo>
                    <a:lnTo>
                      <a:pt x="124" y="962"/>
                    </a:lnTo>
                    <a:lnTo>
                      <a:pt x="166" y="921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27" name="Freeform 1747"/>
              <p:cNvSpPr>
                <a:spLocks/>
              </p:cNvSpPr>
              <p:nvPr/>
            </p:nvSpPr>
            <p:spPr bwMode="auto">
              <a:xfrm>
                <a:off x="5268" y="4249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26" name="Line 1746"/>
              <p:cNvSpPr>
                <a:spLocks noChangeShapeType="1"/>
              </p:cNvSpPr>
              <p:nvPr/>
            </p:nvSpPr>
            <p:spPr bwMode="auto">
              <a:xfrm>
                <a:off x="5392" y="4290"/>
                <a:ext cx="1" cy="92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18" name="Group 1738"/>
            <p:cNvGrpSpPr>
              <a:grpSpLocks/>
            </p:cNvGrpSpPr>
            <p:nvPr/>
          </p:nvGrpSpPr>
          <p:grpSpPr bwMode="auto">
            <a:xfrm>
              <a:off x="5204" y="4151"/>
              <a:ext cx="225" cy="159"/>
              <a:chOff x="5204" y="4151"/>
              <a:chExt cx="225" cy="159"/>
            </a:xfrm>
          </p:grpSpPr>
          <p:sp>
            <p:nvSpPr>
              <p:cNvPr id="124624" name="Freeform 1744"/>
              <p:cNvSpPr>
                <a:spLocks/>
              </p:cNvSpPr>
              <p:nvPr/>
            </p:nvSpPr>
            <p:spPr bwMode="auto">
              <a:xfrm>
                <a:off x="5204" y="4151"/>
                <a:ext cx="225" cy="15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9"/>
                  </a:cxn>
                  <a:cxn ang="0">
                    <a:pos x="167" y="159"/>
                  </a:cxn>
                  <a:cxn ang="0">
                    <a:pos x="225" y="101"/>
                  </a:cxn>
                  <a:cxn ang="0">
                    <a:pos x="225" y="0"/>
                  </a:cxn>
                  <a:cxn ang="0">
                    <a:pos x="58" y="0"/>
                  </a:cxn>
                </a:cxnLst>
                <a:rect l="0" t="0" r="r" b="b"/>
                <a:pathLst>
                  <a:path w="225" h="159">
                    <a:moveTo>
                      <a:pt x="58" y="0"/>
                    </a:moveTo>
                    <a:lnTo>
                      <a:pt x="0" y="58"/>
                    </a:lnTo>
                    <a:lnTo>
                      <a:pt x="0" y="159"/>
                    </a:lnTo>
                    <a:lnTo>
                      <a:pt x="167" y="159"/>
                    </a:lnTo>
                    <a:lnTo>
                      <a:pt x="225" y="101"/>
                    </a:lnTo>
                    <a:lnTo>
                      <a:pt x="225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23" name="Freeform 1743"/>
              <p:cNvSpPr>
                <a:spLocks/>
              </p:cNvSpPr>
              <p:nvPr/>
            </p:nvSpPr>
            <p:spPr bwMode="auto">
              <a:xfrm>
                <a:off x="5204" y="4151"/>
                <a:ext cx="225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5" y="0"/>
                  </a:cxn>
                  <a:cxn ang="0">
                    <a:pos x="58" y="0"/>
                  </a:cxn>
                  <a:cxn ang="0">
                    <a:pos x="0" y="58"/>
                  </a:cxn>
                </a:cxnLst>
                <a:rect l="0" t="0" r="r" b="b"/>
                <a:pathLst>
                  <a:path w="225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5" y="0"/>
                    </a:lnTo>
                    <a:lnTo>
                      <a:pt x="58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22" name="Freeform 1742"/>
              <p:cNvSpPr>
                <a:spLocks/>
              </p:cNvSpPr>
              <p:nvPr/>
            </p:nvSpPr>
            <p:spPr bwMode="auto">
              <a:xfrm>
                <a:off x="5371" y="4151"/>
                <a:ext cx="58" cy="15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8" y="0"/>
                  </a:cxn>
                  <a:cxn ang="0">
                    <a:pos x="58" y="101"/>
                  </a:cxn>
                  <a:cxn ang="0">
                    <a:pos x="0" y="159"/>
                  </a:cxn>
                  <a:cxn ang="0">
                    <a:pos x="0" y="58"/>
                  </a:cxn>
                </a:cxnLst>
                <a:rect l="0" t="0" r="r" b="b"/>
                <a:pathLst>
                  <a:path w="58" h="159">
                    <a:moveTo>
                      <a:pt x="0" y="58"/>
                    </a:moveTo>
                    <a:lnTo>
                      <a:pt x="58" y="0"/>
                    </a:lnTo>
                    <a:lnTo>
                      <a:pt x="58" y="101"/>
                    </a:lnTo>
                    <a:lnTo>
                      <a:pt x="0" y="159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21" name="Freeform 1741"/>
              <p:cNvSpPr>
                <a:spLocks/>
              </p:cNvSpPr>
              <p:nvPr/>
            </p:nvSpPr>
            <p:spPr bwMode="auto">
              <a:xfrm>
                <a:off x="5204" y="4151"/>
                <a:ext cx="225" cy="15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9"/>
                  </a:cxn>
                  <a:cxn ang="0">
                    <a:pos x="167" y="159"/>
                  </a:cxn>
                  <a:cxn ang="0">
                    <a:pos x="225" y="101"/>
                  </a:cxn>
                  <a:cxn ang="0">
                    <a:pos x="225" y="0"/>
                  </a:cxn>
                  <a:cxn ang="0">
                    <a:pos x="58" y="0"/>
                  </a:cxn>
                </a:cxnLst>
                <a:rect l="0" t="0" r="r" b="b"/>
                <a:pathLst>
                  <a:path w="225" h="159">
                    <a:moveTo>
                      <a:pt x="58" y="0"/>
                    </a:moveTo>
                    <a:lnTo>
                      <a:pt x="0" y="58"/>
                    </a:lnTo>
                    <a:lnTo>
                      <a:pt x="0" y="159"/>
                    </a:lnTo>
                    <a:lnTo>
                      <a:pt x="167" y="159"/>
                    </a:lnTo>
                    <a:lnTo>
                      <a:pt x="225" y="101"/>
                    </a:lnTo>
                    <a:lnTo>
                      <a:pt x="225" y="0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20" name="Freeform 1740"/>
              <p:cNvSpPr>
                <a:spLocks/>
              </p:cNvSpPr>
              <p:nvPr/>
            </p:nvSpPr>
            <p:spPr bwMode="auto">
              <a:xfrm>
                <a:off x="5204" y="4151"/>
                <a:ext cx="225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5" y="0"/>
                  </a:cxn>
                </a:cxnLst>
                <a:rect l="0" t="0" r="r" b="b"/>
                <a:pathLst>
                  <a:path w="225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19" name="Line 1739"/>
              <p:cNvSpPr>
                <a:spLocks noChangeShapeType="1"/>
              </p:cNvSpPr>
              <p:nvPr/>
            </p:nvSpPr>
            <p:spPr bwMode="auto">
              <a:xfrm>
                <a:off x="5371" y="4209"/>
                <a:ext cx="1" cy="10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11" name="Group 1731"/>
            <p:cNvGrpSpPr>
              <a:grpSpLocks/>
            </p:cNvGrpSpPr>
            <p:nvPr/>
          </p:nvGrpSpPr>
          <p:grpSpPr bwMode="auto">
            <a:xfrm>
              <a:off x="5204" y="4054"/>
              <a:ext cx="225" cy="158"/>
              <a:chOff x="5204" y="4054"/>
              <a:chExt cx="225" cy="158"/>
            </a:xfrm>
          </p:grpSpPr>
          <p:sp>
            <p:nvSpPr>
              <p:cNvPr id="124617" name="Freeform 1737"/>
              <p:cNvSpPr>
                <a:spLocks/>
              </p:cNvSpPr>
              <p:nvPr/>
            </p:nvSpPr>
            <p:spPr bwMode="auto">
              <a:xfrm>
                <a:off x="5204" y="4054"/>
                <a:ext cx="225" cy="15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8"/>
                  </a:cxn>
                  <a:cxn ang="0">
                    <a:pos x="167" y="158"/>
                  </a:cxn>
                  <a:cxn ang="0">
                    <a:pos x="225" y="100"/>
                  </a:cxn>
                  <a:cxn ang="0">
                    <a:pos x="225" y="0"/>
                  </a:cxn>
                  <a:cxn ang="0">
                    <a:pos x="58" y="0"/>
                  </a:cxn>
                </a:cxnLst>
                <a:rect l="0" t="0" r="r" b="b"/>
                <a:pathLst>
                  <a:path w="225" h="158">
                    <a:moveTo>
                      <a:pt x="58" y="0"/>
                    </a:moveTo>
                    <a:lnTo>
                      <a:pt x="0" y="58"/>
                    </a:lnTo>
                    <a:lnTo>
                      <a:pt x="0" y="158"/>
                    </a:lnTo>
                    <a:lnTo>
                      <a:pt x="167" y="158"/>
                    </a:lnTo>
                    <a:lnTo>
                      <a:pt x="225" y="100"/>
                    </a:lnTo>
                    <a:lnTo>
                      <a:pt x="225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16" name="Freeform 1736"/>
              <p:cNvSpPr>
                <a:spLocks/>
              </p:cNvSpPr>
              <p:nvPr/>
            </p:nvSpPr>
            <p:spPr bwMode="auto">
              <a:xfrm>
                <a:off x="5204" y="4054"/>
                <a:ext cx="225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5" y="0"/>
                  </a:cxn>
                  <a:cxn ang="0">
                    <a:pos x="58" y="0"/>
                  </a:cxn>
                  <a:cxn ang="0">
                    <a:pos x="0" y="58"/>
                  </a:cxn>
                </a:cxnLst>
                <a:rect l="0" t="0" r="r" b="b"/>
                <a:pathLst>
                  <a:path w="225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5" y="0"/>
                    </a:lnTo>
                    <a:lnTo>
                      <a:pt x="58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15" name="Freeform 1735"/>
              <p:cNvSpPr>
                <a:spLocks/>
              </p:cNvSpPr>
              <p:nvPr/>
            </p:nvSpPr>
            <p:spPr bwMode="auto">
              <a:xfrm>
                <a:off x="5371" y="4054"/>
                <a:ext cx="58" cy="1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8" y="0"/>
                  </a:cxn>
                  <a:cxn ang="0">
                    <a:pos x="58" y="100"/>
                  </a:cxn>
                  <a:cxn ang="0">
                    <a:pos x="0" y="158"/>
                  </a:cxn>
                  <a:cxn ang="0">
                    <a:pos x="0" y="58"/>
                  </a:cxn>
                </a:cxnLst>
                <a:rect l="0" t="0" r="r" b="b"/>
                <a:pathLst>
                  <a:path w="58" h="158">
                    <a:moveTo>
                      <a:pt x="0" y="58"/>
                    </a:moveTo>
                    <a:lnTo>
                      <a:pt x="58" y="0"/>
                    </a:lnTo>
                    <a:lnTo>
                      <a:pt x="58" y="100"/>
                    </a:lnTo>
                    <a:lnTo>
                      <a:pt x="0" y="1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14" name="Freeform 1734"/>
              <p:cNvSpPr>
                <a:spLocks/>
              </p:cNvSpPr>
              <p:nvPr/>
            </p:nvSpPr>
            <p:spPr bwMode="auto">
              <a:xfrm>
                <a:off x="5204" y="4054"/>
                <a:ext cx="225" cy="15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8"/>
                  </a:cxn>
                  <a:cxn ang="0">
                    <a:pos x="167" y="158"/>
                  </a:cxn>
                  <a:cxn ang="0">
                    <a:pos x="225" y="100"/>
                  </a:cxn>
                  <a:cxn ang="0">
                    <a:pos x="225" y="0"/>
                  </a:cxn>
                  <a:cxn ang="0">
                    <a:pos x="58" y="0"/>
                  </a:cxn>
                </a:cxnLst>
                <a:rect l="0" t="0" r="r" b="b"/>
                <a:pathLst>
                  <a:path w="225" h="158">
                    <a:moveTo>
                      <a:pt x="58" y="0"/>
                    </a:moveTo>
                    <a:lnTo>
                      <a:pt x="0" y="58"/>
                    </a:lnTo>
                    <a:lnTo>
                      <a:pt x="0" y="158"/>
                    </a:lnTo>
                    <a:lnTo>
                      <a:pt x="167" y="158"/>
                    </a:lnTo>
                    <a:lnTo>
                      <a:pt x="225" y="100"/>
                    </a:lnTo>
                    <a:lnTo>
                      <a:pt x="225" y="0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13" name="Freeform 1733"/>
              <p:cNvSpPr>
                <a:spLocks/>
              </p:cNvSpPr>
              <p:nvPr/>
            </p:nvSpPr>
            <p:spPr bwMode="auto">
              <a:xfrm>
                <a:off x="5204" y="4054"/>
                <a:ext cx="225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5" y="0"/>
                  </a:cxn>
                </a:cxnLst>
                <a:rect l="0" t="0" r="r" b="b"/>
                <a:pathLst>
                  <a:path w="225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12" name="Line 1732"/>
              <p:cNvSpPr>
                <a:spLocks noChangeShapeType="1"/>
              </p:cNvSpPr>
              <p:nvPr/>
            </p:nvSpPr>
            <p:spPr bwMode="auto">
              <a:xfrm>
                <a:off x="5371" y="4112"/>
                <a:ext cx="1" cy="10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04" name="Group 1724"/>
            <p:cNvGrpSpPr>
              <a:grpSpLocks/>
            </p:cNvGrpSpPr>
            <p:nvPr/>
          </p:nvGrpSpPr>
          <p:grpSpPr bwMode="auto">
            <a:xfrm>
              <a:off x="5268" y="3017"/>
              <a:ext cx="166" cy="1102"/>
              <a:chOff x="5268" y="3017"/>
              <a:chExt cx="166" cy="1102"/>
            </a:xfrm>
          </p:grpSpPr>
          <p:sp>
            <p:nvSpPr>
              <p:cNvPr id="124610" name="Freeform 1730"/>
              <p:cNvSpPr>
                <a:spLocks/>
              </p:cNvSpPr>
              <p:nvPr/>
            </p:nvSpPr>
            <p:spPr bwMode="auto">
              <a:xfrm>
                <a:off x="5268" y="3017"/>
                <a:ext cx="166" cy="110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1102"/>
                  </a:cxn>
                  <a:cxn ang="0">
                    <a:pos x="124" y="1102"/>
                  </a:cxn>
                  <a:cxn ang="0">
                    <a:pos x="166" y="1061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1102">
                    <a:moveTo>
                      <a:pt x="41" y="0"/>
                    </a:moveTo>
                    <a:lnTo>
                      <a:pt x="0" y="41"/>
                    </a:lnTo>
                    <a:lnTo>
                      <a:pt x="0" y="1102"/>
                    </a:lnTo>
                    <a:lnTo>
                      <a:pt x="124" y="1102"/>
                    </a:lnTo>
                    <a:lnTo>
                      <a:pt x="166" y="1061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09" name="Freeform 1729"/>
              <p:cNvSpPr>
                <a:spLocks/>
              </p:cNvSpPr>
              <p:nvPr/>
            </p:nvSpPr>
            <p:spPr bwMode="auto">
              <a:xfrm>
                <a:off x="5268" y="3017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08" name="Freeform 1728"/>
              <p:cNvSpPr>
                <a:spLocks/>
              </p:cNvSpPr>
              <p:nvPr/>
            </p:nvSpPr>
            <p:spPr bwMode="auto">
              <a:xfrm>
                <a:off x="5392" y="3017"/>
                <a:ext cx="42" cy="110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1061"/>
                  </a:cxn>
                  <a:cxn ang="0">
                    <a:pos x="0" y="1102"/>
                  </a:cxn>
                  <a:cxn ang="0">
                    <a:pos x="0" y="41"/>
                  </a:cxn>
                </a:cxnLst>
                <a:rect l="0" t="0" r="r" b="b"/>
                <a:pathLst>
                  <a:path w="42" h="1102">
                    <a:moveTo>
                      <a:pt x="0" y="41"/>
                    </a:moveTo>
                    <a:lnTo>
                      <a:pt x="42" y="0"/>
                    </a:lnTo>
                    <a:lnTo>
                      <a:pt x="42" y="1061"/>
                    </a:lnTo>
                    <a:lnTo>
                      <a:pt x="0" y="110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07" name="Freeform 1727"/>
              <p:cNvSpPr>
                <a:spLocks/>
              </p:cNvSpPr>
              <p:nvPr/>
            </p:nvSpPr>
            <p:spPr bwMode="auto">
              <a:xfrm>
                <a:off x="5268" y="3017"/>
                <a:ext cx="166" cy="110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1102"/>
                  </a:cxn>
                  <a:cxn ang="0">
                    <a:pos x="124" y="1102"/>
                  </a:cxn>
                  <a:cxn ang="0">
                    <a:pos x="166" y="1061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1102">
                    <a:moveTo>
                      <a:pt x="41" y="0"/>
                    </a:moveTo>
                    <a:lnTo>
                      <a:pt x="0" y="41"/>
                    </a:lnTo>
                    <a:lnTo>
                      <a:pt x="0" y="1102"/>
                    </a:lnTo>
                    <a:lnTo>
                      <a:pt x="124" y="1102"/>
                    </a:lnTo>
                    <a:lnTo>
                      <a:pt x="166" y="1061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06" name="Freeform 1726"/>
              <p:cNvSpPr>
                <a:spLocks/>
              </p:cNvSpPr>
              <p:nvPr/>
            </p:nvSpPr>
            <p:spPr bwMode="auto">
              <a:xfrm>
                <a:off x="5268" y="3017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05" name="Line 1725"/>
              <p:cNvSpPr>
                <a:spLocks noChangeShapeType="1"/>
              </p:cNvSpPr>
              <p:nvPr/>
            </p:nvSpPr>
            <p:spPr bwMode="auto">
              <a:xfrm>
                <a:off x="5392" y="3058"/>
                <a:ext cx="1" cy="106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592" name="Group 1712"/>
            <p:cNvGrpSpPr>
              <a:grpSpLocks/>
            </p:cNvGrpSpPr>
            <p:nvPr/>
          </p:nvGrpSpPr>
          <p:grpSpPr bwMode="auto">
            <a:xfrm>
              <a:off x="4473" y="4834"/>
              <a:ext cx="504" cy="476"/>
              <a:chOff x="4473" y="4834"/>
              <a:chExt cx="504" cy="476"/>
            </a:xfrm>
          </p:grpSpPr>
          <p:sp>
            <p:nvSpPr>
              <p:cNvPr id="124603" name="Rectangle 1723"/>
              <p:cNvSpPr>
                <a:spLocks noChangeArrowheads="1"/>
              </p:cNvSpPr>
              <p:nvPr/>
            </p:nvSpPr>
            <p:spPr bwMode="auto">
              <a:xfrm>
                <a:off x="4473" y="4834"/>
                <a:ext cx="504" cy="47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02" name="Freeform 1722"/>
              <p:cNvSpPr>
                <a:spLocks/>
              </p:cNvSpPr>
              <p:nvPr/>
            </p:nvSpPr>
            <p:spPr bwMode="auto">
              <a:xfrm>
                <a:off x="4473" y="4834"/>
                <a:ext cx="504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60"/>
                  </a:cxn>
                  <a:cxn ang="0">
                    <a:pos x="445" y="60"/>
                  </a:cxn>
                  <a:cxn ang="0">
                    <a:pos x="504" y="0"/>
                  </a:cxn>
                  <a:cxn ang="0">
                    <a:pos x="0" y="0"/>
                  </a:cxn>
                </a:cxnLst>
                <a:rect l="0" t="0" r="r" b="b"/>
                <a:pathLst>
                  <a:path w="504" h="60">
                    <a:moveTo>
                      <a:pt x="0" y="0"/>
                    </a:moveTo>
                    <a:lnTo>
                      <a:pt x="59" y="60"/>
                    </a:lnTo>
                    <a:lnTo>
                      <a:pt x="445" y="6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01" name="Freeform 1721"/>
              <p:cNvSpPr>
                <a:spLocks/>
              </p:cNvSpPr>
              <p:nvPr/>
            </p:nvSpPr>
            <p:spPr bwMode="auto">
              <a:xfrm>
                <a:off x="4473" y="4834"/>
                <a:ext cx="59" cy="4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6"/>
                  </a:cxn>
                  <a:cxn ang="0">
                    <a:pos x="59" y="416"/>
                  </a:cxn>
                  <a:cxn ang="0">
                    <a:pos x="59" y="60"/>
                  </a:cxn>
                  <a:cxn ang="0">
                    <a:pos x="0" y="0"/>
                  </a:cxn>
                </a:cxnLst>
                <a:rect l="0" t="0" r="r" b="b"/>
                <a:pathLst>
                  <a:path w="59" h="476">
                    <a:moveTo>
                      <a:pt x="0" y="0"/>
                    </a:moveTo>
                    <a:lnTo>
                      <a:pt x="0" y="476"/>
                    </a:lnTo>
                    <a:lnTo>
                      <a:pt x="59" y="416"/>
                    </a:lnTo>
                    <a:lnTo>
                      <a:pt x="59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600" name="Freeform 1720"/>
              <p:cNvSpPr>
                <a:spLocks/>
              </p:cNvSpPr>
              <p:nvPr/>
            </p:nvSpPr>
            <p:spPr bwMode="auto">
              <a:xfrm>
                <a:off x="4473" y="5250"/>
                <a:ext cx="504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504" y="60"/>
                  </a:cxn>
                  <a:cxn ang="0">
                    <a:pos x="445" y="0"/>
                  </a:cxn>
                  <a:cxn ang="0">
                    <a:pos x="59" y="0"/>
                  </a:cxn>
                  <a:cxn ang="0">
                    <a:pos x="0" y="60"/>
                  </a:cxn>
                </a:cxnLst>
                <a:rect l="0" t="0" r="r" b="b"/>
                <a:pathLst>
                  <a:path w="504" h="60">
                    <a:moveTo>
                      <a:pt x="0" y="60"/>
                    </a:moveTo>
                    <a:lnTo>
                      <a:pt x="504" y="60"/>
                    </a:lnTo>
                    <a:lnTo>
                      <a:pt x="445" y="0"/>
                    </a:lnTo>
                    <a:lnTo>
                      <a:pt x="59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99" name="Freeform 1719"/>
              <p:cNvSpPr>
                <a:spLocks/>
              </p:cNvSpPr>
              <p:nvPr/>
            </p:nvSpPr>
            <p:spPr bwMode="auto">
              <a:xfrm>
                <a:off x="4918" y="4834"/>
                <a:ext cx="59" cy="476"/>
              </a:xfrm>
              <a:custGeom>
                <a:avLst/>
                <a:gdLst/>
                <a:ahLst/>
                <a:cxnLst>
                  <a:cxn ang="0">
                    <a:pos x="59" y="476"/>
                  </a:cxn>
                  <a:cxn ang="0">
                    <a:pos x="59" y="0"/>
                  </a:cxn>
                  <a:cxn ang="0">
                    <a:pos x="0" y="60"/>
                  </a:cxn>
                  <a:cxn ang="0">
                    <a:pos x="0" y="416"/>
                  </a:cxn>
                  <a:cxn ang="0">
                    <a:pos x="59" y="476"/>
                  </a:cxn>
                </a:cxnLst>
                <a:rect l="0" t="0" r="r" b="b"/>
                <a:pathLst>
                  <a:path w="59" h="476">
                    <a:moveTo>
                      <a:pt x="59" y="476"/>
                    </a:moveTo>
                    <a:lnTo>
                      <a:pt x="59" y="0"/>
                    </a:lnTo>
                    <a:lnTo>
                      <a:pt x="0" y="60"/>
                    </a:lnTo>
                    <a:lnTo>
                      <a:pt x="0" y="416"/>
                    </a:lnTo>
                    <a:lnTo>
                      <a:pt x="59" y="47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98" name="Rectangle 1718"/>
              <p:cNvSpPr>
                <a:spLocks noChangeArrowheads="1"/>
              </p:cNvSpPr>
              <p:nvPr/>
            </p:nvSpPr>
            <p:spPr bwMode="auto">
              <a:xfrm>
                <a:off x="4473" y="4834"/>
                <a:ext cx="504" cy="47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97" name="Rectangle 1717"/>
              <p:cNvSpPr>
                <a:spLocks noChangeArrowheads="1"/>
              </p:cNvSpPr>
              <p:nvPr/>
            </p:nvSpPr>
            <p:spPr bwMode="auto">
              <a:xfrm>
                <a:off x="4532" y="4894"/>
                <a:ext cx="386" cy="35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96" name="Line 1716"/>
              <p:cNvSpPr>
                <a:spLocks noChangeShapeType="1"/>
              </p:cNvSpPr>
              <p:nvPr/>
            </p:nvSpPr>
            <p:spPr bwMode="auto">
              <a:xfrm>
                <a:off x="4473" y="4834"/>
                <a:ext cx="59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95" name="Line 1715"/>
              <p:cNvSpPr>
                <a:spLocks noChangeShapeType="1"/>
              </p:cNvSpPr>
              <p:nvPr/>
            </p:nvSpPr>
            <p:spPr bwMode="auto">
              <a:xfrm flipV="1">
                <a:off x="4473" y="5250"/>
                <a:ext cx="59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94" name="Line 1714"/>
              <p:cNvSpPr>
                <a:spLocks noChangeShapeType="1"/>
              </p:cNvSpPr>
              <p:nvPr/>
            </p:nvSpPr>
            <p:spPr bwMode="auto">
              <a:xfrm flipH="1" flipV="1">
                <a:off x="4918" y="5250"/>
                <a:ext cx="59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93" name="Line 1713"/>
              <p:cNvSpPr>
                <a:spLocks noChangeShapeType="1"/>
              </p:cNvSpPr>
              <p:nvPr/>
            </p:nvSpPr>
            <p:spPr bwMode="auto">
              <a:xfrm flipH="1">
                <a:off x="4918" y="4834"/>
                <a:ext cx="59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580" name="Group 1700"/>
            <p:cNvGrpSpPr>
              <a:grpSpLocks/>
            </p:cNvGrpSpPr>
            <p:nvPr/>
          </p:nvGrpSpPr>
          <p:grpSpPr bwMode="auto">
            <a:xfrm>
              <a:off x="4744" y="4020"/>
              <a:ext cx="271" cy="278"/>
              <a:chOff x="4744" y="4020"/>
              <a:chExt cx="271" cy="278"/>
            </a:xfrm>
          </p:grpSpPr>
          <p:sp>
            <p:nvSpPr>
              <p:cNvPr id="124591" name="Rectangle 1711"/>
              <p:cNvSpPr>
                <a:spLocks noChangeArrowheads="1"/>
              </p:cNvSpPr>
              <p:nvPr/>
            </p:nvSpPr>
            <p:spPr bwMode="auto">
              <a:xfrm>
                <a:off x="4744" y="4020"/>
                <a:ext cx="271" cy="278"/>
              </a:xfrm>
              <a:prstGeom prst="rect">
                <a:avLst/>
              </a:prstGeom>
              <a:solidFill>
                <a:srgbClr val="CC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90" name="Freeform 1710"/>
              <p:cNvSpPr>
                <a:spLocks/>
              </p:cNvSpPr>
              <p:nvPr/>
            </p:nvSpPr>
            <p:spPr bwMode="auto">
              <a:xfrm>
                <a:off x="4744" y="4020"/>
                <a:ext cx="27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34"/>
                  </a:cxn>
                  <a:cxn ang="0">
                    <a:pos x="237" y="34"/>
                  </a:cxn>
                  <a:cxn ang="0">
                    <a:pos x="271" y="0"/>
                  </a:cxn>
                  <a:cxn ang="0">
                    <a:pos x="0" y="0"/>
                  </a:cxn>
                </a:cxnLst>
                <a:rect l="0" t="0" r="r" b="b"/>
                <a:pathLst>
                  <a:path w="271" h="34">
                    <a:moveTo>
                      <a:pt x="0" y="0"/>
                    </a:moveTo>
                    <a:lnTo>
                      <a:pt x="34" y="34"/>
                    </a:lnTo>
                    <a:lnTo>
                      <a:pt x="237" y="34"/>
                    </a:lnTo>
                    <a:lnTo>
                      <a:pt x="2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89" name="Freeform 1709"/>
              <p:cNvSpPr>
                <a:spLocks/>
              </p:cNvSpPr>
              <p:nvPr/>
            </p:nvSpPr>
            <p:spPr bwMode="auto">
              <a:xfrm>
                <a:off x="4744" y="4020"/>
                <a:ext cx="34" cy="2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8"/>
                  </a:cxn>
                  <a:cxn ang="0">
                    <a:pos x="34" y="244"/>
                  </a:cxn>
                  <a:cxn ang="0">
                    <a:pos x="34" y="34"/>
                  </a:cxn>
                  <a:cxn ang="0">
                    <a:pos x="0" y="0"/>
                  </a:cxn>
                </a:cxnLst>
                <a:rect l="0" t="0" r="r" b="b"/>
                <a:pathLst>
                  <a:path w="34" h="278">
                    <a:moveTo>
                      <a:pt x="0" y="0"/>
                    </a:moveTo>
                    <a:lnTo>
                      <a:pt x="0" y="278"/>
                    </a:lnTo>
                    <a:lnTo>
                      <a:pt x="34" y="244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66E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88" name="Freeform 1708"/>
              <p:cNvSpPr>
                <a:spLocks/>
              </p:cNvSpPr>
              <p:nvPr/>
            </p:nvSpPr>
            <p:spPr bwMode="auto">
              <a:xfrm>
                <a:off x="4744" y="4264"/>
                <a:ext cx="271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71" y="34"/>
                  </a:cxn>
                  <a:cxn ang="0">
                    <a:pos x="237" y="0"/>
                  </a:cxn>
                  <a:cxn ang="0">
                    <a:pos x="34" y="0"/>
                  </a:cxn>
                  <a:cxn ang="0">
                    <a:pos x="0" y="34"/>
                  </a:cxn>
                </a:cxnLst>
                <a:rect l="0" t="0" r="r" b="b"/>
                <a:pathLst>
                  <a:path w="271" h="34">
                    <a:moveTo>
                      <a:pt x="0" y="34"/>
                    </a:moveTo>
                    <a:lnTo>
                      <a:pt x="271" y="34"/>
                    </a:lnTo>
                    <a:lnTo>
                      <a:pt x="237" y="0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87" name="Freeform 1707"/>
              <p:cNvSpPr>
                <a:spLocks/>
              </p:cNvSpPr>
              <p:nvPr/>
            </p:nvSpPr>
            <p:spPr bwMode="auto">
              <a:xfrm>
                <a:off x="4981" y="4020"/>
                <a:ext cx="34" cy="278"/>
              </a:xfrm>
              <a:custGeom>
                <a:avLst/>
                <a:gdLst/>
                <a:ahLst/>
                <a:cxnLst>
                  <a:cxn ang="0">
                    <a:pos x="34" y="278"/>
                  </a:cxn>
                  <a:cxn ang="0">
                    <a:pos x="34" y="0"/>
                  </a:cxn>
                  <a:cxn ang="0">
                    <a:pos x="0" y="34"/>
                  </a:cxn>
                  <a:cxn ang="0">
                    <a:pos x="0" y="244"/>
                  </a:cxn>
                  <a:cxn ang="0">
                    <a:pos x="34" y="278"/>
                  </a:cxn>
                </a:cxnLst>
                <a:rect l="0" t="0" r="r" b="b"/>
                <a:pathLst>
                  <a:path w="34" h="278">
                    <a:moveTo>
                      <a:pt x="34" y="278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0" y="244"/>
                    </a:lnTo>
                    <a:lnTo>
                      <a:pt x="34" y="278"/>
                    </a:lnTo>
                    <a:close/>
                  </a:path>
                </a:pathLst>
              </a:custGeom>
              <a:solidFill>
                <a:srgbClr val="7A0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86" name="Rectangle 1706"/>
              <p:cNvSpPr>
                <a:spLocks noChangeArrowheads="1"/>
              </p:cNvSpPr>
              <p:nvPr/>
            </p:nvSpPr>
            <p:spPr bwMode="auto">
              <a:xfrm>
                <a:off x="4744" y="4020"/>
                <a:ext cx="271" cy="278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85" name="Rectangle 1705"/>
              <p:cNvSpPr>
                <a:spLocks noChangeArrowheads="1"/>
              </p:cNvSpPr>
              <p:nvPr/>
            </p:nvSpPr>
            <p:spPr bwMode="auto">
              <a:xfrm>
                <a:off x="4778" y="4054"/>
                <a:ext cx="203" cy="210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84" name="Line 1704"/>
              <p:cNvSpPr>
                <a:spLocks noChangeShapeType="1"/>
              </p:cNvSpPr>
              <p:nvPr/>
            </p:nvSpPr>
            <p:spPr bwMode="auto">
              <a:xfrm>
                <a:off x="4744" y="4020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83" name="Line 1703"/>
              <p:cNvSpPr>
                <a:spLocks noChangeShapeType="1"/>
              </p:cNvSpPr>
              <p:nvPr/>
            </p:nvSpPr>
            <p:spPr bwMode="auto">
              <a:xfrm flipV="1">
                <a:off x="4744" y="4264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82" name="Line 1702"/>
              <p:cNvSpPr>
                <a:spLocks noChangeShapeType="1"/>
              </p:cNvSpPr>
              <p:nvPr/>
            </p:nvSpPr>
            <p:spPr bwMode="auto">
              <a:xfrm flipH="1" flipV="1">
                <a:off x="4981" y="4264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81" name="Line 1701"/>
              <p:cNvSpPr>
                <a:spLocks noChangeShapeType="1"/>
              </p:cNvSpPr>
              <p:nvPr/>
            </p:nvSpPr>
            <p:spPr bwMode="auto">
              <a:xfrm flipH="1">
                <a:off x="4981" y="4020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573" name="Group 1693"/>
            <p:cNvGrpSpPr>
              <a:grpSpLocks/>
            </p:cNvGrpSpPr>
            <p:nvPr/>
          </p:nvGrpSpPr>
          <p:grpSpPr bwMode="auto">
            <a:xfrm>
              <a:off x="2932" y="4929"/>
              <a:ext cx="168" cy="91"/>
              <a:chOff x="2932" y="4929"/>
              <a:chExt cx="168" cy="91"/>
            </a:xfrm>
          </p:grpSpPr>
          <p:sp>
            <p:nvSpPr>
              <p:cNvPr id="124579" name="Freeform 1699"/>
              <p:cNvSpPr>
                <a:spLocks/>
              </p:cNvSpPr>
              <p:nvPr/>
            </p:nvSpPr>
            <p:spPr bwMode="auto">
              <a:xfrm>
                <a:off x="2932" y="4929"/>
                <a:ext cx="168" cy="9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3"/>
                  </a:cxn>
                  <a:cxn ang="0">
                    <a:pos x="0" y="91"/>
                  </a:cxn>
                  <a:cxn ang="0">
                    <a:pos x="145" y="91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2" y="0"/>
                  </a:cxn>
                </a:cxnLst>
                <a:rect l="0" t="0" r="r" b="b"/>
                <a:pathLst>
                  <a:path w="168" h="91">
                    <a:moveTo>
                      <a:pt x="22" y="0"/>
                    </a:moveTo>
                    <a:lnTo>
                      <a:pt x="0" y="23"/>
                    </a:lnTo>
                    <a:lnTo>
                      <a:pt x="0" y="91"/>
                    </a:lnTo>
                    <a:lnTo>
                      <a:pt x="145" y="91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78" name="Freeform 1698"/>
              <p:cNvSpPr>
                <a:spLocks/>
              </p:cNvSpPr>
              <p:nvPr/>
            </p:nvSpPr>
            <p:spPr bwMode="auto">
              <a:xfrm>
                <a:off x="2932" y="4929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5" y="23"/>
                  </a:cxn>
                  <a:cxn ang="0">
                    <a:pos x="168" y="0"/>
                  </a:cxn>
                  <a:cxn ang="0">
                    <a:pos x="22" y="0"/>
                  </a:cxn>
                  <a:cxn ang="0">
                    <a:pos x="0" y="23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5" y="23"/>
                    </a:lnTo>
                    <a:lnTo>
                      <a:pt x="168" y="0"/>
                    </a:lnTo>
                    <a:lnTo>
                      <a:pt x="22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77" name="Freeform 1697"/>
              <p:cNvSpPr>
                <a:spLocks/>
              </p:cNvSpPr>
              <p:nvPr/>
            </p:nvSpPr>
            <p:spPr bwMode="auto">
              <a:xfrm>
                <a:off x="3077" y="4929"/>
                <a:ext cx="23" cy="9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3" y="0"/>
                  </a:cxn>
                  <a:cxn ang="0">
                    <a:pos x="23" y="68"/>
                  </a:cxn>
                  <a:cxn ang="0">
                    <a:pos x="0" y="91"/>
                  </a:cxn>
                  <a:cxn ang="0">
                    <a:pos x="0" y="23"/>
                  </a:cxn>
                </a:cxnLst>
                <a:rect l="0" t="0" r="r" b="b"/>
                <a:pathLst>
                  <a:path w="23" h="91">
                    <a:moveTo>
                      <a:pt x="0" y="23"/>
                    </a:moveTo>
                    <a:lnTo>
                      <a:pt x="23" y="0"/>
                    </a:lnTo>
                    <a:lnTo>
                      <a:pt x="23" y="68"/>
                    </a:lnTo>
                    <a:lnTo>
                      <a:pt x="0" y="9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76" name="Freeform 1696"/>
              <p:cNvSpPr>
                <a:spLocks/>
              </p:cNvSpPr>
              <p:nvPr/>
            </p:nvSpPr>
            <p:spPr bwMode="auto">
              <a:xfrm>
                <a:off x="2932" y="4929"/>
                <a:ext cx="168" cy="9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3"/>
                  </a:cxn>
                  <a:cxn ang="0">
                    <a:pos x="0" y="91"/>
                  </a:cxn>
                  <a:cxn ang="0">
                    <a:pos x="145" y="91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2" y="0"/>
                  </a:cxn>
                </a:cxnLst>
                <a:rect l="0" t="0" r="r" b="b"/>
                <a:pathLst>
                  <a:path w="168" h="91">
                    <a:moveTo>
                      <a:pt x="22" y="0"/>
                    </a:moveTo>
                    <a:lnTo>
                      <a:pt x="0" y="23"/>
                    </a:lnTo>
                    <a:lnTo>
                      <a:pt x="0" y="91"/>
                    </a:lnTo>
                    <a:lnTo>
                      <a:pt x="145" y="91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75" name="Freeform 1695"/>
              <p:cNvSpPr>
                <a:spLocks/>
              </p:cNvSpPr>
              <p:nvPr/>
            </p:nvSpPr>
            <p:spPr bwMode="auto">
              <a:xfrm>
                <a:off x="2932" y="4929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5" y="23"/>
                  </a:cxn>
                  <a:cxn ang="0">
                    <a:pos x="168" y="0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5" y="23"/>
                    </a:lnTo>
                    <a:lnTo>
                      <a:pt x="16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74" name="Line 1694"/>
              <p:cNvSpPr>
                <a:spLocks noChangeShapeType="1"/>
              </p:cNvSpPr>
              <p:nvPr/>
            </p:nvSpPr>
            <p:spPr bwMode="auto">
              <a:xfrm>
                <a:off x="3077" y="4952"/>
                <a:ext cx="1" cy="6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566" name="Group 1686"/>
            <p:cNvGrpSpPr>
              <a:grpSpLocks/>
            </p:cNvGrpSpPr>
            <p:nvPr/>
          </p:nvGrpSpPr>
          <p:grpSpPr bwMode="auto">
            <a:xfrm>
              <a:off x="2932" y="4864"/>
              <a:ext cx="168" cy="91"/>
              <a:chOff x="2932" y="4864"/>
              <a:chExt cx="168" cy="91"/>
            </a:xfrm>
          </p:grpSpPr>
          <p:sp>
            <p:nvSpPr>
              <p:cNvPr id="124572" name="Freeform 1692"/>
              <p:cNvSpPr>
                <a:spLocks/>
              </p:cNvSpPr>
              <p:nvPr/>
            </p:nvSpPr>
            <p:spPr bwMode="auto">
              <a:xfrm>
                <a:off x="2932" y="4864"/>
                <a:ext cx="168" cy="9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3"/>
                  </a:cxn>
                  <a:cxn ang="0">
                    <a:pos x="0" y="91"/>
                  </a:cxn>
                  <a:cxn ang="0">
                    <a:pos x="145" y="91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2" y="0"/>
                  </a:cxn>
                </a:cxnLst>
                <a:rect l="0" t="0" r="r" b="b"/>
                <a:pathLst>
                  <a:path w="168" h="91">
                    <a:moveTo>
                      <a:pt x="22" y="0"/>
                    </a:moveTo>
                    <a:lnTo>
                      <a:pt x="0" y="23"/>
                    </a:lnTo>
                    <a:lnTo>
                      <a:pt x="0" y="91"/>
                    </a:lnTo>
                    <a:lnTo>
                      <a:pt x="145" y="91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71" name="Freeform 1691"/>
              <p:cNvSpPr>
                <a:spLocks/>
              </p:cNvSpPr>
              <p:nvPr/>
            </p:nvSpPr>
            <p:spPr bwMode="auto">
              <a:xfrm>
                <a:off x="2932" y="4864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5" y="23"/>
                  </a:cxn>
                  <a:cxn ang="0">
                    <a:pos x="168" y="0"/>
                  </a:cxn>
                  <a:cxn ang="0">
                    <a:pos x="22" y="0"/>
                  </a:cxn>
                  <a:cxn ang="0">
                    <a:pos x="0" y="23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5" y="23"/>
                    </a:lnTo>
                    <a:lnTo>
                      <a:pt x="168" y="0"/>
                    </a:lnTo>
                    <a:lnTo>
                      <a:pt x="22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70" name="Freeform 1690"/>
              <p:cNvSpPr>
                <a:spLocks/>
              </p:cNvSpPr>
              <p:nvPr/>
            </p:nvSpPr>
            <p:spPr bwMode="auto">
              <a:xfrm>
                <a:off x="3077" y="4864"/>
                <a:ext cx="23" cy="9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3" y="0"/>
                  </a:cxn>
                  <a:cxn ang="0">
                    <a:pos x="23" y="68"/>
                  </a:cxn>
                  <a:cxn ang="0">
                    <a:pos x="0" y="91"/>
                  </a:cxn>
                  <a:cxn ang="0">
                    <a:pos x="0" y="23"/>
                  </a:cxn>
                </a:cxnLst>
                <a:rect l="0" t="0" r="r" b="b"/>
                <a:pathLst>
                  <a:path w="23" h="91">
                    <a:moveTo>
                      <a:pt x="0" y="23"/>
                    </a:moveTo>
                    <a:lnTo>
                      <a:pt x="23" y="0"/>
                    </a:lnTo>
                    <a:lnTo>
                      <a:pt x="23" y="68"/>
                    </a:lnTo>
                    <a:lnTo>
                      <a:pt x="0" y="9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69" name="Freeform 1689"/>
              <p:cNvSpPr>
                <a:spLocks/>
              </p:cNvSpPr>
              <p:nvPr/>
            </p:nvSpPr>
            <p:spPr bwMode="auto">
              <a:xfrm>
                <a:off x="2932" y="4864"/>
                <a:ext cx="168" cy="9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3"/>
                  </a:cxn>
                  <a:cxn ang="0">
                    <a:pos x="0" y="91"/>
                  </a:cxn>
                  <a:cxn ang="0">
                    <a:pos x="145" y="91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2" y="0"/>
                  </a:cxn>
                </a:cxnLst>
                <a:rect l="0" t="0" r="r" b="b"/>
                <a:pathLst>
                  <a:path w="168" h="91">
                    <a:moveTo>
                      <a:pt x="22" y="0"/>
                    </a:moveTo>
                    <a:lnTo>
                      <a:pt x="0" y="23"/>
                    </a:lnTo>
                    <a:lnTo>
                      <a:pt x="0" y="91"/>
                    </a:lnTo>
                    <a:lnTo>
                      <a:pt x="145" y="91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68" name="Freeform 1688"/>
              <p:cNvSpPr>
                <a:spLocks/>
              </p:cNvSpPr>
              <p:nvPr/>
            </p:nvSpPr>
            <p:spPr bwMode="auto">
              <a:xfrm>
                <a:off x="2932" y="4864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5" y="23"/>
                  </a:cxn>
                  <a:cxn ang="0">
                    <a:pos x="168" y="0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5" y="23"/>
                    </a:lnTo>
                    <a:lnTo>
                      <a:pt x="16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67" name="Line 1687"/>
              <p:cNvSpPr>
                <a:spLocks noChangeShapeType="1"/>
              </p:cNvSpPr>
              <p:nvPr/>
            </p:nvSpPr>
            <p:spPr bwMode="auto">
              <a:xfrm>
                <a:off x="3077" y="4887"/>
                <a:ext cx="1" cy="6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554" name="Group 1674"/>
            <p:cNvGrpSpPr>
              <a:grpSpLocks/>
            </p:cNvGrpSpPr>
            <p:nvPr/>
          </p:nvGrpSpPr>
          <p:grpSpPr bwMode="auto">
            <a:xfrm>
              <a:off x="3248" y="4864"/>
              <a:ext cx="189" cy="163"/>
              <a:chOff x="3248" y="4864"/>
              <a:chExt cx="189" cy="163"/>
            </a:xfrm>
          </p:grpSpPr>
          <p:sp>
            <p:nvSpPr>
              <p:cNvPr id="124565" name="Rectangle 1685"/>
              <p:cNvSpPr>
                <a:spLocks noChangeArrowheads="1"/>
              </p:cNvSpPr>
              <p:nvPr/>
            </p:nvSpPr>
            <p:spPr bwMode="auto">
              <a:xfrm>
                <a:off x="3248" y="4864"/>
                <a:ext cx="189" cy="163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64" name="Freeform 1684"/>
              <p:cNvSpPr>
                <a:spLocks/>
              </p:cNvSpPr>
              <p:nvPr/>
            </p:nvSpPr>
            <p:spPr bwMode="auto">
              <a:xfrm>
                <a:off x="3248" y="4864"/>
                <a:ext cx="189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0"/>
                  </a:cxn>
                  <a:cxn ang="0">
                    <a:pos x="169" y="20"/>
                  </a:cxn>
                  <a:cxn ang="0">
                    <a:pos x="189" y="0"/>
                  </a:cxn>
                  <a:cxn ang="0">
                    <a:pos x="0" y="0"/>
                  </a:cxn>
                </a:cxnLst>
                <a:rect l="0" t="0" r="r" b="b"/>
                <a:pathLst>
                  <a:path w="189" h="20">
                    <a:moveTo>
                      <a:pt x="0" y="0"/>
                    </a:moveTo>
                    <a:lnTo>
                      <a:pt x="20" y="20"/>
                    </a:lnTo>
                    <a:lnTo>
                      <a:pt x="169" y="20"/>
                    </a:lnTo>
                    <a:lnTo>
                      <a:pt x="1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63" name="Freeform 1683"/>
              <p:cNvSpPr>
                <a:spLocks/>
              </p:cNvSpPr>
              <p:nvPr/>
            </p:nvSpPr>
            <p:spPr bwMode="auto">
              <a:xfrm>
                <a:off x="3248" y="4864"/>
                <a:ext cx="20" cy="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3"/>
                  </a:cxn>
                  <a:cxn ang="0">
                    <a:pos x="20" y="143"/>
                  </a:cxn>
                  <a:cxn ang="0">
                    <a:pos x="20" y="20"/>
                  </a:cxn>
                  <a:cxn ang="0">
                    <a:pos x="0" y="0"/>
                  </a:cxn>
                </a:cxnLst>
                <a:rect l="0" t="0" r="r" b="b"/>
                <a:pathLst>
                  <a:path w="20" h="163">
                    <a:moveTo>
                      <a:pt x="0" y="0"/>
                    </a:moveTo>
                    <a:lnTo>
                      <a:pt x="0" y="163"/>
                    </a:lnTo>
                    <a:lnTo>
                      <a:pt x="20" y="143"/>
                    </a:lnTo>
                    <a:lnTo>
                      <a:pt x="2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62" name="Freeform 1682"/>
              <p:cNvSpPr>
                <a:spLocks/>
              </p:cNvSpPr>
              <p:nvPr/>
            </p:nvSpPr>
            <p:spPr bwMode="auto">
              <a:xfrm>
                <a:off x="3248" y="5007"/>
                <a:ext cx="189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89" y="20"/>
                  </a:cxn>
                  <a:cxn ang="0">
                    <a:pos x="169" y="0"/>
                  </a:cxn>
                  <a:cxn ang="0">
                    <a:pos x="20" y="0"/>
                  </a:cxn>
                  <a:cxn ang="0">
                    <a:pos x="0" y="20"/>
                  </a:cxn>
                </a:cxnLst>
                <a:rect l="0" t="0" r="r" b="b"/>
                <a:pathLst>
                  <a:path w="189" h="20">
                    <a:moveTo>
                      <a:pt x="0" y="20"/>
                    </a:moveTo>
                    <a:lnTo>
                      <a:pt x="189" y="20"/>
                    </a:lnTo>
                    <a:lnTo>
                      <a:pt x="169" y="0"/>
                    </a:lnTo>
                    <a:lnTo>
                      <a:pt x="2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61" name="Freeform 1681"/>
              <p:cNvSpPr>
                <a:spLocks/>
              </p:cNvSpPr>
              <p:nvPr/>
            </p:nvSpPr>
            <p:spPr bwMode="auto">
              <a:xfrm>
                <a:off x="3417" y="4864"/>
                <a:ext cx="20" cy="163"/>
              </a:xfrm>
              <a:custGeom>
                <a:avLst/>
                <a:gdLst/>
                <a:ahLst/>
                <a:cxnLst>
                  <a:cxn ang="0">
                    <a:pos x="20" y="163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43"/>
                  </a:cxn>
                  <a:cxn ang="0">
                    <a:pos x="20" y="163"/>
                  </a:cxn>
                </a:cxnLst>
                <a:rect l="0" t="0" r="r" b="b"/>
                <a:pathLst>
                  <a:path w="20" h="163">
                    <a:moveTo>
                      <a:pt x="20" y="163"/>
                    </a:moveTo>
                    <a:lnTo>
                      <a:pt x="20" y="0"/>
                    </a:lnTo>
                    <a:lnTo>
                      <a:pt x="0" y="20"/>
                    </a:lnTo>
                    <a:lnTo>
                      <a:pt x="0" y="143"/>
                    </a:lnTo>
                    <a:lnTo>
                      <a:pt x="20" y="163"/>
                    </a:lnTo>
                    <a:close/>
                  </a:path>
                </a:pathLst>
              </a:custGeom>
              <a:solidFill>
                <a:srgbClr val="7A7A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60" name="Rectangle 1680"/>
              <p:cNvSpPr>
                <a:spLocks noChangeArrowheads="1"/>
              </p:cNvSpPr>
              <p:nvPr/>
            </p:nvSpPr>
            <p:spPr bwMode="auto">
              <a:xfrm>
                <a:off x="3248" y="4864"/>
                <a:ext cx="189" cy="163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59" name="Rectangle 1679"/>
              <p:cNvSpPr>
                <a:spLocks noChangeArrowheads="1"/>
              </p:cNvSpPr>
              <p:nvPr/>
            </p:nvSpPr>
            <p:spPr bwMode="auto">
              <a:xfrm>
                <a:off x="3268" y="4884"/>
                <a:ext cx="149" cy="123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58" name="Line 1678"/>
              <p:cNvSpPr>
                <a:spLocks noChangeShapeType="1"/>
              </p:cNvSpPr>
              <p:nvPr/>
            </p:nvSpPr>
            <p:spPr bwMode="auto">
              <a:xfrm>
                <a:off x="3248" y="4864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57" name="Line 1677"/>
              <p:cNvSpPr>
                <a:spLocks noChangeShapeType="1"/>
              </p:cNvSpPr>
              <p:nvPr/>
            </p:nvSpPr>
            <p:spPr bwMode="auto">
              <a:xfrm flipV="1">
                <a:off x="3248" y="5007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56" name="Line 1676"/>
              <p:cNvSpPr>
                <a:spLocks noChangeShapeType="1"/>
              </p:cNvSpPr>
              <p:nvPr/>
            </p:nvSpPr>
            <p:spPr bwMode="auto">
              <a:xfrm flipH="1" flipV="1">
                <a:off x="3417" y="5007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55" name="Line 1675"/>
              <p:cNvSpPr>
                <a:spLocks noChangeShapeType="1"/>
              </p:cNvSpPr>
              <p:nvPr/>
            </p:nvSpPr>
            <p:spPr bwMode="auto">
              <a:xfrm flipH="1">
                <a:off x="3417" y="4864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553" name="Rectangle 1673"/>
            <p:cNvSpPr>
              <a:spLocks noChangeArrowheads="1"/>
            </p:cNvSpPr>
            <p:nvPr/>
          </p:nvSpPr>
          <p:spPr bwMode="auto">
            <a:xfrm>
              <a:off x="3248" y="4897"/>
              <a:ext cx="22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550" name="Group 1670"/>
            <p:cNvGrpSpPr>
              <a:grpSpLocks/>
            </p:cNvGrpSpPr>
            <p:nvPr/>
          </p:nvGrpSpPr>
          <p:grpSpPr bwMode="auto">
            <a:xfrm>
              <a:off x="3091" y="4853"/>
              <a:ext cx="157" cy="89"/>
              <a:chOff x="3091" y="4853"/>
              <a:chExt cx="157" cy="89"/>
            </a:xfrm>
          </p:grpSpPr>
          <p:sp>
            <p:nvSpPr>
              <p:cNvPr id="124552" name="Line 1672"/>
              <p:cNvSpPr>
                <a:spLocks noChangeShapeType="1"/>
              </p:cNvSpPr>
              <p:nvPr/>
            </p:nvSpPr>
            <p:spPr bwMode="auto">
              <a:xfrm flipH="1">
                <a:off x="3175" y="4897"/>
                <a:ext cx="73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51" name="Freeform 1671"/>
              <p:cNvSpPr>
                <a:spLocks/>
              </p:cNvSpPr>
              <p:nvPr/>
            </p:nvSpPr>
            <p:spPr bwMode="auto">
              <a:xfrm>
                <a:off x="3091" y="4853"/>
                <a:ext cx="88" cy="89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44"/>
                  </a:cxn>
                  <a:cxn ang="0">
                    <a:pos x="88" y="89"/>
                  </a:cxn>
                  <a:cxn ang="0">
                    <a:pos x="88" y="0"/>
                  </a:cxn>
                </a:cxnLst>
                <a:rect l="0" t="0" r="r" b="b"/>
                <a:pathLst>
                  <a:path w="88" h="89">
                    <a:moveTo>
                      <a:pt x="88" y="0"/>
                    </a:moveTo>
                    <a:lnTo>
                      <a:pt x="0" y="44"/>
                    </a:lnTo>
                    <a:lnTo>
                      <a:pt x="88" y="8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543" name="Group 1663"/>
            <p:cNvGrpSpPr>
              <a:grpSpLocks/>
            </p:cNvGrpSpPr>
            <p:nvPr/>
          </p:nvGrpSpPr>
          <p:grpSpPr bwMode="auto">
            <a:xfrm>
              <a:off x="3942" y="4994"/>
              <a:ext cx="167" cy="519"/>
              <a:chOff x="3942" y="4994"/>
              <a:chExt cx="167" cy="519"/>
            </a:xfrm>
          </p:grpSpPr>
          <p:sp>
            <p:nvSpPr>
              <p:cNvPr id="124549" name="Freeform 1669"/>
              <p:cNvSpPr>
                <a:spLocks/>
              </p:cNvSpPr>
              <p:nvPr/>
            </p:nvSpPr>
            <p:spPr bwMode="auto">
              <a:xfrm>
                <a:off x="3942" y="4994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5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5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48" name="Freeform 1668"/>
              <p:cNvSpPr>
                <a:spLocks/>
              </p:cNvSpPr>
              <p:nvPr/>
            </p:nvSpPr>
            <p:spPr bwMode="auto">
              <a:xfrm>
                <a:off x="3942" y="4994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47" name="Freeform 1667"/>
              <p:cNvSpPr>
                <a:spLocks/>
              </p:cNvSpPr>
              <p:nvPr/>
            </p:nvSpPr>
            <p:spPr bwMode="auto">
              <a:xfrm>
                <a:off x="4067" y="4994"/>
                <a:ext cx="42" cy="51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478"/>
                  </a:cxn>
                  <a:cxn ang="0">
                    <a:pos x="0" y="519"/>
                  </a:cxn>
                  <a:cxn ang="0">
                    <a:pos x="0" y="41"/>
                  </a:cxn>
                </a:cxnLst>
                <a:rect l="0" t="0" r="r" b="b"/>
                <a:pathLst>
                  <a:path w="42" h="519">
                    <a:moveTo>
                      <a:pt x="0" y="41"/>
                    </a:moveTo>
                    <a:lnTo>
                      <a:pt x="42" y="0"/>
                    </a:lnTo>
                    <a:lnTo>
                      <a:pt x="42" y="478"/>
                    </a:lnTo>
                    <a:lnTo>
                      <a:pt x="0" y="51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46" name="Freeform 1666"/>
              <p:cNvSpPr>
                <a:spLocks/>
              </p:cNvSpPr>
              <p:nvPr/>
            </p:nvSpPr>
            <p:spPr bwMode="auto">
              <a:xfrm>
                <a:off x="3942" y="4994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5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5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45" name="Freeform 1665"/>
              <p:cNvSpPr>
                <a:spLocks/>
              </p:cNvSpPr>
              <p:nvPr/>
            </p:nvSpPr>
            <p:spPr bwMode="auto">
              <a:xfrm>
                <a:off x="3942" y="4994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44" name="Line 1664"/>
              <p:cNvSpPr>
                <a:spLocks noChangeShapeType="1"/>
              </p:cNvSpPr>
              <p:nvPr/>
            </p:nvSpPr>
            <p:spPr bwMode="auto">
              <a:xfrm>
                <a:off x="4067" y="5035"/>
                <a:ext cx="1" cy="478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542" name="Rectangle 1662"/>
            <p:cNvSpPr>
              <a:spLocks noChangeArrowheads="1"/>
            </p:cNvSpPr>
            <p:nvPr/>
          </p:nvSpPr>
          <p:spPr bwMode="auto">
            <a:xfrm>
              <a:off x="2964" y="3082"/>
              <a:ext cx="9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541" name="Rectangle 1661"/>
            <p:cNvSpPr>
              <a:spLocks noChangeArrowheads="1"/>
            </p:cNvSpPr>
            <p:nvPr/>
          </p:nvSpPr>
          <p:spPr bwMode="auto">
            <a:xfrm>
              <a:off x="3046" y="3142"/>
              <a:ext cx="79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ATCA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534" name="Group 1654"/>
            <p:cNvGrpSpPr>
              <a:grpSpLocks/>
            </p:cNvGrpSpPr>
            <p:nvPr/>
          </p:nvGrpSpPr>
          <p:grpSpPr bwMode="auto">
            <a:xfrm>
              <a:off x="3942" y="4346"/>
              <a:ext cx="167" cy="518"/>
              <a:chOff x="3942" y="4346"/>
              <a:chExt cx="167" cy="518"/>
            </a:xfrm>
          </p:grpSpPr>
          <p:sp>
            <p:nvSpPr>
              <p:cNvPr id="124540" name="Freeform 1660"/>
              <p:cNvSpPr>
                <a:spLocks/>
              </p:cNvSpPr>
              <p:nvPr/>
            </p:nvSpPr>
            <p:spPr bwMode="auto">
              <a:xfrm>
                <a:off x="3942" y="4346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5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5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39" name="Freeform 1659"/>
              <p:cNvSpPr>
                <a:spLocks/>
              </p:cNvSpPr>
              <p:nvPr/>
            </p:nvSpPr>
            <p:spPr bwMode="auto">
              <a:xfrm>
                <a:off x="3942" y="4346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38" name="Freeform 1658"/>
              <p:cNvSpPr>
                <a:spLocks/>
              </p:cNvSpPr>
              <p:nvPr/>
            </p:nvSpPr>
            <p:spPr bwMode="auto">
              <a:xfrm>
                <a:off x="4067" y="4346"/>
                <a:ext cx="42" cy="51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477"/>
                  </a:cxn>
                  <a:cxn ang="0">
                    <a:pos x="0" y="518"/>
                  </a:cxn>
                  <a:cxn ang="0">
                    <a:pos x="0" y="41"/>
                  </a:cxn>
                </a:cxnLst>
                <a:rect l="0" t="0" r="r" b="b"/>
                <a:pathLst>
                  <a:path w="42" h="518">
                    <a:moveTo>
                      <a:pt x="0" y="41"/>
                    </a:moveTo>
                    <a:lnTo>
                      <a:pt x="42" y="0"/>
                    </a:lnTo>
                    <a:lnTo>
                      <a:pt x="42" y="477"/>
                    </a:lnTo>
                    <a:lnTo>
                      <a:pt x="0" y="51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37" name="Freeform 1657"/>
              <p:cNvSpPr>
                <a:spLocks/>
              </p:cNvSpPr>
              <p:nvPr/>
            </p:nvSpPr>
            <p:spPr bwMode="auto">
              <a:xfrm>
                <a:off x="3942" y="4346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5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5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36" name="Freeform 1656"/>
              <p:cNvSpPr>
                <a:spLocks/>
              </p:cNvSpPr>
              <p:nvPr/>
            </p:nvSpPr>
            <p:spPr bwMode="auto">
              <a:xfrm>
                <a:off x="3942" y="4346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35" name="Line 1655"/>
              <p:cNvSpPr>
                <a:spLocks noChangeShapeType="1"/>
              </p:cNvSpPr>
              <p:nvPr/>
            </p:nvSpPr>
            <p:spPr bwMode="auto">
              <a:xfrm>
                <a:off x="4067" y="4387"/>
                <a:ext cx="1" cy="477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527" name="Group 1647"/>
            <p:cNvGrpSpPr>
              <a:grpSpLocks/>
            </p:cNvGrpSpPr>
            <p:nvPr/>
          </p:nvGrpSpPr>
          <p:grpSpPr bwMode="auto">
            <a:xfrm>
              <a:off x="3942" y="3730"/>
              <a:ext cx="167" cy="519"/>
              <a:chOff x="3942" y="3730"/>
              <a:chExt cx="167" cy="519"/>
            </a:xfrm>
          </p:grpSpPr>
          <p:sp>
            <p:nvSpPr>
              <p:cNvPr id="124533" name="Freeform 1653"/>
              <p:cNvSpPr>
                <a:spLocks/>
              </p:cNvSpPr>
              <p:nvPr/>
            </p:nvSpPr>
            <p:spPr bwMode="auto">
              <a:xfrm>
                <a:off x="3942" y="3730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5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5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32" name="Freeform 1652"/>
              <p:cNvSpPr>
                <a:spLocks/>
              </p:cNvSpPr>
              <p:nvPr/>
            </p:nvSpPr>
            <p:spPr bwMode="auto">
              <a:xfrm>
                <a:off x="3942" y="3730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31" name="Freeform 1651"/>
              <p:cNvSpPr>
                <a:spLocks/>
              </p:cNvSpPr>
              <p:nvPr/>
            </p:nvSpPr>
            <p:spPr bwMode="auto">
              <a:xfrm>
                <a:off x="4067" y="3730"/>
                <a:ext cx="42" cy="51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478"/>
                  </a:cxn>
                  <a:cxn ang="0">
                    <a:pos x="0" y="519"/>
                  </a:cxn>
                  <a:cxn ang="0">
                    <a:pos x="0" y="41"/>
                  </a:cxn>
                </a:cxnLst>
                <a:rect l="0" t="0" r="r" b="b"/>
                <a:pathLst>
                  <a:path w="42" h="519">
                    <a:moveTo>
                      <a:pt x="0" y="41"/>
                    </a:moveTo>
                    <a:lnTo>
                      <a:pt x="42" y="0"/>
                    </a:lnTo>
                    <a:lnTo>
                      <a:pt x="42" y="478"/>
                    </a:lnTo>
                    <a:lnTo>
                      <a:pt x="0" y="51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30" name="Freeform 1650"/>
              <p:cNvSpPr>
                <a:spLocks/>
              </p:cNvSpPr>
              <p:nvPr/>
            </p:nvSpPr>
            <p:spPr bwMode="auto">
              <a:xfrm>
                <a:off x="3942" y="3730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5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5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29" name="Freeform 1649"/>
              <p:cNvSpPr>
                <a:spLocks/>
              </p:cNvSpPr>
              <p:nvPr/>
            </p:nvSpPr>
            <p:spPr bwMode="auto">
              <a:xfrm>
                <a:off x="3942" y="3730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28" name="Line 1648"/>
              <p:cNvSpPr>
                <a:spLocks noChangeShapeType="1"/>
              </p:cNvSpPr>
              <p:nvPr/>
            </p:nvSpPr>
            <p:spPr bwMode="auto">
              <a:xfrm>
                <a:off x="4067" y="3771"/>
                <a:ext cx="1" cy="478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520" name="Group 1640"/>
            <p:cNvGrpSpPr>
              <a:grpSpLocks/>
            </p:cNvGrpSpPr>
            <p:nvPr/>
          </p:nvGrpSpPr>
          <p:grpSpPr bwMode="auto">
            <a:xfrm>
              <a:off x="3942" y="3147"/>
              <a:ext cx="167" cy="518"/>
              <a:chOff x="3942" y="3147"/>
              <a:chExt cx="167" cy="518"/>
            </a:xfrm>
          </p:grpSpPr>
          <p:sp>
            <p:nvSpPr>
              <p:cNvPr id="124526" name="Freeform 1646"/>
              <p:cNvSpPr>
                <a:spLocks/>
              </p:cNvSpPr>
              <p:nvPr/>
            </p:nvSpPr>
            <p:spPr bwMode="auto">
              <a:xfrm>
                <a:off x="3942" y="3147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5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5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25" name="Freeform 1645"/>
              <p:cNvSpPr>
                <a:spLocks/>
              </p:cNvSpPr>
              <p:nvPr/>
            </p:nvSpPr>
            <p:spPr bwMode="auto">
              <a:xfrm>
                <a:off x="3942" y="3147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24" name="Freeform 1644"/>
              <p:cNvSpPr>
                <a:spLocks/>
              </p:cNvSpPr>
              <p:nvPr/>
            </p:nvSpPr>
            <p:spPr bwMode="auto">
              <a:xfrm>
                <a:off x="4067" y="3147"/>
                <a:ext cx="42" cy="51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477"/>
                  </a:cxn>
                  <a:cxn ang="0">
                    <a:pos x="0" y="518"/>
                  </a:cxn>
                  <a:cxn ang="0">
                    <a:pos x="0" y="41"/>
                  </a:cxn>
                </a:cxnLst>
                <a:rect l="0" t="0" r="r" b="b"/>
                <a:pathLst>
                  <a:path w="42" h="518">
                    <a:moveTo>
                      <a:pt x="0" y="41"/>
                    </a:moveTo>
                    <a:lnTo>
                      <a:pt x="42" y="0"/>
                    </a:lnTo>
                    <a:lnTo>
                      <a:pt x="42" y="477"/>
                    </a:lnTo>
                    <a:lnTo>
                      <a:pt x="0" y="51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23" name="Freeform 1643"/>
              <p:cNvSpPr>
                <a:spLocks/>
              </p:cNvSpPr>
              <p:nvPr/>
            </p:nvSpPr>
            <p:spPr bwMode="auto">
              <a:xfrm>
                <a:off x="3942" y="3147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5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5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22" name="Freeform 1642"/>
              <p:cNvSpPr>
                <a:spLocks/>
              </p:cNvSpPr>
              <p:nvPr/>
            </p:nvSpPr>
            <p:spPr bwMode="auto">
              <a:xfrm>
                <a:off x="3942" y="3147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21" name="Line 1641"/>
              <p:cNvSpPr>
                <a:spLocks noChangeShapeType="1"/>
              </p:cNvSpPr>
              <p:nvPr/>
            </p:nvSpPr>
            <p:spPr bwMode="auto">
              <a:xfrm>
                <a:off x="4067" y="3188"/>
                <a:ext cx="1" cy="477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517" name="Group 1637"/>
            <p:cNvGrpSpPr>
              <a:grpSpLocks/>
            </p:cNvGrpSpPr>
            <p:nvPr/>
          </p:nvGrpSpPr>
          <p:grpSpPr bwMode="auto">
            <a:xfrm>
              <a:off x="3091" y="4918"/>
              <a:ext cx="157" cy="89"/>
              <a:chOff x="3091" y="4918"/>
              <a:chExt cx="157" cy="89"/>
            </a:xfrm>
          </p:grpSpPr>
          <p:sp>
            <p:nvSpPr>
              <p:cNvPr id="124519" name="Line 1639"/>
              <p:cNvSpPr>
                <a:spLocks noChangeShapeType="1"/>
              </p:cNvSpPr>
              <p:nvPr/>
            </p:nvSpPr>
            <p:spPr bwMode="auto">
              <a:xfrm flipH="1">
                <a:off x="3175" y="4962"/>
                <a:ext cx="73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18" name="Freeform 1638"/>
              <p:cNvSpPr>
                <a:spLocks/>
              </p:cNvSpPr>
              <p:nvPr/>
            </p:nvSpPr>
            <p:spPr bwMode="auto">
              <a:xfrm>
                <a:off x="3091" y="4918"/>
                <a:ext cx="88" cy="89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44"/>
                  </a:cxn>
                  <a:cxn ang="0">
                    <a:pos x="88" y="89"/>
                  </a:cxn>
                  <a:cxn ang="0">
                    <a:pos x="88" y="0"/>
                  </a:cxn>
                </a:cxnLst>
                <a:rect l="0" t="0" r="r" b="b"/>
                <a:pathLst>
                  <a:path w="88" h="89">
                    <a:moveTo>
                      <a:pt x="88" y="0"/>
                    </a:moveTo>
                    <a:lnTo>
                      <a:pt x="0" y="44"/>
                    </a:lnTo>
                    <a:lnTo>
                      <a:pt x="88" y="8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514" name="Group 1634"/>
            <p:cNvGrpSpPr>
              <a:grpSpLocks/>
            </p:cNvGrpSpPr>
            <p:nvPr/>
          </p:nvGrpSpPr>
          <p:grpSpPr bwMode="auto">
            <a:xfrm>
              <a:off x="4105" y="3318"/>
              <a:ext cx="189" cy="95"/>
              <a:chOff x="4105" y="3318"/>
              <a:chExt cx="189" cy="95"/>
            </a:xfrm>
          </p:grpSpPr>
          <p:sp>
            <p:nvSpPr>
              <p:cNvPr id="124516" name="Line 1636"/>
              <p:cNvSpPr>
                <a:spLocks noChangeShapeType="1"/>
              </p:cNvSpPr>
              <p:nvPr/>
            </p:nvSpPr>
            <p:spPr bwMode="auto">
              <a:xfrm>
                <a:off x="4197" y="3365"/>
                <a:ext cx="97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15" name="Freeform 1635"/>
              <p:cNvSpPr>
                <a:spLocks/>
              </p:cNvSpPr>
              <p:nvPr/>
            </p:nvSpPr>
            <p:spPr bwMode="auto">
              <a:xfrm>
                <a:off x="4105" y="3318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8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8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511" name="Group 1631"/>
            <p:cNvGrpSpPr>
              <a:grpSpLocks/>
            </p:cNvGrpSpPr>
            <p:nvPr/>
          </p:nvGrpSpPr>
          <p:grpSpPr bwMode="auto">
            <a:xfrm>
              <a:off x="4290" y="3618"/>
              <a:ext cx="379" cy="95"/>
              <a:chOff x="4290" y="3618"/>
              <a:chExt cx="379" cy="95"/>
            </a:xfrm>
          </p:grpSpPr>
          <p:sp>
            <p:nvSpPr>
              <p:cNvPr id="124513" name="Line 1633"/>
              <p:cNvSpPr>
                <a:spLocks noChangeShapeType="1"/>
              </p:cNvSpPr>
              <p:nvPr/>
            </p:nvSpPr>
            <p:spPr bwMode="auto">
              <a:xfrm>
                <a:off x="4290" y="3665"/>
                <a:ext cx="286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12" name="Freeform 1632"/>
              <p:cNvSpPr>
                <a:spLocks/>
              </p:cNvSpPr>
              <p:nvPr/>
            </p:nvSpPr>
            <p:spPr bwMode="auto">
              <a:xfrm>
                <a:off x="4573" y="3618"/>
                <a:ext cx="96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6" y="48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6" h="95">
                    <a:moveTo>
                      <a:pt x="0" y="95"/>
                    </a:moveTo>
                    <a:lnTo>
                      <a:pt x="96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99" name="Group 1619"/>
            <p:cNvGrpSpPr>
              <a:grpSpLocks/>
            </p:cNvGrpSpPr>
            <p:nvPr/>
          </p:nvGrpSpPr>
          <p:grpSpPr bwMode="auto">
            <a:xfrm>
              <a:off x="5151" y="3544"/>
              <a:ext cx="113" cy="347"/>
              <a:chOff x="5151" y="3544"/>
              <a:chExt cx="113" cy="347"/>
            </a:xfrm>
          </p:grpSpPr>
          <p:sp>
            <p:nvSpPr>
              <p:cNvPr id="124510" name="Rectangle 1630"/>
              <p:cNvSpPr>
                <a:spLocks noChangeArrowheads="1"/>
              </p:cNvSpPr>
              <p:nvPr/>
            </p:nvSpPr>
            <p:spPr bwMode="auto">
              <a:xfrm>
                <a:off x="5151" y="3544"/>
                <a:ext cx="113" cy="34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09" name="Freeform 1629"/>
              <p:cNvSpPr>
                <a:spLocks/>
              </p:cNvSpPr>
              <p:nvPr/>
            </p:nvSpPr>
            <p:spPr bwMode="auto">
              <a:xfrm>
                <a:off x="5151" y="3544"/>
                <a:ext cx="11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5"/>
                  </a:cxn>
                  <a:cxn ang="0">
                    <a:pos x="99" y="15"/>
                  </a:cxn>
                  <a:cxn ang="0">
                    <a:pos x="113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5">
                    <a:moveTo>
                      <a:pt x="0" y="0"/>
                    </a:moveTo>
                    <a:lnTo>
                      <a:pt x="14" y="15"/>
                    </a:lnTo>
                    <a:lnTo>
                      <a:pt x="99" y="15"/>
                    </a:lnTo>
                    <a:lnTo>
                      <a:pt x="1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08" name="Freeform 1628"/>
              <p:cNvSpPr>
                <a:spLocks/>
              </p:cNvSpPr>
              <p:nvPr/>
            </p:nvSpPr>
            <p:spPr bwMode="auto">
              <a:xfrm>
                <a:off x="5151" y="3544"/>
                <a:ext cx="14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7"/>
                  </a:cxn>
                  <a:cxn ang="0">
                    <a:pos x="14" y="333"/>
                  </a:cxn>
                  <a:cxn ang="0">
                    <a:pos x="14" y="15"/>
                  </a:cxn>
                  <a:cxn ang="0">
                    <a:pos x="0" y="0"/>
                  </a:cxn>
                </a:cxnLst>
                <a:rect l="0" t="0" r="r" b="b"/>
                <a:pathLst>
                  <a:path w="14" h="347">
                    <a:moveTo>
                      <a:pt x="0" y="0"/>
                    </a:moveTo>
                    <a:lnTo>
                      <a:pt x="0" y="347"/>
                    </a:lnTo>
                    <a:lnTo>
                      <a:pt x="14" y="333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07" name="Freeform 1627"/>
              <p:cNvSpPr>
                <a:spLocks/>
              </p:cNvSpPr>
              <p:nvPr/>
            </p:nvSpPr>
            <p:spPr bwMode="auto">
              <a:xfrm>
                <a:off x="5151" y="3877"/>
                <a:ext cx="11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13" y="14"/>
                  </a:cxn>
                  <a:cxn ang="0">
                    <a:pos x="99" y="0"/>
                  </a:cxn>
                  <a:cxn ang="0">
                    <a:pos x="14" y="0"/>
                  </a:cxn>
                  <a:cxn ang="0">
                    <a:pos x="0" y="14"/>
                  </a:cxn>
                </a:cxnLst>
                <a:rect l="0" t="0" r="r" b="b"/>
                <a:pathLst>
                  <a:path w="113" h="14">
                    <a:moveTo>
                      <a:pt x="0" y="14"/>
                    </a:moveTo>
                    <a:lnTo>
                      <a:pt x="113" y="14"/>
                    </a:lnTo>
                    <a:lnTo>
                      <a:pt x="99" y="0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06" name="Freeform 1626"/>
              <p:cNvSpPr>
                <a:spLocks/>
              </p:cNvSpPr>
              <p:nvPr/>
            </p:nvSpPr>
            <p:spPr bwMode="auto">
              <a:xfrm>
                <a:off x="5250" y="3544"/>
                <a:ext cx="14" cy="347"/>
              </a:xfrm>
              <a:custGeom>
                <a:avLst/>
                <a:gdLst/>
                <a:ahLst/>
                <a:cxnLst>
                  <a:cxn ang="0">
                    <a:pos x="14" y="347"/>
                  </a:cxn>
                  <a:cxn ang="0">
                    <a:pos x="14" y="0"/>
                  </a:cxn>
                  <a:cxn ang="0">
                    <a:pos x="0" y="15"/>
                  </a:cxn>
                  <a:cxn ang="0">
                    <a:pos x="0" y="333"/>
                  </a:cxn>
                  <a:cxn ang="0">
                    <a:pos x="14" y="347"/>
                  </a:cxn>
                </a:cxnLst>
                <a:rect l="0" t="0" r="r" b="b"/>
                <a:pathLst>
                  <a:path w="14" h="347">
                    <a:moveTo>
                      <a:pt x="14" y="347"/>
                    </a:moveTo>
                    <a:lnTo>
                      <a:pt x="14" y="0"/>
                    </a:lnTo>
                    <a:lnTo>
                      <a:pt x="0" y="15"/>
                    </a:lnTo>
                    <a:lnTo>
                      <a:pt x="0" y="333"/>
                    </a:lnTo>
                    <a:lnTo>
                      <a:pt x="14" y="34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05" name="Rectangle 1625"/>
              <p:cNvSpPr>
                <a:spLocks noChangeArrowheads="1"/>
              </p:cNvSpPr>
              <p:nvPr/>
            </p:nvSpPr>
            <p:spPr bwMode="auto">
              <a:xfrm>
                <a:off x="5151" y="3544"/>
                <a:ext cx="113" cy="347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04" name="Rectangle 1624"/>
              <p:cNvSpPr>
                <a:spLocks noChangeArrowheads="1"/>
              </p:cNvSpPr>
              <p:nvPr/>
            </p:nvSpPr>
            <p:spPr bwMode="auto">
              <a:xfrm>
                <a:off x="5165" y="3559"/>
                <a:ext cx="85" cy="318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03" name="Line 1623"/>
              <p:cNvSpPr>
                <a:spLocks noChangeShapeType="1"/>
              </p:cNvSpPr>
              <p:nvPr/>
            </p:nvSpPr>
            <p:spPr bwMode="auto">
              <a:xfrm>
                <a:off x="5151" y="3544"/>
                <a:ext cx="14" cy="15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02" name="Line 1622"/>
              <p:cNvSpPr>
                <a:spLocks noChangeShapeType="1"/>
              </p:cNvSpPr>
              <p:nvPr/>
            </p:nvSpPr>
            <p:spPr bwMode="auto">
              <a:xfrm flipV="1">
                <a:off x="5151" y="3877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01" name="Line 1621"/>
              <p:cNvSpPr>
                <a:spLocks noChangeShapeType="1"/>
              </p:cNvSpPr>
              <p:nvPr/>
            </p:nvSpPr>
            <p:spPr bwMode="auto">
              <a:xfrm flipH="1" flipV="1">
                <a:off x="5250" y="3877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500" name="Line 1620"/>
              <p:cNvSpPr>
                <a:spLocks noChangeShapeType="1"/>
              </p:cNvSpPr>
              <p:nvPr/>
            </p:nvSpPr>
            <p:spPr bwMode="auto">
              <a:xfrm flipH="1">
                <a:off x="5250" y="3544"/>
                <a:ext cx="14" cy="15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87" name="Group 1607"/>
            <p:cNvGrpSpPr>
              <a:grpSpLocks/>
            </p:cNvGrpSpPr>
            <p:nvPr/>
          </p:nvGrpSpPr>
          <p:grpSpPr bwMode="auto">
            <a:xfrm>
              <a:off x="4668" y="3601"/>
              <a:ext cx="315" cy="259"/>
              <a:chOff x="4668" y="3601"/>
              <a:chExt cx="315" cy="259"/>
            </a:xfrm>
          </p:grpSpPr>
          <p:sp>
            <p:nvSpPr>
              <p:cNvPr id="124498" name="Rectangle 1618"/>
              <p:cNvSpPr>
                <a:spLocks noChangeArrowheads="1"/>
              </p:cNvSpPr>
              <p:nvPr/>
            </p:nvSpPr>
            <p:spPr bwMode="auto">
              <a:xfrm>
                <a:off x="4668" y="3601"/>
                <a:ext cx="315" cy="259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97" name="Freeform 1617"/>
              <p:cNvSpPr>
                <a:spLocks/>
              </p:cNvSpPr>
              <p:nvPr/>
            </p:nvSpPr>
            <p:spPr bwMode="auto">
              <a:xfrm>
                <a:off x="4668" y="3601"/>
                <a:ext cx="315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33"/>
                  </a:cxn>
                  <a:cxn ang="0">
                    <a:pos x="282" y="33"/>
                  </a:cxn>
                  <a:cxn ang="0">
                    <a:pos x="315" y="0"/>
                  </a:cxn>
                  <a:cxn ang="0">
                    <a:pos x="0" y="0"/>
                  </a:cxn>
                </a:cxnLst>
                <a:rect l="0" t="0" r="r" b="b"/>
                <a:pathLst>
                  <a:path w="315" h="33">
                    <a:moveTo>
                      <a:pt x="0" y="0"/>
                    </a:moveTo>
                    <a:lnTo>
                      <a:pt x="32" y="33"/>
                    </a:lnTo>
                    <a:lnTo>
                      <a:pt x="282" y="33"/>
                    </a:lnTo>
                    <a:lnTo>
                      <a:pt x="3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96" name="Freeform 1616"/>
              <p:cNvSpPr>
                <a:spLocks/>
              </p:cNvSpPr>
              <p:nvPr/>
            </p:nvSpPr>
            <p:spPr bwMode="auto">
              <a:xfrm>
                <a:off x="4668" y="3601"/>
                <a:ext cx="32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9"/>
                  </a:cxn>
                  <a:cxn ang="0">
                    <a:pos x="32" y="226"/>
                  </a:cxn>
                  <a:cxn ang="0">
                    <a:pos x="32" y="33"/>
                  </a:cxn>
                  <a:cxn ang="0">
                    <a:pos x="0" y="0"/>
                  </a:cxn>
                </a:cxnLst>
                <a:rect l="0" t="0" r="r" b="b"/>
                <a:pathLst>
                  <a:path w="32" h="259">
                    <a:moveTo>
                      <a:pt x="0" y="0"/>
                    </a:moveTo>
                    <a:lnTo>
                      <a:pt x="0" y="259"/>
                    </a:lnTo>
                    <a:lnTo>
                      <a:pt x="32" y="226"/>
                    </a:lnTo>
                    <a:lnTo>
                      <a:pt x="32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95" name="Freeform 1615"/>
              <p:cNvSpPr>
                <a:spLocks/>
              </p:cNvSpPr>
              <p:nvPr/>
            </p:nvSpPr>
            <p:spPr bwMode="auto">
              <a:xfrm>
                <a:off x="4668" y="3827"/>
                <a:ext cx="31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15" y="33"/>
                  </a:cxn>
                  <a:cxn ang="0">
                    <a:pos x="282" y="0"/>
                  </a:cxn>
                  <a:cxn ang="0">
                    <a:pos x="32" y="0"/>
                  </a:cxn>
                  <a:cxn ang="0">
                    <a:pos x="0" y="33"/>
                  </a:cxn>
                </a:cxnLst>
                <a:rect l="0" t="0" r="r" b="b"/>
                <a:pathLst>
                  <a:path w="315" h="33">
                    <a:moveTo>
                      <a:pt x="0" y="33"/>
                    </a:moveTo>
                    <a:lnTo>
                      <a:pt x="315" y="33"/>
                    </a:lnTo>
                    <a:lnTo>
                      <a:pt x="282" y="0"/>
                    </a:lnTo>
                    <a:lnTo>
                      <a:pt x="32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94" name="Freeform 1614"/>
              <p:cNvSpPr>
                <a:spLocks/>
              </p:cNvSpPr>
              <p:nvPr/>
            </p:nvSpPr>
            <p:spPr bwMode="auto">
              <a:xfrm>
                <a:off x="4950" y="3601"/>
                <a:ext cx="33" cy="259"/>
              </a:xfrm>
              <a:custGeom>
                <a:avLst/>
                <a:gdLst/>
                <a:ahLst/>
                <a:cxnLst>
                  <a:cxn ang="0">
                    <a:pos x="33" y="259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226"/>
                  </a:cxn>
                  <a:cxn ang="0">
                    <a:pos x="33" y="259"/>
                  </a:cxn>
                </a:cxnLst>
                <a:rect l="0" t="0" r="r" b="b"/>
                <a:pathLst>
                  <a:path w="33" h="259">
                    <a:moveTo>
                      <a:pt x="33" y="259"/>
                    </a:moveTo>
                    <a:lnTo>
                      <a:pt x="33" y="0"/>
                    </a:lnTo>
                    <a:lnTo>
                      <a:pt x="0" y="33"/>
                    </a:lnTo>
                    <a:lnTo>
                      <a:pt x="0" y="226"/>
                    </a:lnTo>
                    <a:lnTo>
                      <a:pt x="33" y="259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93" name="Rectangle 1613"/>
              <p:cNvSpPr>
                <a:spLocks noChangeArrowheads="1"/>
              </p:cNvSpPr>
              <p:nvPr/>
            </p:nvSpPr>
            <p:spPr bwMode="auto">
              <a:xfrm>
                <a:off x="4668" y="3601"/>
                <a:ext cx="315" cy="259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92" name="Rectangle 1612"/>
              <p:cNvSpPr>
                <a:spLocks noChangeArrowheads="1"/>
              </p:cNvSpPr>
              <p:nvPr/>
            </p:nvSpPr>
            <p:spPr bwMode="auto">
              <a:xfrm>
                <a:off x="4700" y="3634"/>
                <a:ext cx="250" cy="19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91" name="Line 1611"/>
              <p:cNvSpPr>
                <a:spLocks noChangeShapeType="1"/>
              </p:cNvSpPr>
              <p:nvPr/>
            </p:nvSpPr>
            <p:spPr bwMode="auto">
              <a:xfrm>
                <a:off x="4668" y="3601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90" name="Line 1610"/>
              <p:cNvSpPr>
                <a:spLocks noChangeShapeType="1"/>
              </p:cNvSpPr>
              <p:nvPr/>
            </p:nvSpPr>
            <p:spPr bwMode="auto">
              <a:xfrm flipV="1">
                <a:off x="4668" y="3827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89" name="Line 1609"/>
              <p:cNvSpPr>
                <a:spLocks noChangeShapeType="1"/>
              </p:cNvSpPr>
              <p:nvPr/>
            </p:nvSpPr>
            <p:spPr bwMode="auto">
              <a:xfrm flipH="1" flipV="1">
                <a:off x="4950" y="3827"/>
                <a:ext cx="33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88" name="Line 1608"/>
              <p:cNvSpPr>
                <a:spLocks noChangeShapeType="1"/>
              </p:cNvSpPr>
              <p:nvPr/>
            </p:nvSpPr>
            <p:spPr bwMode="auto">
              <a:xfrm flipH="1">
                <a:off x="4950" y="3601"/>
                <a:ext cx="33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75" name="Group 1595"/>
            <p:cNvGrpSpPr>
              <a:grpSpLocks/>
            </p:cNvGrpSpPr>
            <p:nvPr/>
          </p:nvGrpSpPr>
          <p:grpSpPr bwMode="auto">
            <a:xfrm>
              <a:off x="4744" y="4291"/>
              <a:ext cx="271" cy="259"/>
              <a:chOff x="4744" y="4291"/>
              <a:chExt cx="271" cy="259"/>
            </a:xfrm>
          </p:grpSpPr>
          <p:sp>
            <p:nvSpPr>
              <p:cNvPr id="124486" name="Rectangle 1606"/>
              <p:cNvSpPr>
                <a:spLocks noChangeArrowheads="1"/>
              </p:cNvSpPr>
              <p:nvPr/>
            </p:nvSpPr>
            <p:spPr bwMode="auto">
              <a:xfrm>
                <a:off x="4744" y="4291"/>
                <a:ext cx="271" cy="259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85" name="Freeform 1605"/>
              <p:cNvSpPr>
                <a:spLocks/>
              </p:cNvSpPr>
              <p:nvPr/>
            </p:nvSpPr>
            <p:spPr bwMode="auto">
              <a:xfrm>
                <a:off x="4744" y="4291"/>
                <a:ext cx="27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3"/>
                  </a:cxn>
                  <a:cxn ang="0">
                    <a:pos x="239" y="33"/>
                  </a:cxn>
                  <a:cxn ang="0">
                    <a:pos x="271" y="0"/>
                  </a:cxn>
                  <a:cxn ang="0">
                    <a:pos x="0" y="0"/>
                  </a:cxn>
                </a:cxnLst>
                <a:rect l="0" t="0" r="r" b="b"/>
                <a:pathLst>
                  <a:path w="271" h="33">
                    <a:moveTo>
                      <a:pt x="0" y="0"/>
                    </a:moveTo>
                    <a:lnTo>
                      <a:pt x="33" y="33"/>
                    </a:lnTo>
                    <a:lnTo>
                      <a:pt x="239" y="33"/>
                    </a:lnTo>
                    <a:lnTo>
                      <a:pt x="2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84" name="Freeform 1604"/>
              <p:cNvSpPr>
                <a:spLocks/>
              </p:cNvSpPr>
              <p:nvPr/>
            </p:nvSpPr>
            <p:spPr bwMode="auto">
              <a:xfrm>
                <a:off x="4744" y="4291"/>
                <a:ext cx="33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9"/>
                  </a:cxn>
                  <a:cxn ang="0">
                    <a:pos x="33" y="227"/>
                  </a:cxn>
                  <a:cxn ang="0">
                    <a:pos x="33" y="33"/>
                  </a:cxn>
                  <a:cxn ang="0">
                    <a:pos x="0" y="0"/>
                  </a:cxn>
                </a:cxnLst>
                <a:rect l="0" t="0" r="r" b="b"/>
                <a:pathLst>
                  <a:path w="33" h="259">
                    <a:moveTo>
                      <a:pt x="0" y="0"/>
                    </a:moveTo>
                    <a:lnTo>
                      <a:pt x="0" y="259"/>
                    </a:lnTo>
                    <a:lnTo>
                      <a:pt x="33" y="227"/>
                    </a:lnTo>
                    <a:lnTo>
                      <a:pt x="33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83" name="Freeform 1603"/>
              <p:cNvSpPr>
                <a:spLocks/>
              </p:cNvSpPr>
              <p:nvPr/>
            </p:nvSpPr>
            <p:spPr bwMode="auto">
              <a:xfrm>
                <a:off x="4744" y="4518"/>
                <a:ext cx="27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71" y="32"/>
                  </a:cxn>
                  <a:cxn ang="0">
                    <a:pos x="239" y="0"/>
                  </a:cxn>
                  <a:cxn ang="0">
                    <a:pos x="33" y="0"/>
                  </a:cxn>
                  <a:cxn ang="0">
                    <a:pos x="0" y="32"/>
                  </a:cxn>
                </a:cxnLst>
                <a:rect l="0" t="0" r="r" b="b"/>
                <a:pathLst>
                  <a:path w="271" h="32">
                    <a:moveTo>
                      <a:pt x="0" y="32"/>
                    </a:moveTo>
                    <a:lnTo>
                      <a:pt x="271" y="32"/>
                    </a:lnTo>
                    <a:lnTo>
                      <a:pt x="239" y="0"/>
                    </a:lnTo>
                    <a:lnTo>
                      <a:pt x="33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D7B2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82" name="Freeform 1602"/>
              <p:cNvSpPr>
                <a:spLocks/>
              </p:cNvSpPr>
              <p:nvPr/>
            </p:nvSpPr>
            <p:spPr bwMode="auto">
              <a:xfrm>
                <a:off x="4983" y="4291"/>
                <a:ext cx="32" cy="259"/>
              </a:xfrm>
              <a:custGeom>
                <a:avLst/>
                <a:gdLst/>
                <a:ahLst/>
                <a:cxnLst>
                  <a:cxn ang="0">
                    <a:pos x="32" y="259"/>
                  </a:cxn>
                  <a:cxn ang="0">
                    <a:pos x="32" y="0"/>
                  </a:cxn>
                  <a:cxn ang="0">
                    <a:pos x="0" y="33"/>
                  </a:cxn>
                  <a:cxn ang="0">
                    <a:pos x="0" y="227"/>
                  </a:cxn>
                  <a:cxn ang="0">
                    <a:pos x="32" y="259"/>
                  </a:cxn>
                </a:cxnLst>
                <a:rect l="0" t="0" r="r" b="b"/>
                <a:pathLst>
                  <a:path w="32" h="259">
                    <a:moveTo>
                      <a:pt x="32" y="259"/>
                    </a:moveTo>
                    <a:lnTo>
                      <a:pt x="32" y="0"/>
                    </a:lnTo>
                    <a:lnTo>
                      <a:pt x="0" y="33"/>
                    </a:lnTo>
                    <a:lnTo>
                      <a:pt x="0" y="227"/>
                    </a:lnTo>
                    <a:lnTo>
                      <a:pt x="32" y="259"/>
                    </a:lnTo>
                    <a:close/>
                  </a:path>
                </a:pathLst>
              </a:custGeom>
              <a:solidFill>
                <a:srgbClr val="995C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81" name="Rectangle 1601"/>
              <p:cNvSpPr>
                <a:spLocks noChangeArrowheads="1"/>
              </p:cNvSpPr>
              <p:nvPr/>
            </p:nvSpPr>
            <p:spPr bwMode="auto">
              <a:xfrm>
                <a:off x="4744" y="4291"/>
                <a:ext cx="271" cy="259"/>
              </a:xfrm>
              <a:prstGeom prst="rect">
                <a:avLst/>
              </a:prstGeom>
              <a:noFill/>
              <a:ln w="8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80" name="Rectangle 1600"/>
              <p:cNvSpPr>
                <a:spLocks noChangeArrowheads="1"/>
              </p:cNvSpPr>
              <p:nvPr/>
            </p:nvSpPr>
            <p:spPr bwMode="auto">
              <a:xfrm>
                <a:off x="4777" y="4324"/>
                <a:ext cx="206" cy="194"/>
              </a:xfrm>
              <a:prstGeom prst="rect">
                <a:avLst/>
              </a:prstGeom>
              <a:noFill/>
              <a:ln w="8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79" name="Line 1599"/>
              <p:cNvSpPr>
                <a:spLocks noChangeShapeType="1"/>
              </p:cNvSpPr>
              <p:nvPr/>
            </p:nvSpPr>
            <p:spPr bwMode="auto">
              <a:xfrm>
                <a:off x="4744" y="4291"/>
                <a:ext cx="33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78" name="Line 1598"/>
              <p:cNvSpPr>
                <a:spLocks noChangeShapeType="1"/>
              </p:cNvSpPr>
              <p:nvPr/>
            </p:nvSpPr>
            <p:spPr bwMode="auto">
              <a:xfrm flipV="1">
                <a:off x="4744" y="4518"/>
                <a:ext cx="33" cy="32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77" name="Line 1597"/>
              <p:cNvSpPr>
                <a:spLocks noChangeShapeType="1"/>
              </p:cNvSpPr>
              <p:nvPr/>
            </p:nvSpPr>
            <p:spPr bwMode="auto">
              <a:xfrm flipH="1" flipV="1">
                <a:off x="4983" y="4518"/>
                <a:ext cx="32" cy="32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76" name="Line 1596"/>
              <p:cNvSpPr>
                <a:spLocks noChangeShapeType="1"/>
              </p:cNvSpPr>
              <p:nvPr/>
            </p:nvSpPr>
            <p:spPr bwMode="auto">
              <a:xfrm flipH="1">
                <a:off x="4983" y="4291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68" name="Group 1588"/>
            <p:cNvGrpSpPr>
              <a:grpSpLocks/>
            </p:cNvGrpSpPr>
            <p:nvPr/>
          </p:nvGrpSpPr>
          <p:grpSpPr bwMode="auto">
            <a:xfrm>
              <a:off x="3942" y="3180"/>
              <a:ext cx="157" cy="506"/>
              <a:chOff x="3942" y="3180"/>
              <a:chExt cx="157" cy="506"/>
            </a:xfrm>
          </p:grpSpPr>
          <p:sp>
            <p:nvSpPr>
              <p:cNvPr id="124474" name="Freeform 1594"/>
              <p:cNvSpPr>
                <a:spLocks/>
              </p:cNvSpPr>
              <p:nvPr/>
            </p:nvSpPr>
            <p:spPr bwMode="auto">
              <a:xfrm>
                <a:off x="3942" y="3180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39"/>
                  </a:cxn>
                  <a:cxn ang="0">
                    <a:pos x="0" y="506"/>
                  </a:cxn>
                  <a:cxn ang="0">
                    <a:pos x="118" y="506"/>
                  </a:cxn>
                  <a:cxn ang="0">
                    <a:pos x="157" y="466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39"/>
                    </a:lnTo>
                    <a:lnTo>
                      <a:pt x="0" y="506"/>
                    </a:lnTo>
                    <a:lnTo>
                      <a:pt x="118" y="506"/>
                    </a:lnTo>
                    <a:lnTo>
                      <a:pt x="157" y="466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73" name="Freeform 1593"/>
              <p:cNvSpPr>
                <a:spLocks/>
              </p:cNvSpPr>
              <p:nvPr/>
            </p:nvSpPr>
            <p:spPr bwMode="auto">
              <a:xfrm>
                <a:off x="3942" y="3180"/>
                <a:ext cx="157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8" y="39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39"/>
                  </a:cxn>
                </a:cxnLst>
                <a:rect l="0" t="0" r="r" b="b"/>
                <a:pathLst>
                  <a:path w="157" h="39">
                    <a:moveTo>
                      <a:pt x="0" y="39"/>
                    </a:moveTo>
                    <a:lnTo>
                      <a:pt x="118" y="39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72" name="Freeform 1592"/>
              <p:cNvSpPr>
                <a:spLocks/>
              </p:cNvSpPr>
              <p:nvPr/>
            </p:nvSpPr>
            <p:spPr bwMode="auto">
              <a:xfrm>
                <a:off x="4060" y="3180"/>
                <a:ext cx="39" cy="506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39" y="0"/>
                  </a:cxn>
                  <a:cxn ang="0">
                    <a:pos x="39" y="466"/>
                  </a:cxn>
                  <a:cxn ang="0">
                    <a:pos x="0" y="506"/>
                  </a:cxn>
                  <a:cxn ang="0">
                    <a:pos x="0" y="39"/>
                  </a:cxn>
                </a:cxnLst>
                <a:rect l="0" t="0" r="r" b="b"/>
                <a:pathLst>
                  <a:path w="39" h="506">
                    <a:moveTo>
                      <a:pt x="0" y="39"/>
                    </a:moveTo>
                    <a:lnTo>
                      <a:pt x="39" y="0"/>
                    </a:lnTo>
                    <a:lnTo>
                      <a:pt x="39" y="466"/>
                    </a:lnTo>
                    <a:lnTo>
                      <a:pt x="0" y="50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71" name="Freeform 1591"/>
              <p:cNvSpPr>
                <a:spLocks/>
              </p:cNvSpPr>
              <p:nvPr/>
            </p:nvSpPr>
            <p:spPr bwMode="auto">
              <a:xfrm>
                <a:off x="3942" y="3180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39"/>
                  </a:cxn>
                  <a:cxn ang="0">
                    <a:pos x="0" y="506"/>
                  </a:cxn>
                  <a:cxn ang="0">
                    <a:pos x="118" y="506"/>
                  </a:cxn>
                  <a:cxn ang="0">
                    <a:pos x="157" y="466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39"/>
                    </a:lnTo>
                    <a:lnTo>
                      <a:pt x="0" y="506"/>
                    </a:lnTo>
                    <a:lnTo>
                      <a:pt x="118" y="506"/>
                    </a:lnTo>
                    <a:lnTo>
                      <a:pt x="157" y="466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70" name="Freeform 1590"/>
              <p:cNvSpPr>
                <a:spLocks/>
              </p:cNvSpPr>
              <p:nvPr/>
            </p:nvSpPr>
            <p:spPr bwMode="auto">
              <a:xfrm>
                <a:off x="3942" y="3180"/>
                <a:ext cx="157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8" y="39"/>
                  </a:cxn>
                  <a:cxn ang="0">
                    <a:pos x="157" y="0"/>
                  </a:cxn>
                </a:cxnLst>
                <a:rect l="0" t="0" r="r" b="b"/>
                <a:pathLst>
                  <a:path w="157" h="39">
                    <a:moveTo>
                      <a:pt x="0" y="39"/>
                    </a:moveTo>
                    <a:lnTo>
                      <a:pt x="118" y="39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69" name="Line 1589"/>
              <p:cNvSpPr>
                <a:spLocks noChangeShapeType="1"/>
              </p:cNvSpPr>
              <p:nvPr/>
            </p:nvSpPr>
            <p:spPr bwMode="auto">
              <a:xfrm>
                <a:off x="4060" y="3219"/>
                <a:ext cx="1" cy="4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61" name="Group 1581"/>
            <p:cNvGrpSpPr>
              <a:grpSpLocks/>
            </p:cNvGrpSpPr>
            <p:nvPr/>
          </p:nvGrpSpPr>
          <p:grpSpPr bwMode="auto">
            <a:xfrm>
              <a:off x="2806" y="3147"/>
              <a:ext cx="1255" cy="615"/>
              <a:chOff x="2806" y="3147"/>
              <a:chExt cx="1255" cy="615"/>
            </a:xfrm>
          </p:grpSpPr>
          <p:sp>
            <p:nvSpPr>
              <p:cNvPr id="124467" name="Freeform 1587"/>
              <p:cNvSpPr>
                <a:spLocks/>
              </p:cNvSpPr>
              <p:nvPr/>
            </p:nvSpPr>
            <p:spPr bwMode="auto">
              <a:xfrm>
                <a:off x="2806" y="3147"/>
                <a:ext cx="1255" cy="61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615"/>
                  </a:cxn>
                  <a:cxn ang="0">
                    <a:pos x="1223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5">
                    <a:moveTo>
                      <a:pt x="33" y="0"/>
                    </a:moveTo>
                    <a:lnTo>
                      <a:pt x="0" y="33"/>
                    </a:lnTo>
                    <a:lnTo>
                      <a:pt x="0" y="615"/>
                    </a:lnTo>
                    <a:lnTo>
                      <a:pt x="1223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66" name="Freeform 1586"/>
              <p:cNvSpPr>
                <a:spLocks/>
              </p:cNvSpPr>
              <p:nvPr/>
            </p:nvSpPr>
            <p:spPr bwMode="auto">
              <a:xfrm>
                <a:off x="2806" y="3147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3" y="33"/>
                  </a:cxn>
                  <a:cxn ang="0">
                    <a:pos x="1255" y="0"/>
                  </a:cxn>
                  <a:cxn ang="0">
                    <a:pos x="33" y="0"/>
                  </a:cxn>
                  <a:cxn ang="0">
                    <a:pos x="0" y="33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3" y="33"/>
                    </a:lnTo>
                    <a:lnTo>
                      <a:pt x="1255" y="0"/>
                    </a:lnTo>
                    <a:lnTo>
                      <a:pt x="33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65" name="Freeform 1585"/>
              <p:cNvSpPr>
                <a:spLocks/>
              </p:cNvSpPr>
              <p:nvPr/>
            </p:nvSpPr>
            <p:spPr bwMode="auto">
              <a:xfrm>
                <a:off x="4029" y="3147"/>
                <a:ext cx="32" cy="615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32" y="583"/>
                  </a:cxn>
                  <a:cxn ang="0">
                    <a:pos x="0" y="615"/>
                  </a:cxn>
                  <a:cxn ang="0">
                    <a:pos x="0" y="33"/>
                  </a:cxn>
                </a:cxnLst>
                <a:rect l="0" t="0" r="r" b="b"/>
                <a:pathLst>
                  <a:path w="32" h="615">
                    <a:moveTo>
                      <a:pt x="0" y="33"/>
                    </a:moveTo>
                    <a:lnTo>
                      <a:pt x="32" y="0"/>
                    </a:lnTo>
                    <a:lnTo>
                      <a:pt x="32" y="583"/>
                    </a:lnTo>
                    <a:lnTo>
                      <a:pt x="0" y="61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64" name="Freeform 1584"/>
              <p:cNvSpPr>
                <a:spLocks/>
              </p:cNvSpPr>
              <p:nvPr/>
            </p:nvSpPr>
            <p:spPr bwMode="auto">
              <a:xfrm>
                <a:off x="2806" y="3147"/>
                <a:ext cx="1255" cy="61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615"/>
                  </a:cxn>
                  <a:cxn ang="0">
                    <a:pos x="1223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5">
                    <a:moveTo>
                      <a:pt x="33" y="0"/>
                    </a:moveTo>
                    <a:lnTo>
                      <a:pt x="0" y="33"/>
                    </a:lnTo>
                    <a:lnTo>
                      <a:pt x="0" y="615"/>
                    </a:lnTo>
                    <a:lnTo>
                      <a:pt x="1223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63" name="Freeform 1583"/>
              <p:cNvSpPr>
                <a:spLocks/>
              </p:cNvSpPr>
              <p:nvPr/>
            </p:nvSpPr>
            <p:spPr bwMode="auto">
              <a:xfrm>
                <a:off x="2806" y="3147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3" y="33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3" y="33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62" name="Line 1582"/>
              <p:cNvSpPr>
                <a:spLocks noChangeShapeType="1"/>
              </p:cNvSpPr>
              <p:nvPr/>
            </p:nvSpPr>
            <p:spPr bwMode="auto">
              <a:xfrm>
                <a:off x="4029" y="3180"/>
                <a:ext cx="1" cy="58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54" name="Group 1574"/>
            <p:cNvGrpSpPr>
              <a:grpSpLocks/>
            </p:cNvGrpSpPr>
            <p:nvPr/>
          </p:nvGrpSpPr>
          <p:grpSpPr bwMode="auto">
            <a:xfrm>
              <a:off x="2712" y="3341"/>
              <a:ext cx="501" cy="222"/>
              <a:chOff x="2712" y="3341"/>
              <a:chExt cx="501" cy="222"/>
            </a:xfrm>
          </p:grpSpPr>
          <p:sp>
            <p:nvSpPr>
              <p:cNvPr id="124460" name="Freeform 1580"/>
              <p:cNvSpPr>
                <a:spLocks/>
              </p:cNvSpPr>
              <p:nvPr/>
            </p:nvSpPr>
            <p:spPr bwMode="auto">
              <a:xfrm>
                <a:off x="2712" y="3341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59" name="Freeform 1579"/>
              <p:cNvSpPr>
                <a:spLocks/>
              </p:cNvSpPr>
              <p:nvPr/>
            </p:nvSpPr>
            <p:spPr bwMode="auto">
              <a:xfrm>
                <a:off x="2712" y="3341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AD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58" name="Freeform 1578"/>
              <p:cNvSpPr>
                <a:spLocks/>
              </p:cNvSpPr>
              <p:nvPr/>
            </p:nvSpPr>
            <p:spPr bwMode="auto">
              <a:xfrm>
                <a:off x="3158" y="3341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D7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57" name="Freeform 1577"/>
              <p:cNvSpPr>
                <a:spLocks/>
              </p:cNvSpPr>
              <p:nvPr/>
            </p:nvSpPr>
            <p:spPr bwMode="auto">
              <a:xfrm>
                <a:off x="2712" y="3341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56" name="Freeform 1576"/>
              <p:cNvSpPr>
                <a:spLocks/>
              </p:cNvSpPr>
              <p:nvPr/>
            </p:nvSpPr>
            <p:spPr bwMode="auto">
              <a:xfrm>
                <a:off x="2712" y="3341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55" name="Line 1575"/>
              <p:cNvSpPr>
                <a:spLocks noChangeShapeType="1"/>
              </p:cNvSpPr>
              <p:nvPr/>
            </p:nvSpPr>
            <p:spPr bwMode="auto">
              <a:xfrm>
                <a:off x="3158" y="3396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42" name="Group 1562"/>
            <p:cNvGrpSpPr>
              <a:grpSpLocks/>
            </p:cNvGrpSpPr>
            <p:nvPr/>
          </p:nvGrpSpPr>
          <p:grpSpPr bwMode="auto">
            <a:xfrm>
              <a:off x="3439" y="3212"/>
              <a:ext cx="251" cy="266"/>
              <a:chOff x="3439" y="3212"/>
              <a:chExt cx="251" cy="266"/>
            </a:xfrm>
          </p:grpSpPr>
          <p:sp>
            <p:nvSpPr>
              <p:cNvPr id="124453" name="Rectangle 1573"/>
              <p:cNvSpPr>
                <a:spLocks noChangeArrowheads="1"/>
              </p:cNvSpPr>
              <p:nvPr/>
            </p:nvSpPr>
            <p:spPr bwMode="auto">
              <a:xfrm>
                <a:off x="3439" y="3212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52" name="Freeform 1572"/>
              <p:cNvSpPr>
                <a:spLocks/>
              </p:cNvSpPr>
              <p:nvPr/>
            </p:nvSpPr>
            <p:spPr bwMode="auto">
              <a:xfrm>
                <a:off x="3439" y="3212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51" name="Freeform 1571"/>
              <p:cNvSpPr>
                <a:spLocks/>
              </p:cNvSpPr>
              <p:nvPr/>
            </p:nvSpPr>
            <p:spPr bwMode="auto">
              <a:xfrm>
                <a:off x="3439" y="3212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50" name="Freeform 1570"/>
              <p:cNvSpPr>
                <a:spLocks/>
              </p:cNvSpPr>
              <p:nvPr/>
            </p:nvSpPr>
            <p:spPr bwMode="auto">
              <a:xfrm>
                <a:off x="3439" y="3447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49" name="Freeform 1569"/>
              <p:cNvSpPr>
                <a:spLocks/>
              </p:cNvSpPr>
              <p:nvPr/>
            </p:nvSpPr>
            <p:spPr bwMode="auto">
              <a:xfrm>
                <a:off x="3659" y="3212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48" name="Rectangle 1568"/>
              <p:cNvSpPr>
                <a:spLocks noChangeArrowheads="1"/>
              </p:cNvSpPr>
              <p:nvPr/>
            </p:nvSpPr>
            <p:spPr bwMode="auto">
              <a:xfrm>
                <a:off x="3439" y="3212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47" name="Rectangle 1567"/>
              <p:cNvSpPr>
                <a:spLocks noChangeArrowheads="1"/>
              </p:cNvSpPr>
              <p:nvPr/>
            </p:nvSpPr>
            <p:spPr bwMode="auto">
              <a:xfrm>
                <a:off x="3470" y="3243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46" name="Line 1566"/>
              <p:cNvSpPr>
                <a:spLocks noChangeShapeType="1"/>
              </p:cNvSpPr>
              <p:nvPr/>
            </p:nvSpPr>
            <p:spPr bwMode="auto">
              <a:xfrm>
                <a:off x="3439" y="321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45" name="Line 1565"/>
              <p:cNvSpPr>
                <a:spLocks noChangeShapeType="1"/>
              </p:cNvSpPr>
              <p:nvPr/>
            </p:nvSpPr>
            <p:spPr bwMode="auto">
              <a:xfrm flipV="1">
                <a:off x="3439" y="344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44" name="Line 1564"/>
              <p:cNvSpPr>
                <a:spLocks noChangeShapeType="1"/>
              </p:cNvSpPr>
              <p:nvPr/>
            </p:nvSpPr>
            <p:spPr bwMode="auto">
              <a:xfrm flipH="1" flipV="1">
                <a:off x="3659" y="344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43" name="Line 1563"/>
              <p:cNvSpPr>
                <a:spLocks noChangeShapeType="1"/>
              </p:cNvSpPr>
              <p:nvPr/>
            </p:nvSpPr>
            <p:spPr bwMode="auto">
              <a:xfrm flipH="1">
                <a:off x="3659" y="321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30" name="Group 1550"/>
            <p:cNvGrpSpPr>
              <a:grpSpLocks/>
            </p:cNvGrpSpPr>
            <p:nvPr/>
          </p:nvGrpSpPr>
          <p:grpSpPr bwMode="auto">
            <a:xfrm>
              <a:off x="3439" y="3471"/>
              <a:ext cx="251" cy="266"/>
              <a:chOff x="3439" y="3471"/>
              <a:chExt cx="251" cy="266"/>
            </a:xfrm>
          </p:grpSpPr>
          <p:sp>
            <p:nvSpPr>
              <p:cNvPr id="124441" name="Rectangle 1561"/>
              <p:cNvSpPr>
                <a:spLocks noChangeArrowheads="1"/>
              </p:cNvSpPr>
              <p:nvPr/>
            </p:nvSpPr>
            <p:spPr bwMode="auto">
              <a:xfrm>
                <a:off x="3439" y="3471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40" name="Freeform 1560"/>
              <p:cNvSpPr>
                <a:spLocks/>
              </p:cNvSpPr>
              <p:nvPr/>
            </p:nvSpPr>
            <p:spPr bwMode="auto">
              <a:xfrm>
                <a:off x="3439" y="3471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39" name="Freeform 1559"/>
              <p:cNvSpPr>
                <a:spLocks/>
              </p:cNvSpPr>
              <p:nvPr/>
            </p:nvSpPr>
            <p:spPr bwMode="auto">
              <a:xfrm>
                <a:off x="3439" y="3471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38" name="Freeform 1558"/>
              <p:cNvSpPr>
                <a:spLocks/>
              </p:cNvSpPr>
              <p:nvPr/>
            </p:nvSpPr>
            <p:spPr bwMode="auto">
              <a:xfrm>
                <a:off x="3439" y="3706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37" name="Freeform 1557"/>
              <p:cNvSpPr>
                <a:spLocks/>
              </p:cNvSpPr>
              <p:nvPr/>
            </p:nvSpPr>
            <p:spPr bwMode="auto">
              <a:xfrm>
                <a:off x="3659" y="3471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36" name="Rectangle 1556"/>
              <p:cNvSpPr>
                <a:spLocks noChangeArrowheads="1"/>
              </p:cNvSpPr>
              <p:nvPr/>
            </p:nvSpPr>
            <p:spPr bwMode="auto">
              <a:xfrm>
                <a:off x="3439" y="3471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35" name="Rectangle 1555"/>
              <p:cNvSpPr>
                <a:spLocks noChangeArrowheads="1"/>
              </p:cNvSpPr>
              <p:nvPr/>
            </p:nvSpPr>
            <p:spPr bwMode="auto">
              <a:xfrm>
                <a:off x="3470" y="3502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34" name="Line 1554"/>
              <p:cNvSpPr>
                <a:spLocks noChangeShapeType="1"/>
              </p:cNvSpPr>
              <p:nvPr/>
            </p:nvSpPr>
            <p:spPr bwMode="auto">
              <a:xfrm>
                <a:off x="3439" y="347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33" name="Line 1553"/>
              <p:cNvSpPr>
                <a:spLocks noChangeShapeType="1"/>
              </p:cNvSpPr>
              <p:nvPr/>
            </p:nvSpPr>
            <p:spPr bwMode="auto">
              <a:xfrm flipV="1">
                <a:off x="3439" y="370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32" name="Line 1552"/>
              <p:cNvSpPr>
                <a:spLocks noChangeShapeType="1"/>
              </p:cNvSpPr>
              <p:nvPr/>
            </p:nvSpPr>
            <p:spPr bwMode="auto">
              <a:xfrm flipH="1" flipV="1">
                <a:off x="3659" y="370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31" name="Line 1551"/>
              <p:cNvSpPr>
                <a:spLocks noChangeShapeType="1"/>
              </p:cNvSpPr>
              <p:nvPr/>
            </p:nvSpPr>
            <p:spPr bwMode="auto">
              <a:xfrm flipH="1">
                <a:off x="3659" y="347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18" name="Group 1538"/>
            <p:cNvGrpSpPr>
              <a:grpSpLocks/>
            </p:cNvGrpSpPr>
            <p:nvPr/>
          </p:nvGrpSpPr>
          <p:grpSpPr bwMode="auto">
            <a:xfrm>
              <a:off x="3184" y="3341"/>
              <a:ext cx="252" cy="267"/>
              <a:chOff x="3184" y="3341"/>
              <a:chExt cx="252" cy="267"/>
            </a:xfrm>
          </p:grpSpPr>
          <p:sp>
            <p:nvSpPr>
              <p:cNvPr id="124429" name="Rectangle 1549"/>
              <p:cNvSpPr>
                <a:spLocks noChangeArrowheads="1"/>
              </p:cNvSpPr>
              <p:nvPr/>
            </p:nvSpPr>
            <p:spPr bwMode="auto">
              <a:xfrm>
                <a:off x="3184" y="3341"/>
                <a:ext cx="252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28" name="Freeform 1548"/>
              <p:cNvSpPr>
                <a:spLocks/>
              </p:cNvSpPr>
              <p:nvPr/>
            </p:nvSpPr>
            <p:spPr bwMode="auto">
              <a:xfrm>
                <a:off x="3184" y="3341"/>
                <a:ext cx="25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1" y="31"/>
                  </a:cxn>
                  <a:cxn ang="0">
                    <a:pos x="252" y="0"/>
                  </a:cxn>
                  <a:cxn ang="0">
                    <a:pos x="0" y="0"/>
                  </a:cxn>
                </a:cxnLst>
                <a:rect l="0" t="0" r="r" b="b"/>
                <a:pathLst>
                  <a:path w="252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1" y="31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27" name="Freeform 1547"/>
              <p:cNvSpPr>
                <a:spLocks/>
              </p:cNvSpPr>
              <p:nvPr/>
            </p:nvSpPr>
            <p:spPr bwMode="auto">
              <a:xfrm>
                <a:off x="3184" y="3341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26" name="Freeform 1546"/>
              <p:cNvSpPr>
                <a:spLocks/>
              </p:cNvSpPr>
              <p:nvPr/>
            </p:nvSpPr>
            <p:spPr bwMode="auto">
              <a:xfrm>
                <a:off x="3184" y="3577"/>
                <a:ext cx="252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2" y="31"/>
                  </a:cxn>
                  <a:cxn ang="0">
                    <a:pos x="221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2" h="31">
                    <a:moveTo>
                      <a:pt x="0" y="31"/>
                    </a:moveTo>
                    <a:lnTo>
                      <a:pt x="252" y="31"/>
                    </a:lnTo>
                    <a:lnTo>
                      <a:pt x="221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25" name="Freeform 1545"/>
              <p:cNvSpPr>
                <a:spLocks/>
              </p:cNvSpPr>
              <p:nvPr/>
            </p:nvSpPr>
            <p:spPr bwMode="auto">
              <a:xfrm>
                <a:off x="3405" y="3341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24" name="Rectangle 1544"/>
              <p:cNvSpPr>
                <a:spLocks noChangeArrowheads="1"/>
              </p:cNvSpPr>
              <p:nvPr/>
            </p:nvSpPr>
            <p:spPr bwMode="auto">
              <a:xfrm>
                <a:off x="3184" y="3341"/>
                <a:ext cx="252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23" name="Rectangle 1543"/>
              <p:cNvSpPr>
                <a:spLocks noChangeArrowheads="1"/>
              </p:cNvSpPr>
              <p:nvPr/>
            </p:nvSpPr>
            <p:spPr bwMode="auto">
              <a:xfrm>
                <a:off x="3215" y="3372"/>
                <a:ext cx="190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22" name="Line 1542"/>
              <p:cNvSpPr>
                <a:spLocks noChangeShapeType="1"/>
              </p:cNvSpPr>
              <p:nvPr/>
            </p:nvSpPr>
            <p:spPr bwMode="auto">
              <a:xfrm>
                <a:off x="3184" y="334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21" name="Line 1541"/>
              <p:cNvSpPr>
                <a:spLocks noChangeShapeType="1"/>
              </p:cNvSpPr>
              <p:nvPr/>
            </p:nvSpPr>
            <p:spPr bwMode="auto">
              <a:xfrm flipV="1">
                <a:off x="3184" y="357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20" name="Line 1540"/>
              <p:cNvSpPr>
                <a:spLocks noChangeShapeType="1"/>
              </p:cNvSpPr>
              <p:nvPr/>
            </p:nvSpPr>
            <p:spPr bwMode="auto">
              <a:xfrm flipH="1" flipV="1">
                <a:off x="3405" y="357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19" name="Line 1539"/>
              <p:cNvSpPr>
                <a:spLocks noChangeShapeType="1"/>
              </p:cNvSpPr>
              <p:nvPr/>
            </p:nvSpPr>
            <p:spPr bwMode="auto">
              <a:xfrm flipH="1">
                <a:off x="3405" y="334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11" name="Group 1531"/>
            <p:cNvGrpSpPr>
              <a:grpSpLocks/>
            </p:cNvGrpSpPr>
            <p:nvPr/>
          </p:nvGrpSpPr>
          <p:grpSpPr bwMode="auto">
            <a:xfrm>
              <a:off x="3942" y="3762"/>
              <a:ext cx="157" cy="508"/>
              <a:chOff x="3942" y="3762"/>
              <a:chExt cx="157" cy="508"/>
            </a:xfrm>
          </p:grpSpPr>
          <p:sp>
            <p:nvSpPr>
              <p:cNvPr id="124417" name="Freeform 1537"/>
              <p:cNvSpPr>
                <a:spLocks/>
              </p:cNvSpPr>
              <p:nvPr/>
            </p:nvSpPr>
            <p:spPr bwMode="auto">
              <a:xfrm>
                <a:off x="3942" y="3762"/>
                <a:ext cx="157" cy="50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8"/>
                  </a:cxn>
                  <a:cxn ang="0">
                    <a:pos x="118" y="508"/>
                  </a:cxn>
                  <a:cxn ang="0">
                    <a:pos x="157" y="468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8">
                    <a:moveTo>
                      <a:pt x="40" y="0"/>
                    </a:moveTo>
                    <a:lnTo>
                      <a:pt x="0" y="40"/>
                    </a:lnTo>
                    <a:lnTo>
                      <a:pt x="0" y="508"/>
                    </a:lnTo>
                    <a:lnTo>
                      <a:pt x="118" y="508"/>
                    </a:lnTo>
                    <a:lnTo>
                      <a:pt x="157" y="468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16" name="Freeform 1536"/>
              <p:cNvSpPr>
                <a:spLocks/>
              </p:cNvSpPr>
              <p:nvPr/>
            </p:nvSpPr>
            <p:spPr bwMode="auto">
              <a:xfrm>
                <a:off x="3942" y="3762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15" name="Freeform 1535"/>
              <p:cNvSpPr>
                <a:spLocks/>
              </p:cNvSpPr>
              <p:nvPr/>
            </p:nvSpPr>
            <p:spPr bwMode="auto">
              <a:xfrm>
                <a:off x="4060" y="3762"/>
                <a:ext cx="39" cy="50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9" y="0"/>
                  </a:cxn>
                  <a:cxn ang="0">
                    <a:pos x="39" y="468"/>
                  </a:cxn>
                  <a:cxn ang="0">
                    <a:pos x="0" y="508"/>
                  </a:cxn>
                  <a:cxn ang="0">
                    <a:pos x="0" y="40"/>
                  </a:cxn>
                </a:cxnLst>
                <a:rect l="0" t="0" r="r" b="b"/>
                <a:pathLst>
                  <a:path w="39" h="508">
                    <a:moveTo>
                      <a:pt x="0" y="40"/>
                    </a:moveTo>
                    <a:lnTo>
                      <a:pt x="39" y="0"/>
                    </a:lnTo>
                    <a:lnTo>
                      <a:pt x="39" y="468"/>
                    </a:lnTo>
                    <a:lnTo>
                      <a:pt x="0" y="50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14" name="Freeform 1534"/>
              <p:cNvSpPr>
                <a:spLocks/>
              </p:cNvSpPr>
              <p:nvPr/>
            </p:nvSpPr>
            <p:spPr bwMode="auto">
              <a:xfrm>
                <a:off x="3942" y="3762"/>
                <a:ext cx="157" cy="50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8"/>
                  </a:cxn>
                  <a:cxn ang="0">
                    <a:pos x="118" y="508"/>
                  </a:cxn>
                  <a:cxn ang="0">
                    <a:pos x="157" y="468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8">
                    <a:moveTo>
                      <a:pt x="40" y="0"/>
                    </a:moveTo>
                    <a:lnTo>
                      <a:pt x="0" y="40"/>
                    </a:lnTo>
                    <a:lnTo>
                      <a:pt x="0" y="508"/>
                    </a:lnTo>
                    <a:lnTo>
                      <a:pt x="118" y="508"/>
                    </a:lnTo>
                    <a:lnTo>
                      <a:pt x="157" y="468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13" name="Freeform 1533"/>
              <p:cNvSpPr>
                <a:spLocks/>
              </p:cNvSpPr>
              <p:nvPr/>
            </p:nvSpPr>
            <p:spPr bwMode="auto">
              <a:xfrm>
                <a:off x="3942" y="3762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12" name="Line 1532"/>
              <p:cNvSpPr>
                <a:spLocks noChangeShapeType="1"/>
              </p:cNvSpPr>
              <p:nvPr/>
            </p:nvSpPr>
            <p:spPr bwMode="auto">
              <a:xfrm>
                <a:off x="4060" y="3802"/>
                <a:ext cx="1" cy="46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04" name="Group 1524"/>
            <p:cNvGrpSpPr>
              <a:grpSpLocks/>
            </p:cNvGrpSpPr>
            <p:nvPr/>
          </p:nvGrpSpPr>
          <p:grpSpPr bwMode="auto">
            <a:xfrm>
              <a:off x="2806" y="3730"/>
              <a:ext cx="1255" cy="616"/>
              <a:chOff x="2806" y="3730"/>
              <a:chExt cx="1255" cy="616"/>
            </a:xfrm>
          </p:grpSpPr>
          <p:sp>
            <p:nvSpPr>
              <p:cNvPr id="124410" name="Freeform 1530"/>
              <p:cNvSpPr>
                <a:spLocks/>
              </p:cNvSpPr>
              <p:nvPr/>
            </p:nvSpPr>
            <p:spPr bwMode="auto">
              <a:xfrm>
                <a:off x="2806" y="3730"/>
                <a:ext cx="1255" cy="61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2"/>
                  </a:cxn>
                  <a:cxn ang="0">
                    <a:pos x="0" y="616"/>
                  </a:cxn>
                  <a:cxn ang="0">
                    <a:pos x="1223" y="616"/>
                  </a:cxn>
                  <a:cxn ang="0">
                    <a:pos x="1255" y="584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6">
                    <a:moveTo>
                      <a:pt x="33" y="0"/>
                    </a:moveTo>
                    <a:lnTo>
                      <a:pt x="0" y="32"/>
                    </a:lnTo>
                    <a:lnTo>
                      <a:pt x="0" y="616"/>
                    </a:lnTo>
                    <a:lnTo>
                      <a:pt x="1223" y="616"/>
                    </a:lnTo>
                    <a:lnTo>
                      <a:pt x="1255" y="584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09" name="Freeform 1529"/>
              <p:cNvSpPr>
                <a:spLocks/>
              </p:cNvSpPr>
              <p:nvPr/>
            </p:nvSpPr>
            <p:spPr bwMode="auto">
              <a:xfrm>
                <a:off x="2806" y="3730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3" y="32"/>
                  </a:cxn>
                  <a:cxn ang="0">
                    <a:pos x="1255" y="0"/>
                  </a:cxn>
                  <a:cxn ang="0">
                    <a:pos x="33" y="0"/>
                  </a:cxn>
                  <a:cxn ang="0">
                    <a:pos x="0" y="32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3" y="32"/>
                    </a:lnTo>
                    <a:lnTo>
                      <a:pt x="1255" y="0"/>
                    </a:lnTo>
                    <a:lnTo>
                      <a:pt x="33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08" name="Freeform 1528"/>
              <p:cNvSpPr>
                <a:spLocks/>
              </p:cNvSpPr>
              <p:nvPr/>
            </p:nvSpPr>
            <p:spPr bwMode="auto">
              <a:xfrm>
                <a:off x="4029" y="3730"/>
                <a:ext cx="32" cy="61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32" y="584"/>
                  </a:cxn>
                  <a:cxn ang="0">
                    <a:pos x="0" y="616"/>
                  </a:cxn>
                  <a:cxn ang="0">
                    <a:pos x="0" y="32"/>
                  </a:cxn>
                </a:cxnLst>
                <a:rect l="0" t="0" r="r" b="b"/>
                <a:pathLst>
                  <a:path w="32" h="616">
                    <a:moveTo>
                      <a:pt x="0" y="32"/>
                    </a:moveTo>
                    <a:lnTo>
                      <a:pt x="32" y="0"/>
                    </a:lnTo>
                    <a:lnTo>
                      <a:pt x="32" y="584"/>
                    </a:lnTo>
                    <a:lnTo>
                      <a:pt x="0" y="61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07" name="Freeform 1527"/>
              <p:cNvSpPr>
                <a:spLocks/>
              </p:cNvSpPr>
              <p:nvPr/>
            </p:nvSpPr>
            <p:spPr bwMode="auto">
              <a:xfrm>
                <a:off x="2806" y="3730"/>
                <a:ext cx="1255" cy="61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2"/>
                  </a:cxn>
                  <a:cxn ang="0">
                    <a:pos x="0" y="616"/>
                  </a:cxn>
                  <a:cxn ang="0">
                    <a:pos x="1223" y="616"/>
                  </a:cxn>
                  <a:cxn ang="0">
                    <a:pos x="1255" y="584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6">
                    <a:moveTo>
                      <a:pt x="33" y="0"/>
                    </a:moveTo>
                    <a:lnTo>
                      <a:pt x="0" y="32"/>
                    </a:lnTo>
                    <a:lnTo>
                      <a:pt x="0" y="616"/>
                    </a:lnTo>
                    <a:lnTo>
                      <a:pt x="1223" y="616"/>
                    </a:lnTo>
                    <a:lnTo>
                      <a:pt x="1255" y="584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06" name="Freeform 1526"/>
              <p:cNvSpPr>
                <a:spLocks/>
              </p:cNvSpPr>
              <p:nvPr/>
            </p:nvSpPr>
            <p:spPr bwMode="auto">
              <a:xfrm>
                <a:off x="2806" y="3730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3" y="32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3" y="32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05" name="Line 1525"/>
              <p:cNvSpPr>
                <a:spLocks noChangeShapeType="1"/>
              </p:cNvSpPr>
              <p:nvPr/>
            </p:nvSpPr>
            <p:spPr bwMode="auto">
              <a:xfrm>
                <a:off x="4029" y="3762"/>
                <a:ext cx="1" cy="58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397" name="Group 1517"/>
            <p:cNvGrpSpPr>
              <a:grpSpLocks/>
            </p:cNvGrpSpPr>
            <p:nvPr/>
          </p:nvGrpSpPr>
          <p:grpSpPr bwMode="auto">
            <a:xfrm>
              <a:off x="2712" y="3925"/>
              <a:ext cx="501" cy="222"/>
              <a:chOff x="2712" y="3925"/>
              <a:chExt cx="501" cy="222"/>
            </a:xfrm>
          </p:grpSpPr>
          <p:sp>
            <p:nvSpPr>
              <p:cNvPr id="124403" name="Freeform 1523"/>
              <p:cNvSpPr>
                <a:spLocks/>
              </p:cNvSpPr>
              <p:nvPr/>
            </p:nvSpPr>
            <p:spPr bwMode="auto">
              <a:xfrm>
                <a:off x="2712" y="392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02" name="Freeform 1522"/>
              <p:cNvSpPr>
                <a:spLocks/>
              </p:cNvSpPr>
              <p:nvPr/>
            </p:nvSpPr>
            <p:spPr bwMode="auto">
              <a:xfrm>
                <a:off x="2712" y="3925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AD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01" name="Freeform 1521"/>
              <p:cNvSpPr>
                <a:spLocks/>
              </p:cNvSpPr>
              <p:nvPr/>
            </p:nvSpPr>
            <p:spPr bwMode="auto">
              <a:xfrm>
                <a:off x="3158" y="3925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D7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400" name="Freeform 1520"/>
              <p:cNvSpPr>
                <a:spLocks/>
              </p:cNvSpPr>
              <p:nvPr/>
            </p:nvSpPr>
            <p:spPr bwMode="auto">
              <a:xfrm>
                <a:off x="2712" y="392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99" name="Freeform 1519"/>
              <p:cNvSpPr>
                <a:spLocks/>
              </p:cNvSpPr>
              <p:nvPr/>
            </p:nvSpPr>
            <p:spPr bwMode="auto">
              <a:xfrm>
                <a:off x="2712" y="3925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98" name="Line 1518"/>
              <p:cNvSpPr>
                <a:spLocks noChangeShapeType="1"/>
              </p:cNvSpPr>
              <p:nvPr/>
            </p:nvSpPr>
            <p:spPr bwMode="auto">
              <a:xfrm>
                <a:off x="3158" y="3980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385" name="Group 1505"/>
            <p:cNvGrpSpPr>
              <a:grpSpLocks/>
            </p:cNvGrpSpPr>
            <p:nvPr/>
          </p:nvGrpSpPr>
          <p:grpSpPr bwMode="auto">
            <a:xfrm>
              <a:off x="3439" y="3795"/>
              <a:ext cx="251" cy="266"/>
              <a:chOff x="3439" y="3795"/>
              <a:chExt cx="251" cy="266"/>
            </a:xfrm>
          </p:grpSpPr>
          <p:sp>
            <p:nvSpPr>
              <p:cNvPr id="124396" name="Rectangle 1516"/>
              <p:cNvSpPr>
                <a:spLocks noChangeArrowheads="1"/>
              </p:cNvSpPr>
              <p:nvPr/>
            </p:nvSpPr>
            <p:spPr bwMode="auto">
              <a:xfrm>
                <a:off x="3439" y="3795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95" name="Freeform 1515"/>
              <p:cNvSpPr>
                <a:spLocks/>
              </p:cNvSpPr>
              <p:nvPr/>
            </p:nvSpPr>
            <p:spPr bwMode="auto">
              <a:xfrm>
                <a:off x="3439" y="3795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94" name="Freeform 1514"/>
              <p:cNvSpPr>
                <a:spLocks/>
              </p:cNvSpPr>
              <p:nvPr/>
            </p:nvSpPr>
            <p:spPr bwMode="auto">
              <a:xfrm>
                <a:off x="3439" y="3795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93" name="Freeform 1513"/>
              <p:cNvSpPr>
                <a:spLocks/>
              </p:cNvSpPr>
              <p:nvPr/>
            </p:nvSpPr>
            <p:spPr bwMode="auto">
              <a:xfrm>
                <a:off x="3439" y="4030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92" name="Freeform 1512"/>
              <p:cNvSpPr>
                <a:spLocks/>
              </p:cNvSpPr>
              <p:nvPr/>
            </p:nvSpPr>
            <p:spPr bwMode="auto">
              <a:xfrm>
                <a:off x="3659" y="3795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91" name="Rectangle 1511"/>
              <p:cNvSpPr>
                <a:spLocks noChangeArrowheads="1"/>
              </p:cNvSpPr>
              <p:nvPr/>
            </p:nvSpPr>
            <p:spPr bwMode="auto">
              <a:xfrm>
                <a:off x="3439" y="3795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90" name="Rectangle 1510"/>
              <p:cNvSpPr>
                <a:spLocks noChangeArrowheads="1"/>
              </p:cNvSpPr>
              <p:nvPr/>
            </p:nvSpPr>
            <p:spPr bwMode="auto">
              <a:xfrm>
                <a:off x="3470" y="3826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89" name="Line 1509"/>
              <p:cNvSpPr>
                <a:spLocks noChangeShapeType="1"/>
              </p:cNvSpPr>
              <p:nvPr/>
            </p:nvSpPr>
            <p:spPr bwMode="auto">
              <a:xfrm>
                <a:off x="3439" y="379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88" name="Line 1508"/>
              <p:cNvSpPr>
                <a:spLocks noChangeShapeType="1"/>
              </p:cNvSpPr>
              <p:nvPr/>
            </p:nvSpPr>
            <p:spPr bwMode="auto">
              <a:xfrm flipV="1">
                <a:off x="3439" y="403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87" name="Line 1507"/>
              <p:cNvSpPr>
                <a:spLocks noChangeShapeType="1"/>
              </p:cNvSpPr>
              <p:nvPr/>
            </p:nvSpPr>
            <p:spPr bwMode="auto">
              <a:xfrm flipH="1" flipV="1">
                <a:off x="3659" y="403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86" name="Line 1506"/>
              <p:cNvSpPr>
                <a:spLocks noChangeShapeType="1"/>
              </p:cNvSpPr>
              <p:nvPr/>
            </p:nvSpPr>
            <p:spPr bwMode="auto">
              <a:xfrm flipH="1">
                <a:off x="3659" y="379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373" name="Group 1493"/>
            <p:cNvGrpSpPr>
              <a:grpSpLocks/>
            </p:cNvGrpSpPr>
            <p:nvPr/>
          </p:nvGrpSpPr>
          <p:grpSpPr bwMode="auto">
            <a:xfrm>
              <a:off x="3439" y="4054"/>
              <a:ext cx="251" cy="267"/>
              <a:chOff x="3439" y="4054"/>
              <a:chExt cx="251" cy="267"/>
            </a:xfrm>
          </p:grpSpPr>
          <p:sp>
            <p:nvSpPr>
              <p:cNvPr id="124384" name="Rectangle 1504"/>
              <p:cNvSpPr>
                <a:spLocks noChangeArrowheads="1"/>
              </p:cNvSpPr>
              <p:nvPr/>
            </p:nvSpPr>
            <p:spPr bwMode="auto">
              <a:xfrm>
                <a:off x="3439" y="4054"/>
                <a:ext cx="251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83" name="Freeform 1503"/>
              <p:cNvSpPr>
                <a:spLocks/>
              </p:cNvSpPr>
              <p:nvPr/>
            </p:nvSpPr>
            <p:spPr bwMode="auto">
              <a:xfrm>
                <a:off x="3439" y="4054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82" name="Freeform 1502"/>
              <p:cNvSpPr>
                <a:spLocks/>
              </p:cNvSpPr>
              <p:nvPr/>
            </p:nvSpPr>
            <p:spPr bwMode="auto">
              <a:xfrm>
                <a:off x="3439" y="4054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81" name="Freeform 1501"/>
              <p:cNvSpPr>
                <a:spLocks/>
              </p:cNvSpPr>
              <p:nvPr/>
            </p:nvSpPr>
            <p:spPr bwMode="auto">
              <a:xfrm>
                <a:off x="3439" y="4290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80" name="Freeform 1500"/>
              <p:cNvSpPr>
                <a:spLocks/>
              </p:cNvSpPr>
              <p:nvPr/>
            </p:nvSpPr>
            <p:spPr bwMode="auto">
              <a:xfrm>
                <a:off x="3659" y="4054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79" name="Rectangle 1499"/>
              <p:cNvSpPr>
                <a:spLocks noChangeArrowheads="1"/>
              </p:cNvSpPr>
              <p:nvPr/>
            </p:nvSpPr>
            <p:spPr bwMode="auto">
              <a:xfrm>
                <a:off x="3439" y="4054"/>
                <a:ext cx="251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78" name="Rectangle 1498"/>
              <p:cNvSpPr>
                <a:spLocks noChangeArrowheads="1"/>
              </p:cNvSpPr>
              <p:nvPr/>
            </p:nvSpPr>
            <p:spPr bwMode="auto">
              <a:xfrm>
                <a:off x="3470" y="4085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77" name="Line 1497"/>
              <p:cNvSpPr>
                <a:spLocks noChangeShapeType="1"/>
              </p:cNvSpPr>
              <p:nvPr/>
            </p:nvSpPr>
            <p:spPr bwMode="auto">
              <a:xfrm>
                <a:off x="3439" y="405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76" name="Line 1496"/>
              <p:cNvSpPr>
                <a:spLocks noChangeShapeType="1"/>
              </p:cNvSpPr>
              <p:nvPr/>
            </p:nvSpPr>
            <p:spPr bwMode="auto">
              <a:xfrm flipV="1">
                <a:off x="3439" y="429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75" name="Line 1495"/>
              <p:cNvSpPr>
                <a:spLocks noChangeShapeType="1"/>
              </p:cNvSpPr>
              <p:nvPr/>
            </p:nvSpPr>
            <p:spPr bwMode="auto">
              <a:xfrm flipH="1" flipV="1">
                <a:off x="3659" y="429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74" name="Line 1494"/>
              <p:cNvSpPr>
                <a:spLocks noChangeShapeType="1"/>
              </p:cNvSpPr>
              <p:nvPr/>
            </p:nvSpPr>
            <p:spPr bwMode="auto">
              <a:xfrm flipH="1">
                <a:off x="3659" y="405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361" name="Group 1481"/>
            <p:cNvGrpSpPr>
              <a:grpSpLocks/>
            </p:cNvGrpSpPr>
            <p:nvPr/>
          </p:nvGrpSpPr>
          <p:grpSpPr bwMode="auto">
            <a:xfrm>
              <a:off x="3184" y="3925"/>
              <a:ext cx="252" cy="267"/>
              <a:chOff x="3184" y="3925"/>
              <a:chExt cx="252" cy="267"/>
            </a:xfrm>
          </p:grpSpPr>
          <p:sp>
            <p:nvSpPr>
              <p:cNvPr id="124372" name="Rectangle 1492"/>
              <p:cNvSpPr>
                <a:spLocks noChangeArrowheads="1"/>
              </p:cNvSpPr>
              <p:nvPr/>
            </p:nvSpPr>
            <p:spPr bwMode="auto">
              <a:xfrm>
                <a:off x="3184" y="3925"/>
                <a:ext cx="252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71" name="Freeform 1491"/>
              <p:cNvSpPr>
                <a:spLocks/>
              </p:cNvSpPr>
              <p:nvPr/>
            </p:nvSpPr>
            <p:spPr bwMode="auto">
              <a:xfrm>
                <a:off x="3184" y="3925"/>
                <a:ext cx="25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1" y="31"/>
                  </a:cxn>
                  <a:cxn ang="0">
                    <a:pos x="252" y="0"/>
                  </a:cxn>
                  <a:cxn ang="0">
                    <a:pos x="0" y="0"/>
                  </a:cxn>
                </a:cxnLst>
                <a:rect l="0" t="0" r="r" b="b"/>
                <a:pathLst>
                  <a:path w="252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1" y="31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70" name="Freeform 1490"/>
              <p:cNvSpPr>
                <a:spLocks/>
              </p:cNvSpPr>
              <p:nvPr/>
            </p:nvSpPr>
            <p:spPr bwMode="auto">
              <a:xfrm>
                <a:off x="3184" y="3925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69" name="Freeform 1489"/>
              <p:cNvSpPr>
                <a:spLocks/>
              </p:cNvSpPr>
              <p:nvPr/>
            </p:nvSpPr>
            <p:spPr bwMode="auto">
              <a:xfrm>
                <a:off x="3184" y="4161"/>
                <a:ext cx="252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2" y="31"/>
                  </a:cxn>
                  <a:cxn ang="0">
                    <a:pos x="221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2" h="31">
                    <a:moveTo>
                      <a:pt x="0" y="31"/>
                    </a:moveTo>
                    <a:lnTo>
                      <a:pt x="252" y="31"/>
                    </a:lnTo>
                    <a:lnTo>
                      <a:pt x="221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68" name="Freeform 1488"/>
              <p:cNvSpPr>
                <a:spLocks/>
              </p:cNvSpPr>
              <p:nvPr/>
            </p:nvSpPr>
            <p:spPr bwMode="auto">
              <a:xfrm>
                <a:off x="3405" y="3925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67" name="Rectangle 1487"/>
              <p:cNvSpPr>
                <a:spLocks noChangeArrowheads="1"/>
              </p:cNvSpPr>
              <p:nvPr/>
            </p:nvSpPr>
            <p:spPr bwMode="auto">
              <a:xfrm>
                <a:off x="3184" y="3925"/>
                <a:ext cx="252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66" name="Rectangle 1486"/>
              <p:cNvSpPr>
                <a:spLocks noChangeArrowheads="1"/>
              </p:cNvSpPr>
              <p:nvPr/>
            </p:nvSpPr>
            <p:spPr bwMode="auto">
              <a:xfrm>
                <a:off x="3215" y="3956"/>
                <a:ext cx="190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65" name="Line 1485"/>
              <p:cNvSpPr>
                <a:spLocks noChangeShapeType="1"/>
              </p:cNvSpPr>
              <p:nvPr/>
            </p:nvSpPr>
            <p:spPr bwMode="auto">
              <a:xfrm>
                <a:off x="3184" y="392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64" name="Line 1484"/>
              <p:cNvSpPr>
                <a:spLocks noChangeShapeType="1"/>
              </p:cNvSpPr>
              <p:nvPr/>
            </p:nvSpPr>
            <p:spPr bwMode="auto">
              <a:xfrm flipV="1">
                <a:off x="3184" y="416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63" name="Line 1483"/>
              <p:cNvSpPr>
                <a:spLocks noChangeShapeType="1"/>
              </p:cNvSpPr>
              <p:nvPr/>
            </p:nvSpPr>
            <p:spPr bwMode="auto">
              <a:xfrm flipH="1" flipV="1">
                <a:off x="3405" y="416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62" name="Line 1482"/>
              <p:cNvSpPr>
                <a:spLocks noChangeShapeType="1"/>
              </p:cNvSpPr>
              <p:nvPr/>
            </p:nvSpPr>
            <p:spPr bwMode="auto">
              <a:xfrm flipH="1">
                <a:off x="3405" y="392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354" name="Group 1474"/>
            <p:cNvGrpSpPr>
              <a:grpSpLocks/>
            </p:cNvGrpSpPr>
            <p:nvPr/>
          </p:nvGrpSpPr>
          <p:grpSpPr bwMode="auto">
            <a:xfrm>
              <a:off x="3942" y="4379"/>
              <a:ext cx="157" cy="506"/>
              <a:chOff x="3942" y="4379"/>
              <a:chExt cx="157" cy="506"/>
            </a:xfrm>
          </p:grpSpPr>
          <p:sp>
            <p:nvSpPr>
              <p:cNvPr id="124360" name="Freeform 1480"/>
              <p:cNvSpPr>
                <a:spLocks/>
              </p:cNvSpPr>
              <p:nvPr/>
            </p:nvSpPr>
            <p:spPr bwMode="auto">
              <a:xfrm>
                <a:off x="3942" y="4379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6"/>
                  </a:cxn>
                  <a:cxn ang="0">
                    <a:pos x="118" y="506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40"/>
                    </a:lnTo>
                    <a:lnTo>
                      <a:pt x="0" y="506"/>
                    </a:lnTo>
                    <a:lnTo>
                      <a:pt x="118" y="506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59" name="Freeform 1479"/>
              <p:cNvSpPr>
                <a:spLocks/>
              </p:cNvSpPr>
              <p:nvPr/>
            </p:nvSpPr>
            <p:spPr bwMode="auto">
              <a:xfrm>
                <a:off x="3942" y="4379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58" name="Freeform 1478"/>
              <p:cNvSpPr>
                <a:spLocks/>
              </p:cNvSpPr>
              <p:nvPr/>
            </p:nvSpPr>
            <p:spPr bwMode="auto">
              <a:xfrm>
                <a:off x="4060" y="4379"/>
                <a:ext cx="39" cy="506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9" y="0"/>
                  </a:cxn>
                  <a:cxn ang="0">
                    <a:pos x="39" y="467"/>
                  </a:cxn>
                  <a:cxn ang="0">
                    <a:pos x="0" y="506"/>
                  </a:cxn>
                  <a:cxn ang="0">
                    <a:pos x="0" y="40"/>
                  </a:cxn>
                </a:cxnLst>
                <a:rect l="0" t="0" r="r" b="b"/>
                <a:pathLst>
                  <a:path w="39" h="506">
                    <a:moveTo>
                      <a:pt x="0" y="40"/>
                    </a:moveTo>
                    <a:lnTo>
                      <a:pt x="39" y="0"/>
                    </a:lnTo>
                    <a:lnTo>
                      <a:pt x="39" y="467"/>
                    </a:lnTo>
                    <a:lnTo>
                      <a:pt x="0" y="50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57" name="Freeform 1477"/>
              <p:cNvSpPr>
                <a:spLocks/>
              </p:cNvSpPr>
              <p:nvPr/>
            </p:nvSpPr>
            <p:spPr bwMode="auto">
              <a:xfrm>
                <a:off x="3942" y="4379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6"/>
                  </a:cxn>
                  <a:cxn ang="0">
                    <a:pos x="118" y="506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40"/>
                    </a:lnTo>
                    <a:lnTo>
                      <a:pt x="0" y="506"/>
                    </a:lnTo>
                    <a:lnTo>
                      <a:pt x="118" y="506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56" name="Freeform 1476"/>
              <p:cNvSpPr>
                <a:spLocks/>
              </p:cNvSpPr>
              <p:nvPr/>
            </p:nvSpPr>
            <p:spPr bwMode="auto">
              <a:xfrm>
                <a:off x="3942" y="4379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55" name="Line 1475"/>
              <p:cNvSpPr>
                <a:spLocks noChangeShapeType="1"/>
              </p:cNvSpPr>
              <p:nvPr/>
            </p:nvSpPr>
            <p:spPr bwMode="auto">
              <a:xfrm>
                <a:off x="4060" y="4419"/>
                <a:ext cx="1" cy="46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347" name="Group 1467"/>
            <p:cNvGrpSpPr>
              <a:grpSpLocks/>
            </p:cNvGrpSpPr>
            <p:nvPr/>
          </p:nvGrpSpPr>
          <p:grpSpPr bwMode="auto">
            <a:xfrm>
              <a:off x="2806" y="4346"/>
              <a:ext cx="1255" cy="616"/>
              <a:chOff x="2806" y="4346"/>
              <a:chExt cx="1255" cy="616"/>
            </a:xfrm>
          </p:grpSpPr>
          <p:sp>
            <p:nvSpPr>
              <p:cNvPr id="124353" name="Freeform 1473"/>
              <p:cNvSpPr>
                <a:spLocks/>
              </p:cNvSpPr>
              <p:nvPr/>
            </p:nvSpPr>
            <p:spPr bwMode="auto">
              <a:xfrm>
                <a:off x="2806" y="4346"/>
                <a:ext cx="1255" cy="61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616"/>
                  </a:cxn>
                  <a:cxn ang="0">
                    <a:pos x="1223" y="616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6">
                    <a:moveTo>
                      <a:pt x="33" y="0"/>
                    </a:moveTo>
                    <a:lnTo>
                      <a:pt x="0" y="33"/>
                    </a:lnTo>
                    <a:lnTo>
                      <a:pt x="0" y="616"/>
                    </a:lnTo>
                    <a:lnTo>
                      <a:pt x="1223" y="616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52" name="Freeform 1472"/>
              <p:cNvSpPr>
                <a:spLocks/>
              </p:cNvSpPr>
              <p:nvPr/>
            </p:nvSpPr>
            <p:spPr bwMode="auto">
              <a:xfrm>
                <a:off x="2806" y="4346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3" y="33"/>
                  </a:cxn>
                  <a:cxn ang="0">
                    <a:pos x="1255" y="0"/>
                  </a:cxn>
                  <a:cxn ang="0">
                    <a:pos x="33" y="0"/>
                  </a:cxn>
                  <a:cxn ang="0">
                    <a:pos x="0" y="33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3" y="33"/>
                    </a:lnTo>
                    <a:lnTo>
                      <a:pt x="1255" y="0"/>
                    </a:lnTo>
                    <a:lnTo>
                      <a:pt x="33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51" name="Freeform 1471"/>
              <p:cNvSpPr>
                <a:spLocks/>
              </p:cNvSpPr>
              <p:nvPr/>
            </p:nvSpPr>
            <p:spPr bwMode="auto">
              <a:xfrm>
                <a:off x="4029" y="4346"/>
                <a:ext cx="32" cy="61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32" y="583"/>
                  </a:cxn>
                  <a:cxn ang="0">
                    <a:pos x="0" y="616"/>
                  </a:cxn>
                  <a:cxn ang="0">
                    <a:pos x="0" y="33"/>
                  </a:cxn>
                </a:cxnLst>
                <a:rect l="0" t="0" r="r" b="b"/>
                <a:pathLst>
                  <a:path w="32" h="616">
                    <a:moveTo>
                      <a:pt x="0" y="33"/>
                    </a:moveTo>
                    <a:lnTo>
                      <a:pt x="32" y="0"/>
                    </a:lnTo>
                    <a:lnTo>
                      <a:pt x="32" y="583"/>
                    </a:lnTo>
                    <a:lnTo>
                      <a:pt x="0" y="61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50" name="Freeform 1470"/>
              <p:cNvSpPr>
                <a:spLocks/>
              </p:cNvSpPr>
              <p:nvPr/>
            </p:nvSpPr>
            <p:spPr bwMode="auto">
              <a:xfrm>
                <a:off x="2806" y="4346"/>
                <a:ext cx="1255" cy="61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616"/>
                  </a:cxn>
                  <a:cxn ang="0">
                    <a:pos x="1223" y="616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6">
                    <a:moveTo>
                      <a:pt x="33" y="0"/>
                    </a:moveTo>
                    <a:lnTo>
                      <a:pt x="0" y="33"/>
                    </a:lnTo>
                    <a:lnTo>
                      <a:pt x="0" y="616"/>
                    </a:lnTo>
                    <a:lnTo>
                      <a:pt x="1223" y="616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49" name="Freeform 1469"/>
              <p:cNvSpPr>
                <a:spLocks/>
              </p:cNvSpPr>
              <p:nvPr/>
            </p:nvSpPr>
            <p:spPr bwMode="auto">
              <a:xfrm>
                <a:off x="2806" y="4346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3" y="33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3" y="33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48" name="Line 1468"/>
              <p:cNvSpPr>
                <a:spLocks noChangeShapeType="1"/>
              </p:cNvSpPr>
              <p:nvPr/>
            </p:nvSpPr>
            <p:spPr bwMode="auto">
              <a:xfrm>
                <a:off x="4029" y="4379"/>
                <a:ext cx="1" cy="58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340" name="Group 1460"/>
            <p:cNvGrpSpPr>
              <a:grpSpLocks/>
            </p:cNvGrpSpPr>
            <p:nvPr/>
          </p:nvGrpSpPr>
          <p:grpSpPr bwMode="auto">
            <a:xfrm>
              <a:off x="2712" y="4540"/>
              <a:ext cx="501" cy="222"/>
              <a:chOff x="2712" y="4540"/>
              <a:chExt cx="501" cy="222"/>
            </a:xfrm>
          </p:grpSpPr>
          <p:sp>
            <p:nvSpPr>
              <p:cNvPr id="124346" name="Freeform 1466"/>
              <p:cNvSpPr>
                <a:spLocks/>
              </p:cNvSpPr>
              <p:nvPr/>
            </p:nvSpPr>
            <p:spPr bwMode="auto">
              <a:xfrm>
                <a:off x="2712" y="4540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45" name="Freeform 1465"/>
              <p:cNvSpPr>
                <a:spLocks/>
              </p:cNvSpPr>
              <p:nvPr/>
            </p:nvSpPr>
            <p:spPr bwMode="auto">
              <a:xfrm>
                <a:off x="2712" y="4540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AD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44" name="Freeform 1464"/>
              <p:cNvSpPr>
                <a:spLocks/>
              </p:cNvSpPr>
              <p:nvPr/>
            </p:nvSpPr>
            <p:spPr bwMode="auto">
              <a:xfrm>
                <a:off x="3158" y="4540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D7B5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43" name="Freeform 1463"/>
              <p:cNvSpPr>
                <a:spLocks/>
              </p:cNvSpPr>
              <p:nvPr/>
            </p:nvSpPr>
            <p:spPr bwMode="auto">
              <a:xfrm>
                <a:off x="2712" y="4540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42" name="Freeform 1462"/>
              <p:cNvSpPr>
                <a:spLocks/>
              </p:cNvSpPr>
              <p:nvPr/>
            </p:nvSpPr>
            <p:spPr bwMode="auto">
              <a:xfrm>
                <a:off x="2712" y="4540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41" name="Line 1461"/>
              <p:cNvSpPr>
                <a:spLocks noChangeShapeType="1"/>
              </p:cNvSpPr>
              <p:nvPr/>
            </p:nvSpPr>
            <p:spPr bwMode="auto">
              <a:xfrm>
                <a:off x="3158" y="4595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328" name="Group 1448"/>
            <p:cNvGrpSpPr>
              <a:grpSpLocks/>
            </p:cNvGrpSpPr>
            <p:nvPr/>
          </p:nvGrpSpPr>
          <p:grpSpPr bwMode="auto">
            <a:xfrm>
              <a:off x="3439" y="4411"/>
              <a:ext cx="251" cy="266"/>
              <a:chOff x="3439" y="4411"/>
              <a:chExt cx="251" cy="266"/>
            </a:xfrm>
          </p:grpSpPr>
          <p:sp>
            <p:nvSpPr>
              <p:cNvPr id="124339" name="Rectangle 1459"/>
              <p:cNvSpPr>
                <a:spLocks noChangeArrowheads="1"/>
              </p:cNvSpPr>
              <p:nvPr/>
            </p:nvSpPr>
            <p:spPr bwMode="auto">
              <a:xfrm>
                <a:off x="3439" y="4411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38" name="Freeform 1458"/>
              <p:cNvSpPr>
                <a:spLocks/>
              </p:cNvSpPr>
              <p:nvPr/>
            </p:nvSpPr>
            <p:spPr bwMode="auto">
              <a:xfrm>
                <a:off x="3439" y="4411"/>
                <a:ext cx="251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2"/>
                  </a:cxn>
                  <a:cxn ang="0">
                    <a:pos x="220" y="32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2">
                    <a:moveTo>
                      <a:pt x="0" y="0"/>
                    </a:moveTo>
                    <a:lnTo>
                      <a:pt x="31" y="32"/>
                    </a:lnTo>
                    <a:lnTo>
                      <a:pt x="220" y="3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37" name="Freeform 1457"/>
              <p:cNvSpPr>
                <a:spLocks/>
              </p:cNvSpPr>
              <p:nvPr/>
            </p:nvSpPr>
            <p:spPr bwMode="auto">
              <a:xfrm>
                <a:off x="3439" y="4411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2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36" name="Freeform 1456"/>
              <p:cNvSpPr>
                <a:spLocks/>
              </p:cNvSpPr>
              <p:nvPr/>
            </p:nvSpPr>
            <p:spPr bwMode="auto">
              <a:xfrm>
                <a:off x="3439" y="4646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35" name="Freeform 1455"/>
              <p:cNvSpPr>
                <a:spLocks/>
              </p:cNvSpPr>
              <p:nvPr/>
            </p:nvSpPr>
            <p:spPr bwMode="auto">
              <a:xfrm>
                <a:off x="3659" y="4411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2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2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34" name="Rectangle 1454"/>
              <p:cNvSpPr>
                <a:spLocks noChangeArrowheads="1"/>
              </p:cNvSpPr>
              <p:nvPr/>
            </p:nvSpPr>
            <p:spPr bwMode="auto">
              <a:xfrm>
                <a:off x="3439" y="4411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33" name="Rectangle 1453"/>
              <p:cNvSpPr>
                <a:spLocks noChangeArrowheads="1"/>
              </p:cNvSpPr>
              <p:nvPr/>
            </p:nvSpPr>
            <p:spPr bwMode="auto">
              <a:xfrm>
                <a:off x="3470" y="4443"/>
                <a:ext cx="189" cy="20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32" name="Line 1452"/>
              <p:cNvSpPr>
                <a:spLocks noChangeShapeType="1"/>
              </p:cNvSpPr>
              <p:nvPr/>
            </p:nvSpPr>
            <p:spPr bwMode="auto">
              <a:xfrm>
                <a:off x="3439" y="4411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31" name="Line 1451"/>
              <p:cNvSpPr>
                <a:spLocks noChangeShapeType="1"/>
              </p:cNvSpPr>
              <p:nvPr/>
            </p:nvSpPr>
            <p:spPr bwMode="auto">
              <a:xfrm flipV="1">
                <a:off x="3439" y="464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30" name="Line 1450"/>
              <p:cNvSpPr>
                <a:spLocks noChangeShapeType="1"/>
              </p:cNvSpPr>
              <p:nvPr/>
            </p:nvSpPr>
            <p:spPr bwMode="auto">
              <a:xfrm flipH="1" flipV="1">
                <a:off x="3659" y="464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29" name="Line 1449"/>
              <p:cNvSpPr>
                <a:spLocks noChangeShapeType="1"/>
              </p:cNvSpPr>
              <p:nvPr/>
            </p:nvSpPr>
            <p:spPr bwMode="auto">
              <a:xfrm flipH="1">
                <a:off x="3659" y="4411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316" name="Group 1436"/>
            <p:cNvGrpSpPr>
              <a:grpSpLocks/>
            </p:cNvGrpSpPr>
            <p:nvPr/>
          </p:nvGrpSpPr>
          <p:grpSpPr bwMode="auto">
            <a:xfrm>
              <a:off x="3439" y="4670"/>
              <a:ext cx="251" cy="266"/>
              <a:chOff x="3439" y="4670"/>
              <a:chExt cx="251" cy="266"/>
            </a:xfrm>
          </p:grpSpPr>
          <p:sp>
            <p:nvSpPr>
              <p:cNvPr id="124327" name="Rectangle 1447"/>
              <p:cNvSpPr>
                <a:spLocks noChangeArrowheads="1"/>
              </p:cNvSpPr>
              <p:nvPr/>
            </p:nvSpPr>
            <p:spPr bwMode="auto">
              <a:xfrm>
                <a:off x="3439" y="4670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26" name="Freeform 1446"/>
              <p:cNvSpPr>
                <a:spLocks/>
              </p:cNvSpPr>
              <p:nvPr/>
            </p:nvSpPr>
            <p:spPr bwMode="auto">
              <a:xfrm>
                <a:off x="3439" y="4670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25" name="Freeform 1445"/>
              <p:cNvSpPr>
                <a:spLocks/>
              </p:cNvSpPr>
              <p:nvPr/>
            </p:nvSpPr>
            <p:spPr bwMode="auto">
              <a:xfrm>
                <a:off x="3439" y="4670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24" name="Freeform 1444"/>
              <p:cNvSpPr>
                <a:spLocks/>
              </p:cNvSpPr>
              <p:nvPr/>
            </p:nvSpPr>
            <p:spPr bwMode="auto">
              <a:xfrm>
                <a:off x="3439" y="4905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23" name="Freeform 1443"/>
              <p:cNvSpPr>
                <a:spLocks/>
              </p:cNvSpPr>
              <p:nvPr/>
            </p:nvSpPr>
            <p:spPr bwMode="auto">
              <a:xfrm>
                <a:off x="3659" y="4670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22" name="Rectangle 1442"/>
              <p:cNvSpPr>
                <a:spLocks noChangeArrowheads="1"/>
              </p:cNvSpPr>
              <p:nvPr/>
            </p:nvSpPr>
            <p:spPr bwMode="auto">
              <a:xfrm>
                <a:off x="3439" y="4670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21" name="Rectangle 1441"/>
              <p:cNvSpPr>
                <a:spLocks noChangeArrowheads="1"/>
              </p:cNvSpPr>
              <p:nvPr/>
            </p:nvSpPr>
            <p:spPr bwMode="auto">
              <a:xfrm>
                <a:off x="3470" y="4701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20" name="Line 1440"/>
              <p:cNvSpPr>
                <a:spLocks noChangeShapeType="1"/>
              </p:cNvSpPr>
              <p:nvPr/>
            </p:nvSpPr>
            <p:spPr bwMode="auto">
              <a:xfrm>
                <a:off x="3439" y="467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19" name="Line 1439"/>
              <p:cNvSpPr>
                <a:spLocks noChangeShapeType="1"/>
              </p:cNvSpPr>
              <p:nvPr/>
            </p:nvSpPr>
            <p:spPr bwMode="auto">
              <a:xfrm flipV="1">
                <a:off x="3439" y="49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18" name="Line 1438"/>
              <p:cNvSpPr>
                <a:spLocks noChangeShapeType="1"/>
              </p:cNvSpPr>
              <p:nvPr/>
            </p:nvSpPr>
            <p:spPr bwMode="auto">
              <a:xfrm flipH="1" flipV="1">
                <a:off x="3659" y="49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17" name="Line 1437"/>
              <p:cNvSpPr>
                <a:spLocks noChangeShapeType="1"/>
              </p:cNvSpPr>
              <p:nvPr/>
            </p:nvSpPr>
            <p:spPr bwMode="auto">
              <a:xfrm flipH="1">
                <a:off x="3659" y="467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304" name="Group 1424"/>
            <p:cNvGrpSpPr>
              <a:grpSpLocks/>
            </p:cNvGrpSpPr>
            <p:nvPr/>
          </p:nvGrpSpPr>
          <p:grpSpPr bwMode="auto">
            <a:xfrm>
              <a:off x="3184" y="4540"/>
              <a:ext cx="252" cy="267"/>
              <a:chOff x="3184" y="4540"/>
              <a:chExt cx="252" cy="267"/>
            </a:xfrm>
          </p:grpSpPr>
          <p:sp>
            <p:nvSpPr>
              <p:cNvPr id="124315" name="Rectangle 1435"/>
              <p:cNvSpPr>
                <a:spLocks noChangeArrowheads="1"/>
              </p:cNvSpPr>
              <p:nvPr/>
            </p:nvSpPr>
            <p:spPr bwMode="auto">
              <a:xfrm>
                <a:off x="3184" y="4540"/>
                <a:ext cx="252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14" name="Freeform 1434"/>
              <p:cNvSpPr>
                <a:spLocks/>
              </p:cNvSpPr>
              <p:nvPr/>
            </p:nvSpPr>
            <p:spPr bwMode="auto">
              <a:xfrm>
                <a:off x="3184" y="4540"/>
                <a:ext cx="25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1" y="31"/>
                  </a:cxn>
                  <a:cxn ang="0">
                    <a:pos x="252" y="0"/>
                  </a:cxn>
                  <a:cxn ang="0">
                    <a:pos x="0" y="0"/>
                  </a:cxn>
                </a:cxnLst>
                <a:rect l="0" t="0" r="r" b="b"/>
                <a:pathLst>
                  <a:path w="252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1" y="31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13" name="Freeform 1433"/>
              <p:cNvSpPr>
                <a:spLocks/>
              </p:cNvSpPr>
              <p:nvPr/>
            </p:nvSpPr>
            <p:spPr bwMode="auto">
              <a:xfrm>
                <a:off x="3184" y="4540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12" name="Freeform 1432"/>
              <p:cNvSpPr>
                <a:spLocks/>
              </p:cNvSpPr>
              <p:nvPr/>
            </p:nvSpPr>
            <p:spPr bwMode="auto">
              <a:xfrm>
                <a:off x="3184" y="4776"/>
                <a:ext cx="252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2" y="31"/>
                  </a:cxn>
                  <a:cxn ang="0">
                    <a:pos x="221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2" h="31">
                    <a:moveTo>
                      <a:pt x="0" y="31"/>
                    </a:moveTo>
                    <a:lnTo>
                      <a:pt x="252" y="31"/>
                    </a:lnTo>
                    <a:lnTo>
                      <a:pt x="221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11" name="Freeform 1431"/>
              <p:cNvSpPr>
                <a:spLocks/>
              </p:cNvSpPr>
              <p:nvPr/>
            </p:nvSpPr>
            <p:spPr bwMode="auto">
              <a:xfrm>
                <a:off x="3405" y="4540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10" name="Rectangle 1430"/>
              <p:cNvSpPr>
                <a:spLocks noChangeArrowheads="1"/>
              </p:cNvSpPr>
              <p:nvPr/>
            </p:nvSpPr>
            <p:spPr bwMode="auto">
              <a:xfrm>
                <a:off x="3184" y="4540"/>
                <a:ext cx="252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09" name="Rectangle 1429"/>
              <p:cNvSpPr>
                <a:spLocks noChangeArrowheads="1"/>
              </p:cNvSpPr>
              <p:nvPr/>
            </p:nvSpPr>
            <p:spPr bwMode="auto">
              <a:xfrm>
                <a:off x="3215" y="4571"/>
                <a:ext cx="190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08" name="Line 1428"/>
              <p:cNvSpPr>
                <a:spLocks noChangeShapeType="1"/>
              </p:cNvSpPr>
              <p:nvPr/>
            </p:nvSpPr>
            <p:spPr bwMode="auto">
              <a:xfrm>
                <a:off x="3184" y="454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07" name="Line 1427"/>
              <p:cNvSpPr>
                <a:spLocks noChangeShapeType="1"/>
              </p:cNvSpPr>
              <p:nvPr/>
            </p:nvSpPr>
            <p:spPr bwMode="auto">
              <a:xfrm flipV="1">
                <a:off x="3184" y="477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06" name="Line 1426"/>
              <p:cNvSpPr>
                <a:spLocks noChangeShapeType="1"/>
              </p:cNvSpPr>
              <p:nvPr/>
            </p:nvSpPr>
            <p:spPr bwMode="auto">
              <a:xfrm flipH="1" flipV="1">
                <a:off x="3405" y="477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05" name="Line 1425"/>
              <p:cNvSpPr>
                <a:spLocks noChangeShapeType="1"/>
              </p:cNvSpPr>
              <p:nvPr/>
            </p:nvSpPr>
            <p:spPr bwMode="auto">
              <a:xfrm flipH="1">
                <a:off x="3405" y="454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97" name="Group 1417"/>
            <p:cNvGrpSpPr>
              <a:grpSpLocks/>
            </p:cNvGrpSpPr>
            <p:nvPr/>
          </p:nvGrpSpPr>
          <p:grpSpPr bwMode="auto">
            <a:xfrm>
              <a:off x="3942" y="4994"/>
              <a:ext cx="157" cy="507"/>
              <a:chOff x="3942" y="4994"/>
              <a:chExt cx="157" cy="507"/>
            </a:xfrm>
          </p:grpSpPr>
          <p:sp>
            <p:nvSpPr>
              <p:cNvPr id="124303" name="Freeform 1423"/>
              <p:cNvSpPr>
                <a:spLocks/>
              </p:cNvSpPr>
              <p:nvPr/>
            </p:nvSpPr>
            <p:spPr bwMode="auto">
              <a:xfrm>
                <a:off x="3942" y="4994"/>
                <a:ext cx="157" cy="50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7"/>
                  </a:cxn>
                  <a:cxn ang="0">
                    <a:pos x="118" y="507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7">
                    <a:moveTo>
                      <a:pt x="40" y="0"/>
                    </a:moveTo>
                    <a:lnTo>
                      <a:pt x="0" y="40"/>
                    </a:lnTo>
                    <a:lnTo>
                      <a:pt x="0" y="507"/>
                    </a:lnTo>
                    <a:lnTo>
                      <a:pt x="118" y="507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02" name="Freeform 1422"/>
              <p:cNvSpPr>
                <a:spLocks/>
              </p:cNvSpPr>
              <p:nvPr/>
            </p:nvSpPr>
            <p:spPr bwMode="auto">
              <a:xfrm>
                <a:off x="3942" y="4994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01" name="Freeform 1421"/>
              <p:cNvSpPr>
                <a:spLocks/>
              </p:cNvSpPr>
              <p:nvPr/>
            </p:nvSpPr>
            <p:spPr bwMode="auto">
              <a:xfrm>
                <a:off x="4060" y="4994"/>
                <a:ext cx="39" cy="50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9" y="0"/>
                  </a:cxn>
                  <a:cxn ang="0">
                    <a:pos x="39" y="467"/>
                  </a:cxn>
                  <a:cxn ang="0">
                    <a:pos x="0" y="507"/>
                  </a:cxn>
                  <a:cxn ang="0">
                    <a:pos x="0" y="40"/>
                  </a:cxn>
                </a:cxnLst>
                <a:rect l="0" t="0" r="r" b="b"/>
                <a:pathLst>
                  <a:path w="39" h="507">
                    <a:moveTo>
                      <a:pt x="0" y="40"/>
                    </a:moveTo>
                    <a:lnTo>
                      <a:pt x="39" y="0"/>
                    </a:lnTo>
                    <a:lnTo>
                      <a:pt x="39" y="467"/>
                    </a:lnTo>
                    <a:lnTo>
                      <a:pt x="0" y="50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300" name="Freeform 1420"/>
              <p:cNvSpPr>
                <a:spLocks/>
              </p:cNvSpPr>
              <p:nvPr/>
            </p:nvSpPr>
            <p:spPr bwMode="auto">
              <a:xfrm>
                <a:off x="3942" y="4994"/>
                <a:ext cx="157" cy="50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7"/>
                  </a:cxn>
                  <a:cxn ang="0">
                    <a:pos x="118" y="507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7">
                    <a:moveTo>
                      <a:pt x="40" y="0"/>
                    </a:moveTo>
                    <a:lnTo>
                      <a:pt x="0" y="40"/>
                    </a:lnTo>
                    <a:lnTo>
                      <a:pt x="0" y="507"/>
                    </a:lnTo>
                    <a:lnTo>
                      <a:pt x="118" y="507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99" name="Freeform 1419"/>
              <p:cNvSpPr>
                <a:spLocks/>
              </p:cNvSpPr>
              <p:nvPr/>
            </p:nvSpPr>
            <p:spPr bwMode="auto">
              <a:xfrm>
                <a:off x="3942" y="4994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98" name="Line 1418"/>
              <p:cNvSpPr>
                <a:spLocks noChangeShapeType="1"/>
              </p:cNvSpPr>
              <p:nvPr/>
            </p:nvSpPr>
            <p:spPr bwMode="auto">
              <a:xfrm>
                <a:off x="4060" y="5034"/>
                <a:ext cx="1" cy="4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90" name="Group 1410"/>
            <p:cNvGrpSpPr>
              <a:grpSpLocks/>
            </p:cNvGrpSpPr>
            <p:nvPr/>
          </p:nvGrpSpPr>
          <p:grpSpPr bwMode="auto">
            <a:xfrm>
              <a:off x="2806" y="4962"/>
              <a:ext cx="1255" cy="615"/>
              <a:chOff x="2806" y="4962"/>
              <a:chExt cx="1255" cy="615"/>
            </a:xfrm>
          </p:grpSpPr>
          <p:sp>
            <p:nvSpPr>
              <p:cNvPr id="124296" name="Freeform 1416"/>
              <p:cNvSpPr>
                <a:spLocks/>
              </p:cNvSpPr>
              <p:nvPr/>
            </p:nvSpPr>
            <p:spPr bwMode="auto">
              <a:xfrm>
                <a:off x="2806" y="4962"/>
                <a:ext cx="1255" cy="61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2"/>
                  </a:cxn>
                  <a:cxn ang="0">
                    <a:pos x="0" y="615"/>
                  </a:cxn>
                  <a:cxn ang="0">
                    <a:pos x="1223" y="615"/>
                  </a:cxn>
                  <a:cxn ang="0">
                    <a:pos x="1255" y="582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5">
                    <a:moveTo>
                      <a:pt x="33" y="0"/>
                    </a:moveTo>
                    <a:lnTo>
                      <a:pt x="0" y="32"/>
                    </a:lnTo>
                    <a:lnTo>
                      <a:pt x="0" y="615"/>
                    </a:lnTo>
                    <a:lnTo>
                      <a:pt x="1223" y="615"/>
                    </a:lnTo>
                    <a:lnTo>
                      <a:pt x="1255" y="582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95" name="Freeform 1415"/>
              <p:cNvSpPr>
                <a:spLocks/>
              </p:cNvSpPr>
              <p:nvPr/>
            </p:nvSpPr>
            <p:spPr bwMode="auto">
              <a:xfrm>
                <a:off x="2806" y="4962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3" y="32"/>
                  </a:cxn>
                  <a:cxn ang="0">
                    <a:pos x="1255" y="0"/>
                  </a:cxn>
                  <a:cxn ang="0">
                    <a:pos x="33" y="0"/>
                  </a:cxn>
                  <a:cxn ang="0">
                    <a:pos x="0" y="32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3" y="32"/>
                    </a:lnTo>
                    <a:lnTo>
                      <a:pt x="1255" y="0"/>
                    </a:lnTo>
                    <a:lnTo>
                      <a:pt x="33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94" name="Freeform 1414"/>
              <p:cNvSpPr>
                <a:spLocks/>
              </p:cNvSpPr>
              <p:nvPr/>
            </p:nvSpPr>
            <p:spPr bwMode="auto">
              <a:xfrm>
                <a:off x="4029" y="4962"/>
                <a:ext cx="32" cy="61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32" y="582"/>
                  </a:cxn>
                  <a:cxn ang="0">
                    <a:pos x="0" y="615"/>
                  </a:cxn>
                  <a:cxn ang="0">
                    <a:pos x="0" y="32"/>
                  </a:cxn>
                </a:cxnLst>
                <a:rect l="0" t="0" r="r" b="b"/>
                <a:pathLst>
                  <a:path w="32" h="615">
                    <a:moveTo>
                      <a:pt x="0" y="32"/>
                    </a:moveTo>
                    <a:lnTo>
                      <a:pt x="32" y="0"/>
                    </a:lnTo>
                    <a:lnTo>
                      <a:pt x="32" y="582"/>
                    </a:lnTo>
                    <a:lnTo>
                      <a:pt x="0" y="61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93" name="Freeform 1413"/>
              <p:cNvSpPr>
                <a:spLocks/>
              </p:cNvSpPr>
              <p:nvPr/>
            </p:nvSpPr>
            <p:spPr bwMode="auto">
              <a:xfrm>
                <a:off x="2806" y="4962"/>
                <a:ext cx="1255" cy="61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2"/>
                  </a:cxn>
                  <a:cxn ang="0">
                    <a:pos x="0" y="615"/>
                  </a:cxn>
                  <a:cxn ang="0">
                    <a:pos x="1223" y="615"/>
                  </a:cxn>
                  <a:cxn ang="0">
                    <a:pos x="1255" y="582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5">
                    <a:moveTo>
                      <a:pt x="33" y="0"/>
                    </a:moveTo>
                    <a:lnTo>
                      <a:pt x="0" y="32"/>
                    </a:lnTo>
                    <a:lnTo>
                      <a:pt x="0" y="615"/>
                    </a:lnTo>
                    <a:lnTo>
                      <a:pt x="1223" y="615"/>
                    </a:lnTo>
                    <a:lnTo>
                      <a:pt x="1255" y="582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92" name="Freeform 1412"/>
              <p:cNvSpPr>
                <a:spLocks/>
              </p:cNvSpPr>
              <p:nvPr/>
            </p:nvSpPr>
            <p:spPr bwMode="auto">
              <a:xfrm>
                <a:off x="2806" y="4962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3" y="32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3" y="32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91" name="Line 1411"/>
              <p:cNvSpPr>
                <a:spLocks noChangeShapeType="1"/>
              </p:cNvSpPr>
              <p:nvPr/>
            </p:nvSpPr>
            <p:spPr bwMode="auto">
              <a:xfrm>
                <a:off x="4029" y="4994"/>
                <a:ext cx="1" cy="58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83" name="Group 1403"/>
            <p:cNvGrpSpPr>
              <a:grpSpLocks/>
            </p:cNvGrpSpPr>
            <p:nvPr/>
          </p:nvGrpSpPr>
          <p:grpSpPr bwMode="auto">
            <a:xfrm>
              <a:off x="2712" y="5155"/>
              <a:ext cx="501" cy="222"/>
              <a:chOff x="2712" y="5155"/>
              <a:chExt cx="501" cy="222"/>
            </a:xfrm>
          </p:grpSpPr>
          <p:sp>
            <p:nvSpPr>
              <p:cNvPr id="124289" name="Freeform 1409"/>
              <p:cNvSpPr>
                <a:spLocks/>
              </p:cNvSpPr>
              <p:nvPr/>
            </p:nvSpPr>
            <p:spPr bwMode="auto">
              <a:xfrm>
                <a:off x="2712" y="515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6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6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88" name="Freeform 1408"/>
              <p:cNvSpPr>
                <a:spLocks/>
              </p:cNvSpPr>
              <p:nvPr/>
            </p:nvSpPr>
            <p:spPr bwMode="auto">
              <a:xfrm>
                <a:off x="2712" y="5155"/>
                <a:ext cx="501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446" y="56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6"/>
                  </a:cxn>
                </a:cxnLst>
                <a:rect l="0" t="0" r="r" b="b"/>
                <a:pathLst>
                  <a:path w="501" h="56">
                    <a:moveTo>
                      <a:pt x="0" y="56"/>
                    </a:moveTo>
                    <a:lnTo>
                      <a:pt x="446" y="56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AD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87" name="Freeform 1407"/>
              <p:cNvSpPr>
                <a:spLocks/>
              </p:cNvSpPr>
              <p:nvPr/>
            </p:nvSpPr>
            <p:spPr bwMode="auto">
              <a:xfrm>
                <a:off x="3158" y="5155"/>
                <a:ext cx="55" cy="22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6"/>
                  </a:cxn>
                </a:cxnLst>
                <a:rect l="0" t="0" r="r" b="b"/>
                <a:pathLst>
                  <a:path w="55" h="222">
                    <a:moveTo>
                      <a:pt x="0" y="56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D7B5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86" name="Freeform 1406"/>
              <p:cNvSpPr>
                <a:spLocks/>
              </p:cNvSpPr>
              <p:nvPr/>
            </p:nvSpPr>
            <p:spPr bwMode="auto">
              <a:xfrm>
                <a:off x="2712" y="515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6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6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85" name="Freeform 1405"/>
              <p:cNvSpPr>
                <a:spLocks/>
              </p:cNvSpPr>
              <p:nvPr/>
            </p:nvSpPr>
            <p:spPr bwMode="auto">
              <a:xfrm>
                <a:off x="2712" y="5155"/>
                <a:ext cx="501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446" y="56"/>
                  </a:cxn>
                  <a:cxn ang="0">
                    <a:pos x="501" y="0"/>
                  </a:cxn>
                </a:cxnLst>
                <a:rect l="0" t="0" r="r" b="b"/>
                <a:pathLst>
                  <a:path w="501" h="56">
                    <a:moveTo>
                      <a:pt x="0" y="56"/>
                    </a:moveTo>
                    <a:lnTo>
                      <a:pt x="446" y="56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84" name="Line 1404"/>
              <p:cNvSpPr>
                <a:spLocks noChangeShapeType="1"/>
              </p:cNvSpPr>
              <p:nvPr/>
            </p:nvSpPr>
            <p:spPr bwMode="auto">
              <a:xfrm>
                <a:off x="3158" y="5211"/>
                <a:ext cx="1" cy="16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71" name="Group 1391"/>
            <p:cNvGrpSpPr>
              <a:grpSpLocks/>
            </p:cNvGrpSpPr>
            <p:nvPr/>
          </p:nvGrpSpPr>
          <p:grpSpPr bwMode="auto">
            <a:xfrm>
              <a:off x="3439" y="5027"/>
              <a:ext cx="251" cy="266"/>
              <a:chOff x="3439" y="5027"/>
              <a:chExt cx="251" cy="266"/>
            </a:xfrm>
          </p:grpSpPr>
          <p:sp>
            <p:nvSpPr>
              <p:cNvPr id="124282" name="Rectangle 1402"/>
              <p:cNvSpPr>
                <a:spLocks noChangeArrowheads="1"/>
              </p:cNvSpPr>
              <p:nvPr/>
            </p:nvSpPr>
            <p:spPr bwMode="auto">
              <a:xfrm>
                <a:off x="3439" y="5027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81" name="Freeform 1401"/>
              <p:cNvSpPr>
                <a:spLocks/>
              </p:cNvSpPr>
              <p:nvPr/>
            </p:nvSpPr>
            <p:spPr bwMode="auto">
              <a:xfrm>
                <a:off x="3439" y="5027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80" name="Freeform 1400"/>
              <p:cNvSpPr>
                <a:spLocks/>
              </p:cNvSpPr>
              <p:nvPr/>
            </p:nvSpPr>
            <p:spPr bwMode="auto">
              <a:xfrm>
                <a:off x="3439" y="5027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79" name="Freeform 1399"/>
              <p:cNvSpPr>
                <a:spLocks/>
              </p:cNvSpPr>
              <p:nvPr/>
            </p:nvSpPr>
            <p:spPr bwMode="auto">
              <a:xfrm>
                <a:off x="3439" y="5262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78" name="Freeform 1398"/>
              <p:cNvSpPr>
                <a:spLocks/>
              </p:cNvSpPr>
              <p:nvPr/>
            </p:nvSpPr>
            <p:spPr bwMode="auto">
              <a:xfrm>
                <a:off x="3659" y="5027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77" name="Rectangle 1397"/>
              <p:cNvSpPr>
                <a:spLocks noChangeArrowheads="1"/>
              </p:cNvSpPr>
              <p:nvPr/>
            </p:nvSpPr>
            <p:spPr bwMode="auto">
              <a:xfrm>
                <a:off x="3439" y="5027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76" name="Rectangle 1396"/>
              <p:cNvSpPr>
                <a:spLocks noChangeArrowheads="1"/>
              </p:cNvSpPr>
              <p:nvPr/>
            </p:nvSpPr>
            <p:spPr bwMode="auto">
              <a:xfrm>
                <a:off x="3470" y="5058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75" name="Line 1395"/>
              <p:cNvSpPr>
                <a:spLocks noChangeShapeType="1"/>
              </p:cNvSpPr>
              <p:nvPr/>
            </p:nvSpPr>
            <p:spPr bwMode="auto">
              <a:xfrm>
                <a:off x="3439" y="502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74" name="Line 1394"/>
              <p:cNvSpPr>
                <a:spLocks noChangeShapeType="1"/>
              </p:cNvSpPr>
              <p:nvPr/>
            </p:nvSpPr>
            <p:spPr bwMode="auto">
              <a:xfrm flipV="1">
                <a:off x="3439" y="526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73" name="Line 1393"/>
              <p:cNvSpPr>
                <a:spLocks noChangeShapeType="1"/>
              </p:cNvSpPr>
              <p:nvPr/>
            </p:nvSpPr>
            <p:spPr bwMode="auto">
              <a:xfrm flipH="1" flipV="1">
                <a:off x="3659" y="526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72" name="Line 1392"/>
              <p:cNvSpPr>
                <a:spLocks noChangeShapeType="1"/>
              </p:cNvSpPr>
              <p:nvPr/>
            </p:nvSpPr>
            <p:spPr bwMode="auto">
              <a:xfrm flipH="1">
                <a:off x="3659" y="502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59" name="Group 1379"/>
            <p:cNvGrpSpPr>
              <a:grpSpLocks/>
            </p:cNvGrpSpPr>
            <p:nvPr/>
          </p:nvGrpSpPr>
          <p:grpSpPr bwMode="auto">
            <a:xfrm>
              <a:off x="3439" y="5286"/>
              <a:ext cx="251" cy="265"/>
              <a:chOff x="3439" y="5286"/>
              <a:chExt cx="251" cy="265"/>
            </a:xfrm>
          </p:grpSpPr>
          <p:sp>
            <p:nvSpPr>
              <p:cNvPr id="124270" name="Rectangle 1390"/>
              <p:cNvSpPr>
                <a:spLocks noChangeArrowheads="1"/>
              </p:cNvSpPr>
              <p:nvPr/>
            </p:nvSpPr>
            <p:spPr bwMode="auto">
              <a:xfrm>
                <a:off x="3439" y="5286"/>
                <a:ext cx="251" cy="265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69" name="Freeform 1389"/>
              <p:cNvSpPr>
                <a:spLocks/>
              </p:cNvSpPr>
              <p:nvPr/>
            </p:nvSpPr>
            <p:spPr bwMode="auto">
              <a:xfrm>
                <a:off x="3439" y="5286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68" name="Freeform 1388"/>
              <p:cNvSpPr>
                <a:spLocks/>
              </p:cNvSpPr>
              <p:nvPr/>
            </p:nvSpPr>
            <p:spPr bwMode="auto">
              <a:xfrm>
                <a:off x="3439" y="5286"/>
                <a:ext cx="31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5"/>
                  </a:cxn>
                  <a:cxn ang="0">
                    <a:pos x="31" y="234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5">
                    <a:moveTo>
                      <a:pt x="0" y="0"/>
                    </a:moveTo>
                    <a:lnTo>
                      <a:pt x="0" y="265"/>
                    </a:lnTo>
                    <a:lnTo>
                      <a:pt x="31" y="234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67" name="Freeform 1387"/>
              <p:cNvSpPr>
                <a:spLocks/>
              </p:cNvSpPr>
              <p:nvPr/>
            </p:nvSpPr>
            <p:spPr bwMode="auto">
              <a:xfrm>
                <a:off x="3439" y="5520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66" name="Freeform 1386"/>
              <p:cNvSpPr>
                <a:spLocks/>
              </p:cNvSpPr>
              <p:nvPr/>
            </p:nvSpPr>
            <p:spPr bwMode="auto">
              <a:xfrm>
                <a:off x="3659" y="5286"/>
                <a:ext cx="31" cy="265"/>
              </a:xfrm>
              <a:custGeom>
                <a:avLst/>
                <a:gdLst/>
                <a:ahLst/>
                <a:cxnLst>
                  <a:cxn ang="0">
                    <a:pos x="31" y="265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4"/>
                  </a:cxn>
                  <a:cxn ang="0">
                    <a:pos x="31" y="265"/>
                  </a:cxn>
                </a:cxnLst>
                <a:rect l="0" t="0" r="r" b="b"/>
                <a:pathLst>
                  <a:path w="31" h="265">
                    <a:moveTo>
                      <a:pt x="31" y="265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4"/>
                    </a:lnTo>
                    <a:lnTo>
                      <a:pt x="31" y="265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65" name="Rectangle 1385"/>
              <p:cNvSpPr>
                <a:spLocks noChangeArrowheads="1"/>
              </p:cNvSpPr>
              <p:nvPr/>
            </p:nvSpPr>
            <p:spPr bwMode="auto">
              <a:xfrm>
                <a:off x="3439" y="5286"/>
                <a:ext cx="251" cy="26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64" name="Rectangle 1384"/>
              <p:cNvSpPr>
                <a:spLocks noChangeArrowheads="1"/>
              </p:cNvSpPr>
              <p:nvPr/>
            </p:nvSpPr>
            <p:spPr bwMode="auto">
              <a:xfrm>
                <a:off x="3470" y="5317"/>
                <a:ext cx="189" cy="20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63" name="Line 1383"/>
              <p:cNvSpPr>
                <a:spLocks noChangeShapeType="1"/>
              </p:cNvSpPr>
              <p:nvPr/>
            </p:nvSpPr>
            <p:spPr bwMode="auto">
              <a:xfrm>
                <a:off x="3439" y="528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62" name="Line 1382"/>
              <p:cNvSpPr>
                <a:spLocks noChangeShapeType="1"/>
              </p:cNvSpPr>
              <p:nvPr/>
            </p:nvSpPr>
            <p:spPr bwMode="auto">
              <a:xfrm flipV="1">
                <a:off x="3439" y="552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61" name="Line 1381"/>
              <p:cNvSpPr>
                <a:spLocks noChangeShapeType="1"/>
              </p:cNvSpPr>
              <p:nvPr/>
            </p:nvSpPr>
            <p:spPr bwMode="auto">
              <a:xfrm flipH="1" flipV="1">
                <a:off x="3659" y="552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60" name="Line 1380"/>
              <p:cNvSpPr>
                <a:spLocks noChangeShapeType="1"/>
              </p:cNvSpPr>
              <p:nvPr/>
            </p:nvSpPr>
            <p:spPr bwMode="auto">
              <a:xfrm flipH="1">
                <a:off x="3659" y="528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47" name="Group 1367"/>
            <p:cNvGrpSpPr>
              <a:grpSpLocks/>
            </p:cNvGrpSpPr>
            <p:nvPr/>
          </p:nvGrpSpPr>
          <p:grpSpPr bwMode="auto">
            <a:xfrm>
              <a:off x="3184" y="5155"/>
              <a:ext cx="252" cy="268"/>
              <a:chOff x="3184" y="5155"/>
              <a:chExt cx="252" cy="268"/>
            </a:xfrm>
          </p:grpSpPr>
          <p:sp>
            <p:nvSpPr>
              <p:cNvPr id="124258" name="Rectangle 1378"/>
              <p:cNvSpPr>
                <a:spLocks noChangeArrowheads="1"/>
              </p:cNvSpPr>
              <p:nvPr/>
            </p:nvSpPr>
            <p:spPr bwMode="auto">
              <a:xfrm>
                <a:off x="3184" y="5155"/>
                <a:ext cx="252" cy="268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57" name="Freeform 1377"/>
              <p:cNvSpPr>
                <a:spLocks/>
              </p:cNvSpPr>
              <p:nvPr/>
            </p:nvSpPr>
            <p:spPr bwMode="auto">
              <a:xfrm>
                <a:off x="3184" y="5155"/>
                <a:ext cx="252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2"/>
                  </a:cxn>
                  <a:cxn ang="0">
                    <a:pos x="221" y="32"/>
                  </a:cxn>
                  <a:cxn ang="0">
                    <a:pos x="252" y="0"/>
                  </a:cxn>
                  <a:cxn ang="0">
                    <a:pos x="0" y="0"/>
                  </a:cxn>
                </a:cxnLst>
                <a:rect l="0" t="0" r="r" b="b"/>
                <a:pathLst>
                  <a:path w="252" h="32">
                    <a:moveTo>
                      <a:pt x="0" y="0"/>
                    </a:moveTo>
                    <a:lnTo>
                      <a:pt x="31" y="32"/>
                    </a:lnTo>
                    <a:lnTo>
                      <a:pt x="221" y="32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56" name="Freeform 1376"/>
              <p:cNvSpPr>
                <a:spLocks/>
              </p:cNvSpPr>
              <p:nvPr/>
            </p:nvSpPr>
            <p:spPr bwMode="auto">
              <a:xfrm>
                <a:off x="3184" y="5155"/>
                <a:ext cx="31" cy="2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8"/>
                  </a:cxn>
                  <a:cxn ang="0">
                    <a:pos x="31" y="237"/>
                  </a:cxn>
                  <a:cxn ang="0">
                    <a:pos x="31" y="32"/>
                  </a:cxn>
                  <a:cxn ang="0">
                    <a:pos x="0" y="0"/>
                  </a:cxn>
                </a:cxnLst>
                <a:rect l="0" t="0" r="r" b="b"/>
                <a:pathLst>
                  <a:path w="31" h="268">
                    <a:moveTo>
                      <a:pt x="0" y="0"/>
                    </a:moveTo>
                    <a:lnTo>
                      <a:pt x="0" y="268"/>
                    </a:lnTo>
                    <a:lnTo>
                      <a:pt x="31" y="237"/>
                    </a:lnTo>
                    <a:lnTo>
                      <a:pt x="31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55" name="Freeform 1375"/>
              <p:cNvSpPr>
                <a:spLocks/>
              </p:cNvSpPr>
              <p:nvPr/>
            </p:nvSpPr>
            <p:spPr bwMode="auto">
              <a:xfrm>
                <a:off x="3184" y="5392"/>
                <a:ext cx="252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2" y="31"/>
                  </a:cxn>
                  <a:cxn ang="0">
                    <a:pos x="221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2" h="31">
                    <a:moveTo>
                      <a:pt x="0" y="31"/>
                    </a:moveTo>
                    <a:lnTo>
                      <a:pt x="252" y="31"/>
                    </a:lnTo>
                    <a:lnTo>
                      <a:pt x="221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54" name="Freeform 1374"/>
              <p:cNvSpPr>
                <a:spLocks/>
              </p:cNvSpPr>
              <p:nvPr/>
            </p:nvSpPr>
            <p:spPr bwMode="auto">
              <a:xfrm>
                <a:off x="3405" y="5155"/>
                <a:ext cx="31" cy="268"/>
              </a:xfrm>
              <a:custGeom>
                <a:avLst/>
                <a:gdLst/>
                <a:ahLst/>
                <a:cxnLst>
                  <a:cxn ang="0">
                    <a:pos x="31" y="268"/>
                  </a:cxn>
                  <a:cxn ang="0">
                    <a:pos x="31" y="0"/>
                  </a:cxn>
                  <a:cxn ang="0">
                    <a:pos x="0" y="32"/>
                  </a:cxn>
                  <a:cxn ang="0">
                    <a:pos x="0" y="237"/>
                  </a:cxn>
                  <a:cxn ang="0">
                    <a:pos x="31" y="268"/>
                  </a:cxn>
                </a:cxnLst>
                <a:rect l="0" t="0" r="r" b="b"/>
                <a:pathLst>
                  <a:path w="31" h="268">
                    <a:moveTo>
                      <a:pt x="31" y="268"/>
                    </a:moveTo>
                    <a:lnTo>
                      <a:pt x="31" y="0"/>
                    </a:lnTo>
                    <a:lnTo>
                      <a:pt x="0" y="32"/>
                    </a:lnTo>
                    <a:lnTo>
                      <a:pt x="0" y="237"/>
                    </a:lnTo>
                    <a:lnTo>
                      <a:pt x="31" y="268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53" name="Rectangle 1373"/>
              <p:cNvSpPr>
                <a:spLocks noChangeArrowheads="1"/>
              </p:cNvSpPr>
              <p:nvPr/>
            </p:nvSpPr>
            <p:spPr bwMode="auto">
              <a:xfrm>
                <a:off x="3184" y="5155"/>
                <a:ext cx="252" cy="268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52" name="Rectangle 1372"/>
              <p:cNvSpPr>
                <a:spLocks noChangeArrowheads="1"/>
              </p:cNvSpPr>
              <p:nvPr/>
            </p:nvSpPr>
            <p:spPr bwMode="auto">
              <a:xfrm>
                <a:off x="3215" y="5187"/>
                <a:ext cx="190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51" name="Line 1371"/>
              <p:cNvSpPr>
                <a:spLocks noChangeShapeType="1"/>
              </p:cNvSpPr>
              <p:nvPr/>
            </p:nvSpPr>
            <p:spPr bwMode="auto">
              <a:xfrm>
                <a:off x="3184" y="5155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50" name="Line 1370"/>
              <p:cNvSpPr>
                <a:spLocks noChangeShapeType="1"/>
              </p:cNvSpPr>
              <p:nvPr/>
            </p:nvSpPr>
            <p:spPr bwMode="auto">
              <a:xfrm flipV="1">
                <a:off x="3184" y="539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49" name="Line 1369"/>
              <p:cNvSpPr>
                <a:spLocks noChangeShapeType="1"/>
              </p:cNvSpPr>
              <p:nvPr/>
            </p:nvSpPr>
            <p:spPr bwMode="auto">
              <a:xfrm flipH="1" flipV="1">
                <a:off x="3405" y="539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48" name="Line 1368"/>
              <p:cNvSpPr>
                <a:spLocks noChangeShapeType="1"/>
              </p:cNvSpPr>
              <p:nvPr/>
            </p:nvSpPr>
            <p:spPr bwMode="auto">
              <a:xfrm flipH="1">
                <a:off x="3405" y="5155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43" name="Group 1363"/>
            <p:cNvGrpSpPr>
              <a:grpSpLocks/>
            </p:cNvGrpSpPr>
            <p:nvPr/>
          </p:nvGrpSpPr>
          <p:grpSpPr bwMode="auto">
            <a:xfrm>
              <a:off x="3695" y="5243"/>
              <a:ext cx="328" cy="110"/>
              <a:chOff x="3695" y="5243"/>
              <a:chExt cx="328" cy="110"/>
            </a:xfrm>
          </p:grpSpPr>
          <p:sp>
            <p:nvSpPr>
              <p:cNvPr id="124246" name="Freeform 1366"/>
              <p:cNvSpPr>
                <a:spLocks/>
              </p:cNvSpPr>
              <p:nvPr/>
            </p:nvSpPr>
            <p:spPr bwMode="auto">
              <a:xfrm>
                <a:off x="3800" y="5288"/>
                <a:ext cx="11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9"/>
                  </a:cxn>
                  <a:cxn ang="0">
                    <a:pos x="116" y="2"/>
                  </a:cxn>
                  <a:cxn ang="0">
                    <a:pos x="0" y="0"/>
                  </a:cxn>
                </a:cxnLst>
                <a:rect l="0" t="0" r="r" b="b"/>
                <a:pathLst>
                  <a:path w="116" h="19">
                    <a:moveTo>
                      <a:pt x="0" y="0"/>
                    </a:moveTo>
                    <a:lnTo>
                      <a:pt x="0" y="17"/>
                    </a:lnTo>
                    <a:lnTo>
                      <a:pt x="116" y="19"/>
                    </a:lnTo>
                    <a:lnTo>
                      <a:pt x="1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45" name="Freeform 1365"/>
              <p:cNvSpPr>
                <a:spLocks/>
              </p:cNvSpPr>
              <p:nvPr/>
            </p:nvSpPr>
            <p:spPr bwMode="auto">
              <a:xfrm>
                <a:off x="3695" y="5243"/>
                <a:ext cx="111" cy="110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2"/>
                  </a:cxn>
                  <a:cxn ang="0">
                    <a:pos x="109" y="110"/>
                  </a:cxn>
                  <a:cxn ang="0">
                    <a:pos x="111" y="0"/>
                  </a:cxn>
                </a:cxnLst>
                <a:rect l="0" t="0" r="r" b="b"/>
                <a:pathLst>
                  <a:path w="111" h="110">
                    <a:moveTo>
                      <a:pt x="111" y="0"/>
                    </a:moveTo>
                    <a:lnTo>
                      <a:pt x="0" y="52"/>
                    </a:lnTo>
                    <a:lnTo>
                      <a:pt x="109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44" name="Freeform 1364"/>
              <p:cNvSpPr>
                <a:spLocks/>
              </p:cNvSpPr>
              <p:nvPr/>
            </p:nvSpPr>
            <p:spPr bwMode="auto">
              <a:xfrm>
                <a:off x="3913" y="5245"/>
                <a:ext cx="110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0" y="53"/>
                  </a:cxn>
                  <a:cxn ang="0">
                    <a:pos x="0" y="0"/>
                  </a:cxn>
                  <a:cxn ang="0">
                    <a:pos x="0" y="108"/>
                  </a:cxn>
                </a:cxnLst>
                <a:rect l="0" t="0" r="r" b="b"/>
                <a:pathLst>
                  <a:path w="110" h="108">
                    <a:moveTo>
                      <a:pt x="0" y="108"/>
                    </a:moveTo>
                    <a:lnTo>
                      <a:pt x="110" y="53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39" name="Group 1359"/>
            <p:cNvGrpSpPr>
              <a:grpSpLocks/>
            </p:cNvGrpSpPr>
            <p:nvPr/>
          </p:nvGrpSpPr>
          <p:grpSpPr bwMode="auto">
            <a:xfrm>
              <a:off x="3690" y="5131"/>
              <a:ext cx="327" cy="109"/>
              <a:chOff x="3690" y="5131"/>
              <a:chExt cx="327" cy="109"/>
            </a:xfrm>
          </p:grpSpPr>
          <p:sp>
            <p:nvSpPr>
              <p:cNvPr id="124242" name="Rectangle 1362"/>
              <p:cNvSpPr>
                <a:spLocks noChangeArrowheads="1"/>
              </p:cNvSpPr>
              <p:nvPr/>
            </p:nvSpPr>
            <p:spPr bwMode="auto">
              <a:xfrm>
                <a:off x="3794" y="5177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41" name="Freeform 1361"/>
              <p:cNvSpPr>
                <a:spLocks/>
              </p:cNvSpPr>
              <p:nvPr/>
            </p:nvSpPr>
            <p:spPr bwMode="auto">
              <a:xfrm>
                <a:off x="3690" y="5131"/>
                <a:ext cx="108" cy="109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54"/>
                  </a:cxn>
                  <a:cxn ang="0">
                    <a:pos x="108" y="109"/>
                  </a:cxn>
                  <a:cxn ang="0">
                    <a:pos x="108" y="0"/>
                  </a:cxn>
                </a:cxnLst>
                <a:rect l="0" t="0" r="r" b="b"/>
                <a:pathLst>
                  <a:path w="108" h="109">
                    <a:moveTo>
                      <a:pt x="108" y="0"/>
                    </a:moveTo>
                    <a:lnTo>
                      <a:pt x="0" y="54"/>
                    </a:lnTo>
                    <a:lnTo>
                      <a:pt x="108" y="109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40" name="Freeform 1360"/>
              <p:cNvSpPr>
                <a:spLocks/>
              </p:cNvSpPr>
              <p:nvPr/>
            </p:nvSpPr>
            <p:spPr bwMode="auto">
              <a:xfrm>
                <a:off x="3907" y="5131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35" name="Group 1355"/>
            <p:cNvGrpSpPr>
              <a:grpSpLocks/>
            </p:cNvGrpSpPr>
            <p:nvPr/>
          </p:nvGrpSpPr>
          <p:grpSpPr bwMode="auto">
            <a:xfrm>
              <a:off x="3684" y="5366"/>
              <a:ext cx="345" cy="110"/>
              <a:chOff x="3684" y="5366"/>
              <a:chExt cx="345" cy="110"/>
            </a:xfrm>
          </p:grpSpPr>
          <p:sp>
            <p:nvSpPr>
              <p:cNvPr id="124238" name="Freeform 1358"/>
              <p:cNvSpPr>
                <a:spLocks/>
              </p:cNvSpPr>
              <p:nvPr/>
            </p:nvSpPr>
            <p:spPr bwMode="auto">
              <a:xfrm>
                <a:off x="3789" y="5411"/>
                <a:ext cx="132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9"/>
                  </a:cxn>
                  <a:cxn ang="0">
                    <a:pos x="132" y="17"/>
                  </a:cxn>
                  <a:cxn ang="0">
                    <a:pos x="132" y="0"/>
                  </a:cxn>
                  <a:cxn ang="0">
                    <a:pos x="0" y="2"/>
                  </a:cxn>
                </a:cxnLst>
                <a:rect l="0" t="0" r="r" b="b"/>
                <a:pathLst>
                  <a:path w="132" h="19">
                    <a:moveTo>
                      <a:pt x="0" y="2"/>
                    </a:moveTo>
                    <a:lnTo>
                      <a:pt x="0" y="19"/>
                    </a:lnTo>
                    <a:lnTo>
                      <a:pt x="132" y="17"/>
                    </a:lnTo>
                    <a:lnTo>
                      <a:pt x="13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37" name="Freeform 1357"/>
              <p:cNvSpPr>
                <a:spLocks/>
              </p:cNvSpPr>
              <p:nvPr/>
            </p:nvSpPr>
            <p:spPr bwMode="auto">
              <a:xfrm>
                <a:off x="3684" y="5368"/>
                <a:ext cx="109" cy="1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5"/>
                  </a:cxn>
                  <a:cxn ang="0">
                    <a:pos x="109" y="108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8">
                    <a:moveTo>
                      <a:pt x="109" y="0"/>
                    </a:moveTo>
                    <a:lnTo>
                      <a:pt x="0" y="55"/>
                    </a:lnTo>
                    <a:lnTo>
                      <a:pt x="109" y="10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36" name="Freeform 1356"/>
              <p:cNvSpPr>
                <a:spLocks/>
              </p:cNvSpPr>
              <p:nvPr/>
            </p:nvSpPr>
            <p:spPr bwMode="auto">
              <a:xfrm>
                <a:off x="3918" y="5366"/>
                <a:ext cx="111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1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1" h="109">
                    <a:moveTo>
                      <a:pt x="0" y="109"/>
                    </a:moveTo>
                    <a:lnTo>
                      <a:pt x="111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234" name="Line 1354"/>
            <p:cNvSpPr>
              <a:spLocks noChangeShapeType="1"/>
            </p:cNvSpPr>
            <p:nvPr/>
          </p:nvSpPr>
          <p:spPr bwMode="auto">
            <a:xfrm flipV="1">
              <a:off x="4290" y="3363"/>
              <a:ext cx="1" cy="302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231" name="Group 1351"/>
            <p:cNvGrpSpPr>
              <a:grpSpLocks/>
            </p:cNvGrpSpPr>
            <p:nvPr/>
          </p:nvGrpSpPr>
          <p:grpSpPr bwMode="auto">
            <a:xfrm>
              <a:off x="4257" y="3651"/>
              <a:ext cx="412" cy="94"/>
              <a:chOff x="4257" y="3651"/>
              <a:chExt cx="412" cy="94"/>
            </a:xfrm>
          </p:grpSpPr>
          <p:sp>
            <p:nvSpPr>
              <p:cNvPr id="124233" name="Line 1353"/>
              <p:cNvSpPr>
                <a:spLocks noChangeShapeType="1"/>
              </p:cNvSpPr>
              <p:nvPr/>
            </p:nvSpPr>
            <p:spPr bwMode="auto">
              <a:xfrm>
                <a:off x="4257" y="3697"/>
                <a:ext cx="319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32" name="Freeform 1352"/>
              <p:cNvSpPr>
                <a:spLocks/>
              </p:cNvSpPr>
              <p:nvPr/>
            </p:nvSpPr>
            <p:spPr bwMode="auto">
              <a:xfrm>
                <a:off x="4573" y="3651"/>
                <a:ext cx="96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96" y="46"/>
                  </a:cxn>
                  <a:cxn ang="0">
                    <a:pos x="0" y="0"/>
                  </a:cxn>
                  <a:cxn ang="0">
                    <a:pos x="0" y="94"/>
                  </a:cxn>
                </a:cxnLst>
                <a:rect l="0" t="0" r="r" b="b"/>
                <a:pathLst>
                  <a:path w="96" h="94">
                    <a:moveTo>
                      <a:pt x="0" y="94"/>
                    </a:moveTo>
                    <a:lnTo>
                      <a:pt x="96" y="46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230" name="Line 1350"/>
            <p:cNvSpPr>
              <a:spLocks noChangeShapeType="1"/>
            </p:cNvSpPr>
            <p:nvPr/>
          </p:nvSpPr>
          <p:spPr bwMode="auto">
            <a:xfrm>
              <a:off x="4290" y="3730"/>
              <a:ext cx="378" cy="1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229" name="Line 1349"/>
            <p:cNvSpPr>
              <a:spLocks noChangeShapeType="1"/>
            </p:cNvSpPr>
            <p:nvPr/>
          </p:nvSpPr>
          <p:spPr bwMode="auto">
            <a:xfrm>
              <a:off x="4321" y="3762"/>
              <a:ext cx="347" cy="1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228" name="Line 1348"/>
            <p:cNvSpPr>
              <a:spLocks noChangeShapeType="1"/>
            </p:cNvSpPr>
            <p:nvPr/>
          </p:nvSpPr>
          <p:spPr bwMode="auto">
            <a:xfrm flipV="1">
              <a:off x="4259" y="3700"/>
              <a:ext cx="1" cy="232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227" name="Line 1347"/>
            <p:cNvSpPr>
              <a:spLocks noChangeShapeType="1"/>
            </p:cNvSpPr>
            <p:nvPr/>
          </p:nvSpPr>
          <p:spPr bwMode="auto">
            <a:xfrm flipV="1">
              <a:off x="4293" y="3724"/>
              <a:ext cx="1" cy="832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226" name="Line 1346"/>
            <p:cNvSpPr>
              <a:spLocks noChangeShapeType="1"/>
            </p:cNvSpPr>
            <p:nvPr/>
          </p:nvSpPr>
          <p:spPr bwMode="auto">
            <a:xfrm flipV="1">
              <a:off x="4321" y="3764"/>
              <a:ext cx="1" cy="1413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223" name="Group 1343"/>
            <p:cNvGrpSpPr>
              <a:grpSpLocks/>
            </p:cNvGrpSpPr>
            <p:nvPr/>
          </p:nvGrpSpPr>
          <p:grpSpPr bwMode="auto">
            <a:xfrm>
              <a:off x="4110" y="3887"/>
              <a:ext cx="151" cy="96"/>
              <a:chOff x="4110" y="3887"/>
              <a:chExt cx="151" cy="96"/>
            </a:xfrm>
          </p:grpSpPr>
          <p:sp>
            <p:nvSpPr>
              <p:cNvPr id="124225" name="Line 1345"/>
              <p:cNvSpPr>
                <a:spLocks noChangeShapeType="1"/>
              </p:cNvSpPr>
              <p:nvPr/>
            </p:nvSpPr>
            <p:spPr bwMode="auto">
              <a:xfrm flipV="1">
                <a:off x="4202" y="3933"/>
                <a:ext cx="59" cy="2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24" name="Freeform 1344"/>
              <p:cNvSpPr>
                <a:spLocks/>
              </p:cNvSpPr>
              <p:nvPr/>
            </p:nvSpPr>
            <p:spPr bwMode="auto">
              <a:xfrm>
                <a:off x="4110" y="3887"/>
                <a:ext cx="98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51"/>
                  </a:cxn>
                  <a:cxn ang="0">
                    <a:pos x="98" y="96"/>
                  </a:cxn>
                  <a:cxn ang="0">
                    <a:pos x="96" y="0"/>
                  </a:cxn>
                </a:cxnLst>
                <a:rect l="0" t="0" r="r" b="b"/>
                <a:pathLst>
                  <a:path w="98" h="96">
                    <a:moveTo>
                      <a:pt x="96" y="0"/>
                    </a:moveTo>
                    <a:lnTo>
                      <a:pt x="0" y="51"/>
                    </a:lnTo>
                    <a:lnTo>
                      <a:pt x="98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20" name="Group 1340"/>
            <p:cNvGrpSpPr>
              <a:grpSpLocks/>
            </p:cNvGrpSpPr>
            <p:nvPr/>
          </p:nvGrpSpPr>
          <p:grpSpPr bwMode="auto">
            <a:xfrm>
              <a:off x="4108" y="4510"/>
              <a:ext cx="189" cy="95"/>
              <a:chOff x="4108" y="4510"/>
              <a:chExt cx="189" cy="95"/>
            </a:xfrm>
          </p:grpSpPr>
          <p:sp>
            <p:nvSpPr>
              <p:cNvPr id="124222" name="Line 1342"/>
              <p:cNvSpPr>
                <a:spLocks noChangeShapeType="1"/>
              </p:cNvSpPr>
              <p:nvPr/>
            </p:nvSpPr>
            <p:spPr bwMode="auto">
              <a:xfrm>
                <a:off x="4199" y="4557"/>
                <a:ext cx="98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21" name="Freeform 1341"/>
              <p:cNvSpPr>
                <a:spLocks/>
              </p:cNvSpPr>
              <p:nvPr/>
            </p:nvSpPr>
            <p:spPr bwMode="auto">
              <a:xfrm>
                <a:off x="4108" y="4510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7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7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17" name="Group 1337"/>
            <p:cNvGrpSpPr>
              <a:grpSpLocks/>
            </p:cNvGrpSpPr>
            <p:nvPr/>
          </p:nvGrpSpPr>
          <p:grpSpPr bwMode="auto">
            <a:xfrm>
              <a:off x="4091" y="5131"/>
              <a:ext cx="228" cy="95"/>
              <a:chOff x="4091" y="5131"/>
              <a:chExt cx="228" cy="95"/>
            </a:xfrm>
          </p:grpSpPr>
          <p:sp>
            <p:nvSpPr>
              <p:cNvPr id="124219" name="Line 1339"/>
              <p:cNvSpPr>
                <a:spLocks noChangeShapeType="1"/>
              </p:cNvSpPr>
              <p:nvPr/>
            </p:nvSpPr>
            <p:spPr bwMode="auto">
              <a:xfrm>
                <a:off x="4182" y="5178"/>
                <a:ext cx="137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18" name="Freeform 1338"/>
              <p:cNvSpPr>
                <a:spLocks/>
              </p:cNvSpPr>
              <p:nvPr/>
            </p:nvSpPr>
            <p:spPr bwMode="auto">
              <a:xfrm>
                <a:off x="4091" y="5131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8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8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14" name="Group 1334"/>
            <p:cNvGrpSpPr>
              <a:grpSpLocks/>
            </p:cNvGrpSpPr>
            <p:nvPr/>
          </p:nvGrpSpPr>
          <p:grpSpPr bwMode="auto">
            <a:xfrm>
              <a:off x="4981" y="4918"/>
              <a:ext cx="315" cy="109"/>
              <a:chOff x="4981" y="4918"/>
              <a:chExt cx="315" cy="109"/>
            </a:xfrm>
          </p:grpSpPr>
          <p:sp>
            <p:nvSpPr>
              <p:cNvPr id="124216" name="Freeform 1336"/>
              <p:cNvSpPr>
                <a:spLocks/>
              </p:cNvSpPr>
              <p:nvPr/>
            </p:nvSpPr>
            <p:spPr bwMode="auto">
              <a:xfrm>
                <a:off x="4981" y="4962"/>
                <a:ext cx="20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08" y="18"/>
                  </a:cxn>
                  <a:cxn ang="0">
                    <a:pos x="208" y="1"/>
                  </a:cxn>
                  <a:cxn ang="0">
                    <a:pos x="0" y="0"/>
                  </a:cxn>
                </a:cxnLst>
                <a:rect l="0" t="0" r="r" b="b"/>
                <a:pathLst>
                  <a:path w="208" h="18">
                    <a:moveTo>
                      <a:pt x="0" y="0"/>
                    </a:moveTo>
                    <a:lnTo>
                      <a:pt x="0" y="17"/>
                    </a:lnTo>
                    <a:lnTo>
                      <a:pt x="208" y="18"/>
                    </a:lnTo>
                    <a:lnTo>
                      <a:pt x="20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15" name="Freeform 1335"/>
              <p:cNvSpPr>
                <a:spLocks/>
              </p:cNvSpPr>
              <p:nvPr/>
            </p:nvSpPr>
            <p:spPr bwMode="auto">
              <a:xfrm>
                <a:off x="5186" y="4918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11" name="Group 1331"/>
            <p:cNvGrpSpPr>
              <a:grpSpLocks/>
            </p:cNvGrpSpPr>
            <p:nvPr/>
          </p:nvGrpSpPr>
          <p:grpSpPr bwMode="auto">
            <a:xfrm>
              <a:off x="4991" y="4984"/>
              <a:ext cx="302" cy="109"/>
              <a:chOff x="4991" y="4984"/>
              <a:chExt cx="302" cy="109"/>
            </a:xfrm>
          </p:grpSpPr>
          <p:sp>
            <p:nvSpPr>
              <p:cNvPr id="124213" name="Freeform 1333"/>
              <p:cNvSpPr>
                <a:spLocks/>
              </p:cNvSpPr>
              <p:nvPr/>
            </p:nvSpPr>
            <p:spPr bwMode="auto">
              <a:xfrm>
                <a:off x="5097" y="5028"/>
                <a:ext cx="196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9"/>
                  </a:cxn>
                  <a:cxn ang="0">
                    <a:pos x="196" y="17"/>
                  </a:cxn>
                  <a:cxn ang="0">
                    <a:pos x="196" y="0"/>
                  </a:cxn>
                  <a:cxn ang="0">
                    <a:pos x="0" y="2"/>
                  </a:cxn>
                </a:cxnLst>
                <a:rect l="0" t="0" r="r" b="b"/>
                <a:pathLst>
                  <a:path w="196" h="19">
                    <a:moveTo>
                      <a:pt x="0" y="2"/>
                    </a:moveTo>
                    <a:lnTo>
                      <a:pt x="0" y="19"/>
                    </a:lnTo>
                    <a:lnTo>
                      <a:pt x="196" y="17"/>
                    </a:lnTo>
                    <a:lnTo>
                      <a:pt x="19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12" name="Freeform 1332"/>
              <p:cNvSpPr>
                <a:spLocks/>
              </p:cNvSpPr>
              <p:nvPr/>
            </p:nvSpPr>
            <p:spPr bwMode="auto">
              <a:xfrm>
                <a:off x="4991" y="4984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4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4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08" name="Group 1328"/>
            <p:cNvGrpSpPr>
              <a:grpSpLocks/>
            </p:cNvGrpSpPr>
            <p:nvPr/>
          </p:nvGrpSpPr>
          <p:grpSpPr bwMode="auto">
            <a:xfrm>
              <a:off x="4945" y="5048"/>
              <a:ext cx="314" cy="109"/>
              <a:chOff x="4945" y="5048"/>
              <a:chExt cx="314" cy="109"/>
            </a:xfrm>
          </p:grpSpPr>
          <p:sp>
            <p:nvSpPr>
              <p:cNvPr id="124210" name="Freeform 1330"/>
              <p:cNvSpPr>
                <a:spLocks/>
              </p:cNvSpPr>
              <p:nvPr/>
            </p:nvSpPr>
            <p:spPr bwMode="auto">
              <a:xfrm>
                <a:off x="4945" y="5092"/>
                <a:ext cx="20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07" y="18"/>
                  </a:cxn>
                  <a:cxn ang="0">
                    <a:pos x="207" y="1"/>
                  </a:cxn>
                  <a:cxn ang="0">
                    <a:pos x="0" y="0"/>
                  </a:cxn>
                </a:cxnLst>
                <a:rect l="0" t="0" r="r" b="b"/>
                <a:pathLst>
                  <a:path w="207" h="18">
                    <a:moveTo>
                      <a:pt x="0" y="0"/>
                    </a:moveTo>
                    <a:lnTo>
                      <a:pt x="0" y="17"/>
                    </a:lnTo>
                    <a:lnTo>
                      <a:pt x="207" y="18"/>
                    </a:lnTo>
                    <a:lnTo>
                      <a:pt x="20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09" name="Freeform 1329"/>
              <p:cNvSpPr>
                <a:spLocks/>
              </p:cNvSpPr>
              <p:nvPr/>
            </p:nvSpPr>
            <p:spPr bwMode="auto">
              <a:xfrm>
                <a:off x="5149" y="5048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05" name="Group 1325"/>
            <p:cNvGrpSpPr>
              <a:grpSpLocks/>
            </p:cNvGrpSpPr>
            <p:nvPr/>
          </p:nvGrpSpPr>
          <p:grpSpPr bwMode="auto">
            <a:xfrm>
              <a:off x="4102" y="4126"/>
              <a:ext cx="131" cy="110"/>
              <a:chOff x="4102" y="4126"/>
              <a:chExt cx="131" cy="110"/>
            </a:xfrm>
          </p:grpSpPr>
          <p:sp>
            <p:nvSpPr>
              <p:cNvPr id="124207" name="Rectangle 1327"/>
              <p:cNvSpPr>
                <a:spLocks noChangeArrowheads="1"/>
              </p:cNvSpPr>
              <p:nvPr/>
            </p:nvSpPr>
            <p:spPr bwMode="auto">
              <a:xfrm>
                <a:off x="4206" y="4172"/>
                <a:ext cx="27" cy="1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206" name="Freeform 1326"/>
              <p:cNvSpPr>
                <a:spLocks/>
              </p:cNvSpPr>
              <p:nvPr/>
            </p:nvSpPr>
            <p:spPr bwMode="auto">
              <a:xfrm>
                <a:off x="4102" y="4126"/>
                <a:ext cx="110" cy="11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8"/>
                  </a:cxn>
                  <a:cxn ang="0">
                    <a:pos x="110" y="110"/>
                  </a:cxn>
                  <a:cxn ang="0">
                    <a:pos x="109" y="0"/>
                  </a:cxn>
                </a:cxnLst>
                <a:rect l="0" t="0" r="r" b="b"/>
                <a:pathLst>
                  <a:path w="110" h="110">
                    <a:moveTo>
                      <a:pt x="109" y="0"/>
                    </a:moveTo>
                    <a:lnTo>
                      <a:pt x="0" y="58"/>
                    </a:lnTo>
                    <a:lnTo>
                      <a:pt x="110" y="11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204" name="Rectangle 1324"/>
            <p:cNvSpPr>
              <a:spLocks noChangeArrowheads="1"/>
            </p:cNvSpPr>
            <p:nvPr/>
          </p:nvSpPr>
          <p:spPr bwMode="auto">
            <a:xfrm>
              <a:off x="4597" y="3069"/>
              <a:ext cx="61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203" name="Rectangle 1323"/>
            <p:cNvSpPr>
              <a:spLocks noChangeArrowheads="1"/>
            </p:cNvSpPr>
            <p:nvPr/>
          </p:nvSpPr>
          <p:spPr bwMode="auto">
            <a:xfrm>
              <a:off x="4679" y="3125"/>
              <a:ext cx="4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Slave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202" name="Rectangle 1322"/>
            <p:cNvSpPr>
              <a:spLocks noChangeArrowheads="1"/>
            </p:cNvSpPr>
            <p:nvPr/>
          </p:nvSpPr>
          <p:spPr bwMode="auto">
            <a:xfrm>
              <a:off x="2712" y="3341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201" name="Rectangle 1321"/>
            <p:cNvSpPr>
              <a:spLocks noChangeArrowheads="1"/>
            </p:cNvSpPr>
            <p:nvPr/>
          </p:nvSpPr>
          <p:spPr bwMode="auto">
            <a:xfrm>
              <a:off x="2793" y="3396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200" name="Rectangle 1320"/>
            <p:cNvSpPr>
              <a:spLocks noChangeArrowheads="1"/>
            </p:cNvSpPr>
            <p:nvPr/>
          </p:nvSpPr>
          <p:spPr bwMode="auto">
            <a:xfrm>
              <a:off x="2712" y="3884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199" name="Rectangle 1319"/>
            <p:cNvSpPr>
              <a:spLocks noChangeArrowheads="1"/>
            </p:cNvSpPr>
            <p:nvPr/>
          </p:nvSpPr>
          <p:spPr bwMode="auto">
            <a:xfrm>
              <a:off x="2793" y="3939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198" name="Rectangle 1318"/>
            <p:cNvSpPr>
              <a:spLocks noChangeArrowheads="1"/>
            </p:cNvSpPr>
            <p:nvPr/>
          </p:nvSpPr>
          <p:spPr bwMode="auto">
            <a:xfrm>
              <a:off x="2721" y="4540"/>
              <a:ext cx="50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197" name="Rectangle 1317"/>
            <p:cNvSpPr>
              <a:spLocks noChangeArrowheads="1"/>
            </p:cNvSpPr>
            <p:nvPr/>
          </p:nvSpPr>
          <p:spPr bwMode="auto">
            <a:xfrm>
              <a:off x="2803" y="4596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196" name="Rectangle 1316"/>
            <p:cNvSpPr>
              <a:spLocks noChangeArrowheads="1"/>
            </p:cNvSpPr>
            <p:nvPr/>
          </p:nvSpPr>
          <p:spPr bwMode="auto">
            <a:xfrm>
              <a:off x="2712" y="5147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195" name="Rectangle 1315"/>
            <p:cNvSpPr>
              <a:spLocks noChangeArrowheads="1"/>
            </p:cNvSpPr>
            <p:nvPr/>
          </p:nvSpPr>
          <p:spPr bwMode="auto">
            <a:xfrm>
              <a:off x="2793" y="5202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191" name="Group 1311"/>
            <p:cNvGrpSpPr>
              <a:grpSpLocks/>
            </p:cNvGrpSpPr>
            <p:nvPr/>
          </p:nvGrpSpPr>
          <p:grpSpPr bwMode="auto">
            <a:xfrm>
              <a:off x="3698" y="4617"/>
              <a:ext cx="328" cy="110"/>
              <a:chOff x="3698" y="4617"/>
              <a:chExt cx="328" cy="110"/>
            </a:xfrm>
          </p:grpSpPr>
          <p:sp>
            <p:nvSpPr>
              <p:cNvPr id="124194" name="Freeform 1314"/>
              <p:cNvSpPr>
                <a:spLocks/>
              </p:cNvSpPr>
              <p:nvPr/>
            </p:nvSpPr>
            <p:spPr bwMode="auto">
              <a:xfrm>
                <a:off x="3803" y="4662"/>
                <a:ext cx="115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5" y="18"/>
                  </a:cxn>
                  <a:cxn ang="0">
                    <a:pos x="115" y="1"/>
                  </a:cxn>
                  <a:cxn ang="0">
                    <a:pos x="0" y="0"/>
                  </a:cxn>
                </a:cxnLst>
                <a:rect l="0" t="0" r="r" b="b"/>
                <a:pathLst>
                  <a:path w="115" h="18">
                    <a:moveTo>
                      <a:pt x="0" y="0"/>
                    </a:moveTo>
                    <a:lnTo>
                      <a:pt x="0" y="17"/>
                    </a:lnTo>
                    <a:lnTo>
                      <a:pt x="115" y="18"/>
                    </a:lnTo>
                    <a:lnTo>
                      <a:pt x="11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93" name="Freeform 1313"/>
              <p:cNvSpPr>
                <a:spLocks/>
              </p:cNvSpPr>
              <p:nvPr/>
            </p:nvSpPr>
            <p:spPr bwMode="auto">
              <a:xfrm>
                <a:off x="3698" y="46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3"/>
                  </a:cxn>
                  <a:cxn ang="0">
                    <a:pos x="109" y="110"/>
                  </a:cxn>
                  <a:cxn ang="0">
                    <a:pos x="110" y="0"/>
                  </a:cxn>
                </a:cxnLst>
                <a:rect l="0" t="0" r="r" b="b"/>
                <a:pathLst>
                  <a:path w="110" h="110">
                    <a:moveTo>
                      <a:pt x="110" y="0"/>
                    </a:moveTo>
                    <a:lnTo>
                      <a:pt x="0" y="53"/>
                    </a:lnTo>
                    <a:lnTo>
                      <a:pt x="109" y="11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92" name="Freeform 1312"/>
              <p:cNvSpPr>
                <a:spLocks/>
              </p:cNvSpPr>
              <p:nvPr/>
            </p:nvSpPr>
            <p:spPr bwMode="auto">
              <a:xfrm>
                <a:off x="3916" y="4618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87" name="Group 1307"/>
            <p:cNvGrpSpPr>
              <a:grpSpLocks/>
            </p:cNvGrpSpPr>
            <p:nvPr/>
          </p:nvGrpSpPr>
          <p:grpSpPr bwMode="auto">
            <a:xfrm>
              <a:off x="3693" y="4505"/>
              <a:ext cx="327" cy="109"/>
              <a:chOff x="3693" y="4505"/>
              <a:chExt cx="327" cy="109"/>
            </a:xfrm>
          </p:grpSpPr>
          <p:sp>
            <p:nvSpPr>
              <p:cNvPr id="124190" name="Rectangle 1310"/>
              <p:cNvSpPr>
                <a:spLocks noChangeArrowheads="1"/>
              </p:cNvSpPr>
              <p:nvPr/>
            </p:nvSpPr>
            <p:spPr bwMode="auto">
              <a:xfrm>
                <a:off x="3797" y="4550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89" name="Freeform 1309"/>
              <p:cNvSpPr>
                <a:spLocks/>
              </p:cNvSpPr>
              <p:nvPr/>
            </p:nvSpPr>
            <p:spPr bwMode="auto">
              <a:xfrm>
                <a:off x="3693" y="4505"/>
                <a:ext cx="108" cy="109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55"/>
                  </a:cxn>
                  <a:cxn ang="0">
                    <a:pos x="108" y="109"/>
                  </a:cxn>
                  <a:cxn ang="0">
                    <a:pos x="108" y="0"/>
                  </a:cxn>
                </a:cxnLst>
                <a:rect l="0" t="0" r="r" b="b"/>
                <a:pathLst>
                  <a:path w="108" h="109">
                    <a:moveTo>
                      <a:pt x="108" y="0"/>
                    </a:moveTo>
                    <a:lnTo>
                      <a:pt x="0" y="55"/>
                    </a:lnTo>
                    <a:lnTo>
                      <a:pt x="108" y="109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88" name="Freeform 1308"/>
              <p:cNvSpPr>
                <a:spLocks/>
              </p:cNvSpPr>
              <p:nvPr/>
            </p:nvSpPr>
            <p:spPr bwMode="auto">
              <a:xfrm>
                <a:off x="3910" y="4505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83" name="Group 1303"/>
            <p:cNvGrpSpPr>
              <a:grpSpLocks/>
            </p:cNvGrpSpPr>
            <p:nvPr/>
          </p:nvGrpSpPr>
          <p:grpSpPr bwMode="auto">
            <a:xfrm>
              <a:off x="3687" y="4740"/>
              <a:ext cx="344" cy="110"/>
              <a:chOff x="3687" y="4740"/>
              <a:chExt cx="344" cy="110"/>
            </a:xfrm>
          </p:grpSpPr>
          <p:sp>
            <p:nvSpPr>
              <p:cNvPr id="124186" name="Freeform 1306"/>
              <p:cNvSpPr>
                <a:spLocks/>
              </p:cNvSpPr>
              <p:nvPr/>
            </p:nvSpPr>
            <p:spPr bwMode="auto">
              <a:xfrm>
                <a:off x="3791" y="4785"/>
                <a:ext cx="133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133" y="17"/>
                  </a:cxn>
                  <a:cxn ang="0">
                    <a:pos x="133" y="0"/>
                  </a:cxn>
                  <a:cxn ang="0">
                    <a:pos x="0" y="1"/>
                  </a:cxn>
                </a:cxnLst>
                <a:rect l="0" t="0" r="r" b="b"/>
                <a:pathLst>
                  <a:path w="133" h="18">
                    <a:moveTo>
                      <a:pt x="0" y="1"/>
                    </a:moveTo>
                    <a:lnTo>
                      <a:pt x="0" y="18"/>
                    </a:lnTo>
                    <a:lnTo>
                      <a:pt x="133" y="17"/>
                    </a:lnTo>
                    <a:lnTo>
                      <a:pt x="1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85" name="Freeform 1305"/>
              <p:cNvSpPr>
                <a:spLocks/>
              </p:cNvSpPr>
              <p:nvPr/>
            </p:nvSpPr>
            <p:spPr bwMode="auto">
              <a:xfrm>
                <a:off x="3687" y="4741"/>
                <a:ext cx="109" cy="10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4"/>
                  </a:cxn>
                  <a:cxn ang="0">
                    <a:pos x="109" y="109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lnTo>
                      <a:pt x="0" y="54"/>
                    </a:lnTo>
                    <a:lnTo>
                      <a:pt x="109" y="10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84" name="Freeform 1304"/>
              <p:cNvSpPr>
                <a:spLocks/>
              </p:cNvSpPr>
              <p:nvPr/>
            </p:nvSpPr>
            <p:spPr bwMode="auto">
              <a:xfrm>
                <a:off x="3921" y="4740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79" name="Group 1299"/>
            <p:cNvGrpSpPr>
              <a:grpSpLocks/>
            </p:cNvGrpSpPr>
            <p:nvPr/>
          </p:nvGrpSpPr>
          <p:grpSpPr bwMode="auto">
            <a:xfrm>
              <a:off x="3701" y="3998"/>
              <a:ext cx="328" cy="111"/>
              <a:chOff x="3701" y="3998"/>
              <a:chExt cx="328" cy="111"/>
            </a:xfrm>
          </p:grpSpPr>
          <p:sp>
            <p:nvSpPr>
              <p:cNvPr id="124182" name="Freeform 1302"/>
              <p:cNvSpPr>
                <a:spLocks/>
              </p:cNvSpPr>
              <p:nvPr/>
            </p:nvSpPr>
            <p:spPr bwMode="auto">
              <a:xfrm>
                <a:off x="3807" y="4044"/>
                <a:ext cx="11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8"/>
                  </a:cxn>
                  <a:cxn ang="0">
                    <a:pos x="116" y="1"/>
                  </a:cxn>
                  <a:cxn ang="0">
                    <a:pos x="0" y="0"/>
                  </a:cxn>
                </a:cxnLst>
                <a:rect l="0" t="0" r="r" b="b"/>
                <a:pathLst>
                  <a:path w="116" h="18">
                    <a:moveTo>
                      <a:pt x="0" y="0"/>
                    </a:moveTo>
                    <a:lnTo>
                      <a:pt x="0" y="17"/>
                    </a:lnTo>
                    <a:lnTo>
                      <a:pt x="116" y="18"/>
                    </a:lnTo>
                    <a:lnTo>
                      <a:pt x="1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81" name="Freeform 1301"/>
              <p:cNvSpPr>
                <a:spLocks/>
              </p:cNvSpPr>
              <p:nvPr/>
            </p:nvSpPr>
            <p:spPr bwMode="auto">
              <a:xfrm>
                <a:off x="3701" y="3998"/>
                <a:ext cx="112" cy="11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53"/>
                  </a:cxn>
                  <a:cxn ang="0">
                    <a:pos x="110" y="111"/>
                  </a:cxn>
                  <a:cxn ang="0">
                    <a:pos x="112" y="0"/>
                  </a:cxn>
                </a:cxnLst>
                <a:rect l="0" t="0" r="r" b="b"/>
                <a:pathLst>
                  <a:path w="112" h="111">
                    <a:moveTo>
                      <a:pt x="112" y="0"/>
                    </a:moveTo>
                    <a:lnTo>
                      <a:pt x="0" y="53"/>
                    </a:lnTo>
                    <a:lnTo>
                      <a:pt x="110" y="11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80" name="Freeform 1300"/>
              <p:cNvSpPr>
                <a:spLocks/>
              </p:cNvSpPr>
              <p:nvPr/>
            </p:nvSpPr>
            <p:spPr bwMode="auto">
              <a:xfrm>
                <a:off x="3920" y="4000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75" name="Group 1295"/>
            <p:cNvGrpSpPr>
              <a:grpSpLocks/>
            </p:cNvGrpSpPr>
            <p:nvPr/>
          </p:nvGrpSpPr>
          <p:grpSpPr bwMode="auto">
            <a:xfrm>
              <a:off x="3695" y="3887"/>
              <a:ext cx="328" cy="109"/>
              <a:chOff x="3695" y="3887"/>
              <a:chExt cx="328" cy="109"/>
            </a:xfrm>
          </p:grpSpPr>
          <p:sp>
            <p:nvSpPr>
              <p:cNvPr id="124178" name="Rectangle 1298"/>
              <p:cNvSpPr>
                <a:spLocks noChangeArrowheads="1"/>
              </p:cNvSpPr>
              <p:nvPr/>
            </p:nvSpPr>
            <p:spPr bwMode="auto">
              <a:xfrm>
                <a:off x="3801" y="3932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77" name="Freeform 1297"/>
              <p:cNvSpPr>
                <a:spLocks/>
              </p:cNvSpPr>
              <p:nvPr/>
            </p:nvSpPr>
            <p:spPr bwMode="auto">
              <a:xfrm>
                <a:off x="3695" y="3887"/>
                <a:ext cx="111" cy="109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3"/>
                  </a:cxn>
                  <a:cxn ang="0">
                    <a:pos x="111" y="109"/>
                  </a:cxn>
                  <a:cxn ang="0">
                    <a:pos x="111" y="0"/>
                  </a:cxn>
                </a:cxnLst>
                <a:rect l="0" t="0" r="r" b="b"/>
                <a:pathLst>
                  <a:path w="111" h="109">
                    <a:moveTo>
                      <a:pt x="111" y="0"/>
                    </a:moveTo>
                    <a:lnTo>
                      <a:pt x="0" y="53"/>
                    </a:lnTo>
                    <a:lnTo>
                      <a:pt x="111" y="10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76" name="Freeform 1296"/>
              <p:cNvSpPr>
                <a:spLocks/>
              </p:cNvSpPr>
              <p:nvPr/>
            </p:nvSpPr>
            <p:spPr bwMode="auto">
              <a:xfrm>
                <a:off x="3914" y="3887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3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3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71" name="Group 1291"/>
            <p:cNvGrpSpPr>
              <a:grpSpLocks/>
            </p:cNvGrpSpPr>
            <p:nvPr/>
          </p:nvGrpSpPr>
          <p:grpSpPr bwMode="auto">
            <a:xfrm>
              <a:off x="3690" y="4122"/>
              <a:ext cx="344" cy="110"/>
              <a:chOff x="3690" y="4122"/>
              <a:chExt cx="344" cy="110"/>
            </a:xfrm>
          </p:grpSpPr>
          <p:sp>
            <p:nvSpPr>
              <p:cNvPr id="124174" name="Freeform 1294"/>
              <p:cNvSpPr>
                <a:spLocks/>
              </p:cNvSpPr>
              <p:nvPr/>
            </p:nvSpPr>
            <p:spPr bwMode="auto">
              <a:xfrm>
                <a:off x="3796" y="4167"/>
                <a:ext cx="132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132" y="17"/>
                  </a:cxn>
                  <a:cxn ang="0">
                    <a:pos x="132" y="0"/>
                  </a:cxn>
                  <a:cxn ang="0">
                    <a:pos x="0" y="1"/>
                  </a:cxn>
                </a:cxnLst>
                <a:rect l="0" t="0" r="r" b="b"/>
                <a:pathLst>
                  <a:path w="132" h="18">
                    <a:moveTo>
                      <a:pt x="0" y="1"/>
                    </a:moveTo>
                    <a:lnTo>
                      <a:pt x="0" y="18"/>
                    </a:lnTo>
                    <a:lnTo>
                      <a:pt x="132" y="17"/>
                    </a:lnTo>
                    <a:lnTo>
                      <a:pt x="13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73" name="Freeform 1293"/>
              <p:cNvSpPr>
                <a:spLocks/>
              </p:cNvSpPr>
              <p:nvPr/>
            </p:nvSpPr>
            <p:spPr bwMode="auto">
              <a:xfrm>
                <a:off x="3690" y="4123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5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5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72" name="Freeform 1292"/>
              <p:cNvSpPr>
                <a:spLocks/>
              </p:cNvSpPr>
              <p:nvPr/>
            </p:nvSpPr>
            <p:spPr bwMode="auto">
              <a:xfrm>
                <a:off x="3926" y="4122"/>
                <a:ext cx="108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08" y="53"/>
                  </a:cxn>
                  <a:cxn ang="0">
                    <a:pos x="0" y="0"/>
                  </a:cxn>
                  <a:cxn ang="0">
                    <a:pos x="0" y="108"/>
                  </a:cxn>
                </a:cxnLst>
                <a:rect l="0" t="0" r="r" b="b"/>
                <a:pathLst>
                  <a:path w="108" h="108">
                    <a:moveTo>
                      <a:pt x="0" y="108"/>
                    </a:moveTo>
                    <a:lnTo>
                      <a:pt x="108" y="53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67" name="Group 1287"/>
            <p:cNvGrpSpPr>
              <a:grpSpLocks/>
            </p:cNvGrpSpPr>
            <p:nvPr/>
          </p:nvGrpSpPr>
          <p:grpSpPr bwMode="auto">
            <a:xfrm>
              <a:off x="3704" y="3416"/>
              <a:ext cx="327" cy="110"/>
              <a:chOff x="3704" y="3416"/>
              <a:chExt cx="327" cy="110"/>
            </a:xfrm>
          </p:grpSpPr>
          <p:sp>
            <p:nvSpPr>
              <p:cNvPr id="124170" name="Freeform 1290"/>
              <p:cNvSpPr>
                <a:spLocks/>
              </p:cNvSpPr>
              <p:nvPr/>
            </p:nvSpPr>
            <p:spPr bwMode="auto">
              <a:xfrm>
                <a:off x="3810" y="3461"/>
                <a:ext cx="11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8"/>
                  </a:cxn>
                  <a:cxn ang="0">
                    <a:pos x="116" y="1"/>
                  </a:cxn>
                  <a:cxn ang="0">
                    <a:pos x="0" y="0"/>
                  </a:cxn>
                </a:cxnLst>
                <a:rect l="0" t="0" r="r" b="b"/>
                <a:pathLst>
                  <a:path w="116" h="18">
                    <a:moveTo>
                      <a:pt x="0" y="0"/>
                    </a:moveTo>
                    <a:lnTo>
                      <a:pt x="0" y="17"/>
                    </a:lnTo>
                    <a:lnTo>
                      <a:pt x="116" y="18"/>
                    </a:lnTo>
                    <a:lnTo>
                      <a:pt x="1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69" name="Freeform 1289"/>
              <p:cNvSpPr>
                <a:spLocks/>
              </p:cNvSpPr>
              <p:nvPr/>
            </p:nvSpPr>
            <p:spPr bwMode="auto">
              <a:xfrm>
                <a:off x="3704" y="3416"/>
                <a:ext cx="111" cy="110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2"/>
                  </a:cxn>
                  <a:cxn ang="0">
                    <a:pos x="110" y="110"/>
                  </a:cxn>
                  <a:cxn ang="0">
                    <a:pos x="111" y="0"/>
                  </a:cxn>
                </a:cxnLst>
                <a:rect l="0" t="0" r="r" b="b"/>
                <a:pathLst>
                  <a:path w="111" h="110">
                    <a:moveTo>
                      <a:pt x="111" y="0"/>
                    </a:moveTo>
                    <a:lnTo>
                      <a:pt x="0" y="52"/>
                    </a:lnTo>
                    <a:lnTo>
                      <a:pt x="110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68" name="Freeform 1288"/>
              <p:cNvSpPr>
                <a:spLocks/>
              </p:cNvSpPr>
              <p:nvPr/>
            </p:nvSpPr>
            <p:spPr bwMode="auto">
              <a:xfrm>
                <a:off x="3923" y="3417"/>
                <a:ext cx="108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8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8" h="109">
                    <a:moveTo>
                      <a:pt x="0" y="109"/>
                    </a:moveTo>
                    <a:lnTo>
                      <a:pt x="108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63" name="Group 1283"/>
            <p:cNvGrpSpPr>
              <a:grpSpLocks/>
            </p:cNvGrpSpPr>
            <p:nvPr/>
          </p:nvGrpSpPr>
          <p:grpSpPr bwMode="auto">
            <a:xfrm>
              <a:off x="3698" y="3304"/>
              <a:ext cx="328" cy="109"/>
              <a:chOff x="3698" y="3304"/>
              <a:chExt cx="328" cy="109"/>
            </a:xfrm>
          </p:grpSpPr>
          <p:sp>
            <p:nvSpPr>
              <p:cNvPr id="124166" name="Rectangle 1286"/>
              <p:cNvSpPr>
                <a:spLocks noChangeArrowheads="1"/>
              </p:cNvSpPr>
              <p:nvPr/>
            </p:nvSpPr>
            <p:spPr bwMode="auto">
              <a:xfrm>
                <a:off x="3804" y="3349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65" name="Freeform 1285"/>
              <p:cNvSpPr>
                <a:spLocks/>
              </p:cNvSpPr>
              <p:nvPr/>
            </p:nvSpPr>
            <p:spPr bwMode="auto">
              <a:xfrm>
                <a:off x="3698" y="3304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4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4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64" name="Freeform 1284"/>
              <p:cNvSpPr>
                <a:spLocks/>
              </p:cNvSpPr>
              <p:nvPr/>
            </p:nvSpPr>
            <p:spPr bwMode="auto">
              <a:xfrm>
                <a:off x="3917" y="3304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60" name="Group 1280"/>
            <p:cNvGrpSpPr>
              <a:grpSpLocks/>
            </p:cNvGrpSpPr>
            <p:nvPr/>
          </p:nvGrpSpPr>
          <p:grpSpPr bwMode="auto">
            <a:xfrm>
              <a:off x="4113" y="4609"/>
              <a:ext cx="267" cy="95"/>
              <a:chOff x="4113" y="4609"/>
              <a:chExt cx="267" cy="95"/>
            </a:xfrm>
          </p:grpSpPr>
          <p:sp>
            <p:nvSpPr>
              <p:cNvPr id="124162" name="Line 1282"/>
              <p:cNvSpPr>
                <a:spLocks noChangeShapeType="1"/>
              </p:cNvSpPr>
              <p:nvPr/>
            </p:nvSpPr>
            <p:spPr bwMode="auto">
              <a:xfrm flipV="1">
                <a:off x="4204" y="4655"/>
                <a:ext cx="176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61" name="Freeform 1281"/>
              <p:cNvSpPr>
                <a:spLocks/>
              </p:cNvSpPr>
              <p:nvPr/>
            </p:nvSpPr>
            <p:spPr bwMode="auto">
              <a:xfrm>
                <a:off x="4113" y="4609"/>
                <a:ext cx="95" cy="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7"/>
                  </a:cxn>
                  <a:cxn ang="0">
                    <a:pos x="95" y="95"/>
                  </a:cxn>
                  <a:cxn ang="0">
                    <a:pos x="95" y="0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0" y="47"/>
                    </a:lnTo>
                    <a:lnTo>
                      <a:pt x="95" y="9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57" name="Group 1277"/>
            <p:cNvGrpSpPr>
              <a:grpSpLocks/>
            </p:cNvGrpSpPr>
            <p:nvPr/>
          </p:nvGrpSpPr>
          <p:grpSpPr bwMode="auto">
            <a:xfrm>
              <a:off x="4096" y="5245"/>
              <a:ext cx="338" cy="94"/>
              <a:chOff x="4096" y="5245"/>
              <a:chExt cx="338" cy="94"/>
            </a:xfrm>
          </p:grpSpPr>
          <p:sp>
            <p:nvSpPr>
              <p:cNvPr id="124159" name="Line 1279"/>
              <p:cNvSpPr>
                <a:spLocks noChangeShapeType="1"/>
              </p:cNvSpPr>
              <p:nvPr/>
            </p:nvSpPr>
            <p:spPr bwMode="auto">
              <a:xfrm>
                <a:off x="4187" y="5291"/>
                <a:ext cx="247" cy="2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58" name="Freeform 1278"/>
              <p:cNvSpPr>
                <a:spLocks/>
              </p:cNvSpPr>
              <p:nvPr/>
            </p:nvSpPr>
            <p:spPr bwMode="auto">
              <a:xfrm>
                <a:off x="4096" y="5245"/>
                <a:ext cx="95" cy="94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8"/>
                  </a:cxn>
                  <a:cxn ang="0">
                    <a:pos x="95" y="94"/>
                  </a:cxn>
                  <a:cxn ang="0">
                    <a:pos x="95" y="0"/>
                  </a:cxn>
                </a:cxnLst>
                <a:rect l="0" t="0" r="r" b="b"/>
                <a:pathLst>
                  <a:path w="95" h="94">
                    <a:moveTo>
                      <a:pt x="95" y="0"/>
                    </a:moveTo>
                    <a:lnTo>
                      <a:pt x="0" y="48"/>
                    </a:lnTo>
                    <a:lnTo>
                      <a:pt x="95" y="9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54" name="Group 1274"/>
            <p:cNvGrpSpPr>
              <a:grpSpLocks/>
            </p:cNvGrpSpPr>
            <p:nvPr/>
          </p:nvGrpSpPr>
          <p:grpSpPr bwMode="auto">
            <a:xfrm>
              <a:off x="4116" y="4010"/>
              <a:ext cx="289" cy="95"/>
              <a:chOff x="4116" y="4010"/>
              <a:chExt cx="289" cy="95"/>
            </a:xfrm>
          </p:grpSpPr>
          <p:sp>
            <p:nvSpPr>
              <p:cNvPr id="124156" name="Line 1276"/>
              <p:cNvSpPr>
                <a:spLocks noChangeShapeType="1"/>
              </p:cNvSpPr>
              <p:nvPr/>
            </p:nvSpPr>
            <p:spPr bwMode="auto">
              <a:xfrm>
                <a:off x="4206" y="4056"/>
                <a:ext cx="199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55" name="Freeform 1275"/>
              <p:cNvSpPr>
                <a:spLocks/>
              </p:cNvSpPr>
              <p:nvPr/>
            </p:nvSpPr>
            <p:spPr bwMode="auto">
              <a:xfrm>
                <a:off x="4116" y="4010"/>
                <a:ext cx="95" cy="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6"/>
                  </a:cxn>
                  <a:cxn ang="0">
                    <a:pos x="95" y="95"/>
                  </a:cxn>
                  <a:cxn ang="0">
                    <a:pos x="95" y="0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0" y="46"/>
                    </a:lnTo>
                    <a:lnTo>
                      <a:pt x="95" y="9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51" name="Group 1271"/>
            <p:cNvGrpSpPr>
              <a:grpSpLocks/>
            </p:cNvGrpSpPr>
            <p:nvPr/>
          </p:nvGrpSpPr>
          <p:grpSpPr bwMode="auto">
            <a:xfrm>
              <a:off x="4398" y="4327"/>
              <a:ext cx="342" cy="96"/>
              <a:chOff x="4398" y="4327"/>
              <a:chExt cx="342" cy="96"/>
            </a:xfrm>
          </p:grpSpPr>
          <p:sp>
            <p:nvSpPr>
              <p:cNvPr id="124153" name="Line 1273"/>
              <p:cNvSpPr>
                <a:spLocks noChangeShapeType="1"/>
              </p:cNvSpPr>
              <p:nvPr/>
            </p:nvSpPr>
            <p:spPr bwMode="auto">
              <a:xfrm flipV="1">
                <a:off x="4398" y="4373"/>
                <a:ext cx="249" cy="9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52" name="Freeform 1272"/>
              <p:cNvSpPr>
                <a:spLocks/>
              </p:cNvSpPr>
              <p:nvPr/>
            </p:nvSpPr>
            <p:spPr bwMode="auto">
              <a:xfrm>
                <a:off x="4641" y="4327"/>
                <a:ext cx="99" cy="96"/>
              </a:xfrm>
              <a:custGeom>
                <a:avLst/>
                <a:gdLst/>
                <a:ahLst/>
                <a:cxnLst>
                  <a:cxn ang="0">
                    <a:pos x="4" y="96"/>
                  </a:cxn>
                  <a:cxn ang="0">
                    <a:pos x="99" y="43"/>
                  </a:cxn>
                  <a:cxn ang="0">
                    <a:pos x="0" y="0"/>
                  </a:cxn>
                  <a:cxn ang="0">
                    <a:pos x="4" y="96"/>
                  </a:cxn>
                </a:cxnLst>
                <a:rect l="0" t="0" r="r" b="b"/>
                <a:pathLst>
                  <a:path w="99" h="96">
                    <a:moveTo>
                      <a:pt x="4" y="96"/>
                    </a:moveTo>
                    <a:lnTo>
                      <a:pt x="99" y="43"/>
                    </a:lnTo>
                    <a:lnTo>
                      <a:pt x="0" y="0"/>
                    </a:lnTo>
                    <a:lnTo>
                      <a:pt x="4" y="96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150" name="Line 1270"/>
            <p:cNvSpPr>
              <a:spLocks noChangeShapeType="1"/>
            </p:cNvSpPr>
            <p:nvPr/>
          </p:nvSpPr>
          <p:spPr bwMode="auto">
            <a:xfrm>
              <a:off x="4401" y="4061"/>
              <a:ext cx="1" cy="319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147" name="Group 1267"/>
            <p:cNvGrpSpPr>
              <a:grpSpLocks/>
            </p:cNvGrpSpPr>
            <p:nvPr/>
          </p:nvGrpSpPr>
          <p:grpSpPr bwMode="auto">
            <a:xfrm>
              <a:off x="4439" y="4273"/>
              <a:ext cx="301" cy="95"/>
              <a:chOff x="4439" y="4273"/>
              <a:chExt cx="301" cy="95"/>
            </a:xfrm>
          </p:grpSpPr>
          <p:sp>
            <p:nvSpPr>
              <p:cNvPr id="124149" name="Line 1269"/>
              <p:cNvSpPr>
                <a:spLocks noChangeShapeType="1"/>
              </p:cNvSpPr>
              <p:nvPr/>
            </p:nvSpPr>
            <p:spPr bwMode="auto">
              <a:xfrm>
                <a:off x="4439" y="4318"/>
                <a:ext cx="208" cy="2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48" name="Freeform 1268"/>
              <p:cNvSpPr>
                <a:spLocks/>
              </p:cNvSpPr>
              <p:nvPr/>
            </p:nvSpPr>
            <p:spPr bwMode="auto">
              <a:xfrm>
                <a:off x="4644" y="4273"/>
                <a:ext cx="96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6" y="47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6" h="95">
                    <a:moveTo>
                      <a:pt x="0" y="95"/>
                    </a:moveTo>
                    <a:lnTo>
                      <a:pt x="96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146" name="Line 1266"/>
            <p:cNvSpPr>
              <a:spLocks noChangeShapeType="1"/>
            </p:cNvSpPr>
            <p:nvPr/>
          </p:nvSpPr>
          <p:spPr bwMode="auto">
            <a:xfrm>
              <a:off x="4438" y="3478"/>
              <a:ext cx="1" cy="837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143" name="Group 1263"/>
            <p:cNvGrpSpPr>
              <a:grpSpLocks/>
            </p:cNvGrpSpPr>
            <p:nvPr/>
          </p:nvGrpSpPr>
          <p:grpSpPr bwMode="auto">
            <a:xfrm>
              <a:off x="4113" y="3424"/>
              <a:ext cx="328" cy="95"/>
              <a:chOff x="4113" y="3424"/>
              <a:chExt cx="328" cy="95"/>
            </a:xfrm>
          </p:grpSpPr>
          <p:sp>
            <p:nvSpPr>
              <p:cNvPr id="124145" name="Line 1265"/>
              <p:cNvSpPr>
                <a:spLocks noChangeShapeType="1"/>
              </p:cNvSpPr>
              <p:nvPr/>
            </p:nvSpPr>
            <p:spPr bwMode="auto">
              <a:xfrm>
                <a:off x="4204" y="3471"/>
                <a:ext cx="237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44" name="Freeform 1264"/>
              <p:cNvSpPr>
                <a:spLocks/>
              </p:cNvSpPr>
              <p:nvPr/>
            </p:nvSpPr>
            <p:spPr bwMode="auto">
              <a:xfrm>
                <a:off x="4113" y="3424"/>
                <a:ext cx="95" cy="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7"/>
                  </a:cxn>
                  <a:cxn ang="0">
                    <a:pos x="95" y="95"/>
                  </a:cxn>
                  <a:cxn ang="0">
                    <a:pos x="95" y="0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0" y="47"/>
                    </a:lnTo>
                    <a:lnTo>
                      <a:pt x="95" y="9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40" name="Group 1260"/>
            <p:cNvGrpSpPr>
              <a:grpSpLocks/>
            </p:cNvGrpSpPr>
            <p:nvPr/>
          </p:nvGrpSpPr>
          <p:grpSpPr bwMode="auto">
            <a:xfrm>
              <a:off x="4387" y="4392"/>
              <a:ext cx="353" cy="96"/>
              <a:chOff x="4387" y="4392"/>
              <a:chExt cx="353" cy="96"/>
            </a:xfrm>
          </p:grpSpPr>
          <p:sp>
            <p:nvSpPr>
              <p:cNvPr id="124142" name="Line 1262"/>
              <p:cNvSpPr>
                <a:spLocks noChangeShapeType="1"/>
              </p:cNvSpPr>
              <p:nvPr/>
            </p:nvSpPr>
            <p:spPr bwMode="auto">
              <a:xfrm flipV="1">
                <a:off x="4387" y="4438"/>
                <a:ext cx="261" cy="3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41" name="Freeform 1261"/>
              <p:cNvSpPr>
                <a:spLocks/>
              </p:cNvSpPr>
              <p:nvPr/>
            </p:nvSpPr>
            <p:spPr bwMode="auto">
              <a:xfrm>
                <a:off x="4644" y="4392"/>
                <a:ext cx="96" cy="96"/>
              </a:xfrm>
              <a:custGeom>
                <a:avLst/>
                <a:gdLst/>
                <a:ahLst/>
                <a:cxnLst>
                  <a:cxn ang="0">
                    <a:pos x="1" y="96"/>
                  </a:cxn>
                  <a:cxn ang="0">
                    <a:pos x="96" y="46"/>
                  </a:cxn>
                  <a:cxn ang="0">
                    <a:pos x="0" y="0"/>
                  </a:cxn>
                  <a:cxn ang="0">
                    <a:pos x="1" y="96"/>
                  </a:cxn>
                </a:cxnLst>
                <a:rect l="0" t="0" r="r" b="b"/>
                <a:pathLst>
                  <a:path w="96" h="96">
                    <a:moveTo>
                      <a:pt x="1" y="96"/>
                    </a:moveTo>
                    <a:lnTo>
                      <a:pt x="96" y="46"/>
                    </a:lnTo>
                    <a:lnTo>
                      <a:pt x="0" y="0"/>
                    </a:lnTo>
                    <a:lnTo>
                      <a:pt x="1" y="96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37" name="Group 1257"/>
            <p:cNvGrpSpPr>
              <a:grpSpLocks/>
            </p:cNvGrpSpPr>
            <p:nvPr/>
          </p:nvGrpSpPr>
          <p:grpSpPr bwMode="auto">
            <a:xfrm>
              <a:off x="4435" y="4444"/>
              <a:ext cx="302" cy="95"/>
              <a:chOff x="4435" y="4444"/>
              <a:chExt cx="302" cy="95"/>
            </a:xfrm>
          </p:grpSpPr>
          <p:sp>
            <p:nvSpPr>
              <p:cNvPr id="124139" name="Line 1259"/>
              <p:cNvSpPr>
                <a:spLocks noChangeShapeType="1"/>
              </p:cNvSpPr>
              <p:nvPr/>
            </p:nvSpPr>
            <p:spPr bwMode="auto">
              <a:xfrm>
                <a:off x="4435" y="4489"/>
                <a:ext cx="210" cy="2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38" name="Freeform 1258"/>
              <p:cNvSpPr>
                <a:spLocks/>
              </p:cNvSpPr>
              <p:nvPr/>
            </p:nvSpPr>
            <p:spPr bwMode="auto">
              <a:xfrm>
                <a:off x="4643" y="4444"/>
                <a:ext cx="94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4" y="48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4" h="95">
                    <a:moveTo>
                      <a:pt x="0" y="95"/>
                    </a:moveTo>
                    <a:lnTo>
                      <a:pt x="94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136" name="Line 1256"/>
            <p:cNvSpPr>
              <a:spLocks noChangeShapeType="1"/>
            </p:cNvSpPr>
            <p:nvPr/>
          </p:nvSpPr>
          <p:spPr bwMode="auto">
            <a:xfrm>
              <a:off x="4384" y="4437"/>
              <a:ext cx="2" cy="219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135" name="Line 1255"/>
            <p:cNvSpPr>
              <a:spLocks noChangeShapeType="1"/>
            </p:cNvSpPr>
            <p:nvPr/>
          </p:nvSpPr>
          <p:spPr bwMode="auto">
            <a:xfrm>
              <a:off x="4431" y="4492"/>
              <a:ext cx="4" cy="798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131" name="Group 1251"/>
            <p:cNvGrpSpPr>
              <a:grpSpLocks/>
            </p:cNvGrpSpPr>
            <p:nvPr/>
          </p:nvGrpSpPr>
          <p:grpSpPr bwMode="auto">
            <a:xfrm>
              <a:off x="4747" y="4554"/>
              <a:ext cx="95" cy="275"/>
              <a:chOff x="4747" y="4554"/>
              <a:chExt cx="95" cy="275"/>
            </a:xfrm>
          </p:grpSpPr>
          <p:sp>
            <p:nvSpPr>
              <p:cNvPr id="124134" name="Line 1254"/>
              <p:cNvSpPr>
                <a:spLocks noChangeShapeType="1"/>
              </p:cNvSpPr>
              <p:nvPr/>
            </p:nvSpPr>
            <p:spPr bwMode="auto">
              <a:xfrm flipV="1">
                <a:off x="4794" y="4646"/>
                <a:ext cx="1" cy="9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33" name="Freeform 1253"/>
              <p:cNvSpPr>
                <a:spLocks/>
              </p:cNvSpPr>
              <p:nvPr/>
            </p:nvSpPr>
            <p:spPr bwMode="auto">
              <a:xfrm>
                <a:off x="4747" y="4734"/>
                <a:ext cx="95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95"/>
                  </a:cxn>
                  <a:cxn ang="0">
                    <a:pos x="95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95">
                    <a:moveTo>
                      <a:pt x="0" y="0"/>
                    </a:moveTo>
                    <a:lnTo>
                      <a:pt x="47" y="95"/>
                    </a:lnTo>
                    <a:lnTo>
                      <a:pt x="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32" name="Freeform 1252"/>
              <p:cNvSpPr>
                <a:spLocks/>
              </p:cNvSpPr>
              <p:nvPr/>
            </p:nvSpPr>
            <p:spPr bwMode="auto">
              <a:xfrm>
                <a:off x="4747" y="4554"/>
                <a:ext cx="95" cy="96"/>
              </a:xfrm>
              <a:custGeom>
                <a:avLst/>
                <a:gdLst/>
                <a:ahLst/>
                <a:cxnLst>
                  <a:cxn ang="0">
                    <a:pos x="95" y="96"/>
                  </a:cxn>
                  <a:cxn ang="0">
                    <a:pos x="47" y="0"/>
                  </a:cxn>
                  <a:cxn ang="0">
                    <a:pos x="0" y="96"/>
                  </a:cxn>
                  <a:cxn ang="0">
                    <a:pos x="95" y="96"/>
                  </a:cxn>
                </a:cxnLst>
                <a:rect l="0" t="0" r="r" b="b"/>
                <a:pathLst>
                  <a:path w="95" h="96">
                    <a:moveTo>
                      <a:pt x="95" y="96"/>
                    </a:moveTo>
                    <a:lnTo>
                      <a:pt x="47" y="0"/>
                    </a:lnTo>
                    <a:lnTo>
                      <a:pt x="0" y="96"/>
                    </a:lnTo>
                    <a:lnTo>
                      <a:pt x="95" y="96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27" name="Group 1247"/>
            <p:cNvGrpSpPr>
              <a:grpSpLocks/>
            </p:cNvGrpSpPr>
            <p:nvPr/>
          </p:nvGrpSpPr>
          <p:grpSpPr bwMode="auto">
            <a:xfrm>
              <a:off x="5028" y="4370"/>
              <a:ext cx="260" cy="111"/>
              <a:chOff x="5028" y="4370"/>
              <a:chExt cx="260" cy="111"/>
            </a:xfrm>
          </p:grpSpPr>
          <p:sp>
            <p:nvSpPr>
              <p:cNvPr id="124130" name="Freeform 1250"/>
              <p:cNvSpPr>
                <a:spLocks/>
              </p:cNvSpPr>
              <p:nvPr/>
            </p:nvSpPr>
            <p:spPr bwMode="auto">
              <a:xfrm>
                <a:off x="5134" y="4416"/>
                <a:ext cx="46" cy="18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46" y="1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6" y="18"/>
                  </a:cxn>
                </a:cxnLst>
                <a:rect l="0" t="0" r="r" b="b"/>
                <a:pathLst>
                  <a:path w="46" h="18">
                    <a:moveTo>
                      <a:pt x="46" y="18"/>
                    </a:moveTo>
                    <a:lnTo>
                      <a:pt x="46" y="1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6" y="1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29" name="Freeform 1249"/>
              <p:cNvSpPr>
                <a:spLocks/>
              </p:cNvSpPr>
              <p:nvPr/>
            </p:nvSpPr>
            <p:spPr bwMode="auto">
              <a:xfrm>
                <a:off x="5176" y="4370"/>
                <a:ext cx="112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12" y="57"/>
                  </a:cxn>
                  <a:cxn ang="0">
                    <a:pos x="2" y="0"/>
                  </a:cxn>
                  <a:cxn ang="0">
                    <a:pos x="0" y="111"/>
                  </a:cxn>
                </a:cxnLst>
                <a:rect l="0" t="0" r="r" b="b"/>
                <a:pathLst>
                  <a:path w="112" h="111">
                    <a:moveTo>
                      <a:pt x="0" y="111"/>
                    </a:moveTo>
                    <a:lnTo>
                      <a:pt x="112" y="57"/>
                    </a:lnTo>
                    <a:lnTo>
                      <a:pt x="2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28" name="Freeform 1248"/>
              <p:cNvSpPr>
                <a:spLocks/>
              </p:cNvSpPr>
              <p:nvPr/>
            </p:nvSpPr>
            <p:spPr bwMode="auto">
              <a:xfrm>
                <a:off x="5028" y="4370"/>
                <a:ext cx="111" cy="111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4"/>
                  </a:cxn>
                  <a:cxn ang="0">
                    <a:pos x="110" y="111"/>
                  </a:cxn>
                  <a:cxn ang="0">
                    <a:pos x="111" y="0"/>
                  </a:cxn>
                </a:cxnLst>
                <a:rect l="0" t="0" r="r" b="b"/>
                <a:pathLst>
                  <a:path w="111" h="111">
                    <a:moveTo>
                      <a:pt x="111" y="0"/>
                    </a:moveTo>
                    <a:lnTo>
                      <a:pt x="0" y="54"/>
                    </a:lnTo>
                    <a:lnTo>
                      <a:pt x="110" y="11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24" name="Group 1244"/>
            <p:cNvGrpSpPr>
              <a:grpSpLocks/>
            </p:cNvGrpSpPr>
            <p:nvPr/>
          </p:nvGrpSpPr>
          <p:grpSpPr bwMode="auto">
            <a:xfrm>
              <a:off x="5001" y="3672"/>
              <a:ext cx="148" cy="95"/>
              <a:chOff x="5001" y="3672"/>
              <a:chExt cx="148" cy="95"/>
            </a:xfrm>
          </p:grpSpPr>
          <p:sp>
            <p:nvSpPr>
              <p:cNvPr id="124126" name="Line 1246"/>
              <p:cNvSpPr>
                <a:spLocks noChangeShapeType="1"/>
              </p:cNvSpPr>
              <p:nvPr/>
            </p:nvSpPr>
            <p:spPr bwMode="auto">
              <a:xfrm>
                <a:off x="5001" y="3718"/>
                <a:ext cx="55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25" name="Freeform 1245"/>
              <p:cNvSpPr>
                <a:spLocks/>
              </p:cNvSpPr>
              <p:nvPr/>
            </p:nvSpPr>
            <p:spPr bwMode="auto">
              <a:xfrm>
                <a:off x="5053" y="3672"/>
                <a:ext cx="96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6" y="48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6" h="95">
                    <a:moveTo>
                      <a:pt x="0" y="95"/>
                    </a:moveTo>
                    <a:lnTo>
                      <a:pt x="96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21" name="Group 1241"/>
            <p:cNvGrpSpPr>
              <a:grpSpLocks/>
            </p:cNvGrpSpPr>
            <p:nvPr/>
          </p:nvGrpSpPr>
          <p:grpSpPr bwMode="auto">
            <a:xfrm>
              <a:off x="5015" y="4114"/>
              <a:ext cx="182" cy="97"/>
              <a:chOff x="5015" y="4114"/>
              <a:chExt cx="182" cy="97"/>
            </a:xfrm>
          </p:grpSpPr>
          <p:sp>
            <p:nvSpPr>
              <p:cNvPr id="124123" name="Line 1243"/>
              <p:cNvSpPr>
                <a:spLocks noChangeShapeType="1"/>
              </p:cNvSpPr>
              <p:nvPr/>
            </p:nvSpPr>
            <p:spPr bwMode="auto">
              <a:xfrm>
                <a:off x="5015" y="4161"/>
                <a:ext cx="89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22" name="Freeform 1242"/>
              <p:cNvSpPr>
                <a:spLocks/>
              </p:cNvSpPr>
              <p:nvPr/>
            </p:nvSpPr>
            <p:spPr bwMode="auto">
              <a:xfrm>
                <a:off x="5100" y="4114"/>
                <a:ext cx="97" cy="97"/>
              </a:xfrm>
              <a:custGeom>
                <a:avLst/>
                <a:gdLst/>
                <a:ahLst/>
                <a:cxnLst>
                  <a:cxn ang="0">
                    <a:pos x="1" y="97"/>
                  </a:cxn>
                  <a:cxn ang="0">
                    <a:pos x="97" y="47"/>
                  </a:cxn>
                  <a:cxn ang="0">
                    <a:pos x="0" y="0"/>
                  </a:cxn>
                  <a:cxn ang="0">
                    <a:pos x="1" y="97"/>
                  </a:cxn>
                </a:cxnLst>
                <a:rect l="0" t="0" r="r" b="b"/>
                <a:pathLst>
                  <a:path w="97" h="97">
                    <a:moveTo>
                      <a:pt x="1" y="97"/>
                    </a:moveTo>
                    <a:lnTo>
                      <a:pt x="97" y="47"/>
                    </a:lnTo>
                    <a:lnTo>
                      <a:pt x="0" y="0"/>
                    </a:lnTo>
                    <a:lnTo>
                      <a:pt x="1" y="97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18" name="Group 1238"/>
            <p:cNvGrpSpPr>
              <a:grpSpLocks/>
            </p:cNvGrpSpPr>
            <p:nvPr/>
          </p:nvGrpSpPr>
          <p:grpSpPr bwMode="auto">
            <a:xfrm>
              <a:off x="4483" y="4004"/>
              <a:ext cx="265" cy="95"/>
              <a:chOff x="4483" y="4004"/>
              <a:chExt cx="265" cy="95"/>
            </a:xfrm>
          </p:grpSpPr>
          <p:sp>
            <p:nvSpPr>
              <p:cNvPr id="124120" name="Line 1240"/>
              <p:cNvSpPr>
                <a:spLocks noChangeShapeType="1"/>
              </p:cNvSpPr>
              <p:nvPr/>
            </p:nvSpPr>
            <p:spPr bwMode="auto">
              <a:xfrm flipV="1">
                <a:off x="4483" y="4051"/>
                <a:ext cx="172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19" name="Freeform 1239"/>
              <p:cNvSpPr>
                <a:spLocks/>
              </p:cNvSpPr>
              <p:nvPr/>
            </p:nvSpPr>
            <p:spPr bwMode="auto">
              <a:xfrm>
                <a:off x="4652" y="4004"/>
                <a:ext cx="96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6" y="47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6" h="95">
                    <a:moveTo>
                      <a:pt x="0" y="95"/>
                    </a:moveTo>
                    <a:lnTo>
                      <a:pt x="96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15" name="Group 1235"/>
            <p:cNvGrpSpPr>
              <a:grpSpLocks/>
            </p:cNvGrpSpPr>
            <p:nvPr/>
          </p:nvGrpSpPr>
          <p:grpSpPr bwMode="auto">
            <a:xfrm>
              <a:off x="4113" y="5022"/>
              <a:ext cx="242" cy="95"/>
              <a:chOff x="4113" y="5022"/>
              <a:chExt cx="242" cy="95"/>
            </a:xfrm>
          </p:grpSpPr>
          <p:sp>
            <p:nvSpPr>
              <p:cNvPr id="124117" name="Line 1237"/>
              <p:cNvSpPr>
                <a:spLocks noChangeShapeType="1"/>
              </p:cNvSpPr>
              <p:nvPr/>
            </p:nvSpPr>
            <p:spPr bwMode="auto">
              <a:xfrm>
                <a:off x="4205" y="5069"/>
                <a:ext cx="150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16" name="Freeform 1236"/>
              <p:cNvSpPr>
                <a:spLocks/>
              </p:cNvSpPr>
              <p:nvPr/>
            </p:nvSpPr>
            <p:spPr bwMode="auto">
              <a:xfrm>
                <a:off x="4113" y="5022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7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7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12" name="Group 1232"/>
            <p:cNvGrpSpPr>
              <a:grpSpLocks/>
            </p:cNvGrpSpPr>
            <p:nvPr/>
          </p:nvGrpSpPr>
          <p:grpSpPr bwMode="auto">
            <a:xfrm>
              <a:off x="4110" y="3755"/>
              <a:ext cx="247" cy="95"/>
              <a:chOff x="4110" y="3755"/>
              <a:chExt cx="247" cy="95"/>
            </a:xfrm>
          </p:grpSpPr>
          <p:sp>
            <p:nvSpPr>
              <p:cNvPr id="124114" name="Line 1234"/>
              <p:cNvSpPr>
                <a:spLocks noChangeShapeType="1"/>
              </p:cNvSpPr>
              <p:nvPr/>
            </p:nvSpPr>
            <p:spPr bwMode="auto">
              <a:xfrm>
                <a:off x="4201" y="3802"/>
                <a:ext cx="156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13" name="Freeform 1233"/>
              <p:cNvSpPr>
                <a:spLocks/>
              </p:cNvSpPr>
              <p:nvPr/>
            </p:nvSpPr>
            <p:spPr bwMode="auto">
              <a:xfrm>
                <a:off x="4110" y="3755"/>
                <a:ext cx="95" cy="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7"/>
                  </a:cxn>
                  <a:cxn ang="0">
                    <a:pos x="95" y="95"/>
                  </a:cxn>
                  <a:cxn ang="0">
                    <a:pos x="95" y="0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0" y="47"/>
                    </a:lnTo>
                    <a:lnTo>
                      <a:pt x="95" y="9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109" name="Group 1229"/>
            <p:cNvGrpSpPr>
              <a:grpSpLocks/>
            </p:cNvGrpSpPr>
            <p:nvPr/>
          </p:nvGrpSpPr>
          <p:grpSpPr bwMode="auto">
            <a:xfrm>
              <a:off x="4119" y="4399"/>
              <a:ext cx="144" cy="96"/>
              <a:chOff x="4119" y="4399"/>
              <a:chExt cx="144" cy="96"/>
            </a:xfrm>
          </p:grpSpPr>
          <p:sp>
            <p:nvSpPr>
              <p:cNvPr id="124111" name="Line 1231"/>
              <p:cNvSpPr>
                <a:spLocks noChangeShapeType="1"/>
              </p:cNvSpPr>
              <p:nvPr/>
            </p:nvSpPr>
            <p:spPr bwMode="auto">
              <a:xfrm flipV="1">
                <a:off x="4209" y="4445"/>
                <a:ext cx="54" cy="2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10" name="Freeform 1230"/>
              <p:cNvSpPr>
                <a:spLocks/>
              </p:cNvSpPr>
              <p:nvPr/>
            </p:nvSpPr>
            <p:spPr bwMode="auto">
              <a:xfrm>
                <a:off x="4119" y="4399"/>
                <a:ext cx="96" cy="9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51"/>
                  </a:cxn>
                  <a:cxn ang="0">
                    <a:pos x="96" y="96"/>
                  </a:cxn>
                  <a:cxn ang="0">
                    <a:pos x="94" y="0"/>
                  </a:cxn>
                </a:cxnLst>
                <a:rect l="0" t="0" r="r" b="b"/>
                <a:pathLst>
                  <a:path w="96" h="96">
                    <a:moveTo>
                      <a:pt x="94" y="0"/>
                    </a:moveTo>
                    <a:lnTo>
                      <a:pt x="0" y="51"/>
                    </a:lnTo>
                    <a:lnTo>
                      <a:pt x="96" y="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108" name="Line 1228"/>
            <p:cNvSpPr>
              <a:spLocks noChangeShapeType="1"/>
            </p:cNvSpPr>
            <p:nvPr/>
          </p:nvSpPr>
          <p:spPr bwMode="auto">
            <a:xfrm flipV="1">
              <a:off x="4098" y="3240"/>
              <a:ext cx="381" cy="2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105" name="Group 1225"/>
            <p:cNvGrpSpPr>
              <a:grpSpLocks/>
            </p:cNvGrpSpPr>
            <p:nvPr/>
          </p:nvGrpSpPr>
          <p:grpSpPr bwMode="auto">
            <a:xfrm>
              <a:off x="5025" y="4209"/>
              <a:ext cx="181" cy="96"/>
              <a:chOff x="5025" y="4209"/>
              <a:chExt cx="181" cy="96"/>
            </a:xfrm>
          </p:grpSpPr>
          <p:sp>
            <p:nvSpPr>
              <p:cNvPr id="124107" name="Line 1227"/>
              <p:cNvSpPr>
                <a:spLocks noChangeShapeType="1"/>
              </p:cNvSpPr>
              <p:nvPr/>
            </p:nvSpPr>
            <p:spPr bwMode="auto">
              <a:xfrm>
                <a:off x="5117" y="4257"/>
                <a:ext cx="89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106" name="Freeform 1226"/>
              <p:cNvSpPr>
                <a:spLocks/>
              </p:cNvSpPr>
              <p:nvPr/>
            </p:nvSpPr>
            <p:spPr bwMode="auto">
              <a:xfrm>
                <a:off x="5025" y="4209"/>
                <a:ext cx="97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51"/>
                  </a:cxn>
                  <a:cxn ang="0">
                    <a:pos x="97" y="96"/>
                  </a:cxn>
                  <a:cxn ang="0">
                    <a:pos x="96" y="0"/>
                  </a:cxn>
                </a:cxnLst>
                <a:rect l="0" t="0" r="r" b="b"/>
                <a:pathLst>
                  <a:path w="97" h="96">
                    <a:moveTo>
                      <a:pt x="96" y="0"/>
                    </a:moveTo>
                    <a:lnTo>
                      <a:pt x="0" y="51"/>
                    </a:lnTo>
                    <a:lnTo>
                      <a:pt x="97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104" name="Line 1224"/>
            <p:cNvSpPr>
              <a:spLocks noChangeShapeType="1"/>
            </p:cNvSpPr>
            <p:nvPr/>
          </p:nvSpPr>
          <p:spPr bwMode="auto">
            <a:xfrm flipV="1">
              <a:off x="4477" y="3243"/>
              <a:ext cx="1" cy="81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103" name="Line 1223"/>
            <p:cNvSpPr>
              <a:spLocks noChangeShapeType="1"/>
            </p:cNvSpPr>
            <p:nvPr/>
          </p:nvSpPr>
          <p:spPr bwMode="auto">
            <a:xfrm flipH="1" flipV="1">
              <a:off x="4357" y="3795"/>
              <a:ext cx="2" cy="302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102" name="Line 1222"/>
            <p:cNvSpPr>
              <a:spLocks noChangeShapeType="1"/>
            </p:cNvSpPr>
            <p:nvPr/>
          </p:nvSpPr>
          <p:spPr bwMode="auto">
            <a:xfrm flipV="1">
              <a:off x="4261" y="4157"/>
              <a:ext cx="1" cy="290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101" name="Line 1221"/>
            <p:cNvSpPr>
              <a:spLocks noChangeShapeType="1"/>
            </p:cNvSpPr>
            <p:nvPr/>
          </p:nvSpPr>
          <p:spPr bwMode="auto">
            <a:xfrm flipV="1">
              <a:off x="4346" y="4192"/>
              <a:ext cx="1" cy="880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100" name="Line 1220"/>
            <p:cNvSpPr>
              <a:spLocks noChangeShapeType="1"/>
            </p:cNvSpPr>
            <p:nvPr/>
          </p:nvSpPr>
          <p:spPr bwMode="auto">
            <a:xfrm>
              <a:off x="4353" y="4198"/>
              <a:ext cx="397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099" name="Line 1219"/>
            <p:cNvSpPr>
              <a:spLocks noChangeShapeType="1"/>
            </p:cNvSpPr>
            <p:nvPr/>
          </p:nvSpPr>
          <p:spPr bwMode="auto">
            <a:xfrm>
              <a:off x="4353" y="4100"/>
              <a:ext cx="386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098" name="Line 1218"/>
            <p:cNvSpPr>
              <a:spLocks noChangeShapeType="1"/>
            </p:cNvSpPr>
            <p:nvPr/>
          </p:nvSpPr>
          <p:spPr bwMode="auto">
            <a:xfrm>
              <a:off x="4261" y="4157"/>
              <a:ext cx="482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095" name="Group 1215"/>
            <p:cNvGrpSpPr>
              <a:grpSpLocks/>
            </p:cNvGrpSpPr>
            <p:nvPr/>
          </p:nvGrpSpPr>
          <p:grpSpPr bwMode="auto">
            <a:xfrm>
              <a:off x="4116" y="5372"/>
              <a:ext cx="524" cy="109"/>
              <a:chOff x="4116" y="5372"/>
              <a:chExt cx="524" cy="109"/>
            </a:xfrm>
          </p:grpSpPr>
          <p:sp>
            <p:nvSpPr>
              <p:cNvPr id="124097" name="Freeform 1217"/>
              <p:cNvSpPr>
                <a:spLocks/>
              </p:cNvSpPr>
              <p:nvPr/>
            </p:nvSpPr>
            <p:spPr bwMode="auto">
              <a:xfrm>
                <a:off x="4221" y="5416"/>
                <a:ext cx="419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419" y="17"/>
                  </a:cxn>
                  <a:cxn ang="0">
                    <a:pos x="419" y="0"/>
                  </a:cxn>
                  <a:cxn ang="0">
                    <a:pos x="0" y="1"/>
                  </a:cxn>
                </a:cxnLst>
                <a:rect l="0" t="0" r="r" b="b"/>
                <a:pathLst>
                  <a:path w="419" h="18">
                    <a:moveTo>
                      <a:pt x="0" y="1"/>
                    </a:moveTo>
                    <a:lnTo>
                      <a:pt x="0" y="18"/>
                    </a:lnTo>
                    <a:lnTo>
                      <a:pt x="419" y="17"/>
                    </a:lnTo>
                    <a:lnTo>
                      <a:pt x="41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96" name="Freeform 1216"/>
              <p:cNvSpPr>
                <a:spLocks/>
              </p:cNvSpPr>
              <p:nvPr/>
            </p:nvSpPr>
            <p:spPr bwMode="auto">
              <a:xfrm>
                <a:off x="4116" y="5372"/>
                <a:ext cx="109" cy="10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4"/>
                  </a:cxn>
                  <a:cxn ang="0">
                    <a:pos x="109" y="109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lnTo>
                      <a:pt x="0" y="54"/>
                    </a:lnTo>
                    <a:lnTo>
                      <a:pt x="109" y="10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92" name="Group 1212"/>
            <p:cNvGrpSpPr>
              <a:grpSpLocks/>
            </p:cNvGrpSpPr>
            <p:nvPr/>
          </p:nvGrpSpPr>
          <p:grpSpPr bwMode="auto">
            <a:xfrm>
              <a:off x="4110" y="4728"/>
              <a:ext cx="187" cy="111"/>
              <a:chOff x="4110" y="4728"/>
              <a:chExt cx="187" cy="111"/>
            </a:xfrm>
          </p:grpSpPr>
          <p:sp>
            <p:nvSpPr>
              <p:cNvPr id="124094" name="Freeform 1214"/>
              <p:cNvSpPr>
                <a:spLocks/>
              </p:cNvSpPr>
              <p:nvPr/>
            </p:nvSpPr>
            <p:spPr bwMode="auto">
              <a:xfrm>
                <a:off x="4216" y="4774"/>
                <a:ext cx="81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81" y="18"/>
                  </a:cxn>
                  <a:cxn ang="0">
                    <a:pos x="81" y="1"/>
                  </a:cxn>
                  <a:cxn ang="0">
                    <a:pos x="0" y="0"/>
                  </a:cxn>
                </a:cxnLst>
                <a:rect l="0" t="0" r="r" b="b"/>
                <a:pathLst>
                  <a:path w="81" h="18">
                    <a:moveTo>
                      <a:pt x="0" y="0"/>
                    </a:moveTo>
                    <a:lnTo>
                      <a:pt x="0" y="17"/>
                    </a:lnTo>
                    <a:lnTo>
                      <a:pt x="81" y="18"/>
                    </a:lnTo>
                    <a:lnTo>
                      <a:pt x="8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93" name="Freeform 1213"/>
              <p:cNvSpPr>
                <a:spLocks/>
              </p:cNvSpPr>
              <p:nvPr/>
            </p:nvSpPr>
            <p:spPr bwMode="auto">
              <a:xfrm>
                <a:off x="4110" y="4728"/>
                <a:ext cx="112" cy="11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53"/>
                  </a:cxn>
                  <a:cxn ang="0">
                    <a:pos x="111" y="111"/>
                  </a:cxn>
                  <a:cxn ang="0">
                    <a:pos x="112" y="0"/>
                  </a:cxn>
                </a:cxnLst>
                <a:rect l="0" t="0" r="r" b="b"/>
                <a:pathLst>
                  <a:path w="112" h="111">
                    <a:moveTo>
                      <a:pt x="112" y="0"/>
                    </a:moveTo>
                    <a:lnTo>
                      <a:pt x="0" y="53"/>
                    </a:lnTo>
                    <a:lnTo>
                      <a:pt x="111" y="11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89" name="Group 1209"/>
            <p:cNvGrpSpPr>
              <a:grpSpLocks/>
            </p:cNvGrpSpPr>
            <p:nvPr/>
          </p:nvGrpSpPr>
          <p:grpSpPr bwMode="auto">
            <a:xfrm>
              <a:off x="4537" y="4693"/>
              <a:ext cx="108" cy="133"/>
              <a:chOff x="4537" y="4693"/>
              <a:chExt cx="108" cy="133"/>
            </a:xfrm>
          </p:grpSpPr>
          <p:sp>
            <p:nvSpPr>
              <p:cNvPr id="124091" name="Rectangle 1211"/>
              <p:cNvSpPr>
                <a:spLocks noChangeArrowheads="1"/>
              </p:cNvSpPr>
              <p:nvPr/>
            </p:nvSpPr>
            <p:spPr bwMode="auto">
              <a:xfrm>
                <a:off x="4582" y="4693"/>
                <a:ext cx="17" cy="25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90" name="Freeform 1210"/>
              <p:cNvSpPr>
                <a:spLocks/>
              </p:cNvSpPr>
              <p:nvPr/>
            </p:nvSpPr>
            <p:spPr bwMode="auto">
              <a:xfrm>
                <a:off x="4537" y="4716"/>
                <a:ext cx="108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110"/>
                  </a:cxn>
                  <a:cxn ang="0">
                    <a:pos x="108" y="0"/>
                  </a:cxn>
                  <a:cxn ang="0">
                    <a:pos x="0" y="0"/>
                  </a:cxn>
                </a:cxnLst>
                <a:rect l="0" t="0" r="r" b="b"/>
                <a:pathLst>
                  <a:path w="108" h="110">
                    <a:moveTo>
                      <a:pt x="0" y="0"/>
                    </a:moveTo>
                    <a:lnTo>
                      <a:pt x="53" y="110"/>
                    </a:lnTo>
                    <a:lnTo>
                      <a:pt x="1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86" name="Group 1206"/>
            <p:cNvGrpSpPr>
              <a:grpSpLocks/>
            </p:cNvGrpSpPr>
            <p:nvPr/>
          </p:nvGrpSpPr>
          <p:grpSpPr bwMode="auto">
            <a:xfrm>
              <a:off x="3715" y="3215"/>
              <a:ext cx="291" cy="96"/>
              <a:chOff x="3715" y="3215"/>
              <a:chExt cx="291" cy="96"/>
            </a:xfrm>
          </p:grpSpPr>
          <p:sp>
            <p:nvSpPr>
              <p:cNvPr id="124088" name="Line 1208"/>
              <p:cNvSpPr>
                <a:spLocks noChangeShapeType="1"/>
              </p:cNvSpPr>
              <p:nvPr/>
            </p:nvSpPr>
            <p:spPr bwMode="auto">
              <a:xfrm flipV="1">
                <a:off x="3715" y="3262"/>
                <a:ext cx="198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87" name="Freeform 1207"/>
              <p:cNvSpPr>
                <a:spLocks/>
              </p:cNvSpPr>
              <p:nvPr/>
            </p:nvSpPr>
            <p:spPr bwMode="auto">
              <a:xfrm>
                <a:off x="3909" y="3215"/>
                <a:ext cx="97" cy="96"/>
              </a:xfrm>
              <a:custGeom>
                <a:avLst/>
                <a:gdLst/>
                <a:ahLst/>
                <a:cxnLst>
                  <a:cxn ang="0">
                    <a:pos x="1" y="96"/>
                  </a:cxn>
                  <a:cxn ang="0">
                    <a:pos x="97" y="47"/>
                  </a:cxn>
                  <a:cxn ang="0">
                    <a:pos x="0" y="0"/>
                  </a:cxn>
                  <a:cxn ang="0">
                    <a:pos x="1" y="96"/>
                  </a:cxn>
                </a:cxnLst>
                <a:rect l="0" t="0" r="r" b="b"/>
                <a:pathLst>
                  <a:path w="97" h="96">
                    <a:moveTo>
                      <a:pt x="1" y="96"/>
                    </a:moveTo>
                    <a:lnTo>
                      <a:pt x="97" y="47"/>
                    </a:lnTo>
                    <a:lnTo>
                      <a:pt x="0" y="0"/>
                    </a:lnTo>
                    <a:lnTo>
                      <a:pt x="1" y="96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83" name="Group 1203"/>
            <p:cNvGrpSpPr>
              <a:grpSpLocks/>
            </p:cNvGrpSpPr>
            <p:nvPr/>
          </p:nvGrpSpPr>
          <p:grpSpPr bwMode="auto">
            <a:xfrm>
              <a:off x="3710" y="3806"/>
              <a:ext cx="289" cy="96"/>
              <a:chOff x="3710" y="3806"/>
              <a:chExt cx="289" cy="96"/>
            </a:xfrm>
          </p:grpSpPr>
          <p:sp>
            <p:nvSpPr>
              <p:cNvPr id="124085" name="Line 1205"/>
              <p:cNvSpPr>
                <a:spLocks noChangeShapeType="1"/>
              </p:cNvSpPr>
              <p:nvPr/>
            </p:nvSpPr>
            <p:spPr bwMode="auto">
              <a:xfrm flipV="1">
                <a:off x="3801" y="3850"/>
                <a:ext cx="198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84" name="Freeform 1204"/>
              <p:cNvSpPr>
                <a:spLocks/>
              </p:cNvSpPr>
              <p:nvPr/>
            </p:nvSpPr>
            <p:spPr bwMode="auto">
              <a:xfrm>
                <a:off x="3710" y="3806"/>
                <a:ext cx="97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50"/>
                  </a:cxn>
                  <a:cxn ang="0">
                    <a:pos x="97" y="96"/>
                  </a:cxn>
                  <a:cxn ang="0">
                    <a:pos x="96" y="0"/>
                  </a:cxn>
                </a:cxnLst>
                <a:rect l="0" t="0" r="r" b="b"/>
                <a:pathLst>
                  <a:path w="97" h="96">
                    <a:moveTo>
                      <a:pt x="96" y="0"/>
                    </a:moveTo>
                    <a:lnTo>
                      <a:pt x="0" y="50"/>
                    </a:lnTo>
                    <a:lnTo>
                      <a:pt x="97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082" name="Freeform 1202"/>
            <p:cNvSpPr>
              <a:spLocks/>
            </p:cNvSpPr>
            <p:nvPr/>
          </p:nvSpPr>
          <p:spPr bwMode="auto">
            <a:xfrm>
              <a:off x="4564" y="5318"/>
              <a:ext cx="108" cy="116"/>
            </a:xfrm>
            <a:custGeom>
              <a:avLst/>
              <a:gdLst/>
              <a:ahLst/>
              <a:cxnLst>
                <a:cxn ang="0">
                  <a:pos x="108" y="116"/>
                </a:cxn>
                <a:cxn ang="0">
                  <a:pos x="66" y="0"/>
                </a:cxn>
                <a:cxn ang="0">
                  <a:pos x="0" y="105"/>
                </a:cxn>
                <a:cxn ang="0">
                  <a:pos x="108" y="116"/>
                </a:cxn>
              </a:cxnLst>
              <a:rect l="0" t="0" r="r" b="b"/>
              <a:pathLst>
                <a:path w="108" h="116">
                  <a:moveTo>
                    <a:pt x="108" y="116"/>
                  </a:moveTo>
                  <a:lnTo>
                    <a:pt x="66" y="0"/>
                  </a:lnTo>
                  <a:lnTo>
                    <a:pt x="0" y="105"/>
                  </a:lnTo>
                  <a:lnTo>
                    <a:pt x="108" y="116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079" name="Group 1199"/>
            <p:cNvGrpSpPr>
              <a:grpSpLocks/>
            </p:cNvGrpSpPr>
            <p:nvPr/>
          </p:nvGrpSpPr>
          <p:grpSpPr bwMode="auto">
            <a:xfrm>
              <a:off x="3724" y="4417"/>
              <a:ext cx="288" cy="96"/>
              <a:chOff x="3724" y="4417"/>
              <a:chExt cx="288" cy="96"/>
            </a:xfrm>
          </p:grpSpPr>
          <p:sp>
            <p:nvSpPr>
              <p:cNvPr id="124081" name="Line 1201"/>
              <p:cNvSpPr>
                <a:spLocks noChangeShapeType="1"/>
              </p:cNvSpPr>
              <p:nvPr/>
            </p:nvSpPr>
            <p:spPr bwMode="auto">
              <a:xfrm flipV="1">
                <a:off x="3814" y="4461"/>
                <a:ext cx="198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80" name="Freeform 1200"/>
              <p:cNvSpPr>
                <a:spLocks/>
              </p:cNvSpPr>
              <p:nvPr/>
            </p:nvSpPr>
            <p:spPr bwMode="auto">
              <a:xfrm>
                <a:off x="3724" y="4417"/>
                <a:ext cx="96" cy="9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50"/>
                  </a:cxn>
                  <a:cxn ang="0">
                    <a:pos x="96" y="96"/>
                  </a:cxn>
                  <a:cxn ang="0">
                    <a:pos x="94" y="0"/>
                  </a:cxn>
                </a:cxnLst>
                <a:rect l="0" t="0" r="r" b="b"/>
                <a:pathLst>
                  <a:path w="96" h="96">
                    <a:moveTo>
                      <a:pt x="94" y="0"/>
                    </a:moveTo>
                    <a:lnTo>
                      <a:pt x="0" y="50"/>
                    </a:lnTo>
                    <a:lnTo>
                      <a:pt x="96" y="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76" name="Group 1196"/>
            <p:cNvGrpSpPr>
              <a:grpSpLocks/>
            </p:cNvGrpSpPr>
            <p:nvPr/>
          </p:nvGrpSpPr>
          <p:grpSpPr bwMode="auto">
            <a:xfrm>
              <a:off x="3715" y="5021"/>
              <a:ext cx="290" cy="96"/>
              <a:chOff x="3715" y="5021"/>
              <a:chExt cx="290" cy="96"/>
            </a:xfrm>
          </p:grpSpPr>
          <p:sp>
            <p:nvSpPr>
              <p:cNvPr id="124078" name="Line 1198"/>
              <p:cNvSpPr>
                <a:spLocks noChangeShapeType="1"/>
              </p:cNvSpPr>
              <p:nvPr/>
            </p:nvSpPr>
            <p:spPr bwMode="auto">
              <a:xfrm flipV="1">
                <a:off x="3807" y="5065"/>
                <a:ext cx="198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77" name="Freeform 1197"/>
              <p:cNvSpPr>
                <a:spLocks/>
              </p:cNvSpPr>
              <p:nvPr/>
            </p:nvSpPr>
            <p:spPr bwMode="auto">
              <a:xfrm>
                <a:off x="3715" y="5021"/>
                <a:ext cx="98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51"/>
                  </a:cxn>
                  <a:cxn ang="0">
                    <a:pos x="98" y="96"/>
                  </a:cxn>
                  <a:cxn ang="0">
                    <a:pos x="96" y="0"/>
                  </a:cxn>
                </a:cxnLst>
                <a:rect l="0" t="0" r="r" b="b"/>
                <a:pathLst>
                  <a:path w="98" h="96">
                    <a:moveTo>
                      <a:pt x="96" y="0"/>
                    </a:moveTo>
                    <a:lnTo>
                      <a:pt x="0" y="51"/>
                    </a:lnTo>
                    <a:lnTo>
                      <a:pt x="98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73" name="Group 1193"/>
            <p:cNvGrpSpPr>
              <a:grpSpLocks/>
            </p:cNvGrpSpPr>
            <p:nvPr/>
          </p:nvGrpSpPr>
          <p:grpSpPr bwMode="auto">
            <a:xfrm>
              <a:off x="4293" y="4840"/>
              <a:ext cx="193" cy="110"/>
              <a:chOff x="4293" y="4840"/>
              <a:chExt cx="193" cy="110"/>
            </a:xfrm>
          </p:grpSpPr>
          <p:sp>
            <p:nvSpPr>
              <p:cNvPr id="124075" name="Freeform 1195"/>
              <p:cNvSpPr>
                <a:spLocks/>
              </p:cNvSpPr>
              <p:nvPr/>
            </p:nvSpPr>
            <p:spPr bwMode="auto">
              <a:xfrm>
                <a:off x="4293" y="4884"/>
                <a:ext cx="86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86" y="20"/>
                  </a:cxn>
                  <a:cxn ang="0">
                    <a:pos x="86" y="3"/>
                  </a:cxn>
                  <a:cxn ang="0">
                    <a:pos x="0" y="0"/>
                  </a:cxn>
                </a:cxnLst>
                <a:rect l="0" t="0" r="r" b="b"/>
                <a:pathLst>
                  <a:path w="86" h="20">
                    <a:moveTo>
                      <a:pt x="0" y="0"/>
                    </a:moveTo>
                    <a:lnTo>
                      <a:pt x="0" y="17"/>
                    </a:lnTo>
                    <a:lnTo>
                      <a:pt x="86" y="20"/>
                    </a:lnTo>
                    <a:lnTo>
                      <a:pt x="8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74" name="Freeform 1194"/>
              <p:cNvSpPr>
                <a:spLocks/>
              </p:cNvSpPr>
              <p:nvPr/>
            </p:nvSpPr>
            <p:spPr bwMode="auto">
              <a:xfrm>
                <a:off x="4374" y="4840"/>
                <a:ext cx="112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112" y="59"/>
                  </a:cxn>
                  <a:cxn ang="0">
                    <a:pos x="3" y="0"/>
                  </a:cxn>
                  <a:cxn ang="0">
                    <a:pos x="0" y="110"/>
                  </a:cxn>
                </a:cxnLst>
                <a:rect l="0" t="0" r="r" b="b"/>
                <a:pathLst>
                  <a:path w="112" h="110">
                    <a:moveTo>
                      <a:pt x="0" y="110"/>
                    </a:moveTo>
                    <a:lnTo>
                      <a:pt x="112" y="59"/>
                    </a:lnTo>
                    <a:lnTo>
                      <a:pt x="3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072" name="Rectangle 1192"/>
            <p:cNvSpPr>
              <a:spLocks noChangeArrowheads="1"/>
            </p:cNvSpPr>
            <p:nvPr/>
          </p:nvSpPr>
          <p:spPr bwMode="auto">
            <a:xfrm>
              <a:off x="4225" y="4177"/>
              <a:ext cx="17" cy="512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071" name="Rectangle 1191"/>
            <p:cNvSpPr>
              <a:spLocks noChangeArrowheads="1"/>
            </p:cNvSpPr>
            <p:nvPr/>
          </p:nvSpPr>
          <p:spPr bwMode="auto">
            <a:xfrm>
              <a:off x="4236" y="4679"/>
              <a:ext cx="352" cy="1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070" name="Freeform 1190"/>
            <p:cNvSpPr>
              <a:spLocks/>
            </p:cNvSpPr>
            <p:nvPr/>
          </p:nvSpPr>
          <p:spPr bwMode="auto">
            <a:xfrm>
              <a:off x="4285" y="4781"/>
              <a:ext cx="19" cy="109"/>
            </a:xfrm>
            <a:custGeom>
              <a:avLst/>
              <a:gdLst/>
              <a:ahLst/>
              <a:cxnLst>
                <a:cxn ang="0">
                  <a:pos x="2" y="109"/>
                </a:cxn>
                <a:cxn ang="0">
                  <a:pos x="19" y="109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" y="109"/>
                </a:cxn>
              </a:cxnLst>
              <a:rect l="0" t="0" r="r" b="b"/>
              <a:pathLst>
                <a:path w="19" h="109">
                  <a:moveTo>
                    <a:pt x="2" y="109"/>
                  </a:moveTo>
                  <a:lnTo>
                    <a:pt x="19" y="10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" y="109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053" name="Group 1173"/>
            <p:cNvGrpSpPr>
              <a:grpSpLocks/>
            </p:cNvGrpSpPr>
            <p:nvPr/>
          </p:nvGrpSpPr>
          <p:grpSpPr bwMode="auto">
            <a:xfrm>
              <a:off x="813" y="6"/>
              <a:ext cx="1921" cy="802"/>
              <a:chOff x="813" y="6"/>
              <a:chExt cx="1921" cy="802"/>
            </a:xfrm>
          </p:grpSpPr>
          <p:sp>
            <p:nvSpPr>
              <p:cNvPr id="124069" name="Freeform 1189"/>
              <p:cNvSpPr>
                <a:spLocks/>
              </p:cNvSpPr>
              <p:nvPr/>
            </p:nvSpPr>
            <p:spPr bwMode="auto">
              <a:xfrm>
                <a:off x="813" y="6"/>
                <a:ext cx="1897" cy="611"/>
              </a:xfrm>
              <a:custGeom>
                <a:avLst/>
                <a:gdLst/>
                <a:ahLst/>
                <a:cxnLst>
                  <a:cxn ang="0">
                    <a:pos x="73" y="220"/>
                  </a:cxn>
                  <a:cxn ang="0">
                    <a:pos x="13" y="256"/>
                  </a:cxn>
                  <a:cxn ang="0">
                    <a:pos x="0" y="287"/>
                  </a:cxn>
                  <a:cxn ang="0">
                    <a:pos x="25" y="328"/>
                  </a:cxn>
                  <a:cxn ang="0">
                    <a:pos x="95" y="359"/>
                  </a:cxn>
                  <a:cxn ang="0">
                    <a:pos x="64" y="377"/>
                  </a:cxn>
                  <a:cxn ang="0">
                    <a:pos x="44" y="407"/>
                  </a:cxn>
                  <a:cxn ang="0">
                    <a:pos x="51" y="441"/>
                  </a:cxn>
                  <a:cxn ang="0">
                    <a:pos x="86" y="469"/>
                  </a:cxn>
                  <a:cxn ang="0">
                    <a:pos x="195" y="498"/>
                  </a:cxn>
                  <a:cxn ang="0">
                    <a:pos x="254" y="499"/>
                  </a:cxn>
                  <a:cxn ang="0">
                    <a:pos x="378" y="554"/>
                  </a:cxn>
                  <a:cxn ang="0">
                    <a:pos x="549" y="574"/>
                  </a:cxn>
                  <a:cxn ang="0">
                    <a:pos x="723" y="553"/>
                  </a:cxn>
                  <a:cxn ang="0">
                    <a:pos x="799" y="587"/>
                  </a:cxn>
                  <a:cxn ang="0">
                    <a:pos x="933" y="609"/>
                  </a:cxn>
                  <a:cxn ang="0">
                    <a:pos x="1107" y="595"/>
                  </a:cxn>
                  <a:cxn ang="0">
                    <a:pos x="1211" y="556"/>
                  </a:cxn>
                  <a:cxn ang="0">
                    <a:pos x="1253" y="517"/>
                  </a:cxn>
                  <a:cxn ang="0">
                    <a:pos x="1352" y="534"/>
                  </a:cxn>
                  <a:cxn ang="0">
                    <a:pos x="1529" y="517"/>
                  </a:cxn>
                  <a:cxn ang="0">
                    <a:pos x="1598" y="488"/>
                  </a:cxn>
                  <a:cxn ang="0">
                    <a:pos x="1636" y="448"/>
                  </a:cxn>
                  <a:cxn ang="0">
                    <a:pos x="1695" y="420"/>
                  </a:cxn>
                  <a:cxn ang="0">
                    <a:pos x="1807" y="390"/>
                  </a:cxn>
                  <a:cxn ang="0">
                    <a:pos x="1868" y="352"/>
                  </a:cxn>
                  <a:cxn ang="0">
                    <a:pos x="1896" y="308"/>
                  </a:cxn>
                  <a:cxn ang="0">
                    <a:pos x="1887" y="264"/>
                  </a:cxn>
                  <a:cxn ang="0">
                    <a:pos x="1849" y="225"/>
                  </a:cxn>
                  <a:cxn ang="0">
                    <a:pos x="1849" y="196"/>
                  </a:cxn>
                  <a:cxn ang="0">
                    <a:pos x="1851" y="159"/>
                  </a:cxn>
                  <a:cxn ang="0">
                    <a:pos x="1825" y="127"/>
                  </a:cxn>
                  <a:cxn ang="0">
                    <a:pos x="1718" y="82"/>
                  </a:cxn>
                  <a:cxn ang="0">
                    <a:pos x="1671" y="60"/>
                  </a:cxn>
                  <a:cxn ang="0">
                    <a:pos x="1609" y="21"/>
                  </a:cxn>
                  <a:cxn ang="0">
                    <a:pos x="1472" y="0"/>
                  </a:cxn>
                  <a:cxn ang="0">
                    <a:pos x="1324" y="25"/>
                  </a:cxn>
                  <a:cxn ang="0">
                    <a:pos x="1279" y="19"/>
                  </a:cxn>
                  <a:cxn ang="0">
                    <a:pos x="1158" y="0"/>
                  </a:cxn>
                  <a:cxn ang="0">
                    <a:pos x="1056" y="12"/>
                  </a:cxn>
                  <a:cxn ang="0">
                    <a:pos x="985" y="46"/>
                  </a:cxn>
                  <a:cxn ang="0">
                    <a:pos x="910" y="25"/>
                  </a:cxn>
                  <a:cxn ang="0">
                    <a:pos x="759" y="22"/>
                  </a:cxn>
                  <a:cxn ang="0">
                    <a:pos x="654" y="51"/>
                  </a:cxn>
                  <a:cxn ang="0">
                    <a:pos x="579" y="66"/>
                  </a:cxn>
                  <a:cxn ang="0">
                    <a:pos x="405" y="58"/>
                  </a:cxn>
                  <a:cxn ang="0">
                    <a:pos x="275" y="85"/>
                  </a:cxn>
                  <a:cxn ang="0">
                    <a:pos x="203" y="124"/>
                  </a:cxn>
                  <a:cxn ang="0">
                    <a:pos x="169" y="172"/>
                  </a:cxn>
                </a:cxnLst>
                <a:rect l="0" t="0" r="r" b="b"/>
                <a:pathLst>
                  <a:path w="1897" h="611">
                    <a:moveTo>
                      <a:pt x="171" y="203"/>
                    </a:moveTo>
                    <a:lnTo>
                      <a:pt x="136" y="206"/>
                    </a:lnTo>
                    <a:lnTo>
                      <a:pt x="103" y="212"/>
                    </a:lnTo>
                    <a:lnTo>
                      <a:pt x="73" y="220"/>
                    </a:lnTo>
                    <a:lnTo>
                      <a:pt x="49" y="230"/>
                    </a:lnTo>
                    <a:lnTo>
                      <a:pt x="28" y="243"/>
                    </a:lnTo>
                    <a:lnTo>
                      <a:pt x="20" y="249"/>
                    </a:lnTo>
                    <a:lnTo>
                      <a:pt x="13" y="256"/>
                    </a:lnTo>
                    <a:lnTo>
                      <a:pt x="7" y="263"/>
                    </a:lnTo>
                    <a:lnTo>
                      <a:pt x="3" y="271"/>
                    </a:lnTo>
                    <a:lnTo>
                      <a:pt x="1" y="278"/>
                    </a:lnTo>
                    <a:lnTo>
                      <a:pt x="0" y="287"/>
                    </a:lnTo>
                    <a:lnTo>
                      <a:pt x="1" y="298"/>
                    </a:lnTo>
                    <a:lnTo>
                      <a:pt x="7" y="308"/>
                    </a:lnTo>
                    <a:lnTo>
                      <a:pt x="14" y="318"/>
                    </a:lnTo>
                    <a:lnTo>
                      <a:pt x="25" y="328"/>
                    </a:lnTo>
                    <a:lnTo>
                      <a:pt x="38" y="338"/>
                    </a:lnTo>
                    <a:lnTo>
                      <a:pt x="55" y="345"/>
                    </a:lnTo>
                    <a:lnTo>
                      <a:pt x="73" y="353"/>
                    </a:lnTo>
                    <a:lnTo>
                      <a:pt x="95" y="359"/>
                    </a:lnTo>
                    <a:lnTo>
                      <a:pt x="93" y="357"/>
                    </a:lnTo>
                    <a:lnTo>
                      <a:pt x="82" y="363"/>
                    </a:lnTo>
                    <a:lnTo>
                      <a:pt x="72" y="370"/>
                    </a:lnTo>
                    <a:lnTo>
                      <a:pt x="64" y="377"/>
                    </a:lnTo>
                    <a:lnTo>
                      <a:pt x="55" y="384"/>
                    </a:lnTo>
                    <a:lnTo>
                      <a:pt x="49" y="391"/>
                    </a:lnTo>
                    <a:lnTo>
                      <a:pt x="45" y="400"/>
                    </a:lnTo>
                    <a:lnTo>
                      <a:pt x="44" y="407"/>
                    </a:lnTo>
                    <a:lnTo>
                      <a:pt x="42" y="415"/>
                    </a:lnTo>
                    <a:lnTo>
                      <a:pt x="44" y="424"/>
                    </a:lnTo>
                    <a:lnTo>
                      <a:pt x="47" y="432"/>
                    </a:lnTo>
                    <a:lnTo>
                      <a:pt x="51" y="441"/>
                    </a:lnTo>
                    <a:lnTo>
                      <a:pt x="58" y="448"/>
                    </a:lnTo>
                    <a:lnTo>
                      <a:pt x="65" y="455"/>
                    </a:lnTo>
                    <a:lnTo>
                      <a:pt x="75" y="462"/>
                    </a:lnTo>
                    <a:lnTo>
                      <a:pt x="86" y="469"/>
                    </a:lnTo>
                    <a:lnTo>
                      <a:pt x="97" y="475"/>
                    </a:lnTo>
                    <a:lnTo>
                      <a:pt x="126" y="485"/>
                    </a:lnTo>
                    <a:lnTo>
                      <a:pt x="158" y="492"/>
                    </a:lnTo>
                    <a:lnTo>
                      <a:pt x="195" y="498"/>
                    </a:lnTo>
                    <a:lnTo>
                      <a:pt x="233" y="499"/>
                    </a:lnTo>
                    <a:lnTo>
                      <a:pt x="244" y="499"/>
                    </a:lnTo>
                    <a:lnTo>
                      <a:pt x="256" y="499"/>
                    </a:lnTo>
                    <a:lnTo>
                      <a:pt x="254" y="499"/>
                    </a:lnTo>
                    <a:lnTo>
                      <a:pt x="280" y="516"/>
                    </a:lnTo>
                    <a:lnTo>
                      <a:pt x="309" y="530"/>
                    </a:lnTo>
                    <a:lnTo>
                      <a:pt x="342" y="543"/>
                    </a:lnTo>
                    <a:lnTo>
                      <a:pt x="378" y="554"/>
                    </a:lnTo>
                    <a:lnTo>
                      <a:pt x="418" y="563"/>
                    </a:lnTo>
                    <a:lnTo>
                      <a:pt x="460" y="568"/>
                    </a:lnTo>
                    <a:lnTo>
                      <a:pt x="504" y="572"/>
                    </a:lnTo>
                    <a:lnTo>
                      <a:pt x="549" y="574"/>
                    </a:lnTo>
                    <a:lnTo>
                      <a:pt x="594" y="572"/>
                    </a:lnTo>
                    <a:lnTo>
                      <a:pt x="639" y="568"/>
                    </a:lnTo>
                    <a:lnTo>
                      <a:pt x="682" y="563"/>
                    </a:lnTo>
                    <a:lnTo>
                      <a:pt x="723" y="553"/>
                    </a:lnTo>
                    <a:lnTo>
                      <a:pt x="745" y="565"/>
                    </a:lnTo>
                    <a:lnTo>
                      <a:pt x="771" y="577"/>
                    </a:lnTo>
                    <a:lnTo>
                      <a:pt x="799" y="587"/>
                    </a:lnTo>
                    <a:lnTo>
                      <a:pt x="830" y="595"/>
                    </a:lnTo>
                    <a:lnTo>
                      <a:pt x="863" y="602"/>
                    </a:lnTo>
                    <a:lnTo>
                      <a:pt x="896" y="606"/>
                    </a:lnTo>
                    <a:lnTo>
                      <a:pt x="933" y="609"/>
                    </a:lnTo>
                    <a:lnTo>
                      <a:pt x="970" y="611"/>
                    </a:lnTo>
                    <a:lnTo>
                      <a:pt x="1018" y="609"/>
                    </a:lnTo>
                    <a:lnTo>
                      <a:pt x="1063" y="604"/>
                    </a:lnTo>
                    <a:lnTo>
                      <a:pt x="1107" y="595"/>
                    </a:lnTo>
                    <a:lnTo>
                      <a:pt x="1146" y="585"/>
                    </a:lnTo>
                    <a:lnTo>
                      <a:pt x="1182" y="571"/>
                    </a:lnTo>
                    <a:lnTo>
                      <a:pt x="1197" y="564"/>
                    </a:lnTo>
                    <a:lnTo>
                      <a:pt x="1211" y="556"/>
                    </a:lnTo>
                    <a:lnTo>
                      <a:pt x="1224" y="547"/>
                    </a:lnTo>
                    <a:lnTo>
                      <a:pt x="1235" y="537"/>
                    </a:lnTo>
                    <a:lnTo>
                      <a:pt x="1245" y="527"/>
                    </a:lnTo>
                    <a:lnTo>
                      <a:pt x="1253" y="517"/>
                    </a:lnTo>
                    <a:lnTo>
                      <a:pt x="1253" y="519"/>
                    </a:lnTo>
                    <a:lnTo>
                      <a:pt x="1285" y="526"/>
                    </a:lnTo>
                    <a:lnTo>
                      <a:pt x="1318" y="531"/>
                    </a:lnTo>
                    <a:lnTo>
                      <a:pt x="1352" y="534"/>
                    </a:lnTo>
                    <a:lnTo>
                      <a:pt x="1388" y="536"/>
                    </a:lnTo>
                    <a:lnTo>
                      <a:pt x="1438" y="533"/>
                    </a:lnTo>
                    <a:lnTo>
                      <a:pt x="1486" y="527"/>
                    </a:lnTo>
                    <a:lnTo>
                      <a:pt x="1529" y="517"/>
                    </a:lnTo>
                    <a:lnTo>
                      <a:pt x="1549" y="510"/>
                    </a:lnTo>
                    <a:lnTo>
                      <a:pt x="1567" y="503"/>
                    </a:lnTo>
                    <a:lnTo>
                      <a:pt x="1582" y="496"/>
                    </a:lnTo>
                    <a:lnTo>
                      <a:pt x="1598" y="488"/>
                    </a:lnTo>
                    <a:lnTo>
                      <a:pt x="1611" y="478"/>
                    </a:lnTo>
                    <a:lnTo>
                      <a:pt x="1621" y="468"/>
                    </a:lnTo>
                    <a:lnTo>
                      <a:pt x="1630" y="458"/>
                    </a:lnTo>
                    <a:lnTo>
                      <a:pt x="1636" y="448"/>
                    </a:lnTo>
                    <a:lnTo>
                      <a:pt x="1640" y="437"/>
                    </a:lnTo>
                    <a:lnTo>
                      <a:pt x="1642" y="425"/>
                    </a:lnTo>
                    <a:lnTo>
                      <a:pt x="1695" y="420"/>
                    </a:lnTo>
                    <a:lnTo>
                      <a:pt x="1743" y="410"/>
                    </a:lnTo>
                    <a:lnTo>
                      <a:pt x="1766" y="404"/>
                    </a:lnTo>
                    <a:lnTo>
                      <a:pt x="1787" y="397"/>
                    </a:lnTo>
                    <a:lnTo>
                      <a:pt x="1807" y="390"/>
                    </a:lnTo>
                    <a:lnTo>
                      <a:pt x="1825" y="382"/>
                    </a:lnTo>
                    <a:lnTo>
                      <a:pt x="1841" y="372"/>
                    </a:lnTo>
                    <a:lnTo>
                      <a:pt x="1855" y="363"/>
                    </a:lnTo>
                    <a:lnTo>
                      <a:pt x="1868" y="352"/>
                    </a:lnTo>
                    <a:lnTo>
                      <a:pt x="1877" y="342"/>
                    </a:lnTo>
                    <a:lnTo>
                      <a:pt x="1886" y="331"/>
                    </a:lnTo>
                    <a:lnTo>
                      <a:pt x="1893" y="319"/>
                    </a:lnTo>
                    <a:lnTo>
                      <a:pt x="1896" y="308"/>
                    </a:lnTo>
                    <a:lnTo>
                      <a:pt x="1897" y="295"/>
                    </a:lnTo>
                    <a:lnTo>
                      <a:pt x="1896" y="285"/>
                    </a:lnTo>
                    <a:lnTo>
                      <a:pt x="1893" y="274"/>
                    </a:lnTo>
                    <a:lnTo>
                      <a:pt x="1887" y="264"/>
                    </a:lnTo>
                    <a:lnTo>
                      <a:pt x="1882" y="254"/>
                    </a:lnTo>
                    <a:lnTo>
                      <a:pt x="1872" y="244"/>
                    </a:lnTo>
                    <a:lnTo>
                      <a:pt x="1862" y="234"/>
                    </a:lnTo>
                    <a:lnTo>
                      <a:pt x="1849" y="225"/>
                    </a:lnTo>
                    <a:lnTo>
                      <a:pt x="1835" y="216"/>
                    </a:lnTo>
                    <a:lnTo>
                      <a:pt x="1844" y="206"/>
                    </a:lnTo>
                    <a:lnTo>
                      <a:pt x="1849" y="196"/>
                    </a:lnTo>
                    <a:lnTo>
                      <a:pt x="1852" y="186"/>
                    </a:lnTo>
                    <a:lnTo>
                      <a:pt x="1853" y="176"/>
                    </a:lnTo>
                    <a:lnTo>
                      <a:pt x="1852" y="168"/>
                    </a:lnTo>
                    <a:lnTo>
                      <a:pt x="1851" y="159"/>
                    </a:lnTo>
                    <a:lnTo>
                      <a:pt x="1846" y="151"/>
                    </a:lnTo>
                    <a:lnTo>
                      <a:pt x="1841" y="143"/>
                    </a:lnTo>
                    <a:lnTo>
                      <a:pt x="1834" y="135"/>
                    </a:lnTo>
                    <a:lnTo>
                      <a:pt x="1825" y="127"/>
                    </a:lnTo>
                    <a:lnTo>
                      <a:pt x="1805" y="114"/>
                    </a:lnTo>
                    <a:lnTo>
                      <a:pt x="1780" y="101"/>
                    </a:lnTo>
                    <a:lnTo>
                      <a:pt x="1750" y="90"/>
                    </a:lnTo>
                    <a:lnTo>
                      <a:pt x="1718" y="82"/>
                    </a:lnTo>
                    <a:lnTo>
                      <a:pt x="1681" y="76"/>
                    </a:lnTo>
                    <a:lnTo>
                      <a:pt x="1677" y="68"/>
                    </a:lnTo>
                    <a:lnTo>
                      <a:pt x="1671" y="60"/>
                    </a:lnTo>
                    <a:lnTo>
                      <a:pt x="1664" y="53"/>
                    </a:lnTo>
                    <a:lnTo>
                      <a:pt x="1656" y="46"/>
                    </a:lnTo>
                    <a:lnTo>
                      <a:pt x="1635" y="32"/>
                    </a:lnTo>
                    <a:lnTo>
                      <a:pt x="1609" y="21"/>
                    </a:lnTo>
                    <a:lnTo>
                      <a:pt x="1580" y="12"/>
                    </a:lnTo>
                    <a:lnTo>
                      <a:pt x="1546" y="5"/>
                    </a:lnTo>
                    <a:lnTo>
                      <a:pt x="1510" y="1"/>
                    </a:lnTo>
                    <a:lnTo>
                      <a:pt x="1472" y="0"/>
                    </a:lnTo>
                    <a:lnTo>
                      <a:pt x="1426" y="2"/>
                    </a:lnTo>
                    <a:lnTo>
                      <a:pt x="1382" y="8"/>
                    </a:lnTo>
                    <a:lnTo>
                      <a:pt x="1342" y="19"/>
                    </a:lnTo>
                    <a:lnTo>
                      <a:pt x="1324" y="25"/>
                    </a:lnTo>
                    <a:lnTo>
                      <a:pt x="1309" y="32"/>
                    </a:lnTo>
                    <a:lnTo>
                      <a:pt x="1310" y="32"/>
                    </a:lnTo>
                    <a:lnTo>
                      <a:pt x="1296" y="25"/>
                    </a:lnTo>
                    <a:lnTo>
                      <a:pt x="1279" y="19"/>
                    </a:lnTo>
                    <a:lnTo>
                      <a:pt x="1262" y="14"/>
                    </a:lnTo>
                    <a:lnTo>
                      <a:pt x="1242" y="8"/>
                    </a:lnTo>
                    <a:lnTo>
                      <a:pt x="1201" y="2"/>
                    </a:lnTo>
                    <a:lnTo>
                      <a:pt x="1158" y="0"/>
                    </a:lnTo>
                    <a:lnTo>
                      <a:pt x="1131" y="1"/>
                    </a:lnTo>
                    <a:lnTo>
                      <a:pt x="1104" y="2"/>
                    </a:lnTo>
                    <a:lnTo>
                      <a:pt x="1080" y="7"/>
                    </a:lnTo>
                    <a:lnTo>
                      <a:pt x="1056" y="12"/>
                    </a:lnTo>
                    <a:lnTo>
                      <a:pt x="1035" y="19"/>
                    </a:lnTo>
                    <a:lnTo>
                      <a:pt x="1015" y="27"/>
                    </a:lnTo>
                    <a:lnTo>
                      <a:pt x="999" y="36"/>
                    </a:lnTo>
                    <a:lnTo>
                      <a:pt x="985" y="46"/>
                    </a:lnTo>
                    <a:lnTo>
                      <a:pt x="987" y="48"/>
                    </a:lnTo>
                    <a:lnTo>
                      <a:pt x="970" y="41"/>
                    </a:lnTo>
                    <a:lnTo>
                      <a:pt x="951" y="35"/>
                    </a:lnTo>
                    <a:lnTo>
                      <a:pt x="910" y="25"/>
                    </a:lnTo>
                    <a:lnTo>
                      <a:pt x="868" y="19"/>
                    </a:lnTo>
                    <a:lnTo>
                      <a:pt x="822" y="18"/>
                    </a:lnTo>
                    <a:lnTo>
                      <a:pt x="789" y="19"/>
                    </a:lnTo>
                    <a:lnTo>
                      <a:pt x="759" y="22"/>
                    </a:lnTo>
                    <a:lnTo>
                      <a:pt x="730" y="27"/>
                    </a:lnTo>
                    <a:lnTo>
                      <a:pt x="702" y="34"/>
                    </a:lnTo>
                    <a:lnTo>
                      <a:pt x="676" y="41"/>
                    </a:lnTo>
                    <a:lnTo>
                      <a:pt x="654" y="51"/>
                    </a:lnTo>
                    <a:lnTo>
                      <a:pt x="632" y="60"/>
                    </a:lnTo>
                    <a:lnTo>
                      <a:pt x="615" y="73"/>
                    </a:lnTo>
                    <a:lnTo>
                      <a:pt x="614" y="73"/>
                    </a:lnTo>
                    <a:lnTo>
                      <a:pt x="579" y="66"/>
                    </a:lnTo>
                    <a:lnTo>
                      <a:pt x="542" y="60"/>
                    </a:lnTo>
                    <a:lnTo>
                      <a:pt x="504" y="56"/>
                    </a:lnTo>
                    <a:lnTo>
                      <a:pt x="464" y="55"/>
                    </a:lnTo>
                    <a:lnTo>
                      <a:pt x="405" y="58"/>
                    </a:lnTo>
                    <a:lnTo>
                      <a:pt x="349" y="65"/>
                    </a:lnTo>
                    <a:lnTo>
                      <a:pt x="323" y="70"/>
                    </a:lnTo>
                    <a:lnTo>
                      <a:pt x="299" y="77"/>
                    </a:lnTo>
                    <a:lnTo>
                      <a:pt x="275" y="85"/>
                    </a:lnTo>
                    <a:lnTo>
                      <a:pt x="256" y="93"/>
                    </a:lnTo>
                    <a:lnTo>
                      <a:pt x="236" y="103"/>
                    </a:lnTo>
                    <a:lnTo>
                      <a:pt x="219" y="113"/>
                    </a:lnTo>
                    <a:lnTo>
                      <a:pt x="203" y="124"/>
                    </a:lnTo>
                    <a:lnTo>
                      <a:pt x="192" y="135"/>
                    </a:lnTo>
                    <a:lnTo>
                      <a:pt x="181" y="147"/>
                    </a:lnTo>
                    <a:lnTo>
                      <a:pt x="174" y="159"/>
                    </a:lnTo>
                    <a:lnTo>
                      <a:pt x="169" y="172"/>
                    </a:lnTo>
                    <a:lnTo>
                      <a:pt x="168" y="185"/>
                    </a:lnTo>
                    <a:lnTo>
                      <a:pt x="169" y="195"/>
                    </a:lnTo>
                    <a:lnTo>
                      <a:pt x="171" y="203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68" name="Freeform 1188"/>
              <p:cNvSpPr>
                <a:spLocks/>
              </p:cNvSpPr>
              <p:nvPr/>
            </p:nvSpPr>
            <p:spPr bwMode="auto">
              <a:xfrm>
                <a:off x="813" y="6"/>
                <a:ext cx="1897" cy="611"/>
              </a:xfrm>
              <a:custGeom>
                <a:avLst/>
                <a:gdLst/>
                <a:ahLst/>
                <a:cxnLst>
                  <a:cxn ang="0">
                    <a:pos x="73" y="220"/>
                  </a:cxn>
                  <a:cxn ang="0">
                    <a:pos x="13" y="256"/>
                  </a:cxn>
                  <a:cxn ang="0">
                    <a:pos x="0" y="287"/>
                  </a:cxn>
                  <a:cxn ang="0">
                    <a:pos x="25" y="328"/>
                  </a:cxn>
                  <a:cxn ang="0">
                    <a:pos x="95" y="359"/>
                  </a:cxn>
                  <a:cxn ang="0">
                    <a:pos x="64" y="377"/>
                  </a:cxn>
                  <a:cxn ang="0">
                    <a:pos x="44" y="407"/>
                  </a:cxn>
                  <a:cxn ang="0">
                    <a:pos x="51" y="441"/>
                  </a:cxn>
                  <a:cxn ang="0">
                    <a:pos x="86" y="469"/>
                  </a:cxn>
                  <a:cxn ang="0">
                    <a:pos x="195" y="498"/>
                  </a:cxn>
                  <a:cxn ang="0">
                    <a:pos x="254" y="499"/>
                  </a:cxn>
                  <a:cxn ang="0">
                    <a:pos x="378" y="554"/>
                  </a:cxn>
                  <a:cxn ang="0">
                    <a:pos x="549" y="574"/>
                  </a:cxn>
                  <a:cxn ang="0">
                    <a:pos x="723" y="553"/>
                  </a:cxn>
                  <a:cxn ang="0">
                    <a:pos x="799" y="587"/>
                  </a:cxn>
                  <a:cxn ang="0">
                    <a:pos x="933" y="609"/>
                  </a:cxn>
                  <a:cxn ang="0">
                    <a:pos x="1107" y="595"/>
                  </a:cxn>
                  <a:cxn ang="0">
                    <a:pos x="1211" y="556"/>
                  </a:cxn>
                  <a:cxn ang="0">
                    <a:pos x="1253" y="517"/>
                  </a:cxn>
                  <a:cxn ang="0">
                    <a:pos x="1352" y="534"/>
                  </a:cxn>
                  <a:cxn ang="0">
                    <a:pos x="1529" y="517"/>
                  </a:cxn>
                  <a:cxn ang="0">
                    <a:pos x="1598" y="488"/>
                  </a:cxn>
                  <a:cxn ang="0">
                    <a:pos x="1636" y="448"/>
                  </a:cxn>
                  <a:cxn ang="0">
                    <a:pos x="1695" y="420"/>
                  </a:cxn>
                  <a:cxn ang="0">
                    <a:pos x="1807" y="390"/>
                  </a:cxn>
                  <a:cxn ang="0">
                    <a:pos x="1868" y="352"/>
                  </a:cxn>
                  <a:cxn ang="0">
                    <a:pos x="1896" y="308"/>
                  </a:cxn>
                  <a:cxn ang="0">
                    <a:pos x="1887" y="264"/>
                  </a:cxn>
                  <a:cxn ang="0">
                    <a:pos x="1849" y="225"/>
                  </a:cxn>
                  <a:cxn ang="0">
                    <a:pos x="1849" y="196"/>
                  </a:cxn>
                  <a:cxn ang="0">
                    <a:pos x="1851" y="159"/>
                  </a:cxn>
                  <a:cxn ang="0">
                    <a:pos x="1825" y="127"/>
                  </a:cxn>
                  <a:cxn ang="0">
                    <a:pos x="1718" y="82"/>
                  </a:cxn>
                  <a:cxn ang="0">
                    <a:pos x="1671" y="60"/>
                  </a:cxn>
                  <a:cxn ang="0">
                    <a:pos x="1609" y="21"/>
                  </a:cxn>
                  <a:cxn ang="0">
                    <a:pos x="1472" y="0"/>
                  </a:cxn>
                  <a:cxn ang="0">
                    <a:pos x="1324" y="25"/>
                  </a:cxn>
                  <a:cxn ang="0">
                    <a:pos x="1279" y="19"/>
                  </a:cxn>
                  <a:cxn ang="0">
                    <a:pos x="1158" y="0"/>
                  </a:cxn>
                  <a:cxn ang="0">
                    <a:pos x="1056" y="12"/>
                  </a:cxn>
                  <a:cxn ang="0">
                    <a:pos x="985" y="46"/>
                  </a:cxn>
                  <a:cxn ang="0">
                    <a:pos x="910" y="25"/>
                  </a:cxn>
                  <a:cxn ang="0">
                    <a:pos x="759" y="22"/>
                  </a:cxn>
                  <a:cxn ang="0">
                    <a:pos x="654" y="51"/>
                  </a:cxn>
                  <a:cxn ang="0">
                    <a:pos x="579" y="66"/>
                  </a:cxn>
                  <a:cxn ang="0">
                    <a:pos x="405" y="58"/>
                  </a:cxn>
                  <a:cxn ang="0">
                    <a:pos x="275" y="85"/>
                  </a:cxn>
                  <a:cxn ang="0">
                    <a:pos x="203" y="124"/>
                  </a:cxn>
                  <a:cxn ang="0">
                    <a:pos x="169" y="172"/>
                  </a:cxn>
                </a:cxnLst>
                <a:rect l="0" t="0" r="r" b="b"/>
                <a:pathLst>
                  <a:path w="1897" h="611">
                    <a:moveTo>
                      <a:pt x="171" y="203"/>
                    </a:moveTo>
                    <a:lnTo>
                      <a:pt x="136" y="206"/>
                    </a:lnTo>
                    <a:lnTo>
                      <a:pt x="103" y="212"/>
                    </a:lnTo>
                    <a:lnTo>
                      <a:pt x="73" y="220"/>
                    </a:lnTo>
                    <a:lnTo>
                      <a:pt x="49" y="230"/>
                    </a:lnTo>
                    <a:lnTo>
                      <a:pt x="28" y="243"/>
                    </a:lnTo>
                    <a:lnTo>
                      <a:pt x="20" y="249"/>
                    </a:lnTo>
                    <a:lnTo>
                      <a:pt x="13" y="256"/>
                    </a:lnTo>
                    <a:lnTo>
                      <a:pt x="7" y="263"/>
                    </a:lnTo>
                    <a:lnTo>
                      <a:pt x="3" y="271"/>
                    </a:lnTo>
                    <a:lnTo>
                      <a:pt x="1" y="278"/>
                    </a:lnTo>
                    <a:lnTo>
                      <a:pt x="0" y="287"/>
                    </a:lnTo>
                    <a:lnTo>
                      <a:pt x="1" y="298"/>
                    </a:lnTo>
                    <a:lnTo>
                      <a:pt x="7" y="308"/>
                    </a:lnTo>
                    <a:lnTo>
                      <a:pt x="14" y="318"/>
                    </a:lnTo>
                    <a:lnTo>
                      <a:pt x="25" y="328"/>
                    </a:lnTo>
                    <a:lnTo>
                      <a:pt x="38" y="338"/>
                    </a:lnTo>
                    <a:lnTo>
                      <a:pt x="55" y="345"/>
                    </a:lnTo>
                    <a:lnTo>
                      <a:pt x="73" y="353"/>
                    </a:lnTo>
                    <a:lnTo>
                      <a:pt x="95" y="359"/>
                    </a:lnTo>
                    <a:lnTo>
                      <a:pt x="93" y="357"/>
                    </a:lnTo>
                    <a:lnTo>
                      <a:pt x="82" y="363"/>
                    </a:lnTo>
                    <a:lnTo>
                      <a:pt x="72" y="370"/>
                    </a:lnTo>
                    <a:lnTo>
                      <a:pt x="64" y="377"/>
                    </a:lnTo>
                    <a:lnTo>
                      <a:pt x="55" y="384"/>
                    </a:lnTo>
                    <a:lnTo>
                      <a:pt x="49" y="391"/>
                    </a:lnTo>
                    <a:lnTo>
                      <a:pt x="45" y="400"/>
                    </a:lnTo>
                    <a:lnTo>
                      <a:pt x="44" y="407"/>
                    </a:lnTo>
                    <a:lnTo>
                      <a:pt x="42" y="415"/>
                    </a:lnTo>
                    <a:lnTo>
                      <a:pt x="44" y="424"/>
                    </a:lnTo>
                    <a:lnTo>
                      <a:pt x="47" y="432"/>
                    </a:lnTo>
                    <a:lnTo>
                      <a:pt x="51" y="441"/>
                    </a:lnTo>
                    <a:lnTo>
                      <a:pt x="58" y="448"/>
                    </a:lnTo>
                    <a:lnTo>
                      <a:pt x="65" y="455"/>
                    </a:lnTo>
                    <a:lnTo>
                      <a:pt x="75" y="462"/>
                    </a:lnTo>
                    <a:lnTo>
                      <a:pt x="86" y="469"/>
                    </a:lnTo>
                    <a:lnTo>
                      <a:pt x="97" y="475"/>
                    </a:lnTo>
                    <a:lnTo>
                      <a:pt x="126" y="485"/>
                    </a:lnTo>
                    <a:lnTo>
                      <a:pt x="158" y="492"/>
                    </a:lnTo>
                    <a:lnTo>
                      <a:pt x="195" y="498"/>
                    </a:lnTo>
                    <a:lnTo>
                      <a:pt x="233" y="499"/>
                    </a:lnTo>
                    <a:lnTo>
                      <a:pt x="244" y="499"/>
                    </a:lnTo>
                    <a:lnTo>
                      <a:pt x="256" y="499"/>
                    </a:lnTo>
                    <a:lnTo>
                      <a:pt x="254" y="499"/>
                    </a:lnTo>
                    <a:lnTo>
                      <a:pt x="280" y="516"/>
                    </a:lnTo>
                    <a:lnTo>
                      <a:pt x="309" y="530"/>
                    </a:lnTo>
                    <a:lnTo>
                      <a:pt x="342" y="543"/>
                    </a:lnTo>
                    <a:lnTo>
                      <a:pt x="378" y="554"/>
                    </a:lnTo>
                    <a:lnTo>
                      <a:pt x="418" y="563"/>
                    </a:lnTo>
                    <a:lnTo>
                      <a:pt x="460" y="568"/>
                    </a:lnTo>
                    <a:lnTo>
                      <a:pt x="504" y="572"/>
                    </a:lnTo>
                    <a:lnTo>
                      <a:pt x="549" y="574"/>
                    </a:lnTo>
                    <a:lnTo>
                      <a:pt x="594" y="572"/>
                    </a:lnTo>
                    <a:lnTo>
                      <a:pt x="639" y="568"/>
                    </a:lnTo>
                    <a:lnTo>
                      <a:pt x="682" y="563"/>
                    </a:lnTo>
                    <a:lnTo>
                      <a:pt x="723" y="553"/>
                    </a:lnTo>
                    <a:lnTo>
                      <a:pt x="745" y="565"/>
                    </a:lnTo>
                    <a:lnTo>
                      <a:pt x="771" y="577"/>
                    </a:lnTo>
                    <a:lnTo>
                      <a:pt x="799" y="587"/>
                    </a:lnTo>
                    <a:lnTo>
                      <a:pt x="830" y="595"/>
                    </a:lnTo>
                    <a:lnTo>
                      <a:pt x="863" y="602"/>
                    </a:lnTo>
                    <a:lnTo>
                      <a:pt x="896" y="606"/>
                    </a:lnTo>
                    <a:lnTo>
                      <a:pt x="933" y="609"/>
                    </a:lnTo>
                    <a:lnTo>
                      <a:pt x="970" y="611"/>
                    </a:lnTo>
                    <a:lnTo>
                      <a:pt x="1018" y="609"/>
                    </a:lnTo>
                    <a:lnTo>
                      <a:pt x="1063" y="604"/>
                    </a:lnTo>
                    <a:lnTo>
                      <a:pt x="1107" y="595"/>
                    </a:lnTo>
                    <a:lnTo>
                      <a:pt x="1146" y="585"/>
                    </a:lnTo>
                    <a:lnTo>
                      <a:pt x="1182" y="571"/>
                    </a:lnTo>
                    <a:lnTo>
                      <a:pt x="1197" y="564"/>
                    </a:lnTo>
                    <a:lnTo>
                      <a:pt x="1211" y="556"/>
                    </a:lnTo>
                    <a:lnTo>
                      <a:pt x="1224" y="547"/>
                    </a:lnTo>
                    <a:lnTo>
                      <a:pt x="1235" y="537"/>
                    </a:lnTo>
                    <a:lnTo>
                      <a:pt x="1245" y="527"/>
                    </a:lnTo>
                    <a:lnTo>
                      <a:pt x="1253" y="517"/>
                    </a:lnTo>
                    <a:lnTo>
                      <a:pt x="1253" y="519"/>
                    </a:lnTo>
                    <a:lnTo>
                      <a:pt x="1285" y="526"/>
                    </a:lnTo>
                    <a:lnTo>
                      <a:pt x="1318" y="531"/>
                    </a:lnTo>
                    <a:lnTo>
                      <a:pt x="1352" y="534"/>
                    </a:lnTo>
                    <a:lnTo>
                      <a:pt x="1388" y="536"/>
                    </a:lnTo>
                    <a:lnTo>
                      <a:pt x="1438" y="533"/>
                    </a:lnTo>
                    <a:lnTo>
                      <a:pt x="1486" y="527"/>
                    </a:lnTo>
                    <a:lnTo>
                      <a:pt x="1529" y="517"/>
                    </a:lnTo>
                    <a:lnTo>
                      <a:pt x="1549" y="510"/>
                    </a:lnTo>
                    <a:lnTo>
                      <a:pt x="1567" y="503"/>
                    </a:lnTo>
                    <a:lnTo>
                      <a:pt x="1582" y="496"/>
                    </a:lnTo>
                    <a:lnTo>
                      <a:pt x="1598" y="488"/>
                    </a:lnTo>
                    <a:lnTo>
                      <a:pt x="1611" y="478"/>
                    </a:lnTo>
                    <a:lnTo>
                      <a:pt x="1621" y="468"/>
                    </a:lnTo>
                    <a:lnTo>
                      <a:pt x="1630" y="458"/>
                    </a:lnTo>
                    <a:lnTo>
                      <a:pt x="1636" y="448"/>
                    </a:lnTo>
                    <a:lnTo>
                      <a:pt x="1640" y="437"/>
                    </a:lnTo>
                    <a:lnTo>
                      <a:pt x="1642" y="425"/>
                    </a:lnTo>
                    <a:lnTo>
                      <a:pt x="1695" y="420"/>
                    </a:lnTo>
                    <a:lnTo>
                      <a:pt x="1743" y="410"/>
                    </a:lnTo>
                    <a:lnTo>
                      <a:pt x="1766" y="404"/>
                    </a:lnTo>
                    <a:lnTo>
                      <a:pt x="1787" y="397"/>
                    </a:lnTo>
                    <a:lnTo>
                      <a:pt x="1807" y="390"/>
                    </a:lnTo>
                    <a:lnTo>
                      <a:pt x="1825" y="382"/>
                    </a:lnTo>
                    <a:lnTo>
                      <a:pt x="1841" y="372"/>
                    </a:lnTo>
                    <a:lnTo>
                      <a:pt x="1855" y="363"/>
                    </a:lnTo>
                    <a:lnTo>
                      <a:pt x="1868" y="352"/>
                    </a:lnTo>
                    <a:lnTo>
                      <a:pt x="1877" y="342"/>
                    </a:lnTo>
                    <a:lnTo>
                      <a:pt x="1886" y="331"/>
                    </a:lnTo>
                    <a:lnTo>
                      <a:pt x="1893" y="319"/>
                    </a:lnTo>
                    <a:lnTo>
                      <a:pt x="1896" y="308"/>
                    </a:lnTo>
                    <a:lnTo>
                      <a:pt x="1897" y="295"/>
                    </a:lnTo>
                    <a:lnTo>
                      <a:pt x="1896" y="285"/>
                    </a:lnTo>
                    <a:lnTo>
                      <a:pt x="1893" y="274"/>
                    </a:lnTo>
                    <a:lnTo>
                      <a:pt x="1887" y="264"/>
                    </a:lnTo>
                    <a:lnTo>
                      <a:pt x="1882" y="254"/>
                    </a:lnTo>
                    <a:lnTo>
                      <a:pt x="1872" y="244"/>
                    </a:lnTo>
                    <a:lnTo>
                      <a:pt x="1862" y="234"/>
                    </a:lnTo>
                    <a:lnTo>
                      <a:pt x="1849" y="225"/>
                    </a:lnTo>
                    <a:lnTo>
                      <a:pt x="1835" y="216"/>
                    </a:lnTo>
                    <a:lnTo>
                      <a:pt x="1844" y="206"/>
                    </a:lnTo>
                    <a:lnTo>
                      <a:pt x="1849" y="196"/>
                    </a:lnTo>
                    <a:lnTo>
                      <a:pt x="1852" y="186"/>
                    </a:lnTo>
                    <a:lnTo>
                      <a:pt x="1853" y="176"/>
                    </a:lnTo>
                    <a:lnTo>
                      <a:pt x="1852" y="168"/>
                    </a:lnTo>
                    <a:lnTo>
                      <a:pt x="1851" y="159"/>
                    </a:lnTo>
                    <a:lnTo>
                      <a:pt x="1846" y="151"/>
                    </a:lnTo>
                    <a:lnTo>
                      <a:pt x="1841" y="143"/>
                    </a:lnTo>
                    <a:lnTo>
                      <a:pt x="1834" y="135"/>
                    </a:lnTo>
                    <a:lnTo>
                      <a:pt x="1825" y="127"/>
                    </a:lnTo>
                    <a:lnTo>
                      <a:pt x="1805" y="114"/>
                    </a:lnTo>
                    <a:lnTo>
                      <a:pt x="1780" y="101"/>
                    </a:lnTo>
                    <a:lnTo>
                      <a:pt x="1750" y="90"/>
                    </a:lnTo>
                    <a:lnTo>
                      <a:pt x="1718" y="82"/>
                    </a:lnTo>
                    <a:lnTo>
                      <a:pt x="1681" y="76"/>
                    </a:lnTo>
                    <a:lnTo>
                      <a:pt x="1677" y="68"/>
                    </a:lnTo>
                    <a:lnTo>
                      <a:pt x="1671" y="60"/>
                    </a:lnTo>
                    <a:lnTo>
                      <a:pt x="1664" y="53"/>
                    </a:lnTo>
                    <a:lnTo>
                      <a:pt x="1656" y="46"/>
                    </a:lnTo>
                    <a:lnTo>
                      <a:pt x="1635" y="32"/>
                    </a:lnTo>
                    <a:lnTo>
                      <a:pt x="1609" y="21"/>
                    </a:lnTo>
                    <a:lnTo>
                      <a:pt x="1580" y="12"/>
                    </a:lnTo>
                    <a:lnTo>
                      <a:pt x="1546" y="5"/>
                    </a:lnTo>
                    <a:lnTo>
                      <a:pt x="1510" y="1"/>
                    </a:lnTo>
                    <a:lnTo>
                      <a:pt x="1472" y="0"/>
                    </a:lnTo>
                    <a:lnTo>
                      <a:pt x="1426" y="2"/>
                    </a:lnTo>
                    <a:lnTo>
                      <a:pt x="1382" y="8"/>
                    </a:lnTo>
                    <a:lnTo>
                      <a:pt x="1342" y="19"/>
                    </a:lnTo>
                    <a:lnTo>
                      <a:pt x="1324" y="25"/>
                    </a:lnTo>
                    <a:lnTo>
                      <a:pt x="1309" y="32"/>
                    </a:lnTo>
                    <a:lnTo>
                      <a:pt x="1310" y="32"/>
                    </a:lnTo>
                    <a:lnTo>
                      <a:pt x="1296" y="25"/>
                    </a:lnTo>
                    <a:lnTo>
                      <a:pt x="1279" y="19"/>
                    </a:lnTo>
                    <a:lnTo>
                      <a:pt x="1262" y="14"/>
                    </a:lnTo>
                    <a:lnTo>
                      <a:pt x="1242" y="8"/>
                    </a:lnTo>
                    <a:lnTo>
                      <a:pt x="1201" y="2"/>
                    </a:lnTo>
                    <a:lnTo>
                      <a:pt x="1158" y="0"/>
                    </a:lnTo>
                    <a:lnTo>
                      <a:pt x="1131" y="1"/>
                    </a:lnTo>
                    <a:lnTo>
                      <a:pt x="1104" y="2"/>
                    </a:lnTo>
                    <a:lnTo>
                      <a:pt x="1080" y="7"/>
                    </a:lnTo>
                    <a:lnTo>
                      <a:pt x="1056" y="12"/>
                    </a:lnTo>
                    <a:lnTo>
                      <a:pt x="1035" y="19"/>
                    </a:lnTo>
                    <a:lnTo>
                      <a:pt x="1015" y="27"/>
                    </a:lnTo>
                    <a:lnTo>
                      <a:pt x="999" y="36"/>
                    </a:lnTo>
                    <a:lnTo>
                      <a:pt x="985" y="46"/>
                    </a:lnTo>
                    <a:lnTo>
                      <a:pt x="987" y="48"/>
                    </a:lnTo>
                    <a:lnTo>
                      <a:pt x="970" y="41"/>
                    </a:lnTo>
                    <a:lnTo>
                      <a:pt x="951" y="35"/>
                    </a:lnTo>
                    <a:lnTo>
                      <a:pt x="910" y="25"/>
                    </a:lnTo>
                    <a:lnTo>
                      <a:pt x="868" y="19"/>
                    </a:lnTo>
                    <a:lnTo>
                      <a:pt x="822" y="18"/>
                    </a:lnTo>
                    <a:lnTo>
                      <a:pt x="789" y="19"/>
                    </a:lnTo>
                    <a:lnTo>
                      <a:pt x="759" y="22"/>
                    </a:lnTo>
                    <a:lnTo>
                      <a:pt x="730" y="27"/>
                    </a:lnTo>
                    <a:lnTo>
                      <a:pt x="702" y="34"/>
                    </a:lnTo>
                    <a:lnTo>
                      <a:pt x="676" y="41"/>
                    </a:lnTo>
                    <a:lnTo>
                      <a:pt x="654" y="51"/>
                    </a:lnTo>
                    <a:lnTo>
                      <a:pt x="632" y="60"/>
                    </a:lnTo>
                    <a:lnTo>
                      <a:pt x="615" y="73"/>
                    </a:lnTo>
                    <a:lnTo>
                      <a:pt x="614" y="73"/>
                    </a:lnTo>
                    <a:lnTo>
                      <a:pt x="579" y="66"/>
                    </a:lnTo>
                    <a:lnTo>
                      <a:pt x="542" y="60"/>
                    </a:lnTo>
                    <a:lnTo>
                      <a:pt x="504" y="56"/>
                    </a:lnTo>
                    <a:lnTo>
                      <a:pt x="464" y="55"/>
                    </a:lnTo>
                    <a:lnTo>
                      <a:pt x="405" y="58"/>
                    </a:lnTo>
                    <a:lnTo>
                      <a:pt x="349" y="65"/>
                    </a:lnTo>
                    <a:lnTo>
                      <a:pt x="323" y="70"/>
                    </a:lnTo>
                    <a:lnTo>
                      <a:pt x="299" y="77"/>
                    </a:lnTo>
                    <a:lnTo>
                      <a:pt x="275" y="85"/>
                    </a:lnTo>
                    <a:lnTo>
                      <a:pt x="256" y="93"/>
                    </a:lnTo>
                    <a:lnTo>
                      <a:pt x="236" y="103"/>
                    </a:lnTo>
                    <a:lnTo>
                      <a:pt x="219" y="113"/>
                    </a:lnTo>
                    <a:lnTo>
                      <a:pt x="203" y="124"/>
                    </a:lnTo>
                    <a:lnTo>
                      <a:pt x="192" y="135"/>
                    </a:lnTo>
                    <a:lnTo>
                      <a:pt x="181" y="147"/>
                    </a:lnTo>
                    <a:lnTo>
                      <a:pt x="174" y="159"/>
                    </a:lnTo>
                    <a:lnTo>
                      <a:pt x="169" y="172"/>
                    </a:lnTo>
                    <a:lnTo>
                      <a:pt x="168" y="185"/>
                    </a:lnTo>
                    <a:lnTo>
                      <a:pt x="169" y="195"/>
                    </a:lnTo>
                    <a:lnTo>
                      <a:pt x="171" y="203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67" name="Freeform 1187"/>
              <p:cNvSpPr>
                <a:spLocks/>
              </p:cNvSpPr>
              <p:nvPr/>
            </p:nvSpPr>
            <p:spPr bwMode="auto">
              <a:xfrm>
                <a:off x="908" y="365"/>
                <a:ext cx="11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8"/>
                  </a:cxn>
                  <a:cxn ang="0">
                    <a:pos x="70" y="10"/>
                  </a:cxn>
                  <a:cxn ang="0">
                    <a:pos x="96" y="11"/>
                  </a:cxn>
                  <a:cxn ang="0">
                    <a:pos x="104" y="11"/>
                  </a:cxn>
                  <a:cxn ang="0">
                    <a:pos x="111" y="11"/>
                  </a:cxn>
                </a:cxnLst>
                <a:rect l="0" t="0" r="r" b="b"/>
                <a:pathLst>
                  <a:path w="111" h="11">
                    <a:moveTo>
                      <a:pt x="0" y="0"/>
                    </a:moveTo>
                    <a:lnTo>
                      <a:pt x="46" y="8"/>
                    </a:lnTo>
                    <a:lnTo>
                      <a:pt x="70" y="10"/>
                    </a:lnTo>
                    <a:lnTo>
                      <a:pt x="96" y="11"/>
                    </a:lnTo>
                    <a:lnTo>
                      <a:pt x="104" y="11"/>
                    </a:lnTo>
                    <a:lnTo>
                      <a:pt x="111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66" name="Freeform 1186"/>
              <p:cNvSpPr>
                <a:spLocks/>
              </p:cNvSpPr>
              <p:nvPr/>
            </p:nvSpPr>
            <p:spPr bwMode="auto">
              <a:xfrm>
                <a:off x="1069" y="499"/>
                <a:ext cx="4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3"/>
                  </a:cxn>
                  <a:cxn ang="0">
                    <a:pos x="48" y="0"/>
                  </a:cxn>
                </a:cxnLst>
                <a:rect l="0" t="0" r="r" b="b"/>
                <a:pathLst>
                  <a:path w="48" h="6">
                    <a:moveTo>
                      <a:pt x="0" y="6"/>
                    </a:moveTo>
                    <a:lnTo>
                      <a:pt x="24" y="3"/>
                    </a:lnTo>
                    <a:lnTo>
                      <a:pt x="4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65" name="Freeform 1185"/>
              <p:cNvSpPr>
                <a:spLocks/>
              </p:cNvSpPr>
              <p:nvPr/>
            </p:nvSpPr>
            <p:spPr bwMode="auto">
              <a:xfrm>
                <a:off x="1506" y="535"/>
                <a:ext cx="30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2"/>
                  </a:cxn>
                  <a:cxn ang="0">
                    <a:pos x="30" y="24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14" y="12"/>
                    </a:lnTo>
                    <a:lnTo>
                      <a:pt x="30" y="2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64" name="Freeform 1184"/>
              <p:cNvSpPr>
                <a:spLocks/>
              </p:cNvSpPr>
              <p:nvPr/>
            </p:nvSpPr>
            <p:spPr bwMode="auto">
              <a:xfrm>
                <a:off x="2066" y="496"/>
                <a:ext cx="12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15"/>
                  </a:cxn>
                  <a:cxn ang="0">
                    <a:pos x="12" y="0"/>
                  </a:cxn>
                </a:cxnLst>
                <a:rect l="0" t="0" r="r" b="b"/>
                <a:pathLst>
                  <a:path w="12" h="27">
                    <a:moveTo>
                      <a:pt x="0" y="27"/>
                    </a:moveTo>
                    <a:lnTo>
                      <a:pt x="8" y="15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63" name="Freeform 1183"/>
              <p:cNvSpPr>
                <a:spLocks/>
              </p:cNvSpPr>
              <p:nvPr/>
            </p:nvSpPr>
            <p:spPr bwMode="auto">
              <a:xfrm>
                <a:off x="2312" y="331"/>
                <a:ext cx="143" cy="100"/>
              </a:xfrm>
              <a:custGeom>
                <a:avLst/>
                <a:gdLst/>
                <a:ahLst/>
                <a:cxnLst>
                  <a:cxn ang="0">
                    <a:pos x="143" y="100"/>
                  </a:cxn>
                  <a:cxn ang="0">
                    <a:pos x="143" y="100"/>
                  </a:cxn>
                  <a:cxn ang="0">
                    <a:pos x="143" y="99"/>
                  </a:cxn>
                  <a:cxn ang="0">
                    <a:pos x="140" y="83"/>
                  </a:cxn>
                  <a:cxn ang="0">
                    <a:pos x="133" y="68"/>
                  </a:cxn>
                  <a:cxn ang="0">
                    <a:pos x="120" y="54"/>
                  </a:cxn>
                  <a:cxn ang="0">
                    <a:pos x="105" y="41"/>
                  </a:cxn>
                  <a:cxn ang="0">
                    <a:pos x="83" y="28"/>
                  </a:cxn>
                  <a:cxn ang="0">
                    <a:pos x="59" y="17"/>
                  </a:cxn>
                  <a:cxn ang="0">
                    <a:pos x="31" y="8"/>
                  </a:cxn>
                  <a:cxn ang="0">
                    <a:pos x="0" y="0"/>
                  </a:cxn>
                </a:cxnLst>
                <a:rect l="0" t="0" r="r" b="b"/>
                <a:pathLst>
                  <a:path w="143" h="100">
                    <a:moveTo>
                      <a:pt x="143" y="100"/>
                    </a:moveTo>
                    <a:lnTo>
                      <a:pt x="143" y="100"/>
                    </a:lnTo>
                    <a:lnTo>
                      <a:pt x="143" y="99"/>
                    </a:lnTo>
                    <a:lnTo>
                      <a:pt x="140" y="83"/>
                    </a:lnTo>
                    <a:lnTo>
                      <a:pt x="133" y="68"/>
                    </a:lnTo>
                    <a:lnTo>
                      <a:pt x="120" y="54"/>
                    </a:lnTo>
                    <a:lnTo>
                      <a:pt x="105" y="41"/>
                    </a:lnTo>
                    <a:lnTo>
                      <a:pt x="83" y="28"/>
                    </a:lnTo>
                    <a:lnTo>
                      <a:pt x="59" y="17"/>
                    </a:lnTo>
                    <a:lnTo>
                      <a:pt x="31" y="8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62" name="Freeform 1182"/>
              <p:cNvSpPr>
                <a:spLocks/>
              </p:cNvSpPr>
              <p:nvPr/>
            </p:nvSpPr>
            <p:spPr bwMode="auto">
              <a:xfrm>
                <a:off x="2585" y="222"/>
                <a:ext cx="63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9" y="30"/>
                  </a:cxn>
                  <a:cxn ang="0">
                    <a:pos x="36" y="21"/>
                  </a:cxn>
                  <a:cxn ang="0">
                    <a:pos x="50" y="11"/>
                  </a:cxn>
                  <a:cxn ang="0">
                    <a:pos x="63" y="0"/>
                  </a:cxn>
                </a:cxnLst>
                <a:rect l="0" t="0" r="r" b="b"/>
                <a:pathLst>
                  <a:path w="63" h="38">
                    <a:moveTo>
                      <a:pt x="0" y="38"/>
                    </a:moveTo>
                    <a:lnTo>
                      <a:pt x="19" y="30"/>
                    </a:lnTo>
                    <a:lnTo>
                      <a:pt x="36" y="21"/>
                    </a:lnTo>
                    <a:lnTo>
                      <a:pt x="50" y="11"/>
                    </a:lnTo>
                    <a:lnTo>
                      <a:pt x="6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61" name="Freeform 1181"/>
              <p:cNvSpPr>
                <a:spLocks/>
              </p:cNvSpPr>
              <p:nvPr/>
            </p:nvSpPr>
            <p:spPr bwMode="auto">
              <a:xfrm>
                <a:off x="2494" y="82"/>
                <a:ext cx="4" cy="18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4" y="18"/>
                  </a:cxn>
                  <a:cxn ang="0">
                    <a:pos x="4" y="17"/>
                  </a:cxn>
                  <a:cxn ang="0">
                    <a:pos x="3" y="9"/>
                  </a:cxn>
                  <a:cxn ang="0">
                    <a:pos x="0" y="0"/>
                  </a:cxn>
                </a:cxnLst>
                <a:rect l="0" t="0" r="r" b="b"/>
                <a:pathLst>
                  <a:path w="4" h="18">
                    <a:moveTo>
                      <a:pt x="4" y="18"/>
                    </a:moveTo>
                    <a:lnTo>
                      <a:pt x="4" y="18"/>
                    </a:lnTo>
                    <a:lnTo>
                      <a:pt x="4" y="17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60" name="Freeform 1180"/>
              <p:cNvSpPr>
                <a:spLocks/>
              </p:cNvSpPr>
              <p:nvPr/>
            </p:nvSpPr>
            <p:spPr bwMode="auto">
              <a:xfrm>
                <a:off x="2089" y="38"/>
                <a:ext cx="33" cy="2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14" y="12"/>
                  </a:cxn>
                  <a:cxn ang="0">
                    <a:pos x="0" y="23"/>
                  </a:cxn>
                </a:cxnLst>
                <a:rect l="0" t="0" r="r" b="b"/>
                <a:pathLst>
                  <a:path w="33" h="23">
                    <a:moveTo>
                      <a:pt x="33" y="0"/>
                    </a:moveTo>
                    <a:lnTo>
                      <a:pt x="14" y="12"/>
                    </a:lnTo>
                    <a:lnTo>
                      <a:pt x="0" y="2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59" name="Freeform 1179"/>
              <p:cNvSpPr>
                <a:spLocks/>
              </p:cNvSpPr>
              <p:nvPr/>
            </p:nvSpPr>
            <p:spPr bwMode="auto">
              <a:xfrm>
                <a:off x="1783" y="52"/>
                <a:ext cx="15" cy="2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" y="10"/>
                  </a:cxn>
                  <a:cxn ang="0">
                    <a:pos x="0" y="20"/>
                  </a:cxn>
                </a:cxnLst>
                <a:rect l="0" t="0" r="r" b="b"/>
                <a:pathLst>
                  <a:path w="15" h="20">
                    <a:moveTo>
                      <a:pt x="15" y="0"/>
                    </a:moveTo>
                    <a:lnTo>
                      <a:pt x="5" y="10"/>
                    </a:lnTo>
                    <a:lnTo>
                      <a:pt x="0" y="2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58" name="Freeform 1178"/>
              <p:cNvSpPr>
                <a:spLocks/>
              </p:cNvSpPr>
              <p:nvPr/>
            </p:nvSpPr>
            <p:spPr bwMode="auto">
              <a:xfrm>
                <a:off x="1427" y="79"/>
                <a:ext cx="58" cy="20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30" y="9"/>
                  </a:cxn>
                  <a:cxn ang="0">
                    <a:pos x="0" y="0"/>
                  </a:cxn>
                </a:cxnLst>
                <a:rect l="0" t="0" r="r" b="b"/>
                <a:pathLst>
                  <a:path w="58" h="20">
                    <a:moveTo>
                      <a:pt x="58" y="20"/>
                    </a:move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57" name="Freeform 1177"/>
              <p:cNvSpPr>
                <a:spLocks/>
              </p:cNvSpPr>
              <p:nvPr/>
            </p:nvSpPr>
            <p:spPr bwMode="auto">
              <a:xfrm>
                <a:off x="984" y="209"/>
                <a:ext cx="1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0"/>
                  </a:cxn>
                  <a:cxn ang="0">
                    <a:pos x="10" y="20"/>
                  </a:cxn>
                </a:cxnLst>
                <a:rect l="0" t="0" r="r" b="b"/>
                <a:pathLst>
                  <a:path w="10" h="20">
                    <a:moveTo>
                      <a:pt x="0" y="0"/>
                    </a:moveTo>
                    <a:lnTo>
                      <a:pt x="4" y="10"/>
                    </a:lnTo>
                    <a:lnTo>
                      <a:pt x="10" y="2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56" name="Oval 1176"/>
              <p:cNvSpPr>
                <a:spLocks noChangeArrowheads="1"/>
              </p:cNvSpPr>
              <p:nvPr/>
            </p:nvSpPr>
            <p:spPr bwMode="auto">
              <a:xfrm>
                <a:off x="2225" y="583"/>
                <a:ext cx="317" cy="103"/>
              </a:xfrm>
              <a:prstGeom prst="ellipse">
                <a:avLst/>
              </a:prstGeom>
              <a:solidFill>
                <a:srgbClr val="00CC9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55" name="Oval 1175"/>
              <p:cNvSpPr>
                <a:spLocks noChangeArrowheads="1"/>
              </p:cNvSpPr>
              <p:nvPr/>
            </p:nvSpPr>
            <p:spPr bwMode="auto">
              <a:xfrm>
                <a:off x="2453" y="692"/>
                <a:ext cx="213" cy="69"/>
              </a:xfrm>
              <a:prstGeom prst="ellipse">
                <a:avLst/>
              </a:prstGeom>
              <a:solidFill>
                <a:srgbClr val="00CC9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54" name="Oval 1174"/>
              <p:cNvSpPr>
                <a:spLocks noChangeArrowheads="1"/>
              </p:cNvSpPr>
              <p:nvPr/>
            </p:nvSpPr>
            <p:spPr bwMode="auto">
              <a:xfrm>
                <a:off x="2628" y="772"/>
                <a:ext cx="106" cy="36"/>
              </a:xfrm>
              <a:prstGeom prst="ellipse">
                <a:avLst/>
              </a:prstGeom>
              <a:solidFill>
                <a:srgbClr val="00CC9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052" name="Rectangle 1172"/>
            <p:cNvSpPr>
              <a:spLocks noChangeArrowheads="1"/>
            </p:cNvSpPr>
            <p:nvPr/>
          </p:nvSpPr>
          <p:spPr bwMode="auto">
            <a:xfrm>
              <a:off x="1366" y="65"/>
              <a:ext cx="6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Central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051" name="Rectangle 1171"/>
            <p:cNvSpPr>
              <a:spLocks noChangeArrowheads="1"/>
            </p:cNvSpPr>
            <p:nvPr/>
          </p:nvSpPr>
          <p:spPr bwMode="auto">
            <a:xfrm>
              <a:off x="1400" y="309"/>
              <a:ext cx="60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trigger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048" name="Group 1168"/>
            <p:cNvGrpSpPr>
              <a:grpSpLocks/>
            </p:cNvGrpSpPr>
            <p:nvPr/>
          </p:nvGrpSpPr>
          <p:grpSpPr bwMode="auto">
            <a:xfrm>
              <a:off x="5434" y="1023"/>
              <a:ext cx="650" cy="96"/>
              <a:chOff x="5434" y="1023"/>
              <a:chExt cx="650" cy="96"/>
            </a:xfrm>
          </p:grpSpPr>
          <p:sp>
            <p:nvSpPr>
              <p:cNvPr id="124050" name="Line 1170"/>
              <p:cNvSpPr>
                <a:spLocks noChangeShapeType="1"/>
              </p:cNvSpPr>
              <p:nvPr/>
            </p:nvSpPr>
            <p:spPr bwMode="auto">
              <a:xfrm flipV="1">
                <a:off x="5434" y="1069"/>
                <a:ext cx="557" cy="6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49" name="Freeform 1169"/>
              <p:cNvSpPr>
                <a:spLocks/>
              </p:cNvSpPr>
              <p:nvPr/>
            </p:nvSpPr>
            <p:spPr bwMode="auto">
              <a:xfrm>
                <a:off x="5986" y="1023"/>
                <a:ext cx="98" cy="96"/>
              </a:xfrm>
              <a:custGeom>
                <a:avLst/>
                <a:gdLst/>
                <a:ahLst/>
                <a:cxnLst>
                  <a:cxn ang="0">
                    <a:pos x="2" y="96"/>
                  </a:cxn>
                  <a:cxn ang="0">
                    <a:pos x="98" y="46"/>
                  </a:cxn>
                  <a:cxn ang="0">
                    <a:pos x="0" y="0"/>
                  </a:cxn>
                  <a:cxn ang="0">
                    <a:pos x="2" y="96"/>
                  </a:cxn>
                </a:cxnLst>
                <a:rect l="0" t="0" r="r" b="b"/>
                <a:pathLst>
                  <a:path w="98" h="96">
                    <a:moveTo>
                      <a:pt x="2" y="96"/>
                    </a:moveTo>
                    <a:lnTo>
                      <a:pt x="98" y="46"/>
                    </a:lnTo>
                    <a:lnTo>
                      <a:pt x="0" y="0"/>
                    </a:lnTo>
                    <a:lnTo>
                      <a:pt x="2" y="96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047" name="Line 1167"/>
            <p:cNvSpPr>
              <a:spLocks noChangeShapeType="1"/>
            </p:cNvSpPr>
            <p:nvPr/>
          </p:nvSpPr>
          <p:spPr bwMode="auto">
            <a:xfrm flipH="1" flipV="1">
              <a:off x="6068" y="1059"/>
              <a:ext cx="6" cy="2637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044" name="Group 1164"/>
            <p:cNvGrpSpPr>
              <a:grpSpLocks/>
            </p:cNvGrpSpPr>
            <p:nvPr/>
          </p:nvGrpSpPr>
          <p:grpSpPr bwMode="auto">
            <a:xfrm>
              <a:off x="5434" y="3653"/>
              <a:ext cx="647" cy="97"/>
              <a:chOff x="5434" y="3653"/>
              <a:chExt cx="647" cy="97"/>
            </a:xfrm>
          </p:grpSpPr>
          <p:sp>
            <p:nvSpPr>
              <p:cNvPr id="124046" name="Line 1166"/>
              <p:cNvSpPr>
                <a:spLocks noChangeShapeType="1"/>
              </p:cNvSpPr>
              <p:nvPr/>
            </p:nvSpPr>
            <p:spPr bwMode="auto">
              <a:xfrm flipV="1">
                <a:off x="5525" y="3696"/>
                <a:ext cx="556" cy="5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45" name="Freeform 1165"/>
              <p:cNvSpPr>
                <a:spLocks/>
              </p:cNvSpPr>
              <p:nvPr/>
            </p:nvSpPr>
            <p:spPr bwMode="auto">
              <a:xfrm>
                <a:off x="5434" y="3653"/>
                <a:ext cx="96" cy="97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50"/>
                  </a:cxn>
                  <a:cxn ang="0">
                    <a:pos x="96" y="97"/>
                  </a:cxn>
                  <a:cxn ang="0">
                    <a:pos x="95" y="0"/>
                  </a:cxn>
                </a:cxnLst>
                <a:rect l="0" t="0" r="r" b="b"/>
                <a:pathLst>
                  <a:path w="96" h="97">
                    <a:moveTo>
                      <a:pt x="95" y="0"/>
                    </a:moveTo>
                    <a:lnTo>
                      <a:pt x="0" y="50"/>
                    </a:lnTo>
                    <a:lnTo>
                      <a:pt x="96" y="9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043" name="Line 1163"/>
            <p:cNvSpPr>
              <a:spLocks noChangeShapeType="1"/>
            </p:cNvSpPr>
            <p:nvPr/>
          </p:nvSpPr>
          <p:spPr bwMode="auto">
            <a:xfrm flipV="1">
              <a:off x="5759" y="1512"/>
              <a:ext cx="6" cy="2713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040" name="Group 1160"/>
            <p:cNvGrpSpPr>
              <a:grpSpLocks/>
            </p:cNvGrpSpPr>
            <p:nvPr/>
          </p:nvGrpSpPr>
          <p:grpSpPr bwMode="auto">
            <a:xfrm>
              <a:off x="5432" y="4165"/>
              <a:ext cx="348" cy="97"/>
              <a:chOff x="5432" y="4165"/>
              <a:chExt cx="348" cy="97"/>
            </a:xfrm>
          </p:grpSpPr>
          <p:sp>
            <p:nvSpPr>
              <p:cNvPr id="124042" name="Line 1162"/>
              <p:cNvSpPr>
                <a:spLocks noChangeShapeType="1"/>
              </p:cNvSpPr>
              <p:nvPr/>
            </p:nvSpPr>
            <p:spPr bwMode="auto">
              <a:xfrm flipV="1">
                <a:off x="5522" y="4208"/>
                <a:ext cx="258" cy="5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41" name="Freeform 1161"/>
              <p:cNvSpPr>
                <a:spLocks/>
              </p:cNvSpPr>
              <p:nvPr/>
            </p:nvSpPr>
            <p:spPr bwMode="auto">
              <a:xfrm>
                <a:off x="5432" y="4165"/>
                <a:ext cx="96" cy="97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0" y="53"/>
                  </a:cxn>
                  <a:cxn ang="0">
                    <a:pos x="96" y="97"/>
                  </a:cxn>
                  <a:cxn ang="0">
                    <a:pos x="93" y="0"/>
                  </a:cxn>
                </a:cxnLst>
                <a:rect l="0" t="0" r="r" b="b"/>
                <a:pathLst>
                  <a:path w="96" h="97">
                    <a:moveTo>
                      <a:pt x="93" y="0"/>
                    </a:moveTo>
                    <a:lnTo>
                      <a:pt x="0" y="53"/>
                    </a:lnTo>
                    <a:lnTo>
                      <a:pt x="96" y="9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37" name="Group 1157"/>
            <p:cNvGrpSpPr>
              <a:grpSpLocks/>
            </p:cNvGrpSpPr>
            <p:nvPr/>
          </p:nvGrpSpPr>
          <p:grpSpPr bwMode="auto">
            <a:xfrm>
              <a:off x="5427" y="1441"/>
              <a:ext cx="338" cy="96"/>
              <a:chOff x="5427" y="1441"/>
              <a:chExt cx="338" cy="96"/>
            </a:xfrm>
          </p:grpSpPr>
          <p:sp>
            <p:nvSpPr>
              <p:cNvPr id="124039" name="Line 1159"/>
              <p:cNvSpPr>
                <a:spLocks noChangeShapeType="1"/>
              </p:cNvSpPr>
              <p:nvPr/>
            </p:nvSpPr>
            <p:spPr bwMode="auto">
              <a:xfrm>
                <a:off x="5427" y="1485"/>
                <a:ext cx="246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38" name="Freeform 1158"/>
              <p:cNvSpPr>
                <a:spLocks/>
              </p:cNvSpPr>
              <p:nvPr/>
            </p:nvSpPr>
            <p:spPr bwMode="auto">
              <a:xfrm>
                <a:off x="5669" y="1441"/>
                <a:ext cx="96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50"/>
                  </a:cxn>
                  <a:cxn ang="0">
                    <a:pos x="1" y="0"/>
                  </a:cxn>
                  <a:cxn ang="0">
                    <a:pos x="0" y="96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50"/>
                    </a:lnTo>
                    <a:lnTo>
                      <a:pt x="1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30" name="Group 1150"/>
            <p:cNvGrpSpPr>
              <a:grpSpLocks/>
            </p:cNvGrpSpPr>
            <p:nvPr/>
          </p:nvGrpSpPr>
          <p:grpSpPr bwMode="auto">
            <a:xfrm>
              <a:off x="2799" y="337"/>
              <a:ext cx="2517" cy="2608"/>
              <a:chOff x="2799" y="337"/>
              <a:chExt cx="2517" cy="2608"/>
            </a:xfrm>
          </p:grpSpPr>
          <p:sp>
            <p:nvSpPr>
              <p:cNvPr id="124036" name="Freeform 1156"/>
              <p:cNvSpPr>
                <a:spLocks/>
              </p:cNvSpPr>
              <p:nvPr/>
            </p:nvSpPr>
            <p:spPr bwMode="auto">
              <a:xfrm>
                <a:off x="2799" y="337"/>
                <a:ext cx="2517" cy="260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4"/>
                  </a:cxn>
                  <a:cxn ang="0">
                    <a:pos x="0" y="2608"/>
                  </a:cxn>
                  <a:cxn ang="0">
                    <a:pos x="2483" y="2608"/>
                  </a:cxn>
                  <a:cxn ang="0">
                    <a:pos x="2517" y="2574"/>
                  </a:cxn>
                  <a:cxn ang="0">
                    <a:pos x="2517" y="0"/>
                  </a:cxn>
                  <a:cxn ang="0">
                    <a:pos x="34" y="0"/>
                  </a:cxn>
                </a:cxnLst>
                <a:rect l="0" t="0" r="r" b="b"/>
                <a:pathLst>
                  <a:path w="2517" h="2608">
                    <a:moveTo>
                      <a:pt x="34" y="0"/>
                    </a:moveTo>
                    <a:lnTo>
                      <a:pt x="0" y="34"/>
                    </a:lnTo>
                    <a:lnTo>
                      <a:pt x="0" y="2608"/>
                    </a:lnTo>
                    <a:lnTo>
                      <a:pt x="2483" y="2608"/>
                    </a:lnTo>
                    <a:lnTo>
                      <a:pt x="2517" y="2574"/>
                    </a:lnTo>
                    <a:lnTo>
                      <a:pt x="251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35" name="Freeform 1155"/>
              <p:cNvSpPr>
                <a:spLocks/>
              </p:cNvSpPr>
              <p:nvPr/>
            </p:nvSpPr>
            <p:spPr bwMode="auto">
              <a:xfrm>
                <a:off x="2799" y="337"/>
                <a:ext cx="2517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483" y="34"/>
                  </a:cxn>
                  <a:cxn ang="0">
                    <a:pos x="2517" y="0"/>
                  </a:cxn>
                  <a:cxn ang="0">
                    <a:pos x="34" y="0"/>
                  </a:cxn>
                  <a:cxn ang="0">
                    <a:pos x="0" y="34"/>
                  </a:cxn>
                </a:cxnLst>
                <a:rect l="0" t="0" r="r" b="b"/>
                <a:pathLst>
                  <a:path w="2517" h="34">
                    <a:moveTo>
                      <a:pt x="0" y="34"/>
                    </a:moveTo>
                    <a:lnTo>
                      <a:pt x="2483" y="34"/>
                    </a:lnTo>
                    <a:lnTo>
                      <a:pt x="2517" y="0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34" name="Freeform 1154"/>
              <p:cNvSpPr>
                <a:spLocks/>
              </p:cNvSpPr>
              <p:nvPr/>
            </p:nvSpPr>
            <p:spPr bwMode="auto">
              <a:xfrm>
                <a:off x="5282" y="337"/>
                <a:ext cx="34" cy="26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4" y="0"/>
                  </a:cxn>
                  <a:cxn ang="0">
                    <a:pos x="34" y="2574"/>
                  </a:cxn>
                  <a:cxn ang="0">
                    <a:pos x="0" y="2608"/>
                  </a:cxn>
                  <a:cxn ang="0">
                    <a:pos x="0" y="34"/>
                  </a:cxn>
                </a:cxnLst>
                <a:rect l="0" t="0" r="r" b="b"/>
                <a:pathLst>
                  <a:path w="34" h="2608">
                    <a:moveTo>
                      <a:pt x="0" y="34"/>
                    </a:moveTo>
                    <a:lnTo>
                      <a:pt x="34" y="0"/>
                    </a:lnTo>
                    <a:lnTo>
                      <a:pt x="34" y="2574"/>
                    </a:lnTo>
                    <a:lnTo>
                      <a:pt x="0" y="260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33" name="Freeform 1153"/>
              <p:cNvSpPr>
                <a:spLocks/>
              </p:cNvSpPr>
              <p:nvPr/>
            </p:nvSpPr>
            <p:spPr bwMode="auto">
              <a:xfrm>
                <a:off x="2799" y="337"/>
                <a:ext cx="2517" cy="260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4"/>
                  </a:cxn>
                  <a:cxn ang="0">
                    <a:pos x="0" y="2608"/>
                  </a:cxn>
                  <a:cxn ang="0">
                    <a:pos x="2483" y="2608"/>
                  </a:cxn>
                  <a:cxn ang="0">
                    <a:pos x="2517" y="2574"/>
                  </a:cxn>
                  <a:cxn ang="0">
                    <a:pos x="2517" y="0"/>
                  </a:cxn>
                  <a:cxn ang="0">
                    <a:pos x="34" y="0"/>
                  </a:cxn>
                </a:cxnLst>
                <a:rect l="0" t="0" r="r" b="b"/>
                <a:pathLst>
                  <a:path w="2517" h="2608">
                    <a:moveTo>
                      <a:pt x="34" y="0"/>
                    </a:moveTo>
                    <a:lnTo>
                      <a:pt x="0" y="34"/>
                    </a:lnTo>
                    <a:lnTo>
                      <a:pt x="0" y="2608"/>
                    </a:lnTo>
                    <a:lnTo>
                      <a:pt x="2483" y="2608"/>
                    </a:lnTo>
                    <a:lnTo>
                      <a:pt x="2517" y="2574"/>
                    </a:lnTo>
                    <a:lnTo>
                      <a:pt x="2517" y="0"/>
                    </a:lnTo>
                    <a:lnTo>
                      <a:pt x="34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32" name="Freeform 1152"/>
              <p:cNvSpPr>
                <a:spLocks/>
              </p:cNvSpPr>
              <p:nvPr/>
            </p:nvSpPr>
            <p:spPr bwMode="auto">
              <a:xfrm>
                <a:off x="2799" y="337"/>
                <a:ext cx="2517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483" y="34"/>
                  </a:cxn>
                  <a:cxn ang="0">
                    <a:pos x="2517" y="0"/>
                  </a:cxn>
                </a:cxnLst>
                <a:rect l="0" t="0" r="r" b="b"/>
                <a:pathLst>
                  <a:path w="2517" h="34">
                    <a:moveTo>
                      <a:pt x="0" y="34"/>
                    </a:moveTo>
                    <a:lnTo>
                      <a:pt x="2483" y="34"/>
                    </a:lnTo>
                    <a:lnTo>
                      <a:pt x="251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31" name="Line 1151"/>
              <p:cNvSpPr>
                <a:spLocks noChangeShapeType="1"/>
              </p:cNvSpPr>
              <p:nvPr/>
            </p:nvSpPr>
            <p:spPr bwMode="auto">
              <a:xfrm>
                <a:off x="5282" y="371"/>
                <a:ext cx="1" cy="257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23" name="Group 1143"/>
            <p:cNvGrpSpPr>
              <a:grpSpLocks/>
            </p:cNvGrpSpPr>
            <p:nvPr/>
          </p:nvGrpSpPr>
          <p:grpSpPr bwMode="auto">
            <a:xfrm>
              <a:off x="5266" y="2518"/>
              <a:ext cx="167" cy="435"/>
              <a:chOff x="5266" y="2518"/>
              <a:chExt cx="167" cy="435"/>
            </a:xfrm>
          </p:grpSpPr>
          <p:sp>
            <p:nvSpPr>
              <p:cNvPr id="124029" name="Freeform 1149"/>
              <p:cNvSpPr>
                <a:spLocks/>
              </p:cNvSpPr>
              <p:nvPr/>
            </p:nvSpPr>
            <p:spPr bwMode="auto">
              <a:xfrm>
                <a:off x="5266" y="2518"/>
                <a:ext cx="167" cy="43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435"/>
                  </a:cxn>
                  <a:cxn ang="0">
                    <a:pos x="125" y="435"/>
                  </a:cxn>
                  <a:cxn ang="0">
                    <a:pos x="167" y="394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435">
                    <a:moveTo>
                      <a:pt x="41" y="0"/>
                    </a:moveTo>
                    <a:lnTo>
                      <a:pt x="0" y="41"/>
                    </a:lnTo>
                    <a:lnTo>
                      <a:pt x="0" y="435"/>
                    </a:lnTo>
                    <a:lnTo>
                      <a:pt x="125" y="435"/>
                    </a:lnTo>
                    <a:lnTo>
                      <a:pt x="167" y="394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28" name="Freeform 1148"/>
              <p:cNvSpPr>
                <a:spLocks/>
              </p:cNvSpPr>
              <p:nvPr/>
            </p:nvSpPr>
            <p:spPr bwMode="auto">
              <a:xfrm>
                <a:off x="5266" y="2518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5B5B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27" name="Freeform 1147"/>
              <p:cNvSpPr>
                <a:spLocks/>
              </p:cNvSpPr>
              <p:nvPr/>
            </p:nvSpPr>
            <p:spPr bwMode="auto">
              <a:xfrm>
                <a:off x="5391" y="2518"/>
                <a:ext cx="42" cy="43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394"/>
                  </a:cxn>
                  <a:cxn ang="0">
                    <a:pos x="0" y="435"/>
                  </a:cxn>
                  <a:cxn ang="0">
                    <a:pos x="0" y="41"/>
                  </a:cxn>
                </a:cxnLst>
                <a:rect l="0" t="0" r="r" b="b"/>
                <a:pathLst>
                  <a:path w="42" h="435">
                    <a:moveTo>
                      <a:pt x="0" y="41"/>
                    </a:moveTo>
                    <a:lnTo>
                      <a:pt x="42" y="0"/>
                    </a:lnTo>
                    <a:lnTo>
                      <a:pt x="42" y="394"/>
                    </a:lnTo>
                    <a:lnTo>
                      <a:pt x="0" y="43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2929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26" name="Freeform 1146"/>
              <p:cNvSpPr>
                <a:spLocks/>
              </p:cNvSpPr>
              <p:nvPr/>
            </p:nvSpPr>
            <p:spPr bwMode="auto">
              <a:xfrm>
                <a:off x="5266" y="2518"/>
                <a:ext cx="167" cy="43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435"/>
                  </a:cxn>
                  <a:cxn ang="0">
                    <a:pos x="125" y="435"/>
                  </a:cxn>
                  <a:cxn ang="0">
                    <a:pos x="167" y="394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435">
                    <a:moveTo>
                      <a:pt x="41" y="0"/>
                    </a:moveTo>
                    <a:lnTo>
                      <a:pt x="0" y="41"/>
                    </a:lnTo>
                    <a:lnTo>
                      <a:pt x="0" y="435"/>
                    </a:lnTo>
                    <a:lnTo>
                      <a:pt x="125" y="435"/>
                    </a:lnTo>
                    <a:lnTo>
                      <a:pt x="167" y="394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25" name="Freeform 1145"/>
              <p:cNvSpPr>
                <a:spLocks/>
              </p:cNvSpPr>
              <p:nvPr/>
            </p:nvSpPr>
            <p:spPr bwMode="auto">
              <a:xfrm>
                <a:off x="5266" y="2518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24" name="Line 1144"/>
              <p:cNvSpPr>
                <a:spLocks noChangeShapeType="1"/>
              </p:cNvSpPr>
              <p:nvPr/>
            </p:nvSpPr>
            <p:spPr bwMode="auto">
              <a:xfrm>
                <a:off x="5391" y="2559"/>
                <a:ext cx="1" cy="39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16" name="Group 1136"/>
            <p:cNvGrpSpPr>
              <a:grpSpLocks/>
            </p:cNvGrpSpPr>
            <p:nvPr/>
          </p:nvGrpSpPr>
          <p:grpSpPr bwMode="auto">
            <a:xfrm>
              <a:off x="5266" y="1593"/>
              <a:ext cx="167" cy="961"/>
              <a:chOff x="5266" y="1593"/>
              <a:chExt cx="167" cy="961"/>
            </a:xfrm>
          </p:grpSpPr>
          <p:sp>
            <p:nvSpPr>
              <p:cNvPr id="124022" name="Freeform 1142"/>
              <p:cNvSpPr>
                <a:spLocks/>
              </p:cNvSpPr>
              <p:nvPr/>
            </p:nvSpPr>
            <p:spPr bwMode="auto">
              <a:xfrm>
                <a:off x="5266" y="1593"/>
                <a:ext cx="167" cy="96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961"/>
                  </a:cxn>
                  <a:cxn ang="0">
                    <a:pos x="125" y="961"/>
                  </a:cxn>
                  <a:cxn ang="0">
                    <a:pos x="167" y="920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961">
                    <a:moveTo>
                      <a:pt x="41" y="0"/>
                    </a:moveTo>
                    <a:lnTo>
                      <a:pt x="0" y="41"/>
                    </a:lnTo>
                    <a:lnTo>
                      <a:pt x="0" y="961"/>
                    </a:lnTo>
                    <a:lnTo>
                      <a:pt x="125" y="961"/>
                    </a:lnTo>
                    <a:lnTo>
                      <a:pt x="167" y="920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21" name="Freeform 1141"/>
              <p:cNvSpPr>
                <a:spLocks/>
              </p:cNvSpPr>
              <p:nvPr/>
            </p:nvSpPr>
            <p:spPr bwMode="auto">
              <a:xfrm>
                <a:off x="5266" y="1593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20" name="Freeform 1140"/>
              <p:cNvSpPr>
                <a:spLocks/>
              </p:cNvSpPr>
              <p:nvPr/>
            </p:nvSpPr>
            <p:spPr bwMode="auto">
              <a:xfrm>
                <a:off x="5391" y="1593"/>
                <a:ext cx="42" cy="96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920"/>
                  </a:cxn>
                  <a:cxn ang="0">
                    <a:pos x="0" y="961"/>
                  </a:cxn>
                  <a:cxn ang="0">
                    <a:pos x="0" y="41"/>
                  </a:cxn>
                </a:cxnLst>
                <a:rect l="0" t="0" r="r" b="b"/>
                <a:pathLst>
                  <a:path w="42" h="961">
                    <a:moveTo>
                      <a:pt x="0" y="41"/>
                    </a:moveTo>
                    <a:lnTo>
                      <a:pt x="42" y="0"/>
                    </a:lnTo>
                    <a:lnTo>
                      <a:pt x="42" y="920"/>
                    </a:lnTo>
                    <a:lnTo>
                      <a:pt x="0" y="96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19" name="Freeform 1139"/>
              <p:cNvSpPr>
                <a:spLocks/>
              </p:cNvSpPr>
              <p:nvPr/>
            </p:nvSpPr>
            <p:spPr bwMode="auto">
              <a:xfrm>
                <a:off x="5266" y="1593"/>
                <a:ext cx="167" cy="96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961"/>
                  </a:cxn>
                  <a:cxn ang="0">
                    <a:pos x="125" y="961"/>
                  </a:cxn>
                  <a:cxn ang="0">
                    <a:pos x="167" y="920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961">
                    <a:moveTo>
                      <a:pt x="41" y="0"/>
                    </a:moveTo>
                    <a:lnTo>
                      <a:pt x="0" y="41"/>
                    </a:lnTo>
                    <a:lnTo>
                      <a:pt x="0" y="961"/>
                    </a:lnTo>
                    <a:lnTo>
                      <a:pt x="125" y="961"/>
                    </a:lnTo>
                    <a:lnTo>
                      <a:pt x="167" y="920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18" name="Freeform 1138"/>
              <p:cNvSpPr>
                <a:spLocks/>
              </p:cNvSpPr>
              <p:nvPr/>
            </p:nvSpPr>
            <p:spPr bwMode="auto">
              <a:xfrm>
                <a:off x="5266" y="1593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17" name="Line 1137"/>
              <p:cNvSpPr>
                <a:spLocks noChangeShapeType="1"/>
              </p:cNvSpPr>
              <p:nvPr/>
            </p:nvSpPr>
            <p:spPr bwMode="auto">
              <a:xfrm>
                <a:off x="5391" y="1634"/>
                <a:ext cx="1" cy="92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09" name="Group 1129"/>
            <p:cNvGrpSpPr>
              <a:grpSpLocks/>
            </p:cNvGrpSpPr>
            <p:nvPr/>
          </p:nvGrpSpPr>
          <p:grpSpPr bwMode="auto">
            <a:xfrm>
              <a:off x="5203" y="1495"/>
              <a:ext cx="224" cy="158"/>
              <a:chOff x="5203" y="1495"/>
              <a:chExt cx="224" cy="158"/>
            </a:xfrm>
          </p:grpSpPr>
          <p:sp>
            <p:nvSpPr>
              <p:cNvPr id="124015" name="Freeform 1135"/>
              <p:cNvSpPr>
                <a:spLocks/>
              </p:cNvSpPr>
              <p:nvPr/>
            </p:nvSpPr>
            <p:spPr bwMode="auto">
              <a:xfrm>
                <a:off x="5203" y="1495"/>
                <a:ext cx="224" cy="15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8"/>
                  </a:cxn>
                  <a:cxn ang="0">
                    <a:pos x="167" y="158"/>
                  </a:cxn>
                  <a:cxn ang="0">
                    <a:pos x="224" y="100"/>
                  </a:cxn>
                  <a:cxn ang="0">
                    <a:pos x="224" y="0"/>
                  </a:cxn>
                  <a:cxn ang="0">
                    <a:pos x="58" y="0"/>
                  </a:cxn>
                </a:cxnLst>
                <a:rect l="0" t="0" r="r" b="b"/>
                <a:pathLst>
                  <a:path w="224" h="158">
                    <a:moveTo>
                      <a:pt x="58" y="0"/>
                    </a:moveTo>
                    <a:lnTo>
                      <a:pt x="0" y="58"/>
                    </a:lnTo>
                    <a:lnTo>
                      <a:pt x="0" y="158"/>
                    </a:lnTo>
                    <a:lnTo>
                      <a:pt x="167" y="158"/>
                    </a:lnTo>
                    <a:lnTo>
                      <a:pt x="224" y="100"/>
                    </a:lnTo>
                    <a:lnTo>
                      <a:pt x="224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14" name="Freeform 1134"/>
              <p:cNvSpPr>
                <a:spLocks/>
              </p:cNvSpPr>
              <p:nvPr/>
            </p:nvSpPr>
            <p:spPr bwMode="auto">
              <a:xfrm>
                <a:off x="5203" y="1495"/>
                <a:ext cx="224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4" y="0"/>
                  </a:cxn>
                  <a:cxn ang="0">
                    <a:pos x="58" y="0"/>
                  </a:cxn>
                  <a:cxn ang="0">
                    <a:pos x="0" y="58"/>
                  </a:cxn>
                </a:cxnLst>
                <a:rect l="0" t="0" r="r" b="b"/>
                <a:pathLst>
                  <a:path w="224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4" y="0"/>
                    </a:lnTo>
                    <a:lnTo>
                      <a:pt x="58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13" name="Freeform 1133"/>
              <p:cNvSpPr>
                <a:spLocks/>
              </p:cNvSpPr>
              <p:nvPr/>
            </p:nvSpPr>
            <p:spPr bwMode="auto">
              <a:xfrm>
                <a:off x="5370" y="1495"/>
                <a:ext cx="57" cy="1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7" y="0"/>
                  </a:cxn>
                  <a:cxn ang="0">
                    <a:pos x="57" y="100"/>
                  </a:cxn>
                  <a:cxn ang="0">
                    <a:pos x="0" y="158"/>
                  </a:cxn>
                  <a:cxn ang="0">
                    <a:pos x="0" y="58"/>
                  </a:cxn>
                </a:cxnLst>
                <a:rect l="0" t="0" r="r" b="b"/>
                <a:pathLst>
                  <a:path w="57" h="158">
                    <a:moveTo>
                      <a:pt x="0" y="58"/>
                    </a:moveTo>
                    <a:lnTo>
                      <a:pt x="57" y="0"/>
                    </a:lnTo>
                    <a:lnTo>
                      <a:pt x="57" y="100"/>
                    </a:lnTo>
                    <a:lnTo>
                      <a:pt x="0" y="1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12" name="Freeform 1132"/>
              <p:cNvSpPr>
                <a:spLocks/>
              </p:cNvSpPr>
              <p:nvPr/>
            </p:nvSpPr>
            <p:spPr bwMode="auto">
              <a:xfrm>
                <a:off x="5203" y="1495"/>
                <a:ext cx="224" cy="15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8"/>
                  </a:cxn>
                  <a:cxn ang="0">
                    <a:pos x="167" y="158"/>
                  </a:cxn>
                  <a:cxn ang="0">
                    <a:pos x="224" y="100"/>
                  </a:cxn>
                  <a:cxn ang="0">
                    <a:pos x="224" y="0"/>
                  </a:cxn>
                  <a:cxn ang="0">
                    <a:pos x="58" y="0"/>
                  </a:cxn>
                </a:cxnLst>
                <a:rect l="0" t="0" r="r" b="b"/>
                <a:pathLst>
                  <a:path w="224" h="158">
                    <a:moveTo>
                      <a:pt x="58" y="0"/>
                    </a:moveTo>
                    <a:lnTo>
                      <a:pt x="0" y="58"/>
                    </a:lnTo>
                    <a:lnTo>
                      <a:pt x="0" y="158"/>
                    </a:lnTo>
                    <a:lnTo>
                      <a:pt x="167" y="158"/>
                    </a:lnTo>
                    <a:lnTo>
                      <a:pt x="224" y="100"/>
                    </a:lnTo>
                    <a:lnTo>
                      <a:pt x="224" y="0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11" name="Freeform 1131"/>
              <p:cNvSpPr>
                <a:spLocks/>
              </p:cNvSpPr>
              <p:nvPr/>
            </p:nvSpPr>
            <p:spPr bwMode="auto">
              <a:xfrm>
                <a:off x="5203" y="1495"/>
                <a:ext cx="224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4" y="0"/>
                  </a:cxn>
                </a:cxnLst>
                <a:rect l="0" t="0" r="r" b="b"/>
                <a:pathLst>
                  <a:path w="224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10" name="Line 1130"/>
              <p:cNvSpPr>
                <a:spLocks noChangeShapeType="1"/>
              </p:cNvSpPr>
              <p:nvPr/>
            </p:nvSpPr>
            <p:spPr bwMode="auto">
              <a:xfrm>
                <a:off x="5370" y="1553"/>
                <a:ext cx="1" cy="10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02" name="Group 1122"/>
            <p:cNvGrpSpPr>
              <a:grpSpLocks/>
            </p:cNvGrpSpPr>
            <p:nvPr/>
          </p:nvGrpSpPr>
          <p:grpSpPr bwMode="auto">
            <a:xfrm>
              <a:off x="5203" y="1397"/>
              <a:ext cx="224" cy="159"/>
              <a:chOff x="5203" y="1397"/>
              <a:chExt cx="224" cy="159"/>
            </a:xfrm>
          </p:grpSpPr>
          <p:sp>
            <p:nvSpPr>
              <p:cNvPr id="124008" name="Freeform 1128"/>
              <p:cNvSpPr>
                <a:spLocks/>
              </p:cNvSpPr>
              <p:nvPr/>
            </p:nvSpPr>
            <p:spPr bwMode="auto">
              <a:xfrm>
                <a:off x="5203" y="1397"/>
                <a:ext cx="224" cy="15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9"/>
                  </a:cxn>
                  <a:cxn ang="0">
                    <a:pos x="167" y="159"/>
                  </a:cxn>
                  <a:cxn ang="0">
                    <a:pos x="224" y="101"/>
                  </a:cxn>
                  <a:cxn ang="0">
                    <a:pos x="224" y="0"/>
                  </a:cxn>
                  <a:cxn ang="0">
                    <a:pos x="58" y="0"/>
                  </a:cxn>
                </a:cxnLst>
                <a:rect l="0" t="0" r="r" b="b"/>
                <a:pathLst>
                  <a:path w="224" h="159">
                    <a:moveTo>
                      <a:pt x="58" y="0"/>
                    </a:moveTo>
                    <a:lnTo>
                      <a:pt x="0" y="58"/>
                    </a:lnTo>
                    <a:lnTo>
                      <a:pt x="0" y="159"/>
                    </a:lnTo>
                    <a:lnTo>
                      <a:pt x="167" y="159"/>
                    </a:lnTo>
                    <a:lnTo>
                      <a:pt x="224" y="101"/>
                    </a:lnTo>
                    <a:lnTo>
                      <a:pt x="224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07" name="Freeform 1127"/>
              <p:cNvSpPr>
                <a:spLocks/>
              </p:cNvSpPr>
              <p:nvPr/>
            </p:nvSpPr>
            <p:spPr bwMode="auto">
              <a:xfrm>
                <a:off x="5203" y="1397"/>
                <a:ext cx="224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4" y="0"/>
                  </a:cxn>
                  <a:cxn ang="0">
                    <a:pos x="58" y="0"/>
                  </a:cxn>
                  <a:cxn ang="0">
                    <a:pos x="0" y="58"/>
                  </a:cxn>
                </a:cxnLst>
                <a:rect l="0" t="0" r="r" b="b"/>
                <a:pathLst>
                  <a:path w="224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4" y="0"/>
                    </a:lnTo>
                    <a:lnTo>
                      <a:pt x="58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06" name="Freeform 1126"/>
              <p:cNvSpPr>
                <a:spLocks/>
              </p:cNvSpPr>
              <p:nvPr/>
            </p:nvSpPr>
            <p:spPr bwMode="auto">
              <a:xfrm>
                <a:off x="5370" y="1397"/>
                <a:ext cx="57" cy="15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7" y="0"/>
                  </a:cxn>
                  <a:cxn ang="0">
                    <a:pos x="57" y="101"/>
                  </a:cxn>
                  <a:cxn ang="0">
                    <a:pos x="0" y="159"/>
                  </a:cxn>
                  <a:cxn ang="0">
                    <a:pos x="0" y="58"/>
                  </a:cxn>
                </a:cxnLst>
                <a:rect l="0" t="0" r="r" b="b"/>
                <a:pathLst>
                  <a:path w="57" h="159">
                    <a:moveTo>
                      <a:pt x="0" y="58"/>
                    </a:moveTo>
                    <a:lnTo>
                      <a:pt x="57" y="0"/>
                    </a:lnTo>
                    <a:lnTo>
                      <a:pt x="57" y="101"/>
                    </a:lnTo>
                    <a:lnTo>
                      <a:pt x="0" y="159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05" name="Freeform 1125"/>
              <p:cNvSpPr>
                <a:spLocks/>
              </p:cNvSpPr>
              <p:nvPr/>
            </p:nvSpPr>
            <p:spPr bwMode="auto">
              <a:xfrm>
                <a:off x="5203" y="1397"/>
                <a:ext cx="224" cy="15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9"/>
                  </a:cxn>
                  <a:cxn ang="0">
                    <a:pos x="167" y="159"/>
                  </a:cxn>
                  <a:cxn ang="0">
                    <a:pos x="224" y="101"/>
                  </a:cxn>
                  <a:cxn ang="0">
                    <a:pos x="224" y="0"/>
                  </a:cxn>
                  <a:cxn ang="0">
                    <a:pos x="58" y="0"/>
                  </a:cxn>
                </a:cxnLst>
                <a:rect l="0" t="0" r="r" b="b"/>
                <a:pathLst>
                  <a:path w="224" h="159">
                    <a:moveTo>
                      <a:pt x="58" y="0"/>
                    </a:moveTo>
                    <a:lnTo>
                      <a:pt x="0" y="58"/>
                    </a:lnTo>
                    <a:lnTo>
                      <a:pt x="0" y="159"/>
                    </a:lnTo>
                    <a:lnTo>
                      <a:pt x="167" y="159"/>
                    </a:lnTo>
                    <a:lnTo>
                      <a:pt x="224" y="101"/>
                    </a:lnTo>
                    <a:lnTo>
                      <a:pt x="224" y="0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04" name="Freeform 1124"/>
              <p:cNvSpPr>
                <a:spLocks/>
              </p:cNvSpPr>
              <p:nvPr/>
            </p:nvSpPr>
            <p:spPr bwMode="auto">
              <a:xfrm>
                <a:off x="5203" y="1397"/>
                <a:ext cx="224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4" y="0"/>
                  </a:cxn>
                </a:cxnLst>
                <a:rect l="0" t="0" r="r" b="b"/>
                <a:pathLst>
                  <a:path w="224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03" name="Line 1123"/>
              <p:cNvSpPr>
                <a:spLocks noChangeShapeType="1"/>
              </p:cNvSpPr>
              <p:nvPr/>
            </p:nvSpPr>
            <p:spPr bwMode="auto">
              <a:xfrm>
                <a:off x="5370" y="1455"/>
                <a:ext cx="1" cy="10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95" name="Group 1115"/>
            <p:cNvGrpSpPr>
              <a:grpSpLocks/>
            </p:cNvGrpSpPr>
            <p:nvPr/>
          </p:nvGrpSpPr>
          <p:grpSpPr bwMode="auto">
            <a:xfrm>
              <a:off x="5266" y="361"/>
              <a:ext cx="167" cy="1101"/>
              <a:chOff x="5266" y="361"/>
              <a:chExt cx="167" cy="1101"/>
            </a:xfrm>
          </p:grpSpPr>
          <p:sp>
            <p:nvSpPr>
              <p:cNvPr id="124001" name="Freeform 1121"/>
              <p:cNvSpPr>
                <a:spLocks/>
              </p:cNvSpPr>
              <p:nvPr/>
            </p:nvSpPr>
            <p:spPr bwMode="auto">
              <a:xfrm>
                <a:off x="5266" y="361"/>
                <a:ext cx="167" cy="110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1101"/>
                  </a:cxn>
                  <a:cxn ang="0">
                    <a:pos x="125" y="1101"/>
                  </a:cxn>
                  <a:cxn ang="0">
                    <a:pos x="167" y="1060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1101">
                    <a:moveTo>
                      <a:pt x="41" y="0"/>
                    </a:moveTo>
                    <a:lnTo>
                      <a:pt x="0" y="41"/>
                    </a:lnTo>
                    <a:lnTo>
                      <a:pt x="0" y="1101"/>
                    </a:lnTo>
                    <a:lnTo>
                      <a:pt x="125" y="1101"/>
                    </a:lnTo>
                    <a:lnTo>
                      <a:pt x="167" y="1060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00" name="Freeform 1120"/>
              <p:cNvSpPr>
                <a:spLocks/>
              </p:cNvSpPr>
              <p:nvPr/>
            </p:nvSpPr>
            <p:spPr bwMode="auto">
              <a:xfrm>
                <a:off x="5266" y="361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99" name="Freeform 1119"/>
              <p:cNvSpPr>
                <a:spLocks/>
              </p:cNvSpPr>
              <p:nvPr/>
            </p:nvSpPr>
            <p:spPr bwMode="auto">
              <a:xfrm>
                <a:off x="5391" y="361"/>
                <a:ext cx="42" cy="110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1060"/>
                  </a:cxn>
                  <a:cxn ang="0">
                    <a:pos x="0" y="1101"/>
                  </a:cxn>
                  <a:cxn ang="0">
                    <a:pos x="0" y="41"/>
                  </a:cxn>
                </a:cxnLst>
                <a:rect l="0" t="0" r="r" b="b"/>
                <a:pathLst>
                  <a:path w="42" h="1101">
                    <a:moveTo>
                      <a:pt x="0" y="41"/>
                    </a:moveTo>
                    <a:lnTo>
                      <a:pt x="42" y="0"/>
                    </a:lnTo>
                    <a:lnTo>
                      <a:pt x="42" y="1060"/>
                    </a:lnTo>
                    <a:lnTo>
                      <a:pt x="0" y="110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98" name="Freeform 1118"/>
              <p:cNvSpPr>
                <a:spLocks/>
              </p:cNvSpPr>
              <p:nvPr/>
            </p:nvSpPr>
            <p:spPr bwMode="auto">
              <a:xfrm>
                <a:off x="5266" y="361"/>
                <a:ext cx="167" cy="110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1101"/>
                  </a:cxn>
                  <a:cxn ang="0">
                    <a:pos x="125" y="1101"/>
                  </a:cxn>
                  <a:cxn ang="0">
                    <a:pos x="167" y="1060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1101">
                    <a:moveTo>
                      <a:pt x="41" y="0"/>
                    </a:moveTo>
                    <a:lnTo>
                      <a:pt x="0" y="41"/>
                    </a:lnTo>
                    <a:lnTo>
                      <a:pt x="0" y="1101"/>
                    </a:lnTo>
                    <a:lnTo>
                      <a:pt x="125" y="1101"/>
                    </a:lnTo>
                    <a:lnTo>
                      <a:pt x="167" y="1060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97" name="Freeform 1117"/>
              <p:cNvSpPr>
                <a:spLocks/>
              </p:cNvSpPr>
              <p:nvPr/>
            </p:nvSpPr>
            <p:spPr bwMode="auto">
              <a:xfrm>
                <a:off x="5266" y="361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96" name="Line 1116"/>
              <p:cNvSpPr>
                <a:spLocks noChangeShapeType="1"/>
              </p:cNvSpPr>
              <p:nvPr/>
            </p:nvSpPr>
            <p:spPr bwMode="auto">
              <a:xfrm>
                <a:off x="5391" y="402"/>
                <a:ext cx="1" cy="10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83" name="Group 1103"/>
            <p:cNvGrpSpPr>
              <a:grpSpLocks/>
            </p:cNvGrpSpPr>
            <p:nvPr/>
          </p:nvGrpSpPr>
          <p:grpSpPr bwMode="auto">
            <a:xfrm>
              <a:off x="4472" y="2178"/>
              <a:ext cx="504" cy="475"/>
              <a:chOff x="4472" y="2178"/>
              <a:chExt cx="504" cy="475"/>
            </a:xfrm>
          </p:grpSpPr>
          <p:sp>
            <p:nvSpPr>
              <p:cNvPr id="123994" name="Rectangle 1114"/>
              <p:cNvSpPr>
                <a:spLocks noChangeArrowheads="1"/>
              </p:cNvSpPr>
              <p:nvPr/>
            </p:nvSpPr>
            <p:spPr bwMode="auto">
              <a:xfrm>
                <a:off x="4472" y="2178"/>
                <a:ext cx="504" cy="475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93" name="Freeform 1113"/>
              <p:cNvSpPr>
                <a:spLocks/>
              </p:cNvSpPr>
              <p:nvPr/>
            </p:nvSpPr>
            <p:spPr bwMode="auto">
              <a:xfrm>
                <a:off x="4472" y="2178"/>
                <a:ext cx="504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60"/>
                  </a:cxn>
                  <a:cxn ang="0">
                    <a:pos x="444" y="60"/>
                  </a:cxn>
                  <a:cxn ang="0">
                    <a:pos x="504" y="0"/>
                  </a:cxn>
                  <a:cxn ang="0">
                    <a:pos x="0" y="0"/>
                  </a:cxn>
                </a:cxnLst>
                <a:rect l="0" t="0" r="r" b="b"/>
                <a:pathLst>
                  <a:path w="504" h="60">
                    <a:moveTo>
                      <a:pt x="0" y="0"/>
                    </a:moveTo>
                    <a:lnTo>
                      <a:pt x="59" y="60"/>
                    </a:lnTo>
                    <a:lnTo>
                      <a:pt x="444" y="6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92" name="Freeform 1112"/>
              <p:cNvSpPr>
                <a:spLocks/>
              </p:cNvSpPr>
              <p:nvPr/>
            </p:nvSpPr>
            <p:spPr bwMode="auto">
              <a:xfrm>
                <a:off x="4472" y="2178"/>
                <a:ext cx="59" cy="4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5"/>
                  </a:cxn>
                  <a:cxn ang="0">
                    <a:pos x="59" y="416"/>
                  </a:cxn>
                  <a:cxn ang="0">
                    <a:pos x="59" y="60"/>
                  </a:cxn>
                  <a:cxn ang="0">
                    <a:pos x="0" y="0"/>
                  </a:cxn>
                </a:cxnLst>
                <a:rect l="0" t="0" r="r" b="b"/>
                <a:pathLst>
                  <a:path w="59" h="475">
                    <a:moveTo>
                      <a:pt x="0" y="0"/>
                    </a:moveTo>
                    <a:lnTo>
                      <a:pt x="0" y="475"/>
                    </a:lnTo>
                    <a:lnTo>
                      <a:pt x="59" y="416"/>
                    </a:lnTo>
                    <a:lnTo>
                      <a:pt x="59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91" name="Freeform 1111"/>
              <p:cNvSpPr>
                <a:spLocks/>
              </p:cNvSpPr>
              <p:nvPr/>
            </p:nvSpPr>
            <p:spPr bwMode="auto">
              <a:xfrm>
                <a:off x="4472" y="2594"/>
                <a:ext cx="504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04" y="59"/>
                  </a:cxn>
                  <a:cxn ang="0">
                    <a:pos x="444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504" h="59">
                    <a:moveTo>
                      <a:pt x="0" y="59"/>
                    </a:moveTo>
                    <a:lnTo>
                      <a:pt x="504" y="59"/>
                    </a:lnTo>
                    <a:lnTo>
                      <a:pt x="444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90" name="Freeform 1110"/>
              <p:cNvSpPr>
                <a:spLocks/>
              </p:cNvSpPr>
              <p:nvPr/>
            </p:nvSpPr>
            <p:spPr bwMode="auto">
              <a:xfrm>
                <a:off x="4916" y="2178"/>
                <a:ext cx="60" cy="475"/>
              </a:xfrm>
              <a:custGeom>
                <a:avLst/>
                <a:gdLst/>
                <a:ahLst/>
                <a:cxnLst>
                  <a:cxn ang="0">
                    <a:pos x="60" y="475"/>
                  </a:cxn>
                  <a:cxn ang="0">
                    <a:pos x="60" y="0"/>
                  </a:cxn>
                  <a:cxn ang="0">
                    <a:pos x="0" y="60"/>
                  </a:cxn>
                  <a:cxn ang="0">
                    <a:pos x="0" y="416"/>
                  </a:cxn>
                  <a:cxn ang="0">
                    <a:pos x="60" y="475"/>
                  </a:cxn>
                </a:cxnLst>
                <a:rect l="0" t="0" r="r" b="b"/>
                <a:pathLst>
                  <a:path w="60" h="475">
                    <a:moveTo>
                      <a:pt x="60" y="475"/>
                    </a:moveTo>
                    <a:lnTo>
                      <a:pt x="60" y="0"/>
                    </a:lnTo>
                    <a:lnTo>
                      <a:pt x="0" y="60"/>
                    </a:lnTo>
                    <a:lnTo>
                      <a:pt x="0" y="416"/>
                    </a:lnTo>
                    <a:lnTo>
                      <a:pt x="60" y="475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89" name="Rectangle 1109"/>
              <p:cNvSpPr>
                <a:spLocks noChangeArrowheads="1"/>
              </p:cNvSpPr>
              <p:nvPr/>
            </p:nvSpPr>
            <p:spPr bwMode="auto">
              <a:xfrm>
                <a:off x="4472" y="2178"/>
                <a:ext cx="504" cy="47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88" name="Rectangle 1108"/>
              <p:cNvSpPr>
                <a:spLocks noChangeArrowheads="1"/>
              </p:cNvSpPr>
              <p:nvPr/>
            </p:nvSpPr>
            <p:spPr bwMode="auto">
              <a:xfrm>
                <a:off x="4531" y="2238"/>
                <a:ext cx="385" cy="35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87" name="Line 1107"/>
              <p:cNvSpPr>
                <a:spLocks noChangeShapeType="1"/>
              </p:cNvSpPr>
              <p:nvPr/>
            </p:nvSpPr>
            <p:spPr bwMode="auto">
              <a:xfrm>
                <a:off x="4472" y="2178"/>
                <a:ext cx="59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86" name="Line 1106"/>
              <p:cNvSpPr>
                <a:spLocks noChangeShapeType="1"/>
              </p:cNvSpPr>
              <p:nvPr/>
            </p:nvSpPr>
            <p:spPr bwMode="auto">
              <a:xfrm flipV="1">
                <a:off x="4472" y="2594"/>
                <a:ext cx="59" cy="5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85" name="Line 1105"/>
              <p:cNvSpPr>
                <a:spLocks noChangeShapeType="1"/>
              </p:cNvSpPr>
              <p:nvPr/>
            </p:nvSpPr>
            <p:spPr bwMode="auto">
              <a:xfrm flipH="1" flipV="1">
                <a:off x="4916" y="2594"/>
                <a:ext cx="60" cy="5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84" name="Line 1104"/>
              <p:cNvSpPr>
                <a:spLocks noChangeShapeType="1"/>
              </p:cNvSpPr>
              <p:nvPr/>
            </p:nvSpPr>
            <p:spPr bwMode="auto">
              <a:xfrm flipH="1">
                <a:off x="4916" y="2178"/>
                <a:ext cx="60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71" name="Group 1091"/>
            <p:cNvGrpSpPr>
              <a:grpSpLocks/>
            </p:cNvGrpSpPr>
            <p:nvPr/>
          </p:nvGrpSpPr>
          <p:grpSpPr bwMode="auto">
            <a:xfrm>
              <a:off x="4743" y="1363"/>
              <a:ext cx="271" cy="279"/>
              <a:chOff x="4743" y="1363"/>
              <a:chExt cx="271" cy="279"/>
            </a:xfrm>
          </p:grpSpPr>
          <p:sp>
            <p:nvSpPr>
              <p:cNvPr id="123982" name="Rectangle 1102"/>
              <p:cNvSpPr>
                <a:spLocks noChangeArrowheads="1"/>
              </p:cNvSpPr>
              <p:nvPr/>
            </p:nvSpPr>
            <p:spPr bwMode="auto">
              <a:xfrm>
                <a:off x="4743" y="1363"/>
                <a:ext cx="271" cy="279"/>
              </a:xfrm>
              <a:prstGeom prst="rect">
                <a:avLst/>
              </a:prstGeom>
              <a:solidFill>
                <a:srgbClr val="CC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81" name="Freeform 1101"/>
              <p:cNvSpPr>
                <a:spLocks/>
              </p:cNvSpPr>
              <p:nvPr/>
            </p:nvSpPr>
            <p:spPr bwMode="auto">
              <a:xfrm>
                <a:off x="4743" y="1363"/>
                <a:ext cx="27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34"/>
                  </a:cxn>
                  <a:cxn ang="0">
                    <a:pos x="237" y="34"/>
                  </a:cxn>
                  <a:cxn ang="0">
                    <a:pos x="271" y="0"/>
                  </a:cxn>
                  <a:cxn ang="0">
                    <a:pos x="0" y="0"/>
                  </a:cxn>
                </a:cxnLst>
                <a:rect l="0" t="0" r="r" b="b"/>
                <a:pathLst>
                  <a:path w="271" h="34">
                    <a:moveTo>
                      <a:pt x="0" y="0"/>
                    </a:moveTo>
                    <a:lnTo>
                      <a:pt x="34" y="34"/>
                    </a:lnTo>
                    <a:lnTo>
                      <a:pt x="237" y="34"/>
                    </a:lnTo>
                    <a:lnTo>
                      <a:pt x="2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80" name="Freeform 1100"/>
              <p:cNvSpPr>
                <a:spLocks/>
              </p:cNvSpPr>
              <p:nvPr/>
            </p:nvSpPr>
            <p:spPr bwMode="auto">
              <a:xfrm>
                <a:off x="4743" y="1363"/>
                <a:ext cx="34" cy="2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9"/>
                  </a:cxn>
                  <a:cxn ang="0">
                    <a:pos x="34" y="245"/>
                  </a:cxn>
                  <a:cxn ang="0">
                    <a:pos x="34" y="34"/>
                  </a:cxn>
                  <a:cxn ang="0">
                    <a:pos x="0" y="0"/>
                  </a:cxn>
                </a:cxnLst>
                <a:rect l="0" t="0" r="r" b="b"/>
                <a:pathLst>
                  <a:path w="34" h="279">
                    <a:moveTo>
                      <a:pt x="0" y="0"/>
                    </a:moveTo>
                    <a:lnTo>
                      <a:pt x="0" y="279"/>
                    </a:lnTo>
                    <a:lnTo>
                      <a:pt x="34" y="245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66E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79" name="Freeform 1099"/>
              <p:cNvSpPr>
                <a:spLocks/>
              </p:cNvSpPr>
              <p:nvPr/>
            </p:nvSpPr>
            <p:spPr bwMode="auto">
              <a:xfrm>
                <a:off x="4743" y="1608"/>
                <a:ext cx="271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71" y="34"/>
                  </a:cxn>
                  <a:cxn ang="0">
                    <a:pos x="237" y="0"/>
                  </a:cxn>
                  <a:cxn ang="0">
                    <a:pos x="34" y="0"/>
                  </a:cxn>
                  <a:cxn ang="0">
                    <a:pos x="0" y="34"/>
                  </a:cxn>
                </a:cxnLst>
                <a:rect l="0" t="0" r="r" b="b"/>
                <a:pathLst>
                  <a:path w="271" h="34">
                    <a:moveTo>
                      <a:pt x="0" y="34"/>
                    </a:moveTo>
                    <a:lnTo>
                      <a:pt x="271" y="34"/>
                    </a:lnTo>
                    <a:lnTo>
                      <a:pt x="237" y="0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78" name="Freeform 1098"/>
              <p:cNvSpPr>
                <a:spLocks/>
              </p:cNvSpPr>
              <p:nvPr/>
            </p:nvSpPr>
            <p:spPr bwMode="auto">
              <a:xfrm>
                <a:off x="4980" y="1363"/>
                <a:ext cx="34" cy="279"/>
              </a:xfrm>
              <a:custGeom>
                <a:avLst/>
                <a:gdLst/>
                <a:ahLst/>
                <a:cxnLst>
                  <a:cxn ang="0">
                    <a:pos x="34" y="279"/>
                  </a:cxn>
                  <a:cxn ang="0">
                    <a:pos x="34" y="0"/>
                  </a:cxn>
                  <a:cxn ang="0">
                    <a:pos x="0" y="34"/>
                  </a:cxn>
                  <a:cxn ang="0">
                    <a:pos x="0" y="245"/>
                  </a:cxn>
                  <a:cxn ang="0">
                    <a:pos x="34" y="279"/>
                  </a:cxn>
                </a:cxnLst>
                <a:rect l="0" t="0" r="r" b="b"/>
                <a:pathLst>
                  <a:path w="34" h="279">
                    <a:moveTo>
                      <a:pt x="34" y="279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0" y="245"/>
                    </a:lnTo>
                    <a:lnTo>
                      <a:pt x="34" y="279"/>
                    </a:lnTo>
                    <a:close/>
                  </a:path>
                </a:pathLst>
              </a:custGeom>
              <a:solidFill>
                <a:srgbClr val="7A0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77" name="Rectangle 1097"/>
              <p:cNvSpPr>
                <a:spLocks noChangeArrowheads="1"/>
              </p:cNvSpPr>
              <p:nvPr/>
            </p:nvSpPr>
            <p:spPr bwMode="auto">
              <a:xfrm>
                <a:off x="4743" y="1363"/>
                <a:ext cx="271" cy="279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76" name="Rectangle 1096"/>
              <p:cNvSpPr>
                <a:spLocks noChangeArrowheads="1"/>
              </p:cNvSpPr>
              <p:nvPr/>
            </p:nvSpPr>
            <p:spPr bwMode="auto">
              <a:xfrm>
                <a:off x="4777" y="1397"/>
                <a:ext cx="203" cy="211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75" name="Line 1095"/>
              <p:cNvSpPr>
                <a:spLocks noChangeShapeType="1"/>
              </p:cNvSpPr>
              <p:nvPr/>
            </p:nvSpPr>
            <p:spPr bwMode="auto">
              <a:xfrm>
                <a:off x="4743" y="1363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74" name="Line 1094"/>
              <p:cNvSpPr>
                <a:spLocks noChangeShapeType="1"/>
              </p:cNvSpPr>
              <p:nvPr/>
            </p:nvSpPr>
            <p:spPr bwMode="auto">
              <a:xfrm flipV="1">
                <a:off x="4743" y="1608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73" name="Line 1093"/>
              <p:cNvSpPr>
                <a:spLocks noChangeShapeType="1"/>
              </p:cNvSpPr>
              <p:nvPr/>
            </p:nvSpPr>
            <p:spPr bwMode="auto">
              <a:xfrm flipH="1" flipV="1">
                <a:off x="4980" y="1608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72" name="Line 1092"/>
              <p:cNvSpPr>
                <a:spLocks noChangeShapeType="1"/>
              </p:cNvSpPr>
              <p:nvPr/>
            </p:nvSpPr>
            <p:spPr bwMode="auto">
              <a:xfrm flipH="1">
                <a:off x="4980" y="1363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64" name="Group 1084"/>
            <p:cNvGrpSpPr>
              <a:grpSpLocks/>
            </p:cNvGrpSpPr>
            <p:nvPr/>
          </p:nvGrpSpPr>
          <p:grpSpPr bwMode="auto">
            <a:xfrm>
              <a:off x="2930" y="2273"/>
              <a:ext cx="168" cy="90"/>
              <a:chOff x="2930" y="2273"/>
              <a:chExt cx="168" cy="90"/>
            </a:xfrm>
          </p:grpSpPr>
          <p:sp>
            <p:nvSpPr>
              <p:cNvPr id="123970" name="Freeform 1090"/>
              <p:cNvSpPr>
                <a:spLocks/>
              </p:cNvSpPr>
              <p:nvPr/>
            </p:nvSpPr>
            <p:spPr bwMode="auto">
              <a:xfrm>
                <a:off x="2930" y="2273"/>
                <a:ext cx="168" cy="9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0" y="90"/>
                  </a:cxn>
                  <a:cxn ang="0">
                    <a:pos x="146" y="90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3" y="0"/>
                  </a:cxn>
                </a:cxnLst>
                <a:rect l="0" t="0" r="r" b="b"/>
                <a:pathLst>
                  <a:path w="168" h="90">
                    <a:moveTo>
                      <a:pt x="23" y="0"/>
                    </a:moveTo>
                    <a:lnTo>
                      <a:pt x="0" y="23"/>
                    </a:lnTo>
                    <a:lnTo>
                      <a:pt x="0" y="90"/>
                    </a:lnTo>
                    <a:lnTo>
                      <a:pt x="146" y="90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69" name="Freeform 1089"/>
              <p:cNvSpPr>
                <a:spLocks/>
              </p:cNvSpPr>
              <p:nvPr/>
            </p:nvSpPr>
            <p:spPr bwMode="auto">
              <a:xfrm>
                <a:off x="2930" y="2273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6" y="23"/>
                  </a:cxn>
                  <a:cxn ang="0">
                    <a:pos x="168" y="0"/>
                  </a:cxn>
                  <a:cxn ang="0">
                    <a:pos x="23" y="0"/>
                  </a:cxn>
                  <a:cxn ang="0">
                    <a:pos x="0" y="23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6" y="23"/>
                    </a:lnTo>
                    <a:lnTo>
                      <a:pt x="168" y="0"/>
                    </a:lnTo>
                    <a:lnTo>
                      <a:pt x="2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68" name="Freeform 1088"/>
              <p:cNvSpPr>
                <a:spLocks/>
              </p:cNvSpPr>
              <p:nvPr/>
            </p:nvSpPr>
            <p:spPr bwMode="auto">
              <a:xfrm>
                <a:off x="3076" y="2273"/>
                <a:ext cx="22" cy="9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2" y="0"/>
                  </a:cxn>
                  <a:cxn ang="0">
                    <a:pos x="22" y="68"/>
                  </a:cxn>
                  <a:cxn ang="0">
                    <a:pos x="0" y="90"/>
                  </a:cxn>
                  <a:cxn ang="0">
                    <a:pos x="0" y="23"/>
                  </a:cxn>
                </a:cxnLst>
                <a:rect l="0" t="0" r="r" b="b"/>
                <a:pathLst>
                  <a:path w="22" h="90">
                    <a:moveTo>
                      <a:pt x="0" y="23"/>
                    </a:moveTo>
                    <a:lnTo>
                      <a:pt x="22" y="0"/>
                    </a:lnTo>
                    <a:lnTo>
                      <a:pt x="22" y="68"/>
                    </a:lnTo>
                    <a:lnTo>
                      <a:pt x="0" y="9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67" name="Freeform 1087"/>
              <p:cNvSpPr>
                <a:spLocks/>
              </p:cNvSpPr>
              <p:nvPr/>
            </p:nvSpPr>
            <p:spPr bwMode="auto">
              <a:xfrm>
                <a:off x="2930" y="2273"/>
                <a:ext cx="168" cy="9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0" y="90"/>
                  </a:cxn>
                  <a:cxn ang="0">
                    <a:pos x="146" y="90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3" y="0"/>
                  </a:cxn>
                </a:cxnLst>
                <a:rect l="0" t="0" r="r" b="b"/>
                <a:pathLst>
                  <a:path w="168" h="90">
                    <a:moveTo>
                      <a:pt x="23" y="0"/>
                    </a:moveTo>
                    <a:lnTo>
                      <a:pt x="0" y="23"/>
                    </a:lnTo>
                    <a:lnTo>
                      <a:pt x="0" y="90"/>
                    </a:lnTo>
                    <a:lnTo>
                      <a:pt x="146" y="90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66" name="Freeform 1086"/>
              <p:cNvSpPr>
                <a:spLocks/>
              </p:cNvSpPr>
              <p:nvPr/>
            </p:nvSpPr>
            <p:spPr bwMode="auto">
              <a:xfrm>
                <a:off x="2930" y="2273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6" y="23"/>
                  </a:cxn>
                  <a:cxn ang="0">
                    <a:pos x="168" y="0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6" y="23"/>
                    </a:lnTo>
                    <a:lnTo>
                      <a:pt x="16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65" name="Line 1085"/>
              <p:cNvSpPr>
                <a:spLocks noChangeShapeType="1"/>
              </p:cNvSpPr>
              <p:nvPr/>
            </p:nvSpPr>
            <p:spPr bwMode="auto">
              <a:xfrm>
                <a:off x="3076" y="2296"/>
                <a:ext cx="1" cy="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57" name="Group 1077"/>
            <p:cNvGrpSpPr>
              <a:grpSpLocks/>
            </p:cNvGrpSpPr>
            <p:nvPr/>
          </p:nvGrpSpPr>
          <p:grpSpPr bwMode="auto">
            <a:xfrm>
              <a:off x="2930" y="2208"/>
              <a:ext cx="168" cy="90"/>
              <a:chOff x="2930" y="2208"/>
              <a:chExt cx="168" cy="90"/>
            </a:xfrm>
          </p:grpSpPr>
          <p:sp>
            <p:nvSpPr>
              <p:cNvPr id="123963" name="Freeform 1083"/>
              <p:cNvSpPr>
                <a:spLocks/>
              </p:cNvSpPr>
              <p:nvPr/>
            </p:nvSpPr>
            <p:spPr bwMode="auto">
              <a:xfrm>
                <a:off x="2930" y="2208"/>
                <a:ext cx="168" cy="9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2"/>
                  </a:cxn>
                  <a:cxn ang="0">
                    <a:pos x="0" y="90"/>
                  </a:cxn>
                  <a:cxn ang="0">
                    <a:pos x="146" y="90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3" y="0"/>
                  </a:cxn>
                </a:cxnLst>
                <a:rect l="0" t="0" r="r" b="b"/>
                <a:pathLst>
                  <a:path w="168" h="90">
                    <a:moveTo>
                      <a:pt x="23" y="0"/>
                    </a:moveTo>
                    <a:lnTo>
                      <a:pt x="0" y="22"/>
                    </a:lnTo>
                    <a:lnTo>
                      <a:pt x="0" y="90"/>
                    </a:lnTo>
                    <a:lnTo>
                      <a:pt x="146" y="90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62" name="Freeform 1082"/>
              <p:cNvSpPr>
                <a:spLocks/>
              </p:cNvSpPr>
              <p:nvPr/>
            </p:nvSpPr>
            <p:spPr bwMode="auto">
              <a:xfrm>
                <a:off x="2930" y="2208"/>
                <a:ext cx="168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46" y="22"/>
                  </a:cxn>
                  <a:cxn ang="0">
                    <a:pos x="168" y="0"/>
                  </a:cxn>
                  <a:cxn ang="0">
                    <a:pos x="23" y="0"/>
                  </a:cxn>
                  <a:cxn ang="0">
                    <a:pos x="0" y="22"/>
                  </a:cxn>
                </a:cxnLst>
                <a:rect l="0" t="0" r="r" b="b"/>
                <a:pathLst>
                  <a:path w="168" h="22">
                    <a:moveTo>
                      <a:pt x="0" y="22"/>
                    </a:moveTo>
                    <a:lnTo>
                      <a:pt x="146" y="22"/>
                    </a:lnTo>
                    <a:lnTo>
                      <a:pt x="168" y="0"/>
                    </a:lnTo>
                    <a:lnTo>
                      <a:pt x="2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61" name="Freeform 1081"/>
              <p:cNvSpPr>
                <a:spLocks/>
              </p:cNvSpPr>
              <p:nvPr/>
            </p:nvSpPr>
            <p:spPr bwMode="auto">
              <a:xfrm>
                <a:off x="3076" y="2208"/>
                <a:ext cx="22" cy="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22" y="0"/>
                  </a:cxn>
                  <a:cxn ang="0">
                    <a:pos x="22" y="68"/>
                  </a:cxn>
                  <a:cxn ang="0">
                    <a:pos x="0" y="90"/>
                  </a:cxn>
                  <a:cxn ang="0">
                    <a:pos x="0" y="22"/>
                  </a:cxn>
                </a:cxnLst>
                <a:rect l="0" t="0" r="r" b="b"/>
                <a:pathLst>
                  <a:path w="22" h="90">
                    <a:moveTo>
                      <a:pt x="0" y="22"/>
                    </a:moveTo>
                    <a:lnTo>
                      <a:pt x="22" y="0"/>
                    </a:lnTo>
                    <a:lnTo>
                      <a:pt x="22" y="68"/>
                    </a:lnTo>
                    <a:lnTo>
                      <a:pt x="0" y="9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60" name="Freeform 1080"/>
              <p:cNvSpPr>
                <a:spLocks/>
              </p:cNvSpPr>
              <p:nvPr/>
            </p:nvSpPr>
            <p:spPr bwMode="auto">
              <a:xfrm>
                <a:off x="2930" y="2208"/>
                <a:ext cx="168" cy="9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2"/>
                  </a:cxn>
                  <a:cxn ang="0">
                    <a:pos x="0" y="90"/>
                  </a:cxn>
                  <a:cxn ang="0">
                    <a:pos x="146" y="90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3" y="0"/>
                  </a:cxn>
                </a:cxnLst>
                <a:rect l="0" t="0" r="r" b="b"/>
                <a:pathLst>
                  <a:path w="168" h="90">
                    <a:moveTo>
                      <a:pt x="23" y="0"/>
                    </a:moveTo>
                    <a:lnTo>
                      <a:pt x="0" y="22"/>
                    </a:lnTo>
                    <a:lnTo>
                      <a:pt x="0" y="90"/>
                    </a:lnTo>
                    <a:lnTo>
                      <a:pt x="146" y="90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59" name="Freeform 1079"/>
              <p:cNvSpPr>
                <a:spLocks/>
              </p:cNvSpPr>
              <p:nvPr/>
            </p:nvSpPr>
            <p:spPr bwMode="auto">
              <a:xfrm>
                <a:off x="2930" y="2208"/>
                <a:ext cx="168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46" y="22"/>
                  </a:cxn>
                  <a:cxn ang="0">
                    <a:pos x="168" y="0"/>
                  </a:cxn>
                </a:cxnLst>
                <a:rect l="0" t="0" r="r" b="b"/>
                <a:pathLst>
                  <a:path w="168" h="22">
                    <a:moveTo>
                      <a:pt x="0" y="22"/>
                    </a:moveTo>
                    <a:lnTo>
                      <a:pt x="146" y="22"/>
                    </a:lnTo>
                    <a:lnTo>
                      <a:pt x="16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58" name="Line 1078"/>
              <p:cNvSpPr>
                <a:spLocks noChangeShapeType="1"/>
              </p:cNvSpPr>
              <p:nvPr/>
            </p:nvSpPr>
            <p:spPr bwMode="auto">
              <a:xfrm>
                <a:off x="3076" y="2230"/>
                <a:ext cx="1" cy="6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45" name="Group 1065"/>
            <p:cNvGrpSpPr>
              <a:grpSpLocks/>
            </p:cNvGrpSpPr>
            <p:nvPr/>
          </p:nvGrpSpPr>
          <p:grpSpPr bwMode="auto">
            <a:xfrm>
              <a:off x="3247" y="2208"/>
              <a:ext cx="189" cy="163"/>
              <a:chOff x="3247" y="2208"/>
              <a:chExt cx="189" cy="163"/>
            </a:xfrm>
          </p:grpSpPr>
          <p:sp>
            <p:nvSpPr>
              <p:cNvPr id="123956" name="Rectangle 1076"/>
              <p:cNvSpPr>
                <a:spLocks noChangeArrowheads="1"/>
              </p:cNvSpPr>
              <p:nvPr/>
            </p:nvSpPr>
            <p:spPr bwMode="auto">
              <a:xfrm>
                <a:off x="3247" y="2208"/>
                <a:ext cx="189" cy="163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55" name="Freeform 1075"/>
              <p:cNvSpPr>
                <a:spLocks/>
              </p:cNvSpPr>
              <p:nvPr/>
            </p:nvSpPr>
            <p:spPr bwMode="auto">
              <a:xfrm>
                <a:off x="3247" y="2208"/>
                <a:ext cx="189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20"/>
                  </a:cxn>
                  <a:cxn ang="0">
                    <a:pos x="169" y="20"/>
                  </a:cxn>
                  <a:cxn ang="0">
                    <a:pos x="189" y="0"/>
                  </a:cxn>
                  <a:cxn ang="0">
                    <a:pos x="0" y="0"/>
                  </a:cxn>
                </a:cxnLst>
                <a:rect l="0" t="0" r="r" b="b"/>
                <a:pathLst>
                  <a:path w="189" h="20">
                    <a:moveTo>
                      <a:pt x="0" y="0"/>
                    </a:moveTo>
                    <a:lnTo>
                      <a:pt x="19" y="20"/>
                    </a:lnTo>
                    <a:lnTo>
                      <a:pt x="169" y="20"/>
                    </a:lnTo>
                    <a:lnTo>
                      <a:pt x="1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54" name="Freeform 1074"/>
              <p:cNvSpPr>
                <a:spLocks/>
              </p:cNvSpPr>
              <p:nvPr/>
            </p:nvSpPr>
            <p:spPr bwMode="auto">
              <a:xfrm>
                <a:off x="3247" y="2208"/>
                <a:ext cx="19" cy="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3"/>
                  </a:cxn>
                  <a:cxn ang="0">
                    <a:pos x="19" y="143"/>
                  </a:cxn>
                  <a:cxn ang="0">
                    <a:pos x="19" y="20"/>
                  </a:cxn>
                  <a:cxn ang="0">
                    <a:pos x="0" y="0"/>
                  </a:cxn>
                </a:cxnLst>
                <a:rect l="0" t="0" r="r" b="b"/>
                <a:pathLst>
                  <a:path w="19" h="163">
                    <a:moveTo>
                      <a:pt x="0" y="0"/>
                    </a:moveTo>
                    <a:lnTo>
                      <a:pt x="0" y="163"/>
                    </a:lnTo>
                    <a:lnTo>
                      <a:pt x="19" y="143"/>
                    </a:lnTo>
                    <a:lnTo>
                      <a:pt x="19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53" name="Freeform 1073"/>
              <p:cNvSpPr>
                <a:spLocks/>
              </p:cNvSpPr>
              <p:nvPr/>
            </p:nvSpPr>
            <p:spPr bwMode="auto">
              <a:xfrm>
                <a:off x="3247" y="2351"/>
                <a:ext cx="189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89" y="20"/>
                  </a:cxn>
                  <a:cxn ang="0">
                    <a:pos x="169" y="0"/>
                  </a:cxn>
                  <a:cxn ang="0">
                    <a:pos x="19" y="0"/>
                  </a:cxn>
                  <a:cxn ang="0">
                    <a:pos x="0" y="20"/>
                  </a:cxn>
                </a:cxnLst>
                <a:rect l="0" t="0" r="r" b="b"/>
                <a:pathLst>
                  <a:path w="189" h="20">
                    <a:moveTo>
                      <a:pt x="0" y="20"/>
                    </a:moveTo>
                    <a:lnTo>
                      <a:pt x="189" y="20"/>
                    </a:lnTo>
                    <a:lnTo>
                      <a:pt x="169" y="0"/>
                    </a:lnTo>
                    <a:lnTo>
                      <a:pt x="1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52" name="Freeform 1072"/>
              <p:cNvSpPr>
                <a:spLocks/>
              </p:cNvSpPr>
              <p:nvPr/>
            </p:nvSpPr>
            <p:spPr bwMode="auto">
              <a:xfrm>
                <a:off x="3416" y="2208"/>
                <a:ext cx="20" cy="163"/>
              </a:xfrm>
              <a:custGeom>
                <a:avLst/>
                <a:gdLst/>
                <a:ahLst/>
                <a:cxnLst>
                  <a:cxn ang="0">
                    <a:pos x="20" y="163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43"/>
                  </a:cxn>
                  <a:cxn ang="0">
                    <a:pos x="20" y="163"/>
                  </a:cxn>
                </a:cxnLst>
                <a:rect l="0" t="0" r="r" b="b"/>
                <a:pathLst>
                  <a:path w="20" h="163">
                    <a:moveTo>
                      <a:pt x="20" y="163"/>
                    </a:moveTo>
                    <a:lnTo>
                      <a:pt x="20" y="0"/>
                    </a:lnTo>
                    <a:lnTo>
                      <a:pt x="0" y="20"/>
                    </a:lnTo>
                    <a:lnTo>
                      <a:pt x="0" y="143"/>
                    </a:lnTo>
                    <a:lnTo>
                      <a:pt x="20" y="163"/>
                    </a:lnTo>
                    <a:close/>
                  </a:path>
                </a:pathLst>
              </a:custGeom>
              <a:solidFill>
                <a:srgbClr val="7A7A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51" name="Rectangle 1071"/>
              <p:cNvSpPr>
                <a:spLocks noChangeArrowheads="1"/>
              </p:cNvSpPr>
              <p:nvPr/>
            </p:nvSpPr>
            <p:spPr bwMode="auto">
              <a:xfrm>
                <a:off x="3247" y="2208"/>
                <a:ext cx="189" cy="163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50" name="Rectangle 1070"/>
              <p:cNvSpPr>
                <a:spLocks noChangeArrowheads="1"/>
              </p:cNvSpPr>
              <p:nvPr/>
            </p:nvSpPr>
            <p:spPr bwMode="auto">
              <a:xfrm>
                <a:off x="3266" y="2228"/>
                <a:ext cx="150" cy="123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49" name="Line 1069"/>
              <p:cNvSpPr>
                <a:spLocks noChangeShapeType="1"/>
              </p:cNvSpPr>
              <p:nvPr/>
            </p:nvSpPr>
            <p:spPr bwMode="auto">
              <a:xfrm>
                <a:off x="3247" y="2208"/>
                <a:ext cx="19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48" name="Line 1068"/>
              <p:cNvSpPr>
                <a:spLocks noChangeShapeType="1"/>
              </p:cNvSpPr>
              <p:nvPr/>
            </p:nvSpPr>
            <p:spPr bwMode="auto">
              <a:xfrm flipV="1">
                <a:off x="3247" y="2351"/>
                <a:ext cx="19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47" name="Line 1067"/>
              <p:cNvSpPr>
                <a:spLocks noChangeShapeType="1"/>
              </p:cNvSpPr>
              <p:nvPr/>
            </p:nvSpPr>
            <p:spPr bwMode="auto">
              <a:xfrm flipH="1" flipV="1">
                <a:off x="3416" y="2351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46" name="Line 1066"/>
              <p:cNvSpPr>
                <a:spLocks noChangeShapeType="1"/>
              </p:cNvSpPr>
              <p:nvPr/>
            </p:nvSpPr>
            <p:spPr bwMode="auto">
              <a:xfrm flipH="1">
                <a:off x="3416" y="2208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944" name="Rectangle 1064"/>
            <p:cNvSpPr>
              <a:spLocks noChangeArrowheads="1"/>
            </p:cNvSpPr>
            <p:nvPr/>
          </p:nvSpPr>
          <p:spPr bwMode="auto">
            <a:xfrm>
              <a:off x="3247" y="2240"/>
              <a:ext cx="22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941" name="Group 1061"/>
            <p:cNvGrpSpPr>
              <a:grpSpLocks/>
            </p:cNvGrpSpPr>
            <p:nvPr/>
          </p:nvGrpSpPr>
          <p:grpSpPr bwMode="auto">
            <a:xfrm>
              <a:off x="3088" y="2197"/>
              <a:ext cx="159" cy="89"/>
              <a:chOff x="3088" y="2197"/>
              <a:chExt cx="159" cy="89"/>
            </a:xfrm>
          </p:grpSpPr>
          <p:sp>
            <p:nvSpPr>
              <p:cNvPr id="123943" name="Line 1063"/>
              <p:cNvSpPr>
                <a:spLocks noChangeShapeType="1"/>
              </p:cNvSpPr>
              <p:nvPr/>
            </p:nvSpPr>
            <p:spPr bwMode="auto">
              <a:xfrm flipH="1">
                <a:off x="3173" y="2240"/>
                <a:ext cx="74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42" name="Freeform 1062"/>
              <p:cNvSpPr>
                <a:spLocks/>
              </p:cNvSpPr>
              <p:nvPr/>
            </p:nvSpPr>
            <p:spPr bwMode="auto">
              <a:xfrm>
                <a:off x="3088" y="2197"/>
                <a:ext cx="89" cy="89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43"/>
                  </a:cxn>
                  <a:cxn ang="0">
                    <a:pos x="89" y="89"/>
                  </a:cxn>
                  <a:cxn ang="0">
                    <a:pos x="89" y="0"/>
                  </a:cxn>
                </a:cxnLst>
                <a:rect l="0" t="0" r="r" b="b"/>
                <a:pathLst>
                  <a:path w="89" h="89">
                    <a:moveTo>
                      <a:pt x="89" y="0"/>
                    </a:moveTo>
                    <a:lnTo>
                      <a:pt x="0" y="43"/>
                    </a:lnTo>
                    <a:lnTo>
                      <a:pt x="89" y="8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34" name="Group 1054"/>
            <p:cNvGrpSpPr>
              <a:grpSpLocks/>
            </p:cNvGrpSpPr>
            <p:nvPr/>
          </p:nvGrpSpPr>
          <p:grpSpPr bwMode="auto">
            <a:xfrm>
              <a:off x="3941" y="2338"/>
              <a:ext cx="167" cy="519"/>
              <a:chOff x="3941" y="2338"/>
              <a:chExt cx="167" cy="519"/>
            </a:xfrm>
          </p:grpSpPr>
          <p:sp>
            <p:nvSpPr>
              <p:cNvPr id="123940" name="Freeform 1060"/>
              <p:cNvSpPr>
                <a:spLocks/>
              </p:cNvSpPr>
              <p:nvPr/>
            </p:nvSpPr>
            <p:spPr bwMode="auto">
              <a:xfrm>
                <a:off x="3941" y="2338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4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4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39" name="Freeform 1059"/>
              <p:cNvSpPr>
                <a:spLocks/>
              </p:cNvSpPr>
              <p:nvPr/>
            </p:nvSpPr>
            <p:spPr bwMode="auto">
              <a:xfrm>
                <a:off x="3941" y="2338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38" name="Freeform 1058"/>
              <p:cNvSpPr>
                <a:spLocks/>
              </p:cNvSpPr>
              <p:nvPr/>
            </p:nvSpPr>
            <p:spPr bwMode="auto">
              <a:xfrm>
                <a:off x="4065" y="2338"/>
                <a:ext cx="43" cy="51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3" y="0"/>
                  </a:cxn>
                  <a:cxn ang="0">
                    <a:pos x="43" y="478"/>
                  </a:cxn>
                  <a:cxn ang="0">
                    <a:pos x="0" y="519"/>
                  </a:cxn>
                  <a:cxn ang="0">
                    <a:pos x="0" y="41"/>
                  </a:cxn>
                </a:cxnLst>
                <a:rect l="0" t="0" r="r" b="b"/>
                <a:pathLst>
                  <a:path w="43" h="519">
                    <a:moveTo>
                      <a:pt x="0" y="41"/>
                    </a:moveTo>
                    <a:lnTo>
                      <a:pt x="43" y="0"/>
                    </a:lnTo>
                    <a:lnTo>
                      <a:pt x="43" y="478"/>
                    </a:lnTo>
                    <a:lnTo>
                      <a:pt x="0" y="51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37" name="Freeform 1057"/>
              <p:cNvSpPr>
                <a:spLocks/>
              </p:cNvSpPr>
              <p:nvPr/>
            </p:nvSpPr>
            <p:spPr bwMode="auto">
              <a:xfrm>
                <a:off x="3941" y="2338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4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4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36" name="Freeform 1056"/>
              <p:cNvSpPr>
                <a:spLocks/>
              </p:cNvSpPr>
              <p:nvPr/>
            </p:nvSpPr>
            <p:spPr bwMode="auto">
              <a:xfrm>
                <a:off x="3941" y="2338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35" name="Line 1055"/>
              <p:cNvSpPr>
                <a:spLocks noChangeShapeType="1"/>
              </p:cNvSpPr>
              <p:nvPr/>
            </p:nvSpPr>
            <p:spPr bwMode="auto">
              <a:xfrm>
                <a:off x="4065" y="2379"/>
                <a:ext cx="1" cy="478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933" name="Rectangle 1053"/>
            <p:cNvSpPr>
              <a:spLocks noChangeArrowheads="1"/>
            </p:cNvSpPr>
            <p:nvPr/>
          </p:nvSpPr>
          <p:spPr bwMode="auto">
            <a:xfrm>
              <a:off x="2963" y="426"/>
              <a:ext cx="90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932" name="Rectangle 1052"/>
            <p:cNvSpPr>
              <a:spLocks noChangeArrowheads="1"/>
            </p:cNvSpPr>
            <p:nvPr/>
          </p:nvSpPr>
          <p:spPr bwMode="auto">
            <a:xfrm>
              <a:off x="3045" y="485"/>
              <a:ext cx="79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ATCA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925" name="Group 1045"/>
            <p:cNvGrpSpPr>
              <a:grpSpLocks/>
            </p:cNvGrpSpPr>
            <p:nvPr/>
          </p:nvGrpSpPr>
          <p:grpSpPr bwMode="auto">
            <a:xfrm>
              <a:off x="3941" y="1690"/>
              <a:ext cx="167" cy="518"/>
              <a:chOff x="3941" y="1690"/>
              <a:chExt cx="167" cy="518"/>
            </a:xfrm>
          </p:grpSpPr>
          <p:sp>
            <p:nvSpPr>
              <p:cNvPr id="123931" name="Freeform 1051"/>
              <p:cNvSpPr>
                <a:spLocks/>
              </p:cNvSpPr>
              <p:nvPr/>
            </p:nvSpPr>
            <p:spPr bwMode="auto">
              <a:xfrm>
                <a:off x="3941" y="1690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4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4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30" name="Freeform 1050"/>
              <p:cNvSpPr>
                <a:spLocks/>
              </p:cNvSpPr>
              <p:nvPr/>
            </p:nvSpPr>
            <p:spPr bwMode="auto">
              <a:xfrm>
                <a:off x="3941" y="1690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29" name="Freeform 1049"/>
              <p:cNvSpPr>
                <a:spLocks/>
              </p:cNvSpPr>
              <p:nvPr/>
            </p:nvSpPr>
            <p:spPr bwMode="auto">
              <a:xfrm>
                <a:off x="4065" y="1690"/>
                <a:ext cx="43" cy="51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3" y="0"/>
                  </a:cxn>
                  <a:cxn ang="0">
                    <a:pos x="43" y="477"/>
                  </a:cxn>
                  <a:cxn ang="0">
                    <a:pos x="0" y="518"/>
                  </a:cxn>
                  <a:cxn ang="0">
                    <a:pos x="0" y="41"/>
                  </a:cxn>
                </a:cxnLst>
                <a:rect l="0" t="0" r="r" b="b"/>
                <a:pathLst>
                  <a:path w="43" h="518">
                    <a:moveTo>
                      <a:pt x="0" y="41"/>
                    </a:moveTo>
                    <a:lnTo>
                      <a:pt x="43" y="0"/>
                    </a:lnTo>
                    <a:lnTo>
                      <a:pt x="43" y="477"/>
                    </a:lnTo>
                    <a:lnTo>
                      <a:pt x="0" y="51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28" name="Freeform 1048"/>
              <p:cNvSpPr>
                <a:spLocks/>
              </p:cNvSpPr>
              <p:nvPr/>
            </p:nvSpPr>
            <p:spPr bwMode="auto">
              <a:xfrm>
                <a:off x="3941" y="1690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4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4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27" name="Freeform 1047"/>
              <p:cNvSpPr>
                <a:spLocks/>
              </p:cNvSpPr>
              <p:nvPr/>
            </p:nvSpPr>
            <p:spPr bwMode="auto">
              <a:xfrm>
                <a:off x="3941" y="1690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26" name="Line 1046"/>
              <p:cNvSpPr>
                <a:spLocks noChangeShapeType="1"/>
              </p:cNvSpPr>
              <p:nvPr/>
            </p:nvSpPr>
            <p:spPr bwMode="auto">
              <a:xfrm>
                <a:off x="4065" y="1731"/>
                <a:ext cx="1" cy="477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18" name="Group 1038"/>
            <p:cNvGrpSpPr>
              <a:grpSpLocks/>
            </p:cNvGrpSpPr>
            <p:nvPr/>
          </p:nvGrpSpPr>
          <p:grpSpPr bwMode="auto">
            <a:xfrm>
              <a:off x="3941" y="1074"/>
              <a:ext cx="167" cy="519"/>
              <a:chOff x="3941" y="1074"/>
              <a:chExt cx="167" cy="519"/>
            </a:xfrm>
          </p:grpSpPr>
          <p:sp>
            <p:nvSpPr>
              <p:cNvPr id="123924" name="Freeform 1044"/>
              <p:cNvSpPr>
                <a:spLocks/>
              </p:cNvSpPr>
              <p:nvPr/>
            </p:nvSpPr>
            <p:spPr bwMode="auto">
              <a:xfrm>
                <a:off x="3941" y="1074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4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4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23" name="Freeform 1043"/>
              <p:cNvSpPr>
                <a:spLocks/>
              </p:cNvSpPr>
              <p:nvPr/>
            </p:nvSpPr>
            <p:spPr bwMode="auto">
              <a:xfrm>
                <a:off x="3941" y="1074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22" name="Freeform 1042"/>
              <p:cNvSpPr>
                <a:spLocks/>
              </p:cNvSpPr>
              <p:nvPr/>
            </p:nvSpPr>
            <p:spPr bwMode="auto">
              <a:xfrm>
                <a:off x="4065" y="1074"/>
                <a:ext cx="43" cy="51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3" y="0"/>
                  </a:cxn>
                  <a:cxn ang="0">
                    <a:pos x="43" y="478"/>
                  </a:cxn>
                  <a:cxn ang="0">
                    <a:pos x="0" y="519"/>
                  </a:cxn>
                  <a:cxn ang="0">
                    <a:pos x="0" y="41"/>
                  </a:cxn>
                </a:cxnLst>
                <a:rect l="0" t="0" r="r" b="b"/>
                <a:pathLst>
                  <a:path w="43" h="519">
                    <a:moveTo>
                      <a:pt x="0" y="41"/>
                    </a:moveTo>
                    <a:lnTo>
                      <a:pt x="43" y="0"/>
                    </a:lnTo>
                    <a:lnTo>
                      <a:pt x="43" y="478"/>
                    </a:lnTo>
                    <a:lnTo>
                      <a:pt x="0" y="51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21" name="Freeform 1041"/>
              <p:cNvSpPr>
                <a:spLocks/>
              </p:cNvSpPr>
              <p:nvPr/>
            </p:nvSpPr>
            <p:spPr bwMode="auto">
              <a:xfrm>
                <a:off x="3941" y="1074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4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4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20" name="Freeform 1040"/>
              <p:cNvSpPr>
                <a:spLocks/>
              </p:cNvSpPr>
              <p:nvPr/>
            </p:nvSpPr>
            <p:spPr bwMode="auto">
              <a:xfrm>
                <a:off x="3941" y="1074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19" name="Line 1039"/>
              <p:cNvSpPr>
                <a:spLocks noChangeShapeType="1"/>
              </p:cNvSpPr>
              <p:nvPr/>
            </p:nvSpPr>
            <p:spPr bwMode="auto">
              <a:xfrm>
                <a:off x="4065" y="1115"/>
                <a:ext cx="1" cy="478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11" name="Group 1031"/>
            <p:cNvGrpSpPr>
              <a:grpSpLocks/>
            </p:cNvGrpSpPr>
            <p:nvPr/>
          </p:nvGrpSpPr>
          <p:grpSpPr bwMode="auto">
            <a:xfrm>
              <a:off x="3941" y="491"/>
              <a:ext cx="167" cy="517"/>
              <a:chOff x="3941" y="491"/>
              <a:chExt cx="167" cy="517"/>
            </a:xfrm>
          </p:grpSpPr>
          <p:sp>
            <p:nvSpPr>
              <p:cNvPr id="123917" name="Freeform 1037"/>
              <p:cNvSpPr>
                <a:spLocks/>
              </p:cNvSpPr>
              <p:nvPr/>
            </p:nvSpPr>
            <p:spPr bwMode="auto">
              <a:xfrm>
                <a:off x="3941" y="491"/>
                <a:ext cx="167" cy="51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7"/>
                  </a:cxn>
                  <a:cxn ang="0">
                    <a:pos x="124" y="517"/>
                  </a:cxn>
                  <a:cxn ang="0">
                    <a:pos x="167" y="476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7">
                    <a:moveTo>
                      <a:pt x="41" y="0"/>
                    </a:moveTo>
                    <a:lnTo>
                      <a:pt x="0" y="41"/>
                    </a:lnTo>
                    <a:lnTo>
                      <a:pt x="0" y="517"/>
                    </a:lnTo>
                    <a:lnTo>
                      <a:pt x="124" y="517"/>
                    </a:lnTo>
                    <a:lnTo>
                      <a:pt x="167" y="476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16" name="Freeform 1036"/>
              <p:cNvSpPr>
                <a:spLocks/>
              </p:cNvSpPr>
              <p:nvPr/>
            </p:nvSpPr>
            <p:spPr bwMode="auto">
              <a:xfrm>
                <a:off x="3941" y="491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15" name="Freeform 1035"/>
              <p:cNvSpPr>
                <a:spLocks/>
              </p:cNvSpPr>
              <p:nvPr/>
            </p:nvSpPr>
            <p:spPr bwMode="auto">
              <a:xfrm>
                <a:off x="4065" y="491"/>
                <a:ext cx="43" cy="51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3" y="0"/>
                  </a:cxn>
                  <a:cxn ang="0">
                    <a:pos x="43" y="476"/>
                  </a:cxn>
                  <a:cxn ang="0">
                    <a:pos x="0" y="517"/>
                  </a:cxn>
                  <a:cxn ang="0">
                    <a:pos x="0" y="41"/>
                  </a:cxn>
                </a:cxnLst>
                <a:rect l="0" t="0" r="r" b="b"/>
                <a:pathLst>
                  <a:path w="43" h="517">
                    <a:moveTo>
                      <a:pt x="0" y="41"/>
                    </a:moveTo>
                    <a:lnTo>
                      <a:pt x="43" y="0"/>
                    </a:lnTo>
                    <a:lnTo>
                      <a:pt x="43" y="476"/>
                    </a:lnTo>
                    <a:lnTo>
                      <a:pt x="0" y="51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14" name="Freeform 1034"/>
              <p:cNvSpPr>
                <a:spLocks/>
              </p:cNvSpPr>
              <p:nvPr/>
            </p:nvSpPr>
            <p:spPr bwMode="auto">
              <a:xfrm>
                <a:off x="3941" y="491"/>
                <a:ext cx="167" cy="51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7"/>
                  </a:cxn>
                  <a:cxn ang="0">
                    <a:pos x="124" y="517"/>
                  </a:cxn>
                  <a:cxn ang="0">
                    <a:pos x="167" y="476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7">
                    <a:moveTo>
                      <a:pt x="41" y="0"/>
                    </a:moveTo>
                    <a:lnTo>
                      <a:pt x="0" y="41"/>
                    </a:lnTo>
                    <a:lnTo>
                      <a:pt x="0" y="517"/>
                    </a:lnTo>
                    <a:lnTo>
                      <a:pt x="124" y="517"/>
                    </a:lnTo>
                    <a:lnTo>
                      <a:pt x="167" y="476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13" name="Freeform 1033"/>
              <p:cNvSpPr>
                <a:spLocks/>
              </p:cNvSpPr>
              <p:nvPr/>
            </p:nvSpPr>
            <p:spPr bwMode="auto">
              <a:xfrm>
                <a:off x="3941" y="491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12" name="Line 1032"/>
              <p:cNvSpPr>
                <a:spLocks noChangeShapeType="1"/>
              </p:cNvSpPr>
              <p:nvPr/>
            </p:nvSpPr>
            <p:spPr bwMode="auto">
              <a:xfrm>
                <a:off x="4065" y="532"/>
                <a:ext cx="1" cy="476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08" name="Group 1028"/>
            <p:cNvGrpSpPr>
              <a:grpSpLocks/>
            </p:cNvGrpSpPr>
            <p:nvPr/>
          </p:nvGrpSpPr>
          <p:grpSpPr bwMode="auto">
            <a:xfrm>
              <a:off x="3088" y="2262"/>
              <a:ext cx="159" cy="89"/>
              <a:chOff x="3088" y="2262"/>
              <a:chExt cx="159" cy="89"/>
            </a:xfrm>
          </p:grpSpPr>
          <p:sp>
            <p:nvSpPr>
              <p:cNvPr id="123910" name="Line 1030"/>
              <p:cNvSpPr>
                <a:spLocks noChangeShapeType="1"/>
              </p:cNvSpPr>
              <p:nvPr/>
            </p:nvSpPr>
            <p:spPr bwMode="auto">
              <a:xfrm flipH="1">
                <a:off x="3173" y="2305"/>
                <a:ext cx="74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09" name="Freeform 1029"/>
              <p:cNvSpPr>
                <a:spLocks/>
              </p:cNvSpPr>
              <p:nvPr/>
            </p:nvSpPr>
            <p:spPr bwMode="auto">
              <a:xfrm>
                <a:off x="3088" y="2262"/>
                <a:ext cx="89" cy="89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43"/>
                  </a:cxn>
                  <a:cxn ang="0">
                    <a:pos x="89" y="89"/>
                  </a:cxn>
                  <a:cxn ang="0">
                    <a:pos x="89" y="0"/>
                  </a:cxn>
                </a:cxnLst>
                <a:rect l="0" t="0" r="r" b="b"/>
                <a:pathLst>
                  <a:path w="89" h="89">
                    <a:moveTo>
                      <a:pt x="89" y="0"/>
                    </a:moveTo>
                    <a:lnTo>
                      <a:pt x="0" y="43"/>
                    </a:lnTo>
                    <a:lnTo>
                      <a:pt x="89" y="8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05" name="Group 1025"/>
            <p:cNvGrpSpPr>
              <a:grpSpLocks/>
            </p:cNvGrpSpPr>
            <p:nvPr/>
          </p:nvGrpSpPr>
          <p:grpSpPr bwMode="auto">
            <a:xfrm>
              <a:off x="4105" y="662"/>
              <a:ext cx="188" cy="95"/>
              <a:chOff x="4105" y="662"/>
              <a:chExt cx="188" cy="95"/>
            </a:xfrm>
          </p:grpSpPr>
          <p:sp>
            <p:nvSpPr>
              <p:cNvPr id="123907" name="Line 1027"/>
              <p:cNvSpPr>
                <a:spLocks noChangeShapeType="1"/>
              </p:cNvSpPr>
              <p:nvPr/>
            </p:nvSpPr>
            <p:spPr bwMode="auto">
              <a:xfrm>
                <a:off x="4195" y="709"/>
                <a:ext cx="98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06" name="Freeform 1026"/>
              <p:cNvSpPr>
                <a:spLocks/>
              </p:cNvSpPr>
              <p:nvPr/>
            </p:nvSpPr>
            <p:spPr bwMode="auto">
              <a:xfrm>
                <a:off x="4105" y="662"/>
                <a:ext cx="94" cy="95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48"/>
                  </a:cxn>
                  <a:cxn ang="0">
                    <a:pos x="94" y="95"/>
                  </a:cxn>
                  <a:cxn ang="0">
                    <a:pos x="94" y="0"/>
                  </a:cxn>
                </a:cxnLst>
                <a:rect l="0" t="0" r="r" b="b"/>
                <a:pathLst>
                  <a:path w="94" h="95">
                    <a:moveTo>
                      <a:pt x="94" y="0"/>
                    </a:moveTo>
                    <a:lnTo>
                      <a:pt x="0" y="48"/>
                    </a:lnTo>
                    <a:lnTo>
                      <a:pt x="94" y="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902" name="Group 1022"/>
            <p:cNvGrpSpPr>
              <a:grpSpLocks/>
            </p:cNvGrpSpPr>
            <p:nvPr/>
          </p:nvGrpSpPr>
          <p:grpSpPr bwMode="auto">
            <a:xfrm>
              <a:off x="4288" y="962"/>
              <a:ext cx="379" cy="95"/>
              <a:chOff x="4288" y="962"/>
              <a:chExt cx="379" cy="95"/>
            </a:xfrm>
          </p:grpSpPr>
          <p:sp>
            <p:nvSpPr>
              <p:cNvPr id="123904" name="Line 1024"/>
              <p:cNvSpPr>
                <a:spLocks noChangeShapeType="1"/>
              </p:cNvSpPr>
              <p:nvPr/>
            </p:nvSpPr>
            <p:spPr bwMode="auto">
              <a:xfrm>
                <a:off x="4288" y="1008"/>
                <a:ext cx="287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03" name="Freeform 1023"/>
              <p:cNvSpPr>
                <a:spLocks/>
              </p:cNvSpPr>
              <p:nvPr/>
            </p:nvSpPr>
            <p:spPr bwMode="auto">
              <a:xfrm>
                <a:off x="4572" y="962"/>
                <a:ext cx="95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5" y="48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lnTo>
                      <a:pt x="95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890" name="Group 1010"/>
            <p:cNvGrpSpPr>
              <a:grpSpLocks/>
            </p:cNvGrpSpPr>
            <p:nvPr/>
          </p:nvGrpSpPr>
          <p:grpSpPr bwMode="auto">
            <a:xfrm>
              <a:off x="5149" y="888"/>
              <a:ext cx="113" cy="347"/>
              <a:chOff x="5149" y="888"/>
              <a:chExt cx="113" cy="347"/>
            </a:xfrm>
          </p:grpSpPr>
          <p:sp>
            <p:nvSpPr>
              <p:cNvPr id="123901" name="Rectangle 1021"/>
              <p:cNvSpPr>
                <a:spLocks noChangeArrowheads="1"/>
              </p:cNvSpPr>
              <p:nvPr/>
            </p:nvSpPr>
            <p:spPr bwMode="auto">
              <a:xfrm>
                <a:off x="5149" y="888"/>
                <a:ext cx="113" cy="34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900" name="Freeform 1020"/>
              <p:cNvSpPr>
                <a:spLocks/>
              </p:cNvSpPr>
              <p:nvPr/>
            </p:nvSpPr>
            <p:spPr bwMode="auto">
              <a:xfrm>
                <a:off x="5149" y="888"/>
                <a:ext cx="11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99" y="14"/>
                  </a:cxn>
                  <a:cxn ang="0">
                    <a:pos x="113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4">
                    <a:moveTo>
                      <a:pt x="0" y="0"/>
                    </a:moveTo>
                    <a:lnTo>
                      <a:pt x="14" y="14"/>
                    </a:lnTo>
                    <a:lnTo>
                      <a:pt x="99" y="14"/>
                    </a:lnTo>
                    <a:lnTo>
                      <a:pt x="1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99" name="Freeform 1019"/>
              <p:cNvSpPr>
                <a:spLocks/>
              </p:cNvSpPr>
              <p:nvPr/>
            </p:nvSpPr>
            <p:spPr bwMode="auto">
              <a:xfrm>
                <a:off x="5149" y="888"/>
                <a:ext cx="14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7"/>
                  </a:cxn>
                  <a:cxn ang="0">
                    <a:pos x="14" y="333"/>
                  </a:cxn>
                  <a:cxn ang="0">
                    <a:pos x="14" y="14"/>
                  </a:cxn>
                  <a:cxn ang="0">
                    <a:pos x="0" y="0"/>
                  </a:cxn>
                </a:cxnLst>
                <a:rect l="0" t="0" r="r" b="b"/>
                <a:pathLst>
                  <a:path w="14" h="347">
                    <a:moveTo>
                      <a:pt x="0" y="0"/>
                    </a:moveTo>
                    <a:lnTo>
                      <a:pt x="0" y="347"/>
                    </a:lnTo>
                    <a:lnTo>
                      <a:pt x="14" y="333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98" name="Freeform 1018"/>
              <p:cNvSpPr>
                <a:spLocks/>
              </p:cNvSpPr>
              <p:nvPr/>
            </p:nvSpPr>
            <p:spPr bwMode="auto">
              <a:xfrm>
                <a:off x="5149" y="1221"/>
                <a:ext cx="11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13" y="14"/>
                  </a:cxn>
                  <a:cxn ang="0">
                    <a:pos x="99" y="0"/>
                  </a:cxn>
                  <a:cxn ang="0">
                    <a:pos x="14" y="0"/>
                  </a:cxn>
                  <a:cxn ang="0">
                    <a:pos x="0" y="14"/>
                  </a:cxn>
                </a:cxnLst>
                <a:rect l="0" t="0" r="r" b="b"/>
                <a:pathLst>
                  <a:path w="113" h="14">
                    <a:moveTo>
                      <a:pt x="0" y="14"/>
                    </a:moveTo>
                    <a:lnTo>
                      <a:pt x="113" y="14"/>
                    </a:lnTo>
                    <a:lnTo>
                      <a:pt x="99" y="0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97" name="Freeform 1017"/>
              <p:cNvSpPr>
                <a:spLocks/>
              </p:cNvSpPr>
              <p:nvPr/>
            </p:nvSpPr>
            <p:spPr bwMode="auto">
              <a:xfrm>
                <a:off x="5248" y="888"/>
                <a:ext cx="14" cy="347"/>
              </a:xfrm>
              <a:custGeom>
                <a:avLst/>
                <a:gdLst/>
                <a:ahLst/>
                <a:cxnLst>
                  <a:cxn ang="0">
                    <a:pos x="14" y="347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0" y="333"/>
                  </a:cxn>
                  <a:cxn ang="0">
                    <a:pos x="14" y="347"/>
                  </a:cxn>
                </a:cxnLst>
                <a:rect l="0" t="0" r="r" b="b"/>
                <a:pathLst>
                  <a:path w="14" h="347">
                    <a:moveTo>
                      <a:pt x="14" y="347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333"/>
                    </a:lnTo>
                    <a:lnTo>
                      <a:pt x="14" y="34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96" name="Rectangle 1016"/>
              <p:cNvSpPr>
                <a:spLocks noChangeArrowheads="1"/>
              </p:cNvSpPr>
              <p:nvPr/>
            </p:nvSpPr>
            <p:spPr bwMode="auto">
              <a:xfrm>
                <a:off x="5149" y="888"/>
                <a:ext cx="113" cy="347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95" name="Rectangle 1015"/>
              <p:cNvSpPr>
                <a:spLocks noChangeArrowheads="1"/>
              </p:cNvSpPr>
              <p:nvPr/>
            </p:nvSpPr>
            <p:spPr bwMode="auto">
              <a:xfrm>
                <a:off x="5163" y="902"/>
                <a:ext cx="85" cy="319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94" name="Line 1014"/>
              <p:cNvSpPr>
                <a:spLocks noChangeShapeType="1"/>
              </p:cNvSpPr>
              <p:nvPr/>
            </p:nvSpPr>
            <p:spPr bwMode="auto">
              <a:xfrm>
                <a:off x="5149" y="888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93" name="Line 1013"/>
              <p:cNvSpPr>
                <a:spLocks noChangeShapeType="1"/>
              </p:cNvSpPr>
              <p:nvPr/>
            </p:nvSpPr>
            <p:spPr bwMode="auto">
              <a:xfrm flipV="1">
                <a:off x="5149" y="1221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92" name="Line 1012"/>
              <p:cNvSpPr>
                <a:spLocks noChangeShapeType="1"/>
              </p:cNvSpPr>
              <p:nvPr/>
            </p:nvSpPr>
            <p:spPr bwMode="auto">
              <a:xfrm flipH="1" flipV="1">
                <a:off x="5248" y="1221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91" name="Line 1011"/>
              <p:cNvSpPr>
                <a:spLocks noChangeShapeType="1"/>
              </p:cNvSpPr>
              <p:nvPr/>
            </p:nvSpPr>
            <p:spPr bwMode="auto">
              <a:xfrm flipH="1">
                <a:off x="5248" y="888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878" name="Group 998"/>
            <p:cNvGrpSpPr>
              <a:grpSpLocks/>
            </p:cNvGrpSpPr>
            <p:nvPr/>
          </p:nvGrpSpPr>
          <p:grpSpPr bwMode="auto">
            <a:xfrm>
              <a:off x="4667" y="945"/>
              <a:ext cx="314" cy="259"/>
              <a:chOff x="4667" y="945"/>
              <a:chExt cx="314" cy="259"/>
            </a:xfrm>
          </p:grpSpPr>
          <p:sp>
            <p:nvSpPr>
              <p:cNvPr id="123889" name="Rectangle 1009"/>
              <p:cNvSpPr>
                <a:spLocks noChangeArrowheads="1"/>
              </p:cNvSpPr>
              <p:nvPr/>
            </p:nvSpPr>
            <p:spPr bwMode="auto">
              <a:xfrm>
                <a:off x="4667" y="945"/>
                <a:ext cx="314" cy="259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88" name="Freeform 1008"/>
              <p:cNvSpPr>
                <a:spLocks/>
              </p:cNvSpPr>
              <p:nvPr/>
            </p:nvSpPr>
            <p:spPr bwMode="auto">
              <a:xfrm>
                <a:off x="4667" y="945"/>
                <a:ext cx="31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32"/>
                  </a:cxn>
                  <a:cxn ang="0">
                    <a:pos x="282" y="32"/>
                  </a:cxn>
                  <a:cxn ang="0">
                    <a:pos x="314" y="0"/>
                  </a:cxn>
                  <a:cxn ang="0">
                    <a:pos x="0" y="0"/>
                  </a:cxn>
                </a:cxnLst>
                <a:rect l="0" t="0" r="r" b="b"/>
                <a:pathLst>
                  <a:path w="314" h="32">
                    <a:moveTo>
                      <a:pt x="0" y="0"/>
                    </a:moveTo>
                    <a:lnTo>
                      <a:pt x="32" y="32"/>
                    </a:lnTo>
                    <a:lnTo>
                      <a:pt x="282" y="32"/>
                    </a:lnTo>
                    <a:lnTo>
                      <a:pt x="3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87" name="Freeform 1007"/>
              <p:cNvSpPr>
                <a:spLocks/>
              </p:cNvSpPr>
              <p:nvPr/>
            </p:nvSpPr>
            <p:spPr bwMode="auto">
              <a:xfrm>
                <a:off x="4667" y="945"/>
                <a:ext cx="32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9"/>
                  </a:cxn>
                  <a:cxn ang="0">
                    <a:pos x="32" y="226"/>
                  </a:cxn>
                  <a:cxn ang="0">
                    <a:pos x="32" y="32"/>
                  </a:cxn>
                  <a:cxn ang="0">
                    <a:pos x="0" y="0"/>
                  </a:cxn>
                </a:cxnLst>
                <a:rect l="0" t="0" r="r" b="b"/>
                <a:pathLst>
                  <a:path w="32" h="259">
                    <a:moveTo>
                      <a:pt x="0" y="0"/>
                    </a:moveTo>
                    <a:lnTo>
                      <a:pt x="0" y="259"/>
                    </a:lnTo>
                    <a:lnTo>
                      <a:pt x="32" y="226"/>
                    </a:lnTo>
                    <a:lnTo>
                      <a:pt x="32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86" name="Freeform 1006"/>
              <p:cNvSpPr>
                <a:spLocks/>
              </p:cNvSpPr>
              <p:nvPr/>
            </p:nvSpPr>
            <p:spPr bwMode="auto">
              <a:xfrm>
                <a:off x="4667" y="1171"/>
                <a:ext cx="314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14" y="33"/>
                  </a:cxn>
                  <a:cxn ang="0">
                    <a:pos x="282" y="0"/>
                  </a:cxn>
                  <a:cxn ang="0">
                    <a:pos x="32" y="0"/>
                  </a:cxn>
                  <a:cxn ang="0">
                    <a:pos x="0" y="33"/>
                  </a:cxn>
                </a:cxnLst>
                <a:rect l="0" t="0" r="r" b="b"/>
                <a:pathLst>
                  <a:path w="314" h="33">
                    <a:moveTo>
                      <a:pt x="0" y="33"/>
                    </a:moveTo>
                    <a:lnTo>
                      <a:pt x="314" y="33"/>
                    </a:lnTo>
                    <a:lnTo>
                      <a:pt x="282" y="0"/>
                    </a:lnTo>
                    <a:lnTo>
                      <a:pt x="32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85" name="Freeform 1005"/>
              <p:cNvSpPr>
                <a:spLocks/>
              </p:cNvSpPr>
              <p:nvPr/>
            </p:nvSpPr>
            <p:spPr bwMode="auto">
              <a:xfrm>
                <a:off x="4949" y="945"/>
                <a:ext cx="32" cy="259"/>
              </a:xfrm>
              <a:custGeom>
                <a:avLst/>
                <a:gdLst/>
                <a:ahLst/>
                <a:cxnLst>
                  <a:cxn ang="0">
                    <a:pos x="32" y="259"/>
                  </a:cxn>
                  <a:cxn ang="0">
                    <a:pos x="32" y="0"/>
                  </a:cxn>
                  <a:cxn ang="0">
                    <a:pos x="0" y="32"/>
                  </a:cxn>
                  <a:cxn ang="0">
                    <a:pos x="0" y="226"/>
                  </a:cxn>
                  <a:cxn ang="0">
                    <a:pos x="32" y="259"/>
                  </a:cxn>
                </a:cxnLst>
                <a:rect l="0" t="0" r="r" b="b"/>
                <a:pathLst>
                  <a:path w="32" h="259">
                    <a:moveTo>
                      <a:pt x="32" y="259"/>
                    </a:moveTo>
                    <a:lnTo>
                      <a:pt x="32" y="0"/>
                    </a:lnTo>
                    <a:lnTo>
                      <a:pt x="0" y="32"/>
                    </a:lnTo>
                    <a:lnTo>
                      <a:pt x="0" y="226"/>
                    </a:lnTo>
                    <a:lnTo>
                      <a:pt x="32" y="259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84" name="Rectangle 1004"/>
              <p:cNvSpPr>
                <a:spLocks noChangeArrowheads="1"/>
              </p:cNvSpPr>
              <p:nvPr/>
            </p:nvSpPr>
            <p:spPr bwMode="auto">
              <a:xfrm>
                <a:off x="4667" y="945"/>
                <a:ext cx="314" cy="259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83" name="Rectangle 1003"/>
              <p:cNvSpPr>
                <a:spLocks noChangeArrowheads="1"/>
              </p:cNvSpPr>
              <p:nvPr/>
            </p:nvSpPr>
            <p:spPr bwMode="auto">
              <a:xfrm>
                <a:off x="4699" y="977"/>
                <a:ext cx="250" cy="19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82" name="Line 1002"/>
              <p:cNvSpPr>
                <a:spLocks noChangeShapeType="1"/>
              </p:cNvSpPr>
              <p:nvPr/>
            </p:nvSpPr>
            <p:spPr bwMode="auto">
              <a:xfrm>
                <a:off x="4667" y="945"/>
                <a:ext cx="32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81" name="Line 1001"/>
              <p:cNvSpPr>
                <a:spLocks noChangeShapeType="1"/>
              </p:cNvSpPr>
              <p:nvPr/>
            </p:nvSpPr>
            <p:spPr bwMode="auto">
              <a:xfrm flipV="1">
                <a:off x="4667" y="1171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80" name="Line 1000"/>
              <p:cNvSpPr>
                <a:spLocks noChangeShapeType="1"/>
              </p:cNvSpPr>
              <p:nvPr/>
            </p:nvSpPr>
            <p:spPr bwMode="auto">
              <a:xfrm flipH="1" flipV="1">
                <a:off x="4949" y="1171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79" name="Line 999"/>
              <p:cNvSpPr>
                <a:spLocks noChangeShapeType="1"/>
              </p:cNvSpPr>
              <p:nvPr/>
            </p:nvSpPr>
            <p:spPr bwMode="auto">
              <a:xfrm flipH="1">
                <a:off x="4949" y="945"/>
                <a:ext cx="32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866" name="Group 986"/>
            <p:cNvGrpSpPr>
              <a:grpSpLocks/>
            </p:cNvGrpSpPr>
            <p:nvPr/>
          </p:nvGrpSpPr>
          <p:grpSpPr bwMode="auto">
            <a:xfrm>
              <a:off x="4743" y="1635"/>
              <a:ext cx="271" cy="259"/>
              <a:chOff x="4743" y="1635"/>
              <a:chExt cx="271" cy="259"/>
            </a:xfrm>
          </p:grpSpPr>
          <p:sp>
            <p:nvSpPr>
              <p:cNvPr id="123877" name="Rectangle 997"/>
              <p:cNvSpPr>
                <a:spLocks noChangeArrowheads="1"/>
              </p:cNvSpPr>
              <p:nvPr/>
            </p:nvSpPr>
            <p:spPr bwMode="auto">
              <a:xfrm>
                <a:off x="4743" y="1635"/>
                <a:ext cx="271" cy="259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76" name="Freeform 996"/>
              <p:cNvSpPr>
                <a:spLocks/>
              </p:cNvSpPr>
              <p:nvPr/>
            </p:nvSpPr>
            <p:spPr bwMode="auto">
              <a:xfrm>
                <a:off x="4743" y="1635"/>
                <a:ext cx="27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33"/>
                  </a:cxn>
                  <a:cxn ang="0">
                    <a:pos x="238" y="33"/>
                  </a:cxn>
                  <a:cxn ang="0">
                    <a:pos x="271" y="0"/>
                  </a:cxn>
                  <a:cxn ang="0">
                    <a:pos x="0" y="0"/>
                  </a:cxn>
                </a:cxnLst>
                <a:rect l="0" t="0" r="r" b="b"/>
                <a:pathLst>
                  <a:path w="271" h="33">
                    <a:moveTo>
                      <a:pt x="0" y="0"/>
                    </a:moveTo>
                    <a:lnTo>
                      <a:pt x="32" y="33"/>
                    </a:lnTo>
                    <a:lnTo>
                      <a:pt x="238" y="33"/>
                    </a:lnTo>
                    <a:lnTo>
                      <a:pt x="2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75" name="Freeform 995"/>
              <p:cNvSpPr>
                <a:spLocks/>
              </p:cNvSpPr>
              <p:nvPr/>
            </p:nvSpPr>
            <p:spPr bwMode="auto">
              <a:xfrm>
                <a:off x="4743" y="1635"/>
                <a:ext cx="32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9"/>
                  </a:cxn>
                  <a:cxn ang="0">
                    <a:pos x="32" y="226"/>
                  </a:cxn>
                  <a:cxn ang="0">
                    <a:pos x="32" y="33"/>
                  </a:cxn>
                  <a:cxn ang="0">
                    <a:pos x="0" y="0"/>
                  </a:cxn>
                </a:cxnLst>
                <a:rect l="0" t="0" r="r" b="b"/>
                <a:pathLst>
                  <a:path w="32" h="259">
                    <a:moveTo>
                      <a:pt x="0" y="0"/>
                    </a:moveTo>
                    <a:lnTo>
                      <a:pt x="0" y="259"/>
                    </a:lnTo>
                    <a:lnTo>
                      <a:pt x="32" y="226"/>
                    </a:lnTo>
                    <a:lnTo>
                      <a:pt x="32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74" name="Freeform 994"/>
              <p:cNvSpPr>
                <a:spLocks/>
              </p:cNvSpPr>
              <p:nvPr/>
            </p:nvSpPr>
            <p:spPr bwMode="auto">
              <a:xfrm>
                <a:off x="4743" y="1861"/>
                <a:ext cx="27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71" y="33"/>
                  </a:cxn>
                  <a:cxn ang="0">
                    <a:pos x="238" y="0"/>
                  </a:cxn>
                  <a:cxn ang="0">
                    <a:pos x="32" y="0"/>
                  </a:cxn>
                  <a:cxn ang="0">
                    <a:pos x="0" y="33"/>
                  </a:cxn>
                </a:cxnLst>
                <a:rect l="0" t="0" r="r" b="b"/>
                <a:pathLst>
                  <a:path w="271" h="33">
                    <a:moveTo>
                      <a:pt x="0" y="33"/>
                    </a:moveTo>
                    <a:lnTo>
                      <a:pt x="271" y="33"/>
                    </a:lnTo>
                    <a:lnTo>
                      <a:pt x="238" y="0"/>
                    </a:lnTo>
                    <a:lnTo>
                      <a:pt x="32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D7B2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73" name="Freeform 993"/>
              <p:cNvSpPr>
                <a:spLocks/>
              </p:cNvSpPr>
              <p:nvPr/>
            </p:nvSpPr>
            <p:spPr bwMode="auto">
              <a:xfrm>
                <a:off x="4981" y="1635"/>
                <a:ext cx="33" cy="259"/>
              </a:xfrm>
              <a:custGeom>
                <a:avLst/>
                <a:gdLst/>
                <a:ahLst/>
                <a:cxnLst>
                  <a:cxn ang="0">
                    <a:pos x="33" y="259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226"/>
                  </a:cxn>
                  <a:cxn ang="0">
                    <a:pos x="33" y="259"/>
                  </a:cxn>
                </a:cxnLst>
                <a:rect l="0" t="0" r="r" b="b"/>
                <a:pathLst>
                  <a:path w="33" h="259">
                    <a:moveTo>
                      <a:pt x="33" y="259"/>
                    </a:moveTo>
                    <a:lnTo>
                      <a:pt x="33" y="0"/>
                    </a:lnTo>
                    <a:lnTo>
                      <a:pt x="0" y="33"/>
                    </a:lnTo>
                    <a:lnTo>
                      <a:pt x="0" y="226"/>
                    </a:lnTo>
                    <a:lnTo>
                      <a:pt x="33" y="259"/>
                    </a:lnTo>
                    <a:close/>
                  </a:path>
                </a:pathLst>
              </a:custGeom>
              <a:solidFill>
                <a:srgbClr val="995C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72" name="Rectangle 992"/>
              <p:cNvSpPr>
                <a:spLocks noChangeArrowheads="1"/>
              </p:cNvSpPr>
              <p:nvPr/>
            </p:nvSpPr>
            <p:spPr bwMode="auto">
              <a:xfrm>
                <a:off x="4743" y="1635"/>
                <a:ext cx="271" cy="259"/>
              </a:xfrm>
              <a:prstGeom prst="rect">
                <a:avLst/>
              </a:prstGeom>
              <a:noFill/>
              <a:ln w="8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71" name="Rectangle 991"/>
              <p:cNvSpPr>
                <a:spLocks noChangeArrowheads="1"/>
              </p:cNvSpPr>
              <p:nvPr/>
            </p:nvSpPr>
            <p:spPr bwMode="auto">
              <a:xfrm>
                <a:off x="4775" y="1668"/>
                <a:ext cx="206" cy="193"/>
              </a:xfrm>
              <a:prstGeom prst="rect">
                <a:avLst/>
              </a:prstGeom>
              <a:noFill/>
              <a:ln w="8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70" name="Line 990"/>
              <p:cNvSpPr>
                <a:spLocks noChangeShapeType="1"/>
              </p:cNvSpPr>
              <p:nvPr/>
            </p:nvSpPr>
            <p:spPr bwMode="auto">
              <a:xfrm>
                <a:off x="4743" y="1635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69" name="Line 989"/>
              <p:cNvSpPr>
                <a:spLocks noChangeShapeType="1"/>
              </p:cNvSpPr>
              <p:nvPr/>
            </p:nvSpPr>
            <p:spPr bwMode="auto">
              <a:xfrm flipV="1">
                <a:off x="4743" y="1861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68" name="Line 988"/>
              <p:cNvSpPr>
                <a:spLocks noChangeShapeType="1"/>
              </p:cNvSpPr>
              <p:nvPr/>
            </p:nvSpPr>
            <p:spPr bwMode="auto">
              <a:xfrm flipH="1" flipV="1">
                <a:off x="4981" y="1861"/>
                <a:ext cx="33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67" name="Line 987"/>
              <p:cNvSpPr>
                <a:spLocks noChangeShapeType="1"/>
              </p:cNvSpPr>
              <p:nvPr/>
            </p:nvSpPr>
            <p:spPr bwMode="auto">
              <a:xfrm flipH="1">
                <a:off x="4981" y="1635"/>
                <a:ext cx="33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859" name="Group 979"/>
            <p:cNvGrpSpPr>
              <a:grpSpLocks/>
            </p:cNvGrpSpPr>
            <p:nvPr/>
          </p:nvGrpSpPr>
          <p:grpSpPr bwMode="auto">
            <a:xfrm>
              <a:off x="3941" y="523"/>
              <a:ext cx="157" cy="507"/>
              <a:chOff x="3941" y="523"/>
              <a:chExt cx="157" cy="507"/>
            </a:xfrm>
          </p:grpSpPr>
          <p:sp>
            <p:nvSpPr>
              <p:cNvPr id="123865" name="Freeform 985"/>
              <p:cNvSpPr>
                <a:spLocks/>
              </p:cNvSpPr>
              <p:nvPr/>
            </p:nvSpPr>
            <p:spPr bwMode="auto">
              <a:xfrm>
                <a:off x="3941" y="523"/>
                <a:ext cx="157" cy="50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7"/>
                  </a:cxn>
                  <a:cxn ang="0">
                    <a:pos x="117" y="507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7">
                    <a:moveTo>
                      <a:pt x="40" y="0"/>
                    </a:moveTo>
                    <a:lnTo>
                      <a:pt x="0" y="40"/>
                    </a:lnTo>
                    <a:lnTo>
                      <a:pt x="0" y="507"/>
                    </a:lnTo>
                    <a:lnTo>
                      <a:pt x="117" y="507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64" name="Freeform 984"/>
              <p:cNvSpPr>
                <a:spLocks/>
              </p:cNvSpPr>
              <p:nvPr/>
            </p:nvSpPr>
            <p:spPr bwMode="auto">
              <a:xfrm>
                <a:off x="3941" y="523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63" name="Freeform 983"/>
              <p:cNvSpPr>
                <a:spLocks/>
              </p:cNvSpPr>
              <p:nvPr/>
            </p:nvSpPr>
            <p:spPr bwMode="auto">
              <a:xfrm>
                <a:off x="4058" y="523"/>
                <a:ext cx="40" cy="50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0" y="0"/>
                  </a:cxn>
                  <a:cxn ang="0">
                    <a:pos x="40" y="467"/>
                  </a:cxn>
                  <a:cxn ang="0">
                    <a:pos x="0" y="507"/>
                  </a:cxn>
                  <a:cxn ang="0">
                    <a:pos x="0" y="40"/>
                  </a:cxn>
                </a:cxnLst>
                <a:rect l="0" t="0" r="r" b="b"/>
                <a:pathLst>
                  <a:path w="40" h="507">
                    <a:moveTo>
                      <a:pt x="0" y="40"/>
                    </a:moveTo>
                    <a:lnTo>
                      <a:pt x="40" y="0"/>
                    </a:lnTo>
                    <a:lnTo>
                      <a:pt x="40" y="467"/>
                    </a:lnTo>
                    <a:lnTo>
                      <a:pt x="0" y="50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62" name="Freeform 982"/>
              <p:cNvSpPr>
                <a:spLocks/>
              </p:cNvSpPr>
              <p:nvPr/>
            </p:nvSpPr>
            <p:spPr bwMode="auto">
              <a:xfrm>
                <a:off x="3941" y="523"/>
                <a:ext cx="157" cy="50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7"/>
                  </a:cxn>
                  <a:cxn ang="0">
                    <a:pos x="117" y="507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7">
                    <a:moveTo>
                      <a:pt x="40" y="0"/>
                    </a:moveTo>
                    <a:lnTo>
                      <a:pt x="0" y="40"/>
                    </a:lnTo>
                    <a:lnTo>
                      <a:pt x="0" y="507"/>
                    </a:lnTo>
                    <a:lnTo>
                      <a:pt x="117" y="507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61" name="Freeform 981"/>
              <p:cNvSpPr>
                <a:spLocks/>
              </p:cNvSpPr>
              <p:nvPr/>
            </p:nvSpPr>
            <p:spPr bwMode="auto">
              <a:xfrm>
                <a:off x="3941" y="523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60" name="Line 980"/>
              <p:cNvSpPr>
                <a:spLocks noChangeShapeType="1"/>
              </p:cNvSpPr>
              <p:nvPr/>
            </p:nvSpPr>
            <p:spPr bwMode="auto">
              <a:xfrm>
                <a:off x="4058" y="563"/>
                <a:ext cx="1" cy="4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852" name="Group 972"/>
            <p:cNvGrpSpPr>
              <a:grpSpLocks/>
            </p:cNvGrpSpPr>
            <p:nvPr/>
          </p:nvGrpSpPr>
          <p:grpSpPr bwMode="auto">
            <a:xfrm>
              <a:off x="2805" y="491"/>
              <a:ext cx="1255" cy="615"/>
              <a:chOff x="2805" y="491"/>
              <a:chExt cx="1255" cy="615"/>
            </a:xfrm>
          </p:grpSpPr>
          <p:sp>
            <p:nvSpPr>
              <p:cNvPr id="123858" name="Freeform 978"/>
              <p:cNvSpPr>
                <a:spLocks/>
              </p:cNvSpPr>
              <p:nvPr/>
            </p:nvSpPr>
            <p:spPr bwMode="auto">
              <a:xfrm>
                <a:off x="2805" y="491"/>
                <a:ext cx="1255" cy="61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615"/>
                  </a:cxn>
                  <a:cxn ang="0">
                    <a:pos x="1222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5">
                    <a:moveTo>
                      <a:pt x="32" y="0"/>
                    </a:moveTo>
                    <a:lnTo>
                      <a:pt x="0" y="32"/>
                    </a:lnTo>
                    <a:lnTo>
                      <a:pt x="0" y="615"/>
                    </a:lnTo>
                    <a:lnTo>
                      <a:pt x="1222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57" name="Freeform 977"/>
              <p:cNvSpPr>
                <a:spLocks/>
              </p:cNvSpPr>
              <p:nvPr/>
            </p:nvSpPr>
            <p:spPr bwMode="auto">
              <a:xfrm>
                <a:off x="2805" y="491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2" y="32"/>
                  </a:cxn>
                  <a:cxn ang="0">
                    <a:pos x="1255" y="0"/>
                  </a:cxn>
                  <a:cxn ang="0">
                    <a:pos x="32" y="0"/>
                  </a:cxn>
                  <a:cxn ang="0">
                    <a:pos x="0" y="32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2" y="32"/>
                    </a:lnTo>
                    <a:lnTo>
                      <a:pt x="1255" y="0"/>
                    </a:lnTo>
                    <a:lnTo>
                      <a:pt x="3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56" name="Freeform 976"/>
              <p:cNvSpPr>
                <a:spLocks/>
              </p:cNvSpPr>
              <p:nvPr/>
            </p:nvSpPr>
            <p:spPr bwMode="auto">
              <a:xfrm>
                <a:off x="4027" y="491"/>
                <a:ext cx="33" cy="61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33" y="583"/>
                  </a:cxn>
                  <a:cxn ang="0">
                    <a:pos x="0" y="615"/>
                  </a:cxn>
                  <a:cxn ang="0">
                    <a:pos x="0" y="32"/>
                  </a:cxn>
                </a:cxnLst>
                <a:rect l="0" t="0" r="r" b="b"/>
                <a:pathLst>
                  <a:path w="33" h="615">
                    <a:moveTo>
                      <a:pt x="0" y="32"/>
                    </a:moveTo>
                    <a:lnTo>
                      <a:pt x="33" y="0"/>
                    </a:lnTo>
                    <a:lnTo>
                      <a:pt x="33" y="583"/>
                    </a:lnTo>
                    <a:lnTo>
                      <a:pt x="0" y="61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55" name="Freeform 975"/>
              <p:cNvSpPr>
                <a:spLocks/>
              </p:cNvSpPr>
              <p:nvPr/>
            </p:nvSpPr>
            <p:spPr bwMode="auto">
              <a:xfrm>
                <a:off x="2805" y="491"/>
                <a:ext cx="1255" cy="61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615"/>
                  </a:cxn>
                  <a:cxn ang="0">
                    <a:pos x="1222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5">
                    <a:moveTo>
                      <a:pt x="32" y="0"/>
                    </a:moveTo>
                    <a:lnTo>
                      <a:pt x="0" y="32"/>
                    </a:lnTo>
                    <a:lnTo>
                      <a:pt x="0" y="615"/>
                    </a:lnTo>
                    <a:lnTo>
                      <a:pt x="1222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54" name="Freeform 974"/>
              <p:cNvSpPr>
                <a:spLocks/>
              </p:cNvSpPr>
              <p:nvPr/>
            </p:nvSpPr>
            <p:spPr bwMode="auto">
              <a:xfrm>
                <a:off x="2805" y="491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2" y="32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2" y="32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53" name="Line 973"/>
              <p:cNvSpPr>
                <a:spLocks noChangeShapeType="1"/>
              </p:cNvSpPr>
              <p:nvPr/>
            </p:nvSpPr>
            <p:spPr bwMode="auto">
              <a:xfrm>
                <a:off x="4027" y="523"/>
                <a:ext cx="1" cy="58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845" name="Group 965"/>
            <p:cNvGrpSpPr>
              <a:grpSpLocks/>
            </p:cNvGrpSpPr>
            <p:nvPr/>
          </p:nvGrpSpPr>
          <p:grpSpPr bwMode="auto">
            <a:xfrm>
              <a:off x="2710" y="685"/>
              <a:ext cx="501" cy="222"/>
              <a:chOff x="2710" y="685"/>
              <a:chExt cx="501" cy="222"/>
            </a:xfrm>
          </p:grpSpPr>
          <p:sp>
            <p:nvSpPr>
              <p:cNvPr id="123851" name="Freeform 971"/>
              <p:cNvSpPr>
                <a:spLocks/>
              </p:cNvSpPr>
              <p:nvPr/>
            </p:nvSpPr>
            <p:spPr bwMode="auto">
              <a:xfrm>
                <a:off x="2710" y="68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6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6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50" name="Freeform 970"/>
              <p:cNvSpPr>
                <a:spLocks/>
              </p:cNvSpPr>
              <p:nvPr/>
            </p:nvSpPr>
            <p:spPr bwMode="auto">
              <a:xfrm>
                <a:off x="2710" y="685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5B5B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49" name="Freeform 969"/>
              <p:cNvSpPr>
                <a:spLocks/>
              </p:cNvSpPr>
              <p:nvPr/>
            </p:nvSpPr>
            <p:spPr bwMode="auto">
              <a:xfrm>
                <a:off x="3156" y="685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6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6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929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48" name="Freeform 968"/>
              <p:cNvSpPr>
                <a:spLocks/>
              </p:cNvSpPr>
              <p:nvPr/>
            </p:nvSpPr>
            <p:spPr bwMode="auto">
              <a:xfrm>
                <a:off x="2710" y="68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6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6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47" name="Freeform 967"/>
              <p:cNvSpPr>
                <a:spLocks/>
              </p:cNvSpPr>
              <p:nvPr/>
            </p:nvSpPr>
            <p:spPr bwMode="auto">
              <a:xfrm>
                <a:off x="2710" y="685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46" name="Line 966"/>
              <p:cNvSpPr>
                <a:spLocks noChangeShapeType="1"/>
              </p:cNvSpPr>
              <p:nvPr/>
            </p:nvSpPr>
            <p:spPr bwMode="auto">
              <a:xfrm>
                <a:off x="3156" y="740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833" name="Group 953"/>
            <p:cNvGrpSpPr>
              <a:grpSpLocks/>
            </p:cNvGrpSpPr>
            <p:nvPr/>
          </p:nvGrpSpPr>
          <p:grpSpPr bwMode="auto">
            <a:xfrm>
              <a:off x="3437" y="556"/>
              <a:ext cx="251" cy="266"/>
              <a:chOff x="3437" y="556"/>
              <a:chExt cx="251" cy="266"/>
            </a:xfrm>
          </p:grpSpPr>
          <p:sp>
            <p:nvSpPr>
              <p:cNvPr id="123844" name="Rectangle 964"/>
              <p:cNvSpPr>
                <a:spLocks noChangeArrowheads="1"/>
              </p:cNvSpPr>
              <p:nvPr/>
            </p:nvSpPr>
            <p:spPr bwMode="auto">
              <a:xfrm>
                <a:off x="3437" y="556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43" name="Freeform 963"/>
              <p:cNvSpPr>
                <a:spLocks/>
              </p:cNvSpPr>
              <p:nvPr/>
            </p:nvSpPr>
            <p:spPr bwMode="auto">
              <a:xfrm>
                <a:off x="3437" y="556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42" name="Freeform 962"/>
              <p:cNvSpPr>
                <a:spLocks/>
              </p:cNvSpPr>
              <p:nvPr/>
            </p:nvSpPr>
            <p:spPr bwMode="auto">
              <a:xfrm>
                <a:off x="3437" y="556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41" name="Freeform 961"/>
              <p:cNvSpPr>
                <a:spLocks/>
              </p:cNvSpPr>
              <p:nvPr/>
            </p:nvSpPr>
            <p:spPr bwMode="auto">
              <a:xfrm>
                <a:off x="3437" y="791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40" name="Freeform 960"/>
              <p:cNvSpPr>
                <a:spLocks/>
              </p:cNvSpPr>
              <p:nvPr/>
            </p:nvSpPr>
            <p:spPr bwMode="auto">
              <a:xfrm>
                <a:off x="3657" y="556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39" name="Rectangle 959"/>
              <p:cNvSpPr>
                <a:spLocks noChangeArrowheads="1"/>
              </p:cNvSpPr>
              <p:nvPr/>
            </p:nvSpPr>
            <p:spPr bwMode="auto">
              <a:xfrm>
                <a:off x="3437" y="556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38" name="Rectangle 958"/>
              <p:cNvSpPr>
                <a:spLocks noChangeArrowheads="1"/>
              </p:cNvSpPr>
              <p:nvPr/>
            </p:nvSpPr>
            <p:spPr bwMode="auto">
              <a:xfrm>
                <a:off x="3468" y="587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37" name="Line 957"/>
              <p:cNvSpPr>
                <a:spLocks noChangeShapeType="1"/>
              </p:cNvSpPr>
              <p:nvPr/>
            </p:nvSpPr>
            <p:spPr bwMode="auto">
              <a:xfrm>
                <a:off x="3437" y="55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36" name="Line 956"/>
              <p:cNvSpPr>
                <a:spLocks noChangeShapeType="1"/>
              </p:cNvSpPr>
              <p:nvPr/>
            </p:nvSpPr>
            <p:spPr bwMode="auto">
              <a:xfrm flipV="1">
                <a:off x="3437" y="79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35" name="Line 955"/>
              <p:cNvSpPr>
                <a:spLocks noChangeShapeType="1"/>
              </p:cNvSpPr>
              <p:nvPr/>
            </p:nvSpPr>
            <p:spPr bwMode="auto">
              <a:xfrm flipH="1" flipV="1">
                <a:off x="3657" y="79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34" name="Line 954"/>
              <p:cNvSpPr>
                <a:spLocks noChangeShapeType="1"/>
              </p:cNvSpPr>
              <p:nvPr/>
            </p:nvSpPr>
            <p:spPr bwMode="auto">
              <a:xfrm flipH="1">
                <a:off x="3657" y="55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821" name="Group 941"/>
            <p:cNvGrpSpPr>
              <a:grpSpLocks/>
            </p:cNvGrpSpPr>
            <p:nvPr/>
          </p:nvGrpSpPr>
          <p:grpSpPr bwMode="auto">
            <a:xfrm>
              <a:off x="3437" y="815"/>
              <a:ext cx="251" cy="266"/>
              <a:chOff x="3437" y="815"/>
              <a:chExt cx="251" cy="266"/>
            </a:xfrm>
          </p:grpSpPr>
          <p:sp>
            <p:nvSpPr>
              <p:cNvPr id="123832" name="Rectangle 952"/>
              <p:cNvSpPr>
                <a:spLocks noChangeArrowheads="1"/>
              </p:cNvSpPr>
              <p:nvPr/>
            </p:nvSpPr>
            <p:spPr bwMode="auto">
              <a:xfrm>
                <a:off x="3437" y="815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31" name="Freeform 951"/>
              <p:cNvSpPr>
                <a:spLocks/>
              </p:cNvSpPr>
              <p:nvPr/>
            </p:nvSpPr>
            <p:spPr bwMode="auto">
              <a:xfrm>
                <a:off x="3437" y="815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30" name="Freeform 950"/>
              <p:cNvSpPr>
                <a:spLocks/>
              </p:cNvSpPr>
              <p:nvPr/>
            </p:nvSpPr>
            <p:spPr bwMode="auto">
              <a:xfrm>
                <a:off x="3437" y="815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4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4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29" name="Freeform 949"/>
              <p:cNvSpPr>
                <a:spLocks/>
              </p:cNvSpPr>
              <p:nvPr/>
            </p:nvSpPr>
            <p:spPr bwMode="auto">
              <a:xfrm>
                <a:off x="3437" y="1049"/>
                <a:ext cx="25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1" y="32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2"/>
                  </a:cxn>
                </a:cxnLst>
                <a:rect l="0" t="0" r="r" b="b"/>
                <a:pathLst>
                  <a:path w="251" h="32">
                    <a:moveTo>
                      <a:pt x="0" y="32"/>
                    </a:moveTo>
                    <a:lnTo>
                      <a:pt x="251" y="32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28" name="Freeform 948"/>
              <p:cNvSpPr>
                <a:spLocks/>
              </p:cNvSpPr>
              <p:nvPr/>
            </p:nvSpPr>
            <p:spPr bwMode="auto">
              <a:xfrm>
                <a:off x="3657" y="815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4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4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27" name="Rectangle 947"/>
              <p:cNvSpPr>
                <a:spLocks noChangeArrowheads="1"/>
              </p:cNvSpPr>
              <p:nvPr/>
            </p:nvSpPr>
            <p:spPr bwMode="auto">
              <a:xfrm>
                <a:off x="3437" y="815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26" name="Rectangle 946"/>
              <p:cNvSpPr>
                <a:spLocks noChangeArrowheads="1"/>
              </p:cNvSpPr>
              <p:nvPr/>
            </p:nvSpPr>
            <p:spPr bwMode="auto">
              <a:xfrm>
                <a:off x="3468" y="846"/>
                <a:ext cx="189" cy="20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25" name="Line 945"/>
              <p:cNvSpPr>
                <a:spLocks noChangeShapeType="1"/>
              </p:cNvSpPr>
              <p:nvPr/>
            </p:nvSpPr>
            <p:spPr bwMode="auto">
              <a:xfrm>
                <a:off x="3437" y="81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24" name="Line 944"/>
              <p:cNvSpPr>
                <a:spLocks noChangeShapeType="1"/>
              </p:cNvSpPr>
              <p:nvPr/>
            </p:nvSpPr>
            <p:spPr bwMode="auto">
              <a:xfrm flipV="1">
                <a:off x="3437" y="1049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23" name="Line 943"/>
              <p:cNvSpPr>
                <a:spLocks noChangeShapeType="1"/>
              </p:cNvSpPr>
              <p:nvPr/>
            </p:nvSpPr>
            <p:spPr bwMode="auto">
              <a:xfrm flipH="1" flipV="1">
                <a:off x="3657" y="1049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22" name="Line 942"/>
              <p:cNvSpPr>
                <a:spLocks noChangeShapeType="1"/>
              </p:cNvSpPr>
              <p:nvPr/>
            </p:nvSpPr>
            <p:spPr bwMode="auto">
              <a:xfrm flipH="1">
                <a:off x="3657" y="81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809" name="Group 929"/>
            <p:cNvGrpSpPr>
              <a:grpSpLocks/>
            </p:cNvGrpSpPr>
            <p:nvPr/>
          </p:nvGrpSpPr>
          <p:grpSpPr bwMode="auto">
            <a:xfrm>
              <a:off x="3183" y="685"/>
              <a:ext cx="251" cy="267"/>
              <a:chOff x="3183" y="685"/>
              <a:chExt cx="251" cy="267"/>
            </a:xfrm>
          </p:grpSpPr>
          <p:sp>
            <p:nvSpPr>
              <p:cNvPr id="123820" name="Rectangle 940"/>
              <p:cNvSpPr>
                <a:spLocks noChangeArrowheads="1"/>
              </p:cNvSpPr>
              <p:nvPr/>
            </p:nvSpPr>
            <p:spPr bwMode="auto">
              <a:xfrm>
                <a:off x="3183" y="685"/>
                <a:ext cx="251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19" name="Freeform 939"/>
              <p:cNvSpPr>
                <a:spLocks/>
              </p:cNvSpPr>
              <p:nvPr/>
            </p:nvSpPr>
            <p:spPr bwMode="auto">
              <a:xfrm>
                <a:off x="3183" y="685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18" name="Freeform 938"/>
              <p:cNvSpPr>
                <a:spLocks/>
              </p:cNvSpPr>
              <p:nvPr/>
            </p:nvSpPr>
            <p:spPr bwMode="auto">
              <a:xfrm>
                <a:off x="3183" y="685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17" name="Freeform 937"/>
              <p:cNvSpPr>
                <a:spLocks/>
              </p:cNvSpPr>
              <p:nvPr/>
            </p:nvSpPr>
            <p:spPr bwMode="auto">
              <a:xfrm>
                <a:off x="3183" y="921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16" name="Freeform 936"/>
              <p:cNvSpPr>
                <a:spLocks/>
              </p:cNvSpPr>
              <p:nvPr/>
            </p:nvSpPr>
            <p:spPr bwMode="auto">
              <a:xfrm>
                <a:off x="3403" y="685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15" name="Rectangle 935"/>
              <p:cNvSpPr>
                <a:spLocks noChangeArrowheads="1"/>
              </p:cNvSpPr>
              <p:nvPr/>
            </p:nvSpPr>
            <p:spPr bwMode="auto">
              <a:xfrm>
                <a:off x="3183" y="685"/>
                <a:ext cx="251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14" name="Rectangle 934"/>
              <p:cNvSpPr>
                <a:spLocks noChangeArrowheads="1"/>
              </p:cNvSpPr>
              <p:nvPr/>
            </p:nvSpPr>
            <p:spPr bwMode="auto">
              <a:xfrm>
                <a:off x="3214" y="716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13" name="Line 933"/>
              <p:cNvSpPr>
                <a:spLocks noChangeShapeType="1"/>
              </p:cNvSpPr>
              <p:nvPr/>
            </p:nvSpPr>
            <p:spPr bwMode="auto">
              <a:xfrm>
                <a:off x="3183" y="68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12" name="Line 932"/>
              <p:cNvSpPr>
                <a:spLocks noChangeShapeType="1"/>
              </p:cNvSpPr>
              <p:nvPr/>
            </p:nvSpPr>
            <p:spPr bwMode="auto">
              <a:xfrm flipV="1">
                <a:off x="3183" y="92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11" name="Line 931"/>
              <p:cNvSpPr>
                <a:spLocks noChangeShapeType="1"/>
              </p:cNvSpPr>
              <p:nvPr/>
            </p:nvSpPr>
            <p:spPr bwMode="auto">
              <a:xfrm flipH="1" flipV="1">
                <a:off x="3403" y="92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10" name="Line 930"/>
              <p:cNvSpPr>
                <a:spLocks noChangeShapeType="1"/>
              </p:cNvSpPr>
              <p:nvPr/>
            </p:nvSpPr>
            <p:spPr bwMode="auto">
              <a:xfrm flipH="1">
                <a:off x="3403" y="68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802" name="Group 922"/>
            <p:cNvGrpSpPr>
              <a:grpSpLocks/>
            </p:cNvGrpSpPr>
            <p:nvPr/>
          </p:nvGrpSpPr>
          <p:grpSpPr bwMode="auto">
            <a:xfrm>
              <a:off x="3941" y="1106"/>
              <a:ext cx="157" cy="508"/>
              <a:chOff x="3941" y="1106"/>
              <a:chExt cx="157" cy="508"/>
            </a:xfrm>
          </p:grpSpPr>
          <p:sp>
            <p:nvSpPr>
              <p:cNvPr id="123808" name="Freeform 928"/>
              <p:cNvSpPr>
                <a:spLocks/>
              </p:cNvSpPr>
              <p:nvPr/>
            </p:nvSpPr>
            <p:spPr bwMode="auto">
              <a:xfrm>
                <a:off x="3941" y="1106"/>
                <a:ext cx="157" cy="50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8"/>
                  </a:cxn>
                  <a:cxn ang="0">
                    <a:pos x="117" y="508"/>
                  </a:cxn>
                  <a:cxn ang="0">
                    <a:pos x="157" y="468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8">
                    <a:moveTo>
                      <a:pt x="40" y="0"/>
                    </a:moveTo>
                    <a:lnTo>
                      <a:pt x="0" y="40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57" y="468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07" name="Freeform 927"/>
              <p:cNvSpPr>
                <a:spLocks/>
              </p:cNvSpPr>
              <p:nvPr/>
            </p:nvSpPr>
            <p:spPr bwMode="auto">
              <a:xfrm>
                <a:off x="3941" y="1106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06" name="Freeform 926"/>
              <p:cNvSpPr>
                <a:spLocks/>
              </p:cNvSpPr>
              <p:nvPr/>
            </p:nvSpPr>
            <p:spPr bwMode="auto">
              <a:xfrm>
                <a:off x="4058" y="1106"/>
                <a:ext cx="40" cy="50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0" y="0"/>
                  </a:cxn>
                  <a:cxn ang="0">
                    <a:pos x="40" y="468"/>
                  </a:cxn>
                  <a:cxn ang="0">
                    <a:pos x="0" y="508"/>
                  </a:cxn>
                  <a:cxn ang="0">
                    <a:pos x="0" y="40"/>
                  </a:cxn>
                </a:cxnLst>
                <a:rect l="0" t="0" r="r" b="b"/>
                <a:pathLst>
                  <a:path w="40" h="508">
                    <a:moveTo>
                      <a:pt x="0" y="40"/>
                    </a:moveTo>
                    <a:lnTo>
                      <a:pt x="40" y="0"/>
                    </a:lnTo>
                    <a:lnTo>
                      <a:pt x="40" y="468"/>
                    </a:lnTo>
                    <a:lnTo>
                      <a:pt x="0" y="50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05" name="Freeform 925"/>
              <p:cNvSpPr>
                <a:spLocks/>
              </p:cNvSpPr>
              <p:nvPr/>
            </p:nvSpPr>
            <p:spPr bwMode="auto">
              <a:xfrm>
                <a:off x="3941" y="1106"/>
                <a:ext cx="157" cy="50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8"/>
                  </a:cxn>
                  <a:cxn ang="0">
                    <a:pos x="117" y="508"/>
                  </a:cxn>
                  <a:cxn ang="0">
                    <a:pos x="157" y="468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8">
                    <a:moveTo>
                      <a:pt x="40" y="0"/>
                    </a:moveTo>
                    <a:lnTo>
                      <a:pt x="0" y="40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57" y="468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04" name="Freeform 924"/>
              <p:cNvSpPr>
                <a:spLocks/>
              </p:cNvSpPr>
              <p:nvPr/>
            </p:nvSpPr>
            <p:spPr bwMode="auto">
              <a:xfrm>
                <a:off x="3941" y="1106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03" name="Line 923"/>
              <p:cNvSpPr>
                <a:spLocks noChangeShapeType="1"/>
              </p:cNvSpPr>
              <p:nvPr/>
            </p:nvSpPr>
            <p:spPr bwMode="auto">
              <a:xfrm>
                <a:off x="4058" y="1146"/>
                <a:ext cx="1" cy="46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795" name="Group 915"/>
            <p:cNvGrpSpPr>
              <a:grpSpLocks/>
            </p:cNvGrpSpPr>
            <p:nvPr/>
          </p:nvGrpSpPr>
          <p:grpSpPr bwMode="auto">
            <a:xfrm>
              <a:off x="2805" y="1074"/>
              <a:ext cx="1255" cy="616"/>
              <a:chOff x="2805" y="1074"/>
              <a:chExt cx="1255" cy="616"/>
            </a:xfrm>
          </p:grpSpPr>
          <p:sp>
            <p:nvSpPr>
              <p:cNvPr id="123801" name="Freeform 921"/>
              <p:cNvSpPr>
                <a:spLocks/>
              </p:cNvSpPr>
              <p:nvPr/>
            </p:nvSpPr>
            <p:spPr bwMode="auto">
              <a:xfrm>
                <a:off x="2805" y="1074"/>
                <a:ext cx="1255" cy="61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616"/>
                  </a:cxn>
                  <a:cxn ang="0">
                    <a:pos x="1222" y="616"/>
                  </a:cxn>
                  <a:cxn ang="0">
                    <a:pos x="1255" y="584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6">
                    <a:moveTo>
                      <a:pt x="32" y="0"/>
                    </a:moveTo>
                    <a:lnTo>
                      <a:pt x="0" y="32"/>
                    </a:lnTo>
                    <a:lnTo>
                      <a:pt x="0" y="616"/>
                    </a:lnTo>
                    <a:lnTo>
                      <a:pt x="1222" y="616"/>
                    </a:lnTo>
                    <a:lnTo>
                      <a:pt x="1255" y="584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800" name="Freeform 920"/>
              <p:cNvSpPr>
                <a:spLocks/>
              </p:cNvSpPr>
              <p:nvPr/>
            </p:nvSpPr>
            <p:spPr bwMode="auto">
              <a:xfrm>
                <a:off x="2805" y="1074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2" y="32"/>
                  </a:cxn>
                  <a:cxn ang="0">
                    <a:pos x="1255" y="0"/>
                  </a:cxn>
                  <a:cxn ang="0">
                    <a:pos x="32" y="0"/>
                  </a:cxn>
                  <a:cxn ang="0">
                    <a:pos x="0" y="32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2" y="32"/>
                    </a:lnTo>
                    <a:lnTo>
                      <a:pt x="1255" y="0"/>
                    </a:lnTo>
                    <a:lnTo>
                      <a:pt x="3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99" name="Freeform 919"/>
              <p:cNvSpPr>
                <a:spLocks/>
              </p:cNvSpPr>
              <p:nvPr/>
            </p:nvSpPr>
            <p:spPr bwMode="auto">
              <a:xfrm>
                <a:off x="4027" y="1074"/>
                <a:ext cx="33" cy="61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" y="0"/>
                  </a:cxn>
                  <a:cxn ang="0">
                    <a:pos x="33" y="584"/>
                  </a:cxn>
                  <a:cxn ang="0">
                    <a:pos x="0" y="616"/>
                  </a:cxn>
                  <a:cxn ang="0">
                    <a:pos x="0" y="32"/>
                  </a:cxn>
                </a:cxnLst>
                <a:rect l="0" t="0" r="r" b="b"/>
                <a:pathLst>
                  <a:path w="33" h="616">
                    <a:moveTo>
                      <a:pt x="0" y="32"/>
                    </a:moveTo>
                    <a:lnTo>
                      <a:pt x="33" y="0"/>
                    </a:lnTo>
                    <a:lnTo>
                      <a:pt x="33" y="584"/>
                    </a:lnTo>
                    <a:lnTo>
                      <a:pt x="0" y="61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98" name="Freeform 918"/>
              <p:cNvSpPr>
                <a:spLocks/>
              </p:cNvSpPr>
              <p:nvPr/>
            </p:nvSpPr>
            <p:spPr bwMode="auto">
              <a:xfrm>
                <a:off x="2805" y="1074"/>
                <a:ext cx="1255" cy="61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0" y="616"/>
                  </a:cxn>
                  <a:cxn ang="0">
                    <a:pos x="1222" y="616"/>
                  </a:cxn>
                  <a:cxn ang="0">
                    <a:pos x="1255" y="584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6">
                    <a:moveTo>
                      <a:pt x="32" y="0"/>
                    </a:moveTo>
                    <a:lnTo>
                      <a:pt x="0" y="32"/>
                    </a:lnTo>
                    <a:lnTo>
                      <a:pt x="0" y="616"/>
                    </a:lnTo>
                    <a:lnTo>
                      <a:pt x="1222" y="616"/>
                    </a:lnTo>
                    <a:lnTo>
                      <a:pt x="1255" y="584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97" name="Freeform 917"/>
              <p:cNvSpPr>
                <a:spLocks/>
              </p:cNvSpPr>
              <p:nvPr/>
            </p:nvSpPr>
            <p:spPr bwMode="auto">
              <a:xfrm>
                <a:off x="2805" y="1074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2" y="32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2" y="32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96" name="Line 916"/>
              <p:cNvSpPr>
                <a:spLocks noChangeShapeType="1"/>
              </p:cNvSpPr>
              <p:nvPr/>
            </p:nvSpPr>
            <p:spPr bwMode="auto">
              <a:xfrm>
                <a:off x="4027" y="1106"/>
                <a:ext cx="1" cy="58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788" name="Group 908"/>
            <p:cNvGrpSpPr>
              <a:grpSpLocks/>
            </p:cNvGrpSpPr>
            <p:nvPr/>
          </p:nvGrpSpPr>
          <p:grpSpPr bwMode="auto">
            <a:xfrm>
              <a:off x="2710" y="1269"/>
              <a:ext cx="501" cy="222"/>
              <a:chOff x="2710" y="1269"/>
              <a:chExt cx="501" cy="222"/>
            </a:xfrm>
          </p:grpSpPr>
          <p:sp>
            <p:nvSpPr>
              <p:cNvPr id="123794" name="Freeform 914"/>
              <p:cNvSpPr>
                <a:spLocks/>
              </p:cNvSpPr>
              <p:nvPr/>
            </p:nvSpPr>
            <p:spPr bwMode="auto">
              <a:xfrm>
                <a:off x="2710" y="1269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93" name="Freeform 913"/>
              <p:cNvSpPr>
                <a:spLocks/>
              </p:cNvSpPr>
              <p:nvPr/>
            </p:nvSpPr>
            <p:spPr bwMode="auto">
              <a:xfrm>
                <a:off x="2710" y="1269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D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92" name="Freeform 912"/>
              <p:cNvSpPr>
                <a:spLocks/>
              </p:cNvSpPr>
              <p:nvPr/>
            </p:nvSpPr>
            <p:spPr bwMode="auto">
              <a:xfrm>
                <a:off x="3156" y="1269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B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91" name="Freeform 911"/>
              <p:cNvSpPr>
                <a:spLocks/>
              </p:cNvSpPr>
              <p:nvPr/>
            </p:nvSpPr>
            <p:spPr bwMode="auto">
              <a:xfrm>
                <a:off x="2710" y="1269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90" name="Freeform 910"/>
              <p:cNvSpPr>
                <a:spLocks/>
              </p:cNvSpPr>
              <p:nvPr/>
            </p:nvSpPr>
            <p:spPr bwMode="auto">
              <a:xfrm>
                <a:off x="2710" y="1269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89" name="Line 909"/>
              <p:cNvSpPr>
                <a:spLocks noChangeShapeType="1"/>
              </p:cNvSpPr>
              <p:nvPr/>
            </p:nvSpPr>
            <p:spPr bwMode="auto">
              <a:xfrm>
                <a:off x="3156" y="1324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776" name="Group 896"/>
            <p:cNvGrpSpPr>
              <a:grpSpLocks/>
            </p:cNvGrpSpPr>
            <p:nvPr/>
          </p:nvGrpSpPr>
          <p:grpSpPr bwMode="auto">
            <a:xfrm>
              <a:off x="3437" y="1139"/>
              <a:ext cx="251" cy="265"/>
              <a:chOff x="3437" y="1139"/>
              <a:chExt cx="251" cy="265"/>
            </a:xfrm>
          </p:grpSpPr>
          <p:sp>
            <p:nvSpPr>
              <p:cNvPr id="123787" name="Rectangle 907"/>
              <p:cNvSpPr>
                <a:spLocks noChangeArrowheads="1"/>
              </p:cNvSpPr>
              <p:nvPr/>
            </p:nvSpPr>
            <p:spPr bwMode="auto">
              <a:xfrm>
                <a:off x="3437" y="1139"/>
                <a:ext cx="251" cy="265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86" name="Freeform 906"/>
              <p:cNvSpPr>
                <a:spLocks/>
              </p:cNvSpPr>
              <p:nvPr/>
            </p:nvSpPr>
            <p:spPr bwMode="auto">
              <a:xfrm>
                <a:off x="3437" y="1139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85" name="Freeform 905"/>
              <p:cNvSpPr>
                <a:spLocks/>
              </p:cNvSpPr>
              <p:nvPr/>
            </p:nvSpPr>
            <p:spPr bwMode="auto">
              <a:xfrm>
                <a:off x="3437" y="1139"/>
                <a:ext cx="31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5"/>
                  </a:cxn>
                  <a:cxn ang="0">
                    <a:pos x="31" y="234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5">
                    <a:moveTo>
                      <a:pt x="0" y="0"/>
                    </a:moveTo>
                    <a:lnTo>
                      <a:pt x="0" y="265"/>
                    </a:lnTo>
                    <a:lnTo>
                      <a:pt x="31" y="234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84" name="Freeform 904"/>
              <p:cNvSpPr>
                <a:spLocks/>
              </p:cNvSpPr>
              <p:nvPr/>
            </p:nvSpPr>
            <p:spPr bwMode="auto">
              <a:xfrm>
                <a:off x="3437" y="1373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83" name="Freeform 903"/>
              <p:cNvSpPr>
                <a:spLocks/>
              </p:cNvSpPr>
              <p:nvPr/>
            </p:nvSpPr>
            <p:spPr bwMode="auto">
              <a:xfrm>
                <a:off x="3657" y="1139"/>
                <a:ext cx="31" cy="265"/>
              </a:xfrm>
              <a:custGeom>
                <a:avLst/>
                <a:gdLst/>
                <a:ahLst/>
                <a:cxnLst>
                  <a:cxn ang="0">
                    <a:pos x="31" y="265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4"/>
                  </a:cxn>
                  <a:cxn ang="0">
                    <a:pos x="31" y="265"/>
                  </a:cxn>
                </a:cxnLst>
                <a:rect l="0" t="0" r="r" b="b"/>
                <a:pathLst>
                  <a:path w="31" h="265">
                    <a:moveTo>
                      <a:pt x="31" y="265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4"/>
                    </a:lnTo>
                    <a:lnTo>
                      <a:pt x="31" y="265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82" name="Rectangle 902"/>
              <p:cNvSpPr>
                <a:spLocks noChangeArrowheads="1"/>
              </p:cNvSpPr>
              <p:nvPr/>
            </p:nvSpPr>
            <p:spPr bwMode="auto">
              <a:xfrm>
                <a:off x="3437" y="1139"/>
                <a:ext cx="251" cy="26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81" name="Rectangle 901"/>
              <p:cNvSpPr>
                <a:spLocks noChangeArrowheads="1"/>
              </p:cNvSpPr>
              <p:nvPr/>
            </p:nvSpPr>
            <p:spPr bwMode="auto">
              <a:xfrm>
                <a:off x="3468" y="1170"/>
                <a:ext cx="189" cy="20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80" name="Line 900"/>
              <p:cNvSpPr>
                <a:spLocks noChangeShapeType="1"/>
              </p:cNvSpPr>
              <p:nvPr/>
            </p:nvSpPr>
            <p:spPr bwMode="auto">
              <a:xfrm>
                <a:off x="3437" y="113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79" name="Line 899"/>
              <p:cNvSpPr>
                <a:spLocks noChangeShapeType="1"/>
              </p:cNvSpPr>
              <p:nvPr/>
            </p:nvSpPr>
            <p:spPr bwMode="auto">
              <a:xfrm flipV="1">
                <a:off x="3437" y="1373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78" name="Line 898"/>
              <p:cNvSpPr>
                <a:spLocks noChangeShapeType="1"/>
              </p:cNvSpPr>
              <p:nvPr/>
            </p:nvSpPr>
            <p:spPr bwMode="auto">
              <a:xfrm flipH="1" flipV="1">
                <a:off x="3657" y="1373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77" name="Line 897"/>
              <p:cNvSpPr>
                <a:spLocks noChangeShapeType="1"/>
              </p:cNvSpPr>
              <p:nvPr/>
            </p:nvSpPr>
            <p:spPr bwMode="auto">
              <a:xfrm flipH="1">
                <a:off x="3657" y="113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764" name="Group 884"/>
            <p:cNvGrpSpPr>
              <a:grpSpLocks/>
            </p:cNvGrpSpPr>
            <p:nvPr/>
          </p:nvGrpSpPr>
          <p:grpSpPr bwMode="auto">
            <a:xfrm>
              <a:off x="3437" y="1397"/>
              <a:ext cx="251" cy="268"/>
              <a:chOff x="3437" y="1397"/>
              <a:chExt cx="251" cy="268"/>
            </a:xfrm>
          </p:grpSpPr>
          <p:sp>
            <p:nvSpPr>
              <p:cNvPr id="123775" name="Rectangle 895"/>
              <p:cNvSpPr>
                <a:spLocks noChangeArrowheads="1"/>
              </p:cNvSpPr>
              <p:nvPr/>
            </p:nvSpPr>
            <p:spPr bwMode="auto">
              <a:xfrm>
                <a:off x="3437" y="1397"/>
                <a:ext cx="251" cy="268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74" name="Freeform 894"/>
              <p:cNvSpPr>
                <a:spLocks/>
              </p:cNvSpPr>
              <p:nvPr/>
            </p:nvSpPr>
            <p:spPr bwMode="auto">
              <a:xfrm>
                <a:off x="3437" y="1397"/>
                <a:ext cx="251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2"/>
                  </a:cxn>
                  <a:cxn ang="0">
                    <a:pos x="220" y="32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2">
                    <a:moveTo>
                      <a:pt x="0" y="0"/>
                    </a:moveTo>
                    <a:lnTo>
                      <a:pt x="31" y="32"/>
                    </a:lnTo>
                    <a:lnTo>
                      <a:pt x="220" y="3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73" name="Freeform 893"/>
              <p:cNvSpPr>
                <a:spLocks/>
              </p:cNvSpPr>
              <p:nvPr/>
            </p:nvSpPr>
            <p:spPr bwMode="auto">
              <a:xfrm>
                <a:off x="3437" y="1397"/>
                <a:ext cx="31" cy="2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8"/>
                  </a:cxn>
                  <a:cxn ang="0">
                    <a:pos x="31" y="237"/>
                  </a:cxn>
                  <a:cxn ang="0">
                    <a:pos x="31" y="32"/>
                  </a:cxn>
                  <a:cxn ang="0">
                    <a:pos x="0" y="0"/>
                  </a:cxn>
                </a:cxnLst>
                <a:rect l="0" t="0" r="r" b="b"/>
                <a:pathLst>
                  <a:path w="31" h="268">
                    <a:moveTo>
                      <a:pt x="0" y="0"/>
                    </a:moveTo>
                    <a:lnTo>
                      <a:pt x="0" y="268"/>
                    </a:lnTo>
                    <a:lnTo>
                      <a:pt x="31" y="237"/>
                    </a:lnTo>
                    <a:lnTo>
                      <a:pt x="31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72" name="Freeform 892"/>
              <p:cNvSpPr>
                <a:spLocks/>
              </p:cNvSpPr>
              <p:nvPr/>
            </p:nvSpPr>
            <p:spPr bwMode="auto">
              <a:xfrm>
                <a:off x="3437" y="1634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71" name="Freeform 891"/>
              <p:cNvSpPr>
                <a:spLocks/>
              </p:cNvSpPr>
              <p:nvPr/>
            </p:nvSpPr>
            <p:spPr bwMode="auto">
              <a:xfrm>
                <a:off x="3657" y="1397"/>
                <a:ext cx="31" cy="268"/>
              </a:xfrm>
              <a:custGeom>
                <a:avLst/>
                <a:gdLst/>
                <a:ahLst/>
                <a:cxnLst>
                  <a:cxn ang="0">
                    <a:pos x="31" y="268"/>
                  </a:cxn>
                  <a:cxn ang="0">
                    <a:pos x="31" y="0"/>
                  </a:cxn>
                  <a:cxn ang="0">
                    <a:pos x="0" y="32"/>
                  </a:cxn>
                  <a:cxn ang="0">
                    <a:pos x="0" y="237"/>
                  </a:cxn>
                  <a:cxn ang="0">
                    <a:pos x="31" y="268"/>
                  </a:cxn>
                </a:cxnLst>
                <a:rect l="0" t="0" r="r" b="b"/>
                <a:pathLst>
                  <a:path w="31" h="268">
                    <a:moveTo>
                      <a:pt x="31" y="268"/>
                    </a:moveTo>
                    <a:lnTo>
                      <a:pt x="31" y="0"/>
                    </a:lnTo>
                    <a:lnTo>
                      <a:pt x="0" y="32"/>
                    </a:lnTo>
                    <a:lnTo>
                      <a:pt x="0" y="237"/>
                    </a:lnTo>
                    <a:lnTo>
                      <a:pt x="31" y="268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70" name="Rectangle 890"/>
              <p:cNvSpPr>
                <a:spLocks noChangeArrowheads="1"/>
              </p:cNvSpPr>
              <p:nvPr/>
            </p:nvSpPr>
            <p:spPr bwMode="auto">
              <a:xfrm>
                <a:off x="3437" y="1397"/>
                <a:ext cx="251" cy="268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69" name="Rectangle 889"/>
              <p:cNvSpPr>
                <a:spLocks noChangeArrowheads="1"/>
              </p:cNvSpPr>
              <p:nvPr/>
            </p:nvSpPr>
            <p:spPr bwMode="auto">
              <a:xfrm>
                <a:off x="3468" y="1429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68" name="Line 888"/>
              <p:cNvSpPr>
                <a:spLocks noChangeShapeType="1"/>
              </p:cNvSpPr>
              <p:nvPr/>
            </p:nvSpPr>
            <p:spPr bwMode="auto">
              <a:xfrm>
                <a:off x="3437" y="1397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67" name="Line 887"/>
              <p:cNvSpPr>
                <a:spLocks noChangeShapeType="1"/>
              </p:cNvSpPr>
              <p:nvPr/>
            </p:nvSpPr>
            <p:spPr bwMode="auto">
              <a:xfrm flipV="1">
                <a:off x="3437" y="163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66" name="Line 886"/>
              <p:cNvSpPr>
                <a:spLocks noChangeShapeType="1"/>
              </p:cNvSpPr>
              <p:nvPr/>
            </p:nvSpPr>
            <p:spPr bwMode="auto">
              <a:xfrm flipH="1" flipV="1">
                <a:off x="3657" y="163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65" name="Line 885"/>
              <p:cNvSpPr>
                <a:spLocks noChangeShapeType="1"/>
              </p:cNvSpPr>
              <p:nvPr/>
            </p:nvSpPr>
            <p:spPr bwMode="auto">
              <a:xfrm flipH="1">
                <a:off x="3657" y="1397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752" name="Group 872"/>
            <p:cNvGrpSpPr>
              <a:grpSpLocks/>
            </p:cNvGrpSpPr>
            <p:nvPr/>
          </p:nvGrpSpPr>
          <p:grpSpPr bwMode="auto">
            <a:xfrm>
              <a:off x="3183" y="1269"/>
              <a:ext cx="251" cy="267"/>
              <a:chOff x="3183" y="1269"/>
              <a:chExt cx="251" cy="267"/>
            </a:xfrm>
          </p:grpSpPr>
          <p:sp>
            <p:nvSpPr>
              <p:cNvPr id="123763" name="Rectangle 883"/>
              <p:cNvSpPr>
                <a:spLocks noChangeArrowheads="1"/>
              </p:cNvSpPr>
              <p:nvPr/>
            </p:nvSpPr>
            <p:spPr bwMode="auto">
              <a:xfrm>
                <a:off x="3183" y="1269"/>
                <a:ext cx="251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62" name="Freeform 882"/>
              <p:cNvSpPr>
                <a:spLocks/>
              </p:cNvSpPr>
              <p:nvPr/>
            </p:nvSpPr>
            <p:spPr bwMode="auto">
              <a:xfrm>
                <a:off x="3183" y="1269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61" name="Freeform 881"/>
              <p:cNvSpPr>
                <a:spLocks/>
              </p:cNvSpPr>
              <p:nvPr/>
            </p:nvSpPr>
            <p:spPr bwMode="auto">
              <a:xfrm>
                <a:off x="3183" y="1269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60" name="Freeform 880"/>
              <p:cNvSpPr>
                <a:spLocks/>
              </p:cNvSpPr>
              <p:nvPr/>
            </p:nvSpPr>
            <p:spPr bwMode="auto">
              <a:xfrm>
                <a:off x="3183" y="1505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59" name="Freeform 879"/>
              <p:cNvSpPr>
                <a:spLocks/>
              </p:cNvSpPr>
              <p:nvPr/>
            </p:nvSpPr>
            <p:spPr bwMode="auto">
              <a:xfrm>
                <a:off x="3403" y="1269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58" name="Rectangle 878"/>
              <p:cNvSpPr>
                <a:spLocks noChangeArrowheads="1"/>
              </p:cNvSpPr>
              <p:nvPr/>
            </p:nvSpPr>
            <p:spPr bwMode="auto">
              <a:xfrm>
                <a:off x="3183" y="1269"/>
                <a:ext cx="251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57" name="Rectangle 877"/>
              <p:cNvSpPr>
                <a:spLocks noChangeArrowheads="1"/>
              </p:cNvSpPr>
              <p:nvPr/>
            </p:nvSpPr>
            <p:spPr bwMode="auto">
              <a:xfrm>
                <a:off x="3214" y="1300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56" name="Line 876"/>
              <p:cNvSpPr>
                <a:spLocks noChangeShapeType="1"/>
              </p:cNvSpPr>
              <p:nvPr/>
            </p:nvSpPr>
            <p:spPr bwMode="auto">
              <a:xfrm>
                <a:off x="3183" y="126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55" name="Line 875"/>
              <p:cNvSpPr>
                <a:spLocks noChangeShapeType="1"/>
              </p:cNvSpPr>
              <p:nvPr/>
            </p:nvSpPr>
            <p:spPr bwMode="auto">
              <a:xfrm flipV="1">
                <a:off x="3183" y="15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54" name="Line 874"/>
              <p:cNvSpPr>
                <a:spLocks noChangeShapeType="1"/>
              </p:cNvSpPr>
              <p:nvPr/>
            </p:nvSpPr>
            <p:spPr bwMode="auto">
              <a:xfrm flipH="1" flipV="1">
                <a:off x="3403" y="15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53" name="Line 873"/>
              <p:cNvSpPr>
                <a:spLocks noChangeShapeType="1"/>
              </p:cNvSpPr>
              <p:nvPr/>
            </p:nvSpPr>
            <p:spPr bwMode="auto">
              <a:xfrm flipH="1">
                <a:off x="3403" y="126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745" name="Group 865"/>
            <p:cNvGrpSpPr>
              <a:grpSpLocks/>
            </p:cNvGrpSpPr>
            <p:nvPr/>
          </p:nvGrpSpPr>
          <p:grpSpPr bwMode="auto">
            <a:xfrm>
              <a:off x="3941" y="1723"/>
              <a:ext cx="157" cy="506"/>
              <a:chOff x="3941" y="1723"/>
              <a:chExt cx="157" cy="506"/>
            </a:xfrm>
          </p:grpSpPr>
          <p:sp>
            <p:nvSpPr>
              <p:cNvPr id="123751" name="Freeform 871"/>
              <p:cNvSpPr>
                <a:spLocks/>
              </p:cNvSpPr>
              <p:nvPr/>
            </p:nvSpPr>
            <p:spPr bwMode="auto">
              <a:xfrm>
                <a:off x="3941" y="1723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39"/>
                  </a:cxn>
                  <a:cxn ang="0">
                    <a:pos x="0" y="506"/>
                  </a:cxn>
                  <a:cxn ang="0">
                    <a:pos x="117" y="506"/>
                  </a:cxn>
                  <a:cxn ang="0">
                    <a:pos x="157" y="466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39"/>
                    </a:lnTo>
                    <a:lnTo>
                      <a:pt x="0" y="506"/>
                    </a:lnTo>
                    <a:lnTo>
                      <a:pt x="117" y="506"/>
                    </a:lnTo>
                    <a:lnTo>
                      <a:pt x="157" y="466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50" name="Freeform 870"/>
              <p:cNvSpPr>
                <a:spLocks/>
              </p:cNvSpPr>
              <p:nvPr/>
            </p:nvSpPr>
            <p:spPr bwMode="auto">
              <a:xfrm>
                <a:off x="3941" y="1723"/>
                <a:ext cx="157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7" y="39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39"/>
                  </a:cxn>
                </a:cxnLst>
                <a:rect l="0" t="0" r="r" b="b"/>
                <a:pathLst>
                  <a:path w="157" h="39">
                    <a:moveTo>
                      <a:pt x="0" y="39"/>
                    </a:moveTo>
                    <a:lnTo>
                      <a:pt x="117" y="39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49" name="Freeform 869"/>
              <p:cNvSpPr>
                <a:spLocks/>
              </p:cNvSpPr>
              <p:nvPr/>
            </p:nvSpPr>
            <p:spPr bwMode="auto">
              <a:xfrm>
                <a:off x="4058" y="1723"/>
                <a:ext cx="40" cy="506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40" y="0"/>
                  </a:cxn>
                  <a:cxn ang="0">
                    <a:pos x="40" y="466"/>
                  </a:cxn>
                  <a:cxn ang="0">
                    <a:pos x="0" y="506"/>
                  </a:cxn>
                  <a:cxn ang="0">
                    <a:pos x="0" y="39"/>
                  </a:cxn>
                </a:cxnLst>
                <a:rect l="0" t="0" r="r" b="b"/>
                <a:pathLst>
                  <a:path w="40" h="506">
                    <a:moveTo>
                      <a:pt x="0" y="39"/>
                    </a:moveTo>
                    <a:lnTo>
                      <a:pt x="40" y="0"/>
                    </a:lnTo>
                    <a:lnTo>
                      <a:pt x="40" y="466"/>
                    </a:lnTo>
                    <a:lnTo>
                      <a:pt x="0" y="50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48" name="Freeform 868"/>
              <p:cNvSpPr>
                <a:spLocks/>
              </p:cNvSpPr>
              <p:nvPr/>
            </p:nvSpPr>
            <p:spPr bwMode="auto">
              <a:xfrm>
                <a:off x="3941" y="1723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39"/>
                  </a:cxn>
                  <a:cxn ang="0">
                    <a:pos x="0" y="506"/>
                  </a:cxn>
                  <a:cxn ang="0">
                    <a:pos x="117" y="506"/>
                  </a:cxn>
                  <a:cxn ang="0">
                    <a:pos x="157" y="466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39"/>
                    </a:lnTo>
                    <a:lnTo>
                      <a:pt x="0" y="506"/>
                    </a:lnTo>
                    <a:lnTo>
                      <a:pt x="117" y="506"/>
                    </a:lnTo>
                    <a:lnTo>
                      <a:pt x="157" y="466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47" name="Freeform 867"/>
              <p:cNvSpPr>
                <a:spLocks/>
              </p:cNvSpPr>
              <p:nvPr/>
            </p:nvSpPr>
            <p:spPr bwMode="auto">
              <a:xfrm>
                <a:off x="3941" y="1723"/>
                <a:ext cx="157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7" y="39"/>
                  </a:cxn>
                  <a:cxn ang="0">
                    <a:pos x="157" y="0"/>
                  </a:cxn>
                </a:cxnLst>
                <a:rect l="0" t="0" r="r" b="b"/>
                <a:pathLst>
                  <a:path w="157" h="39">
                    <a:moveTo>
                      <a:pt x="0" y="39"/>
                    </a:moveTo>
                    <a:lnTo>
                      <a:pt x="117" y="39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46" name="Line 866"/>
              <p:cNvSpPr>
                <a:spLocks noChangeShapeType="1"/>
              </p:cNvSpPr>
              <p:nvPr/>
            </p:nvSpPr>
            <p:spPr bwMode="auto">
              <a:xfrm>
                <a:off x="4058" y="1762"/>
                <a:ext cx="1" cy="4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738" name="Group 858"/>
            <p:cNvGrpSpPr>
              <a:grpSpLocks/>
            </p:cNvGrpSpPr>
            <p:nvPr/>
          </p:nvGrpSpPr>
          <p:grpSpPr bwMode="auto">
            <a:xfrm>
              <a:off x="2805" y="1690"/>
              <a:ext cx="1255" cy="615"/>
              <a:chOff x="2805" y="1690"/>
              <a:chExt cx="1255" cy="615"/>
            </a:xfrm>
          </p:grpSpPr>
          <p:sp>
            <p:nvSpPr>
              <p:cNvPr id="123744" name="Freeform 864"/>
              <p:cNvSpPr>
                <a:spLocks/>
              </p:cNvSpPr>
              <p:nvPr/>
            </p:nvSpPr>
            <p:spPr bwMode="auto">
              <a:xfrm>
                <a:off x="2805" y="1690"/>
                <a:ext cx="1255" cy="61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3"/>
                  </a:cxn>
                  <a:cxn ang="0">
                    <a:pos x="0" y="615"/>
                  </a:cxn>
                  <a:cxn ang="0">
                    <a:pos x="1222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5">
                    <a:moveTo>
                      <a:pt x="32" y="0"/>
                    </a:moveTo>
                    <a:lnTo>
                      <a:pt x="0" y="33"/>
                    </a:lnTo>
                    <a:lnTo>
                      <a:pt x="0" y="615"/>
                    </a:lnTo>
                    <a:lnTo>
                      <a:pt x="1222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43" name="Freeform 863"/>
              <p:cNvSpPr>
                <a:spLocks/>
              </p:cNvSpPr>
              <p:nvPr/>
            </p:nvSpPr>
            <p:spPr bwMode="auto">
              <a:xfrm>
                <a:off x="2805" y="1690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2" y="33"/>
                  </a:cxn>
                  <a:cxn ang="0">
                    <a:pos x="1255" y="0"/>
                  </a:cxn>
                  <a:cxn ang="0">
                    <a:pos x="32" y="0"/>
                  </a:cxn>
                  <a:cxn ang="0">
                    <a:pos x="0" y="33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2" y="33"/>
                    </a:lnTo>
                    <a:lnTo>
                      <a:pt x="1255" y="0"/>
                    </a:lnTo>
                    <a:lnTo>
                      <a:pt x="32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42" name="Freeform 862"/>
              <p:cNvSpPr>
                <a:spLocks/>
              </p:cNvSpPr>
              <p:nvPr/>
            </p:nvSpPr>
            <p:spPr bwMode="auto">
              <a:xfrm>
                <a:off x="4027" y="1690"/>
                <a:ext cx="33" cy="615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33" y="583"/>
                  </a:cxn>
                  <a:cxn ang="0">
                    <a:pos x="0" y="615"/>
                  </a:cxn>
                  <a:cxn ang="0">
                    <a:pos x="0" y="33"/>
                  </a:cxn>
                </a:cxnLst>
                <a:rect l="0" t="0" r="r" b="b"/>
                <a:pathLst>
                  <a:path w="33" h="615">
                    <a:moveTo>
                      <a:pt x="0" y="33"/>
                    </a:moveTo>
                    <a:lnTo>
                      <a:pt x="33" y="0"/>
                    </a:lnTo>
                    <a:lnTo>
                      <a:pt x="33" y="583"/>
                    </a:lnTo>
                    <a:lnTo>
                      <a:pt x="0" y="61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41" name="Freeform 861"/>
              <p:cNvSpPr>
                <a:spLocks/>
              </p:cNvSpPr>
              <p:nvPr/>
            </p:nvSpPr>
            <p:spPr bwMode="auto">
              <a:xfrm>
                <a:off x="2805" y="1690"/>
                <a:ext cx="1255" cy="61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3"/>
                  </a:cxn>
                  <a:cxn ang="0">
                    <a:pos x="0" y="615"/>
                  </a:cxn>
                  <a:cxn ang="0">
                    <a:pos x="1222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5">
                    <a:moveTo>
                      <a:pt x="32" y="0"/>
                    </a:moveTo>
                    <a:lnTo>
                      <a:pt x="0" y="33"/>
                    </a:lnTo>
                    <a:lnTo>
                      <a:pt x="0" y="615"/>
                    </a:lnTo>
                    <a:lnTo>
                      <a:pt x="1222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40" name="Freeform 860"/>
              <p:cNvSpPr>
                <a:spLocks/>
              </p:cNvSpPr>
              <p:nvPr/>
            </p:nvSpPr>
            <p:spPr bwMode="auto">
              <a:xfrm>
                <a:off x="2805" y="1690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2" y="33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2" y="33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39" name="Line 859"/>
              <p:cNvSpPr>
                <a:spLocks noChangeShapeType="1"/>
              </p:cNvSpPr>
              <p:nvPr/>
            </p:nvSpPr>
            <p:spPr bwMode="auto">
              <a:xfrm>
                <a:off x="4027" y="1723"/>
                <a:ext cx="1" cy="58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731" name="Group 851"/>
            <p:cNvGrpSpPr>
              <a:grpSpLocks/>
            </p:cNvGrpSpPr>
            <p:nvPr/>
          </p:nvGrpSpPr>
          <p:grpSpPr bwMode="auto">
            <a:xfrm>
              <a:off x="2710" y="1884"/>
              <a:ext cx="501" cy="222"/>
              <a:chOff x="2710" y="1884"/>
              <a:chExt cx="501" cy="222"/>
            </a:xfrm>
          </p:grpSpPr>
          <p:sp>
            <p:nvSpPr>
              <p:cNvPr id="123737" name="Freeform 857"/>
              <p:cNvSpPr>
                <a:spLocks/>
              </p:cNvSpPr>
              <p:nvPr/>
            </p:nvSpPr>
            <p:spPr bwMode="auto">
              <a:xfrm>
                <a:off x="2710" y="1884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36" name="Freeform 856"/>
              <p:cNvSpPr>
                <a:spLocks/>
              </p:cNvSpPr>
              <p:nvPr/>
            </p:nvSpPr>
            <p:spPr bwMode="auto">
              <a:xfrm>
                <a:off x="2710" y="1884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AD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35" name="Freeform 855"/>
              <p:cNvSpPr>
                <a:spLocks/>
              </p:cNvSpPr>
              <p:nvPr/>
            </p:nvSpPr>
            <p:spPr bwMode="auto">
              <a:xfrm>
                <a:off x="3156" y="1884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D7B5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34" name="Freeform 854"/>
              <p:cNvSpPr>
                <a:spLocks/>
              </p:cNvSpPr>
              <p:nvPr/>
            </p:nvSpPr>
            <p:spPr bwMode="auto">
              <a:xfrm>
                <a:off x="2710" y="1884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33" name="Freeform 853"/>
              <p:cNvSpPr>
                <a:spLocks/>
              </p:cNvSpPr>
              <p:nvPr/>
            </p:nvSpPr>
            <p:spPr bwMode="auto">
              <a:xfrm>
                <a:off x="2710" y="1884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32" name="Line 852"/>
              <p:cNvSpPr>
                <a:spLocks noChangeShapeType="1"/>
              </p:cNvSpPr>
              <p:nvPr/>
            </p:nvSpPr>
            <p:spPr bwMode="auto">
              <a:xfrm>
                <a:off x="3156" y="1939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719" name="Group 839"/>
            <p:cNvGrpSpPr>
              <a:grpSpLocks/>
            </p:cNvGrpSpPr>
            <p:nvPr/>
          </p:nvGrpSpPr>
          <p:grpSpPr bwMode="auto">
            <a:xfrm>
              <a:off x="3437" y="1755"/>
              <a:ext cx="251" cy="266"/>
              <a:chOff x="3437" y="1755"/>
              <a:chExt cx="251" cy="266"/>
            </a:xfrm>
          </p:grpSpPr>
          <p:sp>
            <p:nvSpPr>
              <p:cNvPr id="123730" name="Rectangle 850"/>
              <p:cNvSpPr>
                <a:spLocks noChangeArrowheads="1"/>
              </p:cNvSpPr>
              <p:nvPr/>
            </p:nvSpPr>
            <p:spPr bwMode="auto">
              <a:xfrm>
                <a:off x="3437" y="1755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29" name="Freeform 849"/>
              <p:cNvSpPr>
                <a:spLocks/>
              </p:cNvSpPr>
              <p:nvPr/>
            </p:nvSpPr>
            <p:spPr bwMode="auto">
              <a:xfrm>
                <a:off x="3437" y="1755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28" name="Freeform 848"/>
              <p:cNvSpPr>
                <a:spLocks/>
              </p:cNvSpPr>
              <p:nvPr/>
            </p:nvSpPr>
            <p:spPr bwMode="auto">
              <a:xfrm>
                <a:off x="3437" y="1755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27" name="Freeform 847"/>
              <p:cNvSpPr>
                <a:spLocks/>
              </p:cNvSpPr>
              <p:nvPr/>
            </p:nvSpPr>
            <p:spPr bwMode="auto">
              <a:xfrm>
                <a:off x="3437" y="1990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26" name="Freeform 846"/>
              <p:cNvSpPr>
                <a:spLocks/>
              </p:cNvSpPr>
              <p:nvPr/>
            </p:nvSpPr>
            <p:spPr bwMode="auto">
              <a:xfrm>
                <a:off x="3657" y="1755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25" name="Rectangle 845"/>
              <p:cNvSpPr>
                <a:spLocks noChangeArrowheads="1"/>
              </p:cNvSpPr>
              <p:nvPr/>
            </p:nvSpPr>
            <p:spPr bwMode="auto">
              <a:xfrm>
                <a:off x="3437" y="1755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24" name="Rectangle 844"/>
              <p:cNvSpPr>
                <a:spLocks noChangeArrowheads="1"/>
              </p:cNvSpPr>
              <p:nvPr/>
            </p:nvSpPr>
            <p:spPr bwMode="auto">
              <a:xfrm>
                <a:off x="3468" y="1786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23" name="Line 843"/>
              <p:cNvSpPr>
                <a:spLocks noChangeShapeType="1"/>
              </p:cNvSpPr>
              <p:nvPr/>
            </p:nvSpPr>
            <p:spPr bwMode="auto">
              <a:xfrm>
                <a:off x="3437" y="175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22" name="Line 842"/>
              <p:cNvSpPr>
                <a:spLocks noChangeShapeType="1"/>
              </p:cNvSpPr>
              <p:nvPr/>
            </p:nvSpPr>
            <p:spPr bwMode="auto">
              <a:xfrm flipV="1">
                <a:off x="3437" y="199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21" name="Line 841"/>
              <p:cNvSpPr>
                <a:spLocks noChangeShapeType="1"/>
              </p:cNvSpPr>
              <p:nvPr/>
            </p:nvSpPr>
            <p:spPr bwMode="auto">
              <a:xfrm flipH="1" flipV="1">
                <a:off x="3657" y="199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20" name="Line 840"/>
              <p:cNvSpPr>
                <a:spLocks noChangeShapeType="1"/>
              </p:cNvSpPr>
              <p:nvPr/>
            </p:nvSpPr>
            <p:spPr bwMode="auto">
              <a:xfrm flipH="1">
                <a:off x="3657" y="175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707" name="Group 827"/>
            <p:cNvGrpSpPr>
              <a:grpSpLocks/>
            </p:cNvGrpSpPr>
            <p:nvPr/>
          </p:nvGrpSpPr>
          <p:grpSpPr bwMode="auto">
            <a:xfrm>
              <a:off x="3437" y="2014"/>
              <a:ext cx="251" cy="266"/>
              <a:chOff x="3437" y="2014"/>
              <a:chExt cx="251" cy="266"/>
            </a:xfrm>
          </p:grpSpPr>
          <p:sp>
            <p:nvSpPr>
              <p:cNvPr id="123718" name="Rectangle 838"/>
              <p:cNvSpPr>
                <a:spLocks noChangeArrowheads="1"/>
              </p:cNvSpPr>
              <p:nvPr/>
            </p:nvSpPr>
            <p:spPr bwMode="auto">
              <a:xfrm>
                <a:off x="3437" y="2014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17" name="Freeform 837"/>
              <p:cNvSpPr>
                <a:spLocks/>
              </p:cNvSpPr>
              <p:nvPr/>
            </p:nvSpPr>
            <p:spPr bwMode="auto">
              <a:xfrm>
                <a:off x="3437" y="2014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16" name="Freeform 836"/>
              <p:cNvSpPr>
                <a:spLocks/>
              </p:cNvSpPr>
              <p:nvPr/>
            </p:nvSpPr>
            <p:spPr bwMode="auto">
              <a:xfrm>
                <a:off x="3437" y="2014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15" name="Freeform 835"/>
              <p:cNvSpPr>
                <a:spLocks/>
              </p:cNvSpPr>
              <p:nvPr/>
            </p:nvSpPr>
            <p:spPr bwMode="auto">
              <a:xfrm>
                <a:off x="3437" y="2249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14" name="Freeform 834"/>
              <p:cNvSpPr>
                <a:spLocks/>
              </p:cNvSpPr>
              <p:nvPr/>
            </p:nvSpPr>
            <p:spPr bwMode="auto">
              <a:xfrm>
                <a:off x="3657" y="2014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13" name="Rectangle 833"/>
              <p:cNvSpPr>
                <a:spLocks noChangeArrowheads="1"/>
              </p:cNvSpPr>
              <p:nvPr/>
            </p:nvSpPr>
            <p:spPr bwMode="auto">
              <a:xfrm>
                <a:off x="3437" y="2014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12" name="Rectangle 832"/>
              <p:cNvSpPr>
                <a:spLocks noChangeArrowheads="1"/>
              </p:cNvSpPr>
              <p:nvPr/>
            </p:nvSpPr>
            <p:spPr bwMode="auto">
              <a:xfrm>
                <a:off x="3468" y="2045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11" name="Line 831"/>
              <p:cNvSpPr>
                <a:spLocks noChangeShapeType="1"/>
              </p:cNvSpPr>
              <p:nvPr/>
            </p:nvSpPr>
            <p:spPr bwMode="auto">
              <a:xfrm>
                <a:off x="3437" y="201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10" name="Line 830"/>
              <p:cNvSpPr>
                <a:spLocks noChangeShapeType="1"/>
              </p:cNvSpPr>
              <p:nvPr/>
            </p:nvSpPr>
            <p:spPr bwMode="auto">
              <a:xfrm flipV="1">
                <a:off x="3437" y="224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09" name="Line 829"/>
              <p:cNvSpPr>
                <a:spLocks noChangeShapeType="1"/>
              </p:cNvSpPr>
              <p:nvPr/>
            </p:nvSpPr>
            <p:spPr bwMode="auto">
              <a:xfrm flipH="1" flipV="1">
                <a:off x="3657" y="224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08" name="Line 828"/>
              <p:cNvSpPr>
                <a:spLocks noChangeShapeType="1"/>
              </p:cNvSpPr>
              <p:nvPr/>
            </p:nvSpPr>
            <p:spPr bwMode="auto">
              <a:xfrm flipH="1">
                <a:off x="3657" y="201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95" name="Group 815"/>
            <p:cNvGrpSpPr>
              <a:grpSpLocks/>
            </p:cNvGrpSpPr>
            <p:nvPr/>
          </p:nvGrpSpPr>
          <p:grpSpPr bwMode="auto">
            <a:xfrm>
              <a:off x="3183" y="1884"/>
              <a:ext cx="251" cy="267"/>
              <a:chOff x="3183" y="1884"/>
              <a:chExt cx="251" cy="267"/>
            </a:xfrm>
          </p:grpSpPr>
          <p:sp>
            <p:nvSpPr>
              <p:cNvPr id="123706" name="Rectangle 826"/>
              <p:cNvSpPr>
                <a:spLocks noChangeArrowheads="1"/>
              </p:cNvSpPr>
              <p:nvPr/>
            </p:nvSpPr>
            <p:spPr bwMode="auto">
              <a:xfrm>
                <a:off x="3183" y="1884"/>
                <a:ext cx="251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05" name="Freeform 825"/>
              <p:cNvSpPr>
                <a:spLocks/>
              </p:cNvSpPr>
              <p:nvPr/>
            </p:nvSpPr>
            <p:spPr bwMode="auto">
              <a:xfrm>
                <a:off x="3183" y="1884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04" name="Freeform 824"/>
              <p:cNvSpPr>
                <a:spLocks/>
              </p:cNvSpPr>
              <p:nvPr/>
            </p:nvSpPr>
            <p:spPr bwMode="auto">
              <a:xfrm>
                <a:off x="3183" y="1884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03" name="Freeform 823"/>
              <p:cNvSpPr>
                <a:spLocks/>
              </p:cNvSpPr>
              <p:nvPr/>
            </p:nvSpPr>
            <p:spPr bwMode="auto">
              <a:xfrm>
                <a:off x="3183" y="2120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02" name="Freeform 822"/>
              <p:cNvSpPr>
                <a:spLocks/>
              </p:cNvSpPr>
              <p:nvPr/>
            </p:nvSpPr>
            <p:spPr bwMode="auto">
              <a:xfrm>
                <a:off x="3403" y="1884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01" name="Rectangle 821"/>
              <p:cNvSpPr>
                <a:spLocks noChangeArrowheads="1"/>
              </p:cNvSpPr>
              <p:nvPr/>
            </p:nvSpPr>
            <p:spPr bwMode="auto">
              <a:xfrm>
                <a:off x="3183" y="1884"/>
                <a:ext cx="251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700" name="Rectangle 820"/>
              <p:cNvSpPr>
                <a:spLocks noChangeArrowheads="1"/>
              </p:cNvSpPr>
              <p:nvPr/>
            </p:nvSpPr>
            <p:spPr bwMode="auto">
              <a:xfrm>
                <a:off x="3214" y="1915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99" name="Line 819"/>
              <p:cNvSpPr>
                <a:spLocks noChangeShapeType="1"/>
              </p:cNvSpPr>
              <p:nvPr/>
            </p:nvSpPr>
            <p:spPr bwMode="auto">
              <a:xfrm>
                <a:off x="3183" y="188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98" name="Line 818"/>
              <p:cNvSpPr>
                <a:spLocks noChangeShapeType="1"/>
              </p:cNvSpPr>
              <p:nvPr/>
            </p:nvSpPr>
            <p:spPr bwMode="auto">
              <a:xfrm flipV="1">
                <a:off x="3183" y="212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97" name="Line 817"/>
              <p:cNvSpPr>
                <a:spLocks noChangeShapeType="1"/>
              </p:cNvSpPr>
              <p:nvPr/>
            </p:nvSpPr>
            <p:spPr bwMode="auto">
              <a:xfrm flipH="1" flipV="1">
                <a:off x="3403" y="212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96" name="Line 816"/>
              <p:cNvSpPr>
                <a:spLocks noChangeShapeType="1"/>
              </p:cNvSpPr>
              <p:nvPr/>
            </p:nvSpPr>
            <p:spPr bwMode="auto">
              <a:xfrm flipH="1">
                <a:off x="3403" y="188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88" name="Group 808"/>
            <p:cNvGrpSpPr>
              <a:grpSpLocks/>
            </p:cNvGrpSpPr>
            <p:nvPr/>
          </p:nvGrpSpPr>
          <p:grpSpPr bwMode="auto">
            <a:xfrm>
              <a:off x="3997" y="5101"/>
              <a:ext cx="157" cy="506"/>
              <a:chOff x="3941" y="2338"/>
              <a:chExt cx="157" cy="506"/>
            </a:xfrm>
          </p:grpSpPr>
          <p:sp>
            <p:nvSpPr>
              <p:cNvPr id="123694" name="Freeform 814"/>
              <p:cNvSpPr>
                <a:spLocks/>
              </p:cNvSpPr>
              <p:nvPr/>
            </p:nvSpPr>
            <p:spPr bwMode="auto">
              <a:xfrm>
                <a:off x="3941" y="2338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6"/>
                  </a:cxn>
                  <a:cxn ang="0">
                    <a:pos x="117" y="506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40"/>
                    </a:lnTo>
                    <a:lnTo>
                      <a:pt x="0" y="506"/>
                    </a:lnTo>
                    <a:lnTo>
                      <a:pt x="117" y="506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93" name="Freeform 813"/>
              <p:cNvSpPr>
                <a:spLocks/>
              </p:cNvSpPr>
              <p:nvPr/>
            </p:nvSpPr>
            <p:spPr bwMode="auto">
              <a:xfrm>
                <a:off x="3941" y="2338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92" name="Freeform 812"/>
              <p:cNvSpPr>
                <a:spLocks/>
              </p:cNvSpPr>
              <p:nvPr/>
            </p:nvSpPr>
            <p:spPr bwMode="auto">
              <a:xfrm>
                <a:off x="4058" y="2338"/>
                <a:ext cx="40" cy="506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0" y="0"/>
                  </a:cxn>
                  <a:cxn ang="0">
                    <a:pos x="40" y="467"/>
                  </a:cxn>
                  <a:cxn ang="0">
                    <a:pos x="0" y="506"/>
                  </a:cxn>
                  <a:cxn ang="0">
                    <a:pos x="0" y="40"/>
                  </a:cxn>
                </a:cxnLst>
                <a:rect l="0" t="0" r="r" b="b"/>
                <a:pathLst>
                  <a:path w="40" h="506">
                    <a:moveTo>
                      <a:pt x="0" y="40"/>
                    </a:moveTo>
                    <a:lnTo>
                      <a:pt x="40" y="0"/>
                    </a:lnTo>
                    <a:lnTo>
                      <a:pt x="40" y="467"/>
                    </a:lnTo>
                    <a:lnTo>
                      <a:pt x="0" y="50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91" name="Freeform 811"/>
              <p:cNvSpPr>
                <a:spLocks/>
              </p:cNvSpPr>
              <p:nvPr/>
            </p:nvSpPr>
            <p:spPr bwMode="auto">
              <a:xfrm>
                <a:off x="3941" y="2338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6"/>
                  </a:cxn>
                  <a:cxn ang="0">
                    <a:pos x="117" y="506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40"/>
                    </a:lnTo>
                    <a:lnTo>
                      <a:pt x="0" y="506"/>
                    </a:lnTo>
                    <a:lnTo>
                      <a:pt x="117" y="506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90" name="Freeform 810"/>
              <p:cNvSpPr>
                <a:spLocks/>
              </p:cNvSpPr>
              <p:nvPr/>
            </p:nvSpPr>
            <p:spPr bwMode="auto">
              <a:xfrm>
                <a:off x="3941" y="2338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7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7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89" name="Line 809"/>
              <p:cNvSpPr>
                <a:spLocks noChangeShapeType="1"/>
              </p:cNvSpPr>
              <p:nvPr/>
            </p:nvSpPr>
            <p:spPr bwMode="auto">
              <a:xfrm>
                <a:off x="4058" y="2378"/>
                <a:ext cx="1" cy="46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81" name="Group 801"/>
            <p:cNvGrpSpPr>
              <a:grpSpLocks/>
            </p:cNvGrpSpPr>
            <p:nvPr/>
          </p:nvGrpSpPr>
          <p:grpSpPr bwMode="auto">
            <a:xfrm>
              <a:off x="2805" y="2305"/>
              <a:ext cx="1255" cy="616"/>
              <a:chOff x="2805" y="2305"/>
              <a:chExt cx="1255" cy="616"/>
            </a:xfrm>
          </p:grpSpPr>
          <p:sp>
            <p:nvSpPr>
              <p:cNvPr id="123687" name="Freeform 807"/>
              <p:cNvSpPr>
                <a:spLocks/>
              </p:cNvSpPr>
              <p:nvPr/>
            </p:nvSpPr>
            <p:spPr bwMode="auto">
              <a:xfrm>
                <a:off x="2805" y="2305"/>
                <a:ext cx="1255" cy="61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3"/>
                  </a:cxn>
                  <a:cxn ang="0">
                    <a:pos x="0" y="616"/>
                  </a:cxn>
                  <a:cxn ang="0">
                    <a:pos x="1222" y="616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6">
                    <a:moveTo>
                      <a:pt x="32" y="0"/>
                    </a:moveTo>
                    <a:lnTo>
                      <a:pt x="0" y="33"/>
                    </a:lnTo>
                    <a:lnTo>
                      <a:pt x="0" y="616"/>
                    </a:lnTo>
                    <a:lnTo>
                      <a:pt x="1222" y="616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86" name="Freeform 806"/>
              <p:cNvSpPr>
                <a:spLocks/>
              </p:cNvSpPr>
              <p:nvPr/>
            </p:nvSpPr>
            <p:spPr bwMode="auto">
              <a:xfrm>
                <a:off x="2805" y="2305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2" y="33"/>
                  </a:cxn>
                  <a:cxn ang="0">
                    <a:pos x="1255" y="0"/>
                  </a:cxn>
                  <a:cxn ang="0">
                    <a:pos x="32" y="0"/>
                  </a:cxn>
                  <a:cxn ang="0">
                    <a:pos x="0" y="33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2" y="33"/>
                    </a:lnTo>
                    <a:lnTo>
                      <a:pt x="1255" y="0"/>
                    </a:lnTo>
                    <a:lnTo>
                      <a:pt x="32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85" name="Freeform 805"/>
              <p:cNvSpPr>
                <a:spLocks/>
              </p:cNvSpPr>
              <p:nvPr/>
            </p:nvSpPr>
            <p:spPr bwMode="auto">
              <a:xfrm>
                <a:off x="4027" y="2305"/>
                <a:ext cx="33" cy="61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3" y="0"/>
                  </a:cxn>
                  <a:cxn ang="0">
                    <a:pos x="33" y="583"/>
                  </a:cxn>
                  <a:cxn ang="0">
                    <a:pos x="0" y="616"/>
                  </a:cxn>
                  <a:cxn ang="0">
                    <a:pos x="0" y="33"/>
                  </a:cxn>
                </a:cxnLst>
                <a:rect l="0" t="0" r="r" b="b"/>
                <a:pathLst>
                  <a:path w="33" h="616">
                    <a:moveTo>
                      <a:pt x="0" y="33"/>
                    </a:moveTo>
                    <a:lnTo>
                      <a:pt x="33" y="0"/>
                    </a:lnTo>
                    <a:lnTo>
                      <a:pt x="33" y="583"/>
                    </a:lnTo>
                    <a:lnTo>
                      <a:pt x="0" y="61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84" name="Freeform 804"/>
              <p:cNvSpPr>
                <a:spLocks/>
              </p:cNvSpPr>
              <p:nvPr/>
            </p:nvSpPr>
            <p:spPr bwMode="auto">
              <a:xfrm>
                <a:off x="2805" y="2305"/>
                <a:ext cx="1255" cy="61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3"/>
                  </a:cxn>
                  <a:cxn ang="0">
                    <a:pos x="0" y="616"/>
                  </a:cxn>
                  <a:cxn ang="0">
                    <a:pos x="1222" y="616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2" y="0"/>
                  </a:cxn>
                </a:cxnLst>
                <a:rect l="0" t="0" r="r" b="b"/>
                <a:pathLst>
                  <a:path w="1255" h="616">
                    <a:moveTo>
                      <a:pt x="32" y="0"/>
                    </a:moveTo>
                    <a:lnTo>
                      <a:pt x="0" y="33"/>
                    </a:lnTo>
                    <a:lnTo>
                      <a:pt x="0" y="616"/>
                    </a:lnTo>
                    <a:lnTo>
                      <a:pt x="1222" y="616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83" name="Freeform 803"/>
              <p:cNvSpPr>
                <a:spLocks/>
              </p:cNvSpPr>
              <p:nvPr/>
            </p:nvSpPr>
            <p:spPr bwMode="auto">
              <a:xfrm>
                <a:off x="2805" y="2305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2" y="33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2" y="33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82" name="Line 802"/>
              <p:cNvSpPr>
                <a:spLocks noChangeShapeType="1"/>
              </p:cNvSpPr>
              <p:nvPr/>
            </p:nvSpPr>
            <p:spPr bwMode="auto">
              <a:xfrm>
                <a:off x="4027" y="2338"/>
                <a:ext cx="1" cy="58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74" name="Group 794"/>
            <p:cNvGrpSpPr>
              <a:grpSpLocks/>
            </p:cNvGrpSpPr>
            <p:nvPr/>
          </p:nvGrpSpPr>
          <p:grpSpPr bwMode="auto">
            <a:xfrm>
              <a:off x="2710" y="2499"/>
              <a:ext cx="501" cy="222"/>
              <a:chOff x="2710" y="2499"/>
              <a:chExt cx="501" cy="222"/>
            </a:xfrm>
          </p:grpSpPr>
          <p:sp>
            <p:nvSpPr>
              <p:cNvPr id="123680" name="Freeform 800"/>
              <p:cNvSpPr>
                <a:spLocks/>
              </p:cNvSpPr>
              <p:nvPr/>
            </p:nvSpPr>
            <p:spPr bwMode="auto">
              <a:xfrm>
                <a:off x="2710" y="2499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79" name="Freeform 799"/>
              <p:cNvSpPr>
                <a:spLocks/>
              </p:cNvSpPr>
              <p:nvPr/>
            </p:nvSpPr>
            <p:spPr bwMode="auto">
              <a:xfrm>
                <a:off x="2710" y="2499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AD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78" name="Freeform 798"/>
              <p:cNvSpPr>
                <a:spLocks/>
              </p:cNvSpPr>
              <p:nvPr/>
            </p:nvSpPr>
            <p:spPr bwMode="auto">
              <a:xfrm>
                <a:off x="3156" y="2499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D7B5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77" name="Freeform 797"/>
              <p:cNvSpPr>
                <a:spLocks/>
              </p:cNvSpPr>
              <p:nvPr/>
            </p:nvSpPr>
            <p:spPr bwMode="auto">
              <a:xfrm>
                <a:off x="2710" y="2499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76" name="Freeform 796"/>
              <p:cNvSpPr>
                <a:spLocks/>
              </p:cNvSpPr>
              <p:nvPr/>
            </p:nvSpPr>
            <p:spPr bwMode="auto">
              <a:xfrm>
                <a:off x="2710" y="2499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75" name="Line 795"/>
              <p:cNvSpPr>
                <a:spLocks noChangeShapeType="1"/>
              </p:cNvSpPr>
              <p:nvPr/>
            </p:nvSpPr>
            <p:spPr bwMode="auto">
              <a:xfrm>
                <a:off x="3156" y="2554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62" name="Group 782"/>
            <p:cNvGrpSpPr>
              <a:grpSpLocks/>
            </p:cNvGrpSpPr>
            <p:nvPr/>
          </p:nvGrpSpPr>
          <p:grpSpPr bwMode="auto">
            <a:xfrm>
              <a:off x="3437" y="2371"/>
              <a:ext cx="251" cy="265"/>
              <a:chOff x="3437" y="2371"/>
              <a:chExt cx="251" cy="265"/>
            </a:xfrm>
          </p:grpSpPr>
          <p:sp>
            <p:nvSpPr>
              <p:cNvPr id="123673" name="Rectangle 793"/>
              <p:cNvSpPr>
                <a:spLocks noChangeArrowheads="1"/>
              </p:cNvSpPr>
              <p:nvPr/>
            </p:nvSpPr>
            <p:spPr bwMode="auto">
              <a:xfrm>
                <a:off x="3437" y="2371"/>
                <a:ext cx="251" cy="265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72" name="Freeform 792"/>
              <p:cNvSpPr>
                <a:spLocks/>
              </p:cNvSpPr>
              <p:nvPr/>
            </p:nvSpPr>
            <p:spPr bwMode="auto">
              <a:xfrm>
                <a:off x="3437" y="2371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71" name="Freeform 791"/>
              <p:cNvSpPr>
                <a:spLocks/>
              </p:cNvSpPr>
              <p:nvPr/>
            </p:nvSpPr>
            <p:spPr bwMode="auto">
              <a:xfrm>
                <a:off x="3437" y="2371"/>
                <a:ext cx="31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5"/>
                  </a:cxn>
                  <a:cxn ang="0">
                    <a:pos x="31" y="234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5">
                    <a:moveTo>
                      <a:pt x="0" y="0"/>
                    </a:moveTo>
                    <a:lnTo>
                      <a:pt x="0" y="265"/>
                    </a:lnTo>
                    <a:lnTo>
                      <a:pt x="31" y="234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70" name="Freeform 790"/>
              <p:cNvSpPr>
                <a:spLocks/>
              </p:cNvSpPr>
              <p:nvPr/>
            </p:nvSpPr>
            <p:spPr bwMode="auto">
              <a:xfrm>
                <a:off x="3437" y="2605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69" name="Freeform 789"/>
              <p:cNvSpPr>
                <a:spLocks/>
              </p:cNvSpPr>
              <p:nvPr/>
            </p:nvSpPr>
            <p:spPr bwMode="auto">
              <a:xfrm>
                <a:off x="3657" y="2371"/>
                <a:ext cx="31" cy="265"/>
              </a:xfrm>
              <a:custGeom>
                <a:avLst/>
                <a:gdLst/>
                <a:ahLst/>
                <a:cxnLst>
                  <a:cxn ang="0">
                    <a:pos x="31" y="265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4"/>
                  </a:cxn>
                  <a:cxn ang="0">
                    <a:pos x="31" y="265"/>
                  </a:cxn>
                </a:cxnLst>
                <a:rect l="0" t="0" r="r" b="b"/>
                <a:pathLst>
                  <a:path w="31" h="265">
                    <a:moveTo>
                      <a:pt x="31" y="265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4"/>
                    </a:lnTo>
                    <a:lnTo>
                      <a:pt x="31" y="265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68" name="Rectangle 788"/>
              <p:cNvSpPr>
                <a:spLocks noChangeArrowheads="1"/>
              </p:cNvSpPr>
              <p:nvPr/>
            </p:nvSpPr>
            <p:spPr bwMode="auto">
              <a:xfrm>
                <a:off x="3437" y="2371"/>
                <a:ext cx="251" cy="26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67" name="Rectangle 787"/>
              <p:cNvSpPr>
                <a:spLocks noChangeArrowheads="1"/>
              </p:cNvSpPr>
              <p:nvPr/>
            </p:nvSpPr>
            <p:spPr bwMode="auto">
              <a:xfrm>
                <a:off x="3468" y="2402"/>
                <a:ext cx="189" cy="20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66" name="Line 786"/>
              <p:cNvSpPr>
                <a:spLocks noChangeShapeType="1"/>
              </p:cNvSpPr>
              <p:nvPr/>
            </p:nvSpPr>
            <p:spPr bwMode="auto">
              <a:xfrm>
                <a:off x="3437" y="237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65" name="Line 785"/>
              <p:cNvSpPr>
                <a:spLocks noChangeShapeType="1"/>
              </p:cNvSpPr>
              <p:nvPr/>
            </p:nvSpPr>
            <p:spPr bwMode="auto">
              <a:xfrm flipV="1">
                <a:off x="3437" y="26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64" name="Line 784"/>
              <p:cNvSpPr>
                <a:spLocks noChangeShapeType="1"/>
              </p:cNvSpPr>
              <p:nvPr/>
            </p:nvSpPr>
            <p:spPr bwMode="auto">
              <a:xfrm flipH="1" flipV="1">
                <a:off x="3657" y="26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63" name="Line 783"/>
              <p:cNvSpPr>
                <a:spLocks noChangeShapeType="1"/>
              </p:cNvSpPr>
              <p:nvPr/>
            </p:nvSpPr>
            <p:spPr bwMode="auto">
              <a:xfrm flipH="1">
                <a:off x="3657" y="237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50" name="Group 770"/>
            <p:cNvGrpSpPr>
              <a:grpSpLocks/>
            </p:cNvGrpSpPr>
            <p:nvPr/>
          </p:nvGrpSpPr>
          <p:grpSpPr bwMode="auto">
            <a:xfrm>
              <a:off x="3437" y="2629"/>
              <a:ext cx="251" cy="266"/>
              <a:chOff x="3437" y="2629"/>
              <a:chExt cx="251" cy="266"/>
            </a:xfrm>
          </p:grpSpPr>
          <p:sp>
            <p:nvSpPr>
              <p:cNvPr id="123661" name="Rectangle 781"/>
              <p:cNvSpPr>
                <a:spLocks noChangeArrowheads="1"/>
              </p:cNvSpPr>
              <p:nvPr/>
            </p:nvSpPr>
            <p:spPr bwMode="auto">
              <a:xfrm>
                <a:off x="3437" y="2629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60" name="Freeform 780"/>
              <p:cNvSpPr>
                <a:spLocks/>
              </p:cNvSpPr>
              <p:nvPr/>
            </p:nvSpPr>
            <p:spPr bwMode="auto">
              <a:xfrm>
                <a:off x="3437" y="2629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59" name="Freeform 779"/>
              <p:cNvSpPr>
                <a:spLocks/>
              </p:cNvSpPr>
              <p:nvPr/>
            </p:nvSpPr>
            <p:spPr bwMode="auto">
              <a:xfrm>
                <a:off x="3437" y="2629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58" name="Freeform 778"/>
              <p:cNvSpPr>
                <a:spLocks/>
              </p:cNvSpPr>
              <p:nvPr/>
            </p:nvSpPr>
            <p:spPr bwMode="auto">
              <a:xfrm>
                <a:off x="3437" y="2864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57" name="Freeform 777"/>
              <p:cNvSpPr>
                <a:spLocks/>
              </p:cNvSpPr>
              <p:nvPr/>
            </p:nvSpPr>
            <p:spPr bwMode="auto">
              <a:xfrm>
                <a:off x="3657" y="2629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56" name="Rectangle 776"/>
              <p:cNvSpPr>
                <a:spLocks noChangeArrowheads="1"/>
              </p:cNvSpPr>
              <p:nvPr/>
            </p:nvSpPr>
            <p:spPr bwMode="auto">
              <a:xfrm>
                <a:off x="3437" y="2629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55" name="Rectangle 775"/>
              <p:cNvSpPr>
                <a:spLocks noChangeArrowheads="1"/>
              </p:cNvSpPr>
              <p:nvPr/>
            </p:nvSpPr>
            <p:spPr bwMode="auto">
              <a:xfrm>
                <a:off x="3468" y="2660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54" name="Line 774"/>
              <p:cNvSpPr>
                <a:spLocks noChangeShapeType="1"/>
              </p:cNvSpPr>
              <p:nvPr/>
            </p:nvSpPr>
            <p:spPr bwMode="auto">
              <a:xfrm>
                <a:off x="3437" y="262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53" name="Line 773"/>
              <p:cNvSpPr>
                <a:spLocks noChangeShapeType="1"/>
              </p:cNvSpPr>
              <p:nvPr/>
            </p:nvSpPr>
            <p:spPr bwMode="auto">
              <a:xfrm flipV="1">
                <a:off x="3437" y="286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52" name="Line 772"/>
              <p:cNvSpPr>
                <a:spLocks noChangeShapeType="1"/>
              </p:cNvSpPr>
              <p:nvPr/>
            </p:nvSpPr>
            <p:spPr bwMode="auto">
              <a:xfrm flipH="1" flipV="1">
                <a:off x="3657" y="286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51" name="Line 771"/>
              <p:cNvSpPr>
                <a:spLocks noChangeShapeType="1"/>
              </p:cNvSpPr>
              <p:nvPr/>
            </p:nvSpPr>
            <p:spPr bwMode="auto">
              <a:xfrm flipH="1">
                <a:off x="3657" y="262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38" name="Group 758"/>
            <p:cNvGrpSpPr>
              <a:grpSpLocks/>
            </p:cNvGrpSpPr>
            <p:nvPr/>
          </p:nvGrpSpPr>
          <p:grpSpPr bwMode="auto">
            <a:xfrm>
              <a:off x="3183" y="2499"/>
              <a:ext cx="251" cy="268"/>
              <a:chOff x="3183" y="2499"/>
              <a:chExt cx="251" cy="268"/>
            </a:xfrm>
          </p:grpSpPr>
          <p:sp>
            <p:nvSpPr>
              <p:cNvPr id="123649" name="Rectangle 769"/>
              <p:cNvSpPr>
                <a:spLocks noChangeArrowheads="1"/>
              </p:cNvSpPr>
              <p:nvPr/>
            </p:nvSpPr>
            <p:spPr bwMode="auto">
              <a:xfrm>
                <a:off x="3183" y="2499"/>
                <a:ext cx="251" cy="268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48" name="Freeform 768"/>
              <p:cNvSpPr>
                <a:spLocks/>
              </p:cNvSpPr>
              <p:nvPr/>
            </p:nvSpPr>
            <p:spPr bwMode="auto">
              <a:xfrm>
                <a:off x="3183" y="2499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47" name="Freeform 767"/>
              <p:cNvSpPr>
                <a:spLocks/>
              </p:cNvSpPr>
              <p:nvPr/>
            </p:nvSpPr>
            <p:spPr bwMode="auto">
              <a:xfrm>
                <a:off x="3183" y="2499"/>
                <a:ext cx="31" cy="2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8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8">
                    <a:moveTo>
                      <a:pt x="0" y="0"/>
                    </a:moveTo>
                    <a:lnTo>
                      <a:pt x="0" y="268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46" name="Freeform 766"/>
              <p:cNvSpPr>
                <a:spLocks/>
              </p:cNvSpPr>
              <p:nvPr/>
            </p:nvSpPr>
            <p:spPr bwMode="auto">
              <a:xfrm>
                <a:off x="3183" y="2735"/>
                <a:ext cx="25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51" y="32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2"/>
                  </a:cxn>
                </a:cxnLst>
                <a:rect l="0" t="0" r="r" b="b"/>
                <a:pathLst>
                  <a:path w="251" h="32">
                    <a:moveTo>
                      <a:pt x="0" y="32"/>
                    </a:moveTo>
                    <a:lnTo>
                      <a:pt x="251" y="32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45" name="Freeform 765"/>
              <p:cNvSpPr>
                <a:spLocks/>
              </p:cNvSpPr>
              <p:nvPr/>
            </p:nvSpPr>
            <p:spPr bwMode="auto">
              <a:xfrm>
                <a:off x="3403" y="2499"/>
                <a:ext cx="31" cy="268"/>
              </a:xfrm>
              <a:custGeom>
                <a:avLst/>
                <a:gdLst/>
                <a:ahLst/>
                <a:cxnLst>
                  <a:cxn ang="0">
                    <a:pos x="31" y="268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8"/>
                  </a:cxn>
                </a:cxnLst>
                <a:rect l="0" t="0" r="r" b="b"/>
                <a:pathLst>
                  <a:path w="31" h="268">
                    <a:moveTo>
                      <a:pt x="31" y="268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8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44" name="Rectangle 764"/>
              <p:cNvSpPr>
                <a:spLocks noChangeArrowheads="1"/>
              </p:cNvSpPr>
              <p:nvPr/>
            </p:nvSpPr>
            <p:spPr bwMode="auto">
              <a:xfrm>
                <a:off x="3183" y="2499"/>
                <a:ext cx="251" cy="268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43" name="Rectangle 763"/>
              <p:cNvSpPr>
                <a:spLocks noChangeArrowheads="1"/>
              </p:cNvSpPr>
              <p:nvPr/>
            </p:nvSpPr>
            <p:spPr bwMode="auto">
              <a:xfrm>
                <a:off x="3214" y="2530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42" name="Line 762"/>
              <p:cNvSpPr>
                <a:spLocks noChangeShapeType="1"/>
              </p:cNvSpPr>
              <p:nvPr/>
            </p:nvSpPr>
            <p:spPr bwMode="auto">
              <a:xfrm>
                <a:off x="3183" y="249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41" name="Line 761"/>
              <p:cNvSpPr>
                <a:spLocks noChangeShapeType="1"/>
              </p:cNvSpPr>
              <p:nvPr/>
            </p:nvSpPr>
            <p:spPr bwMode="auto">
              <a:xfrm flipV="1">
                <a:off x="3183" y="2735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40" name="Line 760"/>
              <p:cNvSpPr>
                <a:spLocks noChangeShapeType="1"/>
              </p:cNvSpPr>
              <p:nvPr/>
            </p:nvSpPr>
            <p:spPr bwMode="auto">
              <a:xfrm flipH="1" flipV="1">
                <a:off x="3403" y="2735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39" name="Line 759"/>
              <p:cNvSpPr>
                <a:spLocks noChangeShapeType="1"/>
              </p:cNvSpPr>
              <p:nvPr/>
            </p:nvSpPr>
            <p:spPr bwMode="auto">
              <a:xfrm flipH="1">
                <a:off x="3403" y="2499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34" name="Group 754"/>
            <p:cNvGrpSpPr>
              <a:grpSpLocks/>
            </p:cNvGrpSpPr>
            <p:nvPr/>
          </p:nvGrpSpPr>
          <p:grpSpPr bwMode="auto">
            <a:xfrm>
              <a:off x="3693" y="2587"/>
              <a:ext cx="327" cy="110"/>
              <a:chOff x="3693" y="2587"/>
              <a:chExt cx="327" cy="110"/>
            </a:xfrm>
          </p:grpSpPr>
          <p:sp>
            <p:nvSpPr>
              <p:cNvPr id="123637" name="Freeform 757"/>
              <p:cNvSpPr>
                <a:spLocks/>
              </p:cNvSpPr>
              <p:nvPr/>
            </p:nvSpPr>
            <p:spPr bwMode="auto">
              <a:xfrm>
                <a:off x="3798" y="2632"/>
                <a:ext cx="11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9"/>
                  </a:cxn>
                  <a:cxn ang="0">
                    <a:pos x="116" y="2"/>
                  </a:cxn>
                  <a:cxn ang="0">
                    <a:pos x="0" y="0"/>
                  </a:cxn>
                </a:cxnLst>
                <a:rect l="0" t="0" r="r" b="b"/>
                <a:pathLst>
                  <a:path w="116" h="19">
                    <a:moveTo>
                      <a:pt x="0" y="0"/>
                    </a:moveTo>
                    <a:lnTo>
                      <a:pt x="0" y="17"/>
                    </a:lnTo>
                    <a:lnTo>
                      <a:pt x="116" y="19"/>
                    </a:lnTo>
                    <a:lnTo>
                      <a:pt x="1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36" name="Freeform 756"/>
              <p:cNvSpPr>
                <a:spLocks/>
              </p:cNvSpPr>
              <p:nvPr/>
            </p:nvSpPr>
            <p:spPr bwMode="auto">
              <a:xfrm>
                <a:off x="3693" y="2587"/>
                <a:ext cx="111" cy="110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2"/>
                  </a:cxn>
                  <a:cxn ang="0">
                    <a:pos x="110" y="110"/>
                  </a:cxn>
                  <a:cxn ang="0">
                    <a:pos x="111" y="0"/>
                  </a:cxn>
                </a:cxnLst>
                <a:rect l="0" t="0" r="r" b="b"/>
                <a:pathLst>
                  <a:path w="111" h="110">
                    <a:moveTo>
                      <a:pt x="111" y="0"/>
                    </a:moveTo>
                    <a:lnTo>
                      <a:pt x="0" y="52"/>
                    </a:lnTo>
                    <a:lnTo>
                      <a:pt x="110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35" name="Freeform 755"/>
              <p:cNvSpPr>
                <a:spLocks/>
              </p:cNvSpPr>
              <p:nvPr/>
            </p:nvSpPr>
            <p:spPr bwMode="auto">
              <a:xfrm>
                <a:off x="3911" y="2588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30" name="Group 750"/>
            <p:cNvGrpSpPr>
              <a:grpSpLocks/>
            </p:cNvGrpSpPr>
            <p:nvPr/>
          </p:nvGrpSpPr>
          <p:grpSpPr bwMode="auto">
            <a:xfrm>
              <a:off x="3687" y="2475"/>
              <a:ext cx="327" cy="109"/>
              <a:chOff x="3687" y="2475"/>
              <a:chExt cx="327" cy="109"/>
            </a:xfrm>
          </p:grpSpPr>
          <p:sp>
            <p:nvSpPr>
              <p:cNvPr id="123633" name="Rectangle 753"/>
              <p:cNvSpPr>
                <a:spLocks noChangeArrowheads="1"/>
              </p:cNvSpPr>
              <p:nvPr/>
            </p:nvSpPr>
            <p:spPr bwMode="auto">
              <a:xfrm>
                <a:off x="3793" y="2520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32" name="Freeform 752"/>
              <p:cNvSpPr>
                <a:spLocks/>
              </p:cNvSpPr>
              <p:nvPr/>
            </p:nvSpPr>
            <p:spPr bwMode="auto">
              <a:xfrm>
                <a:off x="3687" y="2475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4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4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31" name="Freeform 751"/>
              <p:cNvSpPr>
                <a:spLocks/>
              </p:cNvSpPr>
              <p:nvPr/>
            </p:nvSpPr>
            <p:spPr bwMode="auto">
              <a:xfrm>
                <a:off x="3906" y="2475"/>
                <a:ext cx="108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8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8" h="109">
                    <a:moveTo>
                      <a:pt x="0" y="109"/>
                    </a:moveTo>
                    <a:lnTo>
                      <a:pt x="108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26" name="Group 746"/>
            <p:cNvGrpSpPr>
              <a:grpSpLocks/>
            </p:cNvGrpSpPr>
            <p:nvPr/>
          </p:nvGrpSpPr>
          <p:grpSpPr bwMode="auto">
            <a:xfrm>
              <a:off x="3681" y="2710"/>
              <a:ext cx="345" cy="110"/>
              <a:chOff x="3681" y="2710"/>
              <a:chExt cx="345" cy="110"/>
            </a:xfrm>
          </p:grpSpPr>
          <p:sp>
            <p:nvSpPr>
              <p:cNvPr id="123629" name="Freeform 749"/>
              <p:cNvSpPr>
                <a:spLocks/>
              </p:cNvSpPr>
              <p:nvPr/>
            </p:nvSpPr>
            <p:spPr bwMode="auto">
              <a:xfrm>
                <a:off x="3787" y="2755"/>
                <a:ext cx="133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9"/>
                  </a:cxn>
                  <a:cxn ang="0">
                    <a:pos x="133" y="17"/>
                  </a:cxn>
                  <a:cxn ang="0">
                    <a:pos x="133" y="0"/>
                  </a:cxn>
                  <a:cxn ang="0">
                    <a:pos x="0" y="2"/>
                  </a:cxn>
                </a:cxnLst>
                <a:rect l="0" t="0" r="r" b="b"/>
                <a:pathLst>
                  <a:path w="133" h="19">
                    <a:moveTo>
                      <a:pt x="0" y="2"/>
                    </a:moveTo>
                    <a:lnTo>
                      <a:pt x="0" y="19"/>
                    </a:lnTo>
                    <a:lnTo>
                      <a:pt x="133" y="17"/>
                    </a:lnTo>
                    <a:lnTo>
                      <a:pt x="13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28" name="Freeform 748"/>
              <p:cNvSpPr>
                <a:spLocks/>
              </p:cNvSpPr>
              <p:nvPr/>
            </p:nvSpPr>
            <p:spPr bwMode="auto">
              <a:xfrm>
                <a:off x="3681" y="2711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6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6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27" name="Freeform 747"/>
              <p:cNvSpPr>
                <a:spLocks/>
              </p:cNvSpPr>
              <p:nvPr/>
            </p:nvSpPr>
            <p:spPr bwMode="auto">
              <a:xfrm>
                <a:off x="3917" y="2710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625" name="Line 745"/>
            <p:cNvSpPr>
              <a:spLocks noChangeShapeType="1"/>
            </p:cNvSpPr>
            <p:nvPr/>
          </p:nvSpPr>
          <p:spPr bwMode="auto">
            <a:xfrm flipV="1">
              <a:off x="4288" y="707"/>
              <a:ext cx="2" cy="301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3622" name="Group 742"/>
            <p:cNvGrpSpPr>
              <a:grpSpLocks/>
            </p:cNvGrpSpPr>
            <p:nvPr/>
          </p:nvGrpSpPr>
          <p:grpSpPr bwMode="auto">
            <a:xfrm>
              <a:off x="4256" y="994"/>
              <a:ext cx="411" cy="95"/>
              <a:chOff x="4256" y="994"/>
              <a:chExt cx="411" cy="95"/>
            </a:xfrm>
          </p:grpSpPr>
          <p:sp>
            <p:nvSpPr>
              <p:cNvPr id="123624" name="Line 744"/>
              <p:cNvSpPr>
                <a:spLocks noChangeShapeType="1"/>
              </p:cNvSpPr>
              <p:nvPr/>
            </p:nvSpPr>
            <p:spPr bwMode="auto">
              <a:xfrm>
                <a:off x="4256" y="1041"/>
                <a:ext cx="319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23" name="Freeform 743"/>
              <p:cNvSpPr>
                <a:spLocks/>
              </p:cNvSpPr>
              <p:nvPr/>
            </p:nvSpPr>
            <p:spPr bwMode="auto">
              <a:xfrm>
                <a:off x="4572" y="994"/>
                <a:ext cx="95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5" y="47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lnTo>
                      <a:pt x="95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621" name="Line 741"/>
            <p:cNvSpPr>
              <a:spLocks noChangeShapeType="1"/>
            </p:cNvSpPr>
            <p:nvPr/>
          </p:nvSpPr>
          <p:spPr bwMode="auto">
            <a:xfrm>
              <a:off x="4288" y="1074"/>
              <a:ext cx="379" cy="1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620" name="Line 740"/>
            <p:cNvSpPr>
              <a:spLocks noChangeShapeType="1"/>
            </p:cNvSpPr>
            <p:nvPr/>
          </p:nvSpPr>
          <p:spPr bwMode="auto">
            <a:xfrm>
              <a:off x="4319" y="1106"/>
              <a:ext cx="348" cy="1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619" name="Line 739"/>
            <p:cNvSpPr>
              <a:spLocks noChangeShapeType="1"/>
            </p:cNvSpPr>
            <p:nvPr/>
          </p:nvSpPr>
          <p:spPr bwMode="auto">
            <a:xfrm flipV="1">
              <a:off x="4257" y="1044"/>
              <a:ext cx="1" cy="232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618" name="Line 738"/>
            <p:cNvSpPr>
              <a:spLocks noChangeShapeType="1"/>
            </p:cNvSpPr>
            <p:nvPr/>
          </p:nvSpPr>
          <p:spPr bwMode="auto">
            <a:xfrm flipV="1">
              <a:off x="4291" y="1068"/>
              <a:ext cx="1" cy="832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617" name="Line 737"/>
            <p:cNvSpPr>
              <a:spLocks noChangeShapeType="1"/>
            </p:cNvSpPr>
            <p:nvPr/>
          </p:nvSpPr>
          <p:spPr bwMode="auto">
            <a:xfrm flipV="1">
              <a:off x="4319" y="1107"/>
              <a:ext cx="1" cy="1413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3614" name="Group 734"/>
            <p:cNvGrpSpPr>
              <a:grpSpLocks/>
            </p:cNvGrpSpPr>
            <p:nvPr/>
          </p:nvGrpSpPr>
          <p:grpSpPr bwMode="auto">
            <a:xfrm>
              <a:off x="4110" y="1231"/>
              <a:ext cx="150" cy="96"/>
              <a:chOff x="4110" y="1231"/>
              <a:chExt cx="150" cy="96"/>
            </a:xfrm>
          </p:grpSpPr>
          <p:sp>
            <p:nvSpPr>
              <p:cNvPr id="123616" name="Line 736"/>
              <p:cNvSpPr>
                <a:spLocks noChangeShapeType="1"/>
              </p:cNvSpPr>
              <p:nvPr/>
            </p:nvSpPr>
            <p:spPr bwMode="auto">
              <a:xfrm flipV="1">
                <a:off x="4201" y="1277"/>
                <a:ext cx="59" cy="2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15" name="Freeform 735"/>
              <p:cNvSpPr>
                <a:spLocks/>
              </p:cNvSpPr>
              <p:nvPr/>
            </p:nvSpPr>
            <p:spPr bwMode="auto">
              <a:xfrm>
                <a:off x="4110" y="1231"/>
                <a:ext cx="96" cy="9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50"/>
                  </a:cxn>
                  <a:cxn ang="0">
                    <a:pos x="96" y="96"/>
                  </a:cxn>
                  <a:cxn ang="0">
                    <a:pos x="95" y="0"/>
                  </a:cxn>
                </a:cxnLst>
                <a:rect l="0" t="0" r="r" b="b"/>
                <a:pathLst>
                  <a:path w="96" h="96">
                    <a:moveTo>
                      <a:pt x="95" y="0"/>
                    </a:moveTo>
                    <a:lnTo>
                      <a:pt x="0" y="50"/>
                    </a:lnTo>
                    <a:lnTo>
                      <a:pt x="96" y="9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11" name="Group 731"/>
            <p:cNvGrpSpPr>
              <a:grpSpLocks/>
            </p:cNvGrpSpPr>
            <p:nvPr/>
          </p:nvGrpSpPr>
          <p:grpSpPr bwMode="auto">
            <a:xfrm>
              <a:off x="4108" y="1854"/>
              <a:ext cx="187" cy="95"/>
              <a:chOff x="4108" y="1854"/>
              <a:chExt cx="187" cy="95"/>
            </a:xfrm>
          </p:grpSpPr>
          <p:sp>
            <p:nvSpPr>
              <p:cNvPr id="123613" name="Line 733"/>
              <p:cNvSpPr>
                <a:spLocks noChangeShapeType="1"/>
              </p:cNvSpPr>
              <p:nvPr/>
            </p:nvSpPr>
            <p:spPr bwMode="auto">
              <a:xfrm>
                <a:off x="4198" y="1901"/>
                <a:ext cx="97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12" name="Freeform 732"/>
              <p:cNvSpPr>
                <a:spLocks/>
              </p:cNvSpPr>
              <p:nvPr/>
            </p:nvSpPr>
            <p:spPr bwMode="auto">
              <a:xfrm>
                <a:off x="4108" y="1854"/>
                <a:ext cx="94" cy="95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47"/>
                  </a:cxn>
                  <a:cxn ang="0">
                    <a:pos x="94" y="95"/>
                  </a:cxn>
                  <a:cxn ang="0">
                    <a:pos x="94" y="0"/>
                  </a:cxn>
                </a:cxnLst>
                <a:rect l="0" t="0" r="r" b="b"/>
                <a:pathLst>
                  <a:path w="94" h="95">
                    <a:moveTo>
                      <a:pt x="94" y="0"/>
                    </a:moveTo>
                    <a:lnTo>
                      <a:pt x="0" y="47"/>
                    </a:lnTo>
                    <a:lnTo>
                      <a:pt x="94" y="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08" name="Group 728"/>
            <p:cNvGrpSpPr>
              <a:grpSpLocks/>
            </p:cNvGrpSpPr>
            <p:nvPr/>
          </p:nvGrpSpPr>
          <p:grpSpPr bwMode="auto">
            <a:xfrm>
              <a:off x="4091" y="2475"/>
              <a:ext cx="227" cy="95"/>
              <a:chOff x="4091" y="2475"/>
              <a:chExt cx="227" cy="95"/>
            </a:xfrm>
          </p:grpSpPr>
          <p:sp>
            <p:nvSpPr>
              <p:cNvPr id="123610" name="Line 730"/>
              <p:cNvSpPr>
                <a:spLocks noChangeShapeType="1"/>
              </p:cNvSpPr>
              <p:nvPr/>
            </p:nvSpPr>
            <p:spPr bwMode="auto">
              <a:xfrm>
                <a:off x="4181" y="2522"/>
                <a:ext cx="137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09" name="Freeform 729"/>
              <p:cNvSpPr>
                <a:spLocks/>
              </p:cNvSpPr>
              <p:nvPr/>
            </p:nvSpPr>
            <p:spPr bwMode="auto">
              <a:xfrm>
                <a:off x="4091" y="2475"/>
                <a:ext cx="94" cy="95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48"/>
                  </a:cxn>
                  <a:cxn ang="0">
                    <a:pos x="94" y="95"/>
                  </a:cxn>
                  <a:cxn ang="0">
                    <a:pos x="94" y="0"/>
                  </a:cxn>
                </a:cxnLst>
                <a:rect l="0" t="0" r="r" b="b"/>
                <a:pathLst>
                  <a:path w="94" h="95">
                    <a:moveTo>
                      <a:pt x="94" y="0"/>
                    </a:moveTo>
                    <a:lnTo>
                      <a:pt x="0" y="48"/>
                    </a:lnTo>
                    <a:lnTo>
                      <a:pt x="94" y="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05" name="Group 725"/>
            <p:cNvGrpSpPr>
              <a:grpSpLocks/>
            </p:cNvGrpSpPr>
            <p:nvPr/>
          </p:nvGrpSpPr>
          <p:grpSpPr bwMode="auto">
            <a:xfrm>
              <a:off x="4980" y="2262"/>
              <a:ext cx="313" cy="109"/>
              <a:chOff x="4980" y="2262"/>
              <a:chExt cx="313" cy="109"/>
            </a:xfrm>
          </p:grpSpPr>
          <p:sp>
            <p:nvSpPr>
              <p:cNvPr id="123607" name="Freeform 727"/>
              <p:cNvSpPr>
                <a:spLocks/>
              </p:cNvSpPr>
              <p:nvPr/>
            </p:nvSpPr>
            <p:spPr bwMode="auto">
              <a:xfrm>
                <a:off x="4980" y="2305"/>
                <a:ext cx="20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07" y="19"/>
                  </a:cxn>
                  <a:cxn ang="0">
                    <a:pos x="207" y="2"/>
                  </a:cxn>
                  <a:cxn ang="0">
                    <a:pos x="0" y="0"/>
                  </a:cxn>
                </a:cxnLst>
                <a:rect l="0" t="0" r="r" b="b"/>
                <a:pathLst>
                  <a:path w="207" h="19">
                    <a:moveTo>
                      <a:pt x="0" y="0"/>
                    </a:moveTo>
                    <a:lnTo>
                      <a:pt x="0" y="17"/>
                    </a:lnTo>
                    <a:lnTo>
                      <a:pt x="207" y="19"/>
                    </a:lnTo>
                    <a:lnTo>
                      <a:pt x="20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06" name="Freeform 726"/>
              <p:cNvSpPr>
                <a:spLocks/>
              </p:cNvSpPr>
              <p:nvPr/>
            </p:nvSpPr>
            <p:spPr bwMode="auto">
              <a:xfrm>
                <a:off x="5185" y="2262"/>
                <a:ext cx="108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8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8" h="109">
                    <a:moveTo>
                      <a:pt x="0" y="109"/>
                    </a:moveTo>
                    <a:lnTo>
                      <a:pt x="108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02" name="Group 722"/>
            <p:cNvGrpSpPr>
              <a:grpSpLocks/>
            </p:cNvGrpSpPr>
            <p:nvPr/>
          </p:nvGrpSpPr>
          <p:grpSpPr bwMode="auto">
            <a:xfrm>
              <a:off x="4991" y="2328"/>
              <a:ext cx="301" cy="109"/>
              <a:chOff x="4991" y="2328"/>
              <a:chExt cx="301" cy="109"/>
            </a:xfrm>
          </p:grpSpPr>
          <p:sp>
            <p:nvSpPr>
              <p:cNvPr id="123604" name="Freeform 724"/>
              <p:cNvSpPr>
                <a:spLocks/>
              </p:cNvSpPr>
              <p:nvPr/>
            </p:nvSpPr>
            <p:spPr bwMode="auto">
              <a:xfrm>
                <a:off x="5096" y="2372"/>
                <a:ext cx="196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196" y="17"/>
                  </a:cxn>
                  <a:cxn ang="0">
                    <a:pos x="196" y="0"/>
                  </a:cxn>
                  <a:cxn ang="0">
                    <a:pos x="0" y="1"/>
                  </a:cxn>
                </a:cxnLst>
                <a:rect l="0" t="0" r="r" b="b"/>
                <a:pathLst>
                  <a:path w="196" h="18">
                    <a:moveTo>
                      <a:pt x="0" y="1"/>
                    </a:moveTo>
                    <a:lnTo>
                      <a:pt x="0" y="18"/>
                    </a:lnTo>
                    <a:lnTo>
                      <a:pt x="196" y="17"/>
                    </a:lnTo>
                    <a:lnTo>
                      <a:pt x="19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03" name="Freeform 723"/>
              <p:cNvSpPr>
                <a:spLocks/>
              </p:cNvSpPr>
              <p:nvPr/>
            </p:nvSpPr>
            <p:spPr bwMode="auto">
              <a:xfrm>
                <a:off x="4991" y="2328"/>
                <a:ext cx="109" cy="10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4"/>
                  </a:cxn>
                  <a:cxn ang="0">
                    <a:pos x="109" y="109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lnTo>
                      <a:pt x="0" y="54"/>
                    </a:lnTo>
                    <a:lnTo>
                      <a:pt x="109" y="10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99" name="Group 719"/>
            <p:cNvGrpSpPr>
              <a:grpSpLocks/>
            </p:cNvGrpSpPr>
            <p:nvPr/>
          </p:nvGrpSpPr>
          <p:grpSpPr bwMode="auto">
            <a:xfrm>
              <a:off x="4943" y="2392"/>
              <a:ext cx="314" cy="109"/>
              <a:chOff x="4943" y="2392"/>
              <a:chExt cx="314" cy="109"/>
            </a:xfrm>
          </p:grpSpPr>
          <p:sp>
            <p:nvSpPr>
              <p:cNvPr id="123601" name="Freeform 721"/>
              <p:cNvSpPr>
                <a:spLocks/>
              </p:cNvSpPr>
              <p:nvPr/>
            </p:nvSpPr>
            <p:spPr bwMode="auto">
              <a:xfrm>
                <a:off x="4943" y="2436"/>
                <a:ext cx="20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08" y="18"/>
                  </a:cxn>
                  <a:cxn ang="0">
                    <a:pos x="208" y="1"/>
                  </a:cxn>
                  <a:cxn ang="0">
                    <a:pos x="0" y="0"/>
                  </a:cxn>
                </a:cxnLst>
                <a:rect l="0" t="0" r="r" b="b"/>
                <a:pathLst>
                  <a:path w="208" h="18">
                    <a:moveTo>
                      <a:pt x="0" y="0"/>
                    </a:moveTo>
                    <a:lnTo>
                      <a:pt x="0" y="17"/>
                    </a:lnTo>
                    <a:lnTo>
                      <a:pt x="208" y="18"/>
                    </a:lnTo>
                    <a:lnTo>
                      <a:pt x="20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600" name="Freeform 720"/>
              <p:cNvSpPr>
                <a:spLocks/>
              </p:cNvSpPr>
              <p:nvPr/>
            </p:nvSpPr>
            <p:spPr bwMode="auto">
              <a:xfrm>
                <a:off x="5148" y="2392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96" name="Group 716"/>
            <p:cNvGrpSpPr>
              <a:grpSpLocks/>
            </p:cNvGrpSpPr>
            <p:nvPr/>
          </p:nvGrpSpPr>
          <p:grpSpPr bwMode="auto">
            <a:xfrm>
              <a:off x="4099" y="1470"/>
              <a:ext cx="133" cy="110"/>
              <a:chOff x="4099" y="1470"/>
              <a:chExt cx="133" cy="110"/>
            </a:xfrm>
          </p:grpSpPr>
          <p:sp>
            <p:nvSpPr>
              <p:cNvPr id="123598" name="Rectangle 718"/>
              <p:cNvSpPr>
                <a:spLocks noChangeArrowheads="1"/>
              </p:cNvSpPr>
              <p:nvPr/>
            </p:nvSpPr>
            <p:spPr bwMode="auto">
              <a:xfrm>
                <a:off x="4205" y="1516"/>
                <a:ext cx="27" cy="1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97" name="Freeform 717"/>
              <p:cNvSpPr>
                <a:spLocks/>
              </p:cNvSpPr>
              <p:nvPr/>
            </p:nvSpPr>
            <p:spPr bwMode="auto">
              <a:xfrm>
                <a:off x="4099" y="1470"/>
                <a:ext cx="112" cy="110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8"/>
                  </a:cxn>
                  <a:cxn ang="0">
                    <a:pos x="112" y="110"/>
                  </a:cxn>
                  <a:cxn ang="0">
                    <a:pos x="110" y="0"/>
                  </a:cxn>
                </a:cxnLst>
                <a:rect l="0" t="0" r="r" b="b"/>
                <a:pathLst>
                  <a:path w="112" h="110">
                    <a:moveTo>
                      <a:pt x="110" y="0"/>
                    </a:moveTo>
                    <a:lnTo>
                      <a:pt x="0" y="58"/>
                    </a:lnTo>
                    <a:lnTo>
                      <a:pt x="112" y="11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595" name="Rectangle 715"/>
            <p:cNvSpPr>
              <a:spLocks noChangeArrowheads="1"/>
            </p:cNvSpPr>
            <p:nvPr/>
          </p:nvSpPr>
          <p:spPr bwMode="auto">
            <a:xfrm>
              <a:off x="4540" y="413"/>
              <a:ext cx="729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594" name="Rectangle 714"/>
            <p:cNvSpPr>
              <a:spLocks noChangeArrowheads="1"/>
            </p:cNvSpPr>
            <p:nvPr/>
          </p:nvSpPr>
          <p:spPr bwMode="auto">
            <a:xfrm>
              <a:off x="4621" y="469"/>
              <a:ext cx="57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Master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593" name="Rectangle 713"/>
            <p:cNvSpPr>
              <a:spLocks noChangeArrowheads="1"/>
            </p:cNvSpPr>
            <p:nvPr/>
          </p:nvSpPr>
          <p:spPr bwMode="auto">
            <a:xfrm>
              <a:off x="2710" y="685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592" name="Rectangle 712"/>
            <p:cNvSpPr>
              <a:spLocks noChangeArrowheads="1"/>
            </p:cNvSpPr>
            <p:nvPr/>
          </p:nvSpPr>
          <p:spPr bwMode="auto">
            <a:xfrm>
              <a:off x="2792" y="740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591" name="Rectangle 711"/>
            <p:cNvSpPr>
              <a:spLocks noChangeArrowheads="1"/>
            </p:cNvSpPr>
            <p:nvPr/>
          </p:nvSpPr>
          <p:spPr bwMode="auto">
            <a:xfrm>
              <a:off x="2641" y="1228"/>
              <a:ext cx="64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590" name="Rectangle 710"/>
            <p:cNvSpPr>
              <a:spLocks noChangeArrowheads="1"/>
            </p:cNvSpPr>
            <p:nvPr/>
          </p:nvSpPr>
          <p:spPr bwMode="auto">
            <a:xfrm>
              <a:off x="2723" y="1283"/>
              <a:ext cx="48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589" name="Rectangle 709"/>
            <p:cNvSpPr>
              <a:spLocks noChangeArrowheads="1"/>
            </p:cNvSpPr>
            <p:nvPr/>
          </p:nvSpPr>
          <p:spPr bwMode="auto">
            <a:xfrm>
              <a:off x="2720" y="1884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588" name="Rectangle 708"/>
            <p:cNvSpPr>
              <a:spLocks noChangeArrowheads="1"/>
            </p:cNvSpPr>
            <p:nvPr/>
          </p:nvSpPr>
          <p:spPr bwMode="auto">
            <a:xfrm>
              <a:off x="2802" y="1939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587" name="Rectangle 707"/>
            <p:cNvSpPr>
              <a:spLocks noChangeArrowheads="1"/>
            </p:cNvSpPr>
            <p:nvPr/>
          </p:nvSpPr>
          <p:spPr bwMode="auto">
            <a:xfrm>
              <a:off x="2710" y="2491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586" name="Rectangle 706"/>
            <p:cNvSpPr>
              <a:spLocks noChangeArrowheads="1"/>
            </p:cNvSpPr>
            <p:nvPr/>
          </p:nvSpPr>
          <p:spPr bwMode="auto">
            <a:xfrm>
              <a:off x="2792" y="2546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582" name="Group 702"/>
            <p:cNvGrpSpPr>
              <a:grpSpLocks/>
            </p:cNvGrpSpPr>
            <p:nvPr/>
          </p:nvGrpSpPr>
          <p:grpSpPr bwMode="auto">
            <a:xfrm>
              <a:off x="3695" y="1960"/>
              <a:ext cx="328" cy="111"/>
              <a:chOff x="3695" y="1960"/>
              <a:chExt cx="328" cy="111"/>
            </a:xfrm>
          </p:grpSpPr>
          <p:sp>
            <p:nvSpPr>
              <p:cNvPr id="123585" name="Freeform 705"/>
              <p:cNvSpPr>
                <a:spLocks/>
              </p:cNvSpPr>
              <p:nvPr/>
            </p:nvSpPr>
            <p:spPr bwMode="auto">
              <a:xfrm>
                <a:off x="3801" y="2006"/>
                <a:ext cx="11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8"/>
                  </a:cxn>
                  <a:cxn ang="0">
                    <a:pos x="116" y="1"/>
                  </a:cxn>
                  <a:cxn ang="0">
                    <a:pos x="0" y="0"/>
                  </a:cxn>
                </a:cxnLst>
                <a:rect l="0" t="0" r="r" b="b"/>
                <a:pathLst>
                  <a:path w="116" h="18">
                    <a:moveTo>
                      <a:pt x="0" y="0"/>
                    </a:moveTo>
                    <a:lnTo>
                      <a:pt x="0" y="17"/>
                    </a:lnTo>
                    <a:lnTo>
                      <a:pt x="116" y="18"/>
                    </a:lnTo>
                    <a:lnTo>
                      <a:pt x="1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84" name="Freeform 704"/>
              <p:cNvSpPr>
                <a:spLocks/>
              </p:cNvSpPr>
              <p:nvPr/>
            </p:nvSpPr>
            <p:spPr bwMode="auto">
              <a:xfrm>
                <a:off x="3695" y="1960"/>
                <a:ext cx="112" cy="11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54"/>
                  </a:cxn>
                  <a:cxn ang="0">
                    <a:pos x="111" y="111"/>
                  </a:cxn>
                  <a:cxn ang="0">
                    <a:pos x="112" y="0"/>
                  </a:cxn>
                </a:cxnLst>
                <a:rect l="0" t="0" r="r" b="b"/>
                <a:pathLst>
                  <a:path w="112" h="111">
                    <a:moveTo>
                      <a:pt x="112" y="0"/>
                    </a:moveTo>
                    <a:lnTo>
                      <a:pt x="0" y="54"/>
                    </a:lnTo>
                    <a:lnTo>
                      <a:pt x="111" y="11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83" name="Freeform 703"/>
              <p:cNvSpPr>
                <a:spLocks/>
              </p:cNvSpPr>
              <p:nvPr/>
            </p:nvSpPr>
            <p:spPr bwMode="auto">
              <a:xfrm>
                <a:off x="3914" y="1962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78" name="Group 698"/>
            <p:cNvGrpSpPr>
              <a:grpSpLocks/>
            </p:cNvGrpSpPr>
            <p:nvPr/>
          </p:nvGrpSpPr>
          <p:grpSpPr bwMode="auto">
            <a:xfrm>
              <a:off x="3690" y="1849"/>
              <a:ext cx="327" cy="109"/>
              <a:chOff x="3690" y="1849"/>
              <a:chExt cx="327" cy="109"/>
            </a:xfrm>
          </p:grpSpPr>
          <p:sp>
            <p:nvSpPr>
              <p:cNvPr id="123581" name="Rectangle 701"/>
              <p:cNvSpPr>
                <a:spLocks noChangeArrowheads="1"/>
              </p:cNvSpPr>
              <p:nvPr/>
            </p:nvSpPr>
            <p:spPr bwMode="auto">
              <a:xfrm>
                <a:off x="3796" y="1894"/>
                <a:ext cx="115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80" name="Freeform 700"/>
              <p:cNvSpPr>
                <a:spLocks/>
              </p:cNvSpPr>
              <p:nvPr/>
            </p:nvSpPr>
            <p:spPr bwMode="auto">
              <a:xfrm>
                <a:off x="3690" y="1849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5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5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79" name="Freeform 699"/>
              <p:cNvSpPr>
                <a:spLocks/>
              </p:cNvSpPr>
              <p:nvPr/>
            </p:nvSpPr>
            <p:spPr bwMode="auto">
              <a:xfrm>
                <a:off x="3909" y="1849"/>
                <a:ext cx="108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8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8" h="109">
                    <a:moveTo>
                      <a:pt x="0" y="109"/>
                    </a:moveTo>
                    <a:lnTo>
                      <a:pt x="108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74" name="Group 694"/>
            <p:cNvGrpSpPr>
              <a:grpSpLocks/>
            </p:cNvGrpSpPr>
            <p:nvPr/>
          </p:nvGrpSpPr>
          <p:grpSpPr bwMode="auto">
            <a:xfrm>
              <a:off x="3684" y="2083"/>
              <a:ext cx="345" cy="111"/>
              <a:chOff x="3684" y="2083"/>
              <a:chExt cx="345" cy="111"/>
            </a:xfrm>
          </p:grpSpPr>
          <p:sp>
            <p:nvSpPr>
              <p:cNvPr id="123577" name="Freeform 697"/>
              <p:cNvSpPr>
                <a:spLocks/>
              </p:cNvSpPr>
              <p:nvPr/>
            </p:nvSpPr>
            <p:spPr bwMode="auto">
              <a:xfrm>
                <a:off x="3790" y="2129"/>
                <a:ext cx="133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133" y="17"/>
                  </a:cxn>
                  <a:cxn ang="0">
                    <a:pos x="133" y="0"/>
                  </a:cxn>
                  <a:cxn ang="0">
                    <a:pos x="0" y="1"/>
                  </a:cxn>
                </a:cxnLst>
                <a:rect l="0" t="0" r="r" b="b"/>
                <a:pathLst>
                  <a:path w="133" h="18">
                    <a:moveTo>
                      <a:pt x="0" y="1"/>
                    </a:moveTo>
                    <a:lnTo>
                      <a:pt x="0" y="18"/>
                    </a:lnTo>
                    <a:lnTo>
                      <a:pt x="133" y="17"/>
                    </a:lnTo>
                    <a:lnTo>
                      <a:pt x="1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76" name="Freeform 696"/>
              <p:cNvSpPr>
                <a:spLocks/>
              </p:cNvSpPr>
              <p:nvPr/>
            </p:nvSpPr>
            <p:spPr bwMode="auto">
              <a:xfrm>
                <a:off x="3684" y="2085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4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4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75" name="Freeform 695"/>
              <p:cNvSpPr>
                <a:spLocks/>
              </p:cNvSpPr>
              <p:nvPr/>
            </p:nvSpPr>
            <p:spPr bwMode="auto">
              <a:xfrm>
                <a:off x="3920" y="2083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6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6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70" name="Group 690"/>
            <p:cNvGrpSpPr>
              <a:grpSpLocks/>
            </p:cNvGrpSpPr>
            <p:nvPr/>
          </p:nvGrpSpPr>
          <p:grpSpPr bwMode="auto">
            <a:xfrm>
              <a:off x="3701" y="1342"/>
              <a:ext cx="328" cy="111"/>
              <a:chOff x="3701" y="1342"/>
              <a:chExt cx="328" cy="111"/>
            </a:xfrm>
          </p:grpSpPr>
          <p:sp>
            <p:nvSpPr>
              <p:cNvPr id="123573" name="Freeform 693"/>
              <p:cNvSpPr>
                <a:spLocks/>
              </p:cNvSpPr>
              <p:nvPr/>
            </p:nvSpPr>
            <p:spPr bwMode="auto">
              <a:xfrm>
                <a:off x="3806" y="1388"/>
                <a:ext cx="115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15" y="18"/>
                  </a:cxn>
                  <a:cxn ang="0">
                    <a:pos x="115" y="1"/>
                  </a:cxn>
                  <a:cxn ang="0">
                    <a:pos x="0" y="0"/>
                  </a:cxn>
                </a:cxnLst>
                <a:rect l="0" t="0" r="r" b="b"/>
                <a:pathLst>
                  <a:path w="115" h="18">
                    <a:moveTo>
                      <a:pt x="0" y="0"/>
                    </a:moveTo>
                    <a:lnTo>
                      <a:pt x="0" y="16"/>
                    </a:lnTo>
                    <a:lnTo>
                      <a:pt x="115" y="18"/>
                    </a:lnTo>
                    <a:lnTo>
                      <a:pt x="11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72" name="Freeform 692"/>
              <p:cNvSpPr>
                <a:spLocks/>
              </p:cNvSpPr>
              <p:nvPr/>
            </p:nvSpPr>
            <p:spPr bwMode="auto">
              <a:xfrm>
                <a:off x="3701" y="1342"/>
                <a:ext cx="110" cy="11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3"/>
                  </a:cxn>
                  <a:cxn ang="0">
                    <a:pos x="109" y="111"/>
                  </a:cxn>
                  <a:cxn ang="0">
                    <a:pos x="110" y="0"/>
                  </a:cxn>
                </a:cxnLst>
                <a:rect l="0" t="0" r="r" b="b"/>
                <a:pathLst>
                  <a:path w="110" h="111">
                    <a:moveTo>
                      <a:pt x="110" y="0"/>
                    </a:moveTo>
                    <a:lnTo>
                      <a:pt x="0" y="53"/>
                    </a:lnTo>
                    <a:lnTo>
                      <a:pt x="109" y="111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71" name="Freeform 691"/>
              <p:cNvSpPr>
                <a:spLocks/>
              </p:cNvSpPr>
              <p:nvPr/>
            </p:nvSpPr>
            <p:spPr bwMode="auto">
              <a:xfrm>
                <a:off x="3918" y="1344"/>
                <a:ext cx="111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1" y="53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1" h="109">
                    <a:moveTo>
                      <a:pt x="0" y="109"/>
                    </a:moveTo>
                    <a:lnTo>
                      <a:pt x="111" y="53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66" name="Group 686"/>
            <p:cNvGrpSpPr>
              <a:grpSpLocks/>
            </p:cNvGrpSpPr>
            <p:nvPr/>
          </p:nvGrpSpPr>
          <p:grpSpPr bwMode="auto">
            <a:xfrm>
              <a:off x="3695" y="1231"/>
              <a:ext cx="328" cy="108"/>
              <a:chOff x="3695" y="1231"/>
              <a:chExt cx="328" cy="108"/>
            </a:xfrm>
          </p:grpSpPr>
          <p:sp>
            <p:nvSpPr>
              <p:cNvPr id="123569" name="Rectangle 689"/>
              <p:cNvSpPr>
                <a:spLocks noChangeArrowheads="1"/>
              </p:cNvSpPr>
              <p:nvPr/>
            </p:nvSpPr>
            <p:spPr bwMode="auto">
              <a:xfrm>
                <a:off x="3800" y="1276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68" name="Freeform 688"/>
              <p:cNvSpPr>
                <a:spLocks/>
              </p:cNvSpPr>
              <p:nvPr/>
            </p:nvSpPr>
            <p:spPr bwMode="auto">
              <a:xfrm>
                <a:off x="3695" y="1231"/>
                <a:ext cx="109" cy="1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3"/>
                  </a:cxn>
                  <a:cxn ang="0">
                    <a:pos x="109" y="108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8">
                    <a:moveTo>
                      <a:pt x="109" y="0"/>
                    </a:moveTo>
                    <a:lnTo>
                      <a:pt x="0" y="53"/>
                    </a:lnTo>
                    <a:lnTo>
                      <a:pt x="109" y="10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67" name="Freeform 687"/>
              <p:cNvSpPr>
                <a:spLocks/>
              </p:cNvSpPr>
              <p:nvPr/>
            </p:nvSpPr>
            <p:spPr bwMode="auto">
              <a:xfrm>
                <a:off x="3913" y="1231"/>
                <a:ext cx="110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0" y="53"/>
                  </a:cxn>
                  <a:cxn ang="0">
                    <a:pos x="0" y="0"/>
                  </a:cxn>
                  <a:cxn ang="0">
                    <a:pos x="0" y="108"/>
                  </a:cxn>
                </a:cxnLst>
                <a:rect l="0" t="0" r="r" b="b"/>
                <a:pathLst>
                  <a:path w="110" h="108">
                    <a:moveTo>
                      <a:pt x="0" y="108"/>
                    </a:moveTo>
                    <a:lnTo>
                      <a:pt x="110" y="53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62" name="Group 682"/>
            <p:cNvGrpSpPr>
              <a:grpSpLocks/>
            </p:cNvGrpSpPr>
            <p:nvPr/>
          </p:nvGrpSpPr>
          <p:grpSpPr bwMode="auto">
            <a:xfrm>
              <a:off x="3690" y="1465"/>
              <a:ext cx="344" cy="111"/>
              <a:chOff x="3690" y="1465"/>
              <a:chExt cx="344" cy="111"/>
            </a:xfrm>
          </p:grpSpPr>
          <p:sp>
            <p:nvSpPr>
              <p:cNvPr id="123565" name="Freeform 685"/>
              <p:cNvSpPr>
                <a:spLocks/>
              </p:cNvSpPr>
              <p:nvPr/>
            </p:nvSpPr>
            <p:spPr bwMode="auto">
              <a:xfrm>
                <a:off x="3794" y="1511"/>
                <a:ext cx="133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133" y="17"/>
                  </a:cxn>
                  <a:cxn ang="0">
                    <a:pos x="133" y="0"/>
                  </a:cxn>
                  <a:cxn ang="0">
                    <a:pos x="0" y="1"/>
                  </a:cxn>
                </a:cxnLst>
                <a:rect l="0" t="0" r="r" b="b"/>
                <a:pathLst>
                  <a:path w="133" h="18">
                    <a:moveTo>
                      <a:pt x="0" y="1"/>
                    </a:moveTo>
                    <a:lnTo>
                      <a:pt x="0" y="18"/>
                    </a:lnTo>
                    <a:lnTo>
                      <a:pt x="133" y="17"/>
                    </a:lnTo>
                    <a:lnTo>
                      <a:pt x="1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64" name="Freeform 684"/>
              <p:cNvSpPr>
                <a:spLocks/>
              </p:cNvSpPr>
              <p:nvPr/>
            </p:nvSpPr>
            <p:spPr bwMode="auto">
              <a:xfrm>
                <a:off x="3690" y="1467"/>
                <a:ext cx="108" cy="109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55"/>
                  </a:cxn>
                  <a:cxn ang="0">
                    <a:pos x="108" y="109"/>
                  </a:cxn>
                  <a:cxn ang="0">
                    <a:pos x="108" y="0"/>
                  </a:cxn>
                </a:cxnLst>
                <a:rect l="0" t="0" r="r" b="b"/>
                <a:pathLst>
                  <a:path w="108" h="109">
                    <a:moveTo>
                      <a:pt x="108" y="0"/>
                    </a:moveTo>
                    <a:lnTo>
                      <a:pt x="0" y="55"/>
                    </a:lnTo>
                    <a:lnTo>
                      <a:pt x="108" y="109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63" name="Freeform 683"/>
              <p:cNvSpPr>
                <a:spLocks/>
              </p:cNvSpPr>
              <p:nvPr/>
            </p:nvSpPr>
            <p:spPr bwMode="auto">
              <a:xfrm>
                <a:off x="3924" y="1465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58" name="Group 678"/>
            <p:cNvGrpSpPr>
              <a:grpSpLocks/>
            </p:cNvGrpSpPr>
            <p:nvPr/>
          </p:nvGrpSpPr>
          <p:grpSpPr bwMode="auto">
            <a:xfrm>
              <a:off x="3704" y="760"/>
              <a:ext cx="327" cy="110"/>
              <a:chOff x="3704" y="760"/>
              <a:chExt cx="327" cy="110"/>
            </a:xfrm>
          </p:grpSpPr>
          <p:sp>
            <p:nvSpPr>
              <p:cNvPr id="123561" name="Freeform 681"/>
              <p:cNvSpPr>
                <a:spLocks/>
              </p:cNvSpPr>
              <p:nvPr/>
            </p:nvSpPr>
            <p:spPr bwMode="auto">
              <a:xfrm>
                <a:off x="3808" y="805"/>
                <a:ext cx="11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8"/>
                  </a:cxn>
                  <a:cxn ang="0">
                    <a:pos x="116" y="1"/>
                  </a:cxn>
                  <a:cxn ang="0">
                    <a:pos x="0" y="0"/>
                  </a:cxn>
                </a:cxnLst>
                <a:rect l="0" t="0" r="r" b="b"/>
                <a:pathLst>
                  <a:path w="116" h="18">
                    <a:moveTo>
                      <a:pt x="0" y="0"/>
                    </a:moveTo>
                    <a:lnTo>
                      <a:pt x="0" y="17"/>
                    </a:lnTo>
                    <a:lnTo>
                      <a:pt x="116" y="18"/>
                    </a:lnTo>
                    <a:lnTo>
                      <a:pt x="1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60" name="Freeform 680"/>
              <p:cNvSpPr>
                <a:spLocks/>
              </p:cNvSpPr>
              <p:nvPr/>
            </p:nvSpPr>
            <p:spPr bwMode="auto">
              <a:xfrm>
                <a:off x="3704" y="760"/>
                <a:ext cx="110" cy="110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2"/>
                  </a:cxn>
                  <a:cxn ang="0">
                    <a:pos x="109" y="110"/>
                  </a:cxn>
                  <a:cxn ang="0">
                    <a:pos x="110" y="0"/>
                  </a:cxn>
                </a:cxnLst>
                <a:rect l="0" t="0" r="r" b="b"/>
                <a:pathLst>
                  <a:path w="110" h="110">
                    <a:moveTo>
                      <a:pt x="110" y="0"/>
                    </a:moveTo>
                    <a:lnTo>
                      <a:pt x="0" y="52"/>
                    </a:lnTo>
                    <a:lnTo>
                      <a:pt x="109" y="11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59" name="Freeform 679"/>
              <p:cNvSpPr>
                <a:spLocks/>
              </p:cNvSpPr>
              <p:nvPr/>
            </p:nvSpPr>
            <p:spPr bwMode="auto">
              <a:xfrm>
                <a:off x="3921" y="761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54" name="Group 674"/>
            <p:cNvGrpSpPr>
              <a:grpSpLocks/>
            </p:cNvGrpSpPr>
            <p:nvPr/>
          </p:nvGrpSpPr>
          <p:grpSpPr bwMode="auto">
            <a:xfrm>
              <a:off x="3698" y="648"/>
              <a:ext cx="328" cy="109"/>
              <a:chOff x="3698" y="648"/>
              <a:chExt cx="328" cy="109"/>
            </a:xfrm>
          </p:grpSpPr>
          <p:sp>
            <p:nvSpPr>
              <p:cNvPr id="123557" name="Rectangle 677"/>
              <p:cNvSpPr>
                <a:spLocks noChangeArrowheads="1"/>
              </p:cNvSpPr>
              <p:nvPr/>
            </p:nvSpPr>
            <p:spPr bwMode="auto">
              <a:xfrm>
                <a:off x="3803" y="693"/>
                <a:ext cx="115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56" name="Freeform 676"/>
              <p:cNvSpPr>
                <a:spLocks/>
              </p:cNvSpPr>
              <p:nvPr/>
            </p:nvSpPr>
            <p:spPr bwMode="auto">
              <a:xfrm>
                <a:off x="3698" y="648"/>
                <a:ext cx="109" cy="10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4"/>
                  </a:cxn>
                  <a:cxn ang="0">
                    <a:pos x="109" y="109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lnTo>
                      <a:pt x="0" y="54"/>
                    </a:lnTo>
                    <a:lnTo>
                      <a:pt x="109" y="10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55" name="Freeform 675"/>
              <p:cNvSpPr>
                <a:spLocks/>
              </p:cNvSpPr>
              <p:nvPr/>
            </p:nvSpPr>
            <p:spPr bwMode="auto">
              <a:xfrm>
                <a:off x="3916" y="648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51" name="Group 671"/>
            <p:cNvGrpSpPr>
              <a:grpSpLocks/>
            </p:cNvGrpSpPr>
            <p:nvPr/>
          </p:nvGrpSpPr>
          <p:grpSpPr bwMode="auto">
            <a:xfrm>
              <a:off x="4110" y="1953"/>
              <a:ext cx="269" cy="95"/>
              <a:chOff x="4110" y="1953"/>
              <a:chExt cx="269" cy="95"/>
            </a:xfrm>
          </p:grpSpPr>
          <p:sp>
            <p:nvSpPr>
              <p:cNvPr id="123553" name="Line 673"/>
              <p:cNvSpPr>
                <a:spLocks noChangeShapeType="1"/>
              </p:cNvSpPr>
              <p:nvPr/>
            </p:nvSpPr>
            <p:spPr bwMode="auto">
              <a:xfrm flipV="1">
                <a:off x="4202" y="1999"/>
                <a:ext cx="177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52" name="Freeform 672"/>
              <p:cNvSpPr>
                <a:spLocks/>
              </p:cNvSpPr>
              <p:nvPr/>
            </p:nvSpPr>
            <p:spPr bwMode="auto">
              <a:xfrm>
                <a:off x="4110" y="1953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7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7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48" name="Group 668"/>
            <p:cNvGrpSpPr>
              <a:grpSpLocks/>
            </p:cNvGrpSpPr>
            <p:nvPr/>
          </p:nvGrpSpPr>
          <p:grpSpPr bwMode="auto">
            <a:xfrm>
              <a:off x="4093" y="2588"/>
              <a:ext cx="339" cy="95"/>
              <a:chOff x="4093" y="2588"/>
              <a:chExt cx="339" cy="95"/>
            </a:xfrm>
          </p:grpSpPr>
          <p:sp>
            <p:nvSpPr>
              <p:cNvPr id="123550" name="Line 670"/>
              <p:cNvSpPr>
                <a:spLocks noChangeShapeType="1"/>
              </p:cNvSpPr>
              <p:nvPr/>
            </p:nvSpPr>
            <p:spPr bwMode="auto">
              <a:xfrm>
                <a:off x="4185" y="2635"/>
                <a:ext cx="247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49" name="Freeform 669"/>
              <p:cNvSpPr>
                <a:spLocks/>
              </p:cNvSpPr>
              <p:nvPr/>
            </p:nvSpPr>
            <p:spPr bwMode="auto">
              <a:xfrm>
                <a:off x="4093" y="2588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8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8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45" name="Group 665"/>
            <p:cNvGrpSpPr>
              <a:grpSpLocks/>
            </p:cNvGrpSpPr>
            <p:nvPr/>
          </p:nvGrpSpPr>
          <p:grpSpPr bwMode="auto">
            <a:xfrm>
              <a:off x="4113" y="1354"/>
              <a:ext cx="291" cy="94"/>
              <a:chOff x="4113" y="1354"/>
              <a:chExt cx="291" cy="94"/>
            </a:xfrm>
          </p:grpSpPr>
          <p:sp>
            <p:nvSpPr>
              <p:cNvPr id="123547" name="Line 667"/>
              <p:cNvSpPr>
                <a:spLocks noChangeShapeType="1"/>
              </p:cNvSpPr>
              <p:nvPr/>
            </p:nvSpPr>
            <p:spPr bwMode="auto">
              <a:xfrm>
                <a:off x="4205" y="1400"/>
                <a:ext cx="199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46" name="Freeform 666"/>
              <p:cNvSpPr>
                <a:spLocks/>
              </p:cNvSpPr>
              <p:nvPr/>
            </p:nvSpPr>
            <p:spPr bwMode="auto">
              <a:xfrm>
                <a:off x="4113" y="1354"/>
                <a:ext cx="96" cy="94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6"/>
                  </a:cxn>
                  <a:cxn ang="0">
                    <a:pos x="96" y="94"/>
                  </a:cxn>
                  <a:cxn ang="0">
                    <a:pos x="96" y="0"/>
                  </a:cxn>
                </a:cxnLst>
                <a:rect l="0" t="0" r="r" b="b"/>
                <a:pathLst>
                  <a:path w="96" h="94">
                    <a:moveTo>
                      <a:pt x="96" y="0"/>
                    </a:moveTo>
                    <a:lnTo>
                      <a:pt x="0" y="46"/>
                    </a:lnTo>
                    <a:lnTo>
                      <a:pt x="96" y="9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42" name="Group 662"/>
            <p:cNvGrpSpPr>
              <a:grpSpLocks/>
            </p:cNvGrpSpPr>
            <p:nvPr/>
          </p:nvGrpSpPr>
          <p:grpSpPr bwMode="auto">
            <a:xfrm>
              <a:off x="4397" y="1670"/>
              <a:ext cx="340" cy="97"/>
              <a:chOff x="4397" y="1670"/>
              <a:chExt cx="340" cy="97"/>
            </a:xfrm>
          </p:grpSpPr>
          <p:sp>
            <p:nvSpPr>
              <p:cNvPr id="123544" name="Line 664"/>
              <p:cNvSpPr>
                <a:spLocks noChangeShapeType="1"/>
              </p:cNvSpPr>
              <p:nvPr/>
            </p:nvSpPr>
            <p:spPr bwMode="auto">
              <a:xfrm flipV="1">
                <a:off x="4397" y="1717"/>
                <a:ext cx="248" cy="9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43" name="Freeform 663"/>
              <p:cNvSpPr>
                <a:spLocks/>
              </p:cNvSpPr>
              <p:nvPr/>
            </p:nvSpPr>
            <p:spPr bwMode="auto">
              <a:xfrm>
                <a:off x="4640" y="1670"/>
                <a:ext cx="97" cy="97"/>
              </a:xfrm>
              <a:custGeom>
                <a:avLst/>
                <a:gdLst/>
                <a:ahLst/>
                <a:cxnLst>
                  <a:cxn ang="0">
                    <a:pos x="4" y="97"/>
                  </a:cxn>
                  <a:cxn ang="0">
                    <a:pos x="97" y="44"/>
                  </a:cxn>
                  <a:cxn ang="0">
                    <a:pos x="0" y="0"/>
                  </a:cxn>
                  <a:cxn ang="0">
                    <a:pos x="4" y="97"/>
                  </a:cxn>
                </a:cxnLst>
                <a:rect l="0" t="0" r="r" b="b"/>
                <a:pathLst>
                  <a:path w="97" h="97">
                    <a:moveTo>
                      <a:pt x="4" y="97"/>
                    </a:moveTo>
                    <a:lnTo>
                      <a:pt x="97" y="44"/>
                    </a:lnTo>
                    <a:lnTo>
                      <a:pt x="0" y="0"/>
                    </a:lnTo>
                    <a:lnTo>
                      <a:pt x="4" y="97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541" name="Line 661"/>
            <p:cNvSpPr>
              <a:spLocks noChangeShapeType="1"/>
            </p:cNvSpPr>
            <p:nvPr/>
          </p:nvSpPr>
          <p:spPr bwMode="auto">
            <a:xfrm>
              <a:off x="4400" y="1404"/>
              <a:ext cx="1" cy="320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3538" name="Group 658"/>
            <p:cNvGrpSpPr>
              <a:grpSpLocks/>
            </p:cNvGrpSpPr>
            <p:nvPr/>
          </p:nvGrpSpPr>
          <p:grpSpPr bwMode="auto">
            <a:xfrm>
              <a:off x="4438" y="1617"/>
              <a:ext cx="299" cy="94"/>
              <a:chOff x="4438" y="1617"/>
              <a:chExt cx="299" cy="94"/>
            </a:xfrm>
          </p:grpSpPr>
          <p:sp>
            <p:nvSpPr>
              <p:cNvPr id="123540" name="Line 660"/>
              <p:cNvSpPr>
                <a:spLocks noChangeShapeType="1"/>
              </p:cNvSpPr>
              <p:nvPr/>
            </p:nvSpPr>
            <p:spPr bwMode="auto">
              <a:xfrm>
                <a:off x="4438" y="1662"/>
                <a:ext cx="207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39" name="Freeform 659"/>
              <p:cNvSpPr>
                <a:spLocks/>
              </p:cNvSpPr>
              <p:nvPr/>
            </p:nvSpPr>
            <p:spPr bwMode="auto">
              <a:xfrm>
                <a:off x="4643" y="1617"/>
                <a:ext cx="94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94" y="46"/>
                  </a:cxn>
                  <a:cxn ang="0">
                    <a:pos x="0" y="0"/>
                  </a:cxn>
                  <a:cxn ang="0">
                    <a:pos x="0" y="94"/>
                  </a:cxn>
                </a:cxnLst>
                <a:rect l="0" t="0" r="r" b="b"/>
                <a:pathLst>
                  <a:path w="94" h="94">
                    <a:moveTo>
                      <a:pt x="0" y="94"/>
                    </a:moveTo>
                    <a:lnTo>
                      <a:pt x="94" y="46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537" name="Line 657"/>
            <p:cNvSpPr>
              <a:spLocks noChangeShapeType="1"/>
            </p:cNvSpPr>
            <p:nvPr/>
          </p:nvSpPr>
          <p:spPr bwMode="auto">
            <a:xfrm>
              <a:off x="4436" y="822"/>
              <a:ext cx="2" cy="837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3534" name="Group 654"/>
            <p:cNvGrpSpPr>
              <a:grpSpLocks/>
            </p:cNvGrpSpPr>
            <p:nvPr/>
          </p:nvGrpSpPr>
          <p:grpSpPr bwMode="auto">
            <a:xfrm>
              <a:off x="4110" y="768"/>
              <a:ext cx="329" cy="95"/>
              <a:chOff x="4110" y="768"/>
              <a:chExt cx="329" cy="95"/>
            </a:xfrm>
          </p:grpSpPr>
          <p:sp>
            <p:nvSpPr>
              <p:cNvPr id="123536" name="Line 656"/>
              <p:cNvSpPr>
                <a:spLocks noChangeShapeType="1"/>
              </p:cNvSpPr>
              <p:nvPr/>
            </p:nvSpPr>
            <p:spPr bwMode="auto">
              <a:xfrm>
                <a:off x="4202" y="815"/>
                <a:ext cx="237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35" name="Freeform 655"/>
              <p:cNvSpPr>
                <a:spLocks/>
              </p:cNvSpPr>
              <p:nvPr/>
            </p:nvSpPr>
            <p:spPr bwMode="auto">
              <a:xfrm>
                <a:off x="4110" y="768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7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7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31" name="Group 651"/>
            <p:cNvGrpSpPr>
              <a:grpSpLocks/>
            </p:cNvGrpSpPr>
            <p:nvPr/>
          </p:nvGrpSpPr>
          <p:grpSpPr bwMode="auto">
            <a:xfrm>
              <a:off x="4386" y="1735"/>
              <a:ext cx="354" cy="97"/>
              <a:chOff x="4386" y="1735"/>
              <a:chExt cx="354" cy="97"/>
            </a:xfrm>
          </p:grpSpPr>
          <p:sp>
            <p:nvSpPr>
              <p:cNvPr id="123533" name="Line 653"/>
              <p:cNvSpPr>
                <a:spLocks noChangeShapeType="1"/>
              </p:cNvSpPr>
              <p:nvPr/>
            </p:nvSpPr>
            <p:spPr bwMode="auto">
              <a:xfrm flipV="1">
                <a:off x="4386" y="1782"/>
                <a:ext cx="261" cy="3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32" name="Freeform 652"/>
              <p:cNvSpPr>
                <a:spLocks/>
              </p:cNvSpPr>
              <p:nvPr/>
            </p:nvSpPr>
            <p:spPr bwMode="auto">
              <a:xfrm>
                <a:off x="4643" y="1735"/>
                <a:ext cx="97" cy="97"/>
              </a:xfrm>
              <a:custGeom>
                <a:avLst/>
                <a:gdLst/>
                <a:ahLst/>
                <a:cxnLst>
                  <a:cxn ang="0">
                    <a:pos x="1" y="97"/>
                  </a:cxn>
                  <a:cxn ang="0">
                    <a:pos x="97" y="47"/>
                  </a:cxn>
                  <a:cxn ang="0">
                    <a:pos x="0" y="0"/>
                  </a:cxn>
                  <a:cxn ang="0">
                    <a:pos x="1" y="97"/>
                  </a:cxn>
                </a:cxnLst>
                <a:rect l="0" t="0" r="r" b="b"/>
                <a:pathLst>
                  <a:path w="97" h="97">
                    <a:moveTo>
                      <a:pt x="1" y="97"/>
                    </a:moveTo>
                    <a:lnTo>
                      <a:pt x="97" y="47"/>
                    </a:lnTo>
                    <a:lnTo>
                      <a:pt x="0" y="0"/>
                    </a:lnTo>
                    <a:lnTo>
                      <a:pt x="1" y="97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28" name="Group 648"/>
            <p:cNvGrpSpPr>
              <a:grpSpLocks/>
            </p:cNvGrpSpPr>
            <p:nvPr/>
          </p:nvGrpSpPr>
          <p:grpSpPr bwMode="auto">
            <a:xfrm>
              <a:off x="4434" y="1788"/>
              <a:ext cx="303" cy="95"/>
              <a:chOff x="4434" y="1788"/>
              <a:chExt cx="303" cy="95"/>
            </a:xfrm>
          </p:grpSpPr>
          <p:sp>
            <p:nvSpPr>
              <p:cNvPr id="123530" name="Line 650"/>
              <p:cNvSpPr>
                <a:spLocks noChangeShapeType="1"/>
              </p:cNvSpPr>
              <p:nvPr/>
            </p:nvSpPr>
            <p:spPr bwMode="auto">
              <a:xfrm>
                <a:off x="4434" y="1833"/>
                <a:ext cx="210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29" name="Freeform 649"/>
              <p:cNvSpPr>
                <a:spLocks/>
              </p:cNvSpPr>
              <p:nvPr/>
            </p:nvSpPr>
            <p:spPr bwMode="auto">
              <a:xfrm>
                <a:off x="4641" y="1788"/>
                <a:ext cx="96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6" y="48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6" h="95">
                    <a:moveTo>
                      <a:pt x="0" y="95"/>
                    </a:moveTo>
                    <a:lnTo>
                      <a:pt x="96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527" name="Line 647"/>
            <p:cNvSpPr>
              <a:spLocks noChangeShapeType="1"/>
            </p:cNvSpPr>
            <p:nvPr/>
          </p:nvSpPr>
          <p:spPr bwMode="auto">
            <a:xfrm>
              <a:off x="4383" y="1781"/>
              <a:ext cx="1" cy="219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526" name="Line 646"/>
            <p:cNvSpPr>
              <a:spLocks noChangeShapeType="1"/>
            </p:cNvSpPr>
            <p:nvPr/>
          </p:nvSpPr>
          <p:spPr bwMode="auto">
            <a:xfrm>
              <a:off x="4429" y="1836"/>
              <a:ext cx="5" cy="798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3522" name="Group 642"/>
            <p:cNvGrpSpPr>
              <a:grpSpLocks/>
            </p:cNvGrpSpPr>
            <p:nvPr/>
          </p:nvGrpSpPr>
          <p:grpSpPr bwMode="auto">
            <a:xfrm>
              <a:off x="4746" y="1898"/>
              <a:ext cx="94" cy="274"/>
              <a:chOff x="4746" y="1898"/>
              <a:chExt cx="94" cy="274"/>
            </a:xfrm>
          </p:grpSpPr>
          <p:sp>
            <p:nvSpPr>
              <p:cNvPr id="123525" name="Line 645"/>
              <p:cNvSpPr>
                <a:spLocks noChangeShapeType="1"/>
              </p:cNvSpPr>
              <p:nvPr/>
            </p:nvSpPr>
            <p:spPr bwMode="auto">
              <a:xfrm flipV="1">
                <a:off x="4792" y="1990"/>
                <a:ext cx="1" cy="9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24" name="Freeform 644"/>
              <p:cNvSpPr>
                <a:spLocks/>
              </p:cNvSpPr>
              <p:nvPr/>
            </p:nvSpPr>
            <p:spPr bwMode="auto">
              <a:xfrm>
                <a:off x="4746" y="2078"/>
                <a:ext cx="94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4"/>
                  </a:cxn>
                  <a:cxn ang="0">
                    <a:pos x="94" y="0"/>
                  </a:cxn>
                  <a:cxn ang="0">
                    <a:pos x="0" y="0"/>
                  </a:cxn>
                </a:cxnLst>
                <a:rect l="0" t="0" r="r" b="b"/>
                <a:pathLst>
                  <a:path w="94" h="94">
                    <a:moveTo>
                      <a:pt x="0" y="0"/>
                    </a:moveTo>
                    <a:lnTo>
                      <a:pt x="48" y="94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23" name="Freeform 643"/>
              <p:cNvSpPr>
                <a:spLocks/>
              </p:cNvSpPr>
              <p:nvPr/>
            </p:nvSpPr>
            <p:spPr bwMode="auto">
              <a:xfrm>
                <a:off x="4746" y="1898"/>
                <a:ext cx="94" cy="96"/>
              </a:xfrm>
              <a:custGeom>
                <a:avLst/>
                <a:gdLst/>
                <a:ahLst/>
                <a:cxnLst>
                  <a:cxn ang="0">
                    <a:pos x="94" y="96"/>
                  </a:cxn>
                  <a:cxn ang="0">
                    <a:pos x="48" y="0"/>
                  </a:cxn>
                  <a:cxn ang="0">
                    <a:pos x="0" y="96"/>
                  </a:cxn>
                  <a:cxn ang="0">
                    <a:pos x="94" y="96"/>
                  </a:cxn>
                </a:cxnLst>
                <a:rect l="0" t="0" r="r" b="b"/>
                <a:pathLst>
                  <a:path w="94" h="96">
                    <a:moveTo>
                      <a:pt x="94" y="96"/>
                    </a:moveTo>
                    <a:lnTo>
                      <a:pt x="48" y="0"/>
                    </a:lnTo>
                    <a:lnTo>
                      <a:pt x="0" y="96"/>
                    </a:lnTo>
                    <a:lnTo>
                      <a:pt x="94" y="96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18" name="Group 638"/>
            <p:cNvGrpSpPr>
              <a:grpSpLocks/>
            </p:cNvGrpSpPr>
            <p:nvPr/>
          </p:nvGrpSpPr>
          <p:grpSpPr bwMode="auto">
            <a:xfrm>
              <a:off x="5028" y="1714"/>
              <a:ext cx="257" cy="111"/>
              <a:chOff x="5028" y="1714"/>
              <a:chExt cx="257" cy="111"/>
            </a:xfrm>
          </p:grpSpPr>
          <p:sp>
            <p:nvSpPr>
              <p:cNvPr id="123521" name="Freeform 641"/>
              <p:cNvSpPr>
                <a:spLocks/>
              </p:cNvSpPr>
              <p:nvPr/>
            </p:nvSpPr>
            <p:spPr bwMode="auto">
              <a:xfrm>
                <a:off x="5132" y="1759"/>
                <a:ext cx="47" cy="19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47" y="2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7" y="19"/>
                  </a:cxn>
                </a:cxnLst>
                <a:rect l="0" t="0" r="r" b="b"/>
                <a:pathLst>
                  <a:path w="47" h="19">
                    <a:moveTo>
                      <a:pt x="47" y="19"/>
                    </a:moveTo>
                    <a:lnTo>
                      <a:pt x="47" y="2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20" name="Freeform 640"/>
              <p:cNvSpPr>
                <a:spLocks/>
              </p:cNvSpPr>
              <p:nvPr/>
            </p:nvSpPr>
            <p:spPr bwMode="auto">
              <a:xfrm>
                <a:off x="5175" y="1714"/>
                <a:ext cx="110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10" y="57"/>
                  </a:cxn>
                  <a:cxn ang="0">
                    <a:pos x="1" y="0"/>
                  </a:cxn>
                  <a:cxn ang="0">
                    <a:pos x="0" y="111"/>
                  </a:cxn>
                </a:cxnLst>
                <a:rect l="0" t="0" r="r" b="b"/>
                <a:pathLst>
                  <a:path w="110" h="111">
                    <a:moveTo>
                      <a:pt x="0" y="111"/>
                    </a:moveTo>
                    <a:lnTo>
                      <a:pt x="110" y="57"/>
                    </a:lnTo>
                    <a:lnTo>
                      <a:pt x="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19" name="Freeform 639"/>
              <p:cNvSpPr>
                <a:spLocks/>
              </p:cNvSpPr>
              <p:nvPr/>
            </p:nvSpPr>
            <p:spPr bwMode="auto">
              <a:xfrm>
                <a:off x="5028" y="1714"/>
                <a:ext cx="110" cy="11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4"/>
                  </a:cxn>
                  <a:cxn ang="0">
                    <a:pos x="109" y="111"/>
                  </a:cxn>
                  <a:cxn ang="0">
                    <a:pos x="110" y="0"/>
                  </a:cxn>
                </a:cxnLst>
                <a:rect l="0" t="0" r="r" b="b"/>
                <a:pathLst>
                  <a:path w="110" h="111">
                    <a:moveTo>
                      <a:pt x="110" y="0"/>
                    </a:moveTo>
                    <a:lnTo>
                      <a:pt x="0" y="54"/>
                    </a:lnTo>
                    <a:lnTo>
                      <a:pt x="109" y="111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15" name="Group 635"/>
            <p:cNvGrpSpPr>
              <a:grpSpLocks/>
            </p:cNvGrpSpPr>
            <p:nvPr/>
          </p:nvGrpSpPr>
          <p:grpSpPr bwMode="auto">
            <a:xfrm>
              <a:off x="5000" y="1016"/>
              <a:ext cx="146" cy="94"/>
              <a:chOff x="5000" y="1016"/>
              <a:chExt cx="146" cy="94"/>
            </a:xfrm>
          </p:grpSpPr>
          <p:sp>
            <p:nvSpPr>
              <p:cNvPr id="123517" name="Line 637"/>
              <p:cNvSpPr>
                <a:spLocks noChangeShapeType="1"/>
              </p:cNvSpPr>
              <p:nvPr/>
            </p:nvSpPr>
            <p:spPr bwMode="auto">
              <a:xfrm>
                <a:off x="5000" y="1062"/>
                <a:ext cx="55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16" name="Freeform 636"/>
              <p:cNvSpPr>
                <a:spLocks/>
              </p:cNvSpPr>
              <p:nvPr/>
            </p:nvSpPr>
            <p:spPr bwMode="auto">
              <a:xfrm>
                <a:off x="5052" y="1016"/>
                <a:ext cx="94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94" y="48"/>
                  </a:cxn>
                  <a:cxn ang="0">
                    <a:pos x="0" y="0"/>
                  </a:cxn>
                  <a:cxn ang="0">
                    <a:pos x="0" y="94"/>
                  </a:cxn>
                </a:cxnLst>
                <a:rect l="0" t="0" r="r" b="b"/>
                <a:pathLst>
                  <a:path w="94" h="94">
                    <a:moveTo>
                      <a:pt x="0" y="94"/>
                    </a:moveTo>
                    <a:lnTo>
                      <a:pt x="94" y="48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12" name="Group 632"/>
            <p:cNvGrpSpPr>
              <a:grpSpLocks/>
            </p:cNvGrpSpPr>
            <p:nvPr/>
          </p:nvGrpSpPr>
          <p:grpSpPr bwMode="auto">
            <a:xfrm>
              <a:off x="5014" y="1458"/>
              <a:ext cx="180" cy="96"/>
              <a:chOff x="5014" y="1458"/>
              <a:chExt cx="180" cy="96"/>
            </a:xfrm>
          </p:grpSpPr>
          <p:sp>
            <p:nvSpPr>
              <p:cNvPr id="123514" name="Line 634"/>
              <p:cNvSpPr>
                <a:spLocks noChangeShapeType="1"/>
              </p:cNvSpPr>
              <p:nvPr/>
            </p:nvSpPr>
            <p:spPr bwMode="auto">
              <a:xfrm>
                <a:off x="5014" y="1505"/>
                <a:ext cx="89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13" name="Freeform 633"/>
              <p:cNvSpPr>
                <a:spLocks/>
              </p:cNvSpPr>
              <p:nvPr/>
            </p:nvSpPr>
            <p:spPr bwMode="auto">
              <a:xfrm>
                <a:off x="5098" y="1458"/>
                <a:ext cx="96" cy="96"/>
              </a:xfrm>
              <a:custGeom>
                <a:avLst/>
                <a:gdLst/>
                <a:ahLst/>
                <a:cxnLst>
                  <a:cxn ang="0">
                    <a:pos x="2" y="96"/>
                  </a:cxn>
                  <a:cxn ang="0">
                    <a:pos x="96" y="47"/>
                  </a:cxn>
                  <a:cxn ang="0">
                    <a:pos x="0" y="0"/>
                  </a:cxn>
                  <a:cxn ang="0">
                    <a:pos x="2" y="96"/>
                  </a:cxn>
                </a:cxnLst>
                <a:rect l="0" t="0" r="r" b="b"/>
                <a:pathLst>
                  <a:path w="96" h="96">
                    <a:moveTo>
                      <a:pt x="2" y="96"/>
                    </a:moveTo>
                    <a:lnTo>
                      <a:pt x="96" y="47"/>
                    </a:lnTo>
                    <a:lnTo>
                      <a:pt x="0" y="0"/>
                    </a:lnTo>
                    <a:lnTo>
                      <a:pt x="2" y="96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09" name="Group 629"/>
            <p:cNvGrpSpPr>
              <a:grpSpLocks/>
            </p:cNvGrpSpPr>
            <p:nvPr/>
          </p:nvGrpSpPr>
          <p:grpSpPr bwMode="auto">
            <a:xfrm>
              <a:off x="4482" y="1348"/>
              <a:ext cx="264" cy="95"/>
              <a:chOff x="4482" y="1348"/>
              <a:chExt cx="264" cy="95"/>
            </a:xfrm>
          </p:grpSpPr>
          <p:sp>
            <p:nvSpPr>
              <p:cNvPr id="123511" name="Line 631"/>
              <p:cNvSpPr>
                <a:spLocks noChangeShapeType="1"/>
              </p:cNvSpPr>
              <p:nvPr/>
            </p:nvSpPr>
            <p:spPr bwMode="auto">
              <a:xfrm flipV="1">
                <a:off x="4482" y="1395"/>
                <a:ext cx="172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10" name="Freeform 630"/>
              <p:cNvSpPr>
                <a:spLocks/>
              </p:cNvSpPr>
              <p:nvPr/>
            </p:nvSpPr>
            <p:spPr bwMode="auto">
              <a:xfrm>
                <a:off x="4651" y="1348"/>
                <a:ext cx="95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5" y="47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lnTo>
                      <a:pt x="95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06" name="Group 626"/>
            <p:cNvGrpSpPr>
              <a:grpSpLocks/>
            </p:cNvGrpSpPr>
            <p:nvPr/>
          </p:nvGrpSpPr>
          <p:grpSpPr bwMode="auto">
            <a:xfrm>
              <a:off x="4113" y="2366"/>
              <a:ext cx="240" cy="95"/>
              <a:chOff x="4113" y="2366"/>
              <a:chExt cx="240" cy="95"/>
            </a:xfrm>
          </p:grpSpPr>
          <p:sp>
            <p:nvSpPr>
              <p:cNvPr id="123508" name="Line 628"/>
              <p:cNvSpPr>
                <a:spLocks noChangeShapeType="1"/>
              </p:cNvSpPr>
              <p:nvPr/>
            </p:nvSpPr>
            <p:spPr bwMode="auto">
              <a:xfrm>
                <a:off x="4204" y="2413"/>
                <a:ext cx="149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07" name="Freeform 627"/>
              <p:cNvSpPr>
                <a:spLocks/>
              </p:cNvSpPr>
              <p:nvPr/>
            </p:nvSpPr>
            <p:spPr bwMode="auto">
              <a:xfrm>
                <a:off x="4113" y="2366"/>
                <a:ext cx="95" cy="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7"/>
                  </a:cxn>
                  <a:cxn ang="0">
                    <a:pos x="95" y="95"/>
                  </a:cxn>
                  <a:cxn ang="0">
                    <a:pos x="95" y="0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0" y="47"/>
                    </a:lnTo>
                    <a:lnTo>
                      <a:pt x="95" y="9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03" name="Group 623"/>
            <p:cNvGrpSpPr>
              <a:grpSpLocks/>
            </p:cNvGrpSpPr>
            <p:nvPr/>
          </p:nvGrpSpPr>
          <p:grpSpPr bwMode="auto">
            <a:xfrm>
              <a:off x="4108" y="1099"/>
              <a:ext cx="248" cy="95"/>
              <a:chOff x="4108" y="1099"/>
              <a:chExt cx="248" cy="95"/>
            </a:xfrm>
          </p:grpSpPr>
          <p:sp>
            <p:nvSpPr>
              <p:cNvPr id="123505" name="Line 625"/>
              <p:cNvSpPr>
                <a:spLocks noChangeShapeType="1"/>
              </p:cNvSpPr>
              <p:nvPr/>
            </p:nvSpPr>
            <p:spPr bwMode="auto">
              <a:xfrm>
                <a:off x="4199" y="1146"/>
                <a:ext cx="157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04" name="Freeform 624"/>
              <p:cNvSpPr>
                <a:spLocks/>
              </p:cNvSpPr>
              <p:nvPr/>
            </p:nvSpPr>
            <p:spPr bwMode="auto">
              <a:xfrm>
                <a:off x="4108" y="1099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7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7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500" name="Group 620"/>
            <p:cNvGrpSpPr>
              <a:grpSpLocks/>
            </p:cNvGrpSpPr>
            <p:nvPr/>
          </p:nvGrpSpPr>
          <p:grpSpPr bwMode="auto">
            <a:xfrm>
              <a:off x="4116" y="1743"/>
              <a:ext cx="145" cy="96"/>
              <a:chOff x="4116" y="1743"/>
              <a:chExt cx="145" cy="96"/>
            </a:xfrm>
          </p:grpSpPr>
          <p:sp>
            <p:nvSpPr>
              <p:cNvPr id="123502" name="Line 622"/>
              <p:cNvSpPr>
                <a:spLocks noChangeShapeType="1"/>
              </p:cNvSpPr>
              <p:nvPr/>
            </p:nvSpPr>
            <p:spPr bwMode="auto">
              <a:xfrm flipV="1">
                <a:off x="4208" y="1789"/>
                <a:ext cx="53" cy="2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501" name="Freeform 621"/>
              <p:cNvSpPr>
                <a:spLocks/>
              </p:cNvSpPr>
              <p:nvPr/>
            </p:nvSpPr>
            <p:spPr bwMode="auto">
              <a:xfrm>
                <a:off x="4116" y="1743"/>
                <a:ext cx="97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50"/>
                  </a:cxn>
                  <a:cxn ang="0">
                    <a:pos x="97" y="96"/>
                  </a:cxn>
                  <a:cxn ang="0">
                    <a:pos x="96" y="0"/>
                  </a:cxn>
                </a:cxnLst>
                <a:rect l="0" t="0" r="r" b="b"/>
                <a:pathLst>
                  <a:path w="97" h="96">
                    <a:moveTo>
                      <a:pt x="96" y="0"/>
                    </a:moveTo>
                    <a:lnTo>
                      <a:pt x="0" y="50"/>
                    </a:lnTo>
                    <a:lnTo>
                      <a:pt x="97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499" name="Line 619"/>
            <p:cNvSpPr>
              <a:spLocks noChangeShapeType="1"/>
            </p:cNvSpPr>
            <p:nvPr/>
          </p:nvSpPr>
          <p:spPr bwMode="auto">
            <a:xfrm flipV="1">
              <a:off x="4096" y="584"/>
              <a:ext cx="381" cy="2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3496" name="Group 616"/>
            <p:cNvGrpSpPr>
              <a:grpSpLocks/>
            </p:cNvGrpSpPr>
            <p:nvPr/>
          </p:nvGrpSpPr>
          <p:grpSpPr bwMode="auto">
            <a:xfrm>
              <a:off x="5025" y="1553"/>
              <a:ext cx="179" cy="96"/>
              <a:chOff x="5025" y="1553"/>
              <a:chExt cx="179" cy="96"/>
            </a:xfrm>
          </p:grpSpPr>
          <p:sp>
            <p:nvSpPr>
              <p:cNvPr id="123498" name="Line 618"/>
              <p:cNvSpPr>
                <a:spLocks noChangeShapeType="1"/>
              </p:cNvSpPr>
              <p:nvPr/>
            </p:nvSpPr>
            <p:spPr bwMode="auto">
              <a:xfrm>
                <a:off x="5115" y="1601"/>
                <a:ext cx="89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97" name="Freeform 617"/>
              <p:cNvSpPr>
                <a:spLocks/>
              </p:cNvSpPr>
              <p:nvPr/>
            </p:nvSpPr>
            <p:spPr bwMode="auto">
              <a:xfrm>
                <a:off x="5025" y="1553"/>
                <a:ext cx="96" cy="9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51"/>
                  </a:cxn>
                  <a:cxn ang="0">
                    <a:pos x="96" y="96"/>
                  </a:cxn>
                  <a:cxn ang="0">
                    <a:pos x="95" y="0"/>
                  </a:cxn>
                </a:cxnLst>
                <a:rect l="0" t="0" r="r" b="b"/>
                <a:pathLst>
                  <a:path w="96" h="96">
                    <a:moveTo>
                      <a:pt x="95" y="0"/>
                    </a:moveTo>
                    <a:lnTo>
                      <a:pt x="0" y="51"/>
                    </a:lnTo>
                    <a:lnTo>
                      <a:pt x="96" y="9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495" name="Line 615"/>
            <p:cNvSpPr>
              <a:spLocks noChangeShapeType="1"/>
            </p:cNvSpPr>
            <p:nvPr/>
          </p:nvSpPr>
          <p:spPr bwMode="auto">
            <a:xfrm flipV="1">
              <a:off x="4476" y="587"/>
              <a:ext cx="1" cy="810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494" name="Line 614"/>
            <p:cNvSpPr>
              <a:spLocks noChangeShapeType="1"/>
            </p:cNvSpPr>
            <p:nvPr/>
          </p:nvSpPr>
          <p:spPr bwMode="auto">
            <a:xfrm flipH="1" flipV="1">
              <a:off x="4356" y="1139"/>
              <a:ext cx="1" cy="302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493" name="Line 613"/>
            <p:cNvSpPr>
              <a:spLocks noChangeShapeType="1"/>
            </p:cNvSpPr>
            <p:nvPr/>
          </p:nvSpPr>
          <p:spPr bwMode="auto">
            <a:xfrm flipV="1">
              <a:off x="4260" y="1501"/>
              <a:ext cx="1" cy="290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492" name="Line 612"/>
            <p:cNvSpPr>
              <a:spLocks noChangeShapeType="1"/>
            </p:cNvSpPr>
            <p:nvPr/>
          </p:nvSpPr>
          <p:spPr bwMode="auto">
            <a:xfrm flipV="1">
              <a:off x="4345" y="1536"/>
              <a:ext cx="1" cy="880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491" name="Line 611"/>
            <p:cNvSpPr>
              <a:spLocks noChangeShapeType="1"/>
            </p:cNvSpPr>
            <p:nvPr/>
          </p:nvSpPr>
          <p:spPr bwMode="auto">
            <a:xfrm>
              <a:off x="4352" y="1542"/>
              <a:ext cx="396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490" name="Line 610"/>
            <p:cNvSpPr>
              <a:spLocks noChangeShapeType="1"/>
            </p:cNvSpPr>
            <p:nvPr/>
          </p:nvSpPr>
          <p:spPr bwMode="auto">
            <a:xfrm>
              <a:off x="4352" y="1444"/>
              <a:ext cx="385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489" name="Line 609"/>
            <p:cNvSpPr>
              <a:spLocks noChangeShapeType="1"/>
            </p:cNvSpPr>
            <p:nvPr/>
          </p:nvSpPr>
          <p:spPr bwMode="auto">
            <a:xfrm>
              <a:off x="4260" y="1501"/>
              <a:ext cx="481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3486" name="Group 606"/>
            <p:cNvGrpSpPr>
              <a:grpSpLocks/>
            </p:cNvGrpSpPr>
            <p:nvPr/>
          </p:nvGrpSpPr>
          <p:grpSpPr bwMode="auto">
            <a:xfrm>
              <a:off x="4113" y="2716"/>
              <a:ext cx="525" cy="109"/>
              <a:chOff x="4113" y="2716"/>
              <a:chExt cx="525" cy="109"/>
            </a:xfrm>
          </p:grpSpPr>
          <p:sp>
            <p:nvSpPr>
              <p:cNvPr id="123488" name="Freeform 608"/>
              <p:cNvSpPr>
                <a:spLocks/>
              </p:cNvSpPr>
              <p:nvPr/>
            </p:nvSpPr>
            <p:spPr bwMode="auto">
              <a:xfrm>
                <a:off x="4219" y="2759"/>
                <a:ext cx="419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9"/>
                  </a:cxn>
                  <a:cxn ang="0">
                    <a:pos x="419" y="17"/>
                  </a:cxn>
                  <a:cxn ang="0">
                    <a:pos x="419" y="0"/>
                  </a:cxn>
                  <a:cxn ang="0">
                    <a:pos x="0" y="2"/>
                  </a:cxn>
                </a:cxnLst>
                <a:rect l="0" t="0" r="r" b="b"/>
                <a:pathLst>
                  <a:path w="419" h="19">
                    <a:moveTo>
                      <a:pt x="0" y="2"/>
                    </a:moveTo>
                    <a:lnTo>
                      <a:pt x="0" y="19"/>
                    </a:lnTo>
                    <a:lnTo>
                      <a:pt x="419" y="17"/>
                    </a:lnTo>
                    <a:lnTo>
                      <a:pt x="41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87" name="Freeform 607"/>
              <p:cNvSpPr>
                <a:spLocks/>
              </p:cNvSpPr>
              <p:nvPr/>
            </p:nvSpPr>
            <p:spPr bwMode="auto">
              <a:xfrm>
                <a:off x="4113" y="2716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3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3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83" name="Group 603"/>
            <p:cNvGrpSpPr>
              <a:grpSpLocks/>
            </p:cNvGrpSpPr>
            <p:nvPr/>
          </p:nvGrpSpPr>
          <p:grpSpPr bwMode="auto">
            <a:xfrm>
              <a:off x="4110" y="2072"/>
              <a:ext cx="185" cy="110"/>
              <a:chOff x="4110" y="2072"/>
              <a:chExt cx="185" cy="110"/>
            </a:xfrm>
          </p:grpSpPr>
          <p:sp>
            <p:nvSpPr>
              <p:cNvPr id="123485" name="Freeform 605"/>
              <p:cNvSpPr>
                <a:spLocks/>
              </p:cNvSpPr>
              <p:nvPr/>
            </p:nvSpPr>
            <p:spPr bwMode="auto">
              <a:xfrm>
                <a:off x="4215" y="2117"/>
                <a:ext cx="80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80" y="19"/>
                  </a:cxn>
                  <a:cxn ang="0">
                    <a:pos x="80" y="2"/>
                  </a:cxn>
                  <a:cxn ang="0">
                    <a:pos x="0" y="0"/>
                  </a:cxn>
                </a:cxnLst>
                <a:rect l="0" t="0" r="r" b="b"/>
                <a:pathLst>
                  <a:path w="80" h="19">
                    <a:moveTo>
                      <a:pt x="0" y="0"/>
                    </a:moveTo>
                    <a:lnTo>
                      <a:pt x="0" y="17"/>
                    </a:lnTo>
                    <a:lnTo>
                      <a:pt x="80" y="19"/>
                    </a:lnTo>
                    <a:lnTo>
                      <a:pt x="8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84" name="Freeform 604"/>
              <p:cNvSpPr>
                <a:spLocks/>
              </p:cNvSpPr>
              <p:nvPr/>
            </p:nvSpPr>
            <p:spPr bwMode="auto">
              <a:xfrm>
                <a:off x="4110" y="2072"/>
                <a:ext cx="111" cy="110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2"/>
                  </a:cxn>
                  <a:cxn ang="0">
                    <a:pos x="109" y="110"/>
                  </a:cxn>
                  <a:cxn ang="0">
                    <a:pos x="111" y="0"/>
                  </a:cxn>
                </a:cxnLst>
                <a:rect l="0" t="0" r="r" b="b"/>
                <a:pathLst>
                  <a:path w="111" h="110">
                    <a:moveTo>
                      <a:pt x="111" y="0"/>
                    </a:moveTo>
                    <a:lnTo>
                      <a:pt x="0" y="52"/>
                    </a:lnTo>
                    <a:lnTo>
                      <a:pt x="109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80" name="Group 600"/>
            <p:cNvGrpSpPr>
              <a:grpSpLocks/>
            </p:cNvGrpSpPr>
            <p:nvPr/>
          </p:nvGrpSpPr>
          <p:grpSpPr bwMode="auto">
            <a:xfrm>
              <a:off x="4535" y="2037"/>
              <a:ext cx="109" cy="133"/>
              <a:chOff x="4535" y="2037"/>
              <a:chExt cx="109" cy="133"/>
            </a:xfrm>
          </p:grpSpPr>
          <p:sp>
            <p:nvSpPr>
              <p:cNvPr id="123482" name="Rectangle 602"/>
              <p:cNvSpPr>
                <a:spLocks noChangeArrowheads="1"/>
              </p:cNvSpPr>
              <p:nvPr/>
            </p:nvSpPr>
            <p:spPr bwMode="auto">
              <a:xfrm>
                <a:off x="4580" y="2037"/>
                <a:ext cx="17" cy="25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81" name="Freeform 601"/>
              <p:cNvSpPr>
                <a:spLocks/>
              </p:cNvSpPr>
              <p:nvPr/>
            </p:nvSpPr>
            <p:spPr bwMode="auto">
              <a:xfrm>
                <a:off x="4535" y="2059"/>
                <a:ext cx="109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111"/>
                  </a:cxn>
                  <a:cxn ang="0">
                    <a:pos x="109" y="0"/>
                  </a:cxn>
                  <a:cxn ang="0">
                    <a:pos x="0" y="0"/>
                  </a:cxn>
                </a:cxnLst>
                <a:rect l="0" t="0" r="r" b="b"/>
                <a:pathLst>
                  <a:path w="109" h="111">
                    <a:moveTo>
                      <a:pt x="0" y="0"/>
                    </a:moveTo>
                    <a:lnTo>
                      <a:pt x="55" y="111"/>
                    </a:lnTo>
                    <a:lnTo>
                      <a:pt x="1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77" name="Group 597"/>
            <p:cNvGrpSpPr>
              <a:grpSpLocks/>
            </p:cNvGrpSpPr>
            <p:nvPr/>
          </p:nvGrpSpPr>
          <p:grpSpPr bwMode="auto">
            <a:xfrm>
              <a:off x="3714" y="559"/>
              <a:ext cx="289" cy="96"/>
              <a:chOff x="3714" y="559"/>
              <a:chExt cx="289" cy="96"/>
            </a:xfrm>
          </p:grpSpPr>
          <p:sp>
            <p:nvSpPr>
              <p:cNvPr id="123479" name="Line 599"/>
              <p:cNvSpPr>
                <a:spLocks noChangeShapeType="1"/>
              </p:cNvSpPr>
              <p:nvPr/>
            </p:nvSpPr>
            <p:spPr bwMode="auto">
              <a:xfrm flipV="1">
                <a:off x="3714" y="605"/>
                <a:ext cx="197" cy="5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78" name="Freeform 598"/>
              <p:cNvSpPr>
                <a:spLocks/>
              </p:cNvSpPr>
              <p:nvPr/>
            </p:nvSpPr>
            <p:spPr bwMode="auto">
              <a:xfrm>
                <a:off x="3907" y="559"/>
                <a:ext cx="96" cy="96"/>
              </a:xfrm>
              <a:custGeom>
                <a:avLst/>
                <a:gdLst/>
                <a:ahLst/>
                <a:cxnLst>
                  <a:cxn ang="0">
                    <a:pos x="2" y="96"/>
                  </a:cxn>
                  <a:cxn ang="0">
                    <a:pos x="96" y="46"/>
                  </a:cxn>
                  <a:cxn ang="0">
                    <a:pos x="0" y="0"/>
                  </a:cxn>
                  <a:cxn ang="0">
                    <a:pos x="2" y="96"/>
                  </a:cxn>
                </a:cxnLst>
                <a:rect l="0" t="0" r="r" b="b"/>
                <a:pathLst>
                  <a:path w="96" h="96">
                    <a:moveTo>
                      <a:pt x="2" y="96"/>
                    </a:moveTo>
                    <a:lnTo>
                      <a:pt x="96" y="46"/>
                    </a:lnTo>
                    <a:lnTo>
                      <a:pt x="0" y="0"/>
                    </a:lnTo>
                    <a:lnTo>
                      <a:pt x="2" y="96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74" name="Group 594"/>
            <p:cNvGrpSpPr>
              <a:grpSpLocks/>
            </p:cNvGrpSpPr>
            <p:nvPr/>
          </p:nvGrpSpPr>
          <p:grpSpPr bwMode="auto">
            <a:xfrm>
              <a:off x="3710" y="1150"/>
              <a:ext cx="287" cy="96"/>
              <a:chOff x="3710" y="1150"/>
              <a:chExt cx="287" cy="96"/>
            </a:xfrm>
          </p:grpSpPr>
          <p:sp>
            <p:nvSpPr>
              <p:cNvPr id="123476" name="Line 596"/>
              <p:cNvSpPr>
                <a:spLocks noChangeShapeType="1"/>
              </p:cNvSpPr>
              <p:nvPr/>
            </p:nvSpPr>
            <p:spPr bwMode="auto">
              <a:xfrm flipV="1">
                <a:off x="3800" y="1194"/>
                <a:ext cx="197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75" name="Freeform 595"/>
              <p:cNvSpPr>
                <a:spLocks/>
              </p:cNvSpPr>
              <p:nvPr/>
            </p:nvSpPr>
            <p:spPr bwMode="auto">
              <a:xfrm>
                <a:off x="3710" y="1150"/>
                <a:ext cx="96" cy="9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49"/>
                  </a:cxn>
                  <a:cxn ang="0">
                    <a:pos x="96" y="96"/>
                  </a:cxn>
                  <a:cxn ang="0">
                    <a:pos x="94" y="0"/>
                  </a:cxn>
                </a:cxnLst>
                <a:rect l="0" t="0" r="r" b="b"/>
                <a:pathLst>
                  <a:path w="96" h="96">
                    <a:moveTo>
                      <a:pt x="94" y="0"/>
                    </a:moveTo>
                    <a:lnTo>
                      <a:pt x="0" y="49"/>
                    </a:lnTo>
                    <a:lnTo>
                      <a:pt x="96" y="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473" name="Freeform 593"/>
            <p:cNvSpPr>
              <a:spLocks/>
            </p:cNvSpPr>
            <p:nvPr/>
          </p:nvSpPr>
          <p:spPr bwMode="auto">
            <a:xfrm>
              <a:off x="4562" y="2662"/>
              <a:ext cx="109" cy="116"/>
            </a:xfrm>
            <a:custGeom>
              <a:avLst/>
              <a:gdLst/>
              <a:ahLst/>
              <a:cxnLst>
                <a:cxn ang="0">
                  <a:pos x="109" y="116"/>
                </a:cxn>
                <a:cxn ang="0">
                  <a:pos x="65" y="0"/>
                </a:cxn>
                <a:cxn ang="0">
                  <a:pos x="0" y="105"/>
                </a:cxn>
                <a:cxn ang="0">
                  <a:pos x="109" y="116"/>
                </a:cxn>
              </a:cxnLst>
              <a:rect l="0" t="0" r="r" b="b"/>
              <a:pathLst>
                <a:path w="109" h="116">
                  <a:moveTo>
                    <a:pt x="109" y="116"/>
                  </a:moveTo>
                  <a:lnTo>
                    <a:pt x="65" y="0"/>
                  </a:lnTo>
                  <a:lnTo>
                    <a:pt x="0" y="105"/>
                  </a:lnTo>
                  <a:lnTo>
                    <a:pt x="109" y="116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3470" name="Group 590"/>
            <p:cNvGrpSpPr>
              <a:grpSpLocks/>
            </p:cNvGrpSpPr>
            <p:nvPr/>
          </p:nvGrpSpPr>
          <p:grpSpPr bwMode="auto">
            <a:xfrm>
              <a:off x="3721" y="1761"/>
              <a:ext cx="289" cy="96"/>
              <a:chOff x="3721" y="1761"/>
              <a:chExt cx="289" cy="96"/>
            </a:xfrm>
          </p:grpSpPr>
          <p:sp>
            <p:nvSpPr>
              <p:cNvPr id="123472" name="Line 592"/>
              <p:cNvSpPr>
                <a:spLocks noChangeShapeType="1"/>
              </p:cNvSpPr>
              <p:nvPr/>
            </p:nvSpPr>
            <p:spPr bwMode="auto">
              <a:xfrm flipV="1">
                <a:off x="3813" y="1805"/>
                <a:ext cx="197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71" name="Freeform 591"/>
              <p:cNvSpPr>
                <a:spLocks/>
              </p:cNvSpPr>
              <p:nvPr/>
            </p:nvSpPr>
            <p:spPr bwMode="auto">
              <a:xfrm>
                <a:off x="3721" y="1761"/>
                <a:ext cx="97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9"/>
                  </a:cxn>
                  <a:cxn ang="0">
                    <a:pos x="97" y="96"/>
                  </a:cxn>
                  <a:cxn ang="0">
                    <a:pos x="96" y="0"/>
                  </a:cxn>
                </a:cxnLst>
                <a:rect l="0" t="0" r="r" b="b"/>
                <a:pathLst>
                  <a:path w="97" h="96">
                    <a:moveTo>
                      <a:pt x="96" y="0"/>
                    </a:moveTo>
                    <a:lnTo>
                      <a:pt x="0" y="49"/>
                    </a:lnTo>
                    <a:lnTo>
                      <a:pt x="97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67" name="Group 587"/>
            <p:cNvGrpSpPr>
              <a:grpSpLocks/>
            </p:cNvGrpSpPr>
            <p:nvPr/>
          </p:nvGrpSpPr>
          <p:grpSpPr bwMode="auto">
            <a:xfrm>
              <a:off x="3715" y="2365"/>
              <a:ext cx="288" cy="96"/>
              <a:chOff x="3715" y="2365"/>
              <a:chExt cx="288" cy="96"/>
            </a:xfrm>
          </p:grpSpPr>
          <p:sp>
            <p:nvSpPr>
              <p:cNvPr id="123469" name="Line 589"/>
              <p:cNvSpPr>
                <a:spLocks noChangeShapeType="1"/>
              </p:cNvSpPr>
              <p:nvPr/>
            </p:nvSpPr>
            <p:spPr bwMode="auto">
              <a:xfrm flipV="1">
                <a:off x="3806" y="2409"/>
                <a:ext cx="197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68" name="Freeform 588"/>
              <p:cNvSpPr>
                <a:spLocks/>
              </p:cNvSpPr>
              <p:nvPr/>
            </p:nvSpPr>
            <p:spPr bwMode="auto">
              <a:xfrm>
                <a:off x="3715" y="2365"/>
                <a:ext cx="96" cy="9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51"/>
                  </a:cxn>
                  <a:cxn ang="0">
                    <a:pos x="96" y="96"/>
                  </a:cxn>
                  <a:cxn ang="0">
                    <a:pos x="95" y="0"/>
                  </a:cxn>
                </a:cxnLst>
                <a:rect l="0" t="0" r="r" b="b"/>
                <a:pathLst>
                  <a:path w="96" h="96">
                    <a:moveTo>
                      <a:pt x="95" y="0"/>
                    </a:moveTo>
                    <a:lnTo>
                      <a:pt x="0" y="51"/>
                    </a:lnTo>
                    <a:lnTo>
                      <a:pt x="96" y="9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64" name="Group 584"/>
            <p:cNvGrpSpPr>
              <a:grpSpLocks/>
            </p:cNvGrpSpPr>
            <p:nvPr/>
          </p:nvGrpSpPr>
          <p:grpSpPr bwMode="auto">
            <a:xfrm>
              <a:off x="4291" y="2184"/>
              <a:ext cx="192" cy="110"/>
              <a:chOff x="4291" y="2184"/>
              <a:chExt cx="192" cy="110"/>
            </a:xfrm>
          </p:grpSpPr>
          <p:sp>
            <p:nvSpPr>
              <p:cNvPr id="123466" name="Freeform 586"/>
              <p:cNvSpPr>
                <a:spLocks/>
              </p:cNvSpPr>
              <p:nvPr/>
            </p:nvSpPr>
            <p:spPr bwMode="auto">
              <a:xfrm>
                <a:off x="4291" y="2228"/>
                <a:ext cx="8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86" y="19"/>
                  </a:cxn>
                  <a:cxn ang="0">
                    <a:pos x="86" y="2"/>
                  </a:cxn>
                  <a:cxn ang="0">
                    <a:pos x="0" y="0"/>
                  </a:cxn>
                </a:cxnLst>
                <a:rect l="0" t="0" r="r" b="b"/>
                <a:pathLst>
                  <a:path w="86" h="19">
                    <a:moveTo>
                      <a:pt x="0" y="0"/>
                    </a:moveTo>
                    <a:lnTo>
                      <a:pt x="0" y="17"/>
                    </a:lnTo>
                    <a:lnTo>
                      <a:pt x="86" y="19"/>
                    </a:lnTo>
                    <a:lnTo>
                      <a:pt x="8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65" name="Freeform 585"/>
              <p:cNvSpPr>
                <a:spLocks/>
              </p:cNvSpPr>
              <p:nvPr/>
            </p:nvSpPr>
            <p:spPr bwMode="auto">
              <a:xfrm>
                <a:off x="4373" y="2184"/>
                <a:ext cx="110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110" y="59"/>
                  </a:cxn>
                  <a:cxn ang="0">
                    <a:pos x="3" y="0"/>
                  </a:cxn>
                  <a:cxn ang="0">
                    <a:pos x="0" y="110"/>
                  </a:cxn>
                </a:cxnLst>
                <a:rect l="0" t="0" r="r" b="b"/>
                <a:pathLst>
                  <a:path w="110" h="110">
                    <a:moveTo>
                      <a:pt x="0" y="110"/>
                    </a:moveTo>
                    <a:lnTo>
                      <a:pt x="110" y="59"/>
                    </a:lnTo>
                    <a:lnTo>
                      <a:pt x="3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463" name="Rectangle 583"/>
            <p:cNvSpPr>
              <a:spLocks noChangeArrowheads="1"/>
            </p:cNvSpPr>
            <p:nvPr/>
          </p:nvSpPr>
          <p:spPr bwMode="auto">
            <a:xfrm>
              <a:off x="4223" y="1520"/>
              <a:ext cx="17" cy="512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462" name="Rectangle 582"/>
            <p:cNvSpPr>
              <a:spLocks noChangeArrowheads="1"/>
            </p:cNvSpPr>
            <p:nvPr/>
          </p:nvSpPr>
          <p:spPr bwMode="auto">
            <a:xfrm>
              <a:off x="4235" y="2023"/>
              <a:ext cx="351" cy="1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461" name="Freeform 581"/>
            <p:cNvSpPr>
              <a:spLocks/>
            </p:cNvSpPr>
            <p:nvPr/>
          </p:nvSpPr>
          <p:spPr bwMode="auto">
            <a:xfrm>
              <a:off x="4284" y="2124"/>
              <a:ext cx="18" cy="109"/>
            </a:xfrm>
            <a:custGeom>
              <a:avLst/>
              <a:gdLst/>
              <a:ahLst/>
              <a:cxnLst>
                <a:cxn ang="0">
                  <a:pos x="1" y="109"/>
                </a:cxn>
                <a:cxn ang="0">
                  <a:pos x="18" y="109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1" y="109"/>
                </a:cxn>
              </a:cxnLst>
              <a:rect l="0" t="0" r="r" b="b"/>
              <a:pathLst>
                <a:path w="18" h="109">
                  <a:moveTo>
                    <a:pt x="1" y="109"/>
                  </a:moveTo>
                  <a:lnTo>
                    <a:pt x="18" y="10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" y="109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460" name="Rectangle 580"/>
            <p:cNvSpPr>
              <a:spLocks noChangeArrowheads="1"/>
            </p:cNvSpPr>
            <p:nvPr/>
          </p:nvSpPr>
          <p:spPr bwMode="auto">
            <a:xfrm>
              <a:off x="4607" y="3061"/>
              <a:ext cx="61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459" name="Rectangle 579"/>
            <p:cNvSpPr>
              <a:spLocks noChangeArrowheads="1"/>
            </p:cNvSpPr>
            <p:nvPr/>
          </p:nvSpPr>
          <p:spPr bwMode="auto">
            <a:xfrm>
              <a:off x="4689" y="3116"/>
              <a:ext cx="4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Slave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452" name="Group 572"/>
            <p:cNvGrpSpPr>
              <a:grpSpLocks/>
            </p:cNvGrpSpPr>
            <p:nvPr/>
          </p:nvGrpSpPr>
          <p:grpSpPr bwMode="auto">
            <a:xfrm>
              <a:off x="2801" y="2993"/>
              <a:ext cx="2516" cy="2608"/>
              <a:chOff x="2801" y="2993"/>
              <a:chExt cx="2516" cy="2608"/>
            </a:xfrm>
          </p:grpSpPr>
          <p:sp>
            <p:nvSpPr>
              <p:cNvPr id="123458" name="Freeform 578"/>
              <p:cNvSpPr>
                <a:spLocks/>
              </p:cNvSpPr>
              <p:nvPr/>
            </p:nvSpPr>
            <p:spPr bwMode="auto">
              <a:xfrm>
                <a:off x="2801" y="2993"/>
                <a:ext cx="2516" cy="260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4"/>
                  </a:cxn>
                  <a:cxn ang="0">
                    <a:pos x="0" y="2608"/>
                  </a:cxn>
                  <a:cxn ang="0">
                    <a:pos x="2482" y="2608"/>
                  </a:cxn>
                  <a:cxn ang="0">
                    <a:pos x="2516" y="2574"/>
                  </a:cxn>
                  <a:cxn ang="0">
                    <a:pos x="2516" y="0"/>
                  </a:cxn>
                  <a:cxn ang="0">
                    <a:pos x="33" y="0"/>
                  </a:cxn>
                </a:cxnLst>
                <a:rect l="0" t="0" r="r" b="b"/>
                <a:pathLst>
                  <a:path w="2516" h="2608">
                    <a:moveTo>
                      <a:pt x="33" y="0"/>
                    </a:moveTo>
                    <a:lnTo>
                      <a:pt x="0" y="34"/>
                    </a:lnTo>
                    <a:lnTo>
                      <a:pt x="0" y="2608"/>
                    </a:lnTo>
                    <a:lnTo>
                      <a:pt x="2482" y="2608"/>
                    </a:lnTo>
                    <a:lnTo>
                      <a:pt x="2516" y="2574"/>
                    </a:lnTo>
                    <a:lnTo>
                      <a:pt x="2516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57" name="Freeform 577"/>
              <p:cNvSpPr>
                <a:spLocks/>
              </p:cNvSpPr>
              <p:nvPr/>
            </p:nvSpPr>
            <p:spPr bwMode="auto">
              <a:xfrm>
                <a:off x="2801" y="2993"/>
                <a:ext cx="2516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482" y="34"/>
                  </a:cxn>
                  <a:cxn ang="0">
                    <a:pos x="2516" y="0"/>
                  </a:cxn>
                  <a:cxn ang="0">
                    <a:pos x="33" y="0"/>
                  </a:cxn>
                  <a:cxn ang="0">
                    <a:pos x="0" y="34"/>
                  </a:cxn>
                </a:cxnLst>
                <a:rect l="0" t="0" r="r" b="b"/>
                <a:pathLst>
                  <a:path w="2516" h="34">
                    <a:moveTo>
                      <a:pt x="0" y="34"/>
                    </a:moveTo>
                    <a:lnTo>
                      <a:pt x="2482" y="34"/>
                    </a:lnTo>
                    <a:lnTo>
                      <a:pt x="2516" y="0"/>
                    </a:lnTo>
                    <a:lnTo>
                      <a:pt x="33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56" name="Freeform 576"/>
              <p:cNvSpPr>
                <a:spLocks/>
              </p:cNvSpPr>
              <p:nvPr/>
            </p:nvSpPr>
            <p:spPr bwMode="auto">
              <a:xfrm>
                <a:off x="5283" y="2993"/>
                <a:ext cx="34" cy="26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4" y="0"/>
                  </a:cxn>
                  <a:cxn ang="0">
                    <a:pos x="34" y="2574"/>
                  </a:cxn>
                  <a:cxn ang="0">
                    <a:pos x="0" y="2608"/>
                  </a:cxn>
                  <a:cxn ang="0">
                    <a:pos x="0" y="34"/>
                  </a:cxn>
                </a:cxnLst>
                <a:rect l="0" t="0" r="r" b="b"/>
                <a:pathLst>
                  <a:path w="34" h="2608">
                    <a:moveTo>
                      <a:pt x="0" y="34"/>
                    </a:moveTo>
                    <a:lnTo>
                      <a:pt x="34" y="0"/>
                    </a:lnTo>
                    <a:lnTo>
                      <a:pt x="34" y="2574"/>
                    </a:lnTo>
                    <a:lnTo>
                      <a:pt x="0" y="260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55" name="Freeform 575"/>
              <p:cNvSpPr>
                <a:spLocks/>
              </p:cNvSpPr>
              <p:nvPr/>
            </p:nvSpPr>
            <p:spPr bwMode="auto">
              <a:xfrm>
                <a:off x="2801" y="2993"/>
                <a:ext cx="2516" cy="260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4"/>
                  </a:cxn>
                  <a:cxn ang="0">
                    <a:pos x="0" y="2608"/>
                  </a:cxn>
                  <a:cxn ang="0">
                    <a:pos x="2482" y="2608"/>
                  </a:cxn>
                  <a:cxn ang="0">
                    <a:pos x="2516" y="2574"/>
                  </a:cxn>
                  <a:cxn ang="0">
                    <a:pos x="2516" y="0"/>
                  </a:cxn>
                  <a:cxn ang="0">
                    <a:pos x="33" y="0"/>
                  </a:cxn>
                </a:cxnLst>
                <a:rect l="0" t="0" r="r" b="b"/>
                <a:pathLst>
                  <a:path w="2516" h="2608">
                    <a:moveTo>
                      <a:pt x="33" y="0"/>
                    </a:moveTo>
                    <a:lnTo>
                      <a:pt x="0" y="34"/>
                    </a:lnTo>
                    <a:lnTo>
                      <a:pt x="0" y="2608"/>
                    </a:lnTo>
                    <a:lnTo>
                      <a:pt x="2482" y="2608"/>
                    </a:lnTo>
                    <a:lnTo>
                      <a:pt x="2516" y="2574"/>
                    </a:lnTo>
                    <a:lnTo>
                      <a:pt x="2516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54" name="Freeform 574"/>
              <p:cNvSpPr>
                <a:spLocks/>
              </p:cNvSpPr>
              <p:nvPr/>
            </p:nvSpPr>
            <p:spPr bwMode="auto">
              <a:xfrm>
                <a:off x="2801" y="2993"/>
                <a:ext cx="2516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482" y="34"/>
                  </a:cxn>
                  <a:cxn ang="0">
                    <a:pos x="2516" y="0"/>
                  </a:cxn>
                </a:cxnLst>
                <a:rect l="0" t="0" r="r" b="b"/>
                <a:pathLst>
                  <a:path w="2516" h="34">
                    <a:moveTo>
                      <a:pt x="0" y="34"/>
                    </a:moveTo>
                    <a:lnTo>
                      <a:pt x="2482" y="34"/>
                    </a:lnTo>
                    <a:lnTo>
                      <a:pt x="251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53" name="Line 573"/>
              <p:cNvSpPr>
                <a:spLocks noChangeShapeType="1"/>
              </p:cNvSpPr>
              <p:nvPr/>
            </p:nvSpPr>
            <p:spPr bwMode="auto">
              <a:xfrm>
                <a:off x="5283" y="3027"/>
                <a:ext cx="1" cy="257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45" name="Group 565"/>
            <p:cNvGrpSpPr>
              <a:grpSpLocks/>
            </p:cNvGrpSpPr>
            <p:nvPr/>
          </p:nvGrpSpPr>
          <p:grpSpPr bwMode="auto">
            <a:xfrm>
              <a:off x="5268" y="5174"/>
              <a:ext cx="166" cy="435"/>
              <a:chOff x="5268" y="5174"/>
              <a:chExt cx="166" cy="435"/>
            </a:xfrm>
          </p:grpSpPr>
          <p:sp>
            <p:nvSpPr>
              <p:cNvPr id="123451" name="Freeform 571"/>
              <p:cNvSpPr>
                <a:spLocks/>
              </p:cNvSpPr>
              <p:nvPr/>
            </p:nvSpPr>
            <p:spPr bwMode="auto">
              <a:xfrm>
                <a:off x="5268" y="5174"/>
                <a:ext cx="166" cy="43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435"/>
                  </a:cxn>
                  <a:cxn ang="0">
                    <a:pos x="124" y="435"/>
                  </a:cxn>
                  <a:cxn ang="0">
                    <a:pos x="166" y="394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435">
                    <a:moveTo>
                      <a:pt x="41" y="0"/>
                    </a:moveTo>
                    <a:lnTo>
                      <a:pt x="0" y="41"/>
                    </a:lnTo>
                    <a:lnTo>
                      <a:pt x="0" y="435"/>
                    </a:lnTo>
                    <a:lnTo>
                      <a:pt x="124" y="435"/>
                    </a:lnTo>
                    <a:lnTo>
                      <a:pt x="166" y="394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50" name="Freeform 570"/>
              <p:cNvSpPr>
                <a:spLocks/>
              </p:cNvSpPr>
              <p:nvPr/>
            </p:nvSpPr>
            <p:spPr bwMode="auto">
              <a:xfrm>
                <a:off x="5268" y="5174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5B5B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49" name="Freeform 569"/>
              <p:cNvSpPr>
                <a:spLocks/>
              </p:cNvSpPr>
              <p:nvPr/>
            </p:nvSpPr>
            <p:spPr bwMode="auto">
              <a:xfrm>
                <a:off x="5392" y="5174"/>
                <a:ext cx="42" cy="43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394"/>
                  </a:cxn>
                  <a:cxn ang="0">
                    <a:pos x="0" y="435"/>
                  </a:cxn>
                  <a:cxn ang="0">
                    <a:pos x="0" y="41"/>
                  </a:cxn>
                </a:cxnLst>
                <a:rect l="0" t="0" r="r" b="b"/>
                <a:pathLst>
                  <a:path w="42" h="435">
                    <a:moveTo>
                      <a:pt x="0" y="41"/>
                    </a:moveTo>
                    <a:lnTo>
                      <a:pt x="42" y="0"/>
                    </a:lnTo>
                    <a:lnTo>
                      <a:pt x="42" y="394"/>
                    </a:lnTo>
                    <a:lnTo>
                      <a:pt x="0" y="43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2929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48" name="Freeform 568"/>
              <p:cNvSpPr>
                <a:spLocks/>
              </p:cNvSpPr>
              <p:nvPr/>
            </p:nvSpPr>
            <p:spPr bwMode="auto">
              <a:xfrm>
                <a:off x="5268" y="5174"/>
                <a:ext cx="166" cy="43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435"/>
                  </a:cxn>
                  <a:cxn ang="0">
                    <a:pos x="124" y="435"/>
                  </a:cxn>
                  <a:cxn ang="0">
                    <a:pos x="166" y="394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435">
                    <a:moveTo>
                      <a:pt x="41" y="0"/>
                    </a:moveTo>
                    <a:lnTo>
                      <a:pt x="0" y="41"/>
                    </a:lnTo>
                    <a:lnTo>
                      <a:pt x="0" y="435"/>
                    </a:lnTo>
                    <a:lnTo>
                      <a:pt x="124" y="435"/>
                    </a:lnTo>
                    <a:lnTo>
                      <a:pt x="166" y="394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47" name="Freeform 567"/>
              <p:cNvSpPr>
                <a:spLocks/>
              </p:cNvSpPr>
              <p:nvPr/>
            </p:nvSpPr>
            <p:spPr bwMode="auto">
              <a:xfrm>
                <a:off x="5268" y="5174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46" name="Line 566"/>
              <p:cNvSpPr>
                <a:spLocks noChangeShapeType="1"/>
              </p:cNvSpPr>
              <p:nvPr/>
            </p:nvSpPr>
            <p:spPr bwMode="auto">
              <a:xfrm>
                <a:off x="5392" y="5215"/>
                <a:ext cx="1" cy="39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38" name="Group 558"/>
            <p:cNvGrpSpPr>
              <a:grpSpLocks/>
            </p:cNvGrpSpPr>
            <p:nvPr/>
          </p:nvGrpSpPr>
          <p:grpSpPr bwMode="auto">
            <a:xfrm>
              <a:off x="5268" y="4249"/>
              <a:ext cx="166" cy="962"/>
              <a:chOff x="5268" y="4249"/>
              <a:chExt cx="166" cy="962"/>
            </a:xfrm>
          </p:grpSpPr>
          <p:sp>
            <p:nvSpPr>
              <p:cNvPr id="123444" name="Freeform 564"/>
              <p:cNvSpPr>
                <a:spLocks/>
              </p:cNvSpPr>
              <p:nvPr/>
            </p:nvSpPr>
            <p:spPr bwMode="auto">
              <a:xfrm>
                <a:off x="5268" y="4249"/>
                <a:ext cx="166" cy="96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962"/>
                  </a:cxn>
                  <a:cxn ang="0">
                    <a:pos x="124" y="962"/>
                  </a:cxn>
                  <a:cxn ang="0">
                    <a:pos x="166" y="921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962">
                    <a:moveTo>
                      <a:pt x="41" y="0"/>
                    </a:moveTo>
                    <a:lnTo>
                      <a:pt x="0" y="41"/>
                    </a:lnTo>
                    <a:lnTo>
                      <a:pt x="0" y="962"/>
                    </a:lnTo>
                    <a:lnTo>
                      <a:pt x="124" y="962"/>
                    </a:lnTo>
                    <a:lnTo>
                      <a:pt x="166" y="921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43" name="Freeform 563"/>
              <p:cNvSpPr>
                <a:spLocks/>
              </p:cNvSpPr>
              <p:nvPr/>
            </p:nvSpPr>
            <p:spPr bwMode="auto">
              <a:xfrm>
                <a:off x="5268" y="4249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42" name="Freeform 562"/>
              <p:cNvSpPr>
                <a:spLocks/>
              </p:cNvSpPr>
              <p:nvPr/>
            </p:nvSpPr>
            <p:spPr bwMode="auto">
              <a:xfrm>
                <a:off x="5392" y="4249"/>
                <a:ext cx="42" cy="96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921"/>
                  </a:cxn>
                  <a:cxn ang="0">
                    <a:pos x="0" y="962"/>
                  </a:cxn>
                  <a:cxn ang="0">
                    <a:pos x="0" y="41"/>
                  </a:cxn>
                </a:cxnLst>
                <a:rect l="0" t="0" r="r" b="b"/>
                <a:pathLst>
                  <a:path w="42" h="962">
                    <a:moveTo>
                      <a:pt x="0" y="41"/>
                    </a:moveTo>
                    <a:lnTo>
                      <a:pt x="42" y="0"/>
                    </a:lnTo>
                    <a:lnTo>
                      <a:pt x="42" y="921"/>
                    </a:lnTo>
                    <a:lnTo>
                      <a:pt x="0" y="96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41" name="Freeform 561"/>
              <p:cNvSpPr>
                <a:spLocks/>
              </p:cNvSpPr>
              <p:nvPr/>
            </p:nvSpPr>
            <p:spPr bwMode="auto">
              <a:xfrm>
                <a:off x="5268" y="4249"/>
                <a:ext cx="166" cy="96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962"/>
                  </a:cxn>
                  <a:cxn ang="0">
                    <a:pos x="124" y="962"/>
                  </a:cxn>
                  <a:cxn ang="0">
                    <a:pos x="166" y="921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962">
                    <a:moveTo>
                      <a:pt x="41" y="0"/>
                    </a:moveTo>
                    <a:lnTo>
                      <a:pt x="0" y="41"/>
                    </a:lnTo>
                    <a:lnTo>
                      <a:pt x="0" y="962"/>
                    </a:lnTo>
                    <a:lnTo>
                      <a:pt x="124" y="962"/>
                    </a:lnTo>
                    <a:lnTo>
                      <a:pt x="166" y="921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40" name="Freeform 560"/>
              <p:cNvSpPr>
                <a:spLocks/>
              </p:cNvSpPr>
              <p:nvPr/>
            </p:nvSpPr>
            <p:spPr bwMode="auto">
              <a:xfrm>
                <a:off x="5268" y="4249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39" name="Line 559"/>
              <p:cNvSpPr>
                <a:spLocks noChangeShapeType="1"/>
              </p:cNvSpPr>
              <p:nvPr/>
            </p:nvSpPr>
            <p:spPr bwMode="auto">
              <a:xfrm>
                <a:off x="5392" y="4290"/>
                <a:ext cx="1" cy="92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31" name="Group 551"/>
            <p:cNvGrpSpPr>
              <a:grpSpLocks/>
            </p:cNvGrpSpPr>
            <p:nvPr/>
          </p:nvGrpSpPr>
          <p:grpSpPr bwMode="auto">
            <a:xfrm>
              <a:off x="5204" y="4151"/>
              <a:ext cx="225" cy="159"/>
              <a:chOff x="5204" y="4151"/>
              <a:chExt cx="225" cy="159"/>
            </a:xfrm>
          </p:grpSpPr>
          <p:sp>
            <p:nvSpPr>
              <p:cNvPr id="123437" name="Freeform 557"/>
              <p:cNvSpPr>
                <a:spLocks/>
              </p:cNvSpPr>
              <p:nvPr/>
            </p:nvSpPr>
            <p:spPr bwMode="auto">
              <a:xfrm>
                <a:off x="5204" y="4151"/>
                <a:ext cx="225" cy="15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9"/>
                  </a:cxn>
                  <a:cxn ang="0">
                    <a:pos x="167" y="159"/>
                  </a:cxn>
                  <a:cxn ang="0">
                    <a:pos x="225" y="101"/>
                  </a:cxn>
                  <a:cxn ang="0">
                    <a:pos x="225" y="0"/>
                  </a:cxn>
                  <a:cxn ang="0">
                    <a:pos x="58" y="0"/>
                  </a:cxn>
                </a:cxnLst>
                <a:rect l="0" t="0" r="r" b="b"/>
                <a:pathLst>
                  <a:path w="225" h="159">
                    <a:moveTo>
                      <a:pt x="58" y="0"/>
                    </a:moveTo>
                    <a:lnTo>
                      <a:pt x="0" y="58"/>
                    </a:lnTo>
                    <a:lnTo>
                      <a:pt x="0" y="159"/>
                    </a:lnTo>
                    <a:lnTo>
                      <a:pt x="167" y="159"/>
                    </a:lnTo>
                    <a:lnTo>
                      <a:pt x="225" y="101"/>
                    </a:lnTo>
                    <a:lnTo>
                      <a:pt x="225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36" name="Freeform 556"/>
              <p:cNvSpPr>
                <a:spLocks/>
              </p:cNvSpPr>
              <p:nvPr/>
            </p:nvSpPr>
            <p:spPr bwMode="auto">
              <a:xfrm>
                <a:off x="5204" y="4151"/>
                <a:ext cx="225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5" y="0"/>
                  </a:cxn>
                  <a:cxn ang="0">
                    <a:pos x="58" y="0"/>
                  </a:cxn>
                  <a:cxn ang="0">
                    <a:pos x="0" y="58"/>
                  </a:cxn>
                </a:cxnLst>
                <a:rect l="0" t="0" r="r" b="b"/>
                <a:pathLst>
                  <a:path w="225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5" y="0"/>
                    </a:lnTo>
                    <a:lnTo>
                      <a:pt x="58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35" name="Freeform 555"/>
              <p:cNvSpPr>
                <a:spLocks/>
              </p:cNvSpPr>
              <p:nvPr/>
            </p:nvSpPr>
            <p:spPr bwMode="auto">
              <a:xfrm>
                <a:off x="5371" y="4151"/>
                <a:ext cx="58" cy="15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8" y="0"/>
                  </a:cxn>
                  <a:cxn ang="0">
                    <a:pos x="58" y="101"/>
                  </a:cxn>
                  <a:cxn ang="0">
                    <a:pos x="0" y="159"/>
                  </a:cxn>
                  <a:cxn ang="0">
                    <a:pos x="0" y="58"/>
                  </a:cxn>
                </a:cxnLst>
                <a:rect l="0" t="0" r="r" b="b"/>
                <a:pathLst>
                  <a:path w="58" h="159">
                    <a:moveTo>
                      <a:pt x="0" y="58"/>
                    </a:moveTo>
                    <a:lnTo>
                      <a:pt x="58" y="0"/>
                    </a:lnTo>
                    <a:lnTo>
                      <a:pt x="58" y="101"/>
                    </a:lnTo>
                    <a:lnTo>
                      <a:pt x="0" y="159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34" name="Freeform 554"/>
              <p:cNvSpPr>
                <a:spLocks/>
              </p:cNvSpPr>
              <p:nvPr/>
            </p:nvSpPr>
            <p:spPr bwMode="auto">
              <a:xfrm>
                <a:off x="5204" y="4151"/>
                <a:ext cx="225" cy="15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9"/>
                  </a:cxn>
                  <a:cxn ang="0">
                    <a:pos x="167" y="159"/>
                  </a:cxn>
                  <a:cxn ang="0">
                    <a:pos x="225" y="101"/>
                  </a:cxn>
                  <a:cxn ang="0">
                    <a:pos x="225" y="0"/>
                  </a:cxn>
                  <a:cxn ang="0">
                    <a:pos x="58" y="0"/>
                  </a:cxn>
                </a:cxnLst>
                <a:rect l="0" t="0" r="r" b="b"/>
                <a:pathLst>
                  <a:path w="225" h="159">
                    <a:moveTo>
                      <a:pt x="58" y="0"/>
                    </a:moveTo>
                    <a:lnTo>
                      <a:pt x="0" y="58"/>
                    </a:lnTo>
                    <a:lnTo>
                      <a:pt x="0" y="159"/>
                    </a:lnTo>
                    <a:lnTo>
                      <a:pt x="167" y="159"/>
                    </a:lnTo>
                    <a:lnTo>
                      <a:pt x="225" y="101"/>
                    </a:lnTo>
                    <a:lnTo>
                      <a:pt x="225" y="0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33" name="Freeform 553"/>
              <p:cNvSpPr>
                <a:spLocks/>
              </p:cNvSpPr>
              <p:nvPr/>
            </p:nvSpPr>
            <p:spPr bwMode="auto">
              <a:xfrm>
                <a:off x="5204" y="4151"/>
                <a:ext cx="225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5" y="0"/>
                  </a:cxn>
                </a:cxnLst>
                <a:rect l="0" t="0" r="r" b="b"/>
                <a:pathLst>
                  <a:path w="225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32" name="Line 552"/>
              <p:cNvSpPr>
                <a:spLocks noChangeShapeType="1"/>
              </p:cNvSpPr>
              <p:nvPr/>
            </p:nvSpPr>
            <p:spPr bwMode="auto">
              <a:xfrm>
                <a:off x="5371" y="4209"/>
                <a:ext cx="1" cy="10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24" name="Group 544"/>
            <p:cNvGrpSpPr>
              <a:grpSpLocks/>
            </p:cNvGrpSpPr>
            <p:nvPr/>
          </p:nvGrpSpPr>
          <p:grpSpPr bwMode="auto">
            <a:xfrm>
              <a:off x="5204" y="4054"/>
              <a:ext cx="225" cy="158"/>
              <a:chOff x="5204" y="4054"/>
              <a:chExt cx="225" cy="158"/>
            </a:xfrm>
          </p:grpSpPr>
          <p:sp>
            <p:nvSpPr>
              <p:cNvPr id="123430" name="Freeform 550"/>
              <p:cNvSpPr>
                <a:spLocks/>
              </p:cNvSpPr>
              <p:nvPr/>
            </p:nvSpPr>
            <p:spPr bwMode="auto">
              <a:xfrm>
                <a:off x="5204" y="4054"/>
                <a:ext cx="225" cy="15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8"/>
                  </a:cxn>
                  <a:cxn ang="0">
                    <a:pos x="167" y="158"/>
                  </a:cxn>
                  <a:cxn ang="0">
                    <a:pos x="225" y="100"/>
                  </a:cxn>
                  <a:cxn ang="0">
                    <a:pos x="225" y="0"/>
                  </a:cxn>
                  <a:cxn ang="0">
                    <a:pos x="58" y="0"/>
                  </a:cxn>
                </a:cxnLst>
                <a:rect l="0" t="0" r="r" b="b"/>
                <a:pathLst>
                  <a:path w="225" h="158">
                    <a:moveTo>
                      <a:pt x="58" y="0"/>
                    </a:moveTo>
                    <a:lnTo>
                      <a:pt x="0" y="58"/>
                    </a:lnTo>
                    <a:lnTo>
                      <a:pt x="0" y="158"/>
                    </a:lnTo>
                    <a:lnTo>
                      <a:pt x="167" y="158"/>
                    </a:lnTo>
                    <a:lnTo>
                      <a:pt x="225" y="100"/>
                    </a:lnTo>
                    <a:lnTo>
                      <a:pt x="225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29" name="Freeform 549"/>
              <p:cNvSpPr>
                <a:spLocks/>
              </p:cNvSpPr>
              <p:nvPr/>
            </p:nvSpPr>
            <p:spPr bwMode="auto">
              <a:xfrm>
                <a:off x="5204" y="4054"/>
                <a:ext cx="225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5" y="0"/>
                  </a:cxn>
                  <a:cxn ang="0">
                    <a:pos x="58" y="0"/>
                  </a:cxn>
                  <a:cxn ang="0">
                    <a:pos x="0" y="58"/>
                  </a:cxn>
                </a:cxnLst>
                <a:rect l="0" t="0" r="r" b="b"/>
                <a:pathLst>
                  <a:path w="225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5" y="0"/>
                    </a:lnTo>
                    <a:lnTo>
                      <a:pt x="58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28" name="Freeform 548"/>
              <p:cNvSpPr>
                <a:spLocks/>
              </p:cNvSpPr>
              <p:nvPr/>
            </p:nvSpPr>
            <p:spPr bwMode="auto">
              <a:xfrm>
                <a:off x="5371" y="4054"/>
                <a:ext cx="58" cy="1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8" y="0"/>
                  </a:cxn>
                  <a:cxn ang="0">
                    <a:pos x="58" y="100"/>
                  </a:cxn>
                  <a:cxn ang="0">
                    <a:pos x="0" y="158"/>
                  </a:cxn>
                  <a:cxn ang="0">
                    <a:pos x="0" y="58"/>
                  </a:cxn>
                </a:cxnLst>
                <a:rect l="0" t="0" r="r" b="b"/>
                <a:pathLst>
                  <a:path w="58" h="158">
                    <a:moveTo>
                      <a:pt x="0" y="58"/>
                    </a:moveTo>
                    <a:lnTo>
                      <a:pt x="58" y="0"/>
                    </a:lnTo>
                    <a:lnTo>
                      <a:pt x="58" y="100"/>
                    </a:lnTo>
                    <a:lnTo>
                      <a:pt x="0" y="1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27" name="Freeform 547"/>
              <p:cNvSpPr>
                <a:spLocks/>
              </p:cNvSpPr>
              <p:nvPr/>
            </p:nvSpPr>
            <p:spPr bwMode="auto">
              <a:xfrm>
                <a:off x="5204" y="4054"/>
                <a:ext cx="225" cy="15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8"/>
                  </a:cxn>
                  <a:cxn ang="0">
                    <a:pos x="0" y="158"/>
                  </a:cxn>
                  <a:cxn ang="0">
                    <a:pos x="167" y="158"/>
                  </a:cxn>
                  <a:cxn ang="0">
                    <a:pos x="225" y="100"/>
                  </a:cxn>
                  <a:cxn ang="0">
                    <a:pos x="225" y="0"/>
                  </a:cxn>
                  <a:cxn ang="0">
                    <a:pos x="58" y="0"/>
                  </a:cxn>
                </a:cxnLst>
                <a:rect l="0" t="0" r="r" b="b"/>
                <a:pathLst>
                  <a:path w="225" h="158">
                    <a:moveTo>
                      <a:pt x="58" y="0"/>
                    </a:moveTo>
                    <a:lnTo>
                      <a:pt x="0" y="58"/>
                    </a:lnTo>
                    <a:lnTo>
                      <a:pt x="0" y="158"/>
                    </a:lnTo>
                    <a:lnTo>
                      <a:pt x="167" y="158"/>
                    </a:lnTo>
                    <a:lnTo>
                      <a:pt x="225" y="100"/>
                    </a:lnTo>
                    <a:lnTo>
                      <a:pt x="225" y="0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26" name="Freeform 546"/>
              <p:cNvSpPr>
                <a:spLocks/>
              </p:cNvSpPr>
              <p:nvPr/>
            </p:nvSpPr>
            <p:spPr bwMode="auto">
              <a:xfrm>
                <a:off x="5204" y="4054"/>
                <a:ext cx="225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67" y="58"/>
                  </a:cxn>
                  <a:cxn ang="0">
                    <a:pos x="225" y="0"/>
                  </a:cxn>
                </a:cxnLst>
                <a:rect l="0" t="0" r="r" b="b"/>
                <a:pathLst>
                  <a:path w="225" h="58">
                    <a:moveTo>
                      <a:pt x="0" y="58"/>
                    </a:moveTo>
                    <a:lnTo>
                      <a:pt x="167" y="58"/>
                    </a:lnTo>
                    <a:lnTo>
                      <a:pt x="22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25" name="Line 545"/>
              <p:cNvSpPr>
                <a:spLocks noChangeShapeType="1"/>
              </p:cNvSpPr>
              <p:nvPr/>
            </p:nvSpPr>
            <p:spPr bwMode="auto">
              <a:xfrm>
                <a:off x="5371" y="4112"/>
                <a:ext cx="1" cy="10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17" name="Group 537"/>
            <p:cNvGrpSpPr>
              <a:grpSpLocks/>
            </p:cNvGrpSpPr>
            <p:nvPr/>
          </p:nvGrpSpPr>
          <p:grpSpPr bwMode="auto">
            <a:xfrm>
              <a:off x="5268" y="3017"/>
              <a:ext cx="166" cy="1102"/>
              <a:chOff x="5268" y="3017"/>
              <a:chExt cx="166" cy="1102"/>
            </a:xfrm>
          </p:grpSpPr>
          <p:sp>
            <p:nvSpPr>
              <p:cNvPr id="123423" name="Freeform 543"/>
              <p:cNvSpPr>
                <a:spLocks/>
              </p:cNvSpPr>
              <p:nvPr/>
            </p:nvSpPr>
            <p:spPr bwMode="auto">
              <a:xfrm>
                <a:off x="5268" y="3017"/>
                <a:ext cx="166" cy="110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1102"/>
                  </a:cxn>
                  <a:cxn ang="0">
                    <a:pos x="124" y="1102"/>
                  </a:cxn>
                  <a:cxn ang="0">
                    <a:pos x="166" y="1061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1102">
                    <a:moveTo>
                      <a:pt x="41" y="0"/>
                    </a:moveTo>
                    <a:lnTo>
                      <a:pt x="0" y="41"/>
                    </a:lnTo>
                    <a:lnTo>
                      <a:pt x="0" y="1102"/>
                    </a:lnTo>
                    <a:lnTo>
                      <a:pt x="124" y="1102"/>
                    </a:lnTo>
                    <a:lnTo>
                      <a:pt x="166" y="1061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22" name="Freeform 542"/>
              <p:cNvSpPr>
                <a:spLocks/>
              </p:cNvSpPr>
              <p:nvPr/>
            </p:nvSpPr>
            <p:spPr bwMode="auto">
              <a:xfrm>
                <a:off x="5268" y="3017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21" name="Freeform 541"/>
              <p:cNvSpPr>
                <a:spLocks/>
              </p:cNvSpPr>
              <p:nvPr/>
            </p:nvSpPr>
            <p:spPr bwMode="auto">
              <a:xfrm>
                <a:off x="5392" y="3017"/>
                <a:ext cx="42" cy="110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1061"/>
                  </a:cxn>
                  <a:cxn ang="0">
                    <a:pos x="0" y="1102"/>
                  </a:cxn>
                  <a:cxn ang="0">
                    <a:pos x="0" y="41"/>
                  </a:cxn>
                </a:cxnLst>
                <a:rect l="0" t="0" r="r" b="b"/>
                <a:pathLst>
                  <a:path w="42" h="1102">
                    <a:moveTo>
                      <a:pt x="0" y="41"/>
                    </a:moveTo>
                    <a:lnTo>
                      <a:pt x="42" y="0"/>
                    </a:lnTo>
                    <a:lnTo>
                      <a:pt x="42" y="1061"/>
                    </a:lnTo>
                    <a:lnTo>
                      <a:pt x="0" y="110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20" name="Freeform 540"/>
              <p:cNvSpPr>
                <a:spLocks/>
              </p:cNvSpPr>
              <p:nvPr/>
            </p:nvSpPr>
            <p:spPr bwMode="auto">
              <a:xfrm>
                <a:off x="5268" y="3017"/>
                <a:ext cx="166" cy="110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1102"/>
                  </a:cxn>
                  <a:cxn ang="0">
                    <a:pos x="124" y="1102"/>
                  </a:cxn>
                  <a:cxn ang="0">
                    <a:pos x="166" y="1061"/>
                  </a:cxn>
                  <a:cxn ang="0">
                    <a:pos x="166" y="0"/>
                  </a:cxn>
                  <a:cxn ang="0">
                    <a:pos x="41" y="0"/>
                  </a:cxn>
                </a:cxnLst>
                <a:rect l="0" t="0" r="r" b="b"/>
                <a:pathLst>
                  <a:path w="166" h="1102">
                    <a:moveTo>
                      <a:pt x="41" y="0"/>
                    </a:moveTo>
                    <a:lnTo>
                      <a:pt x="0" y="41"/>
                    </a:lnTo>
                    <a:lnTo>
                      <a:pt x="0" y="1102"/>
                    </a:lnTo>
                    <a:lnTo>
                      <a:pt x="124" y="1102"/>
                    </a:lnTo>
                    <a:lnTo>
                      <a:pt x="166" y="1061"/>
                    </a:lnTo>
                    <a:lnTo>
                      <a:pt x="166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19" name="Freeform 539"/>
              <p:cNvSpPr>
                <a:spLocks/>
              </p:cNvSpPr>
              <p:nvPr/>
            </p:nvSpPr>
            <p:spPr bwMode="auto">
              <a:xfrm>
                <a:off x="5268" y="3017"/>
                <a:ext cx="166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4" y="41"/>
                  </a:cxn>
                  <a:cxn ang="0">
                    <a:pos x="166" y="0"/>
                  </a:cxn>
                </a:cxnLst>
                <a:rect l="0" t="0" r="r" b="b"/>
                <a:pathLst>
                  <a:path w="166" h="41">
                    <a:moveTo>
                      <a:pt x="0" y="41"/>
                    </a:moveTo>
                    <a:lnTo>
                      <a:pt x="124" y="41"/>
                    </a:lnTo>
                    <a:lnTo>
                      <a:pt x="16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18" name="Line 538"/>
              <p:cNvSpPr>
                <a:spLocks noChangeShapeType="1"/>
              </p:cNvSpPr>
              <p:nvPr/>
            </p:nvSpPr>
            <p:spPr bwMode="auto">
              <a:xfrm>
                <a:off x="5392" y="3058"/>
                <a:ext cx="1" cy="106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05" name="Group 525"/>
            <p:cNvGrpSpPr>
              <a:grpSpLocks/>
            </p:cNvGrpSpPr>
            <p:nvPr/>
          </p:nvGrpSpPr>
          <p:grpSpPr bwMode="auto">
            <a:xfrm>
              <a:off x="4473" y="4834"/>
              <a:ext cx="504" cy="476"/>
              <a:chOff x="4473" y="4834"/>
              <a:chExt cx="504" cy="476"/>
            </a:xfrm>
          </p:grpSpPr>
          <p:sp>
            <p:nvSpPr>
              <p:cNvPr id="123416" name="Rectangle 536"/>
              <p:cNvSpPr>
                <a:spLocks noChangeArrowheads="1"/>
              </p:cNvSpPr>
              <p:nvPr/>
            </p:nvSpPr>
            <p:spPr bwMode="auto">
              <a:xfrm>
                <a:off x="4473" y="4834"/>
                <a:ext cx="504" cy="47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15" name="Freeform 535"/>
              <p:cNvSpPr>
                <a:spLocks/>
              </p:cNvSpPr>
              <p:nvPr/>
            </p:nvSpPr>
            <p:spPr bwMode="auto">
              <a:xfrm>
                <a:off x="4473" y="4834"/>
                <a:ext cx="504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60"/>
                  </a:cxn>
                  <a:cxn ang="0">
                    <a:pos x="445" y="60"/>
                  </a:cxn>
                  <a:cxn ang="0">
                    <a:pos x="504" y="0"/>
                  </a:cxn>
                  <a:cxn ang="0">
                    <a:pos x="0" y="0"/>
                  </a:cxn>
                </a:cxnLst>
                <a:rect l="0" t="0" r="r" b="b"/>
                <a:pathLst>
                  <a:path w="504" h="60">
                    <a:moveTo>
                      <a:pt x="0" y="0"/>
                    </a:moveTo>
                    <a:lnTo>
                      <a:pt x="59" y="60"/>
                    </a:lnTo>
                    <a:lnTo>
                      <a:pt x="445" y="6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14" name="Freeform 534"/>
              <p:cNvSpPr>
                <a:spLocks/>
              </p:cNvSpPr>
              <p:nvPr/>
            </p:nvSpPr>
            <p:spPr bwMode="auto">
              <a:xfrm>
                <a:off x="4473" y="4834"/>
                <a:ext cx="59" cy="4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6"/>
                  </a:cxn>
                  <a:cxn ang="0">
                    <a:pos x="59" y="416"/>
                  </a:cxn>
                  <a:cxn ang="0">
                    <a:pos x="59" y="60"/>
                  </a:cxn>
                  <a:cxn ang="0">
                    <a:pos x="0" y="0"/>
                  </a:cxn>
                </a:cxnLst>
                <a:rect l="0" t="0" r="r" b="b"/>
                <a:pathLst>
                  <a:path w="59" h="476">
                    <a:moveTo>
                      <a:pt x="0" y="0"/>
                    </a:moveTo>
                    <a:lnTo>
                      <a:pt x="0" y="476"/>
                    </a:lnTo>
                    <a:lnTo>
                      <a:pt x="59" y="416"/>
                    </a:lnTo>
                    <a:lnTo>
                      <a:pt x="59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13" name="Freeform 533"/>
              <p:cNvSpPr>
                <a:spLocks/>
              </p:cNvSpPr>
              <p:nvPr/>
            </p:nvSpPr>
            <p:spPr bwMode="auto">
              <a:xfrm>
                <a:off x="4473" y="5250"/>
                <a:ext cx="504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504" y="60"/>
                  </a:cxn>
                  <a:cxn ang="0">
                    <a:pos x="445" y="0"/>
                  </a:cxn>
                  <a:cxn ang="0">
                    <a:pos x="59" y="0"/>
                  </a:cxn>
                  <a:cxn ang="0">
                    <a:pos x="0" y="60"/>
                  </a:cxn>
                </a:cxnLst>
                <a:rect l="0" t="0" r="r" b="b"/>
                <a:pathLst>
                  <a:path w="504" h="60">
                    <a:moveTo>
                      <a:pt x="0" y="60"/>
                    </a:moveTo>
                    <a:lnTo>
                      <a:pt x="504" y="60"/>
                    </a:lnTo>
                    <a:lnTo>
                      <a:pt x="445" y="0"/>
                    </a:lnTo>
                    <a:lnTo>
                      <a:pt x="59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12" name="Freeform 532"/>
              <p:cNvSpPr>
                <a:spLocks/>
              </p:cNvSpPr>
              <p:nvPr/>
            </p:nvSpPr>
            <p:spPr bwMode="auto">
              <a:xfrm>
                <a:off x="4918" y="4834"/>
                <a:ext cx="59" cy="476"/>
              </a:xfrm>
              <a:custGeom>
                <a:avLst/>
                <a:gdLst/>
                <a:ahLst/>
                <a:cxnLst>
                  <a:cxn ang="0">
                    <a:pos x="59" y="476"/>
                  </a:cxn>
                  <a:cxn ang="0">
                    <a:pos x="59" y="0"/>
                  </a:cxn>
                  <a:cxn ang="0">
                    <a:pos x="0" y="60"/>
                  </a:cxn>
                  <a:cxn ang="0">
                    <a:pos x="0" y="416"/>
                  </a:cxn>
                  <a:cxn ang="0">
                    <a:pos x="59" y="476"/>
                  </a:cxn>
                </a:cxnLst>
                <a:rect l="0" t="0" r="r" b="b"/>
                <a:pathLst>
                  <a:path w="59" h="476">
                    <a:moveTo>
                      <a:pt x="59" y="476"/>
                    </a:moveTo>
                    <a:lnTo>
                      <a:pt x="59" y="0"/>
                    </a:lnTo>
                    <a:lnTo>
                      <a:pt x="0" y="60"/>
                    </a:lnTo>
                    <a:lnTo>
                      <a:pt x="0" y="416"/>
                    </a:lnTo>
                    <a:lnTo>
                      <a:pt x="59" y="47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11" name="Rectangle 531"/>
              <p:cNvSpPr>
                <a:spLocks noChangeArrowheads="1"/>
              </p:cNvSpPr>
              <p:nvPr/>
            </p:nvSpPr>
            <p:spPr bwMode="auto">
              <a:xfrm>
                <a:off x="4473" y="4834"/>
                <a:ext cx="504" cy="47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10" name="Rectangle 530"/>
              <p:cNvSpPr>
                <a:spLocks noChangeArrowheads="1"/>
              </p:cNvSpPr>
              <p:nvPr/>
            </p:nvSpPr>
            <p:spPr bwMode="auto">
              <a:xfrm>
                <a:off x="4532" y="4894"/>
                <a:ext cx="386" cy="35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09" name="Line 529"/>
              <p:cNvSpPr>
                <a:spLocks noChangeShapeType="1"/>
              </p:cNvSpPr>
              <p:nvPr/>
            </p:nvSpPr>
            <p:spPr bwMode="auto">
              <a:xfrm>
                <a:off x="4473" y="4834"/>
                <a:ext cx="59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08" name="Line 528"/>
              <p:cNvSpPr>
                <a:spLocks noChangeShapeType="1"/>
              </p:cNvSpPr>
              <p:nvPr/>
            </p:nvSpPr>
            <p:spPr bwMode="auto">
              <a:xfrm flipV="1">
                <a:off x="4473" y="5250"/>
                <a:ext cx="59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07" name="Line 527"/>
              <p:cNvSpPr>
                <a:spLocks noChangeShapeType="1"/>
              </p:cNvSpPr>
              <p:nvPr/>
            </p:nvSpPr>
            <p:spPr bwMode="auto">
              <a:xfrm flipH="1" flipV="1">
                <a:off x="4918" y="5250"/>
                <a:ext cx="59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06" name="Line 526"/>
              <p:cNvSpPr>
                <a:spLocks noChangeShapeType="1"/>
              </p:cNvSpPr>
              <p:nvPr/>
            </p:nvSpPr>
            <p:spPr bwMode="auto">
              <a:xfrm flipH="1">
                <a:off x="4918" y="4834"/>
                <a:ext cx="59" cy="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93" name="Group 513"/>
            <p:cNvGrpSpPr>
              <a:grpSpLocks/>
            </p:cNvGrpSpPr>
            <p:nvPr/>
          </p:nvGrpSpPr>
          <p:grpSpPr bwMode="auto">
            <a:xfrm>
              <a:off x="4744" y="4020"/>
              <a:ext cx="271" cy="278"/>
              <a:chOff x="4744" y="4020"/>
              <a:chExt cx="271" cy="278"/>
            </a:xfrm>
          </p:grpSpPr>
          <p:sp>
            <p:nvSpPr>
              <p:cNvPr id="123404" name="Rectangle 524"/>
              <p:cNvSpPr>
                <a:spLocks noChangeArrowheads="1"/>
              </p:cNvSpPr>
              <p:nvPr/>
            </p:nvSpPr>
            <p:spPr bwMode="auto">
              <a:xfrm>
                <a:off x="4744" y="4020"/>
                <a:ext cx="271" cy="278"/>
              </a:xfrm>
              <a:prstGeom prst="rect">
                <a:avLst/>
              </a:prstGeom>
              <a:solidFill>
                <a:srgbClr val="CC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03" name="Freeform 523"/>
              <p:cNvSpPr>
                <a:spLocks/>
              </p:cNvSpPr>
              <p:nvPr/>
            </p:nvSpPr>
            <p:spPr bwMode="auto">
              <a:xfrm>
                <a:off x="4744" y="4020"/>
                <a:ext cx="27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34"/>
                  </a:cxn>
                  <a:cxn ang="0">
                    <a:pos x="237" y="34"/>
                  </a:cxn>
                  <a:cxn ang="0">
                    <a:pos x="271" y="0"/>
                  </a:cxn>
                  <a:cxn ang="0">
                    <a:pos x="0" y="0"/>
                  </a:cxn>
                </a:cxnLst>
                <a:rect l="0" t="0" r="r" b="b"/>
                <a:pathLst>
                  <a:path w="271" h="34">
                    <a:moveTo>
                      <a:pt x="0" y="0"/>
                    </a:moveTo>
                    <a:lnTo>
                      <a:pt x="34" y="34"/>
                    </a:lnTo>
                    <a:lnTo>
                      <a:pt x="237" y="34"/>
                    </a:lnTo>
                    <a:lnTo>
                      <a:pt x="2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32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02" name="Freeform 522"/>
              <p:cNvSpPr>
                <a:spLocks/>
              </p:cNvSpPr>
              <p:nvPr/>
            </p:nvSpPr>
            <p:spPr bwMode="auto">
              <a:xfrm>
                <a:off x="4744" y="4020"/>
                <a:ext cx="34" cy="2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8"/>
                  </a:cxn>
                  <a:cxn ang="0">
                    <a:pos x="34" y="244"/>
                  </a:cxn>
                  <a:cxn ang="0">
                    <a:pos x="34" y="34"/>
                  </a:cxn>
                  <a:cxn ang="0">
                    <a:pos x="0" y="0"/>
                  </a:cxn>
                </a:cxnLst>
                <a:rect l="0" t="0" r="r" b="b"/>
                <a:pathLst>
                  <a:path w="34" h="278">
                    <a:moveTo>
                      <a:pt x="0" y="0"/>
                    </a:moveTo>
                    <a:lnTo>
                      <a:pt x="0" y="278"/>
                    </a:lnTo>
                    <a:lnTo>
                      <a:pt x="34" y="244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66E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01" name="Freeform 521"/>
              <p:cNvSpPr>
                <a:spLocks/>
              </p:cNvSpPr>
              <p:nvPr/>
            </p:nvSpPr>
            <p:spPr bwMode="auto">
              <a:xfrm>
                <a:off x="4744" y="4264"/>
                <a:ext cx="271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71" y="34"/>
                  </a:cxn>
                  <a:cxn ang="0">
                    <a:pos x="237" y="0"/>
                  </a:cxn>
                  <a:cxn ang="0">
                    <a:pos x="34" y="0"/>
                  </a:cxn>
                  <a:cxn ang="0">
                    <a:pos x="0" y="34"/>
                  </a:cxn>
                </a:cxnLst>
                <a:rect l="0" t="0" r="r" b="b"/>
                <a:pathLst>
                  <a:path w="271" h="34">
                    <a:moveTo>
                      <a:pt x="0" y="34"/>
                    </a:moveTo>
                    <a:lnTo>
                      <a:pt x="271" y="34"/>
                    </a:lnTo>
                    <a:lnTo>
                      <a:pt x="237" y="0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A400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400" name="Freeform 520"/>
              <p:cNvSpPr>
                <a:spLocks/>
              </p:cNvSpPr>
              <p:nvPr/>
            </p:nvSpPr>
            <p:spPr bwMode="auto">
              <a:xfrm>
                <a:off x="4981" y="4020"/>
                <a:ext cx="34" cy="278"/>
              </a:xfrm>
              <a:custGeom>
                <a:avLst/>
                <a:gdLst/>
                <a:ahLst/>
                <a:cxnLst>
                  <a:cxn ang="0">
                    <a:pos x="34" y="278"/>
                  </a:cxn>
                  <a:cxn ang="0">
                    <a:pos x="34" y="0"/>
                  </a:cxn>
                  <a:cxn ang="0">
                    <a:pos x="0" y="34"/>
                  </a:cxn>
                  <a:cxn ang="0">
                    <a:pos x="0" y="244"/>
                  </a:cxn>
                  <a:cxn ang="0">
                    <a:pos x="34" y="278"/>
                  </a:cxn>
                </a:cxnLst>
                <a:rect l="0" t="0" r="r" b="b"/>
                <a:pathLst>
                  <a:path w="34" h="278">
                    <a:moveTo>
                      <a:pt x="34" y="278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0" y="244"/>
                    </a:lnTo>
                    <a:lnTo>
                      <a:pt x="34" y="278"/>
                    </a:lnTo>
                    <a:close/>
                  </a:path>
                </a:pathLst>
              </a:custGeom>
              <a:solidFill>
                <a:srgbClr val="7A0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99" name="Rectangle 519"/>
              <p:cNvSpPr>
                <a:spLocks noChangeArrowheads="1"/>
              </p:cNvSpPr>
              <p:nvPr/>
            </p:nvSpPr>
            <p:spPr bwMode="auto">
              <a:xfrm>
                <a:off x="4744" y="4020"/>
                <a:ext cx="271" cy="278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98" name="Rectangle 518"/>
              <p:cNvSpPr>
                <a:spLocks noChangeArrowheads="1"/>
              </p:cNvSpPr>
              <p:nvPr/>
            </p:nvSpPr>
            <p:spPr bwMode="auto">
              <a:xfrm>
                <a:off x="4778" y="4054"/>
                <a:ext cx="203" cy="210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97" name="Line 517"/>
              <p:cNvSpPr>
                <a:spLocks noChangeShapeType="1"/>
              </p:cNvSpPr>
              <p:nvPr/>
            </p:nvSpPr>
            <p:spPr bwMode="auto">
              <a:xfrm>
                <a:off x="4744" y="4020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96" name="Line 516"/>
              <p:cNvSpPr>
                <a:spLocks noChangeShapeType="1"/>
              </p:cNvSpPr>
              <p:nvPr/>
            </p:nvSpPr>
            <p:spPr bwMode="auto">
              <a:xfrm flipV="1">
                <a:off x="4744" y="4264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95" name="Line 515"/>
              <p:cNvSpPr>
                <a:spLocks noChangeShapeType="1"/>
              </p:cNvSpPr>
              <p:nvPr/>
            </p:nvSpPr>
            <p:spPr bwMode="auto">
              <a:xfrm flipH="1" flipV="1">
                <a:off x="4981" y="4264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94" name="Line 514"/>
              <p:cNvSpPr>
                <a:spLocks noChangeShapeType="1"/>
              </p:cNvSpPr>
              <p:nvPr/>
            </p:nvSpPr>
            <p:spPr bwMode="auto">
              <a:xfrm flipH="1">
                <a:off x="4981" y="4020"/>
                <a:ext cx="34" cy="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86" name="Group 506"/>
            <p:cNvGrpSpPr>
              <a:grpSpLocks/>
            </p:cNvGrpSpPr>
            <p:nvPr/>
          </p:nvGrpSpPr>
          <p:grpSpPr bwMode="auto">
            <a:xfrm>
              <a:off x="2932" y="4929"/>
              <a:ext cx="168" cy="91"/>
              <a:chOff x="2932" y="4929"/>
              <a:chExt cx="168" cy="91"/>
            </a:xfrm>
          </p:grpSpPr>
          <p:sp>
            <p:nvSpPr>
              <p:cNvPr id="123392" name="Freeform 512"/>
              <p:cNvSpPr>
                <a:spLocks/>
              </p:cNvSpPr>
              <p:nvPr/>
            </p:nvSpPr>
            <p:spPr bwMode="auto">
              <a:xfrm>
                <a:off x="2932" y="4929"/>
                <a:ext cx="168" cy="9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3"/>
                  </a:cxn>
                  <a:cxn ang="0">
                    <a:pos x="0" y="91"/>
                  </a:cxn>
                  <a:cxn ang="0">
                    <a:pos x="145" y="91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2" y="0"/>
                  </a:cxn>
                </a:cxnLst>
                <a:rect l="0" t="0" r="r" b="b"/>
                <a:pathLst>
                  <a:path w="168" h="91">
                    <a:moveTo>
                      <a:pt x="22" y="0"/>
                    </a:moveTo>
                    <a:lnTo>
                      <a:pt x="0" y="23"/>
                    </a:lnTo>
                    <a:lnTo>
                      <a:pt x="0" y="91"/>
                    </a:lnTo>
                    <a:lnTo>
                      <a:pt x="145" y="91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91" name="Freeform 511"/>
              <p:cNvSpPr>
                <a:spLocks/>
              </p:cNvSpPr>
              <p:nvPr/>
            </p:nvSpPr>
            <p:spPr bwMode="auto">
              <a:xfrm>
                <a:off x="2932" y="4929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5" y="23"/>
                  </a:cxn>
                  <a:cxn ang="0">
                    <a:pos x="168" y="0"/>
                  </a:cxn>
                  <a:cxn ang="0">
                    <a:pos x="22" y="0"/>
                  </a:cxn>
                  <a:cxn ang="0">
                    <a:pos x="0" y="23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5" y="23"/>
                    </a:lnTo>
                    <a:lnTo>
                      <a:pt x="168" y="0"/>
                    </a:lnTo>
                    <a:lnTo>
                      <a:pt x="22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90" name="Freeform 510"/>
              <p:cNvSpPr>
                <a:spLocks/>
              </p:cNvSpPr>
              <p:nvPr/>
            </p:nvSpPr>
            <p:spPr bwMode="auto">
              <a:xfrm>
                <a:off x="3077" y="4929"/>
                <a:ext cx="23" cy="9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3" y="0"/>
                  </a:cxn>
                  <a:cxn ang="0">
                    <a:pos x="23" y="68"/>
                  </a:cxn>
                  <a:cxn ang="0">
                    <a:pos x="0" y="91"/>
                  </a:cxn>
                  <a:cxn ang="0">
                    <a:pos x="0" y="23"/>
                  </a:cxn>
                </a:cxnLst>
                <a:rect l="0" t="0" r="r" b="b"/>
                <a:pathLst>
                  <a:path w="23" h="91">
                    <a:moveTo>
                      <a:pt x="0" y="23"/>
                    </a:moveTo>
                    <a:lnTo>
                      <a:pt x="23" y="0"/>
                    </a:lnTo>
                    <a:lnTo>
                      <a:pt x="23" y="68"/>
                    </a:lnTo>
                    <a:lnTo>
                      <a:pt x="0" y="9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89" name="Freeform 509"/>
              <p:cNvSpPr>
                <a:spLocks/>
              </p:cNvSpPr>
              <p:nvPr/>
            </p:nvSpPr>
            <p:spPr bwMode="auto">
              <a:xfrm>
                <a:off x="2932" y="4929"/>
                <a:ext cx="168" cy="9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3"/>
                  </a:cxn>
                  <a:cxn ang="0">
                    <a:pos x="0" y="91"/>
                  </a:cxn>
                  <a:cxn ang="0">
                    <a:pos x="145" y="91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2" y="0"/>
                  </a:cxn>
                </a:cxnLst>
                <a:rect l="0" t="0" r="r" b="b"/>
                <a:pathLst>
                  <a:path w="168" h="91">
                    <a:moveTo>
                      <a:pt x="22" y="0"/>
                    </a:moveTo>
                    <a:lnTo>
                      <a:pt x="0" y="23"/>
                    </a:lnTo>
                    <a:lnTo>
                      <a:pt x="0" y="91"/>
                    </a:lnTo>
                    <a:lnTo>
                      <a:pt x="145" y="91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88" name="Freeform 508"/>
              <p:cNvSpPr>
                <a:spLocks/>
              </p:cNvSpPr>
              <p:nvPr/>
            </p:nvSpPr>
            <p:spPr bwMode="auto">
              <a:xfrm>
                <a:off x="2932" y="4929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5" y="23"/>
                  </a:cxn>
                  <a:cxn ang="0">
                    <a:pos x="168" y="0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5" y="23"/>
                    </a:lnTo>
                    <a:lnTo>
                      <a:pt x="16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87" name="Line 507"/>
              <p:cNvSpPr>
                <a:spLocks noChangeShapeType="1"/>
              </p:cNvSpPr>
              <p:nvPr/>
            </p:nvSpPr>
            <p:spPr bwMode="auto">
              <a:xfrm>
                <a:off x="3077" y="4952"/>
                <a:ext cx="1" cy="6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79" name="Group 499"/>
            <p:cNvGrpSpPr>
              <a:grpSpLocks/>
            </p:cNvGrpSpPr>
            <p:nvPr/>
          </p:nvGrpSpPr>
          <p:grpSpPr bwMode="auto">
            <a:xfrm>
              <a:off x="2932" y="4864"/>
              <a:ext cx="168" cy="91"/>
              <a:chOff x="2932" y="4864"/>
              <a:chExt cx="168" cy="91"/>
            </a:xfrm>
          </p:grpSpPr>
          <p:sp>
            <p:nvSpPr>
              <p:cNvPr id="123385" name="Freeform 505"/>
              <p:cNvSpPr>
                <a:spLocks/>
              </p:cNvSpPr>
              <p:nvPr/>
            </p:nvSpPr>
            <p:spPr bwMode="auto">
              <a:xfrm>
                <a:off x="2932" y="4864"/>
                <a:ext cx="168" cy="9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3"/>
                  </a:cxn>
                  <a:cxn ang="0">
                    <a:pos x="0" y="91"/>
                  </a:cxn>
                  <a:cxn ang="0">
                    <a:pos x="145" y="91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2" y="0"/>
                  </a:cxn>
                </a:cxnLst>
                <a:rect l="0" t="0" r="r" b="b"/>
                <a:pathLst>
                  <a:path w="168" h="91">
                    <a:moveTo>
                      <a:pt x="22" y="0"/>
                    </a:moveTo>
                    <a:lnTo>
                      <a:pt x="0" y="23"/>
                    </a:lnTo>
                    <a:lnTo>
                      <a:pt x="0" y="91"/>
                    </a:lnTo>
                    <a:lnTo>
                      <a:pt x="145" y="91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84" name="Freeform 504"/>
              <p:cNvSpPr>
                <a:spLocks/>
              </p:cNvSpPr>
              <p:nvPr/>
            </p:nvSpPr>
            <p:spPr bwMode="auto">
              <a:xfrm>
                <a:off x="2932" y="4864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5" y="23"/>
                  </a:cxn>
                  <a:cxn ang="0">
                    <a:pos x="168" y="0"/>
                  </a:cxn>
                  <a:cxn ang="0">
                    <a:pos x="22" y="0"/>
                  </a:cxn>
                  <a:cxn ang="0">
                    <a:pos x="0" y="23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5" y="23"/>
                    </a:lnTo>
                    <a:lnTo>
                      <a:pt x="168" y="0"/>
                    </a:lnTo>
                    <a:lnTo>
                      <a:pt x="22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83" name="Freeform 503"/>
              <p:cNvSpPr>
                <a:spLocks/>
              </p:cNvSpPr>
              <p:nvPr/>
            </p:nvSpPr>
            <p:spPr bwMode="auto">
              <a:xfrm>
                <a:off x="3077" y="4864"/>
                <a:ext cx="23" cy="9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3" y="0"/>
                  </a:cxn>
                  <a:cxn ang="0">
                    <a:pos x="23" y="68"/>
                  </a:cxn>
                  <a:cxn ang="0">
                    <a:pos x="0" y="91"/>
                  </a:cxn>
                  <a:cxn ang="0">
                    <a:pos x="0" y="23"/>
                  </a:cxn>
                </a:cxnLst>
                <a:rect l="0" t="0" r="r" b="b"/>
                <a:pathLst>
                  <a:path w="23" h="91">
                    <a:moveTo>
                      <a:pt x="0" y="23"/>
                    </a:moveTo>
                    <a:lnTo>
                      <a:pt x="23" y="0"/>
                    </a:lnTo>
                    <a:lnTo>
                      <a:pt x="23" y="68"/>
                    </a:lnTo>
                    <a:lnTo>
                      <a:pt x="0" y="9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82" name="Freeform 502"/>
              <p:cNvSpPr>
                <a:spLocks/>
              </p:cNvSpPr>
              <p:nvPr/>
            </p:nvSpPr>
            <p:spPr bwMode="auto">
              <a:xfrm>
                <a:off x="2932" y="4864"/>
                <a:ext cx="168" cy="9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3"/>
                  </a:cxn>
                  <a:cxn ang="0">
                    <a:pos x="0" y="91"/>
                  </a:cxn>
                  <a:cxn ang="0">
                    <a:pos x="145" y="91"/>
                  </a:cxn>
                  <a:cxn ang="0">
                    <a:pos x="168" y="68"/>
                  </a:cxn>
                  <a:cxn ang="0">
                    <a:pos x="168" y="0"/>
                  </a:cxn>
                  <a:cxn ang="0">
                    <a:pos x="22" y="0"/>
                  </a:cxn>
                </a:cxnLst>
                <a:rect l="0" t="0" r="r" b="b"/>
                <a:pathLst>
                  <a:path w="168" h="91">
                    <a:moveTo>
                      <a:pt x="22" y="0"/>
                    </a:moveTo>
                    <a:lnTo>
                      <a:pt x="0" y="23"/>
                    </a:lnTo>
                    <a:lnTo>
                      <a:pt x="0" y="91"/>
                    </a:lnTo>
                    <a:lnTo>
                      <a:pt x="145" y="91"/>
                    </a:lnTo>
                    <a:lnTo>
                      <a:pt x="168" y="68"/>
                    </a:lnTo>
                    <a:lnTo>
                      <a:pt x="168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81" name="Freeform 501"/>
              <p:cNvSpPr>
                <a:spLocks/>
              </p:cNvSpPr>
              <p:nvPr/>
            </p:nvSpPr>
            <p:spPr bwMode="auto">
              <a:xfrm>
                <a:off x="2932" y="4864"/>
                <a:ext cx="16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45" y="23"/>
                  </a:cxn>
                  <a:cxn ang="0">
                    <a:pos x="168" y="0"/>
                  </a:cxn>
                </a:cxnLst>
                <a:rect l="0" t="0" r="r" b="b"/>
                <a:pathLst>
                  <a:path w="168" h="23">
                    <a:moveTo>
                      <a:pt x="0" y="23"/>
                    </a:moveTo>
                    <a:lnTo>
                      <a:pt x="145" y="23"/>
                    </a:lnTo>
                    <a:lnTo>
                      <a:pt x="16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80" name="Line 500"/>
              <p:cNvSpPr>
                <a:spLocks noChangeShapeType="1"/>
              </p:cNvSpPr>
              <p:nvPr/>
            </p:nvSpPr>
            <p:spPr bwMode="auto">
              <a:xfrm>
                <a:off x="3077" y="4887"/>
                <a:ext cx="1" cy="6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67" name="Group 487"/>
            <p:cNvGrpSpPr>
              <a:grpSpLocks/>
            </p:cNvGrpSpPr>
            <p:nvPr/>
          </p:nvGrpSpPr>
          <p:grpSpPr bwMode="auto">
            <a:xfrm>
              <a:off x="3248" y="4864"/>
              <a:ext cx="189" cy="163"/>
              <a:chOff x="3248" y="4864"/>
              <a:chExt cx="189" cy="163"/>
            </a:xfrm>
          </p:grpSpPr>
          <p:sp>
            <p:nvSpPr>
              <p:cNvPr id="123378" name="Rectangle 498"/>
              <p:cNvSpPr>
                <a:spLocks noChangeArrowheads="1"/>
              </p:cNvSpPr>
              <p:nvPr/>
            </p:nvSpPr>
            <p:spPr bwMode="auto">
              <a:xfrm>
                <a:off x="3248" y="4864"/>
                <a:ext cx="189" cy="163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77" name="Freeform 497"/>
              <p:cNvSpPr>
                <a:spLocks/>
              </p:cNvSpPr>
              <p:nvPr/>
            </p:nvSpPr>
            <p:spPr bwMode="auto">
              <a:xfrm>
                <a:off x="3248" y="4864"/>
                <a:ext cx="189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0"/>
                  </a:cxn>
                  <a:cxn ang="0">
                    <a:pos x="169" y="20"/>
                  </a:cxn>
                  <a:cxn ang="0">
                    <a:pos x="189" y="0"/>
                  </a:cxn>
                  <a:cxn ang="0">
                    <a:pos x="0" y="0"/>
                  </a:cxn>
                </a:cxnLst>
                <a:rect l="0" t="0" r="r" b="b"/>
                <a:pathLst>
                  <a:path w="189" h="20">
                    <a:moveTo>
                      <a:pt x="0" y="0"/>
                    </a:moveTo>
                    <a:lnTo>
                      <a:pt x="20" y="20"/>
                    </a:lnTo>
                    <a:lnTo>
                      <a:pt x="169" y="20"/>
                    </a:lnTo>
                    <a:lnTo>
                      <a:pt x="1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76" name="Freeform 496"/>
              <p:cNvSpPr>
                <a:spLocks/>
              </p:cNvSpPr>
              <p:nvPr/>
            </p:nvSpPr>
            <p:spPr bwMode="auto">
              <a:xfrm>
                <a:off x="3248" y="4864"/>
                <a:ext cx="20" cy="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3"/>
                  </a:cxn>
                  <a:cxn ang="0">
                    <a:pos x="20" y="143"/>
                  </a:cxn>
                  <a:cxn ang="0">
                    <a:pos x="20" y="20"/>
                  </a:cxn>
                  <a:cxn ang="0">
                    <a:pos x="0" y="0"/>
                  </a:cxn>
                </a:cxnLst>
                <a:rect l="0" t="0" r="r" b="b"/>
                <a:pathLst>
                  <a:path w="20" h="163">
                    <a:moveTo>
                      <a:pt x="0" y="0"/>
                    </a:moveTo>
                    <a:lnTo>
                      <a:pt x="0" y="163"/>
                    </a:lnTo>
                    <a:lnTo>
                      <a:pt x="20" y="143"/>
                    </a:lnTo>
                    <a:lnTo>
                      <a:pt x="2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75" name="Freeform 495"/>
              <p:cNvSpPr>
                <a:spLocks/>
              </p:cNvSpPr>
              <p:nvPr/>
            </p:nvSpPr>
            <p:spPr bwMode="auto">
              <a:xfrm>
                <a:off x="3248" y="5007"/>
                <a:ext cx="189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89" y="20"/>
                  </a:cxn>
                  <a:cxn ang="0">
                    <a:pos x="169" y="0"/>
                  </a:cxn>
                  <a:cxn ang="0">
                    <a:pos x="20" y="0"/>
                  </a:cxn>
                  <a:cxn ang="0">
                    <a:pos x="0" y="20"/>
                  </a:cxn>
                </a:cxnLst>
                <a:rect l="0" t="0" r="r" b="b"/>
                <a:pathLst>
                  <a:path w="189" h="20">
                    <a:moveTo>
                      <a:pt x="0" y="20"/>
                    </a:moveTo>
                    <a:lnTo>
                      <a:pt x="189" y="20"/>
                    </a:lnTo>
                    <a:lnTo>
                      <a:pt x="169" y="0"/>
                    </a:lnTo>
                    <a:lnTo>
                      <a:pt x="2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74" name="Freeform 494"/>
              <p:cNvSpPr>
                <a:spLocks/>
              </p:cNvSpPr>
              <p:nvPr/>
            </p:nvSpPr>
            <p:spPr bwMode="auto">
              <a:xfrm>
                <a:off x="3417" y="4864"/>
                <a:ext cx="20" cy="163"/>
              </a:xfrm>
              <a:custGeom>
                <a:avLst/>
                <a:gdLst/>
                <a:ahLst/>
                <a:cxnLst>
                  <a:cxn ang="0">
                    <a:pos x="20" y="163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43"/>
                  </a:cxn>
                  <a:cxn ang="0">
                    <a:pos x="20" y="163"/>
                  </a:cxn>
                </a:cxnLst>
                <a:rect l="0" t="0" r="r" b="b"/>
                <a:pathLst>
                  <a:path w="20" h="163">
                    <a:moveTo>
                      <a:pt x="20" y="163"/>
                    </a:moveTo>
                    <a:lnTo>
                      <a:pt x="20" y="0"/>
                    </a:lnTo>
                    <a:lnTo>
                      <a:pt x="0" y="20"/>
                    </a:lnTo>
                    <a:lnTo>
                      <a:pt x="0" y="143"/>
                    </a:lnTo>
                    <a:lnTo>
                      <a:pt x="20" y="163"/>
                    </a:lnTo>
                    <a:close/>
                  </a:path>
                </a:pathLst>
              </a:custGeom>
              <a:solidFill>
                <a:srgbClr val="7A7A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73" name="Rectangle 493"/>
              <p:cNvSpPr>
                <a:spLocks noChangeArrowheads="1"/>
              </p:cNvSpPr>
              <p:nvPr/>
            </p:nvSpPr>
            <p:spPr bwMode="auto">
              <a:xfrm>
                <a:off x="3248" y="4864"/>
                <a:ext cx="189" cy="163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72" name="Rectangle 492"/>
              <p:cNvSpPr>
                <a:spLocks noChangeArrowheads="1"/>
              </p:cNvSpPr>
              <p:nvPr/>
            </p:nvSpPr>
            <p:spPr bwMode="auto">
              <a:xfrm>
                <a:off x="3268" y="4884"/>
                <a:ext cx="149" cy="123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71" name="Line 491"/>
              <p:cNvSpPr>
                <a:spLocks noChangeShapeType="1"/>
              </p:cNvSpPr>
              <p:nvPr/>
            </p:nvSpPr>
            <p:spPr bwMode="auto">
              <a:xfrm>
                <a:off x="3248" y="4864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70" name="Line 490"/>
              <p:cNvSpPr>
                <a:spLocks noChangeShapeType="1"/>
              </p:cNvSpPr>
              <p:nvPr/>
            </p:nvSpPr>
            <p:spPr bwMode="auto">
              <a:xfrm flipV="1">
                <a:off x="3248" y="5007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69" name="Line 489"/>
              <p:cNvSpPr>
                <a:spLocks noChangeShapeType="1"/>
              </p:cNvSpPr>
              <p:nvPr/>
            </p:nvSpPr>
            <p:spPr bwMode="auto">
              <a:xfrm flipH="1" flipV="1">
                <a:off x="3417" y="5007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68" name="Line 488"/>
              <p:cNvSpPr>
                <a:spLocks noChangeShapeType="1"/>
              </p:cNvSpPr>
              <p:nvPr/>
            </p:nvSpPr>
            <p:spPr bwMode="auto">
              <a:xfrm flipH="1">
                <a:off x="3417" y="4864"/>
                <a:ext cx="20" cy="20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366" name="Rectangle 486"/>
            <p:cNvSpPr>
              <a:spLocks noChangeArrowheads="1"/>
            </p:cNvSpPr>
            <p:nvPr/>
          </p:nvSpPr>
          <p:spPr bwMode="auto">
            <a:xfrm>
              <a:off x="3248" y="4897"/>
              <a:ext cx="22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363" name="Group 483"/>
            <p:cNvGrpSpPr>
              <a:grpSpLocks/>
            </p:cNvGrpSpPr>
            <p:nvPr/>
          </p:nvGrpSpPr>
          <p:grpSpPr bwMode="auto">
            <a:xfrm>
              <a:off x="3091" y="4853"/>
              <a:ext cx="157" cy="89"/>
              <a:chOff x="3091" y="4853"/>
              <a:chExt cx="157" cy="89"/>
            </a:xfrm>
          </p:grpSpPr>
          <p:sp>
            <p:nvSpPr>
              <p:cNvPr id="123365" name="Line 485"/>
              <p:cNvSpPr>
                <a:spLocks noChangeShapeType="1"/>
              </p:cNvSpPr>
              <p:nvPr/>
            </p:nvSpPr>
            <p:spPr bwMode="auto">
              <a:xfrm flipH="1">
                <a:off x="3175" y="4897"/>
                <a:ext cx="73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64" name="Freeform 484"/>
              <p:cNvSpPr>
                <a:spLocks/>
              </p:cNvSpPr>
              <p:nvPr/>
            </p:nvSpPr>
            <p:spPr bwMode="auto">
              <a:xfrm>
                <a:off x="3091" y="4853"/>
                <a:ext cx="88" cy="89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44"/>
                  </a:cxn>
                  <a:cxn ang="0">
                    <a:pos x="88" y="89"/>
                  </a:cxn>
                  <a:cxn ang="0">
                    <a:pos x="88" y="0"/>
                  </a:cxn>
                </a:cxnLst>
                <a:rect l="0" t="0" r="r" b="b"/>
                <a:pathLst>
                  <a:path w="88" h="89">
                    <a:moveTo>
                      <a:pt x="88" y="0"/>
                    </a:moveTo>
                    <a:lnTo>
                      <a:pt x="0" y="44"/>
                    </a:lnTo>
                    <a:lnTo>
                      <a:pt x="88" y="8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56" name="Group 476"/>
            <p:cNvGrpSpPr>
              <a:grpSpLocks/>
            </p:cNvGrpSpPr>
            <p:nvPr/>
          </p:nvGrpSpPr>
          <p:grpSpPr bwMode="auto">
            <a:xfrm>
              <a:off x="3942" y="4994"/>
              <a:ext cx="167" cy="519"/>
              <a:chOff x="3942" y="4994"/>
              <a:chExt cx="167" cy="519"/>
            </a:xfrm>
          </p:grpSpPr>
          <p:sp>
            <p:nvSpPr>
              <p:cNvPr id="123362" name="Freeform 482"/>
              <p:cNvSpPr>
                <a:spLocks/>
              </p:cNvSpPr>
              <p:nvPr/>
            </p:nvSpPr>
            <p:spPr bwMode="auto">
              <a:xfrm>
                <a:off x="3942" y="4994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5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5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61" name="Freeform 481"/>
              <p:cNvSpPr>
                <a:spLocks/>
              </p:cNvSpPr>
              <p:nvPr/>
            </p:nvSpPr>
            <p:spPr bwMode="auto">
              <a:xfrm>
                <a:off x="3942" y="4994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60" name="Freeform 480"/>
              <p:cNvSpPr>
                <a:spLocks/>
              </p:cNvSpPr>
              <p:nvPr/>
            </p:nvSpPr>
            <p:spPr bwMode="auto">
              <a:xfrm>
                <a:off x="4067" y="4994"/>
                <a:ext cx="42" cy="51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478"/>
                  </a:cxn>
                  <a:cxn ang="0">
                    <a:pos x="0" y="519"/>
                  </a:cxn>
                  <a:cxn ang="0">
                    <a:pos x="0" y="41"/>
                  </a:cxn>
                </a:cxnLst>
                <a:rect l="0" t="0" r="r" b="b"/>
                <a:pathLst>
                  <a:path w="42" h="519">
                    <a:moveTo>
                      <a:pt x="0" y="41"/>
                    </a:moveTo>
                    <a:lnTo>
                      <a:pt x="42" y="0"/>
                    </a:lnTo>
                    <a:lnTo>
                      <a:pt x="42" y="478"/>
                    </a:lnTo>
                    <a:lnTo>
                      <a:pt x="0" y="51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59" name="Freeform 479"/>
              <p:cNvSpPr>
                <a:spLocks/>
              </p:cNvSpPr>
              <p:nvPr/>
            </p:nvSpPr>
            <p:spPr bwMode="auto">
              <a:xfrm>
                <a:off x="3942" y="4994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5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5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58" name="Freeform 478"/>
              <p:cNvSpPr>
                <a:spLocks/>
              </p:cNvSpPr>
              <p:nvPr/>
            </p:nvSpPr>
            <p:spPr bwMode="auto">
              <a:xfrm>
                <a:off x="3942" y="4994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57" name="Line 477"/>
              <p:cNvSpPr>
                <a:spLocks noChangeShapeType="1"/>
              </p:cNvSpPr>
              <p:nvPr/>
            </p:nvSpPr>
            <p:spPr bwMode="auto">
              <a:xfrm>
                <a:off x="4067" y="5035"/>
                <a:ext cx="1" cy="478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355" name="Rectangle 475"/>
            <p:cNvSpPr>
              <a:spLocks noChangeArrowheads="1"/>
            </p:cNvSpPr>
            <p:nvPr/>
          </p:nvSpPr>
          <p:spPr bwMode="auto">
            <a:xfrm>
              <a:off x="2964" y="3082"/>
              <a:ext cx="9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354" name="Rectangle 474"/>
            <p:cNvSpPr>
              <a:spLocks noChangeArrowheads="1"/>
            </p:cNvSpPr>
            <p:nvPr/>
          </p:nvSpPr>
          <p:spPr bwMode="auto">
            <a:xfrm>
              <a:off x="3046" y="3142"/>
              <a:ext cx="79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ATCA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347" name="Group 467"/>
            <p:cNvGrpSpPr>
              <a:grpSpLocks/>
            </p:cNvGrpSpPr>
            <p:nvPr/>
          </p:nvGrpSpPr>
          <p:grpSpPr bwMode="auto">
            <a:xfrm>
              <a:off x="3942" y="4346"/>
              <a:ext cx="167" cy="518"/>
              <a:chOff x="3942" y="4346"/>
              <a:chExt cx="167" cy="518"/>
            </a:xfrm>
          </p:grpSpPr>
          <p:sp>
            <p:nvSpPr>
              <p:cNvPr id="123353" name="Freeform 473"/>
              <p:cNvSpPr>
                <a:spLocks/>
              </p:cNvSpPr>
              <p:nvPr/>
            </p:nvSpPr>
            <p:spPr bwMode="auto">
              <a:xfrm>
                <a:off x="3942" y="4346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5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5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52" name="Freeform 472"/>
              <p:cNvSpPr>
                <a:spLocks/>
              </p:cNvSpPr>
              <p:nvPr/>
            </p:nvSpPr>
            <p:spPr bwMode="auto">
              <a:xfrm>
                <a:off x="3942" y="4346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51" name="Freeform 471"/>
              <p:cNvSpPr>
                <a:spLocks/>
              </p:cNvSpPr>
              <p:nvPr/>
            </p:nvSpPr>
            <p:spPr bwMode="auto">
              <a:xfrm>
                <a:off x="4067" y="4346"/>
                <a:ext cx="42" cy="51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477"/>
                  </a:cxn>
                  <a:cxn ang="0">
                    <a:pos x="0" y="518"/>
                  </a:cxn>
                  <a:cxn ang="0">
                    <a:pos x="0" y="41"/>
                  </a:cxn>
                </a:cxnLst>
                <a:rect l="0" t="0" r="r" b="b"/>
                <a:pathLst>
                  <a:path w="42" h="518">
                    <a:moveTo>
                      <a:pt x="0" y="41"/>
                    </a:moveTo>
                    <a:lnTo>
                      <a:pt x="42" y="0"/>
                    </a:lnTo>
                    <a:lnTo>
                      <a:pt x="42" y="477"/>
                    </a:lnTo>
                    <a:lnTo>
                      <a:pt x="0" y="51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50" name="Freeform 470"/>
              <p:cNvSpPr>
                <a:spLocks/>
              </p:cNvSpPr>
              <p:nvPr/>
            </p:nvSpPr>
            <p:spPr bwMode="auto">
              <a:xfrm>
                <a:off x="3942" y="4346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5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5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49" name="Freeform 469"/>
              <p:cNvSpPr>
                <a:spLocks/>
              </p:cNvSpPr>
              <p:nvPr/>
            </p:nvSpPr>
            <p:spPr bwMode="auto">
              <a:xfrm>
                <a:off x="3942" y="4346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48" name="Line 468"/>
              <p:cNvSpPr>
                <a:spLocks noChangeShapeType="1"/>
              </p:cNvSpPr>
              <p:nvPr/>
            </p:nvSpPr>
            <p:spPr bwMode="auto">
              <a:xfrm>
                <a:off x="4067" y="4387"/>
                <a:ext cx="1" cy="477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40" name="Group 460"/>
            <p:cNvGrpSpPr>
              <a:grpSpLocks/>
            </p:cNvGrpSpPr>
            <p:nvPr/>
          </p:nvGrpSpPr>
          <p:grpSpPr bwMode="auto">
            <a:xfrm>
              <a:off x="3942" y="3730"/>
              <a:ext cx="167" cy="519"/>
              <a:chOff x="3942" y="3730"/>
              <a:chExt cx="167" cy="519"/>
            </a:xfrm>
          </p:grpSpPr>
          <p:sp>
            <p:nvSpPr>
              <p:cNvPr id="123346" name="Freeform 466"/>
              <p:cNvSpPr>
                <a:spLocks/>
              </p:cNvSpPr>
              <p:nvPr/>
            </p:nvSpPr>
            <p:spPr bwMode="auto">
              <a:xfrm>
                <a:off x="3942" y="3730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5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5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45" name="Freeform 465"/>
              <p:cNvSpPr>
                <a:spLocks/>
              </p:cNvSpPr>
              <p:nvPr/>
            </p:nvSpPr>
            <p:spPr bwMode="auto">
              <a:xfrm>
                <a:off x="3942" y="3730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44" name="Freeform 464"/>
              <p:cNvSpPr>
                <a:spLocks/>
              </p:cNvSpPr>
              <p:nvPr/>
            </p:nvSpPr>
            <p:spPr bwMode="auto">
              <a:xfrm>
                <a:off x="4067" y="3730"/>
                <a:ext cx="42" cy="51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478"/>
                  </a:cxn>
                  <a:cxn ang="0">
                    <a:pos x="0" y="519"/>
                  </a:cxn>
                  <a:cxn ang="0">
                    <a:pos x="0" y="41"/>
                  </a:cxn>
                </a:cxnLst>
                <a:rect l="0" t="0" r="r" b="b"/>
                <a:pathLst>
                  <a:path w="42" h="519">
                    <a:moveTo>
                      <a:pt x="0" y="41"/>
                    </a:moveTo>
                    <a:lnTo>
                      <a:pt x="42" y="0"/>
                    </a:lnTo>
                    <a:lnTo>
                      <a:pt x="42" y="478"/>
                    </a:lnTo>
                    <a:lnTo>
                      <a:pt x="0" y="51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43" name="Freeform 463"/>
              <p:cNvSpPr>
                <a:spLocks/>
              </p:cNvSpPr>
              <p:nvPr/>
            </p:nvSpPr>
            <p:spPr bwMode="auto">
              <a:xfrm>
                <a:off x="3942" y="3730"/>
                <a:ext cx="167" cy="5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9"/>
                  </a:cxn>
                  <a:cxn ang="0">
                    <a:pos x="125" y="519"/>
                  </a:cxn>
                  <a:cxn ang="0">
                    <a:pos x="167" y="478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9">
                    <a:moveTo>
                      <a:pt x="41" y="0"/>
                    </a:moveTo>
                    <a:lnTo>
                      <a:pt x="0" y="41"/>
                    </a:lnTo>
                    <a:lnTo>
                      <a:pt x="0" y="519"/>
                    </a:lnTo>
                    <a:lnTo>
                      <a:pt x="125" y="519"/>
                    </a:lnTo>
                    <a:lnTo>
                      <a:pt x="167" y="478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42" name="Freeform 462"/>
              <p:cNvSpPr>
                <a:spLocks/>
              </p:cNvSpPr>
              <p:nvPr/>
            </p:nvSpPr>
            <p:spPr bwMode="auto">
              <a:xfrm>
                <a:off x="3942" y="3730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41" name="Line 461"/>
              <p:cNvSpPr>
                <a:spLocks noChangeShapeType="1"/>
              </p:cNvSpPr>
              <p:nvPr/>
            </p:nvSpPr>
            <p:spPr bwMode="auto">
              <a:xfrm>
                <a:off x="4067" y="3771"/>
                <a:ext cx="1" cy="478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33" name="Group 453"/>
            <p:cNvGrpSpPr>
              <a:grpSpLocks/>
            </p:cNvGrpSpPr>
            <p:nvPr/>
          </p:nvGrpSpPr>
          <p:grpSpPr bwMode="auto">
            <a:xfrm>
              <a:off x="3942" y="3147"/>
              <a:ext cx="167" cy="518"/>
              <a:chOff x="3942" y="3147"/>
              <a:chExt cx="167" cy="518"/>
            </a:xfrm>
          </p:grpSpPr>
          <p:sp>
            <p:nvSpPr>
              <p:cNvPr id="123339" name="Freeform 459"/>
              <p:cNvSpPr>
                <a:spLocks/>
              </p:cNvSpPr>
              <p:nvPr/>
            </p:nvSpPr>
            <p:spPr bwMode="auto">
              <a:xfrm>
                <a:off x="3942" y="3147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5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5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38" name="Freeform 458"/>
              <p:cNvSpPr>
                <a:spLocks/>
              </p:cNvSpPr>
              <p:nvPr/>
            </p:nvSpPr>
            <p:spPr bwMode="auto">
              <a:xfrm>
                <a:off x="3942" y="3147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37" name="Freeform 457"/>
              <p:cNvSpPr>
                <a:spLocks/>
              </p:cNvSpPr>
              <p:nvPr/>
            </p:nvSpPr>
            <p:spPr bwMode="auto">
              <a:xfrm>
                <a:off x="4067" y="3147"/>
                <a:ext cx="42" cy="51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42" y="0"/>
                  </a:cxn>
                  <a:cxn ang="0">
                    <a:pos x="42" y="477"/>
                  </a:cxn>
                  <a:cxn ang="0">
                    <a:pos x="0" y="518"/>
                  </a:cxn>
                  <a:cxn ang="0">
                    <a:pos x="0" y="41"/>
                  </a:cxn>
                </a:cxnLst>
                <a:rect l="0" t="0" r="r" b="b"/>
                <a:pathLst>
                  <a:path w="42" h="518">
                    <a:moveTo>
                      <a:pt x="0" y="41"/>
                    </a:moveTo>
                    <a:lnTo>
                      <a:pt x="42" y="0"/>
                    </a:lnTo>
                    <a:lnTo>
                      <a:pt x="42" y="477"/>
                    </a:lnTo>
                    <a:lnTo>
                      <a:pt x="0" y="51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36" name="Freeform 456"/>
              <p:cNvSpPr>
                <a:spLocks/>
              </p:cNvSpPr>
              <p:nvPr/>
            </p:nvSpPr>
            <p:spPr bwMode="auto">
              <a:xfrm>
                <a:off x="3942" y="3147"/>
                <a:ext cx="167" cy="51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518"/>
                  </a:cxn>
                  <a:cxn ang="0">
                    <a:pos x="125" y="518"/>
                  </a:cxn>
                  <a:cxn ang="0">
                    <a:pos x="167" y="477"/>
                  </a:cxn>
                  <a:cxn ang="0">
                    <a:pos x="167" y="0"/>
                  </a:cxn>
                  <a:cxn ang="0">
                    <a:pos x="41" y="0"/>
                  </a:cxn>
                </a:cxnLst>
                <a:rect l="0" t="0" r="r" b="b"/>
                <a:pathLst>
                  <a:path w="167" h="518">
                    <a:moveTo>
                      <a:pt x="41" y="0"/>
                    </a:moveTo>
                    <a:lnTo>
                      <a:pt x="0" y="41"/>
                    </a:lnTo>
                    <a:lnTo>
                      <a:pt x="0" y="518"/>
                    </a:lnTo>
                    <a:lnTo>
                      <a:pt x="125" y="518"/>
                    </a:lnTo>
                    <a:lnTo>
                      <a:pt x="167" y="477"/>
                    </a:lnTo>
                    <a:lnTo>
                      <a:pt x="167" y="0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35" name="Freeform 455"/>
              <p:cNvSpPr>
                <a:spLocks/>
              </p:cNvSpPr>
              <p:nvPr/>
            </p:nvSpPr>
            <p:spPr bwMode="auto">
              <a:xfrm>
                <a:off x="3942" y="3147"/>
                <a:ext cx="167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25" y="41"/>
                  </a:cxn>
                  <a:cxn ang="0">
                    <a:pos x="167" y="0"/>
                  </a:cxn>
                </a:cxnLst>
                <a:rect l="0" t="0" r="r" b="b"/>
                <a:pathLst>
                  <a:path w="167" h="41">
                    <a:moveTo>
                      <a:pt x="0" y="41"/>
                    </a:moveTo>
                    <a:lnTo>
                      <a:pt x="125" y="41"/>
                    </a:lnTo>
                    <a:lnTo>
                      <a:pt x="167" y="0"/>
                    </a:lnTo>
                  </a:path>
                </a:pathLst>
              </a:cu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34" name="Line 454"/>
              <p:cNvSpPr>
                <a:spLocks noChangeShapeType="1"/>
              </p:cNvSpPr>
              <p:nvPr/>
            </p:nvSpPr>
            <p:spPr bwMode="auto">
              <a:xfrm>
                <a:off x="4067" y="3188"/>
                <a:ext cx="1" cy="477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30" name="Group 450"/>
            <p:cNvGrpSpPr>
              <a:grpSpLocks/>
            </p:cNvGrpSpPr>
            <p:nvPr/>
          </p:nvGrpSpPr>
          <p:grpSpPr bwMode="auto">
            <a:xfrm>
              <a:off x="3091" y="4918"/>
              <a:ext cx="157" cy="89"/>
              <a:chOff x="3091" y="4918"/>
              <a:chExt cx="157" cy="89"/>
            </a:xfrm>
          </p:grpSpPr>
          <p:sp>
            <p:nvSpPr>
              <p:cNvPr id="123332" name="Line 452"/>
              <p:cNvSpPr>
                <a:spLocks noChangeShapeType="1"/>
              </p:cNvSpPr>
              <p:nvPr/>
            </p:nvSpPr>
            <p:spPr bwMode="auto">
              <a:xfrm flipH="1">
                <a:off x="3175" y="4962"/>
                <a:ext cx="73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31" name="Freeform 451"/>
              <p:cNvSpPr>
                <a:spLocks/>
              </p:cNvSpPr>
              <p:nvPr/>
            </p:nvSpPr>
            <p:spPr bwMode="auto">
              <a:xfrm>
                <a:off x="3091" y="4918"/>
                <a:ext cx="88" cy="89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44"/>
                  </a:cxn>
                  <a:cxn ang="0">
                    <a:pos x="88" y="89"/>
                  </a:cxn>
                  <a:cxn ang="0">
                    <a:pos x="88" y="0"/>
                  </a:cxn>
                </a:cxnLst>
                <a:rect l="0" t="0" r="r" b="b"/>
                <a:pathLst>
                  <a:path w="88" h="89">
                    <a:moveTo>
                      <a:pt x="88" y="0"/>
                    </a:moveTo>
                    <a:lnTo>
                      <a:pt x="0" y="44"/>
                    </a:lnTo>
                    <a:lnTo>
                      <a:pt x="88" y="8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27" name="Group 447"/>
            <p:cNvGrpSpPr>
              <a:grpSpLocks/>
            </p:cNvGrpSpPr>
            <p:nvPr/>
          </p:nvGrpSpPr>
          <p:grpSpPr bwMode="auto">
            <a:xfrm>
              <a:off x="4105" y="3318"/>
              <a:ext cx="189" cy="95"/>
              <a:chOff x="4105" y="3318"/>
              <a:chExt cx="189" cy="95"/>
            </a:xfrm>
          </p:grpSpPr>
          <p:sp>
            <p:nvSpPr>
              <p:cNvPr id="123329" name="Line 449"/>
              <p:cNvSpPr>
                <a:spLocks noChangeShapeType="1"/>
              </p:cNvSpPr>
              <p:nvPr/>
            </p:nvSpPr>
            <p:spPr bwMode="auto">
              <a:xfrm>
                <a:off x="4197" y="3365"/>
                <a:ext cx="97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28" name="Freeform 448"/>
              <p:cNvSpPr>
                <a:spLocks/>
              </p:cNvSpPr>
              <p:nvPr/>
            </p:nvSpPr>
            <p:spPr bwMode="auto">
              <a:xfrm>
                <a:off x="4105" y="3318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8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8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24" name="Group 444"/>
            <p:cNvGrpSpPr>
              <a:grpSpLocks/>
            </p:cNvGrpSpPr>
            <p:nvPr/>
          </p:nvGrpSpPr>
          <p:grpSpPr bwMode="auto">
            <a:xfrm>
              <a:off x="4290" y="3618"/>
              <a:ext cx="379" cy="95"/>
              <a:chOff x="4290" y="3618"/>
              <a:chExt cx="379" cy="95"/>
            </a:xfrm>
          </p:grpSpPr>
          <p:sp>
            <p:nvSpPr>
              <p:cNvPr id="123326" name="Line 446"/>
              <p:cNvSpPr>
                <a:spLocks noChangeShapeType="1"/>
              </p:cNvSpPr>
              <p:nvPr/>
            </p:nvSpPr>
            <p:spPr bwMode="auto">
              <a:xfrm>
                <a:off x="4290" y="3665"/>
                <a:ext cx="286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25" name="Freeform 445"/>
              <p:cNvSpPr>
                <a:spLocks/>
              </p:cNvSpPr>
              <p:nvPr/>
            </p:nvSpPr>
            <p:spPr bwMode="auto">
              <a:xfrm>
                <a:off x="4573" y="3618"/>
                <a:ext cx="96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6" y="48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6" h="95">
                    <a:moveTo>
                      <a:pt x="0" y="95"/>
                    </a:moveTo>
                    <a:lnTo>
                      <a:pt x="96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12" name="Group 432"/>
            <p:cNvGrpSpPr>
              <a:grpSpLocks/>
            </p:cNvGrpSpPr>
            <p:nvPr/>
          </p:nvGrpSpPr>
          <p:grpSpPr bwMode="auto">
            <a:xfrm>
              <a:off x="5151" y="3544"/>
              <a:ext cx="113" cy="347"/>
              <a:chOff x="5151" y="3544"/>
              <a:chExt cx="113" cy="347"/>
            </a:xfrm>
          </p:grpSpPr>
          <p:sp>
            <p:nvSpPr>
              <p:cNvPr id="123323" name="Rectangle 443"/>
              <p:cNvSpPr>
                <a:spLocks noChangeArrowheads="1"/>
              </p:cNvSpPr>
              <p:nvPr/>
            </p:nvSpPr>
            <p:spPr bwMode="auto">
              <a:xfrm>
                <a:off x="5151" y="3544"/>
                <a:ext cx="113" cy="34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22" name="Freeform 442"/>
              <p:cNvSpPr>
                <a:spLocks/>
              </p:cNvSpPr>
              <p:nvPr/>
            </p:nvSpPr>
            <p:spPr bwMode="auto">
              <a:xfrm>
                <a:off x="5151" y="3544"/>
                <a:ext cx="11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5"/>
                  </a:cxn>
                  <a:cxn ang="0">
                    <a:pos x="99" y="15"/>
                  </a:cxn>
                  <a:cxn ang="0">
                    <a:pos x="113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5">
                    <a:moveTo>
                      <a:pt x="0" y="0"/>
                    </a:moveTo>
                    <a:lnTo>
                      <a:pt x="14" y="15"/>
                    </a:lnTo>
                    <a:lnTo>
                      <a:pt x="99" y="15"/>
                    </a:lnTo>
                    <a:lnTo>
                      <a:pt x="1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21" name="Freeform 441"/>
              <p:cNvSpPr>
                <a:spLocks/>
              </p:cNvSpPr>
              <p:nvPr/>
            </p:nvSpPr>
            <p:spPr bwMode="auto">
              <a:xfrm>
                <a:off x="5151" y="3544"/>
                <a:ext cx="14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7"/>
                  </a:cxn>
                  <a:cxn ang="0">
                    <a:pos x="14" y="333"/>
                  </a:cxn>
                  <a:cxn ang="0">
                    <a:pos x="14" y="15"/>
                  </a:cxn>
                  <a:cxn ang="0">
                    <a:pos x="0" y="0"/>
                  </a:cxn>
                </a:cxnLst>
                <a:rect l="0" t="0" r="r" b="b"/>
                <a:pathLst>
                  <a:path w="14" h="347">
                    <a:moveTo>
                      <a:pt x="0" y="0"/>
                    </a:moveTo>
                    <a:lnTo>
                      <a:pt x="0" y="347"/>
                    </a:lnTo>
                    <a:lnTo>
                      <a:pt x="14" y="333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20" name="Freeform 440"/>
              <p:cNvSpPr>
                <a:spLocks/>
              </p:cNvSpPr>
              <p:nvPr/>
            </p:nvSpPr>
            <p:spPr bwMode="auto">
              <a:xfrm>
                <a:off x="5151" y="3877"/>
                <a:ext cx="11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13" y="14"/>
                  </a:cxn>
                  <a:cxn ang="0">
                    <a:pos x="99" y="0"/>
                  </a:cxn>
                  <a:cxn ang="0">
                    <a:pos x="14" y="0"/>
                  </a:cxn>
                  <a:cxn ang="0">
                    <a:pos x="0" y="14"/>
                  </a:cxn>
                </a:cxnLst>
                <a:rect l="0" t="0" r="r" b="b"/>
                <a:pathLst>
                  <a:path w="113" h="14">
                    <a:moveTo>
                      <a:pt x="0" y="14"/>
                    </a:moveTo>
                    <a:lnTo>
                      <a:pt x="113" y="14"/>
                    </a:lnTo>
                    <a:lnTo>
                      <a:pt x="99" y="0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19" name="Freeform 439"/>
              <p:cNvSpPr>
                <a:spLocks/>
              </p:cNvSpPr>
              <p:nvPr/>
            </p:nvSpPr>
            <p:spPr bwMode="auto">
              <a:xfrm>
                <a:off x="5250" y="3544"/>
                <a:ext cx="14" cy="347"/>
              </a:xfrm>
              <a:custGeom>
                <a:avLst/>
                <a:gdLst/>
                <a:ahLst/>
                <a:cxnLst>
                  <a:cxn ang="0">
                    <a:pos x="14" y="347"/>
                  </a:cxn>
                  <a:cxn ang="0">
                    <a:pos x="14" y="0"/>
                  </a:cxn>
                  <a:cxn ang="0">
                    <a:pos x="0" y="15"/>
                  </a:cxn>
                  <a:cxn ang="0">
                    <a:pos x="0" y="333"/>
                  </a:cxn>
                  <a:cxn ang="0">
                    <a:pos x="14" y="347"/>
                  </a:cxn>
                </a:cxnLst>
                <a:rect l="0" t="0" r="r" b="b"/>
                <a:pathLst>
                  <a:path w="14" h="347">
                    <a:moveTo>
                      <a:pt x="14" y="347"/>
                    </a:moveTo>
                    <a:lnTo>
                      <a:pt x="14" y="0"/>
                    </a:lnTo>
                    <a:lnTo>
                      <a:pt x="0" y="15"/>
                    </a:lnTo>
                    <a:lnTo>
                      <a:pt x="0" y="333"/>
                    </a:lnTo>
                    <a:lnTo>
                      <a:pt x="14" y="34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18" name="Rectangle 438"/>
              <p:cNvSpPr>
                <a:spLocks noChangeArrowheads="1"/>
              </p:cNvSpPr>
              <p:nvPr/>
            </p:nvSpPr>
            <p:spPr bwMode="auto">
              <a:xfrm>
                <a:off x="5151" y="3544"/>
                <a:ext cx="113" cy="347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17" name="Rectangle 437"/>
              <p:cNvSpPr>
                <a:spLocks noChangeArrowheads="1"/>
              </p:cNvSpPr>
              <p:nvPr/>
            </p:nvSpPr>
            <p:spPr bwMode="auto">
              <a:xfrm>
                <a:off x="5165" y="3559"/>
                <a:ext cx="85" cy="318"/>
              </a:xfrm>
              <a:prstGeom prst="rect">
                <a:avLst/>
              </a:prstGeom>
              <a:noFill/>
              <a:ln w="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16" name="Line 436"/>
              <p:cNvSpPr>
                <a:spLocks noChangeShapeType="1"/>
              </p:cNvSpPr>
              <p:nvPr/>
            </p:nvSpPr>
            <p:spPr bwMode="auto">
              <a:xfrm>
                <a:off x="5151" y="3544"/>
                <a:ext cx="14" cy="15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15" name="Line 435"/>
              <p:cNvSpPr>
                <a:spLocks noChangeShapeType="1"/>
              </p:cNvSpPr>
              <p:nvPr/>
            </p:nvSpPr>
            <p:spPr bwMode="auto">
              <a:xfrm flipV="1">
                <a:off x="5151" y="3877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14" name="Line 434"/>
              <p:cNvSpPr>
                <a:spLocks noChangeShapeType="1"/>
              </p:cNvSpPr>
              <p:nvPr/>
            </p:nvSpPr>
            <p:spPr bwMode="auto">
              <a:xfrm flipH="1" flipV="1">
                <a:off x="5250" y="3877"/>
                <a:ext cx="14" cy="14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13" name="Line 433"/>
              <p:cNvSpPr>
                <a:spLocks noChangeShapeType="1"/>
              </p:cNvSpPr>
              <p:nvPr/>
            </p:nvSpPr>
            <p:spPr bwMode="auto">
              <a:xfrm flipH="1">
                <a:off x="5250" y="3544"/>
                <a:ext cx="14" cy="15"/>
              </a:xfrm>
              <a:prstGeom prst="line">
                <a:avLst/>
              </a:prstGeom>
              <a:noFill/>
              <a:ln w="8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300" name="Group 420"/>
            <p:cNvGrpSpPr>
              <a:grpSpLocks/>
            </p:cNvGrpSpPr>
            <p:nvPr/>
          </p:nvGrpSpPr>
          <p:grpSpPr bwMode="auto">
            <a:xfrm>
              <a:off x="4668" y="3601"/>
              <a:ext cx="315" cy="259"/>
              <a:chOff x="4668" y="3601"/>
              <a:chExt cx="315" cy="259"/>
            </a:xfrm>
          </p:grpSpPr>
          <p:sp>
            <p:nvSpPr>
              <p:cNvPr id="123311" name="Rectangle 431"/>
              <p:cNvSpPr>
                <a:spLocks noChangeArrowheads="1"/>
              </p:cNvSpPr>
              <p:nvPr/>
            </p:nvSpPr>
            <p:spPr bwMode="auto">
              <a:xfrm>
                <a:off x="4668" y="3601"/>
                <a:ext cx="315" cy="259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10" name="Freeform 430"/>
              <p:cNvSpPr>
                <a:spLocks/>
              </p:cNvSpPr>
              <p:nvPr/>
            </p:nvSpPr>
            <p:spPr bwMode="auto">
              <a:xfrm>
                <a:off x="4668" y="3601"/>
                <a:ext cx="315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33"/>
                  </a:cxn>
                  <a:cxn ang="0">
                    <a:pos x="282" y="33"/>
                  </a:cxn>
                  <a:cxn ang="0">
                    <a:pos x="315" y="0"/>
                  </a:cxn>
                  <a:cxn ang="0">
                    <a:pos x="0" y="0"/>
                  </a:cxn>
                </a:cxnLst>
                <a:rect l="0" t="0" r="r" b="b"/>
                <a:pathLst>
                  <a:path w="315" h="33">
                    <a:moveTo>
                      <a:pt x="0" y="0"/>
                    </a:moveTo>
                    <a:lnTo>
                      <a:pt x="32" y="33"/>
                    </a:lnTo>
                    <a:lnTo>
                      <a:pt x="282" y="33"/>
                    </a:lnTo>
                    <a:lnTo>
                      <a:pt x="3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09" name="Freeform 429"/>
              <p:cNvSpPr>
                <a:spLocks/>
              </p:cNvSpPr>
              <p:nvPr/>
            </p:nvSpPr>
            <p:spPr bwMode="auto">
              <a:xfrm>
                <a:off x="4668" y="3601"/>
                <a:ext cx="32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9"/>
                  </a:cxn>
                  <a:cxn ang="0">
                    <a:pos x="32" y="226"/>
                  </a:cxn>
                  <a:cxn ang="0">
                    <a:pos x="32" y="33"/>
                  </a:cxn>
                  <a:cxn ang="0">
                    <a:pos x="0" y="0"/>
                  </a:cxn>
                </a:cxnLst>
                <a:rect l="0" t="0" r="r" b="b"/>
                <a:pathLst>
                  <a:path w="32" h="259">
                    <a:moveTo>
                      <a:pt x="0" y="0"/>
                    </a:moveTo>
                    <a:lnTo>
                      <a:pt x="0" y="259"/>
                    </a:lnTo>
                    <a:lnTo>
                      <a:pt x="32" y="226"/>
                    </a:lnTo>
                    <a:lnTo>
                      <a:pt x="32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08" name="Freeform 428"/>
              <p:cNvSpPr>
                <a:spLocks/>
              </p:cNvSpPr>
              <p:nvPr/>
            </p:nvSpPr>
            <p:spPr bwMode="auto">
              <a:xfrm>
                <a:off x="4668" y="3827"/>
                <a:ext cx="31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15" y="33"/>
                  </a:cxn>
                  <a:cxn ang="0">
                    <a:pos x="282" y="0"/>
                  </a:cxn>
                  <a:cxn ang="0">
                    <a:pos x="32" y="0"/>
                  </a:cxn>
                  <a:cxn ang="0">
                    <a:pos x="0" y="33"/>
                  </a:cxn>
                </a:cxnLst>
                <a:rect l="0" t="0" r="r" b="b"/>
                <a:pathLst>
                  <a:path w="315" h="33">
                    <a:moveTo>
                      <a:pt x="0" y="33"/>
                    </a:moveTo>
                    <a:lnTo>
                      <a:pt x="315" y="33"/>
                    </a:lnTo>
                    <a:lnTo>
                      <a:pt x="282" y="0"/>
                    </a:lnTo>
                    <a:lnTo>
                      <a:pt x="32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07" name="Freeform 427"/>
              <p:cNvSpPr>
                <a:spLocks/>
              </p:cNvSpPr>
              <p:nvPr/>
            </p:nvSpPr>
            <p:spPr bwMode="auto">
              <a:xfrm>
                <a:off x="4950" y="3601"/>
                <a:ext cx="33" cy="259"/>
              </a:xfrm>
              <a:custGeom>
                <a:avLst/>
                <a:gdLst/>
                <a:ahLst/>
                <a:cxnLst>
                  <a:cxn ang="0">
                    <a:pos x="33" y="259"/>
                  </a:cxn>
                  <a:cxn ang="0">
                    <a:pos x="33" y="0"/>
                  </a:cxn>
                  <a:cxn ang="0">
                    <a:pos x="0" y="33"/>
                  </a:cxn>
                  <a:cxn ang="0">
                    <a:pos x="0" y="226"/>
                  </a:cxn>
                  <a:cxn ang="0">
                    <a:pos x="33" y="259"/>
                  </a:cxn>
                </a:cxnLst>
                <a:rect l="0" t="0" r="r" b="b"/>
                <a:pathLst>
                  <a:path w="33" h="259">
                    <a:moveTo>
                      <a:pt x="33" y="259"/>
                    </a:moveTo>
                    <a:lnTo>
                      <a:pt x="33" y="0"/>
                    </a:lnTo>
                    <a:lnTo>
                      <a:pt x="0" y="33"/>
                    </a:lnTo>
                    <a:lnTo>
                      <a:pt x="0" y="226"/>
                    </a:lnTo>
                    <a:lnTo>
                      <a:pt x="33" y="259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06" name="Rectangle 426"/>
              <p:cNvSpPr>
                <a:spLocks noChangeArrowheads="1"/>
              </p:cNvSpPr>
              <p:nvPr/>
            </p:nvSpPr>
            <p:spPr bwMode="auto">
              <a:xfrm>
                <a:off x="4668" y="3601"/>
                <a:ext cx="315" cy="259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05" name="Rectangle 425"/>
              <p:cNvSpPr>
                <a:spLocks noChangeArrowheads="1"/>
              </p:cNvSpPr>
              <p:nvPr/>
            </p:nvSpPr>
            <p:spPr bwMode="auto">
              <a:xfrm>
                <a:off x="4700" y="3634"/>
                <a:ext cx="250" cy="19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04" name="Line 424"/>
              <p:cNvSpPr>
                <a:spLocks noChangeShapeType="1"/>
              </p:cNvSpPr>
              <p:nvPr/>
            </p:nvSpPr>
            <p:spPr bwMode="auto">
              <a:xfrm>
                <a:off x="4668" y="3601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03" name="Line 423"/>
              <p:cNvSpPr>
                <a:spLocks noChangeShapeType="1"/>
              </p:cNvSpPr>
              <p:nvPr/>
            </p:nvSpPr>
            <p:spPr bwMode="auto">
              <a:xfrm flipV="1">
                <a:off x="4668" y="3827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02" name="Line 422"/>
              <p:cNvSpPr>
                <a:spLocks noChangeShapeType="1"/>
              </p:cNvSpPr>
              <p:nvPr/>
            </p:nvSpPr>
            <p:spPr bwMode="auto">
              <a:xfrm flipH="1" flipV="1">
                <a:off x="4950" y="3827"/>
                <a:ext cx="33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301" name="Line 421"/>
              <p:cNvSpPr>
                <a:spLocks noChangeShapeType="1"/>
              </p:cNvSpPr>
              <p:nvPr/>
            </p:nvSpPr>
            <p:spPr bwMode="auto">
              <a:xfrm flipH="1">
                <a:off x="4950" y="3601"/>
                <a:ext cx="33" cy="3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288" name="Group 408"/>
            <p:cNvGrpSpPr>
              <a:grpSpLocks/>
            </p:cNvGrpSpPr>
            <p:nvPr/>
          </p:nvGrpSpPr>
          <p:grpSpPr bwMode="auto">
            <a:xfrm>
              <a:off x="4744" y="4291"/>
              <a:ext cx="271" cy="259"/>
              <a:chOff x="4744" y="4291"/>
              <a:chExt cx="271" cy="259"/>
            </a:xfrm>
          </p:grpSpPr>
          <p:sp>
            <p:nvSpPr>
              <p:cNvPr id="123299" name="Rectangle 419"/>
              <p:cNvSpPr>
                <a:spLocks noChangeArrowheads="1"/>
              </p:cNvSpPr>
              <p:nvPr/>
            </p:nvSpPr>
            <p:spPr bwMode="auto">
              <a:xfrm>
                <a:off x="4744" y="4291"/>
                <a:ext cx="271" cy="259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98" name="Freeform 418"/>
              <p:cNvSpPr>
                <a:spLocks/>
              </p:cNvSpPr>
              <p:nvPr/>
            </p:nvSpPr>
            <p:spPr bwMode="auto">
              <a:xfrm>
                <a:off x="4744" y="4291"/>
                <a:ext cx="27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3"/>
                  </a:cxn>
                  <a:cxn ang="0">
                    <a:pos x="239" y="33"/>
                  </a:cxn>
                  <a:cxn ang="0">
                    <a:pos x="271" y="0"/>
                  </a:cxn>
                  <a:cxn ang="0">
                    <a:pos x="0" y="0"/>
                  </a:cxn>
                </a:cxnLst>
                <a:rect l="0" t="0" r="r" b="b"/>
                <a:pathLst>
                  <a:path w="271" h="33">
                    <a:moveTo>
                      <a:pt x="0" y="0"/>
                    </a:moveTo>
                    <a:lnTo>
                      <a:pt x="33" y="33"/>
                    </a:lnTo>
                    <a:lnTo>
                      <a:pt x="239" y="33"/>
                    </a:lnTo>
                    <a:lnTo>
                      <a:pt x="2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97" name="Freeform 417"/>
              <p:cNvSpPr>
                <a:spLocks/>
              </p:cNvSpPr>
              <p:nvPr/>
            </p:nvSpPr>
            <p:spPr bwMode="auto">
              <a:xfrm>
                <a:off x="4744" y="4291"/>
                <a:ext cx="33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9"/>
                  </a:cxn>
                  <a:cxn ang="0">
                    <a:pos x="33" y="227"/>
                  </a:cxn>
                  <a:cxn ang="0">
                    <a:pos x="33" y="33"/>
                  </a:cxn>
                  <a:cxn ang="0">
                    <a:pos x="0" y="0"/>
                  </a:cxn>
                </a:cxnLst>
                <a:rect l="0" t="0" r="r" b="b"/>
                <a:pathLst>
                  <a:path w="33" h="259">
                    <a:moveTo>
                      <a:pt x="0" y="0"/>
                    </a:moveTo>
                    <a:lnTo>
                      <a:pt x="0" y="259"/>
                    </a:lnTo>
                    <a:lnTo>
                      <a:pt x="33" y="227"/>
                    </a:lnTo>
                    <a:lnTo>
                      <a:pt x="33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96" name="Freeform 416"/>
              <p:cNvSpPr>
                <a:spLocks/>
              </p:cNvSpPr>
              <p:nvPr/>
            </p:nvSpPr>
            <p:spPr bwMode="auto">
              <a:xfrm>
                <a:off x="4744" y="4518"/>
                <a:ext cx="27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71" y="32"/>
                  </a:cxn>
                  <a:cxn ang="0">
                    <a:pos x="239" y="0"/>
                  </a:cxn>
                  <a:cxn ang="0">
                    <a:pos x="33" y="0"/>
                  </a:cxn>
                  <a:cxn ang="0">
                    <a:pos x="0" y="32"/>
                  </a:cxn>
                </a:cxnLst>
                <a:rect l="0" t="0" r="r" b="b"/>
                <a:pathLst>
                  <a:path w="271" h="32">
                    <a:moveTo>
                      <a:pt x="0" y="32"/>
                    </a:moveTo>
                    <a:lnTo>
                      <a:pt x="271" y="32"/>
                    </a:lnTo>
                    <a:lnTo>
                      <a:pt x="239" y="0"/>
                    </a:lnTo>
                    <a:lnTo>
                      <a:pt x="33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D7B2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95" name="Freeform 415"/>
              <p:cNvSpPr>
                <a:spLocks/>
              </p:cNvSpPr>
              <p:nvPr/>
            </p:nvSpPr>
            <p:spPr bwMode="auto">
              <a:xfrm>
                <a:off x="4983" y="4291"/>
                <a:ext cx="32" cy="259"/>
              </a:xfrm>
              <a:custGeom>
                <a:avLst/>
                <a:gdLst/>
                <a:ahLst/>
                <a:cxnLst>
                  <a:cxn ang="0">
                    <a:pos x="32" y="259"/>
                  </a:cxn>
                  <a:cxn ang="0">
                    <a:pos x="32" y="0"/>
                  </a:cxn>
                  <a:cxn ang="0">
                    <a:pos x="0" y="33"/>
                  </a:cxn>
                  <a:cxn ang="0">
                    <a:pos x="0" y="227"/>
                  </a:cxn>
                  <a:cxn ang="0">
                    <a:pos x="32" y="259"/>
                  </a:cxn>
                </a:cxnLst>
                <a:rect l="0" t="0" r="r" b="b"/>
                <a:pathLst>
                  <a:path w="32" h="259">
                    <a:moveTo>
                      <a:pt x="32" y="259"/>
                    </a:moveTo>
                    <a:lnTo>
                      <a:pt x="32" y="0"/>
                    </a:lnTo>
                    <a:lnTo>
                      <a:pt x="0" y="33"/>
                    </a:lnTo>
                    <a:lnTo>
                      <a:pt x="0" y="227"/>
                    </a:lnTo>
                    <a:lnTo>
                      <a:pt x="32" y="259"/>
                    </a:lnTo>
                    <a:close/>
                  </a:path>
                </a:pathLst>
              </a:custGeom>
              <a:solidFill>
                <a:srgbClr val="995C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94" name="Rectangle 414"/>
              <p:cNvSpPr>
                <a:spLocks noChangeArrowheads="1"/>
              </p:cNvSpPr>
              <p:nvPr/>
            </p:nvSpPr>
            <p:spPr bwMode="auto">
              <a:xfrm>
                <a:off x="4744" y="4291"/>
                <a:ext cx="271" cy="259"/>
              </a:xfrm>
              <a:prstGeom prst="rect">
                <a:avLst/>
              </a:prstGeom>
              <a:noFill/>
              <a:ln w="8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93" name="Rectangle 413"/>
              <p:cNvSpPr>
                <a:spLocks noChangeArrowheads="1"/>
              </p:cNvSpPr>
              <p:nvPr/>
            </p:nvSpPr>
            <p:spPr bwMode="auto">
              <a:xfrm>
                <a:off x="4777" y="4324"/>
                <a:ext cx="206" cy="194"/>
              </a:xfrm>
              <a:prstGeom prst="rect">
                <a:avLst/>
              </a:prstGeom>
              <a:noFill/>
              <a:ln w="8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92" name="Line 412"/>
              <p:cNvSpPr>
                <a:spLocks noChangeShapeType="1"/>
              </p:cNvSpPr>
              <p:nvPr/>
            </p:nvSpPr>
            <p:spPr bwMode="auto">
              <a:xfrm>
                <a:off x="4744" y="4291"/>
                <a:ext cx="33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91" name="Line 411"/>
              <p:cNvSpPr>
                <a:spLocks noChangeShapeType="1"/>
              </p:cNvSpPr>
              <p:nvPr/>
            </p:nvSpPr>
            <p:spPr bwMode="auto">
              <a:xfrm flipV="1">
                <a:off x="4744" y="4518"/>
                <a:ext cx="33" cy="32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90" name="Line 410"/>
              <p:cNvSpPr>
                <a:spLocks noChangeShapeType="1"/>
              </p:cNvSpPr>
              <p:nvPr/>
            </p:nvSpPr>
            <p:spPr bwMode="auto">
              <a:xfrm flipH="1" flipV="1">
                <a:off x="4983" y="4518"/>
                <a:ext cx="32" cy="32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89" name="Line 409"/>
              <p:cNvSpPr>
                <a:spLocks noChangeShapeType="1"/>
              </p:cNvSpPr>
              <p:nvPr/>
            </p:nvSpPr>
            <p:spPr bwMode="auto">
              <a:xfrm flipH="1">
                <a:off x="4983" y="4291"/>
                <a:ext cx="32" cy="33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281" name="Group 401"/>
            <p:cNvGrpSpPr>
              <a:grpSpLocks/>
            </p:cNvGrpSpPr>
            <p:nvPr/>
          </p:nvGrpSpPr>
          <p:grpSpPr bwMode="auto">
            <a:xfrm>
              <a:off x="3942" y="3180"/>
              <a:ext cx="157" cy="506"/>
              <a:chOff x="3942" y="3180"/>
              <a:chExt cx="157" cy="506"/>
            </a:xfrm>
          </p:grpSpPr>
          <p:sp>
            <p:nvSpPr>
              <p:cNvPr id="123287" name="Freeform 407"/>
              <p:cNvSpPr>
                <a:spLocks/>
              </p:cNvSpPr>
              <p:nvPr/>
            </p:nvSpPr>
            <p:spPr bwMode="auto">
              <a:xfrm>
                <a:off x="3942" y="3180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39"/>
                  </a:cxn>
                  <a:cxn ang="0">
                    <a:pos x="0" y="506"/>
                  </a:cxn>
                  <a:cxn ang="0">
                    <a:pos x="118" y="506"/>
                  </a:cxn>
                  <a:cxn ang="0">
                    <a:pos x="157" y="466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39"/>
                    </a:lnTo>
                    <a:lnTo>
                      <a:pt x="0" y="506"/>
                    </a:lnTo>
                    <a:lnTo>
                      <a:pt x="118" y="506"/>
                    </a:lnTo>
                    <a:lnTo>
                      <a:pt x="157" y="466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86" name="Freeform 406"/>
              <p:cNvSpPr>
                <a:spLocks/>
              </p:cNvSpPr>
              <p:nvPr/>
            </p:nvSpPr>
            <p:spPr bwMode="auto">
              <a:xfrm>
                <a:off x="3942" y="3180"/>
                <a:ext cx="157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8" y="39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39"/>
                  </a:cxn>
                </a:cxnLst>
                <a:rect l="0" t="0" r="r" b="b"/>
                <a:pathLst>
                  <a:path w="157" h="39">
                    <a:moveTo>
                      <a:pt x="0" y="39"/>
                    </a:moveTo>
                    <a:lnTo>
                      <a:pt x="118" y="39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85" name="Freeform 405"/>
              <p:cNvSpPr>
                <a:spLocks/>
              </p:cNvSpPr>
              <p:nvPr/>
            </p:nvSpPr>
            <p:spPr bwMode="auto">
              <a:xfrm>
                <a:off x="4060" y="3180"/>
                <a:ext cx="39" cy="506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39" y="0"/>
                  </a:cxn>
                  <a:cxn ang="0">
                    <a:pos x="39" y="466"/>
                  </a:cxn>
                  <a:cxn ang="0">
                    <a:pos x="0" y="506"/>
                  </a:cxn>
                  <a:cxn ang="0">
                    <a:pos x="0" y="39"/>
                  </a:cxn>
                </a:cxnLst>
                <a:rect l="0" t="0" r="r" b="b"/>
                <a:pathLst>
                  <a:path w="39" h="506">
                    <a:moveTo>
                      <a:pt x="0" y="39"/>
                    </a:moveTo>
                    <a:lnTo>
                      <a:pt x="39" y="0"/>
                    </a:lnTo>
                    <a:lnTo>
                      <a:pt x="39" y="466"/>
                    </a:lnTo>
                    <a:lnTo>
                      <a:pt x="0" y="50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84" name="Freeform 404"/>
              <p:cNvSpPr>
                <a:spLocks/>
              </p:cNvSpPr>
              <p:nvPr/>
            </p:nvSpPr>
            <p:spPr bwMode="auto">
              <a:xfrm>
                <a:off x="3942" y="3180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39"/>
                  </a:cxn>
                  <a:cxn ang="0">
                    <a:pos x="0" y="506"/>
                  </a:cxn>
                  <a:cxn ang="0">
                    <a:pos x="118" y="506"/>
                  </a:cxn>
                  <a:cxn ang="0">
                    <a:pos x="157" y="466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39"/>
                    </a:lnTo>
                    <a:lnTo>
                      <a:pt x="0" y="506"/>
                    </a:lnTo>
                    <a:lnTo>
                      <a:pt x="118" y="506"/>
                    </a:lnTo>
                    <a:lnTo>
                      <a:pt x="157" y="466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83" name="Freeform 403"/>
              <p:cNvSpPr>
                <a:spLocks/>
              </p:cNvSpPr>
              <p:nvPr/>
            </p:nvSpPr>
            <p:spPr bwMode="auto">
              <a:xfrm>
                <a:off x="3942" y="3180"/>
                <a:ext cx="157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8" y="39"/>
                  </a:cxn>
                  <a:cxn ang="0">
                    <a:pos x="157" y="0"/>
                  </a:cxn>
                </a:cxnLst>
                <a:rect l="0" t="0" r="r" b="b"/>
                <a:pathLst>
                  <a:path w="157" h="39">
                    <a:moveTo>
                      <a:pt x="0" y="39"/>
                    </a:moveTo>
                    <a:lnTo>
                      <a:pt x="118" y="39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82" name="Line 402"/>
              <p:cNvSpPr>
                <a:spLocks noChangeShapeType="1"/>
              </p:cNvSpPr>
              <p:nvPr/>
            </p:nvSpPr>
            <p:spPr bwMode="auto">
              <a:xfrm>
                <a:off x="4060" y="3219"/>
                <a:ext cx="1" cy="4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274" name="Group 394"/>
            <p:cNvGrpSpPr>
              <a:grpSpLocks/>
            </p:cNvGrpSpPr>
            <p:nvPr/>
          </p:nvGrpSpPr>
          <p:grpSpPr bwMode="auto">
            <a:xfrm>
              <a:off x="2806" y="3147"/>
              <a:ext cx="1255" cy="615"/>
              <a:chOff x="2806" y="3147"/>
              <a:chExt cx="1255" cy="615"/>
            </a:xfrm>
          </p:grpSpPr>
          <p:sp>
            <p:nvSpPr>
              <p:cNvPr id="123280" name="Freeform 400"/>
              <p:cNvSpPr>
                <a:spLocks/>
              </p:cNvSpPr>
              <p:nvPr/>
            </p:nvSpPr>
            <p:spPr bwMode="auto">
              <a:xfrm>
                <a:off x="2806" y="3147"/>
                <a:ext cx="1255" cy="61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615"/>
                  </a:cxn>
                  <a:cxn ang="0">
                    <a:pos x="1223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5">
                    <a:moveTo>
                      <a:pt x="33" y="0"/>
                    </a:moveTo>
                    <a:lnTo>
                      <a:pt x="0" y="33"/>
                    </a:lnTo>
                    <a:lnTo>
                      <a:pt x="0" y="615"/>
                    </a:lnTo>
                    <a:lnTo>
                      <a:pt x="1223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79" name="Freeform 399"/>
              <p:cNvSpPr>
                <a:spLocks/>
              </p:cNvSpPr>
              <p:nvPr/>
            </p:nvSpPr>
            <p:spPr bwMode="auto">
              <a:xfrm>
                <a:off x="2806" y="3147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3" y="33"/>
                  </a:cxn>
                  <a:cxn ang="0">
                    <a:pos x="1255" y="0"/>
                  </a:cxn>
                  <a:cxn ang="0">
                    <a:pos x="33" y="0"/>
                  </a:cxn>
                  <a:cxn ang="0">
                    <a:pos x="0" y="33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3" y="33"/>
                    </a:lnTo>
                    <a:lnTo>
                      <a:pt x="1255" y="0"/>
                    </a:lnTo>
                    <a:lnTo>
                      <a:pt x="33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78" name="Freeform 398"/>
              <p:cNvSpPr>
                <a:spLocks/>
              </p:cNvSpPr>
              <p:nvPr/>
            </p:nvSpPr>
            <p:spPr bwMode="auto">
              <a:xfrm>
                <a:off x="4029" y="3147"/>
                <a:ext cx="32" cy="615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32" y="583"/>
                  </a:cxn>
                  <a:cxn ang="0">
                    <a:pos x="0" y="615"/>
                  </a:cxn>
                  <a:cxn ang="0">
                    <a:pos x="0" y="33"/>
                  </a:cxn>
                </a:cxnLst>
                <a:rect l="0" t="0" r="r" b="b"/>
                <a:pathLst>
                  <a:path w="32" h="615">
                    <a:moveTo>
                      <a:pt x="0" y="33"/>
                    </a:moveTo>
                    <a:lnTo>
                      <a:pt x="32" y="0"/>
                    </a:lnTo>
                    <a:lnTo>
                      <a:pt x="32" y="583"/>
                    </a:lnTo>
                    <a:lnTo>
                      <a:pt x="0" y="61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77" name="Freeform 397"/>
              <p:cNvSpPr>
                <a:spLocks/>
              </p:cNvSpPr>
              <p:nvPr/>
            </p:nvSpPr>
            <p:spPr bwMode="auto">
              <a:xfrm>
                <a:off x="2806" y="3147"/>
                <a:ext cx="1255" cy="61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615"/>
                  </a:cxn>
                  <a:cxn ang="0">
                    <a:pos x="1223" y="615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5">
                    <a:moveTo>
                      <a:pt x="33" y="0"/>
                    </a:moveTo>
                    <a:lnTo>
                      <a:pt x="0" y="33"/>
                    </a:lnTo>
                    <a:lnTo>
                      <a:pt x="0" y="615"/>
                    </a:lnTo>
                    <a:lnTo>
                      <a:pt x="1223" y="615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76" name="Freeform 396"/>
              <p:cNvSpPr>
                <a:spLocks/>
              </p:cNvSpPr>
              <p:nvPr/>
            </p:nvSpPr>
            <p:spPr bwMode="auto">
              <a:xfrm>
                <a:off x="2806" y="3147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3" y="33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3" y="33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75" name="Line 395"/>
              <p:cNvSpPr>
                <a:spLocks noChangeShapeType="1"/>
              </p:cNvSpPr>
              <p:nvPr/>
            </p:nvSpPr>
            <p:spPr bwMode="auto">
              <a:xfrm>
                <a:off x="4029" y="3180"/>
                <a:ext cx="1" cy="58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267" name="Group 387"/>
            <p:cNvGrpSpPr>
              <a:grpSpLocks/>
            </p:cNvGrpSpPr>
            <p:nvPr/>
          </p:nvGrpSpPr>
          <p:grpSpPr bwMode="auto">
            <a:xfrm>
              <a:off x="2712" y="3341"/>
              <a:ext cx="501" cy="222"/>
              <a:chOff x="2712" y="3341"/>
              <a:chExt cx="501" cy="222"/>
            </a:xfrm>
          </p:grpSpPr>
          <p:sp>
            <p:nvSpPr>
              <p:cNvPr id="123273" name="Freeform 393"/>
              <p:cNvSpPr>
                <a:spLocks/>
              </p:cNvSpPr>
              <p:nvPr/>
            </p:nvSpPr>
            <p:spPr bwMode="auto">
              <a:xfrm>
                <a:off x="2712" y="3341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72" name="Freeform 392"/>
              <p:cNvSpPr>
                <a:spLocks/>
              </p:cNvSpPr>
              <p:nvPr/>
            </p:nvSpPr>
            <p:spPr bwMode="auto">
              <a:xfrm>
                <a:off x="2712" y="3341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AD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71" name="Freeform 391"/>
              <p:cNvSpPr>
                <a:spLocks/>
              </p:cNvSpPr>
              <p:nvPr/>
            </p:nvSpPr>
            <p:spPr bwMode="auto">
              <a:xfrm>
                <a:off x="3158" y="3341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D7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70" name="Freeform 390"/>
              <p:cNvSpPr>
                <a:spLocks/>
              </p:cNvSpPr>
              <p:nvPr/>
            </p:nvSpPr>
            <p:spPr bwMode="auto">
              <a:xfrm>
                <a:off x="2712" y="3341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69" name="Freeform 389"/>
              <p:cNvSpPr>
                <a:spLocks/>
              </p:cNvSpPr>
              <p:nvPr/>
            </p:nvSpPr>
            <p:spPr bwMode="auto">
              <a:xfrm>
                <a:off x="2712" y="3341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68" name="Line 388"/>
              <p:cNvSpPr>
                <a:spLocks noChangeShapeType="1"/>
              </p:cNvSpPr>
              <p:nvPr/>
            </p:nvSpPr>
            <p:spPr bwMode="auto">
              <a:xfrm>
                <a:off x="3158" y="3396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255" name="Group 375"/>
            <p:cNvGrpSpPr>
              <a:grpSpLocks/>
            </p:cNvGrpSpPr>
            <p:nvPr/>
          </p:nvGrpSpPr>
          <p:grpSpPr bwMode="auto">
            <a:xfrm>
              <a:off x="3439" y="3212"/>
              <a:ext cx="251" cy="266"/>
              <a:chOff x="3439" y="3212"/>
              <a:chExt cx="251" cy="266"/>
            </a:xfrm>
          </p:grpSpPr>
          <p:sp>
            <p:nvSpPr>
              <p:cNvPr id="123266" name="Rectangle 386"/>
              <p:cNvSpPr>
                <a:spLocks noChangeArrowheads="1"/>
              </p:cNvSpPr>
              <p:nvPr/>
            </p:nvSpPr>
            <p:spPr bwMode="auto">
              <a:xfrm>
                <a:off x="3439" y="3212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65" name="Freeform 385"/>
              <p:cNvSpPr>
                <a:spLocks/>
              </p:cNvSpPr>
              <p:nvPr/>
            </p:nvSpPr>
            <p:spPr bwMode="auto">
              <a:xfrm>
                <a:off x="3439" y="3212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64" name="Freeform 384"/>
              <p:cNvSpPr>
                <a:spLocks/>
              </p:cNvSpPr>
              <p:nvPr/>
            </p:nvSpPr>
            <p:spPr bwMode="auto">
              <a:xfrm>
                <a:off x="3439" y="3212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63" name="Freeform 383"/>
              <p:cNvSpPr>
                <a:spLocks/>
              </p:cNvSpPr>
              <p:nvPr/>
            </p:nvSpPr>
            <p:spPr bwMode="auto">
              <a:xfrm>
                <a:off x="3439" y="3447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62" name="Freeform 382"/>
              <p:cNvSpPr>
                <a:spLocks/>
              </p:cNvSpPr>
              <p:nvPr/>
            </p:nvSpPr>
            <p:spPr bwMode="auto">
              <a:xfrm>
                <a:off x="3659" y="3212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61" name="Rectangle 381"/>
              <p:cNvSpPr>
                <a:spLocks noChangeArrowheads="1"/>
              </p:cNvSpPr>
              <p:nvPr/>
            </p:nvSpPr>
            <p:spPr bwMode="auto">
              <a:xfrm>
                <a:off x="3439" y="3212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60" name="Rectangle 380"/>
              <p:cNvSpPr>
                <a:spLocks noChangeArrowheads="1"/>
              </p:cNvSpPr>
              <p:nvPr/>
            </p:nvSpPr>
            <p:spPr bwMode="auto">
              <a:xfrm>
                <a:off x="3470" y="3243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59" name="Line 379"/>
              <p:cNvSpPr>
                <a:spLocks noChangeShapeType="1"/>
              </p:cNvSpPr>
              <p:nvPr/>
            </p:nvSpPr>
            <p:spPr bwMode="auto">
              <a:xfrm>
                <a:off x="3439" y="321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58" name="Line 378"/>
              <p:cNvSpPr>
                <a:spLocks noChangeShapeType="1"/>
              </p:cNvSpPr>
              <p:nvPr/>
            </p:nvSpPr>
            <p:spPr bwMode="auto">
              <a:xfrm flipV="1">
                <a:off x="3439" y="344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57" name="Line 377"/>
              <p:cNvSpPr>
                <a:spLocks noChangeShapeType="1"/>
              </p:cNvSpPr>
              <p:nvPr/>
            </p:nvSpPr>
            <p:spPr bwMode="auto">
              <a:xfrm flipH="1" flipV="1">
                <a:off x="3659" y="344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56" name="Line 376"/>
              <p:cNvSpPr>
                <a:spLocks noChangeShapeType="1"/>
              </p:cNvSpPr>
              <p:nvPr/>
            </p:nvSpPr>
            <p:spPr bwMode="auto">
              <a:xfrm flipH="1">
                <a:off x="3659" y="321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243" name="Group 363"/>
            <p:cNvGrpSpPr>
              <a:grpSpLocks/>
            </p:cNvGrpSpPr>
            <p:nvPr/>
          </p:nvGrpSpPr>
          <p:grpSpPr bwMode="auto">
            <a:xfrm>
              <a:off x="3439" y="3471"/>
              <a:ext cx="251" cy="266"/>
              <a:chOff x="3439" y="3471"/>
              <a:chExt cx="251" cy="266"/>
            </a:xfrm>
          </p:grpSpPr>
          <p:sp>
            <p:nvSpPr>
              <p:cNvPr id="123254" name="Rectangle 374"/>
              <p:cNvSpPr>
                <a:spLocks noChangeArrowheads="1"/>
              </p:cNvSpPr>
              <p:nvPr/>
            </p:nvSpPr>
            <p:spPr bwMode="auto">
              <a:xfrm>
                <a:off x="3439" y="3471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53" name="Freeform 373"/>
              <p:cNvSpPr>
                <a:spLocks/>
              </p:cNvSpPr>
              <p:nvPr/>
            </p:nvSpPr>
            <p:spPr bwMode="auto">
              <a:xfrm>
                <a:off x="3439" y="3471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52" name="Freeform 372"/>
              <p:cNvSpPr>
                <a:spLocks/>
              </p:cNvSpPr>
              <p:nvPr/>
            </p:nvSpPr>
            <p:spPr bwMode="auto">
              <a:xfrm>
                <a:off x="3439" y="3471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51" name="Freeform 371"/>
              <p:cNvSpPr>
                <a:spLocks/>
              </p:cNvSpPr>
              <p:nvPr/>
            </p:nvSpPr>
            <p:spPr bwMode="auto">
              <a:xfrm>
                <a:off x="3439" y="3706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50" name="Freeform 370"/>
              <p:cNvSpPr>
                <a:spLocks/>
              </p:cNvSpPr>
              <p:nvPr/>
            </p:nvSpPr>
            <p:spPr bwMode="auto">
              <a:xfrm>
                <a:off x="3659" y="3471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49" name="Rectangle 369"/>
              <p:cNvSpPr>
                <a:spLocks noChangeArrowheads="1"/>
              </p:cNvSpPr>
              <p:nvPr/>
            </p:nvSpPr>
            <p:spPr bwMode="auto">
              <a:xfrm>
                <a:off x="3439" y="3471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48" name="Rectangle 368"/>
              <p:cNvSpPr>
                <a:spLocks noChangeArrowheads="1"/>
              </p:cNvSpPr>
              <p:nvPr/>
            </p:nvSpPr>
            <p:spPr bwMode="auto">
              <a:xfrm>
                <a:off x="3470" y="3502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47" name="Line 367"/>
              <p:cNvSpPr>
                <a:spLocks noChangeShapeType="1"/>
              </p:cNvSpPr>
              <p:nvPr/>
            </p:nvSpPr>
            <p:spPr bwMode="auto">
              <a:xfrm>
                <a:off x="3439" y="347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46" name="Line 366"/>
              <p:cNvSpPr>
                <a:spLocks noChangeShapeType="1"/>
              </p:cNvSpPr>
              <p:nvPr/>
            </p:nvSpPr>
            <p:spPr bwMode="auto">
              <a:xfrm flipV="1">
                <a:off x="3439" y="370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45" name="Line 365"/>
              <p:cNvSpPr>
                <a:spLocks noChangeShapeType="1"/>
              </p:cNvSpPr>
              <p:nvPr/>
            </p:nvSpPr>
            <p:spPr bwMode="auto">
              <a:xfrm flipH="1" flipV="1">
                <a:off x="3659" y="370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44" name="Line 364"/>
              <p:cNvSpPr>
                <a:spLocks noChangeShapeType="1"/>
              </p:cNvSpPr>
              <p:nvPr/>
            </p:nvSpPr>
            <p:spPr bwMode="auto">
              <a:xfrm flipH="1">
                <a:off x="3659" y="347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231" name="Group 351"/>
            <p:cNvGrpSpPr>
              <a:grpSpLocks/>
            </p:cNvGrpSpPr>
            <p:nvPr/>
          </p:nvGrpSpPr>
          <p:grpSpPr bwMode="auto">
            <a:xfrm>
              <a:off x="3184" y="3341"/>
              <a:ext cx="252" cy="267"/>
              <a:chOff x="3184" y="3341"/>
              <a:chExt cx="252" cy="267"/>
            </a:xfrm>
          </p:grpSpPr>
          <p:sp>
            <p:nvSpPr>
              <p:cNvPr id="123242" name="Rectangle 362"/>
              <p:cNvSpPr>
                <a:spLocks noChangeArrowheads="1"/>
              </p:cNvSpPr>
              <p:nvPr/>
            </p:nvSpPr>
            <p:spPr bwMode="auto">
              <a:xfrm>
                <a:off x="3184" y="3341"/>
                <a:ext cx="252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41" name="Freeform 361"/>
              <p:cNvSpPr>
                <a:spLocks/>
              </p:cNvSpPr>
              <p:nvPr/>
            </p:nvSpPr>
            <p:spPr bwMode="auto">
              <a:xfrm>
                <a:off x="3184" y="3341"/>
                <a:ext cx="25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1" y="31"/>
                  </a:cxn>
                  <a:cxn ang="0">
                    <a:pos x="252" y="0"/>
                  </a:cxn>
                  <a:cxn ang="0">
                    <a:pos x="0" y="0"/>
                  </a:cxn>
                </a:cxnLst>
                <a:rect l="0" t="0" r="r" b="b"/>
                <a:pathLst>
                  <a:path w="252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1" y="31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40" name="Freeform 360"/>
              <p:cNvSpPr>
                <a:spLocks/>
              </p:cNvSpPr>
              <p:nvPr/>
            </p:nvSpPr>
            <p:spPr bwMode="auto">
              <a:xfrm>
                <a:off x="3184" y="3341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39" name="Freeform 359"/>
              <p:cNvSpPr>
                <a:spLocks/>
              </p:cNvSpPr>
              <p:nvPr/>
            </p:nvSpPr>
            <p:spPr bwMode="auto">
              <a:xfrm>
                <a:off x="3184" y="3577"/>
                <a:ext cx="252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2" y="31"/>
                  </a:cxn>
                  <a:cxn ang="0">
                    <a:pos x="221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2" h="31">
                    <a:moveTo>
                      <a:pt x="0" y="31"/>
                    </a:moveTo>
                    <a:lnTo>
                      <a:pt x="252" y="31"/>
                    </a:lnTo>
                    <a:lnTo>
                      <a:pt x="221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38" name="Freeform 358"/>
              <p:cNvSpPr>
                <a:spLocks/>
              </p:cNvSpPr>
              <p:nvPr/>
            </p:nvSpPr>
            <p:spPr bwMode="auto">
              <a:xfrm>
                <a:off x="3405" y="3341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37" name="Rectangle 357"/>
              <p:cNvSpPr>
                <a:spLocks noChangeArrowheads="1"/>
              </p:cNvSpPr>
              <p:nvPr/>
            </p:nvSpPr>
            <p:spPr bwMode="auto">
              <a:xfrm>
                <a:off x="3184" y="3341"/>
                <a:ext cx="252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36" name="Rectangle 356"/>
              <p:cNvSpPr>
                <a:spLocks noChangeArrowheads="1"/>
              </p:cNvSpPr>
              <p:nvPr/>
            </p:nvSpPr>
            <p:spPr bwMode="auto">
              <a:xfrm>
                <a:off x="3215" y="3372"/>
                <a:ext cx="190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35" name="Line 355"/>
              <p:cNvSpPr>
                <a:spLocks noChangeShapeType="1"/>
              </p:cNvSpPr>
              <p:nvPr/>
            </p:nvSpPr>
            <p:spPr bwMode="auto">
              <a:xfrm>
                <a:off x="3184" y="334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34" name="Line 354"/>
              <p:cNvSpPr>
                <a:spLocks noChangeShapeType="1"/>
              </p:cNvSpPr>
              <p:nvPr/>
            </p:nvSpPr>
            <p:spPr bwMode="auto">
              <a:xfrm flipV="1">
                <a:off x="3184" y="357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33" name="Line 353"/>
              <p:cNvSpPr>
                <a:spLocks noChangeShapeType="1"/>
              </p:cNvSpPr>
              <p:nvPr/>
            </p:nvSpPr>
            <p:spPr bwMode="auto">
              <a:xfrm flipH="1" flipV="1">
                <a:off x="3405" y="357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32" name="Line 352"/>
              <p:cNvSpPr>
                <a:spLocks noChangeShapeType="1"/>
              </p:cNvSpPr>
              <p:nvPr/>
            </p:nvSpPr>
            <p:spPr bwMode="auto">
              <a:xfrm flipH="1">
                <a:off x="3405" y="334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224" name="Group 344"/>
            <p:cNvGrpSpPr>
              <a:grpSpLocks/>
            </p:cNvGrpSpPr>
            <p:nvPr/>
          </p:nvGrpSpPr>
          <p:grpSpPr bwMode="auto">
            <a:xfrm>
              <a:off x="3942" y="3762"/>
              <a:ext cx="157" cy="508"/>
              <a:chOff x="3942" y="3762"/>
              <a:chExt cx="157" cy="508"/>
            </a:xfrm>
          </p:grpSpPr>
          <p:sp>
            <p:nvSpPr>
              <p:cNvPr id="123230" name="Freeform 350"/>
              <p:cNvSpPr>
                <a:spLocks/>
              </p:cNvSpPr>
              <p:nvPr/>
            </p:nvSpPr>
            <p:spPr bwMode="auto">
              <a:xfrm>
                <a:off x="3942" y="3762"/>
                <a:ext cx="157" cy="50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8"/>
                  </a:cxn>
                  <a:cxn ang="0">
                    <a:pos x="118" y="508"/>
                  </a:cxn>
                  <a:cxn ang="0">
                    <a:pos x="157" y="468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8">
                    <a:moveTo>
                      <a:pt x="40" y="0"/>
                    </a:moveTo>
                    <a:lnTo>
                      <a:pt x="0" y="40"/>
                    </a:lnTo>
                    <a:lnTo>
                      <a:pt x="0" y="508"/>
                    </a:lnTo>
                    <a:lnTo>
                      <a:pt x="118" y="508"/>
                    </a:lnTo>
                    <a:lnTo>
                      <a:pt x="157" y="468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29" name="Freeform 349"/>
              <p:cNvSpPr>
                <a:spLocks/>
              </p:cNvSpPr>
              <p:nvPr/>
            </p:nvSpPr>
            <p:spPr bwMode="auto">
              <a:xfrm>
                <a:off x="3942" y="3762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28" name="Freeform 348"/>
              <p:cNvSpPr>
                <a:spLocks/>
              </p:cNvSpPr>
              <p:nvPr/>
            </p:nvSpPr>
            <p:spPr bwMode="auto">
              <a:xfrm>
                <a:off x="4060" y="3762"/>
                <a:ext cx="39" cy="50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9" y="0"/>
                  </a:cxn>
                  <a:cxn ang="0">
                    <a:pos x="39" y="468"/>
                  </a:cxn>
                  <a:cxn ang="0">
                    <a:pos x="0" y="508"/>
                  </a:cxn>
                  <a:cxn ang="0">
                    <a:pos x="0" y="40"/>
                  </a:cxn>
                </a:cxnLst>
                <a:rect l="0" t="0" r="r" b="b"/>
                <a:pathLst>
                  <a:path w="39" h="508">
                    <a:moveTo>
                      <a:pt x="0" y="40"/>
                    </a:moveTo>
                    <a:lnTo>
                      <a:pt x="39" y="0"/>
                    </a:lnTo>
                    <a:lnTo>
                      <a:pt x="39" y="468"/>
                    </a:lnTo>
                    <a:lnTo>
                      <a:pt x="0" y="50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27" name="Freeform 347"/>
              <p:cNvSpPr>
                <a:spLocks/>
              </p:cNvSpPr>
              <p:nvPr/>
            </p:nvSpPr>
            <p:spPr bwMode="auto">
              <a:xfrm>
                <a:off x="3942" y="3762"/>
                <a:ext cx="157" cy="50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8"/>
                  </a:cxn>
                  <a:cxn ang="0">
                    <a:pos x="118" y="508"/>
                  </a:cxn>
                  <a:cxn ang="0">
                    <a:pos x="157" y="468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8">
                    <a:moveTo>
                      <a:pt x="40" y="0"/>
                    </a:moveTo>
                    <a:lnTo>
                      <a:pt x="0" y="40"/>
                    </a:lnTo>
                    <a:lnTo>
                      <a:pt x="0" y="508"/>
                    </a:lnTo>
                    <a:lnTo>
                      <a:pt x="118" y="508"/>
                    </a:lnTo>
                    <a:lnTo>
                      <a:pt x="157" y="468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26" name="Freeform 346"/>
              <p:cNvSpPr>
                <a:spLocks/>
              </p:cNvSpPr>
              <p:nvPr/>
            </p:nvSpPr>
            <p:spPr bwMode="auto">
              <a:xfrm>
                <a:off x="3942" y="3762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25" name="Line 345"/>
              <p:cNvSpPr>
                <a:spLocks noChangeShapeType="1"/>
              </p:cNvSpPr>
              <p:nvPr/>
            </p:nvSpPr>
            <p:spPr bwMode="auto">
              <a:xfrm>
                <a:off x="4060" y="3802"/>
                <a:ext cx="1" cy="46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217" name="Group 337"/>
            <p:cNvGrpSpPr>
              <a:grpSpLocks/>
            </p:cNvGrpSpPr>
            <p:nvPr/>
          </p:nvGrpSpPr>
          <p:grpSpPr bwMode="auto">
            <a:xfrm>
              <a:off x="2806" y="3730"/>
              <a:ext cx="1255" cy="616"/>
              <a:chOff x="2806" y="3730"/>
              <a:chExt cx="1255" cy="616"/>
            </a:xfrm>
          </p:grpSpPr>
          <p:sp>
            <p:nvSpPr>
              <p:cNvPr id="123223" name="Freeform 343"/>
              <p:cNvSpPr>
                <a:spLocks/>
              </p:cNvSpPr>
              <p:nvPr/>
            </p:nvSpPr>
            <p:spPr bwMode="auto">
              <a:xfrm>
                <a:off x="2806" y="3730"/>
                <a:ext cx="1255" cy="61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2"/>
                  </a:cxn>
                  <a:cxn ang="0">
                    <a:pos x="0" y="616"/>
                  </a:cxn>
                  <a:cxn ang="0">
                    <a:pos x="1223" y="616"/>
                  </a:cxn>
                  <a:cxn ang="0">
                    <a:pos x="1255" y="584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6">
                    <a:moveTo>
                      <a:pt x="33" y="0"/>
                    </a:moveTo>
                    <a:lnTo>
                      <a:pt x="0" y="32"/>
                    </a:lnTo>
                    <a:lnTo>
                      <a:pt x="0" y="616"/>
                    </a:lnTo>
                    <a:lnTo>
                      <a:pt x="1223" y="616"/>
                    </a:lnTo>
                    <a:lnTo>
                      <a:pt x="1255" y="584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22" name="Freeform 342"/>
              <p:cNvSpPr>
                <a:spLocks/>
              </p:cNvSpPr>
              <p:nvPr/>
            </p:nvSpPr>
            <p:spPr bwMode="auto">
              <a:xfrm>
                <a:off x="2806" y="3730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3" y="32"/>
                  </a:cxn>
                  <a:cxn ang="0">
                    <a:pos x="1255" y="0"/>
                  </a:cxn>
                  <a:cxn ang="0">
                    <a:pos x="33" y="0"/>
                  </a:cxn>
                  <a:cxn ang="0">
                    <a:pos x="0" y="32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3" y="32"/>
                    </a:lnTo>
                    <a:lnTo>
                      <a:pt x="1255" y="0"/>
                    </a:lnTo>
                    <a:lnTo>
                      <a:pt x="33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21" name="Freeform 341"/>
              <p:cNvSpPr>
                <a:spLocks/>
              </p:cNvSpPr>
              <p:nvPr/>
            </p:nvSpPr>
            <p:spPr bwMode="auto">
              <a:xfrm>
                <a:off x="4029" y="3730"/>
                <a:ext cx="32" cy="61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32" y="584"/>
                  </a:cxn>
                  <a:cxn ang="0">
                    <a:pos x="0" y="616"/>
                  </a:cxn>
                  <a:cxn ang="0">
                    <a:pos x="0" y="32"/>
                  </a:cxn>
                </a:cxnLst>
                <a:rect l="0" t="0" r="r" b="b"/>
                <a:pathLst>
                  <a:path w="32" h="616">
                    <a:moveTo>
                      <a:pt x="0" y="32"/>
                    </a:moveTo>
                    <a:lnTo>
                      <a:pt x="32" y="0"/>
                    </a:lnTo>
                    <a:lnTo>
                      <a:pt x="32" y="584"/>
                    </a:lnTo>
                    <a:lnTo>
                      <a:pt x="0" y="61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20" name="Freeform 340"/>
              <p:cNvSpPr>
                <a:spLocks/>
              </p:cNvSpPr>
              <p:nvPr/>
            </p:nvSpPr>
            <p:spPr bwMode="auto">
              <a:xfrm>
                <a:off x="2806" y="3730"/>
                <a:ext cx="1255" cy="61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2"/>
                  </a:cxn>
                  <a:cxn ang="0">
                    <a:pos x="0" y="616"/>
                  </a:cxn>
                  <a:cxn ang="0">
                    <a:pos x="1223" y="616"/>
                  </a:cxn>
                  <a:cxn ang="0">
                    <a:pos x="1255" y="584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6">
                    <a:moveTo>
                      <a:pt x="33" y="0"/>
                    </a:moveTo>
                    <a:lnTo>
                      <a:pt x="0" y="32"/>
                    </a:lnTo>
                    <a:lnTo>
                      <a:pt x="0" y="616"/>
                    </a:lnTo>
                    <a:lnTo>
                      <a:pt x="1223" y="616"/>
                    </a:lnTo>
                    <a:lnTo>
                      <a:pt x="1255" y="584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19" name="Freeform 339"/>
              <p:cNvSpPr>
                <a:spLocks/>
              </p:cNvSpPr>
              <p:nvPr/>
            </p:nvSpPr>
            <p:spPr bwMode="auto">
              <a:xfrm>
                <a:off x="2806" y="3730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3" y="32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3" y="32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18" name="Line 338"/>
              <p:cNvSpPr>
                <a:spLocks noChangeShapeType="1"/>
              </p:cNvSpPr>
              <p:nvPr/>
            </p:nvSpPr>
            <p:spPr bwMode="auto">
              <a:xfrm>
                <a:off x="4029" y="3762"/>
                <a:ext cx="1" cy="58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210" name="Group 330"/>
            <p:cNvGrpSpPr>
              <a:grpSpLocks/>
            </p:cNvGrpSpPr>
            <p:nvPr/>
          </p:nvGrpSpPr>
          <p:grpSpPr bwMode="auto">
            <a:xfrm>
              <a:off x="2712" y="3925"/>
              <a:ext cx="501" cy="222"/>
              <a:chOff x="2712" y="3925"/>
              <a:chExt cx="501" cy="222"/>
            </a:xfrm>
          </p:grpSpPr>
          <p:sp>
            <p:nvSpPr>
              <p:cNvPr id="123216" name="Freeform 336"/>
              <p:cNvSpPr>
                <a:spLocks/>
              </p:cNvSpPr>
              <p:nvPr/>
            </p:nvSpPr>
            <p:spPr bwMode="auto">
              <a:xfrm>
                <a:off x="2712" y="392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15" name="Freeform 335"/>
              <p:cNvSpPr>
                <a:spLocks/>
              </p:cNvSpPr>
              <p:nvPr/>
            </p:nvSpPr>
            <p:spPr bwMode="auto">
              <a:xfrm>
                <a:off x="2712" y="3925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AD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14" name="Freeform 334"/>
              <p:cNvSpPr>
                <a:spLocks/>
              </p:cNvSpPr>
              <p:nvPr/>
            </p:nvSpPr>
            <p:spPr bwMode="auto">
              <a:xfrm>
                <a:off x="3158" y="3925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D7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13" name="Freeform 333"/>
              <p:cNvSpPr>
                <a:spLocks/>
              </p:cNvSpPr>
              <p:nvPr/>
            </p:nvSpPr>
            <p:spPr bwMode="auto">
              <a:xfrm>
                <a:off x="2712" y="392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12" name="Freeform 332"/>
              <p:cNvSpPr>
                <a:spLocks/>
              </p:cNvSpPr>
              <p:nvPr/>
            </p:nvSpPr>
            <p:spPr bwMode="auto">
              <a:xfrm>
                <a:off x="2712" y="3925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11" name="Line 331"/>
              <p:cNvSpPr>
                <a:spLocks noChangeShapeType="1"/>
              </p:cNvSpPr>
              <p:nvPr/>
            </p:nvSpPr>
            <p:spPr bwMode="auto">
              <a:xfrm>
                <a:off x="3158" y="3980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198" name="Group 318"/>
            <p:cNvGrpSpPr>
              <a:grpSpLocks/>
            </p:cNvGrpSpPr>
            <p:nvPr/>
          </p:nvGrpSpPr>
          <p:grpSpPr bwMode="auto">
            <a:xfrm>
              <a:off x="3439" y="3795"/>
              <a:ext cx="251" cy="266"/>
              <a:chOff x="3439" y="3795"/>
              <a:chExt cx="251" cy="266"/>
            </a:xfrm>
          </p:grpSpPr>
          <p:sp>
            <p:nvSpPr>
              <p:cNvPr id="123209" name="Rectangle 329"/>
              <p:cNvSpPr>
                <a:spLocks noChangeArrowheads="1"/>
              </p:cNvSpPr>
              <p:nvPr/>
            </p:nvSpPr>
            <p:spPr bwMode="auto">
              <a:xfrm>
                <a:off x="3439" y="3795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08" name="Freeform 328"/>
              <p:cNvSpPr>
                <a:spLocks/>
              </p:cNvSpPr>
              <p:nvPr/>
            </p:nvSpPr>
            <p:spPr bwMode="auto">
              <a:xfrm>
                <a:off x="3439" y="3795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07" name="Freeform 327"/>
              <p:cNvSpPr>
                <a:spLocks/>
              </p:cNvSpPr>
              <p:nvPr/>
            </p:nvSpPr>
            <p:spPr bwMode="auto">
              <a:xfrm>
                <a:off x="3439" y="3795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06" name="Freeform 326"/>
              <p:cNvSpPr>
                <a:spLocks/>
              </p:cNvSpPr>
              <p:nvPr/>
            </p:nvSpPr>
            <p:spPr bwMode="auto">
              <a:xfrm>
                <a:off x="3439" y="4030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05" name="Freeform 325"/>
              <p:cNvSpPr>
                <a:spLocks/>
              </p:cNvSpPr>
              <p:nvPr/>
            </p:nvSpPr>
            <p:spPr bwMode="auto">
              <a:xfrm>
                <a:off x="3659" y="3795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04" name="Rectangle 324"/>
              <p:cNvSpPr>
                <a:spLocks noChangeArrowheads="1"/>
              </p:cNvSpPr>
              <p:nvPr/>
            </p:nvSpPr>
            <p:spPr bwMode="auto">
              <a:xfrm>
                <a:off x="3439" y="3795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03" name="Rectangle 323"/>
              <p:cNvSpPr>
                <a:spLocks noChangeArrowheads="1"/>
              </p:cNvSpPr>
              <p:nvPr/>
            </p:nvSpPr>
            <p:spPr bwMode="auto">
              <a:xfrm>
                <a:off x="3470" y="3826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02" name="Line 322"/>
              <p:cNvSpPr>
                <a:spLocks noChangeShapeType="1"/>
              </p:cNvSpPr>
              <p:nvPr/>
            </p:nvSpPr>
            <p:spPr bwMode="auto">
              <a:xfrm>
                <a:off x="3439" y="379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01" name="Line 321"/>
              <p:cNvSpPr>
                <a:spLocks noChangeShapeType="1"/>
              </p:cNvSpPr>
              <p:nvPr/>
            </p:nvSpPr>
            <p:spPr bwMode="auto">
              <a:xfrm flipV="1">
                <a:off x="3439" y="403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200" name="Line 320"/>
              <p:cNvSpPr>
                <a:spLocks noChangeShapeType="1"/>
              </p:cNvSpPr>
              <p:nvPr/>
            </p:nvSpPr>
            <p:spPr bwMode="auto">
              <a:xfrm flipH="1" flipV="1">
                <a:off x="3659" y="403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99" name="Line 319"/>
              <p:cNvSpPr>
                <a:spLocks noChangeShapeType="1"/>
              </p:cNvSpPr>
              <p:nvPr/>
            </p:nvSpPr>
            <p:spPr bwMode="auto">
              <a:xfrm flipH="1">
                <a:off x="3659" y="379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186" name="Group 306"/>
            <p:cNvGrpSpPr>
              <a:grpSpLocks/>
            </p:cNvGrpSpPr>
            <p:nvPr/>
          </p:nvGrpSpPr>
          <p:grpSpPr bwMode="auto">
            <a:xfrm>
              <a:off x="3439" y="4054"/>
              <a:ext cx="251" cy="267"/>
              <a:chOff x="3439" y="4054"/>
              <a:chExt cx="251" cy="267"/>
            </a:xfrm>
          </p:grpSpPr>
          <p:sp>
            <p:nvSpPr>
              <p:cNvPr id="123197" name="Rectangle 317"/>
              <p:cNvSpPr>
                <a:spLocks noChangeArrowheads="1"/>
              </p:cNvSpPr>
              <p:nvPr/>
            </p:nvSpPr>
            <p:spPr bwMode="auto">
              <a:xfrm>
                <a:off x="3439" y="4054"/>
                <a:ext cx="251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96" name="Freeform 316"/>
              <p:cNvSpPr>
                <a:spLocks/>
              </p:cNvSpPr>
              <p:nvPr/>
            </p:nvSpPr>
            <p:spPr bwMode="auto">
              <a:xfrm>
                <a:off x="3439" y="4054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95" name="Freeform 315"/>
              <p:cNvSpPr>
                <a:spLocks/>
              </p:cNvSpPr>
              <p:nvPr/>
            </p:nvSpPr>
            <p:spPr bwMode="auto">
              <a:xfrm>
                <a:off x="3439" y="4054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94" name="Freeform 314"/>
              <p:cNvSpPr>
                <a:spLocks/>
              </p:cNvSpPr>
              <p:nvPr/>
            </p:nvSpPr>
            <p:spPr bwMode="auto">
              <a:xfrm>
                <a:off x="3439" y="4290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93" name="Freeform 313"/>
              <p:cNvSpPr>
                <a:spLocks/>
              </p:cNvSpPr>
              <p:nvPr/>
            </p:nvSpPr>
            <p:spPr bwMode="auto">
              <a:xfrm>
                <a:off x="3659" y="4054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92" name="Rectangle 312"/>
              <p:cNvSpPr>
                <a:spLocks noChangeArrowheads="1"/>
              </p:cNvSpPr>
              <p:nvPr/>
            </p:nvSpPr>
            <p:spPr bwMode="auto">
              <a:xfrm>
                <a:off x="3439" y="4054"/>
                <a:ext cx="251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91" name="Rectangle 311"/>
              <p:cNvSpPr>
                <a:spLocks noChangeArrowheads="1"/>
              </p:cNvSpPr>
              <p:nvPr/>
            </p:nvSpPr>
            <p:spPr bwMode="auto">
              <a:xfrm>
                <a:off x="3470" y="4085"/>
                <a:ext cx="189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90" name="Line 310"/>
              <p:cNvSpPr>
                <a:spLocks noChangeShapeType="1"/>
              </p:cNvSpPr>
              <p:nvPr/>
            </p:nvSpPr>
            <p:spPr bwMode="auto">
              <a:xfrm>
                <a:off x="3439" y="405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89" name="Line 309"/>
              <p:cNvSpPr>
                <a:spLocks noChangeShapeType="1"/>
              </p:cNvSpPr>
              <p:nvPr/>
            </p:nvSpPr>
            <p:spPr bwMode="auto">
              <a:xfrm flipV="1">
                <a:off x="3439" y="429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88" name="Line 308"/>
              <p:cNvSpPr>
                <a:spLocks noChangeShapeType="1"/>
              </p:cNvSpPr>
              <p:nvPr/>
            </p:nvSpPr>
            <p:spPr bwMode="auto">
              <a:xfrm flipH="1" flipV="1">
                <a:off x="3659" y="429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87" name="Line 307"/>
              <p:cNvSpPr>
                <a:spLocks noChangeShapeType="1"/>
              </p:cNvSpPr>
              <p:nvPr/>
            </p:nvSpPr>
            <p:spPr bwMode="auto">
              <a:xfrm flipH="1">
                <a:off x="3659" y="4054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174" name="Group 294"/>
            <p:cNvGrpSpPr>
              <a:grpSpLocks/>
            </p:cNvGrpSpPr>
            <p:nvPr/>
          </p:nvGrpSpPr>
          <p:grpSpPr bwMode="auto">
            <a:xfrm>
              <a:off x="3184" y="3925"/>
              <a:ext cx="252" cy="267"/>
              <a:chOff x="3184" y="3925"/>
              <a:chExt cx="252" cy="267"/>
            </a:xfrm>
          </p:grpSpPr>
          <p:sp>
            <p:nvSpPr>
              <p:cNvPr id="123185" name="Rectangle 305"/>
              <p:cNvSpPr>
                <a:spLocks noChangeArrowheads="1"/>
              </p:cNvSpPr>
              <p:nvPr/>
            </p:nvSpPr>
            <p:spPr bwMode="auto">
              <a:xfrm>
                <a:off x="3184" y="3925"/>
                <a:ext cx="252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84" name="Freeform 304"/>
              <p:cNvSpPr>
                <a:spLocks/>
              </p:cNvSpPr>
              <p:nvPr/>
            </p:nvSpPr>
            <p:spPr bwMode="auto">
              <a:xfrm>
                <a:off x="3184" y="3925"/>
                <a:ext cx="25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1" y="31"/>
                  </a:cxn>
                  <a:cxn ang="0">
                    <a:pos x="252" y="0"/>
                  </a:cxn>
                  <a:cxn ang="0">
                    <a:pos x="0" y="0"/>
                  </a:cxn>
                </a:cxnLst>
                <a:rect l="0" t="0" r="r" b="b"/>
                <a:pathLst>
                  <a:path w="252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1" y="31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83" name="Freeform 303"/>
              <p:cNvSpPr>
                <a:spLocks/>
              </p:cNvSpPr>
              <p:nvPr/>
            </p:nvSpPr>
            <p:spPr bwMode="auto">
              <a:xfrm>
                <a:off x="3184" y="3925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82" name="Freeform 302"/>
              <p:cNvSpPr>
                <a:spLocks/>
              </p:cNvSpPr>
              <p:nvPr/>
            </p:nvSpPr>
            <p:spPr bwMode="auto">
              <a:xfrm>
                <a:off x="3184" y="4161"/>
                <a:ext cx="252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2" y="31"/>
                  </a:cxn>
                  <a:cxn ang="0">
                    <a:pos x="221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2" h="31">
                    <a:moveTo>
                      <a:pt x="0" y="31"/>
                    </a:moveTo>
                    <a:lnTo>
                      <a:pt x="252" y="31"/>
                    </a:lnTo>
                    <a:lnTo>
                      <a:pt x="221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81" name="Freeform 301"/>
              <p:cNvSpPr>
                <a:spLocks/>
              </p:cNvSpPr>
              <p:nvPr/>
            </p:nvSpPr>
            <p:spPr bwMode="auto">
              <a:xfrm>
                <a:off x="3405" y="3925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80" name="Rectangle 300"/>
              <p:cNvSpPr>
                <a:spLocks noChangeArrowheads="1"/>
              </p:cNvSpPr>
              <p:nvPr/>
            </p:nvSpPr>
            <p:spPr bwMode="auto">
              <a:xfrm>
                <a:off x="3184" y="3925"/>
                <a:ext cx="252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79" name="Rectangle 299"/>
              <p:cNvSpPr>
                <a:spLocks noChangeArrowheads="1"/>
              </p:cNvSpPr>
              <p:nvPr/>
            </p:nvSpPr>
            <p:spPr bwMode="auto">
              <a:xfrm>
                <a:off x="3215" y="3956"/>
                <a:ext cx="190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78" name="Line 298"/>
              <p:cNvSpPr>
                <a:spLocks noChangeShapeType="1"/>
              </p:cNvSpPr>
              <p:nvPr/>
            </p:nvSpPr>
            <p:spPr bwMode="auto">
              <a:xfrm>
                <a:off x="3184" y="392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77" name="Line 297"/>
              <p:cNvSpPr>
                <a:spLocks noChangeShapeType="1"/>
              </p:cNvSpPr>
              <p:nvPr/>
            </p:nvSpPr>
            <p:spPr bwMode="auto">
              <a:xfrm flipV="1">
                <a:off x="3184" y="416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76" name="Line 296"/>
              <p:cNvSpPr>
                <a:spLocks noChangeShapeType="1"/>
              </p:cNvSpPr>
              <p:nvPr/>
            </p:nvSpPr>
            <p:spPr bwMode="auto">
              <a:xfrm flipH="1" flipV="1">
                <a:off x="3405" y="4161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75" name="Line 295"/>
              <p:cNvSpPr>
                <a:spLocks noChangeShapeType="1"/>
              </p:cNvSpPr>
              <p:nvPr/>
            </p:nvSpPr>
            <p:spPr bwMode="auto">
              <a:xfrm flipH="1">
                <a:off x="3405" y="392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167" name="Group 287"/>
            <p:cNvGrpSpPr>
              <a:grpSpLocks/>
            </p:cNvGrpSpPr>
            <p:nvPr/>
          </p:nvGrpSpPr>
          <p:grpSpPr bwMode="auto">
            <a:xfrm>
              <a:off x="3942" y="4379"/>
              <a:ext cx="157" cy="506"/>
              <a:chOff x="3942" y="4379"/>
              <a:chExt cx="157" cy="506"/>
            </a:xfrm>
          </p:grpSpPr>
          <p:sp>
            <p:nvSpPr>
              <p:cNvPr id="123173" name="Freeform 293"/>
              <p:cNvSpPr>
                <a:spLocks/>
              </p:cNvSpPr>
              <p:nvPr/>
            </p:nvSpPr>
            <p:spPr bwMode="auto">
              <a:xfrm>
                <a:off x="3942" y="4379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6"/>
                  </a:cxn>
                  <a:cxn ang="0">
                    <a:pos x="118" y="506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40"/>
                    </a:lnTo>
                    <a:lnTo>
                      <a:pt x="0" y="506"/>
                    </a:lnTo>
                    <a:lnTo>
                      <a:pt x="118" y="506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72" name="Freeform 292"/>
              <p:cNvSpPr>
                <a:spLocks/>
              </p:cNvSpPr>
              <p:nvPr/>
            </p:nvSpPr>
            <p:spPr bwMode="auto">
              <a:xfrm>
                <a:off x="3942" y="4379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71" name="Freeform 291"/>
              <p:cNvSpPr>
                <a:spLocks/>
              </p:cNvSpPr>
              <p:nvPr/>
            </p:nvSpPr>
            <p:spPr bwMode="auto">
              <a:xfrm>
                <a:off x="4060" y="4379"/>
                <a:ext cx="39" cy="506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9" y="0"/>
                  </a:cxn>
                  <a:cxn ang="0">
                    <a:pos x="39" y="467"/>
                  </a:cxn>
                  <a:cxn ang="0">
                    <a:pos x="0" y="506"/>
                  </a:cxn>
                  <a:cxn ang="0">
                    <a:pos x="0" y="40"/>
                  </a:cxn>
                </a:cxnLst>
                <a:rect l="0" t="0" r="r" b="b"/>
                <a:pathLst>
                  <a:path w="39" h="506">
                    <a:moveTo>
                      <a:pt x="0" y="40"/>
                    </a:moveTo>
                    <a:lnTo>
                      <a:pt x="39" y="0"/>
                    </a:lnTo>
                    <a:lnTo>
                      <a:pt x="39" y="467"/>
                    </a:lnTo>
                    <a:lnTo>
                      <a:pt x="0" y="50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70" name="Freeform 290"/>
              <p:cNvSpPr>
                <a:spLocks/>
              </p:cNvSpPr>
              <p:nvPr/>
            </p:nvSpPr>
            <p:spPr bwMode="auto">
              <a:xfrm>
                <a:off x="3942" y="4379"/>
                <a:ext cx="157" cy="5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6"/>
                  </a:cxn>
                  <a:cxn ang="0">
                    <a:pos x="118" y="506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6">
                    <a:moveTo>
                      <a:pt x="40" y="0"/>
                    </a:moveTo>
                    <a:lnTo>
                      <a:pt x="0" y="40"/>
                    </a:lnTo>
                    <a:lnTo>
                      <a:pt x="0" y="506"/>
                    </a:lnTo>
                    <a:lnTo>
                      <a:pt x="118" y="506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69" name="Freeform 289"/>
              <p:cNvSpPr>
                <a:spLocks/>
              </p:cNvSpPr>
              <p:nvPr/>
            </p:nvSpPr>
            <p:spPr bwMode="auto">
              <a:xfrm>
                <a:off x="3942" y="4379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68" name="Line 288"/>
              <p:cNvSpPr>
                <a:spLocks noChangeShapeType="1"/>
              </p:cNvSpPr>
              <p:nvPr/>
            </p:nvSpPr>
            <p:spPr bwMode="auto">
              <a:xfrm>
                <a:off x="4060" y="4419"/>
                <a:ext cx="1" cy="46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160" name="Group 280"/>
            <p:cNvGrpSpPr>
              <a:grpSpLocks/>
            </p:cNvGrpSpPr>
            <p:nvPr/>
          </p:nvGrpSpPr>
          <p:grpSpPr bwMode="auto">
            <a:xfrm>
              <a:off x="2806" y="4346"/>
              <a:ext cx="1255" cy="616"/>
              <a:chOff x="2806" y="4346"/>
              <a:chExt cx="1255" cy="616"/>
            </a:xfrm>
          </p:grpSpPr>
          <p:sp>
            <p:nvSpPr>
              <p:cNvPr id="123166" name="Freeform 286"/>
              <p:cNvSpPr>
                <a:spLocks/>
              </p:cNvSpPr>
              <p:nvPr/>
            </p:nvSpPr>
            <p:spPr bwMode="auto">
              <a:xfrm>
                <a:off x="2806" y="4346"/>
                <a:ext cx="1255" cy="61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616"/>
                  </a:cxn>
                  <a:cxn ang="0">
                    <a:pos x="1223" y="616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6">
                    <a:moveTo>
                      <a:pt x="33" y="0"/>
                    </a:moveTo>
                    <a:lnTo>
                      <a:pt x="0" y="33"/>
                    </a:lnTo>
                    <a:lnTo>
                      <a:pt x="0" y="616"/>
                    </a:lnTo>
                    <a:lnTo>
                      <a:pt x="1223" y="616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65" name="Freeform 285"/>
              <p:cNvSpPr>
                <a:spLocks/>
              </p:cNvSpPr>
              <p:nvPr/>
            </p:nvSpPr>
            <p:spPr bwMode="auto">
              <a:xfrm>
                <a:off x="2806" y="4346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3" y="33"/>
                  </a:cxn>
                  <a:cxn ang="0">
                    <a:pos x="1255" y="0"/>
                  </a:cxn>
                  <a:cxn ang="0">
                    <a:pos x="33" y="0"/>
                  </a:cxn>
                  <a:cxn ang="0">
                    <a:pos x="0" y="33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3" y="33"/>
                    </a:lnTo>
                    <a:lnTo>
                      <a:pt x="1255" y="0"/>
                    </a:lnTo>
                    <a:lnTo>
                      <a:pt x="33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64" name="Freeform 284"/>
              <p:cNvSpPr>
                <a:spLocks/>
              </p:cNvSpPr>
              <p:nvPr/>
            </p:nvSpPr>
            <p:spPr bwMode="auto">
              <a:xfrm>
                <a:off x="4029" y="4346"/>
                <a:ext cx="32" cy="61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2" y="0"/>
                  </a:cxn>
                  <a:cxn ang="0">
                    <a:pos x="32" y="583"/>
                  </a:cxn>
                  <a:cxn ang="0">
                    <a:pos x="0" y="616"/>
                  </a:cxn>
                  <a:cxn ang="0">
                    <a:pos x="0" y="33"/>
                  </a:cxn>
                </a:cxnLst>
                <a:rect l="0" t="0" r="r" b="b"/>
                <a:pathLst>
                  <a:path w="32" h="616">
                    <a:moveTo>
                      <a:pt x="0" y="33"/>
                    </a:moveTo>
                    <a:lnTo>
                      <a:pt x="32" y="0"/>
                    </a:lnTo>
                    <a:lnTo>
                      <a:pt x="32" y="583"/>
                    </a:lnTo>
                    <a:lnTo>
                      <a:pt x="0" y="61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63" name="Freeform 283"/>
              <p:cNvSpPr>
                <a:spLocks/>
              </p:cNvSpPr>
              <p:nvPr/>
            </p:nvSpPr>
            <p:spPr bwMode="auto">
              <a:xfrm>
                <a:off x="2806" y="4346"/>
                <a:ext cx="1255" cy="61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616"/>
                  </a:cxn>
                  <a:cxn ang="0">
                    <a:pos x="1223" y="616"/>
                  </a:cxn>
                  <a:cxn ang="0">
                    <a:pos x="1255" y="583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6">
                    <a:moveTo>
                      <a:pt x="33" y="0"/>
                    </a:moveTo>
                    <a:lnTo>
                      <a:pt x="0" y="33"/>
                    </a:lnTo>
                    <a:lnTo>
                      <a:pt x="0" y="616"/>
                    </a:lnTo>
                    <a:lnTo>
                      <a:pt x="1223" y="616"/>
                    </a:lnTo>
                    <a:lnTo>
                      <a:pt x="1255" y="583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62" name="Freeform 282"/>
              <p:cNvSpPr>
                <a:spLocks/>
              </p:cNvSpPr>
              <p:nvPr/>
            </p:nvSpPr>
            <p:spPr bwMode="auto">
              <a:xfrm>
                <a:off x="2806" y="4346"/>
                <a:ext cx="1255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223" y="33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3">
                    <a:moveTo>
                      <a:pt x="0" y="33"/>
                    </a:moveTo>
                    <a:lnTo>
                      <a:pt x="1223" y="33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61" name="Line 281"/>
              <p:cNvSpPr>
                <a:spLocks noChangeShapeType="1"/>
              </p:cNvSpPr>
              <p:nvPr/>
            </p:nvSpPr>
            <p:spPr bwMode="auto">
              <a:xfrm>
                <a:off x="4029" y="4379"/>
                <a:ext cx="1" cy="58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153" name="Group 273"/>
            <p:cNvGrpSpPr>
              <a:grpSpLocks/>
            </p:cNvGrpSpPr>
            <p:nvPr/>
          </p:nvGrpSpPr>
          <p:grpSpPr bwMode="auto">
            <a:xfrm>
              <a:off x="2712" y="4540"/>
              <a:ext cx="501" cy="222"/>
              <a:chOff x="2712" y="4540"/>
              <a:chExt cx="501" cy="222"/>
            </a:xfrm>
          </p:grpSpPr>
          <p:sp>
            <p:nvSpPr>
              <p:cNvPr id="123159" name="Freeform 279"/>
              <p:cNvSpPr>
                <a:spLocks/>
              </p:cNvSpPr>
              <p:nvPr/>
            </p:nvSpPr>
            <p:spPr bwMode="auto">
              <a:xfrm>
                <a:off x="2712" y="4540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58" name="Freeform 278"/>
              <p:cNvSpPr>
                <a:spLocks/>
              </p:cNvSpPr>
              <p:nvPr/>
            </p:nvSpPr>
            <p:spPr bwMode="auto">
              <a:xfrm>
                <a:off x="2712" y="4540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5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AD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57" name="Freeform 277"/>
              <p:cNvSpPr>
                <a:spLocks/>
              </p:cNvSpPr>
              <p:nvPr/>
            </p:nvSpPr>
            <p:spPr bwMode="auto">
              <a:xfrm>
                <a:off x="3158" y="4540"/>
                <a:ext cx="55" cy="2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5"/>
                  </a:cxn>
                </a:cxnLst>
                <a:rect l="0" t="0" r="r" b="b"/>
                <a:pathLst>
                  <a:path w="55" h="222">
                    <a:moveTo>
                      <a:pt x="0" y="55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D7B5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56" name="Freeform 276"/>
              <p:cNvSpPr>
                <a:spLocks/>
              </p:cNvSpPr>
              <p:nvPr/>
            </p:nvSpPr>
            <p:spPr bwMode="auto">
              <a:xfrm>
                <a:off x="2712" y="4540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5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5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55" name="Freeform 275"/>
              <p:cNvSpPr>
                <a:spLocks/>
              </p:cNvSpPr>
              <p:nvPr/>
            </p:nvSpPr>
            <p:spPr bwMode="auto">
              <a:xfrm>
                <a:off x="2712" y="4540"/>
                <a:ext cx="50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46" y="55"/>
                  </a:cxn>
                  <a:cxn ang="0">
                    <a:pos x="501" y="0"/>
                  </a:cxn>
                </a:cxnLst>
                <a:rect l="0" t="0" r="r" b="b"/>
                <a:pathLst>
                  <a:path w="501" h="55">
                    <a:moveTo>
                      <a:pt x="0" y="55"/>
                    </a:moveTo>
                    <a:lnTo>
                      <a:pt x="446" y="55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54" name="Line 274"/>
              <p:cNvSpPr>
                <a:spLocks noChangeShapeType="1"/>
              </p:cNvSpPr>
              <p:nvPr/>
            </p:nvSpPr>
            <p:spPr bwMode="auto">
              <a:xfrm>
                <a:off x="3158" y="4595"/>
                <a:ext cx="1" cy="1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141" name="Group 261"/>
            <p:cNvGrpSpPr>
              <a:grpSpLocks/>
            </p:cNvGrpSpPr>
            <p:nvPr/>
          </p:nvGrpSpPr>
          <p:grpSpPr bwMode="auto">
            <a:xfrm>
              <a:off x="3439" y="4411"/>
              <a:ext cx="251" cy="266"/>
              <a:chOff x="3439" y="4411"/>
              <a:chExt cx="251" cy="266"/>
            </a:xfrm>
          </p:grpSpPr>
          <p:sp>
            <p:nvSpPr>
              <p:cNvPr id="123152" name="Rectangle 272"/>
              <p:cNvSpPr>
                <a:spLocks noChangeArrowheads="1"/>
              </p:cNvSpPr>
              <p:nvPr/>
            </p:nvSpPr>
            <p:spPr bwMode="auto">
              <a:xfrm>
                <a:off x="3439" y="4411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51" name="Freeform 271"/>
              <p:cNvSpPr>
                <a:spLocks/>
              </p:cNvSpPr>
              <p:nvPr/>
            </p:nvSpPr>
            <p:spPr bwMode="auto">
              <a:xfrm>
                <a:off x="3439" y="4411"/>
                <a:ext cx="251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2"/>
                  </a:cxn>
                  <a:cxn ang="0">
                    <a:pos x="220" y="32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2">
                    <a:moveTo>
                      <a:pt x="0" y="0"/>
                    </a:moveTo>
                    <a:lnTo>
                      <a:pt x="31" y="32"/>
                    </a:lnTo>
                    <a:lnTo>
                      <a:pt x="220" y="3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50" name="Freeform 270"/>
              <p:cNvSpPr>
                <a:spLocks/>
              </p:cNvSpPr>
              <p:nvPr/>
            </p:nvSpPr>
            <p:spPr bwMode="auto">
              <a:xfrm>
                <a:off x="3439" y="4411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2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49" name="Freeform 269"/>
              <p:cNvSpPr>
                <a:spLocks/>
              </p:cNvSpPr>
              <p:nvPr/>
            </p:nvSpPr>
            <p:spPr bwMode="auto">
              <a:xfrm>
                <a:off x="3439" y="4646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48" name="Freeform 268"/>
              <p:cNvSpPr>
                <a:spLocks/>
              </p:cNvSpPr>
              <p:nvPr/>
            </p:nvSpPr>
            <p:spPr bwMode="auto">
              <a:xfrm>
                <a:off x="3659" y="4411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2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2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47" name="Rectangle 267"/>
              <p:cNvSpPr>
                <a:spLocks noChangeArrowheads="1"/>
              </p:cNvSpPr>
              <p:nvPr/>
            </p:nvSpPr>
            <p:spPr bwMode="auto">
              <a:xfrm>
                <a:off x="3439" y="4411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46" name="Rectangle 266"/>
              <p:cNvSpPr>
                <a:spLocks noChangeArrowheads="1"/>
              </p:cNvSpPr>
              <p:nvPr/>
            </p:nvSpPr>
            <p:spPr bwMode="auto">
              <a:xfrm>
                <a:off x="3470" y="4443"/>
                <a:ext cx="189" cy="20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45" name="Line 265"/>
              <p:cNvSpPr>
                <a:spLocks noChangeShapeType="1"/>
              </p:cNvSpPr>
              <p:nvPr/>
            </p:nvSpPr>
            <p:spPr bwMode="auto">
              <a:xfrm>
                <a:off x="3439" y="4411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44" name="Line 264"/>
              <p:cNvSpPr>
                <a:spLocks noChangeShapeType="1"/>
              </p:cNvSpPr>
              <p:nvPr/>
            </p:nvSpPr>
            <p:spPr bwMode="auto">
              <a:xfrm flipV="1">
                <a:off x="3439" y="464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43" name="Line 263"/>
              <p:cNvSpPr>
                <a:spLocks noChangeShapeType="1"/>
              </p:cNvSpPr>
              <p:nvPr/>
            </p:nvSpPr>
            <p:spPr bwMode="auto">
              <a:xfrm flipH="1" flipV="1">
                <a:off x="3659" y="464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42" name="Line 262"/>
              <p:cNvSpPr>
                <a:spLocks noChangeShapeType="1"/>
              </p:cNvSpPr>
              <p:nvPr/>
            </p:nvSpPr>
            <p:spPr bwMode="auto">
              <a:xfrm flipH="1">
                <a:off x="3659" y="4411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129" name="Group 249"/>
            <p:cNvGrpSpPr>
              <a:grpSpLocks/>
            </p:cNvGrpSpPr>
            <p:nvPr/>
          </p:nvGrpSpPr>
          <p:grpSpPr bwMode="auto">
            <a:xfrm>
              <a:off x="3439" y="4670"/>
              <a:ext cx="251" cy="266"/>
              <a:chOff x="3439" y="4670"/>
              <a:chExt cx="251" cy="266"/>
            </a:xfrm>
          </p:grpSpPr>
          <p:sp>
            <p:nvSpPr>
              <p:cNvPr id="123140" name="Rectangle 260"/>
              <p:cNvSpPr>
                <a:spLocks noChangeArrowheads="1"/>
              </p:cNvSpPr>
              <p:nvPr/>
            </p:nvSpPr>
            <p:spPr bwMode="auto">
              <a:xfrm>
                <a:off x="3439" y="4670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39" name="Freeform 259"/>
              <p:cNvSpPr>
                <a:spLocks/>
              </p:cNvSpPr>
              <p:nvPr/>
            </p:nvSpPr>
            <p:spPr bwMode="auto">
              <a:xfrm>
                <a:off x="3439" y="4670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38" name="Freeform 258"/>
              <p:cNvSpPr>
                <a:spLocks/>
              </p:cNvSpPr>
              <p:nvPr/>
            </p:nvSpPr>
            <p:spPr bwMode="auto">
              <a:xfrm>
                <a:off x="3439" y="4670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37" name="Freeform 257"/>
              <p:cNvSpPr>
                <a:spLocks/>
              </p:cNvSpPr>
              <p:nvPr/>
            </p:nvSpPr>
            <p:spPr bwMode="auto">
              <a:xfrm>
                <a:off x="3439" y="4905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36" name="Freeform 256"/>
              <p:cNvSpPr>
                <a:spLocks/>
              </p:cNvSpPr>
              <p:nvPr/>
            </p:nvSpPr>
            <p:spPr bwMode="auto">
              <a:xfrm>
                <a:off x="3659" y="4670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35" name="Rectangle 255"/>
              <p:cNvSpPr>
                <a:spLocks noChangeArrowheads="1"/>
              </p:cNvSpPr>
              <p:nvPr/>
            </p:nvSpPr>
            <p:spPr bwMode="auto">
              <a:xfrm>
                <a:off x="3439" y="4670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34" name="Rectangle 254"/>
              <p:cNvSpPr>
                <a:spLocks noChangeArrowheads="1"/>
              </p:cNvSpPr>
              <p:nvPr/>
            </p:nvSpPr>
            <p:spPr bwMode="auto">
              <a:xfrm>
                <a:off x="3470" y="4701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33" name="Line 253"/>
              <p:cNvSpPr>
                <a:spLocks noChangeShapeType="1"/>
              </p:cNvSpPr>
              <p:nvPr/>
            </p:nvSpPr>
            <p:spPr bwMode="auto">
              <a:xfrm>
                <a:off x="3439" y="467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32" name="Line 252"/>
              <p:cNvSpPr>
                <a:spLocks noChangeShapeType="1"/>
              </p:cNvSpPr>
              <p:nvPr/>
            </p:nvSpPr>
            <p:spPr bwMode="auto">
              <a:xfrm flipV="1">
                <a:off x="3439" y="49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31" name="Line 251"/>
              <p:cNvSpPr>
                <a:spLocks noChangeShapeType="1"/>
              </p:cNvSpPr>
              <p:nvPr/>
            </p:nvSpPr>
            <p:spPr bwMode="auto">
              <a:xfrm flipH="1" flipV="1">
                <a:off x="3659" y="4905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30" name="Line 250"/>
              <p:cNvSpPr>
                <a:spLocks noChangeShapeType="1"/>
              </p:cNvSpPr>
              <p:nvPr/>
            </p:nvSpPr>
            <p:spPr bwMode="auto">
              <a:xfrm flipH="1">
                <a:off x="3659" y="467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117" name="Group 237"/>
            <p:cNvGrpSpPr>
              <a:grpSpLocks/>
            </p:cNvGrpSpPr>
            <p:nvPr/>
          </p:nvGrpSpPr>
          <p:grpSpPr bwMode="auto">
            <a:xfrm>
              <a:off x="3184" y="4540"/>
              <a:ext cx="252" cy="267"/>
              <a:chOff x="3184" y="4540"/>
              <a:chExt cx="252" cy="267"/>
            </a:xfrm>
          </p:grpSpPr>
          <p:sp>
            <p:nvSpPr>
              <p:cNvPr id="123128" name="Rectangle 248"/>
              <p:cNvSpPr>
                <a:spLocks noChangeArrowheads="1"/>
              </p:cNvSpPr>
              <p:nvPr/>
            </p:nvSpPr>
            <p:spPr bwMode="auto">
              <a:xfrm>
                <a:off x="3184" y="4540"/>
                <a:ext cx="252" cy="267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27" name="Freeform 247"/>
              <p:cNvSpPr>
                <a:spLocks/>
              </p:cNvSpPr>
              <p:nvPr/>
            </p:nvSpPr>
            <p:spPr bwMode="auto">
              <a:xfrm>
                <a:off x="3184" y="4540"/>
                <a:ext cx="25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1" y="31"/>
                  </a:cxn>
                  <a:cxn ang="0">
                    <a:pos x="252" y="0"/>
                  </a:cxn>
                  <a:cxn ang="0">
                    <a:pos x="0" y="0"/>
                  </a:cxn>
                </a:cxnLst>
                <a:rect l="0" t="0" r="r" b="b"/>
                <a:pathLst>
                  <a:path w="252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1" y="31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26" name="Freeform 246"/>
              <p:cNvSpPr>
                <a:spLocks/>
              </p:cNvSpPr>
              <p:nvPr/>
            </p:nvSpPr>
            <p:spPr bwMode="auto">
              <a:xfrm>
                <a:off x="3184" y="4540"/>
                <a:ext cx="31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7"/>
                  </a:cxn>
                  <a:cxn ang="0">
                    <a:pos x="31" y="236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7">
                    <a:moveTo>
                      <a:pt x="0" y="0"/>
                    </a:moveTo>
                    <a:lnTo>
                      <a:pt x="0" y="267"/>
                    </a:lnTo>
                    <a:lnTo>
                      <a:pt x="31" y="236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25" name="Freeform 245"/>
              <p:cNvSpPr>
                <a:spLocks/>
              </p:cNvSpPr>
              <p:nvPr/>
            </p:nvSpPr>
            <p:spPr bwMode="auto">
              <a:xfrm>
                <a:off x="3184" y="4776"/>
                <a:ext cx="252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2" y="31"/>
                  </a:cxn>
                  <a:cxn ang="0">
                    <a:pos x="221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2" h="31">
                    <a:moveTo>
                      <a:pt x="0" y="31"/>
                    </a:moveTo>
                    <a:lnTo>
                      <a:pt x="252" y="31"/>
                    </a:lnTo>
                    <a:lnTo>
                      <a:pt x="221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24" name="Freeform 244"/>
              <p:cNvSpPr>
                <a:spLocks/>
              </p:cNvSpPr>
              <p:nvPr/>
            </p:nvSpPr>
            <p:spPr bwMode="auto">
              <a:xfrm>
                <a:off x="3405" y="4540"/>
                <a:ext cx="31" cy="267"/>
              </a:xfrm>
              <a:custGeom>
                <a:avLst/>
                <a:gdLst/>
                <a:ahLst/>
                <a:cxnLst>
                  <a:cxn ang="0">
                    <a:pos x="31" y="267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6"/>
                  </a:cxn>
                  <a:cxn ang="0">
                    <a:pos x="31" y="267"/>
                  </a:cxn>
                </a:cxnLst>
                <a:rect l="0" t="0" r="r" b="b"/>
                <a:pathLst>
                  <a:path w="31" h="267">
                    <a:moveTo>
                      <a:pt x="31" y="267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6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23" name="Rectangle 243"/>
              <p:cNvSpPr>
                <a:spLocks noChangeArrowheads="1"/>
              </p:cNvSpPr>
              <p:nvPr/>
            </p:nvSpPr>
            <p:spPr bwMode="auto">
              <a:xfrm>
                <a:off x="3184" y="4540"/>
                <a:ext cx="252" cy="267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22" name="Rectangle 242"/>
              <p:cNvSpPr>
                <a:spLocks noChangeArrowheads="1"/>
              </p:cNvSpPr>
              <p:nvPr/>
            </p:nvSpPr>
            <p:spPr bwMode="auto">
              <a:xfrm>
                <a:off x="3215" y="4571"/>
                <a:ext cx="190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21" name="Line 241"/>
              <p:cNvSpPr>
                <a:spLocks noChangeShapeType="1"/>
              </p:cNvSpPr>
              <p:nvPr/>
            </p:nvSpPr>
            <p:spPr bwMode="auto">
              <a:xfrm>
                <a:off x="3184" y="454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20" name="Line 240"/>
              <p:cNvSpPr>
                <a:spLocks noChangeShapeType="1"/>
              </p:cNvSpPr>
              <p:nvPr/>
            </p:nvSpPr>
            <p:spPr bwMode="auto">
              <a:xfrm flipV="1">
                <a:off x="3184" y="477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19" name="Line 239"/>
              <p:cNvSpPr>
                <a:spLocks noChangeShapeType="1"/>
              </p:cNvSpPr>
              <p:nvPr/>
            </p:nvSpPr>
            <p:spPr bwMode="auto">
              <a:xfrm flipH="1" flipV="1">
                <a:off x="3405" y="477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18" name="Line 238"/>
              <p:cNvSpPr>
                <a:spLocks noChangeShapeType="1"/>
              </p:cNvSpPr>
              <p:nvPr/>
            </p:nvSpPr>
            <p:spPr bwMode="auto">
              <a:xfrm flipH="1">
                <a:off x="3405" y="454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110" name="Group 230"/>
            <p:cNvGrpSpPr>
              <a:grpSpLocks/>
            </p:cNvGrpSpPr>
            <p:nvPr/>
          </p:nvGrpSpPr>
          <p:grpSpPr bwMode="auto">
            <a:xfrm>
              <a:off x="3942" y="4994"/>
              <a:ext cx="157" cy="507"/>
              <a:chOff x="3942" y="4994"/>
              <a:chExt cx="157" cy="507"/>
            </a:xfrm>
          </p:grpSpPr>
          <p:sp>
            <p:nvSpPr>
              <p:cNvPr id="123116" name="Freeform 236"/>
              <p:cNvSpPr>
                <a:spLocks/>
              </p:cNvSpPr>
              <p:nvPr/>
            </p:nvSpPr>
            <p:spPr bwMode="auto">
              <a:xfrm>
                <a:off x="3942" y="4994"/>
                <a:ext cx="157" cy="50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7"/>
                  </a:cxn>
                  <a:cxn ang="0">
                    <a:pos x="118" y="507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7">
                    <a:moveTo>
                      <a:pt x="40" y="0"/>
                    </a:moveTo>
                    <a:lnTo>
                      <a:pt x="0" y="40"/>
                    </a:lnTo>
                    <a:lnTo>
                      <a:pt x="0" y="507"/>
                    </a:lnTo>
                    <a:lnTo>
                      <a:pt x="118" y="507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15" name="Freeform 235"/>
              <p:cNvSpPr>
                <a:spLocks/>
              </p:cNvSpPr>
              <p:nvPr/>
            </p:nvSpPr>
            <p:spPr bwMode="auto">
              <a:xfrm>
                <a:off x="3942" y="4994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  <a:cxn ang="0">
                    <a:pos x="40" y="0"/>
                  </a:cxn>
                  <a:cxn ang="0">
                    <a:pos x="0" y="4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14" name="Freeform 234"/>
              <p:cNvSpPr>
                <a:spLocks/>
              </p:cNvSpPr>
              <p:nvPr/>
            </p:nvSpPr>
            <p:spPr bwMode="auto">
              <a:xfrm>
                <a:off x="4060" y="4994"/>
                <a:ext cx="39" cy="50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9" y="0"/>
                  </a:cxn>
                  <a:cxn ang="0">
                    <a:pos x="39" y="467"/>
                  </a:cxn>
                  <a:cxn ang="0">
                    <a:pos x="0" y="507"/>
                  </a:cxn>
                  <a:cxn ang="0">
                    <a:pos x="0" y="40"/>
                  </a:cxn>
                </a:cxnLst>
                <a:rect l="0" t="0" r="r" b="b"/>
                <a:pathLst>
                  <a:path w="39" h="507">
                    <a:moveTo>
                      <a:pt x="0" y="40"/>
                    </a:moveTo>
                    <a:lnTo>
                      <a:pt x="39" y="0"/>
                    </a:lnTo>
                    <a:lnTo>
                      <a:pt x="39" y="467"/>
                    </a:lnTo>
                    <a:lnTo>
                      <a:pt x="0" y="50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4A4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13" name="Freeform 233"/>
              <p:cNvSpPr>
                <a:spLocks/>
              </p:cNvSpPr>
              <p:nvPr/>
            </p:nvSpPr>
            <p:spPr bwMode="auto">
              <a:xfrm>
                <a:off x="3942" y="4994"/>
                <a:ext cx="157" cy="50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507"/>
                  </a:cxn>
                  <a:cxn ang="0">
                    <a:pos x="118" y="507"/>
                  </a:cxn>
                  <a:cxn ang="0">
                    <a:pos x="157" y="467"/>
                  </a:cxn>
                  <a:cxn ang="0">
                    <a:pos x="157" y="0"/>
                  </a:cxn>
                  <a:cxn ang="0">
                    <a:pos x="40" y="0"/>
                  </a:cxn>
                </a:cxnLst>
                <a:rect l="0" t="0" r="r" b="b"/>
                <a:pathLst>
                  <a:path w="157" h="507">
                    <a:moveTo>
                      <a:pt x="40" y="0"/>
                    </a:moveTo>
                    <a:lnTo>
                      <a:pt x="0" y="40"/>
                    </a:lnTo>
                    <a:lnTo>
                      <a:pt x="0" y="507"/>
                    </a:lnTo>
                    <a:lnTo>
                      <a:pt x="118" y="507"/>
                    </a:lnTo>
                    <a:lnTo>
                      <a:pt x="157" y="467"/>
                    </a:lnTo>
                    <a:lnTo>
                      <a:pt x="157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12" name="Freeform 232"/>
              <p:cNvSpPr>
                <a:spLocks/>
              </p:cNvSpPr>
              <p:nvPr/>
            </p:nvSpPr>
            <p:spPr bwMode="auto">
              <a:xfrm>
                <a:off x="3942" y="4994"/>
                <a:ext cx="15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8" y="40"/>
                  </a:cxn>
                  <a:cxn ang="0">
                    <a:pos x="157" y="0"/>
                  </a:cxn>
                </a:cxnLst>
                <a:rect l="0" t="0" r="r" b="b"/>
                <a:pathLst>
                  <a:path w="157" h="40">
                    <a:moveTo>
                      <a:pt x="0" y="40"/>
                    </a:moveTo>
                    <a:lnTo>
                      <a:pt x="118" y="40"/>
                    </a:lnTo>
                    <a:lnTo>
                      <a:pt x="15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11" name="Line 231"/>
              <p:cNvSpPr>
                <a:spLocks noChangeShapeType="1"/>
              </p:cNvSpPr>
              <p:nvPr/>
            </p:nvSpPr>
            <p:spPr bwMode="auto">
              <a:xfrm>
                <a:off x="4060" y="5034"/>
                <a:ext cx="1" cy="46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103" name="Group 223"/>
            <p:cNvGrpSpPr>
              <a:grpSpLocks/>
            </p:cNvGrpSpPr>
            <p:nvPr/>
          </p:nvGrpSpPr>
          <p:grpSpPr bwMode="auto">
            <a:xfrm>
              <a:off x="2806" y="4962"/>
              <a:ext cx="1255" cy="615"/>
              <a:chOff x="2806" y="4962"/>
              <a:chExt cx="1255" cy="615"/>
            </a:xfrm>
          </p:grpSpPr>
          <p:sp>
            <p:nvSpPr>
              <p:cNvPr id="123109" name="Freeform 229"/>
              <p:cNvSpPr>
                <a:spLocks/>
              </p:cNvSpPr>
              <p:nvPr/>
            </p:nvSpPr>
            <p:spPr bwMode="auto">
              <a:xfrm>
                <a:off x="2806" y="4962"/>
                <a:ext cx="1255" cy="61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2"/>
                  </a:cxn>
                  <a:cxn ang="0">
                    <a:pos x="0" y="615"/>
                  </a:cxn>
                  <a:cxn ang="0">
                    <a:pos x="1223" y="615"/>
                  </a:cxn>
                  <a:cxn ang="0">
                    <a:pos x="1255" y="582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5">
                    <a:moveTo>
                      <a:pt x="33" y="0"/>
                    </a:moveTo>
                    <a:lnTo>
                      <a:pt x="0" y="32"/>
                    </a:lnTo>
                    <a:lnTo>
                      <a:pt x="0" y="615"/>
                    </a:lnTo>
                    <a:lnTo>
                      <a:pt x="1223" y="615"/>
                    </a:lnTo>
                    <a:lnTo>
                      <a:pt x="1255" y="582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08" name="Freeform 228"/>
              <p:cNvSpPr>
                <a:spLocks/>
              </p:cNvSpPr>
              <p:nvPr/>
            </p:nvSpPr>
            <p:spPr bwMode="auto">
              <a:xfrm>
                <a:off x="2806" y="4962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3" y="32"/>
                  </a:cxn>
                  <a:cxn ang="0">
                    <a:pos x="1255" y="0"/>
                  </a:cxn>
                  <a:cxn ang="0">
                    <a:pos x="33" y="0"/>
                  </a:cxn>
                  <a:cxn ang="0">
                    <a:pos x="0" y="32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3" y="32"/>
                    </a:lnTo>
                    <a:lnTo>
                      <a:pt x="1255" y="0"/>
                    </a:lnTo>
                    <a:lnTo>
                      <a:pt x="33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07" name="Freeform 227"/>
              <p:cNvSpPr>
                <a:spLocks/>
              </p:cNvSpPr>
              <p:nvPr/>
            </p:nvSpPr>
            <p:spPr bwMode="auto">
              <a:xfrm>
                <a:off x="4029" y="4962"/>
                <a:ext cx="32" cy="61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2" y="0"/>
                  </a:cxn>
                  <a:cxn ang="0">
                    <a:pos x="32" y="582"/>
                  </a:cxn>
                  <a:cxn ang="0">
                    <a:pos x="0" y="615"/>
                  </a:cxn>
                  <a:cxn ang="0">
                    <a:pos x="0" y="32"/>
                  </a:cxn>
                </a:cxnLst>
                <a:rect l="0" t="0" r="r" b="b"/>
                <a:pathLst>
                  <a:path w="32" h="615">
                    <a:moveTo>
                      <a:pt x="0" y="32"/>
                    </a:moveTo>
                    <a:lnTo>
                      <a:pt x="32" y="0"/>
                    </a:lnTo>
                    <a:lnTo>
                      <a:pt x="32" y="582"/>
                    </a:lnTo>
                    <a:lnTo>
                      <a:pt x="0" y="61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06" name="Freeform 226"/>
              <p:cNvSpPr>
                <a:spLocks/>
              </p:cNvSpPr>
              <p:nvPr/>
            </p:nvSpPr>
            <p:spPr bwMode="auto">
              <a:xfrm>
                <a:off x="2806" y="4962"/>
                <a:ext cx="1255" cy="61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2"/>
                  </a:cxn>
                  <a:cxn ang="0">
                    <a:pos x="0" y="615"/>
                  </a:cxn>
                  <a:cxn ang="0">
                    <a:pos x="1223" y="615"/>
                  </a:cxn>
                  <a:cxn ang="0">
                    <a:pos x="1255" y="582"/>
                  </a:cxn>
                  <a:cxn ang="0">
                    <a:pos x="1255" y="0"/>
                  </a:cxn>
                  <a:cxn ang="0">
                    <a:pos x="33" y="0"/>
                  </a:cxn>
                </a:cxnLst>
                <a:rect l="0" t="0" r="r" b="b"/>
                <a:pathLst>
                  <a:path w="1255" h="615">
                    <a:moveTo>
                      <a:pt x="33" y="0"/>
                    </a:moveTo>
                    <a:lnTo>
                      <a:pt x="0" y="32"/>
                    </a:lnTo>
                    <a:lnTo>
                      <a:pt x="0" y="615"/>
                    </a:lnTo>
                    <a:lnTo>
                      <a:pt x="1223" y="615"/>
                    </a:lnTo>
                    <a:lnTo>
                      <a:pt x="1255" y="582"/>
                    </a:lnTo>
                    <a:lnTo>
                      <a:pt x="1255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05" name="Freeform 225"/>
              <p:cNvSpPr>
                <a:spLocks/>
              </p:cNvSpPr>
              <p:nvPr/>
            </p:nvSpPr>
            <p:spPr bwMode="auto">
              <a:xfrm>
                <a:off x="2806" y="4962"/>
                <a:ext cx="125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23" y="32"/>
                  </a:cxn>
                  <a:cxn ang="0">
                    <a:pos x="1255" y="0"/>
                  </a:cxn>
                </a:cxnLst>
                <a:rect l="0" t="0" r="r" b="b"/>
                <a:pathLst>
                  <a:path w="1255" h="32">
                    <a:moveTo>
                      <a:pt x="0" y="32"/>
                    </a:moveTo>
                    <a:lnTo>
                      <a:pt x="1223" y="32"/>
                    </a:lnTo>
                    <a:lnTo>
                      <a:pt x="125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04" name="Line 224"/>
              <p:cNvSpPr>
                <a:spLocks noChangeShapeType="1"/>
              </p:cNvSpPr>
              <p:nvPr/>
            </p:nvSpPr>
            <p:spPr bwMode="auto">
              <a:xfrm>
                <a:off x="4029" y="4994"/>
                <a:ext cx="1" cy="58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96" name="Group 216"/>
            <p:cNvGrpSpPr>
              <a:grpSpLocks/>
            </p:cNvGrpSpPr>
            <p:nvPr/>
          </p:nvGrpSpPr>
          <p:grpSpPr bwMode="auto">
            <a:xfrm>
              <a:off x="2712" y="5155"/>
              <a:ext cx="501" cy="222"/>
              <a:chOff x="2712" y="5155"/>
              <a:chExt cx="501" cy="222"/>
            </a:xfrm>
          </p:grpSpPr>
          <p:sp>
            <p:nvSpPr>
              <p:cNvPr id="123102" name="Freeform 222"/>
              <p:cNvSpPr>
                <a:spLocks/>
              </p:cNvSpPr>
              <p:nvPr/>
            </p:nvSpPr>
            <p:spPr bwMode="auto">
              <a:xfrm>
                <a:off x="2712" y="515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6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6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01" name="Freeform 221"/>
              <p:cNvSpPr>
                <a:spLocks/>
              </p:cNvSpPr>
              <p:nvPr/>
            </p:nvSpPr>
            <p:spPr bwMode="auto">
              <a:xfrm>
                <a:off x="2712" y="5155"/>
                <a:ext cx="501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446" y="56"/>
                  </a:cxn>
                  <a:cxn ang="0">
                    <a:pos x="501" y="0"/>
                  </a:cxn>
                  <a:cxn ang="0">
                    <a:pos x="55" y="0"/>
                  </a:cxn>
                  <a:cxn ang="0">
                    <a:pos x="0" y="56"/>
                  </a:cxn>
                </a:cxnLst>
                <a:rect l="0" t="0" r="r" b="b"/>
                <a:pathLst>
                  <a:path w="501" h="56">
                    <a:moveTo>
                      <a:pt x="0" y="56"/>
                    </a:moveTo>
                    <a:lnTo>
                      <a:pt x="446" y="56"/>
                    </a:lnTo>
                    <a:lnTo>
                      <a:pt x="501" y="0"/>
                    </a:lnTo>
                    <a:lnTo>
                      <a:pt x="55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AD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100" name="Freeform 220"/>
              <p:cNvSpPr>
                <a:spLocks/>
              </p:cNvSpPr>
              <p:nvPr/>
            </p:nvSpPr>
            <p:spPr bwMode="auto">
              <a:xfrm>
                <a:off x="3158" y="5155"/>
                <a:ext cx="55" cy="22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5" y="0"/>
                  </a:cxn>
                  <a:cxn ang="0">
                    <a:pos x="55" y="167"/>
                  </a:cxn>
                  <a:cxn ang="0">
                    <a:pos x="0" y="222"/>
                  </a:cxn>
                  <a:cxn ang="0">
                    <a:pos x="0" y="56"/>
                  </a:cxn>
                </a:cxnLst>
                <a:rect l="0" t="0" r="r" b="b"/>
                <a:pathLst>
                  <a:path w="55" h="222">
                    <a:moveTo>
                      <a:pt x="0" y="56"/>
                    </a:moveTo>
                    <a:lnTo>
                      <a:pt x="55" y="0"/>
                    </a:lnTo>
                    <a:lnTo>
                      <a:pt x="55" y="167"/>
                    </a:lnTo>
                    <a:lnTo>
                      <a:pt x="0" y="22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D7B5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99" name="Freeform 219"/>
              <p:cNvSpPr>
                <a:spLocks/>
              </p:cNvSpPr>
              <p:nvPr/>
            </p:nvSpPr>
            <p:spPr bwMode="auto">
              <a:xfrm>
                <a:off x="2712" y="5155"/>
                <a:ext cx="501" cy="22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56"/>
                  </a:cxn>
                  <a:cxn ang="0">
                    <a:pos x="0" y="222"/>
                  </a:cxn>
                  <a:cxn ang="0">
                    <a:pos x="446" y="222"/>
                  </a:cxn>
                  <a:cxn ang="0">
                    <a:pos x="501" y="167"/>
                  </a:cxn>
                  <a:cxn ang="0">
                    <a:pos x="501" y="0"/>
                  </a:cxn>
                  <a:cxn ang="0">
                    <a:pos x="55" y="0"/>
                  </a:cxn>
                </a:cxnLst>
                <a:rect l="0" t="0" r="r" b="b"/>
                <a:pathLst>
                  <a:path w="501" h="222">
                    <a:moveTo>
                      <a:pt x="55" y="0"/>
                    </a:moveTo>
                    <a:lnTo>
                      <a:pt x="0" y="56"/>
                    </a:lnTo>
                    <a:lnTo>
                      <a:pt x="0" y="222"/>
                    </a:lnTo>
                    <a:lnTo>
                      <a:pt x="446" y="222"/>
                    </a:lnTo>
                    <a:lnTo>
                      <a:pt x="501" y="167"/>
                    </a:lnTo>
                    <a:lnTo>
                      <a:pt x="501" y="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98" name="Freeform 218"/>
              <p:cNvSpPr>
                <a:spLocks/>
              </p:cNvSpPr>
              <p:nvPr/>
            </p:nvSpPr>
            <p:spPr bwMode="auto">
              <a:xfrm>
                <a:off x="2712" y="5155"/>
                <a:ext cx="501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446" y="56"/>
                  </a:cxn>
                  <a:cxn ang="0">
                    <a:pos x="501" y="0"/>
                  </a:cxn>
                </a:cxnLst>
                <a:rect l="0" t="0" r="r" b="b"/>
                <a:pathLst>
                  <a:path w="501" h="56">
                    <a:moveTo>
                      <a:pt x="0" y="56"/>
                    </a:moveTo>
                    <a:lnTo>
                      <a:pt x="446" y="56"/>
                    </a:lnTo>
                    <a:lnTo>
                      <a:pt x="50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97" name="Line 217"/>
              <p:cNvSpPr>
                <a:spLocks noChangeShapeType="1"/>
              </p:cNvSpPr>
              <p:nvPr/>
            </p:nvSpPr>
            <p:spPr bwMode="auto">
              <a:xfrm>
                <a:off x="3158" y="5211"/>
                <a:ext cx="1" cy="16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84" name="Group 204"/>
            <p:cNvGrpSpPr>
              <a:grpSpLocks/>
            </p:cNvGrpSpPr>
            <p:nvPr/>
          </p:nvGrpSpPr>
          <p:grpSpPr bwMode="auto">
            <a:xfrm>
              <a:off x="3439" y="5027"/>
              <a:ext cx="251" cy="266"/>
              <a:chOff x="3439" y="5027"/>
              <a:chExt cx="251" cy="266"/>
            </a:xfrm>
          </p:grpSpPr>
          <p:sp>
            <p:nvSpPr>
              <p:cNvPr id="123095" name="Rectangle 215"/>
              <p:cNvSpPr>
                <a:spLocks noChangeArrowheads="1"/>
              </p:cNvSpPr>
              <p:nvPr/>
            </p:nvSpPr>
            <p:spPr bwMode="auto">
              <a:xfrm>
                <a:off x="3439" y="5027"/>
                <a:ext cx="251" cy="266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94" name="Freeform 214"/>
              <p:cNvSpPr>
                <a:spLocks/>
              </p:cNvSpPr>
              <p:nvPr/>
            </p:nvSpPr>
            <p:spPr bwMode="auto">
              <a:xfrm>
                <a:off x="3439" y="5027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93" name="Freeform 213"/>
              <p:cNvSpPr>
                <a:spLocks/>
              </p:cNvSpPr>
              <p:nvPr/>
            </p:nvSpPr>
            <p:spPr bwMode="auto">
              <a:xfrm>
                <a:off x="3439" y="5027"/>
                <a:ext cx="31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6"/>
                  </a:cxn>
                  <a:cxn ang="0">
                    <a:pos x="31" y="235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6">
                    <a:moveTo>
                      <a:pt x="0" y="0"/>
                    </a:moveTo>
                    <a:lnTo>
                      <a:pt x="0" y="266"/>
                    </a:lnTo>
                    <a:lnTo>
                      <a:pt x="31" y="235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92" name="Freeform 212"/>
              <p:cNvSpPr>
                <a:spLocks/>
              </p:cNvSpPr>
              <p:nvPr/>
            </p:nvSpPr>
            <p:spPr bwMode="auto">
              <a:xfrm>
                <a:off x="3439" y="5262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91" name="Freeform 211"/>
              <p:cNvSpPr>
                <a:spLocks/>
              </p:cNvSpPr>
              <p:nvPr/>
            </p:nvSpPr>
            <p:spPr bwMode="auto">
              <a:xfrm>
                <a:off x="3659" y="5027"/>
                <a:ext cx="31" cy="266"/>
              </a:xfrm>
              <a:custGeom>
                <a:avLst/>
                <a:gdLst/>
                <a:ahLst/>
                <a:cxnLst>
                  <a:cxn ang="0">
                    <a:pos x="31" y="266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5"/>
                  </a:cxn>
                  <a:cxn ang="0">
                    <a:pos x="31" y="266"/>
                  </a:cxn>
                </a:cxnLst>
                <a:rect l="0" t="0" r="r" b="b"/>
                <a:pathLst>
                  <a:path w="31" h="266">
                    <a:moveTo>
                      <a:pt x="31" y="266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5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90" name="Rectangle 210"/>
              <p:cNvSpPr>
                <a:spLocks noChangeArrowheads="1"/>
              </p:cNvSpPr>
              <p:nvPr/>
            </p:nvSpPr>
            <p:spPr bwMode="auto">
              <a:xfrm>
                <a:off x="3439" y="5027"/>
                <a:ext cx="251" cy="266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89" name="Rectangle 209"/>
              <p:cNvSpPr>
                <a:spLocks noChangeArrowheads="1"/>
              </p:cNvSpPr>
              <p:nvPr/>
            </p:nvSpPr>
            <p:spPr bwMode="auto">
              <a:xfrm>
                <a:off x="3470" y="5058"/>
                <a:ext cx="189" cy="204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88" name="Line 208"/>
              <p:cNvSpPr>
                <a:spLocks noChangeShapeType="1"/>
              </p:cNvSpPr>
              <p:nvPr/>
            </p:nvSpPr>
            <p:spPr bwMode="auto">
              <a:xfrm>
                <a:off x="3439" y="502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87" name="Line 207"/>
              <p:cNvSpPr>
                <a:spLocks noChangeShapeType="1"/>
              </p:cNvSpPr>
              <p:nvPr/>
            </p:nvSpPr>
            <p:spPr bwMode="auto">
              <a:xfrm flipV="1">
                <a:off x="3439" y="526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86" name="Line 206"/>
              <p:cNvSpPr>
                <a:spLocks noChangeShapeType="1"/>
              </p:cNvSpPr>
              <p:nvPr/>
            </p:nvSpPr>
            <p:spPr bwMode="auto">
              <a:xfrm flipH="1" flipV="1">
                <a:off x="3659" y="526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85" name="Line 205"/>
              <p:cNvSpPr>
                <a:spLocks noChangeShapeType="1"/>
              </p:cNvSpPr>
              <p:nvPr/>
            </p:nvSpPr>
            <p:spPr bwMode="auto">
              <a:xfrm flipH="1">
                <a:off x="3659" y="5027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72" name="Group 192"/>
            <p:cNvGrpSpPr>
              <a:grpSpLocks/>
            </p:cNvGrpSpPr>
            <p:nvPr/>
          </p:nvGrpSpPr>
          <p:grpSpPr bwMode="auto">
            <a:xfrm>
              <a:off x="3439" y="5286"/>
              <a:ext cx="251" cy="265"/>
              <a:chOff x="3439" y="5286"/>
              <a:chExt cx="251" cy="265"/>
            </a:xfrm>
          </p:grpSpPr>
          <p:sp>
            <p:nvSpPr>
              <p:cNvPr id="123083" name="Rectangle 203"/>
              <p:cNvSpPr>
                <a:spLocks noChangeArrowheads="1"/>
              </p:cNvSpPr>
              <p:nvPr/>
            </p:nvSpPr>
            <p:spPr bwMode="auto">
              <a:xfrm>
                <a:off x="3439" y="5286"/>
                <a:ext cx="251" cy="265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82" name="Freeform 202"/>
              <p:cNvSpPr>
                <a:spLocks/>
              </p:cNvSpPr>
              <p:nvPr/>
            </p:nvSpPr>
            <p:spPr bwMode="auto">
              <a:xfrm>
                <a:off x="3439" y="5286"/>
                <a:ext cx="25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1"/>
                  </a:cxn>
                  <a:cxn ang="0">
                    <a:pos x="220" y="31"/>
                  </a:cxn>
                  <a:cxn ang="0">
                    <a:pos x="251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31">
                    <a:moveTo>
                      <a:pt x="0" y="0"/>
                    </a:moveTo>
                    <a:lnTo>
                      <a:pt x="31" y="31"/>
                    </a:lnTo>
                    <a:lnTo>
                      <a:pt x="220" y="31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81" name="Freeform 201"/>
              <p:cNvSpPr>
                <a:spLocks/>
              </p:cNvSpPr>
              <p:nvPr/>
            </p:nvSpPr>
            <p:spPr bwMode="auto">
              <a:xfrm>
                <a:off x="3439" y="5286"/>
                <a:ext cx="31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5"/>
                  </a:cxn>
                  <a:cxn ang="0">
                    <a:pos x="31" y="234"/>
                  </a:cxn>
                  <a:cxn ang="0">
                    <a:pos x="31" y="31"/>
                  </a:cxn>
                  <a:cxn ang="0">
                    <a:pos x="0" y="0"/>
                  </a:cxn>
                </a:cxnLst>
                <a:rect l="0" t="0" r="r" b="b"/>
                <a:pathLst>
                  <a:path w="31" h="265">
                    <a:moveTo>
                      <a:pt x="0" y="0"/>
                    </a:moveTo>
                    <a:lnTo>
                      <a:pt x="0" y="265"/>
                    </a:lnTo>
                    <a:lnTo>
                      <a:pt x="31" y="234"/>
                    </a:lnTo>
                    <a:lnTo>
                      <a:pt x="31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80" name="Freeform 200"/>
              <p:cNvSpPr>
                <a:spLocks/>
              </p:cNvSpPr>
              <p:nvPr/>
            </p:nvSpPr>
            <p:spPr bwMode="auto">
              <a:xfrm>
                <a:off x="3439" y="5520"/>
                <a:ext cx="25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1" y="31"/>
                  </a:cxn>
                  <a:cxn ang="0">
                    <a:pos x="220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1" h="31">
                    <a:moveTo>
                      <a:pt x="0" y="31"/>
                    </a:moveTo>
                    <a:lnTo>
                      <a:pt x="251" y="31"/>
                    </a:lnTo>
                    <a:lnTo>
                      <a:pt x="220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79" name="Freeform 199"/>
              <p:cNvSpPr>
                <a:spLocks/>
              </p:cNvSpPr>
              <p:nvPr/>
            </p:nvSpPr>
            <p:spPr bwMode="auto">
              <a:xfrm>
                <a:off x="3659" y="5286"/>
                <a:ext cx="31" cy="265"/>
              </a:xfrm>
              <a:custGeom>
                <a:avLst/>
                <a:gdLst/>
                <a:ahLst/>
                <a:cxnLst>
                  <a:cxn ang="0">
                    <a:pos x="31" y="265"/>
                  </a:cxn>
                  <a:cxn ang="0">
                    <a:pos x="31" y="0"/>
                  </a:cxn>
                  <a:cxn ang="0">
                    <a:pos x="0" y="31"/>
                  </a:cxn>
                  <a:cxn ang="0">
                    <a:pos x="0" y="234"/>
                  </a:cxn>
                  <a:cxn ang="0">
                    <a:pos x="31" y="265"/>
                  </a:cxn>
                </a:cxnLst>
                <a:rect l="0" t="0" r="r" b="b"/>
                <a:pathLst>
                  <a:path w="31" h="265">
                    <a:moveTo>
                      <a:pt x="31" y="265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0" y="234"/>
                    </a:lnTo>
                    <a:lnTo>
                      <a:pt x="31" y="265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78" name="Rectangle 198"/>
              <p:cNvSpPr>
                <a:spLocks noChangeArrowheads="1"/>
              </p:cNvSpPr>
              <p:nvPr/>
            </p:nvSpPr>
            <p:spPr bwMode="auto">
              <a:xfrm>
                <a:off x="3439" y="5286"/>
                <a:ext cx="251" cy="26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77" name="Rectangle 197"/>
              <p:cNvSpPr>
                <a:spLocks noChangeArrowheads="1"/>
              </p:cNvSpPr>
              <p:nvPr/>
            </p:nvSpPr>
            <p:spPr bwMode="auto">
              <a:xfrm>
                <a:off x="3470" y="5317"/>
                <a:ext cx="189" cy="203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76" name="Line 196"/>
              <p:cNvSpPr>
                <a:spLocks noChangeShapeType="1"/>
              </p:cNvSpPr>
              <p:nvPr/>
            </p:nvSpPr>
            <p:spPr bwMode="auto">
              <a:xfrm>
                <a:off x="3439" y="528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75" name="Line 195"/>
              <p:cNvSpPr>
                <a:spLocks noChangeShapeType="1"/>
              </p:cNvSpPr>
              <p:nvPr/>
            </p:nvSpPr>
            <p:spPr bwMode="auto">
              <a:xfrm flipV="1">
                <a:off x="3439" y="552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74" name="Line 194"/>
              <p:cNvSpPr>
                <a:spLocks noChangeShapeType="1"/>
              </p:cNvSpPr>
              <p:nvPr/>
            </p:nvSpPr>
            <p:spPr bwMode="auto">
              <a:xfrm flipH="1" flipV="1">
                <a:off x="3659" y="5520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73" name="Line 193"/>
              <p:cNvSpPr>
                <a:spLocks noChangeShapeType="1"/>
              </p:cNvSpPr>
              <p:nvPr/>
            </p:nvSpPr>
            <p:spPr bwMode="auto">
              <a:xfrm flipH="1">
                <a:off x="3659" y="5286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60" name="Group 180"/>
            <p:cNvGrpSpPr>
              <a:grpSpLocks/>
            </p:cNvGrpSpPr>
            <p:nvPr/>
          </p:nvGrpSpPr>
          <p:grpSpPr bwMode="auto">
            <a:xfrm>
              <a:off x="3184" y="5155"/>
              <a:ext cx="252" cy="268"/>
              <a:chOff x="3184" y="5155"/>
              <a:chExt cx="252" cy="268"/>
            </a:xfrm>
          </p:grpSpPr>
          <p:sp>
            <p:nvSpPr>
              <p:cNvPr id="123071" name="Rectangle 191"/>
              <p:cNvSpPr>
                <a:spLocks noChangeArrowheads="1"/>
              </p:cNvSpPr>
              <p:nvPr/>
            </p:nvSpPr>
            <p:spPr bwMode="auto">
              <a:xfrm>
                <a:off x="3184" y="5155"/>
                <a:ext cx="252" cy="268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70" name="Freeform 190"/>
              <p:cNvSpPr>
                <a:spLocks/>
              </p:cNvSpPr>
              <p:nvPr/>
            </p:nvSpPr>
            <p:spPr bwMode="auto">
              <a:xfrm>
                <a:off x="3184" y="5155"/>
                <a:ext cx="252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32"/>
                  </a:cxn>
                  <a:cxn ang="0">
                    <a:pos x="221" y="32"/>
                  </a:cxn>
                  <a:cxn ang="0">
                    <a:pos x="252" y="0"/>
                  </a:cxn>
                  <a:cxn ang="0">
                    <a:pos x="0" y="0"/>
                  </a:cxn>
                </a:cxnLst>
                <a:rect l="0" t="0" r="r" b="b"/>
                <a:pathLst>
                  <a:path w="252" h="32">
                    <a:moveTo>
                      <a:pt x="0" y="0"/>
                    </a:moveTo>
                    <a:lnTo>
                      <a:pt x="31" y="32"/>
                    </a:lnTo>
                    <a:lnTo>
                      <a:pt x="221" y="32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D6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69" name="Freeform 189"/>
              <p:cNvSpPr>
                <a:spLocks/>
              </p:cNvSpPr>
              <p:nvPr/>
            </p:nvSpPr>
            <p:spPr bwMode="auto">
              <a:xfrm>
                <a:off x="3184" y="5155"/>
                <a:ext cx="31" cy="2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8"/>
                  </a:cxn>
                  <a:cxn ang="0">
                    <a:pos x="31" y="237"/>
                  </a:cxn>
                  <a:cxn ang="0">
                    <a:pos x="31" y="32"/>
                  </a:cxn>
                  <a:cxn ang="0">
                    <a:pos x="0" y="0"/>
                  </a:cxn>
                </a:cxnLst>
                <a:rect l="0" t="0" r="r" b="b"/>
                <a:pathLst>
                  <a:path w="31" h="268">
                    <a:moveTo>
                      <a:pt x="0" y="0"/>
                    </a:moveTo>
                    <a:lnTo>
                      <a:pt x="0" y="268"/>
                    </a:lnTo>
                    <a:lnTo>
                      <a:pt x="31" y="237"/>
                    </a:lnTo>
                    <a:lnTo>
                      <a:pt x="31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E1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68" name="Freeform 188"/>
              <p:cNvSpPr>
                <a:spLocks/>
              </p:cNvSpPr>
              <p:nvPr/>
            </p:nvSpPr>
            <p:spPr bwMode="auto">
              <a:xfrm>
                <a:off x="3184" y="5392"/>
                <a:ext cx="252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52" y="31"/>
                  </a:cxn>
                  <a:cxn ang="0">
                    <a:pos x="221" y="0"/>
                  </a:cxn>
                  <a:cxn ang="0">
                    <a:pos x="31" y="0"/>
                  </a:cxn>
                  <a:cxn ang="0">
                    <a:pos x="0" y="31"/>
                  </a:cxn>
                </a:cxnLst>
                <a:rect l="0" t="0" r="r" b="b"/>
                <a:pathLst>
                  <a:path w="252" h="31">
                    <a:moveTo>
                      <a:pt x="0" y="31"/>
                    </a:moveTo>
                    <a:lnTo>
                      <a:pt x="252" y="31"/>
                    </a:lnTo>
                    <a:lnTo>
                      <a:pt x="221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A4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67" name="Freeform 187"/>
              <p:cNvSpPr>
                <a:spLocks/>
              </p:cNvSpPr>
              <p:nvPr/>
            </p:nvSpPr>
            <p:spPr bwMode="auto">
              <a:xfrm>
                <a:off x="3405" y="5155"/>
                <a:ext cx="31" cy="268"/>
              </a:xfrm>
              <a:custGeom>
                <a:avLst/>
                <a:gdLst/>
                <a:ahLst/>
                <a:cxnLst>
                  <a:cxn ang="0">
                    <a:pos x="31" y="268"/>
                  </a:cxn>
                  <a:cxn ang="0">
                    <a:pos x="31" y="0"/>
                  </a:cxn>
                  <a:cxn ang="0">
                    <a:pos x="0" y="32"/>
                  </a:cxn>
                  <a:cxn ang="0">
                    <a:pos x="0" y="237"/>
                  </a:cxn>
                  <a:cxn ang="0">
                    <a:pos x="31" y="268"/>
                  </a:cxn>
                </a:cxnLst>
                <a:rect l="0" t="0" r="r" b="b"/>
                <a:pathLst>
                  <a:path w="31" h="268">
                    <a:moveTo>
                      <a:pt x="31" y="268"/>
                    </a:moveTo>
                    <a:lnTo>
                      <a:pt x="31" y="0"/>
                    </a:lnTo>
                    <a:lnTo>
                      <a:pt x="0" y="32"/>
                    </a:lnTo>
                    <a:lnTo>
                      <a:pt x="0" y="237"/>
                    </a:lnTo>
                    <a:lnTo>
                      <a:pt x="31" y="268"/>
                    </a:lnTo>
                    <a:close/>
                  </a:path>
                </a:pathLst>
              </a:custGeom>
              <a:solidFill>
                <a:srgbClr val="007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66" name="Rectangle 186"/>
              <p:cNvSpPr>
                <a:spLocks noChangeArrowheads="1"/>
              </p:cNvSpPr>
              <p:nvPr/>
            </p:nvSpPr>
            <p:spPr bwMode="auto">
              <a:xfrm>
                <a:off x="3184" y="5155"/>
                <a:ext cx="252" cy="268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65" name="Rectangle 185"/>
              <p:cNvSpPr>
                <a:spLocks noChangeArrowheads="1"/>
              </p:cNvSpPr>
              <p:nvPr/>
            </p:nvSpPr>
            <p:spPr bwMode="auto">
              <a:xfrm>
                <a:off x="3215" y="5187"/>
                <a:ext cx="190" cy="205"/>
              </a:xfrm>
              <a:prstGeom prst="rect">
                <a:avLst/>
              </a:prstGeom>
              <a:noFill/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64" name="Line 184"/>
              <p:cNvSpPr>
                <a:spLocks noChangeShapeType="1"/>
              </p:cNvSpPr>
              <p:nvPr/>
            </p:nvSpPr>
            <p:spPr bwMode="auto">
              <a:xfrm>
                <a:off x="3184" y="5155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63" name="Line 183"/>
              <p:cNvSpPr>
                <a:spLocks noChangeShapeType="1"/>
              </p:cNvSpPr>
              <p:nvPr/>
            </p:nvSpPr>
            <p:spPr bwMode="auto">
              <a:xfrm flipV="1">
                <a:off x="3184" y="539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62" name="Line 182"/>
              <p:cNvSpPr>
                <a:spLocks noChangeShapeType="1"/>
              </p:cNvSpPr>
              <p:nvPr/>
            </p:nvSpPr>
            <p:spPr bwMode="auto">
              <a:xfrm flipH="1" flipV="1">
                <a:off x="3405" y="5392"/>
                <a:ext cx="31" cy="3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61" name="Line 181"/>
              <p:cNvSpPr>
                <a:spLocks noChangeShapeType="1"/>
              </p:cNvSpPr>
              <p:nvPr/>
            </p:nvSpPr>
            <p:spPr bwMode="auto">
              <a:xfrm flipH="1">
                <a:off x="3405" y="5155"/>
                <a:ext cx="31" cy="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56" name="Group 176"/>
            <p:cNvGrpSpPr>
              <a:grpSpLocks/>
            </p:cNvGrpSpPr>
            <p:nvPr/>
          </p:nvGrpSpPr>
          <p:grpSpPr bwMode="auto">
            <a:xfrm>
              <a:off x="3695" y="5243"/>
              <a:ext cx="328" cy="110"/>
              <a:chOff x="3695" y="5243"/>
              <a:chExt cx="328" cy="110"/>
            </a:xfrm>
          </p:grpSpPr>
          <p:sp>
            <p:nvSpPr>
              <p:cNvPr id="123059" name="Freeform 179"/>
              <p:cNvSpPr>
                <a:spLocks/>
              </p:cNvSpPr>
              <p:nvPr/>
            </p:nvSpPr>
            <p:spPr bwMode="auto">
              <a:xfrm>
                <a:off x="3800" y="5288"/>
                <a:ext cx="11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9"/>
                  </a:cxn>
                  <a:cxn ang="0">
                    <a:pos x="116" y="2"/>
                  </a:cxn>
                  <a:cxn ang="0">
                    <a:pos x="0" y="0"/>
                  </a:cxn>
                </a:cxnLst>
                <a:rect l="0" t="0" r="r" b="b"/>
                <a:pathLst>
                  <a:path w="116" h="19">
                    <a:moveTo>
                      <a:pt x="0" y="0"/>
                    </a:moveTo>
                    <a:lnTo>
                      <a:pt x="0" y="17"/>
                    </a:lnTo>
                    <a:lnTo>
                      <a:pt x="116" y="19"/>
                    </a:lnTo>
                    <a:lnTo>
                      <a:pt x="1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58" name="Freeform 178"/>
              <p:cNvSpPr>
                <a:spLocks/>
              </p:cNvSpPr>
              <p:nvPr/>
            </p:nvSpPr>
            <p:spPr bwMode="auto">
              <a:xfrm>
                <a:off x="3695" y="5243"/>
                <a:ext cx="111" cy="110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2"/>
                  </a:cxn>
                  <a:cxn ang="0">
                    <a:pos x="109" y="110"/>
                  </a:cxn>
                  <a:cxn ang="0">
                    <a:pos x="111" y="0"/>
                  </a:cxn>
                </a:cxnLst>
                <a:rect l="0" t="0" r="r" b="b"/>
                <a:pathLst>
                  <a:path w="111" h="110">
                    <a:moveTo>
                      <a:pt x="111" y="0"/>
                    </a:moveTo>
                    <a:lnTo>
                      <a:pt x="0" y="52"/>
                    </a:lnTo>
                    <a:lnTo>
                      <a:pt x="109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57" name="Freeform 177"/>
              <p:cNvSpPr>
                <a:spLocks/>
              </p:cNvSpPr>
              <p:nvPr/>
            </p:nvSpPr>
            <p:spPr bwMode="auto">
              <a:xfrm>
                <a:off x="3913" y="5245"/>
                <a:ext cx="110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0" y="53"/>
                  </a:cxn>
                  <a:cxn ang="0">
                    <a:pos x="0" y="0"/>
                  </a:cxn>
                  <a:cxn ang="0">
                    <a:pos x="0" y="108"/>
                  </a:cxn>
                </a:cxnLst>
                <a:rect l="0" t="0" r="r" b="b"/>
                <a:pathLst>
                  <a:path w="110" h="108">
                    <a:moveTo>
                      <a:pt x="0" y="108"/>
                    </a:moveTo>
                    <a:lnTo>
                      <a:pt x="110" y="53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52" name="Group 172"/>
            <p:cNvGrpSpPr>
              <a:grpSpLocks/>
            </p:cNvGrpSpPr>
            <p:nvPr/>
          </p:nvGrpSpPr>
          <p:grpSpPr bwMode="auto">
            <a:xfrm>
              <a:off x="3690" y="5131"/>
              <a:ext cx="327" cy="109"/>
              <a:chOff x="3690" y="5131"/>
              <a:chExt cx="327" cy="109"/>
            </a:xfrm>
          </p:grpSpPr>
          <p:sp>
            <p:nvSpPr>
              <p:cNvPr id="123055" name="Rectangle 175"/>
              <p:cNvSpPr>
                <a:spLocks noChangeArrowheads="1"/>
              </p:cNvSpPr>
              <p:nvPr/>
            </p:nvSpPr>
            <p:spPr bwMode="auto">
              <a:xfrm>
                <a:off x="3794" y="5177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54" name="Freeform 174"/>
              <p:cNvSpPr>
                <a:spLocks/>
              </p:cNvSpPr>
              <p:nvPr/>
            </p:nvSpPr>
            <p:spPr bwMode="auto">
              <a:xfrm>
                <a:off x="3690" y="5131"/>
                <a:ext cx="108" cy="109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54"/>
                  </a:cxn>
                  <a:cxn ang="0">
                    <a:pos x="108" y="109"/>
                  </a:cxn>
                  <a:cxn ang="0">
                    <a:pos x="108" y="0"/>
                  </a:cxn>
                </a:cxnLst>
                <a:rect l="0" t="0" r="r" b="b"/>
                <a:pathLst>
                  <a:path w="108" h="109">
                    <a:moveTo>
                      <a:pt x="108" y="0"/>
                    </a:moveTo>
                    <a:lnTo>
                      <a:pt x="0" y="54"/>
                    </a:lnTo>
                    <a:lnTo>
                      <a:pt x="108" y="109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53" name="Freeform 173"/>
              <p:cNvSpPr>
                <a:spLocks/>
              </p:cNvSpPr>
              <p:nvPr/>
            </p:nvSpPr>
            <p:spPr bwMode="auto">
              <a:xfrm>
                <a:off x="3907" y="5131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48" name="Group 168"/>
            <p:cNvGrpSpPr>
              <a:grpSpLocks/>
            </p:cNvGrpSpPr>
            <p:nvPr/>
          </p:nvGrpSpPr>
          <p:grpSpPr bwMode="auto">
            <a:xfrm>
              <a:off x="3684" y="5366"/>
              <a:ext cx="345" cy="110"/>
              <a:chOff x="3684" y="5366"/>
              <a:chExt cx="345" cy="110"/>
            </a:xfrm>
          </p:grpSpPr>
          <p:sp>
            <p:nvSpPr>
              <p:cNvPr id="123051" name="Freeform 171"/>
              <p:cNvSpPr>
                <a:spLocks/>
              </p:cNvSpPr>
              <p:nvPr/>
            </p:nvSpPr>
            <p:spPr bwMode="auto">
              <a:xfrm>
                <a:off x="3789" y="5411"/>
                <a:ext cx="132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9"/>
                  </a:cxn>
                  <a:cxn ang="0">
                    <a:pos x="132" y="17"/>
                  </a:cxn>
                  <a:cxn ang="0">
                    <a:pos x="132" y="0"/>
                  </a:cxn>
                  <a:cxn ang="0">
                    <a:pos x="0" y="2"/>
                  </a:cxn>
                </a:cxnLst>
                <a:rect l="0" t="0" r="r" b="b"/>
                <a:pathLst>
                  <a:path w="132" h="19">
                    <a:moveTo>
                      <a:pt x="0" y="2"/>
                    </a:moveTo>
                    <a:lnTo>
                      <a:pt x="0" y="19"/>
                    </a:lnTo>
                    <a:lnTo>
                      <a:pt x="132" y="17"/>
                    </a:lnTo>
                    <a:lnTo>
                      <a:pt x="13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50" name="Freeform 170"/>
              <p:cNvSpPr>
                <a:spLocks/>
              </p:cNvSpPr>
              <p:nvPr/>
            </p:nvSpPr>
            <p:spPr bwMode="auto">
              <a:xfrm>
                <a:off x="3684" y="5368"/>
                <a:ext cx="109" cy="1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5"/>
                  </a:cxn>
                  <a:cxn ang="0">
                    <a:pos x="109" y="108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8">
                    <a:moveTo>
                      <a:pt x="109" y="0"/>
                    </a:moveTo>
                    <a:lnTo>
                      <a:pt x="0" y="55"/>
                    </a:lnTo>
                    <a:lnTo>
                      <a:pt x="109" y="10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49" name="Freeform 169"/>
              <p:cNvSpPr>
                <a:spLocks/>
              </p:cNvSpPr>
              <p:nvPr/>
            </p:nvSpPr>
            <p:spPr bwMode="auto">
              <a:xfrm>
                <a:off x="3918" y="5366"/>
                <a:ext cx="111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1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1" h="109">
                    <a:moveTo>
                      <a:pt x="0" y="109"/>
                    </a:moveTo>
                    <a:lnTo>
                      <a:pt x="111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047" name="Line 167"/>
            <p:cNvSpPr>
              <a:spLocks noChangeShapeType="1"/>
            </p:cNvSpPr>
            <p:nvPr/>
          </p:nvSpPr>
          <p:spPr bwMode="auto">
            <a:xfrm flipV="1">
              <a:off x="4290" y="3363"/>
              <a:ext cx="1" cy="302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3044" name="Group 164"/>
            <p:cNvGrpSpPr>
              <a:grpSpLocks/>
            </p:cNvGrpSpPr>
            <p:nvPr/>
          </p:nvGrpSpPr>
          <p:grpSpPr bwMode="auto">
            <a:xfrm>
              <a:off x="4257" y="3651"/>
              <a:ext cx="412" cy="94"/>
              <a:chOff x="4257" y="3651"/>
              <a:chExt cx="412" cy="94"/>
            </a:xfrm>
          </p:grpSpPr>
          <p:sp>
            <p:nvSpPr>
              <p:cNvPr id="123046" name="Line 166"/>
              <p:cNvSpPr>
                <a:spLocks noChangeShapeType="1"/>
              </p:cNvSpPr>
              <p:nvPr/>
            </p:nvSpPr>
            <p:spPr bwMode="auto">
              <a:xfrm>
                <a:off x="4257" y="3697"/>
                <a:ext cx="319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45" name="Freeform 165"/>
              <p:cNvSpPr>
                <a:spLocks/>
              </p:cNvSpPr>
              <p:nvPr/>
            </p:nvSpPr>
            <p:spPr bwMode="auto">
              <a:xfrm>
                <a:off x="4573" y="3651"/>
                <a:ext cx="96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96" y="46"/>
                  </a:cxn>
                  <a:cxn ang="0">
                    <a:pos x="0" y="0"/>
                  </a:cxn>
                  <a:cxn ang="0">
                    <a:pos x="0" y="94"/>
                  </a:cxn>
                </a:cxnLst>
                <a:rect l="0" t="0" r="r" b="b"/>
                <a:pathLst>
                  <a:path w="96" h="94">
                    <a:moveTo>
                      <a:pt x="0" y="94"/>
                    </a:moveTo>
                    <a:lnTo>
                      <a:pt x="96" y="46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043" name="Line 163"/>
            <p:cNvSpPr>
              <a:spLocks noChangeShapeType="1"/>
            </p:cNvSpPr>
            <p:nvPr/>
          </p:nvSpPr>
          <p:spPr bwMode="auto">
            <a:xfrm>
              <a:off x="4290" y="3730"/>
              <a:ext cx="378" cy="1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042" name="Line 162"/>
            <p:cNvSpPr>
              <a:spLocks noChangeShapeType="1"/>
            </p:cNvSpPr>
            <p:nvPr/>
          </p:nvSpPr>
          <p:spPr bwMode="auto">
            <a:xfrm>
              <a:off x="4321" y="3762"/>
              <a:ext cx="347" cy="1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041" name="Line 161"/>
            <p:cNvSpPr>
              <a:spLocks noChangeShapeType="1"/>
            </p:cNvSpPr>
            <p:nvPr/>
          </p:nvSpPr>
          <p:spPr bwMode="auto">
            <a:xfrm flipV="1">
              <a:off x="4259" y="3700"/>
              <a:ext cx="1" cy="232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040" name="Line 160"/>
            <p:cNvSpPr>
              <a:spLocks noChangeShapeType="1"/>
            </p:cNvSpPr>
            <p:nvPr/>
          </p:nvSpPr>
          <p:spPr bwMode="auto">
            <a:xfrm flipV="1">
              <a:off x="4293" y="3724"/>
              <a:ext cx="1" cy="832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039" name="Line 159"/>
            <p:cNvSpPr>
              <a:spLocks noChangeShapeType="1"/>
            </p:cNvSpPr>
            <p:nvPr/>
          </p:nvSpPr>
          <p:spPr bwMode="auto">
            <a:xfrm flipV="1">
              <a:off x="4321" y="3764"/>
              <a:ext cx="1" cy="1413"/>
            </a:xfrm>
            <a:prstGeom prst="line">
              <a:avLst/>
            </a:prstGeom>
            <a:noFill/>
            <a:ln w="11">
              <a:solidFill>
                <a:srgbClr val="33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3036" name="Group 156"/>
            <p:cNvGrpSpPr>
              <a:grpSpLocks/>
            </p:cNvGrpSpPr>
            <p:nvPr/>
          </p:nvGrpSpPr>
          <p:grpSpPr bwMode="auto">
            <a:xfrm>
              <a:off x="4110" y="3887"/>
              <a:ext cx="151" cy="96"/>
              <a:chOff x="4110" y="3887"/>
              <a:chExt cx="151" cy="96"/>
            </a:xfrm>
          </p:grpSpPr>
          <p:sp>
            <p:nvSpPr>
              <p:cNvPr id="123038" name="Line 158"/>
              <p:cNvSpPr>
                <a:spLocks noChangeShapeType="1"/>
              </p:cNvSpPr>
              <p:nvPr/>
            </p:nvSpPr>
            <p:spPr bwMode="auto">
              <a:xfrm flipV="1">
                <a:off x="4202" y="3933"/>
                <a:ext cx="59" cy="2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37" name="Freeform 157"/>
              <p:cNvSpPr>
                <a:spLocks/>
              </p:cNvSpPr>
              <p:nvPr/>
            </p:nvSpPr>
            <p:spPr bwMode="auto">
              <a:xfrm>
                <a:off x="4110" y="3887"/>
                <a:ext cx="98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51"/>
                  </a:cxn>
                  <a:cxn ang="0">
                    <a:pos x="98" y="96"/>
                  </a:cxn>
                  <a:cxn ang="0">
                    <a:pos x="96" y="0"/>
                  </a:cxn>
                </a:cxnLst>
                <a:rect l="0" t="0" r="r" b="b"/>
                <a:pathLst>
                  <a:path w="98" h="96">
                    <a:moveTo>
                      <a:pt x="96" y="0"/>
                    </a:moveTo>
                    <a:lnTo>
                      <a:pt x="0" y="51"/>
                    </a:lnTo>
                    <a:lnTo>
                      <a:pt x="98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33" name="Group 153"/>
            <p:cNvGrpSpPr>
              <a:grpSpLocks/>
            </p:cNvGrpSpPr>
            <p:nvPr/>
          </p:nvGrpSpPr>
          <p:grpSpPr bwMode="auto">
            <a:xfrm>
              <a:off x="4108" y="4510"/>
              <a:ext cx="189" cy="95"/>
              <a:chOff x="4108" y="4510"/>
              <a:chExt cx="189" cy="95"/>
            </a:xfrm>
          </p:grpSpPr>
          <p:sp>
            <p:nvSpPr>
              <p:cNvPr id="123035" name="Line 155"/>
              <p:cNvSpPr>
                <a:spLocks noChangeShapeType="1"/>
              </p:cNvSpPr>
              <p:nvPr/>
            </p:nvSpPr>
            <p:spPr bwMode="auto">
              <a:xfrm>
                <a:off x="4199" y="4557"/>
                <a:ext cx="98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34" name="Freeform 154"/>
              <p:cNvSpPr>
                <a:spLocks/>
              </p:cNvSpPr>
              <p:nvPr/>
            </p:nvSpPr>
            <p:spPr bwMode="auto">
              <a:xfrm>
                <a:off x="4108" y="4510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7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7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30" name="Group 150"/>
            <p:cNvGrpSpPr>
              <a:grpSpLocks/>
            </p:cNvGrpSpPr>
            <p:nvPr/>
          </p:nvGrpSpPr>
          <p:grpSpPr bwMode="auto">
            <a:xfrm>
              <a:off x="4091" y="5131"/>
              <a:ext cx="228" cy="95"/>
              <a:chOff x="4091" y="5131"/>
              <a:chExt cx="228" cy="95"/>
            </a:xfrm>
          </p:grpSpPr>
          <p:sp>
            <p:nvSpPr>
              <p:cNvPr id="123032" name="Line 152"/>
              <p:cNvSpPr>
                <a:spLocks noChangeShapeType="1"/>
              </p:cNvSpPr>
              <p:nvPr/>
            </p:nvSpPr>
            <p:spPr bwMode="auto">
              <a:xfrm>
                <a:off x="4182" y="5178"/>
                <a:ext cx="137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31" name="Freeform 151"/>
              <p:cNvSpPr>
                <a:spLocks/>
              </p:cNvSpPr>
              <p:nvPr/>
            </p:nvSpPr>
            <p:spPr bwMode="auto">
              <a:xfrm>
                <a:off x="4091" y="5131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8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8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27" name="Group 147"/>
            <p:cNvGrpSpPr>
              <a:grpSpLocks/>
            </p:cNvGrpSpPr>
            <p:nvPr/>
          </p:nvGrpSpPr>
          <p:grpSpPr bwMode="auto">
            <a:xfrm>
              <a:off x="4981" y="4918"/>
              <a:ext cx="315" cy="109"/>
              <a:chOff x="4981" y="4918"/>
              <a:chExt cx="315" cy="109"/>
            </a:xfrm>
          </p:grpSpPr>
          <p:sp>
            <p:nvSpPr>
              <p:cNvPr id="123029" name="Freeform 149"/>
              <p:cNvSpPr>
                <a:spLocks/>
              </p:cNvSpPr>
              <p:nvPr/>
            </p:nvSpPr>
            <p:spPr bwMode="auto">
              <a:xfrm>
                <a:off x="4981" y="4962"/>
                <a:ext cx="20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08" y="18"/>
                  </a:cxn>
                  <a:cxn ang="0">
                    <a:pos x="208" y="1"/>
                  </a:cxn>
                  <a:cxn ang="0">
                    <a:pos x="0" y="0"/>
                  </a:cxn>
                </a:cxnLst>
                <a:rect l="0" t="0" r="r" b="b"/>
                <a:pathLst>
                  <a:path w="208" h="18">
                    <a:moveTo>
                      <a:pt x="0" y="0"/>
                    </a:moveTo>
                    <a:lnTo>
                      <a:pt x="0" y="17"/>
                    </a:lnTo>
                    <a:lnTo>
                      <a:pt x="208" y="18"/>
                    </a:lnTo>
                    <a:lnTo>
                      <a:pt x="20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28" name="Freeform 148"/>
              <p:cNvSpPr>
                <a:spLocks/>
              </p:cNvSpPr>
              <p:nvPr/>
            </p:nvSpPr>
            <p:spPr bwMode="auto">
              <a:xfrm>
                <a:off x="5186" y="4918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24" name="Group 144"/>
            <p:cNvGrpSpPr>
              <a:grpSpLocks/>
            </p:cNvGrpSpPr>
            <p:nvPr/>
          </p:nvGrpSpPr>
          <p:grpSpPr bwMode="auto">
            <a:xfrm>
              <a:off x="4991" y="4984"/>
              <a:ext cx="302" cy="109"/>
              <a:chOff x="4991" y="4984"/>
              <a:chExt cx="302" cy="109"/>
            </a:xfrm>
          </p:grpSpPr>
          <p:sp>
            <p:nvSpPr>
              <p:cNvPr id="123026" name="Freeform 146"/>
              <p:cNvSpPr>
                <a:spLocks/>
              </p:cNvSpPr>
              <p:nvPr/>
            </p:nvSpPr>
            <p:spPr bwMode="auto">
              <a:xfrm>
                <a:off x="5097" y="5028"/>
                <a:ext cx="196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9"/>
                  </a:cxn>
                  <a:cxn ang="0">
                    <a:pos x="196" y="17"/>
                  </a:cxn>
                  <a:cxn ang="0">
                    <a:pos x="196" y="0"/>
                  </a:cxn>
                  <a:cxn ang="0">
                    <a:pos x="0" y="2"/>
                  </a:cxn>
                </a:cxnLst>
                <a:rect l="0" t="0" r="r" b="b"/>
                <a:pathLst>
                  <a:path w="196" h="19">
                    <a:moveTo>
                      <a:pt x="0" y="2"/>
                    </a:moveTo>
                    <a:lnTo>
                      <a:pt x="0" y="19"/>
                    </a:lnTo>
                    <a:lnTo>
                      <a:pt x="196" y="17"/>
                    </a:lnTo>
                    <a:lnTo>
                      <a:pt x="19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25" name="Freeform 145"/>
              <p:cNvSpPr>
                <a:spLocks/>
              </p:cNvSpPr>
              <p:nvPr/>
            </p:nvSpPr>
            <p:spPr bwMode="auto">
              <a:xfrm>
                <a:off x="4991" y="4984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4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4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21" name="Group 141"/>
            <p:cNvGrpSpPr>
              <a:grpSpLocks/>
            </p:cNvGrpSpPr>
            <p:nvPr/>
          </p:nvGrpSpPr>
          <p:grpSpPr bwMode="auto">
            <a:xfrm>
              <a:off x="4945" y="5048"/>
              <a:ext cx="314" cy="109"/>
              <a:chOff x="4945" y="5048"/>
              <a:chExt cx="314" cy="109"/>
            </a:xfrm>
          </p:grpSpPr>
          <p:sp>
            <p:nvSpPr>
              <p:cNvPr id="123023" name="Freeform 143"/>
              <p:cNvSpPr>
                <a:spLocks/>
              </p:cNvSpPr>
              <p:nvPr/>
            </p:nvSpPr>
            <p:spPr bwMode="auto">
              <a:xfrm>
                <a:off x="4945" y="5092"/>
                <a:ext cx="20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07" y="18"/>
                  </a:cxn>
                  <a:cxn ang="0">
                    <a:pos x="207" y="1"/>
                  </a:cxn>
                  <a:cxn ang="0">
                    <a:pos x="0" y="0"/>
                  </a:cxn>
                </a:cxnLst>
                <a:rect l="0" t="0" r="r" b="b"/>
                <a:pathLst>
                  <a:path w="207" h="18">
                    <a:moveTo>
                      <a:pt x="0" y="0"/>
                    </a:moveTo>
                    <a:lnTo>
                      <a:pt x="0" y="17"/>
                    </a:lnTo>
                    <a:lnTo>
                      <a:pt x="207" y="18"/>
                    </a:lnTo>
                    <a:lnTo>
                      <a:pt x="20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22" name="Freeform 142"/>
              <p:cNvSpPr>
                <a:spLocks/>
              </p:cNvSpPr>
              <p:nvPr/>
            </p:nvSpPr>
            <p:spPr bwMode="auto">
              <a:xfrm>
                <a:off x="5149" y="5048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18" name="Group 138"/>
            <p:cNvGrpSpPr>
              <a:grpSpLocks/>
            </p:cNvGrpSpPr>
            <p:nvPr/>
          </p:nvGrpSpPr>
          <p:grpSpPr bwMode="auto">
            <a:xfrm>
              <a:off x="4102" y="4126"/>
              <a:ext cx="131" cy="110"/>
              <a:chOff x="4102" y="4126"/>
              <a:chExt cx="131" cy="110"/>
            </a:xfrm>
          </p:grpSpPr>
          <p:sp>
            <p:nvSpPr>
              <p:cNvPr id="123020" name="Rectangle 140"/>
              <p:cNvSpPr>
                <a:spLocks noChangeArrowheads="1"/>
              </p:cNvSpPr>
              <p:nvPr/>
            </p:nvSpPr>
            <p:spPr bwMode="auto">
              <a:xfrm>
                <a:off x="4206" y="4172"/>
                <a:ext cx="27" cy="17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19" name="Freeform 139"/>
              <p:cNvSpPr>
                <a:spLocks/>
              </p:cNvSpPr>
              <p:nvPr/>
            </p:nvSpPr>
            <p:spPr bwMode="auto">
              <a:xfrm>
                <a:off x="4102" y="4126"/>
                <a:ext cx="110" cy="11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8"/>
                  </a:cxn>
                  <a:cxn ang="0">
                    <a:pos x="110" y="110"/>
                  </a:cxn>
                  <a:cxn ang="0">
                    <a:pos x="109" y="0"/>
                  </a:cxn>
                </a:cxnLst>
                <a:rect l="0" t="0" r="r" b="b"/>
                <a:pathLst>
                  <a:path w="110" h="110">
                    <a:moveTo>
                      <a:pt x="109" y="0"/>
                    </a:moveTo>
                    <a:lnTo>
                      <a:pt x="0" y="58"/>
                    </a:lnTo>
                    <a:lnTo>
                      <a:pt x="110" y="11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3017" name="Rectangle 137"/>
            <p:cNvSpPr>
              <a:spLocks noChangeArrowheads="1"/>
            </p:cNvSpPr>
            <p:nvPr/>
          </p:nvSpPr>
          <p:spPr bwMode="auto">
            <a:xfrm>
              <a:off x="4597" y="3069"/>
              <a:ext cx="61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016" name="Rectangle 136"/>
            <p:cNvSpPr>
              <a:spLocks noChangeArrowheads="1"/>
            </p:cNvSpPr>
            <p:nvPr/>
          </p:nvSpPr>
          <p:spPr bwMode="auto">
            <a:xfrm>
              <a:off x="4679" y="3125"/>
              <a:ext cx="4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Slave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15" name="Rectangle 135"/>
            <p:cNvSpPr>
              <a:spLocks noChangeArrowheads="1"/>
            </p:cNvSpPr>
            <p:nvPr/>
          </p:nvSpPr>
          <p:spPr bwMode="auto">
            <a:xfrm>
              <a:off x="2712" y="3341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014" name="Rectangle 134"/>
            <p:cNvSpPr>
              <a:spLocks noChangeArrowheads="1"/>
            </p:cNvSpPr>
            <p:nvPr/>
          </p:nvSpPr>
          <p:spPr bwMode="auto">
            <a:xfrm>
              <a:off x="2793" y="3396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13" name="Rectangle 133"/>
            <p:cNvSpPr>
              <a:spLocks noChangeArrowheads="1"/>
            </p:cNvSpPr>
            <p:nvPr/>
          </p:nvSpPr>
          <p:spPr bwMode="auto">
            <a:xfrm>
              <a:off x="2712" y="3884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012" name="Rectangle 132"/>
            <p:cNvSpPr>
              <a:spLocks noChangeArrowheads="1"/>
            </p:cNvSpPr>
            <p:nvPr/>
          </p:nvSpPr>
          <p:spPr bwMode="auto">
            <a:xfrm>
              <a:off x="2793" y="3939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11" name="Rectangle 131"/>
            <p:cNvSpPr>
              <a:spLocks noChangeArrowheads="1"/>
            </p:cNvSpPr>
            <p:nvPr/>
          </p:nvSpPr>
          <p:spPr bwMode="auto">
            <a:xfrm>
              <a:off x="2721" y="4540"/>
              <a:ext cx="50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010" name="Rectangle 130"/>
            <p:cNvSpPr>
              <a:spLocks noChangeArrowheads="1"/>
            </p:cNvSpPr>
            <p:nvPr/>
          </p:nvSpPr>
          <p:spPr bwMode="auto">
            <a:xfrm>
              <a:off x="2803" y="4596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09" name="Rectangle 129"/>
            <p:cNvSpPr>
              <a:spLocks noChangeArrowheads="1"/>
            </p:cNvSpPr>
            <p:nvPr/>
          </p:nvSpPr>
          <p:spPr bwMode="auto">
            <a:xfrm>
              <a:off x="2712" y="5147"/>
              <a:ext cx="50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008" name="Rectangle 128"/>
            <p:cNvSpPr>
              <a:spLocks noChangeArrowheads="1"/>
            </p:cNvSpPr>
            <p:nvPr/>
          </p:nvSpPr>
          <p:spPr bwMode="auto">
            <a:xfrm>
              <a:off x="2793" y="5202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004" name="Group 124"/>
            <p:cNvGrpSpPr>
              <a:grpSpLocks/>
            </p:cNvGrpSpPr>
            <p:nvPr/>
          </p:nvGrpSpPr>
          <p:grpSpPr bwMode="auto">
            <a:xfrm>
              <a:off x="3698" y="4617"/>
              <a:ext cx="328" cy="110"/>
              <a:chOff x="3698" y="4617"/>
              <a:chExt cx="328" cy="110"/>
            </a:xfrm>
          </p:grpSpPr>
          <p:sp>
            <p:nvSpPr>
              <p:cNvPr id="123007" name="Freeform 127"/>
              <p:cNvSpPr>
                <a:spLocks/>
              </p:cNvSpPr>
              <p:nvPr/>
            </p:nvSpPr>
            <p:spPr bwMode="auto">
              <a:xfrm>
                <a:off x="3803" y="4662"/>
                <a:ext cx="115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5" y="18"/>
                  </a:cxn>
                  <a:cxn ang="0">
                    <a:pos x="115" y="1"/>
                  </a:cxn>
                  <a:cxn ang="0">
                    <a:pos x="0" y="0"/>
                  </a:cxn>
                </a:cxnLst>
                <a:rect l="0" t="0" r="r" b="b"/>
                <a:pathLst>
                  <a:path w="115" h="18">
                    <a:moveTo>
                      <a:pt x="0" y="0"/>
                    </a:moveTo>
                    <a:lnTo>
                      <a:pt x="0" y="17"/>
                    </a:lnTo>
                    <a:lnTo>
                      <a:pt x="115" y="18"/>
                    </a:lnTo>
                    <a:lnTo>
                      <a:pt x="11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06" name="Freeform 126"/>
              <p:cNvSpPr>
                <a:spLocks/>
              </p:cNvSpPr>
              <p:nvPr/>
            </p:nvSpPr>
            <p:spPr bwMode="auto">
              <a:xfrm>
                <a:off x="3698" y="46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3"/>
                  </a:cxn>
                  <a:cxn ang="0">
                    <a:pos x="109" y="110"/>
                  </a:cxn>
                  <a:cxn ang="0">
                    <a:pos x="110" y="0"/>
                  </a:cxn>
                </a:cxnLst>
                <a:rect l="0" t="0" r="r" b="b"/>
                <a:pathLst>
                  <a:path w="110" h="110">
                    <a:moveTo>
                      <a:pt x="110" y="0"/>
                    </a:moveTo>
                    <a:lnTo>
                      <a:pt x="0" y="53"/>
                    </a:lnTo>
                    <a:lnTo>
                      <a:pt x="109" y="11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05" name="Freeform 125"/>
              <p:cNvSpPr>
                <a:spLocks/>
              </p:cNvSpPr>
              <p:nvPr/>
            </p:nvSpPr>
            <p:spPr bwMode="auto">
              <a:xfrm>
                <a:off x="3916" y="4618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00" name="Group 120"/>
            <p:cNvGrpSpPr>
              <a:grpSpLocks/>
            </p:cNvGrpSpPr>
            <p:nvPr/>
          </p:nvGrpSpPr>
          <p:grpSpPr bwMode="auto">
            <a:xfrm>
              <a:off x="3693" y="4505"/>
              <a:ext cx="327" cy="109"/>
              <a:chOff x="3693" y="4505"/>
              <a:chExt cx="327" cy="109"/>
            </a:xfrm>
          </p:grpSpPr>
          <p:sp>
            <p:nvSpPr>
              <p:cNvPr id="123003" name="Rectangle 123"/>
              <p:cNvSpPr>
                <a:spLocks noChangeArrowheads="1"/>
              </p:cNvSpPr>
              <p:nvPr/>
            </p:nvSpPr>
            <p:spPr bwMode="auto">
              <a:xfrm>
                <a:off x="3797" y="4550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02" name="Freeform 122"/>
              <p:cNvSpPr>
                <a:spLocks/>
              </p:cNvSpPr>
              <p:nvPr/>
            </p:nvSpPr>
            <p:spPr bwMode="auto">
              <a:xfrm>
                <a:off x="3693" y="4505"/>
                <a:ext cx="108" cy="109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55"/>
                  </a:cxn>
                  <a:cxn ang="0">
                    <a:pos x="108" y="109"/>
                  </a:cxn>
                  <a:cxn ang="0">
                    <a:pos x="108" y="0"/>
                  </a:cxn>
                </a:cxnLst>
                <a:rect l="0" t="0" r="r" b="b"/>
                <a:pathLst>
                  <a:path w="108" h="109">
                    <a:moveTo>
                      <a:pt x="108" y="0"/>
                    </a:moveTo>
                    <a:lnTo>
                      <a:pt x="0" y="55"/>
                    </a:lnTo>
                    <a:lnTo>
                      <a:pt x="108" y="109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001" name="Freeform 121"/>
              <p:cNvSpPr>
                <a:spLocks/>
              </p:cNvSpPr>
              <p:nvPr/>
            </p:nvSpPr>
            <p:spPr bwMode="auto">
              <a:xfrm>
                <a:off x="3910" y="4505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96" name="Group 116"/>
            <p:cNvGrpSpPr>
              <a:grpSpLocks/>
            </p:cNvGrpSpPr>
            <p:nvPr/>
          </p:nvGrpSpPr>
          <p:grpSpPr bwMode="auto">
            <a:xfrm>
              <a:off x="3687" y="4740"/>
              <a:ext cx="344" cy="110"/>
              <a:chOff x="3687" y="4740"/>
              <a:chExt cx="344" cy="110"/>
            </a:xfrm>
          </p:grpSpPr>
          <p:sp>
            <p:nvSpPr>
              <p:cNvPr id="122999" name="Freeform 119"/>
              <p:cNvSpPr>
                <a:spLocks/>
              </p:cNvSpPr>
              <p:nvPr/>
            </p:nvSpPr>
            <p:spPr bwMode="auto">
              <a:xfrm>
                <a:off x="3791" y="4785"/>
                <a:ext cx="133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133" y="17"/>
                  </a:cxn>
                  <a:cxn ang="0">
                    <a:pos x="133" y="0"/>
                  </a:cxn>
                  <a:cxn ang="0">
                    <a:pos x="0" y="1"/>
                  </a:cxn>
                </a:cxnLst>
                <a:rect l="0" t="0" r="r" b="b"/>
                <a:pathLst>
                  <a:path w="133" h="18">
                    <a:moveTo>
                      <a:pt x="0" y="1"/>
                    </a:moveTo>
                    <a:lnTo>
                      <a:pt x="0" y="18"/>
                    </a:lnTo>
                    <a:lnTo>
                      <a:pt x="133" y="17"/>
                    </a:lnTo>
                    <a:lnTo>
                      <a:pt x="1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98" name="Freeform 118"/>
              <p:cNvSpPr>
                <a:spLocks/>
              </p:cNvSpPr>
              <p:nvPr/>
            </p:nvSpPr>
            <p:spPr bwMode="auto">
              <a:xfrm>
                <a:off x="3687" y="4741"/>
                <a:ext cx="109" cy="10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4"/>
                  </a:cxn>
                  <a:cxn ang="0">
                    <a:pos x="109" y="109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lnTo>
                      <a:pt x="0" y="54"/>
                    </a:lnTo>
                    <a:lnTo>
                      <a:pt x="109" y="10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97" name="Freeform 117"/>
              <p:cNvSpPr>
                <a:spLocks/>
              </p:cNvSpPr>
              <p:nvPr/>
            </p:nvSpPr>
            <p:spPr bwMode="auto">
              <a:xfrm>
                <a:off x="3921" y="4740"/>
                <a:ext cx="110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0" y="55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lnTo>
                      <a:pt x="110" y="55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92" name="Group 112"/>
            <p:cNvGrpSpPr>
              <a:grpSpLocks/>
            </p:cNvGrpSpPr>
            <p:nvPr/>
          </p:nvGrpSpPr>
          <p:grpSpPr bwMode="auto">
            <a:xfrm>
              <a:off x="3701" y="3998"/>
              <a:ext cx="328" cy="111"/>
              <a:chOff x="3701" y="3998"/>
              <a:chExt cx="328" cy="111"/>
            </a:xfrm>
          </p:grpSpPr>
          <p:sp>
            <p:nvSpPr>
              <p:cNvPr id="122995" name="Freeform 115"/>
              <p:cNvSpPr>
                <a:spLocks/>
              </p:cNvSpPr>
              <p:nvPr/>
            </p:nvSpPr>
            <p:spPr bwMode="auto">
              <a:xfrm>
                <a:off x="3807" y="4044"/>
                <a:ext cx="11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8"/>
                  </a:cxn>
                  <a:cxn ang="0">
                    <a:pos x="116" y="1"/>
                  </a:cxn>
                  <a:cxn ang="0">
                    <a:pos x="0" y="0"/>
                  </a:cxn>
                </a:cxnLst>
                <a:rect l="0" t="0" r="r" b="b"/>
                <a:pathLst>
                  <a:path w="116" h="18">
                    <a:moveTo>
                      <a:pt x="0" y="0"/>
                    </a:moveTo>
                    <a:lnTo>
                      <a:pt x="0" y="17"/>
                    </a:lnTo>
                    <a:lnTo>
                      <a:pt x="116" y="18"/>
                    </a:lnTo>
                    <a:lnTo>
                      <a:pt x="1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94" name="Freeform 114"/>
              <p:cNvSpPr>
                <a:spLocks/>
              </p:cNvSpPr>
              <p:nvPr/>
            </p:nvSpPr>
            <p:spPr bwMode="auto">
              <a:xfrm>
                <a:off x="3701" y="3998"/>
                <a:ext cx="112" cy="11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53"/>
                  </a:cxn>
                  <a:cxn ang="0">
                    <a:pos x="110" y="111"/>
                  </a:cxn>
                  <a:cxn ang="0">
                    <a:pos x="112" y="0"/>
                  </a:cxn>
                </a:cxnLst>
                <a:rect l="0" t="0" r="r" b="b"/>
                <a:pathLst>
                  <a:path w="112" h="111">
                    <a:moveTo>
                      <a:pt x="112" y="0"/>
                    </a:moveTo>
                    <a:lnTo>
                      <a:pt x="0" y="53"/>
                    </a:lnTo>
                    <a:lnTo>
                      <a:pt x="110" y="11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93" name="Freeform 113"/>
              <p:cNvSpPr>
                <a:spLocks/>
              </p:cNvSpPr>
              <p:nvPr/>
            </p:nvSpPr>
            <p:spPr bwMode="auto">
              <a:xfrm>
                <a:off x="3920" y="4000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88" name="Group 108"/>
            <p:cNvGrpSpPr>
              <a:grpSpLocks/>
            </p:cNvGrpSpPr>
            <p:nvPr/>
          </p:nvGrpSpPr>
          <p:grpSpPr bwMode="auto">
            <a:xfrm>
              <a:off x="3695" y="3887"/>
              <a:ext cx="328" cy="109"/>
              <a:chOff x="3695" y="3887"/>
              <a:chExt cx="328" cy="109"/>
            </a:xfrm>
          </p:grpSpPr>
          <p:sp>
            <p:nvSpPr>
              <p:cNvPr id="122991" name="Rectangle 111"/>
              <p:cNvSpPr>
                <a:spLocks noChangeArrowheads="1"/>
              </p:cNvSpPr>
              <p:nvPr/>
            </p:nvSpPr>
            <p:spPr bwMode="auto">
              <a:xfrm>
                <a:off x="3801" y="3932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90" name="Freeform 110"/>
              <p:cNvSpPr>
                <a:spLocks/>
              </p:cNvSpPr>
              <p:nvPr/>
            </p:nvSpPr>
            <p:spPr bwMode="auto">
              <a:xfrm>
                <a:off x="3695" y="3887"/>
                <a:ext cx="111" cy="109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3"/>
                  </a:cxn>
                  <a:cxn ang="0">
                    <a:pos x="111" y="109"/>
                  </a:cxn>
                  <a:cxn ang="0">
                    <a:pos x="111" y="0"/>
                  </a:cxn>
                </a:cxnLst>
                <a:rect l="0" t="0" r="r" b="b"/>
                <a:pathLst>
                  <a:path w="111" h="109">
                    <a:moveTo>
                      <a:pt x="111" y="0"/>
                    </a:moveTo>
                    <a:lnTo>
                      <a:pt x="0" y="53"/>
                    </a:lnTo>
                    <a:lnTo>
                      <a:pt x="111" y="10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89" name="Freeform 109"/>
              <p:cNvSpPr>
                <a:spLocks/>
              </p:cNvSpPr>
              <p:nvPr/>
            </p:nvSpPr>
            <p:spPr bwMode="auto">
              <a:xfrm>
                <a:off x="3914" y="3887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3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3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84" name="Group 104"/>
            <p:cNvGrpSpPr>
              <a:grpSpLocks/>
            </p:cNvGrpSpPr>
            <p:nvPr/>
          </p:nvGrpSpPr>
          <p:grpSpPr bwMode="auto">
            <a:xfrm>
              <a:off x="3690" y="4122"/>
              <a:ext cx="344" cy="110"/>
              <a:chOff x="3690" y="4122"/>
              <a:chExt cx="344" cy="110"/>
            </a:xfrm>
          </p:grpSpPr>
          <p:sp>
            <p:nvSpPr>
              <p:cNvPr id="122987" name="Freeform 107"/>
              <p:cNvSpPr>
                <a:spLocks/>
              </p:cNvSpPr>
              <p:nvPr/>
            </p:nvSpPr>
            <p:spPr bwMode="auto">
              <a:xfrm>
                <a:off x="3796" y="4167"/>
                <a:ext cx="132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132" y="17"/>
                  </a:cxn>
                  <a:cxn ang="0">
                    <a:pos x="132" y="0"/>
                  </a:cxn>
                  <a:cxn ang="0">
                    <a:pos x="0" y="1"/>
                  </a:cxn>
                </a:cxnLst>
                <a:rect l="0" t="0" r="r" b="b"/>
                <a:pathLst>
                  <a:path w="132" h="18">
                    <a:moveTo>
                      <a:pt x="0" y="1"/>
                    </a:moveTo>
                    <a:lnTo>
                      <a:pt x="0" y="18"/>
                    </a:lnTo>
                    <a:lnTo>
                      <a:pt x="132" y="17"/>
                    </a:lnTo>
                    <a:lnTo>
                      <a:pt x="13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86" name="Freeform 106"/>
              <p:cNvSpPr>
                <a:spLocks/>
              </p:cNvSpPr>
              <p:nvPr/>
            </p:nvSpPr>
            <p:spPr bwMode="auto">
              <a:xfrm>
                <a:off x="3690" y="4123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5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5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85" name="Freeform 105"/>
              <p:cNvSpPr>
                <a:spLocks/>
              </p:cNvSpPr>
              <p:nvPr/>
            </p:nvSpPr>
            <p:spPr bwMode="auto">
              <a:xfrm>
                <a:off x="3926" y="4122"/>
                <a:ext cx="108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08" y="53"/>
                  </a:cxn>
                  <a:cxn ang="0">
                    <a:pos x="0" y="0"/>
                  </a:cxn>
                  <a:cxn ang="0">
                    <a:pos x="0" y="108"/>
                  </a:cxn>
                </a:cxnLst>
                <a:rect l="0" t="0" r="r" b="b"/>
                <a:pathLst>
                  <a:path w="108" h="108">
                    <a:moveTo>
                      <a:pt x="0" y="108"/>
                    </a:moveTo>
                    <a:lnTo>
                      <a:pt x="108" y="53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80" name="Group 100"/>
            <p:cNvGrpSpPr>
              <a:grpSpLocks/>
            </p:cNvGrpSpPr>
            <p:nvPr/>
          </p:nvGrpSpPr>
          <p:grpSpPr bwMode="auto">
            <a:xfrm>
              <a:off x="3704" y="3416"/>
              <a:ext cx="327" cy="110"/>
              <a:chOff x="3704" y="3416"/>
              <a:chExt cx="327" cy="110"/>
            </a:xfrm>
          </p:grpSpPr>
          <p:sp>
            <p:nvSpPr>
              <p:cNvPr id="122983" name="Freeform 103"/>
              <p:cNvSpPr>
                <a:spLocks/>
              </p:cNvSpPr>
              <p:nvPr/>
            </p:nvSpPr>
            <p:spPr bwMode="auto">
              <a:xfrm>
                <a:off x="3810" y="3461"/>
                <a:ext cx="11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16" y="18"/>
                  </a:cxn>
                  <a:cxn ang="0">
                    <a:pos x="116" y="1"/>
                  </a:cxn>
                  <a:cxn ang="0">
                    <a:pos x="0" y="0"/>
                  </a:cxn>
                </a:cxnLst>
                <a:rect l="0" t="0" r="r" b="b"/>
                <a:pathLst>
                  <a:path w="116" h="18">
                    <a:moveTo>
                      <a:pt x="0" y="0"/>
                    </a:moveTo>
                    <a:lnTo>
                      <a:pt x="0" y="17"/>
                    </a:lnTo>
                    <a:lnTo>
                      <a:pt x="116" y="18"/>
                    </a:lnTo>
                    <a:lnTo>
                      <a:pt x="1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82" name="Freeform 102"/>
              <p:cNvSpPr>
                <a:spLocks/>
              </p:cNvSpPr>
              <p:nvPr/>
            </p:nvSpPr>
            <p:spPr bwMode="auto">
              <a:xfrm>
                <a:off x="3704" y="3416"/>
                <a:ext cx="111" cy="110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2"/>
                  </a:cxn>
                  <a:cxn ang="0">
                    <a:pos x="110" y="110"/>
                  </a:cxn>
                  <a:cxn ang="0">
                    <a:pos x="111" y="0"/>
                  </a:cxn>
                </a:cxnLst>
                <a:rect l="0" t="0" r="r" b="b"/>
                <a:pathLst>
                  <a:path w="111" h="110">
                    <a:moveTo>
                      <a:pt x="111" y="0"/>
                    </a:moveTo>
                    <a:lnTo>
                      <a:pt x="0" y="52"/>
                    </a:lnTo>
                    <a:lnTo>
                      <a:pt x="110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81" name="Freeform 101"/>
              <p:cNvSpPr>
                <a:spLocks/>
              </p:cNvSpPr>
              <p:nvPr/>
            </p:nvSpPr>
            <p:spPr bwMode="auto">
              <a:xfrm>
                <a:off x="3923" y="3417"/>
                <a:ext cx="108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8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8" h="109">
                    <a:moveTo>
                      <a:pt x="0" y="109"/>
                    </a:moveTo>
                    <a:lnTo>
                      <a:pt x="108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76" name="Group 96"/>
            <p:cNvGrpSpPr>
              <a:grpSpLocks/>
            </p:cNvGrpSpPr>
            <p:nvPr/>
          </p:nvGrpSpPr>
          <p:grpSpPr bwMode="auto">
            <a:xfrm>
              <a:off x="3698" y="3304"/>
              <a:ext cx="328" cy="109"/>
              <a:chOff x="3698" y="3304"/>
              <a:chExt cx="328" cy="109"/>
            </a:xfrm>
          </p:grpSpPr>
          <p:sp>
            <p:nvSpPr>
              <p:cNvPr id="122979" name="Rectangle 99"/>
              <p:cNvSpPr>
                <a:spLocks noChangeArrowheads="1"/>
              </p:cNvSpPr>
              <p:nvPr/>
            </p:nvSpPr>
            <p:spPr bwMode="auto">
              <a:xfrm>
                <a:off x="3804" y="3349"/>
                <a:ext cx="116" cy="1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78" name="Freeform 98"/>
              <p:cNvSpPr>
                <a:spLocks/>
              </p:cNvSpPr>
              <p:nvPr/>
            </p:nvSpPr>
            <p:spPr bwMode="auto">
              <a:xfrm>
                <a:off x="3698" y="3304"/>
                <a:ext cx="110" cy="109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54"/>
                  </a:cxn>
                  <a:cxn ang="0">
                    <a:pos x="110" y="109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lnTo>
                      <a:pt x="0" y="54"/>
                    </a:lnTo>
                    <a:lnTo>
                      <a:pt x="110" y="10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77" name="Freeform 97"/>
              <p:cNvSpPr>
                <a:spLocks/>
              </p:cNvSpPr>
              <p:nvPr/>
            </p:nvSpPr>
            <p:spPr bwMode="auto">
              <a:xfrm>
                <a:off x="3917" y="3304"/>
                <a:ext cx="109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54"/>
                  </a:cxn>
                  <a:cxn ang="0">
                    <a:pos x="0" y="0"/>
                  </a:cxn>
                  <a:cxn ang="0">
                    <a:pos x="0" y="109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lnTo>
                      <a:pt x="109" y="54"/>
                    </a:ln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73" name="Group 93"/>
            <p:cNvGrpSpPr>
              <a:grpSpLocks/>
            </p:cNvGrpSpPr>
            <p:nvPr/>
          </p:nvGrpSpPr>
          <p:grpSpPr bwMode="auto">
            <a:xfrm>
              <a:off x="4113" y="4609"/>
              <a:ext cx="267" cy="95"/>
              <a:chOff x="4113" y="4609"/>
              <a:chExt cx="267" cy="95"/>
            </a:xfrm>
          </p:grpSpPr>
          <p:sp>
            <p:nvSpPr>
              <p:cNvPr id="122975" name="Line 95"/>
              <p:cNvSpPr>
                <a:spLocks noChangeShapeType="1"/>
              </p:cNvSpPr>
              <p:nvPr/>
            </p:nvSpPr>
            <p:spPr bwMode="auto">
              <a:xfrm flipV="1">
                <a:off x="4204" y="4655"/>
                <a:ext cx="176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74" name="Freeform 94"/>
              <p:cNvSpPr>
                <a:spLocks/>
              </p:cNvSpPr>
              <p:nvPr/>
            </p:nvSpPr>
            <p:spPr bwMode="auto">
              <a:xfrm>
                <a:off x="4113" y="4609"/>
                <a:ext cx="95" cy="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7"/>
                  </a:cxn>
                  <a:cxn ang="0">
                    <a:pos x="95" y="95"/>
                  </a:cxn>
                  <a:cxn ang="0">
                    <a:pos x="95" y="0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0" y="47"/>
                    </a:lnTo>
                    <a:lnTo>
                      <a:pt x="95" y="9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70" name="Group 90"/>
            <p:cNvGrpSpPr>
              <a:grpSpLocks/>
            </p:cNvGrpSpPr>
            <p:nvPr/>
          </p:nvGrpSpPr>
          <p:grpSpPr bwMode="auto">
            <a:xfrm>
              <a:off x="4096" y="5245"/>
              <a:ext cx="338" cy="94"/>
              <a:chOff x="4096" y="5245"/>
              <a:chExt cx="338" cy="94"/>
            </a:xfrm>
          </p:grpSpPr>
          <p:sp>
            <p:nvSpPr>
              <p:cNvPr id="122972" name="Line 92"/>
              <p:cNvSpPr>
                <a:spLocks noChangeShapeType="1"/>
              </p:cNvSpPr>
              <p:nvPr/>
            </p:nvSpPr>
            <p:spPr bwMode="auto">
              <a:xfrm>
                <a:off x="4187" y="5291"/>
                <a:ext cx="247" cy="2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71" name="Freeform 91"/>
              <p:cNvSpPr>
                <a:spLocks/>
              </p:cNvSpPr>
              <p:nvPr/>
            </p:nvSpPr>
            <p:spPr bwMode="auto">
              <a:xfrm>
                <a:off x="4096" y="5245"/>
                <a:ext cx="95" cy="94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8"/>
                  </a:cxn>
                  <a:cxn ang="0">
                    <a:pos x="95" y="94"/>
                  </a:cxn>
                  <a:cxn ang="0">
                    <a:pos x="95" y="0"/>
                  </a:cxn>
                </a:cxnLst>
                <a:rect l="0" t="0" r="r" b="b"/>
                <a:pathLst>
                  <a:path w="95" h="94">
                    <a:moveTo>
                      <a:pt x="95" y="0"/>
                    </a:moveTo>
                    <a:lnTo>
                      <a:pt x="0" y="48"/>
                    </a:lnTo>
                    <a:lnTo>
                      <a:pt x="95" y="9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67" name="Group 87"/>
            <p:cNvGrpSpPr>
              <a:grpSpLocks/>
            </p:cNvGrpSpPr>
            <p:nvPr/>
          </p:nvGrpSpPr>
          <p:grpSpPr bwMode="auto">
            <a:xfrm>
              <a:off x="4116" y="4010"/>
              <a:ext cx="289" cy="95"/>
              <a:chOff x="4116" y="4010"/>
              <a:chExt cx="289" cy="95"/>
            </a:xfrm>
          </p:grpSpPr>
          <p:sp>
            <p:nvSpPr>
              <p:cNvPr id="122969" name="Line 89"/>
              <p:cNvSpPr>
                <a:spLocks noChangeShapeType="1"/>
              </p:cNvSpPr>
              <p:nvPr/>
            </p:nvSpPr>
            <p:spPr bwMode="auto">
              <a:xfrm>
                <a:off x="4206" y="4056"/>
                <a:ext cx="199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68" name="Freeform 88"/>
              <p:cNvSpPr>
                <a:spLocks/>
              </p:cNvSpPr>
              <p:nvPr/>
            </p:nvSpPr>
            <p:spPr bwMode="auto">
              <a:xfrm>
                <a:off x="4116" y="4010"/>
                <a:ext cx="95" cy="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6"/>
                  </a:cxn>
                  <a:cxn ang="0">
                    <a:pos x="95" y="95"/>
                  </a:cxn>
                  <a:cxn ang="0">
                    <a:pos x="95" y="0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0" y="46"/>
                    </a:lnTo>
                    <a:lnTo>
                      <a:pt x="95" y="9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64" name="Group 84"/>
            <p:cNvGrpSpPr>
              <a:grpSpLocks/>
            </p:cNvGrpSpPr>
            <p:nvPr/>
          </p:nvGrpSpPr>
          <p:grpSpPr bwMode="auto">
            <a:xfrm>
              <a:off x="4398" y="4327"/>
              <a:ext cx="342" cy="96"/>
              <a:chOff x="4398" y="4327"/>
              <a:chExt cx="342" cy="96"/>
            </a:xfrm>
          </p:grpSpPr>
          <p:sp>
            <p:nvSpPr>
              <p:cNvPr id="122966" name="Line 86"/>
              <p:cNvSpPr>
                <a:spLocks noChangeShapeType="1"/>
              </p:cNvSpPr>
              <p:nvPr/>
            </p:nvSpPr>
            <p:spPr bwMode="auto">
              <a:xfrm flipV="1">
                <a:off x="4398" y="4373"/>
                <a:ext cx="249" cy="9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65" name="Freeform 85"/>
              <p:cNvSpPr>
                <a:spLocks/>
              </p:cNvSpPr>
              <p:nvPr/>
            </p:nvSpPr>
            <p:spPr bwMode="auto">
              <a:xfrm>
                <a:off x="4641" y="4327"/>
                <a:ext cx="99" cy="96"/>
              </a:xfrm>
              <a:custGeom>
                <a:avLst/>
                <a:gdLst/>
                <a:ahLst/>
                <a:cxnLst>
                  <a:cxn ang="0">
                    <a:pos x="4" y="96"/>
                  </a:cxn>
                  <a:cxn ang="0">
                    <a:pos x="99" y="43"/>
                  </a:cxn>
                  <a:cxn ang="0">
                    <a:pos x="0" y="0"/>
                  </a:cxn>
                  <a:cxn ang="0">
                    <a:pos x="4" y="96"/>
                  </a:cxn>
                </a:cxnLst>
                <a:rect l="0" t="0" r="r" b="b"/>
                <a:pathLst>
                  <a:path w="99" h="96">
                    <a:moveTo>
                      <a:pt x="4" y="96"/>
                    </a:moveTo>
                    <a:lnTo>
                      <a:pt x="99" y="43"/>
                    </a:lnTo>
                    <a:lnTo>
                      <a:pt x="0" y="0"/>
                    </a:lnTo>
                    <a:lnTo>
                      <a:pt x="4" y="96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2963" name="Line 83"/>
            <p:cNvSpPr>
              <a:spLocks noChangeShapeType="1"/>
            </p:cNvSpPr>
            <p:nvPr/>
          </p:nvSpPr>
          <p:spPr bwMode="auto">
            <a:xfrm>
              <a:off x="4401" y="4061"/>
              <a:ext cx="1" cy="319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2960" name="Group 80"/>
            <p:cNvGrpSpPr>
              <a:grpSpLocks/>
            </p:cNvGrpSpPr>
            <p:nvPr/>
          </p:nvGrpSpPr>
          <p:grpSpPr bwMode="auto">
            <a:xfrm>
              <a:off x="4439" y="4273"/>
              <a:ext cx="301" cy="95"/>
              <a:chOff x="4439" y="4273"/>
              <a:chExt cx="301" cy="95"/>
            </a:xfrm>
          </p:grpSpPr>
          <p:sp>
            <p:nvSpPr>
              <p:cNvPr id="122962" name="Line 82"/>
              <p:cNvSpPr>
                <a:spLocks noChangeShapeType="1"/>
              </p:cNvSpPr>
              <p:nvPr/>
            </p:nvSpPr>
            <p:spPr bwMode="auto">
              <a:xfrm>
                <a:off x="4439" y="4318"/>
                <a:ext cx="208" cy="2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61" name="Freeform 81"/>
              <p:cNvSpPr>
                <a:spLocks/>
              </p:cNvSpPr>
              <p:nvPr/>
            </p:nvSpPr>
            <p:spPr bwMode="auto">
              <a:xfrm>
                <a:off x="4644" y="4273"/>
                <a:ext cx="96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6" y="47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6" h="95">
                    <a:moveTo>
                      <a:pt x="0" y="95"/>
                    </a:moveTo>
                    <a:lnTo>
                      <a:pt x="96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2959" name="Line 79"/>
            <p:cNvSpPr>
              <a:spLocks noChangeShapeType="1"/>
            </p:cNvSpPr>
            <p:nvPr/>
          </p:nvSpPr>
          <p:spPr bwMode="auto">
            <a:xfrm>
              <a:off x="4438" y="3478"/>
              <a:ext cx="1" cy="837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2956" name="Group 76"/>
            <p:cNvGrpSpPr>
              <a:grpSpLocks/>
            </p:cNvGrpSpPr>
            <p:nvPr/>
          </p:nvGrpSpPr>
          <p:grpSpPr bwMode="auto">
            <a:xfrm>
              <a:off x="4113" y="3424"/>
              <a:ext cx="328" cy="95"/>
              <a:chOff x="4113" y="3424"/>
              <a:chExt cx="328" cy="95"/>
            </a:xfrm>
          </p:grpSpPr>
          <p:sp>
            <p:nvSpPr>
              <p:cNvPr id="122958" name="Line 78"/>
              <p:cNvSpPr>
                <a:spLocks noChangeShapeType="1"/>
              </p:cNvSpPr>
              <p:nvPr/>
            </p:nvSpPr>
            <p:spPr bwMode="auto">
              <a:xfrm>
                <a:off x="4204" y="3471"/>
                <a:ext cx="237" cy="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57" name="Freeform 77"/>
              <p:cNvSpPr>
                <a:spLocks/>
              </p:cNvSpPr>
              <p:nvPr/>
            </p:nvSpPr>
            <p:spPr bwMode="auto">
              <a:xfrm>
                <a:off x="4113" y="3424"/>
                <a:ext cx="95" cy="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7"/>
                  </a:cxn>
                  <a:cxn ang="0">
                    <a:pos x="95" y="95"/>
                  </a:cxn>
                  <a:cxn ang="0">
                    <a:pos x="95" y="0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0" y="47"/>
                    </a:lnTo>
                    <a:lnTo>
                      <a:pt x="95" y="9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53" name="Group 73"/>
            <p:cNvGrpSpPr>
              <a:grpSpLocks/>
            </p:cNvGrpSpPr>
            <p:nvPr/>
          </p:nvGrpSpPr>
          <p:grpSpPr bwMode="auto">
            <a:xfrm>
              <a:off x="4387" y="4392"/>
              <a:ext cx="353" cy="96"/>
              <a:chOff x="4387" y="4392"/>
              <a:chExt cx="353" cy="96"/>
            </a:xfrm>
          </p:grpSpPr>
          <p:sp>
            <p:nvSpPr>
              <p:cNvPr id="122955" name="Line 75"/>
              <p:cNvSpPr>
                <a:spLocks noChangeShapeType="1"/>
              </p:cNvSpPr>
              <p:nvPr/>
            </p:nvSpPr>
            <p:spPr bwMode="auto">
              <a:xfrm flipV="1">
                <a:off x="4387" y="4438"/>
                <a:ext cx="261" cy="3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54" name="Freeform 74"/>
              <p:cNvSpPr>
                <a:spLocks/>
              </p:cNvSpPr>
              <p:nvPr/>
            </p:nvSpPr>
            <p:spPr bwMode="auto">
              <a:xfrm>
                <a:off x="4644" y="4392"/>
                <a:ext cx="96" cy="96"/>
              </a:xfrm>
              <a:custGeom>
                <a:avLst/>
                <a:gdLst/>
                <a:ahLst/>
                <a:cxnLst>
                  <a:cxn ang="0">
                    <a:pos x="1" y="96"/>
                  </a:cxn>
                  <a:cxn ang="0">
                    <a:pos x="96" y="46"/>
                  </a:cxn>
                  <a:cxn ang="0">
                    <a:pos x="0" y="0"/>
                  </a:cxn>
                  <a:cxn ang="0">
                    <a:pos x="1" y="96"/>
                  </a:cxn>
                </a:cxnLst>
                <a:rect l="0" t="0" r="r" b="b"/>
                <a:pathLst>
                  <a:path w="96" h="96">
                    <a:moveTo>
                      <a:pt x="1" y="96"/>
                    </a:moveTo>
                    <a:lnTo>
                      <a:pt x="96" y="46"/>
                    </a:lnTo>
                    <a:lnTo>
                      <a:pt x="0" y="0"/>
                    </a:lnTo>
                    <a:lnTo>
                      <a:pt x="1" y="96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50" name="Group 70"/>
            <p:cNvGrpSpPr>
              <a:grpSpLocks/>
            </p:cNvGrpSpPr>
            <p:nvPr/>
          </p:nvGrpSpPr>
          <p:grpSpPr bwMode="auto">
            <a:xfrm>
              <a:off x="4435" y="4444"/>
              <a:ext cx="302" cy="95"/>
              <a:chOff x="4435" y="4444"/>
              <a:chExt cx="302" cy="95"/>
            </a:xfrm>
          </p:grpSpPr>
          <p:sp>
            <p:nvSpPr>
              <p:cNvPr id="122952" name="Line 72"/>
              <p:cNvSpPr>
                <a:spLocks noChangeShapeType="1"/>
              </p:cNvSpPr>
              <p:nvPr/>
            </p:nvSpPr>
            <p:spPr bwMode="auto">
              <a:xfrm>
                <a:off x="4435" y="4489"/>
                <a:ext cx="210" cy="2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51" name="Freeform 71"/>
              <p:cNvSpPr>
                <a:spLocks/>
              </p:cNvSpPr>
              <p:nvPr/>
            </p:nvSpPr>
            <p:spPr bwMode="auto">
              <a:xfrm>
                <a:off x="4643" y="4444"/>
                <a:ext cx="94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4" y="48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4" h="95">
                    <a:moveTo>
                      <a:pt x="0" y="95"/>
                    </a:moveTo>
                    <a:lnTo>
                      <a:pt x="94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2949" name="Line 69"/>
            <p:cNvSpPr>
              <a:spLocks noChangeShapeType="1"/>
            </p:cNvSpPr>
            <p:nvPr/>
          </p:nvSpPr>
          <p:spPr bwMode="auto">
            <a:xfrm>
              <a:off x="4384" y="4437"/>
              <a:ext cx="2" cy="219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948" name="Line 68"/>
            <p:cNvSpPr>
              <a:spLocks noChangeShapeType="1"/>
            </p:cNvSpPr>
            <p:nvPr/>
          </p:nvSpPr>
          <p:spPr bwMode="auto">
            <a:xfrm>
              <a:off x="4431" y="4492"/>
              <a:ext cx="4" cy="798"/>
            </a:xfrm>
            <a:prstGeom prst="line">
              <a:avLst/>
            </a:prstGeom>
            <a:noFill/>
            <a:ln w="8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2944" name="Group 64"/>
            <p:cNvGrpSpPr>
              <a:grpSpLocks/>
            </p:cNvGrpSpPr>
            <p:nvPr/>
          </p:nvGrpSpPr>
          <p:grpSpPr bwMode="auto">
            <a:xfrm>
              <a:off x="4747" y="4554"/>
              <a:ext cx="95" cy="275"/>
              <a:chOff x="4747" y="4554"/>
              <a:chExt cx="95" cy="275"/>
            </a:xfrm>
          </p:grpSpPr>
          <p:sp>
            <p:nvSpPr>
              <p:cNvPr id="122947" name="Line 67"/>
              <p:cNvSpPr>
                <a:spLocks noChangeShapeType="1"/>
              </p:cNvSpPr>
              <p:nvPr/>
            </p:nvSpPr>
            <p:spPr bwMode="auto">
              <a:xfrm flipV="1">
                <a:off x="4794" y="4646"/>
                <a:ext cx="1" cy="91"/>
              </a:xfrm>
              <a:prstGeom prst="line">
                <a:avLst/>
              </a:prstGeom>
              <a:noFill/>
              <a:ln w="11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46" name="Freeform 66"/>
              <p:cNvSpPr>
                <a:spLocks/>
              </p:cNvSpPr>
              <p:nvPr/>
            </p:nvSpPr>
            <p:spPr bwMode="auto">
              <a:xfrm>
                <a:off x="4747" y="4734"/>
                <a:ext cx="95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95"/>
                  </a:cxn>
                  <a:cxn ang="0">
                    <a:pos x="95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95">
                    <a:moveTo>
                      <a:pt x="0" y="0"/>
                    </a:moveTo>
                    <a:lnTo>
                      <a:pt x="47" y="95"/>
                    </a:lnTo>
                    <a:lnTo>
                      <a:pt x="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45" name="Freeform 65"/>
              <p:cNvSpPr>
                <a:spLocks/>
              </p:cNvSpPr>
              <p:nvPr/>
            </p:nvSpPr>
            <p:spPr bwMode="auto">
              <a:xfrm>
                <a:off x="4747" y="4554"/>
                <a:ext cx="95" cy="96"/>
              </a:xfrm>
              <a:custGeom>
                <a:avLst/>
                <a:gdLst/>
                <a:ahLst/>
                <a:cxnLst>
                  <a:cxn ang="0">
                    <a:pos x="95" y="96"/>
                  </a:cxn>
                  <a:cxn ang="0">
                    <a:pos x="47" y="0"/>
                  </a:cxn>
                  <a:cxn ang="0">
                    <a:pos x="0" y="96"/>
                  </a:cxn>
                  <a:cxn ang="0">
                    <a:pos x="95" y="96"/>
                  </a:cxn>
                </a:cxnLst>
                <a:rect l="0" t="0" r="r" b="b"/>
                <a:pathLst>
                  <a:path w="95" h="96">
                    <a:moveTo>
                      <a:pt x="95" y="96"/>
                    </a:moveTo>
                    <a:lnTo>
                      <a:pt x="47" y="0"/>
                    </a:lnTo>
                    <a:lnTo>
                      <a:pt x="0" y="96"/>
                    </a:lnTo>
                    <a:lnTo>
                      <a:pt x="95" y="96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40" name="Group 60"/>
            <p:cNvGrpSpPr>
              <a:grpSpLocks/>
            </p:cNvGrpSpPr>
            <p:nvPr/>
          </p:nvGrpSpPr>
          <p:grpSpPr bwMode="auto">
            <a:xfrm>
              <a:off x="5028" y="4370"/>
              <a:ext cx="260" cy="111"/>
              <a:chOff x="5028" y="4370"/>
              <a:chExt cx="260" cy="111"/>
            </a:xfrm>
          </p:grpSpPr>
          <p:sp>
            <p:nvSpPr>
              <p:cNvPr id="122943" name="Freeform 63"/>
              <p:cNvSpPr>
                <a:spLocks/>
              </p:cNvSpPr>
              <p:nvPr/>
            </p:nvSpPr>
            <p:spPr bwMode="auto">
              <a:xfrm>
                <a:off x="5134" y="4416"/>
                <a:ext cx="46" cy="18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46" y="1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6" y="18"/>
                  </a:cxn>
                </a:cxnLst>
                <a:rect l="0" t="0" r="r" b="b"/>
                <a:pathLst>
                  <a:path w="46" h="18">
                    <a:moveTo>
                      <a:pt x="46" y="18"/>
                    </a:moveTo>
                    <a:lnTo>
                      <a:pt x="46" y="1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6" y="1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42" name="Freeform 62"/>
              <p:cNvSpPr>
                <a:spLocks/>
              </p:cNvSpPr>
              <p:nvPr/>
            </p:nvSpPr>
            <p:spPr bwMode="auto">
              <a:xfrm>
                <a:off x="5176" y="4370"/>
                <a:ext cx="112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12" y="57"/>
                  </a:cxn>
                  <a:cxn ang="0">
                    <a:pos x="2" y="0"/>
                  </a:cxn>
                  <a:cxn ang="0">
                    <a:pos x="0" y="111"/>
                  </a:cxn>
                </a:cxnLst>
                <a:rect l="0" t="0" r="r" b="b"/>
                <a:pathLst>
                  <a:path w="112" h="111">
                    <a:moveTo>
                      <a:pt x="0" y="111"/>
                    </a:moveTo>
                    <a:lnTo>
                      <a:pt x="112" y="57"/>
                    </a:lnTo>
                    <a:lnTo>
                      <a:pt x="2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41" name="Freeform 61"/>
              <p:cNvSpPr>
                <a:spLocks/>
              </p:cNvSpPr>
              <p:nvPr/>
            </p:nvSpPr>
            <p:spPr bwMode="auto">
              <a:xfrm>
                <a:off x="5028" y="4370"/>
                <a:ext cx="111" cy="111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54"/>
                  </a:cxn>
                  <a:cxn ang="0">
                    <a:pos x="110" y="111"/>
                  </a:cxn>
                  <a:cxn ang="0">
                    <a:pos x="111" y="0"/>
                  </a:cxn>
                </a:cxnLst>
                <a:rect l="0" t="0" r="r" b="b"/>
                <a:pathLst>
                  <a:path w="111" h="111">
                    <a:moveTo>
                      <a:pt x="111" y="0"/>
                    </a:moveTo>
                    <a:lnTo>
                      <a:pt x="0" y="54"/>
                    </a:lnTo>
                    <a:lnTo>
                      <a:pt x="110" y="11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37" name="Group 57"/>
            <p:cNvGrpSpPr>
              <a:grpSpLocks/>
            </p:cNvGrpSpPr>
            <p:nvPr/>
          </p:nvGrpSpPr>
          <p:grpSpPr bwMode="auto">
            <a:xfrm>
              <a:off x="5001" y="3672"/>
              <a:ext cx="148" cy="95"/>
              <a:chOff x="5001" y="3672"/>
              <a:chExt cx="148" cy="95"/>
            </a:xfrm>
          </p:grpSpPr>
          <p:sp>
            <p:nvSpPr>
              <p:cNvPr id="122939" name="Line 59"/>
              <p:cNvSpPr>
                <a:spLocks noChangeShapeType="1"/>
              </p:cNvSpPr>
              <p:nvPr/>
            </p:nvSpPr>
            <p:spPr bwMode="auto">
              <a:xfrm>
                <a:off x="5001" y="3718"/>
                <a:ext cx="55" cy="1"/>
              </a:xfrm>
              <a:prstGeom prst="line">
                <a:avLst/>
              </a:prstGeom>
              <a:noFill/>
              <a:ln w="11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38" name="Freeform 58"/>
              <p:cNvSpPr>
                <a:spLocks/>
              </p:cNvSpPr>
              <p:nvPr/>
            </p:nvSpPr>
            <p:spPr bwMode="auto">
              <a:xfrm>
                <a:off x="5053" y="3672"/>
                <a:ext cx="96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6" y="48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6" h="95">
                    <a:moveTo>
                      <a:pt x="0" y="95"/>
                    </a:moveTo>
                    <a:lnTo>
                      <a:pt x="96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34" name="Group 54"/>
            <p:cNvGrpSpPr>
              <a:grpSpLocks/>
            </p:cNvGrpSpPr>
            <p:nvPr/>
          </p:nvGrpSpPr>
          <p:grpSpPr bwMode="auto">
            <a:xfrm>
              <a:off x="5015" y="4114"/>
              <a:ext cx="182" cy="97"/>
              <a:chOff x="5015" y="4114"/>
              <a:chExt cx="182" cy="97"/>
            </a:xfrm>
          </p:grpSpPr>
          <p:sp>
            <p:nvSpPr>
              <p:cNvPr id="122936" name="Line 56"/>
              <p:cNvSpPr>
                <a:spLocks noChangeShapeType="1"/>
              </p:cNvSpPr>
              <p:nvPr/>
            </p:nvSpPr>
            <p:spPr bwMode="auto">
              <a:xfrm>
                <a:off x="5015" y="4161"/>
                <a:ext cx="89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35" name="Freeform 55"/>
              <p:cNvSpPr>
                <a:spLocks/>
              </p:cNvSpPr>
              <p:nvPr/>
            </p:nvSpPr>
            <p:spPr bwMode="auto">
              <a:xfrm>
                <a:off x="5100" y="4114"/>
                <a:ext cx="97" cy="97"/>
              </a:xfrm>
              <a:custGeom>
                <a:avLst/>
                <a:gdLst/>
                <a:ahLst/>
                <a:cxnLst>
                  <a:cxn ang="0">
                    <a:pos x="1" y="97"/>
                  </a:cxn>
                  <a:cxn ang="0">
                    <a:pos x="97" y="47"/>
                  </a:cxn>
                  <a:cxn ang="0">
                    <a:pos x="0" y="0"/>
                  </a:cxn>
                  <a:cxn ang="0">
                    <a:pos x="1" y="97"/>
                  </a:cxn>
                </a:cxnLst>
                <a:rect l="0" t="0" r="r" b="b"/>
                <a:pathLst>
                  <a:path w="97" h="97">
                    <a:moveTo>
                      <a:pt x="1" y="97"/>
                    </a:moveTo>
                    <a:lnTo>
                      <a:pt x="97" y="47"/>
                    </a:lnTo>
                    <a:lnTo>
                      <a:pt x="0" y="0"/>
                    </a:lnTo>
                    <a:lnTo>
                      <a:pt x="1" y="97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31" name="Group 51"/>
            <p:cNvGrpSpPr>
              <a:grpSpLocks/>
            </p:cNvGrpSpPr>
            <p:nvPr/>
          </p:nvGrpSpPr>
          <p:grpSpPr bwMode="auto">
            <a:xfrm>
              <a:off x="4483" y="4004"/>
              <a:ext cx="265" cy="95"/>
              <a:chOff x="4483" y="4004"/>
              <a:chExt cx="265" cy="95"/>
            </a:xfrm>
          </p:grpSpPr>
          <p:sp>
            <p:nvSpPr>
              <p:cNvPr id="122933" name="Line 53"/>
              <p:cNvSpPr>
                <a:spLocks noChangeShapeType="1"/>
              </p:cNvSpPr>
              <p:nvPr/>
            </p:nvSpPr>
            <p:spPr bwMode="auto">
              <a:xfrm flipV="1">
                <a:off x="4483" y="4051"/>
                <a:ext cx="172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32" name="Freeform 52"/>
              <p:cNvSpPr>
                <a:spLocks/>
              </p:cNvSpPr>
              <p:nvPr/>
            </p:nvSpPr>
            <p:spPr bwMode="auto">
              <a:xfrm>
                <a:off x="4652" y="4004"/>
                <a:ext cx="96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6" y="47"/>
                  </a:cxn>
                  <a:cxn ang="0">
                    <a:pos x="0" y="0"/>
                  </a:cxn>
                  <a:cxn ang="0">
                    <a:pos x="0" y="95"/>
                  </a:cxn>
                </a:cxnLst>
                <a:rect l="0" t="0" r="r" b="b"/>
                <a:pathLst>
                  <a:path w="96" h="95">
                    <a:moveTo>
                      <a:pt x="0" y="95"/>
                    </a:moveTo>
                    <a:lnTo>
                      <a:pt x="96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28" name="Group 48"/>
            <p:cNvGrpSpPr>
              <a:grpSpLocks/>
            </p:cNvGrpSpPr>
            <p:nvPr/>
          </p:nvGrpSpPr>
          <p:grpSpPr bwMode="auto">
            <a:xfrm>
              <a:off x="4113" y="5022"/>
              <a:ext cx="242" cy="95"/>
              <a:chOff x="4113" y="5022"/>
              <a:chExt cx="242" cy="95"/>
            </a:xfrm>
          </p:grpSpPr>
          <p:sp>
            <p:nvSpPr>
              <p:cNvPr id="122930" name="Line 50"/>
              <p:cNvSpPr>
                <a:spLocks noChangeShapeType="1"/>
              </p:cNvSpPr>
              <p:nvPr/>
            </p:nvSpPr>
            <p:spPr bwMode="auto">
              <a:xfrm>
                <a:off x="4205" y="5069"/>
                <a:ext cx="150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29" name="Freeform 49"/>
              <p:cNvSpPr>
                <a:spLocks/>
              </p:cNvSpPr>
              <p:nvPr/>
            </p:nvSpPr>
            <p:spPr bwMode="auto">
              <a:xfrm>
                <a:off x="4113" y="5022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7"/>
                  </a:cxn>
                  <a:cxn ang="0">
                    <a:pos x="96" y="95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7"/>
                    </a:lnTo>
                    <a:lnTo>
                      <a:pt x="96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25" name="Group 45"/>
            <p:cNvGrpSpPr>
              <a:grpSpLocks/>
            </p:cNvGrpSpPr>
            <p:nvPr/>
          </p:nvGrpSpPr>
          <p:grpSpPr bwMode="auto">
            <a:xfrm>
              <a:off x="4110" y="3755"/>
              <a:ext cx="247" cy="95"/>
              <a:chOff x="4110" y="3755"/>
              <a:chExt cx="247" cy="95"/>
            </a:xfrm>
          </p:grpSpPr>
          <p:sp>
            <p:nvSpPr>
              <p:cNvPr id="122927" name="Line 47"/>
              <p:cNvSpPr>
                <a:spLocks noChangeShapeType="1"/>
              </p:cNvSpPr>
              <p:nvPr/>
            </p:nvSpPr>
            <p:spPr bwMode="auto">
              <a:xfrm>
                <a:off x="4201" y="3802"/>
                <a:ext cx="156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26" name="Freeform 46"/>
              <p:cNvSpPr>
                <a:spLocks/>
              </p:cNvSpPr>
              <p:nvPr/>
            </p:nvSpPr>
            <p:spPr bwMode="auto">
              <a:xfrm>
                <a:off x="4110" y="3755"/>
                <a:ext cx="95" cy="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7"/>
                  </a:cxn>
                  <a:cxn ang="0">
                    <a:pos x="95" y="95"/>
                  </a:cxn>
                  <a:cxn ang="0">
                    <a:pos x="95" y="0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0" y="47"/>
                    </a:lnTo>
                    <a:lnTo>
                      <a:pt x="95" y="9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22" name="Group 42"/>
            <p:cNvGrpSpPr>
              <a:grpSpLocks/>
            </p:cNvGrpSpPr>
            <p:nvPr/>
          </p:nvGrpSpPr>
          <p:grpSpPr bwMode="auto">
            <a:xfrm>
              <a:off x="4119" y="4399"/>
              <a:ext cx="144" cy="96"/>
              <a:chOff x="4119" y="4399"/>
              <a:chExt cx="144" cy="96"/>
            </a:xfrm>
          </p:grpSpPr>
          <p:sp>
            <p:nvSpPr>
              <p:cNvPr id="122924" name="Line 44"/>
              <p:cNvSpPr>
                <a:spLocks noChangeShapeType="1"/>
              </p:cNvSpPr>
              <p:nvPr/>
            </p:nvSpPr>
            <p:spPr bwMode="auto">
              <a:xfrm flipV="1">
                <a:off x="4209" y="4445"/>
                <a:ext cx="54" cy="2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23" name="Freeform 43"/>
              <p:cNvSpPr>
                <a:spLocks/>
              </p:cNvSpPr>
              <p:nvPr/>
            </p:nvSpPr>
            <p:spPr bwMode="auto">
              <a:xfrm>
                <a:off x="4119" y="4399"/>
                <a:ext cx="96" cy="9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51"/>
                  </a:cxn>
                  <a:cxn ang="0">
                    <a:pos x="96" y="96"/>
                  </a:cxn>
                  <a:cxn ang="0">
                    <a:pos x="94" y="0"/>
                  </a:cxn>
                </a:cxnLst>
                <a:rect l="0" t="0" r="r" b="b"/>
                <a:pathLst>
                  <a:path w="96" h="96">
                    <a:moveTo>
                      <a:pt x="94" y="0"/>
                    </a:moveTo>
                    <a:lnTo>
                      <a:pt x="0" y="51"/>
                    </a:lnTo>
                    <a:lnTo>
                      <a:pt x="96" y="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2921" name="Line 41"/>
            <p:cNvSpPr>
              <a:spLocks noChangeShapeType="1"/>
            </p:cNvSpPr>
            <p:nvPr/>
          </p:nvSpPr>
          <p:spPr bwMode="auto">
            <a:xfrm flipV="1">
              <a:off x="4098" y="3240"/>
              <a:ext cx="381" cy="2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2918" name="Group 38"/>
            <p:cNvGrpSpPr>
              <a:grpSpLocks/>
            </p:cNvGrpSpPr>
            <p:nvPr/>
          </p:nvGrpSpPr>
          <p:grpSpPr bwMode="auto">
            <a:xfrm>
              <a:off x="5025" y="4209"/>
              <a:ext cx="181" cy="96"/>
              <a:chOff x="5025" y="4209"/>
              <a:chExt cx="181" cy="96"/>
            </a:xfrm>
          </p:grpSpPr>
          <p:sp>
            <p:nvSpPr>
              <p:cNvPr id="122920" name="Line 40"/>
              <p:cNvSpPr>
                <a:spLocks noChangeShapeType="1"/>
              </p:cNvSpPr>
              <p:nvPr/>
            </p:nvSpPr>
            <p:spPr bwMode="auto">
              <a:xfrm>
                <a:off x="5117" y="4257"/>
                <a:ext cx="89" cy="1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19" name="Freeform 39"/>
              <p:cNvSpPr>
                <a:spLocks/>
              </p:cNvSpPr>
              <p:nvPr/>
            </p:nvSpPr>
            <p:spPr bwMode="auto">
              <a:xfrm>
                <a:off x="5025" y="4209"/>
                <a:ext cx="97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51"/>
                  </a:cxn>
                  <a:cxn ang="0">
                    <a:pos x="97" y="96"/>
                  </a:cxn>
                  <a:cxn ang="0">
                    <a:pos x="96" y="0"/>
                  </a:cxn>
                </a:cxnLst>
                <a:rect l="0" t="0" r="r" b="b"/>
                <a:pathLst>
                  <a:path w="97" h="96">
                    <a:moveTo>
                      <a:pt x="96" y="0"/>
                    </a:moveTo>
                    <a:lnTo>
                      <a:pt x="0" y="51"/>
                    </a:lnTo>
                    <a:lnTo>
                      <a:pt x="97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2917" name="Line 37"/>
            <p:cNvSpPr>
              <a:spLocks noChangeShapeType="1"/>
            </p:cNvSpPr>
            <p:nvPr/>
          </p:nvSpPr>
          <p:spPr bwMode="auto">
            <a:xfrm flipV="1">
              <a:off x="4477" y="3243"/>
              <a:ext cx="1" cy="81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916" name="Line 36"/>
            <p:cNvSpPr>
              <a:spLocks noChangeShapeType="1"/>
            </p:cNvSpPr>
            <p:nvPr/>
          </p:nvSpPr>
          <p:spPr bwMode="auto">
            <a:xfrm flipH="1" flipV="1">
              <a:off x="4357" y="3795"/>
              <a:ext cx="2" cy="302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915" name="Line 35"/>
            <p:cNvSpPr>
              <a:spLocks noChangeShapeType="1"/>
            </p:cNvSpPr>
            <p:nvPr/>
          </p:nvSpPr>
          <p:spPr bwMode="auto">
            <a:xfrm flipV="1">
              <a:off x="4261" y="4157"/>
              <a:ext cx="1" cy="290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914" name="Line 34"/>
            <p:cNvSpPr>
              <a:spLocks noChangeShapeType="1"/>
            </p:cNvSpPr>
            <p:nvPr/>
          </p:nvSpPr>
          <p:spPr bwMode="auto">
            <a:xfrm flipV="1">
              <a:off x="4346" y="4192"/>
              <a:ext cx="1" cy="880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913" name="Line 33"/>
            <p:cNvSpPr>
              <a:spLocks noChangeShapeType="1"/>
            </p:cNvSpPr>
            <p:nvPr/>
          </p:nvSpPr>
          <p:spPr bwMode="auto">
            <a:xfrm>
              <a:off x="4353" y="4198"/>
              <a:ext cx="397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912" name="Line 32"/>
            <p:cNvSpPr>
              <a:spLocks noChangeShapeType="1"/>
            </p:cNvSpPr>
            <p:nvPr/>
          </p:nvSpPr>
          <p:spPr bwMode="auto">
            <a:xfrm>
              <a:off x="4353" y="4100"/>
              <a:ext cx="386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911" name="Line 31"/>
            <p:cNvSpPr>
              <a:spLocks noChangeShapeType="1"/>
            </p:cNvSpPr>
            <p:nvPr/>
          </p:nvSpPr>
          <p:spPr bwMode="auto">
            <a:xfrm>
              <a:off x="4261" y="4157"/>
              <a:ext cx="482" cy="1"/>
            </a:xfrm>
            <a:prstGeom prst="line">
              <a:avLst/>
            </a:prstGeom>
            <a:noFill/>
            <a:ln w="11">
              <a:solidFill>
                <a:srgbClr val="99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2908" name="Group 28"/>
            <p:cNvGrpSpPr>
              <a:grpSpLocks/>
            </p:cNvGrpSpPr>
            <p:nvPr/>
          </p:nvGrpSpPr>
          <p:grpSpPr bwMode="auto">
            <a:xfrm>
              <a:off x="4116" y="5372"/>
              <a:ext cx="524" cy="109"/>
              <a:chOff x="4116" y="5372"/>
              <a:chExt cx="524" cy="109"/>
            </a:xfrm>
          </p:grpSpPr>
          <p:sp>
            <p:nvSpPr>
              <p:cNvPr id="122910" name="Freeform 30"/>
              <p:cNvSpPr>
                <a:spLocks/>
              </p:cNvSpPr>
              <p:nvPr/>
            </p:nvSpPr>
            <p:spPr bwMode="auto">
              <a:xfrm>
                <a:off x="4221" y="5416"/>
                <a:ext cx="419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8"/>
                  </a:cxn>
                  <a:cxn ang="0">
                    <a:pos x="419" y="17"/>
                  </a:cxn>
                  <a:cxn ang="0">
                    <a:pos x="419" y="0"/>
                  </a:cxn>
                  <a:cxn ang="0">
                    <a:pos x="0" y="1"/>
                  </a:cxn>
                </a:cxnLst>
                <a:rect l="0" t="0" r="r" b="b"/>
                <a:pathLst>
                  <a:path w="419" h="18">
                    <a:moveTo>
                      <a:pt x="0" y="1"/>
                    </a:moveTo>
                    <a:lnTo>
                      <a:pt x="0" y="18"/>
                    </a:lnTo>
                    <a:lnTo>
                      <a:pt x="419" y="17"/>
                    </a:lnTo>
                    <a:lnTo>
                      <a:pt x="41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09" name="Freeform 29"/>
              <p:cNvSpPr>
                <a:spLocks/>
              </p:cNvSpPr>
              <p:nvPr/>
            </p:nvSpPr>
            <p:spPr bwMode="auto">
              <a:xfrm>
                <a:off x="4116" y="5372"/>
                <a:ext cx="109" cy="10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54"/>
                  </a:cxn>
                  <a:cxn ang="0">
                    <a:pos x="109" y="109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lnTo>
                      <a:pt x="0" y="54"/>
                    </a:lnTo>
                    <a:lnTo>
                      <a:pt x="109" y="10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05" name="Group 25"/>
            <p:cNvGrpSpPr>
              <a:grpSpLocks/>
            </p:cNvGrpSpPr>
            <p:nvPr/>
          </p:nvGrpSpPr>
          <p:grpSpPr bwMode="auto">
            <a:xfrm>
              <a:off x="4110" y="4728"/>
              <a:ext cx="187" cy="111"/>
              <a:chOff x="4110" y="4728"/>
              <a:chExt cx="187" cy="111"/>
            </a:xfrm>
          </p:grpSpPr>
          <p:sp>
            <p:nvSpPr>
              <p:cNvPr id="122907" name="Freeform 27"/>
              <p:cNvSpPr>
                <a:spLocks/>
              </p:cNvSpPr>
              <p:nvPr/>
            </p:nvSpPr>
            <p:spPr bwMode="auto">
              <a:xfrm>
                <a:off x="4216" y="4774"/>
                <a:ext cx="81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81" y="18"/>
                  </a:cxn>
                  <a:cxn ang="0">
                    <a:pos x="81" y="1"/>
                  </a:cxn>
                  <a:cxn ang="0">
                    <a:pos x="0" y="0"/>
                  </a:cxn>
                </a:cxnLst>
                <a:rect l="0" t="0" r="r" b="b"/>
                <a:pathLst>
                  <a:path w="81" h="18">
                    <a:moveTo>
                      <a:pt x="0" y="0"/>
                    </a:moveTo>
                    <a:lnTo>
                      <a:pt x="0" y="17"/>
                    </a:lnTo>
                    <a:lnTo>
                      <a:pt x="81" y="18"/>
                    </a:lnTo>
                    <a:lnTo>
                      <a:pt x="8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06" name="Freeform 26"/>
              <p:cNvSpPr>
                <a:spLocks/>
              </p:cNvSpPr>
              <p:nvPr/>
            </p:nvSpPr>
            <p:spPr bwMode="auto">
              <a:xfrm>
                <a:off x="4110" y="4728"/>
                <a:ext cx="112" cy="11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53"/>
                  </a:cxn>
                  <a:cxn ang="0">
                    <a:pos x="111" y="111"/>
                  </a:cxn>
                  <a:cxn ang="0">
                    <a:pos x="112" y="0"/>
                  </a:cxn>
                </a:cxnLst>
                <a:rect l="0" t="0" r="r" b="b"/>
                <a:pathLst>
                  <a:path w="112" h="111">
                    <a:moveTo>
                      <a:pt x="112" y="0"/>
                    </a:moveTo>
                    <a:lnTo>
                      <a:pt x="0" y="53"/>
                    </a:lnTo>
                    <a:lnTo>
                      <a:pt x="111" y="11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902" name="Group 22"/>
            <p:cNvGrpSpPr>
              <a:grpSpLocks/>
            </p:cNvGrpSpPr>
            <p:nvPr/>
          </p:nvGrpSpPr>
          <p:grpSpPr bwMode="auto">
            <a:xfrm>
              <a:off x="4537" y="4693"/>
              <a:ext cx="108" cy="133"/>
              <a:chOff x="4537" y="4693"/>
              <a:chExt cx="108" cy="133"/>
            </a:xfrm>
          </p:grpSpPr>
          <p:sp>
            <p:nvSpPr>
              <p:cNvPr id="122904" name="Rectangle 24"/>
              <p:cNvSpPr>
                <a:spLocks noChangeArrowheads="1"/>
              </p:cNvSpPr>
              <p:nvPr/>
            </p:nvSpPr>
            <p:spPr bwMode="auto">
              <a:xfrm>
                <a:off x="4582" y="4693"/>
                <a:ext cx="17" cy="25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03" name="Freeform 23"/>
              <p:cNvSpPr>
                <a:spLocks/>
              </p:cNvSpPr>
              <p:nvPr/>
            </p:nvSpPr>
            <p:spPr bwMode="auto">
              <a:xfrm>
                <a:off x="4537" y="4716"/>
                <a:ext cx="108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110"/>
                  </a:cxn>
                  <a:cxn ang="0">
                    <a:pos x="108" y="0"/>
                  </a:cxn>
                  <a:cxn ang="0">
                    <a:pos x="0" y="0"/>
                  </a:cxn>
                </a:cxnLst>
                <a:rect l="0" t="0" r="r" b="b"/>
                <a:pathLst>
                  <a:path w="108" h="110">
                    <a:moveTo>
                      <a:pt x="0" y="0"/>
                    </a:moveTo>
                    <a:lnTo>
                      <a:pt x="53" y="110"/>
                    </a:lnTo>
                    <a:lnTo>
                      <a:pt x="1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899" name="Group 19"/>
            <p:cNvGrpSpPr>
              <a:grpSpLocks/>
            </p:cNvGrpSpPr>
            <p:nvPr/>
          </p:nvGrpSpPr>
          <p:grpSpPr bwMode="auto">
            <a:xfrm>
              <a:off x="3715" y="3215"/>
              <a:ext cx="291" cy="96"/>
              <a:chOff x="3715" y="3215"/>
              <a:chExt cx="291" cy="96"/>
            </a:xfrm>
          </p:grpSpPr>
          <p:sp>
            <p:nvSpPr>
              <p:cNvPr id="122901" name="Line 21"/>
              <p:cNvSpPr>
                <a:spLocks noChangeShapeType="1"/>
              </p:cNvSpPr>
              <p:nvPr/>
            </p:nvSpPr>
            <p:spPr bwMode="auto">
              <a:xfrm flipV="1">
                <a:off x="3715" y="3262"/>
                <a:ext cx="198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900" name="Freeform 20"/>
              <p:cNvSpPr>
                <a:spLocks/>
              </p:cNvSpPr>
              <p:nvPr/>
            </p:nvSpPr>
            <p:spPr bwMode="auto">
              <a:xfrm>
                <a:off x="3909" y="3215"/>
                <a:ext cx="97" cy="96"/>
              </a:xfrm>
              <a:custGeom>
                <a:avLst/>
                <a:gdLst/>
                <a:ahLst/>
                <a:cxnLst>
                  <a:cxn ang="0">
                    <a:pos x="1" y="96"/>
                  </a:cxn>
                  <a:cxn ang="0">
                    <a:pos x="97" y="47"/>
                  </a:cxn>
                  <a:cxn ang="0">
                    <a:pos x="0" y="0"/>
                  </a:cxn>
                  <a:cxn ang="0">
                    <a:pos x="1" y="96"/>
                  </a:cxn>
                </a:cxnLst>
                <a:rect l="0" t="0" r="r" b="b"/>
                <a:pathLst>
                  <a:path w="97" h="96">
                    <a:moveTo>
                      <a:pt x="1" y="96"/>
                    </a:moveTo>
                    <a:lnTo>
                      <a:pt x="97" y="47"/>
                    </a:lnTo>
                    <a:lnTo>
                      <a:pt x="0" y="0"/>
                    </a:lnTo>
                    <a:lnTo>
                      <a:pt x="1" y="96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896" name="Group 16"/>
            <p:cNvGrpSpPr>
              <a:grpSpLocks/>
            </p:cNvGrpSpPr>
            <p:nvPr/>
          </p:nvGrpSpPr>
          <p:grpSpPr bwMode="auto">
            <a:xfrm>
              <a:off x="3710" y="3806"/>
              <a:ext cx="289" cy="96"/>
              <a:chOff x="3710" y="3806"/>
              <a:chExt cx="289" cy="96"/>
            </a:xfrm>
          </p:grpSpPr>
          <p:sp>
            <p:nvSpPr>
              <p:cNvPr id="122898" name="Line 18"/>
              <p:cNvSpPr>
                <a:spLocks noChangeShapeType="1"/>
              </p:cNvSpPr>
              <p:nvPr/>
            </p:nvSpPr>
            <p:spPr bwMode="auto">
              <a:xfrm flipV="1">
                <a:off x="3801" y="3850"/>
                <a:ext cx="198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897" name="Freeform 17"/>
              <p:cNvSpPr>
                <a:spLocks/>
              </p:cNvSpPr>
              <p:nvPr/>
            </p:nvSpPr>
            <p:spPr bwMode="auto">
              <a:xfrm>
                <a:off x="3710" y="3806"/>
                <a:ext cx="97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50"/>
                  </a:cxn>
                  <a:cxn ang="0">
                    <a:pos x="97" y="96"/>
                  </a:cxn>
                  <a:cxn ang="0">
                    <a:pos x="96" y="0"/>
                  </a:cxn>
                </a:cxnLst>
                <a:rect l="0" t="0" r="r" b="b"/>
                <a:pathLst>
                  <a:path w="97" h="96">
                    <a:moveTo>
                      <a:pt x="96" y="0"/>
                    </a:moveTo>
                    <a:lnTo>
                      <a:pt x="0" y="50"/>
                    </a:lnTo>
                    <a:lnTo>
                      <a:pt x="97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2895" name="Freeform 15"/>
            <p:cNvSpPr>
              <a:spLocks/>
            </p:cNvSpPr>
            <p:nvPr/>
          </p:nvSpPr>
          <p:spPr bwMode="auto">
            <a:xfrm>
              <a:off x="4564" y="5318"/>
              <a:ext cx="108" cy="116"/>
            </a:xfrm>
            <a:custGeom>
              <a:avLst/>
              <a:gdLst/>
              <a:ahLst/>
              <a:cxnLst>
                <a:cxn ang="0">
                  <a:pos x="108" y="116"/>
                </a:cxn>
                <a:cxn ang="0">
                  <a:pos x="66" y="0"/>
                </a:cxn>
                <a:cxn ang="0">
                  <a:pos x="0" y="105"/>
                </a:cxn>
                <a:cxn ang="0">
                  <a:pos x="108" y="116"/>
                </a:cxn>
              </a:cxnLst>
              <a:rect l="0" t="0" r="r" b="b"/>
              <a:pathLst>
                <a:path w="108" h="116">
                  <a:moveTo>
                    <a:pt x="108" y="116"/>
                  </a:moveTo>
                  <a:lnTo>
                    <a:pt x="66" y="0"/>
                  </a:lnTo>
                  <a:lnTo>
                    <a:pt x="0" y="105"/>
                  </a:lnTo>
                  <a:lnTo>
                    <a:pt x="108" y="116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2892" name="Group 12"/>
            <p:cNvGrpSpPr>
              <a:grpSpLocks/>
            </p:cNvGrpSpPr>
            <p:nvPr/>
          </p:nvGrpSpPr>
          <p:grpSpPr bwMode="auto">
            <a:xfrm>
              <a:off x="3724" y="4417"/>
              <a:ext cx="288" cy="96"/>
              <a:chOff x="3724" y="4417"/>
              <a:chExt cx="288" cy="96"/>
            </a:xfrm>
          </p:grpSpPr>
          <p:sp>
            <p:nvSpPr>
              <p:cNvPr id="122894" name="Line 14"/>
              <p:cNvSpPr>
                <a:spLocks noChangeShapeType="1"/>
              </p:cNvSpPr>
              <p:nvPr/>
            </p:nvSpPr>
            <p:spPr bwMode="auto">
              <a:xfrm flipV="1">
                <a:off x="3814" y="4461"/>
                <a:ext cx="198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893" name="Freeform 13"/>
              <p:cNvSpPr>
                <a:spLocks/>
              </p:cNvSpPr>
              <p:nvPr/>
            </p:nvSpPr>
            <p:spPr bwMode="auto">
              <a:xfrm>
                <a:off x="3724" y="4417"/>
                <a:ext cx="96" cy="9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50"/>
                  </a:cxn>
                  <a:cxn ang="0">
                    <a:pos x="96" y="96"/>
                  </a:cxn>
                  <a:cxn ang="0">
                    <a:pos x="94" y="0"/>
                  </a:cxn>
                </a:cxnLst>
                <a:rect l="0" t="0" r="r" b="b"/>
                <a:pathLst>
                  <a:path w="96" h="96">
                    <a:moveTo>
                      <a:pt x="94" y="0"/>
                    </a:moveTo>
                    <a:lnTo>
                      <a:pt x="0" y="50"/>
                    </a:lnTo>
                    <a:lnTo>
                      <a:pt x="96" y="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889" name="Group 9"/>
            <p:cNvGrpSpPr>
              <a:grpSpLocks/>
            </p:cNvGrpSpPr>
            <p:nvPr/>
          </p:nvGrpSpPr>
          <p:grpSpPr bwMode="auto">
            <a:xfrm>
              <a:off x="3715" y="5021"/>
              <a:ext cx="290" cy="96"/>
              <a:chOff x="3715" y="5021"/>
              <a:chExt cx="290" cy="96"/>
            </a:xfrm>
          </p:grpSpPr>
          <p:sp>
            <p:nvSpPr>
              <p:cNvPr id="122891" name="Line 11"/>
              <p:cNvSpPr>
                <a:spLocks noChangeShapeType="1"/>
              </p:cNvSpPr>
              <p:nvPr/>
            </p:nvSpPr>
            <p:spPr bwMode="auto">
              <a:xfrm flipV="1">
                <a:off x="3807" y="5065"/>
                <a:ext cx="198" cy="4"/>
              </a:xfrm>
              <a:prstGeom prst="line">
                <a:avLst/>
              </a:prstGeom>
              <a:noFill/>
              <a:ln w="11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890" name="Freeform 10"/>
              <p:cNvSpPr>
                <a:spLocks/>
              </p:cNvSpPr>
              <p:nvPr/>
            </p:nvSpPr>
            <p:spPr bwMode="auto">
              <a:xfrm>
                <a:off x="3715" y="5021"/>
                <a:ext cx="98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51"/>
                  </a:cxn>
                  <a:cxn ang="0">
                    <a:pos x="98" y="96"/>
                  </a:cxn>
                  <a:cxn ang="0">
                    <a:pos x="96" y="0"/>
                  </a:cxn>
                </a:cxnLst>
                <a:rect l="0" t="0" r="r" b="b"/>
                <a:pathLst>
                  <a:path w="98" h="96">
                    <a:moveTo>
                      <a:pt x="96" y="0"/>
                    </a:moveTo>
                    <a:lnTo>
                      <a:pt x="0" y="51"/>
                    </a:lnTo>
                    <a:lnTo>
                      <a:pt x="98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886" name="Group 6"/>
            <p:cNvGrpSpPr>
              <a:grpSpLocks/>
            </p:cNvGrpSpPr>
            <p:nvPr/>
          </p:nvGrpSpPr>
          <p:grpSpPr bwMode="auto">
            <a:xfrm>
              <a:off x="4293" y="4840"/>
              <a:ext cx="193" cy="110"/>
              <a:chOff x="4293" y="4840"/>
              <a:chExt cx="193" cy="110"/>
            </a:xfrm>
          </p:grpSpPr>
          <p:sp>
            <p:nvSpPr>
              <p:cNvPr id="122888" name="Freeform 8"/>
              <p:cNvSpPr>
                <a:spLocks/>
              </p:cNvSpPr>
              <p:nvPr/>
            </p:nvSpPr>
            <p:spPr bwMode="auto">
              <a:xfrm>
                <a:off x="4293" y="4884"/>
                <a:ext cx="86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86" y="20"/>
                  </a:cxn>
                  <a:cxn ang="0">
                    <a:pos x="86" y="3"/>
                  </a:cxn>
                  <a:cxn ang="0">
                    <a:pos x="0" y="0"/>
                  </a:cxn>
                </a:cxnLst>
                <a:rect l="0" t="0" r="r" b="b"/>
                <a:pathLst>
                  <a:path w="86" h="20">
                    <a:moveTo>
                      <a:pt x="0" y="0"/>
                    </a:moveTo>
                    <a:lnTo>
                      <a:pt x="0" y="17"/>
                    </a:lnTo>
                    <a:lnTo>
                      <a:pt x="86" y="20"/>
                    </a:lnTo>
                    <a:lnTo>
                      <a:pt x="8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887" name="Freeform 7"/>
              <p:cNvSpPr>
                <a:spLocks/>
              </p:cNvSpPr>
              <p:nvPr/>
            </p:nvSpPr>
            <p:spPr bwMode="auto">
              <a:xfrm>
                <a:off x="4374" y="4840"/>
                <a:ext cx="112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112" y="59"/>
                  </a:cxn>
                  <a:cxn ang="0">
                    <a:pos x="3" y="0"/>
                  </a:cxn>
                  <a:cxn ang="0">
                    <a:pos x="0" y="110"/>
                  </a:cxn>
                </a:cxnLst>
                <a:rect l="0" t="0" r="r" b="b"/>
                <a:pathLst>
                  <a:path w="112" h="110">
                    <a:moveTo>
                      <a:pt x="0" y="110"/>
                    </a:moveTo>
                    <a:lnTo>
                      <a:pt x="112" y="59"/>
                    </a:lnTo>
                    <a:lnTo>
                      <a:pt x="3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2885" name="Rectangle 5"/>
            <p:cNvSpPr>
              <a:spLocks noChangeArrowheads="1"/>
            </p:cNvSpPr>
            <p:nvPr/>
          </p:nvSpPr>
          <p:spPr bwMode="auto">
            <a:xfrm>
              <a:off x="4225" y="4177"/>
              <a:ext cx="17" cy="512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884" name="Rectangle 4"/>
            <p:cNvSpPr>
              <a:spLocks noChangeArrowheads="1"/>
            </p:cNvSpPr>
            <p:nvPr/>
          </p:nvSpPr>
          <p:spPr bwMode="auto">
            <a:xfrm>
              <a:off x="4236" y="4679"/>
              <a:ext cx="352" cy="1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883" name="Freeform 3"/>
            <p:cNvSpPr>
              <a:spLocks/>
            </p:cNvSpPr>
            <p:nvPr/>
          </p:nvSpPr>
          <p:spPr bwMode="auto">
            <a:xfrm>
              <a:off x="4285" y="4781"/>
              <a:ext cx="19" cy="109"/>
            </a:xfrm>
            <a:custGeom>
              <a:avLst/>
              <a:gdLst/>
              <a:ahLst/>
              <a:cxnLst>
                <a:cxn ang="0">
                  <a:pos x="2" y="109"/>
                </a:cxn>
                <a:cxn ang="0">
                  <a:pos x="19" y="109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" y="109"/>
                </a:cxn>
              </a:cxnLst>
              <a:rect l="0" t="0" r="r" b="b"/>
              <a:pathLst>
                <a:path w="19" h="109">
                  <a:moveTo>
                    <a:pt x="2" y="109"/>
                  </a:moveTo>
                  <a:lnTo>
                    <a:pt x="19" y="10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" y="109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882" name="Text Box 2"/>
            <p:cNvSpPr txBox="1">
              <a:spLocks noChangeArrowheads="1"/>
            </p:cNvSpPr>
            <p:nvPr/>
          </p:nvSpPr>
          <p:spPr bwMode="auto">
            <a:xfrm>
              <a:off x="5434" y="361"/>
              <a:ext cx="12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TCLK BOARD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83" name="ZoneTexte 2382"/>
          <p:cNvSpPr txBox="1"/>
          <p:nvPr/>
        </p:nvSpPr>
        <p:spPr>
          <a:xfrm>
            <a:off x="5189071" y="1857364"/>
            <a:ext cx="377541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Carte de transfert des données </a:t>
            </a:r>
          </a:p>
          <a:p>
            <a:r>
              <a:rPr lang="fr-FR" dirty="0" smtClean="0"/>
              <a:t>de synchronisation TCLK_BOARD</a:t>
            </a:r>
          </a:p>
          <a:p>
            <a:r>
              <a:rPr lang="fr-FR" dirty="0" smtClean="0"/>
              <a:t> entre les 2 cartes CARRIER d’un cristal</a:t>
            </a:r>
          </a:p>
          <a:p>
            <a:r>
              <a:rPr lang="fr-FR" dirty="0" smtClean="0"/>
              <a:t>Connexion par la zone 3 du châssis ATCA</a:t>
            </a:r>
            <a:endParaRPr lang="fr-FR" dirty="0"/>
          </a:p>
        </p:txBody>
      </p:sp>
      <p:cxnSp>
        <p:nvCxnSpPr>
          <p:cNvPr id="2385" name="Connecteur droit avec flèche 2384"/>
          <p:cNvCxnSpPr>
            <a:stCxn id="2383" idx="1"/>
          </p:cNvCxnSpPr>
          <p:nvPr/>
        </p:nvCxnSpPr>
        <p:spPr>
          <a:xfrm rot="10800000" flipV="1">
            <a:off x="4714901" y="2734527"/>
            <a:ext cx="474171" cy="40872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74728"/>
            <a:ext cx="2530925" cy="116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000108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lbertus Medium" pitchFamily="34" charset="0"/>
              </a:rPr>
              <a:t>Les caractéristiques techniques d’une carte CARRIER</a:t>
            </a:r>
            <a:endParaRPr lang="fr-FR" sz="3200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117828"/>
          </a:xfrm>
        </p:spPr>
        <p:txBody>
          <a:bodyPr/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/>
              <a:t>Environ 200 références de composants </a:t>
            </a:r>
            <a:r>
              <a:rPr lang="fr-FR" sz="2000" dirty="0" err="1" smtClean="0"/>
              <a:t>RoHS</a:t>
            </a:r>
            <a:endParaRPr lang="fr-FR" sz="20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/>
              <a:t>Plus de 2300 composants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/>
              <a:t>Un circuit imprimé 22 couches classe 6 320 x 280 mm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/>
              <a:t>3 FPGA, 1 Switch Ethernet 9 ports, 2 mémoires SDRAM 32bits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/>
              <a:t>17 alimentations différentes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/>
              <a:t>Des liaisons rapides différentielles (3 GHz)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000" dirty="0" smtClean="0"/>
              <a:t>Une distribution d’horloge à 100MHz en phase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Carte CARRIER ATCA AGATA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5" name="Picture 5" descr="AG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83097"/>
            <a:ext cx="4786346" cy="5323860"/>
          </a:xfrm>
          <a:prstGeom prst="rect">
            <a:avLst/>
          </a:prstGeom>
          <a:noFill/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</p:pic>
      <p:cxnSp>
        <p:nvCxnSpPr>
          <p:cNvPr id="7" name="Connecteur droit avec flèche 6"/>
          <p:cNvCxnSpPr/>
          <p:nvPr/>
        </p:nvCxnSpPr>
        <p:spPr>
          <a:xfrm rot="5400000">
            <a:off x="-714412" y="3786190"/>
            <a:ext cx="4786346" cy="21431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10800000">
            <a:off x="1500166" y="1500174"/>
            <a:ext cx="100013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0800000">
            <a:off x="1285852" y="6286520"/>
            <a:ext cx="100013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2001026" y="1213628"/>
            <a:ext cx="57150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6072992" y="1213628"/>
            <a:ext cx="57150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285984" y="1071546"/>
            <a:ext cx="4071966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000496" y="78579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280mm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85786" y="328612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320mm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00010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Production AGATA CARRIER</a:t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</a:b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Préparation de la fabrication(1)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18435" name="Espace réservé du contenu 4"/>
          <p:cNvSpPr>
            <a:spLocks noGrp="1"/>
          </p:cNvSpPr>
          <p:nvPr>
            <p:ph idx="1"/>
          </p:nvPr>
        </p:nvSpPr>
        <p:spPr>
          <a:xfrm>
            <a:off x="214282" y="1882775"/>
            <a:ext cx="8472518" cy="4403745"/>
          </a:xfrm>
        </p:spPr>
        <p:txBody>
          <a:bodyPr/>
          <a:lstStyle/>
          <a:p>
            <a:r>
              <a:rPr lang="fr-FR" sz="2400" dirty="0" smtClean="0"/>
              <a:t>Constitution d’une nomenclature:</a:t>
            </a:r>
          </a:p>
          <a:p>
            <a:pPr lvl="1"/>
            <a:r>
              <a:rPr lang="fr-FR" sz="1800" dirty="0" smtClean="0"/>
              <a:t>Récupération depuis CADENCE des codes articles et ajout des prix et des délais dans la base Access du service électronique</a:t>
            </a:r>
          </a:p>
          <a:p>
            <a:r>
              <a:rPr lang="fr-FR" sz="2400" dirty="0" smtClean="0"/>
              <a:t>Achat après devis au meilleur prix</a:t>
            </a:r>
          </a:p>
          <a:p>
            <a:r>
              <a:rPr lang="fr-FR" sz="2400" dirty="0" smtClean="0"/>
              <a:t>Suivi des commandes de composants</a:t>
            </a:r>
          </a:p>
          <a:p>
            <a:r>
              <a:rPr lang="fr-FR" sz="2400" dirty="0" smtClean="0"/>
              <a:t>Commande de Face avant ATCA avec leurs découpes et leurs sérigraphies</a:t>
            </a:r>
          </a:p>
          <a:p>
            <a:r>
              <a:rPr lang="fr-FR" sz="2400" dirty="0" smtClean="0"/>
              <a:t>Constituer un dossier de câblage complet et faire câbler les composants</a:t>
            </a:r>
          </a:p>
          <a:p>
            <a:pPr>
              <a:buFont typeface="Wingdings 2" pitchFamily="18" charset="2"/>
              <a:buNone/>
            </a:pPr>
            <a:r>
              <a:rPr lang="fr-FR" sz="2000" dirty="0" smtClean="0"/>
              <a:t>Le coût des composants est de 3500€ par carte</a:t>
            </a:r>
          </a:p>
          <a:p>
            <a:pPr>
              <a:buFont typeface="Wingdings 2" pitchFamily="18" charset="2"/>
              <a:buNone/>
            </a:pPr>
            <a:endParaRPr lang="fr-FR" sz="2000" dirty="0" smtClean="0"/>
          </a:p>
          <a:p>
            <a:pPr>
              <a:buFont typeface="Wingdings 2" pitchFamily="18" charset="2"/>
              <a:buNone/>
            </a:pPr>
            <a:endParaRPr lang="fr-FR" sz="2000" dirty="0" smtClean="0"/>
          </a:p>
          <a:p>
            <a:pPr>
              <a:buFont typeface="Wingdings 2" pitchFamily="18" charset="2"/>
              <a:buNone/>
            </a:pPr>
            <a:endParaRPr lang="fr-FR" sz="1800" dirty="0" smtClean="0"/>
          </a:p>
        </p:txBody>
      </p:sp>
      <p:sp>
        <p:nvSpPr>
          <p:cNvPr id="18436" name="Espace réservé de la date 7"/>
          <p:cNvSpPr>
            <a:spLocks noGrp="1"/>
          </p:cNvSpPr>
          <p:nvPr>
            <p:ph type="dt" sz="quarter" idx="10"/>
          </p:nvPr>
        </p:nvSpPr>
        <p:spPr bwMode="auto">
          <a:xfrm>
            <a:off x="4214813" y="6357938"/>
            <a:ext cx="3133725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/>
              <a:t>C.Oziol</a:t>
            </a:r>
            <a:r>
              <a:rPr lang="fr-FR" dirty="0" smtClean="0"/>
              <a:t> 14 septembre 2010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7158" y="607220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K.M.M. </a:t>
            </a:r>
            <a:r>
              <a:rPr lang="fr-FR" dirty="0" err="1" smtClean="0"/>
              <a:t>Tun</a:t>
            </a:r>
            <a:r>
              <a:rPr lang="fr-FR" dirty="0" smtClean="0"/>
              <a:t>-</a:t>
            </a:r>
            <a:r>
              <a:rPr lang="fr-FR" dirty="0" err="1" smtClean="0"/>
              <a:t>Lanoë</a:t>
            </a:r>
            <a:r>
              <a:rPr lang="fr-FR" dirty="0" smtClean="0"/>
              <a:t>, M. J. </a:t>
            </a:r>
            <a:r>
              <a:rPr lang="fr-FR" dirty="0" err="1" smtClean="0"/>
              <a:t>Maltese</a:t>
            </a:r>
            <a:r>
              <a:rPr lang="fr-FR" dirty="0" smtClean="0"/>
              <a:t>, Mme </a:t>
            </a:r>
            <a:r>
              <a:rPr lang="fr-FR" dirty="0" err="1" smtClean="0"/>
              <a:t>Lermitage</a:t>
            </a:r>
            <a:r>
              <a:rPr lang="fr-FR" dirty="0" smtClean="0"/>
              <a:t>, M.C. </a:t>
            </a:r>
            <a:r>
              <a:rPr lang="fr-FR" dirty="0" err="1" smtClean="0"/>
              <a:t>Oziol</a:t>
            </a:r>
            <a:r>
              <a:rPr lang="fr-FR" dirty="0" smtClean="0"/>
              <a:t>,</a:t>
            </a:r>
          </a:p>
          <a:p>
            <a:r>
              <a:rPr lang="fr-FR" dirty="0" smtClean="0"/>
              <a:t> M. F. Salomon  </a:t>
            </a:r>
            <a:endParaRPr lang="fr-FR" dirty="0"/>
          </a:p>
        </p:txBody>
      </p:sp>
      <p:pic>
        <p:nvPicPr>
          <p:cNvPr id="92162" name="Picture 2" descr="P:\MPU-SEP\RAPPORTS_2008_2009\Contributions-SEP\AGATA\fig6a_FA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2786058"/>
            <a:ext cx="392837" cy="37476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928670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Production AGATA CARRIER</a:t>
            </a:r>
            <a:br>
              <a:rPr lang="fr-FR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</a:br>
            <a:r>
              <a:rPr lang="fr-FR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Préparation de la fabrication(2)</a:t>
            </a:r>
            <a:endParaRPr lang="fr-FR" sz="3200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475163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400" dirty="0" smtClean="0"/>
              <a:t>Conception d’un banc de test :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400" dirty="0" smtClean="0"/>
              <a:t>Installation d’un PC de test Linux (test du chargement linux embarqué à travers l’Ethernet)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400" dirty="0" smtClean="0"/>
              <a:t>Installation d’un PC de test Windows :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fr-FR" dirty="0" smtClean="0"/>
              <a:t>chargement des FPGA, 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fr-FR" dirty="0" smtClean="0"/>
              <a:t>chargement du programme de boot du PowerPC,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fr-FR" dirty="0" smtClean="0"/>
              <a:t>rédaction et utilisation des programmes de test JTAG.</a:t>
            </a:r>
          </a:p>
        </p:txBody>
      </p:sp>
      <p:sp>
        <p:nvSpPr>
          <p:cNvPr id="19460" name="Espace réservé de la date 7"/>
          <p:cNvSpPr>
            <a:spLocks noGrp="1"/>
          </p:cNvSpPr>
          <p:nvPr>
            <p:ph type="dt" sz="quarter" idx="10"/>
          </p:nvPr>
        </p:nvSpPr>
        <p:spPr bwMode="auto">
          <a:xfrm>
            <a:off x="3929063" y="6357938"/>
            <a:ext cx="3419475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1538" y="607220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K.M.M. </a:t>
            </a:r>
            <a:r>
              <a:rPr lang="fr-FR" dirty="0" err="1" smtClean="0"/>
              <a:t>Tun</a:t>
            </a:r>
            <a:r>
              <a:rPr lang="fr-FR" dirty="0" smtClean="0"/>
              <a:t>-</a:t>
            </a:r>
            <a:r>
              <a:rPr lang="fr-FR" dirty="0" err="1" smtClean="0"/>
              <a:t>Lanoë</a:t>
            </a:r>
            <a:r>
              <a:rPr lang="fr-FR" dirty="0" smtClean="0"/>
              <a:t>, M. B. Y. Ky, M. C. </a:t>
            </a:r>
            <a:r>
              <a:rPr lang="fr-FR" dirty="0" err="1" smtClean="0"/>
              <a:t>Oziol</a:t>
            </a:r>
            <a:r>
              <a:rPr lang="fr-FR" dirty="0" smtClean="0"/>
              <a:t>, M. F. Salomon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Production AGATA CARRIER</a:t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</a:b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Préparation de la fabrication(3)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882775"/>
            <a:ext cx="8115300" cy="4260850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Création de procédures de test :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dirty="0" smtClean="0"/>
              <a:t>Test d’une carte fonctionnelle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dirty="0" smtClean="0"/>
              <a:t>Rédaction des procédures détaillées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dirty="0" smtClean="0"/>
              <a:t>Réalisation des fiches de suivi des tests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dirty="0" smtClean="0"/>
              <a:t>Conception de cartes bouchons pour connecteurs des cartes filles pour test JTAG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dirty="0" smtClean="0"/>
              <a:t>Développement de code VHDL spécifique pour les tests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dirty="0" smtClean="0"/>
              <a:t>Suivi des retours pour correctif au câbleur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dirty="0" smtClean="0"/>
              <a:t>Suivi des expéditions et des stocks des cartes CARRIER en Italie (</a:t>
            </a:r>
            <a:r>
              <a:rPr lang="fr-FR" dirty="0" err="1" smtClean="0"/>
              <a:t>Legnaro</a:t>
            </a:r>
            <a:r>
              <a:rPr lang="fr-FR" dirty="0" smtClean="0"/>
              <a:t>)</a:t>
            </a:r>
          </a:p>
        </p:txBody>
      </p:sp>
      <p:sp>
        <p:nvSpPr>
          <p:cNvPr id="21508" name="Espace réservé de la date 7"/>
          <p:cNvSpPr>
            <a:spLocks noGrp="1"/>
          </p:cNvSpPr>
          <p:nvPr>
            <p:ph type="dt" sz="quarter" idx="10"/>
          </p:nvPr>
        </p:nvSpPr>
        <p:spPr bwMode="auto">
          <a:xfrm>
            <a:off x="4071938" y="6357938"/>
            <a:ext cx="3276600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1538" y="614364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K.M.M. </a:t>
            </a:r>
            <a:r>
              <a:rPr lang="fr-FR" dirty="0" err="1" smtClean="0"/>
              <a:t>Tun</a:t>
            </a:r>
            <a:r>
              <a:rPr lang="fr-FR" dirty="0" smtClean="0"/>
              <a:t>-</a:t>
            </a:r>
            <a:r>
              <a:rPr lang="fr-FR" dirty="0" err="1" smtClean="0"/>
              <a:t>Lanoë</a:t>
            </a:r>
            <a:r>
              <a:rPr lang="fr-FR" dirty="0" smtClean="0"/>
              <a:t>, M. B. Y. Ky, M. C. </a:t>
            </a:r>
            <a:r>
              <a:rPr lang="fr-FR" dirty="0" err="1" smtClean="0"/>
              <a:t>Oziol</a:t>
            </a:r>
            <a:r>
              <a:rPr lang="fr-FR" dirty="0" smtClean="0"/>
              <a:t>, M. F. Salomon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000108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Le banc de test IPNO des cartes CARRIER ATCA</a:t>
            </a:r>
            <a:endParaRPr lang="fr-FR" sz="3200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20483" name="Espace réservé de la date 7"/>
          <p:cNvSpPr>
            <a:spLocks noGrp="1"/>
          </p:cNvSpPr>
          <p:nvPr>
            <p:ph type="dt" sz="quarter" idx="10"/>
          </p:nvPr>
        </p:nvSpPr>
        <p:spPr bwMode="auto">
          <a:xfrm>
            <a:off x="3929063" y="6357938"/>
            <a:ext cx="3419475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20484" name="Image 6" descr="IMG_15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857375"/>
            <a:ext cx="5429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1428750" y="4071938"/>
            <a:ext cx="642938" cy="285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ZoneTexte 9"/>
          <p:cNvSpPr txBox="1">
            <a:spLocks noChangeArrowheads="1"/>
          </p:cNvSpPr>
          <p:nvPr/>
        </p:nvSpPr>
        <p:spPr bwMode="auto">
          <a:xfrm>
            <a:off x="571473" y="4357688"/>
            <a:ext cx="1143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>
                <a:latin typeface="Century Gothic" pitchFamily="34" charset="0"/>
              </a:rPr>
              <a:t>PC de </a:t>
            </a:r>
            <a:r>
              <a:rPr lang="fr-FR" sz="1200" b="1" dirty="0" smtClean="0">
                <a:latin typeface="Century Gothic" pitchFamily="34" charset="0"/>
              </a:rPr>
              <a:t>test</a:t>
            </a:r>
          </a:p>
          <a:p>
            <a:r>
              <a:rPr lang="fr-FR" sz="1200" b="1" dirty="0" smtClean="0">
                <a:latin typeface="Century Gothic" pitchFamily="34" charset="0"/>
              </a:rPr>
              <a:t>Windows XP</a:t>
            </a:r>
            <a:endParaRPr lang="fr-FR" sz="1200" b="1" dirty="0">
              <a:latin typeface="Century Gothic" pitchFamily="34" charset="0"/>
            </a:endParaRPr>
          </a:p>
        </p:txBody>
      </p:sp>
      <p:sp>
        <p:nvSpPr>
          <p:cNvPr id="20487" name="ZoneTexte 10"/>
          <p:cNvSpPr txBox="1">
            <a:spLocks noChangeArrowheads="1"/>
          </p:cNvSpPr>
          <p:nvPr/>
        </p:nvSpPr>
        <p:spPr bwMode="auto">
          <a:xfrm>
            <a:off x="6429375" y="1428750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entury Gothic" pitchFamily="34" charset="0"/>
              </a:rPr>
              <a:t>Carte en test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10800000" flipV="1">
            <a:off x="5929313" y="1714500"/>
            <a:ext cx="1071562" cy="9286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>
            <a:off x="4929191" y="4500570"/>
            <a:ext cx="2000249" cy="15716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214688" y="4786313"/>
            <a:ext cx="1643062" cy="1285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ZoneTexte 14"/>
          <p:cNvSpPr txBox="1">
            <a:spLocks noChangeArrowheads="1"/>
          </p:cNvSpPr>
          <p:nvPr/>
        </p:nvSpPr>
        <p:spPr bwMode="auto">
          <a:xfrm>
            <a:off x="1643063" y="6072188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entury Gothic" pitchFamily="34" charset="0"/>
              </a:rPr>
              <a:t>JT 37x7 Controller</a:t>
            </a:r>
          </a:p>
        </p:txBody>
      </p:sp>
      <p:sp>
        <p:nvSpPr>
          <p:cNvPr id="20492" name="ZoneTexte 15"/>
          <p:cNvSpPr txBox="1">
            <a:spLocks noChangeArrowheads="1"/>
          </p:cNvSpPr>
          <p:nvPr/>
        </p:nvSpPr>
        <p:spPr bwMode="auto">
          <a:xfrm>
            <a:off x="6286500" y="6072188"/>
            <a:ext cx="257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entury Gothic" pitchFamily="34" charset="0"/>
              </a:rPr>
              <a:t>JT  2147 QuadPOD System</a:t>
            </a:r>
          </a:p>
        </p:txBody>
      </p:sp>
      <p:sp>
        <p:nvSpPr>
          <p:cNvPr id="20493" name="ZoneTexte 16"/>
          <p:cNvSpPr txBox="1">
            <a:spLocks noChangeArrowheads="1"/>
          </p:cNvSpPr>
          <p:nvPr/>
        </p:nvSpPr>
        <p:spPr bwMode="auto">
          <a:xfrm>
            <a:off x="4500563" y="1571625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entury Gothic" pitchFamily="34" charset="0"/>
              </a:rPr>
              <a:t>Câble JTAG</a:t>
            </a:r>
          </a:p>
        </p:txBody>
      </p:sp>
      <p:cxnSp>
        <p:nvCxnSpPr>
          <p:cNvPr id="18" name="Connecteur droit avec flèche 17"/>
          <p:cNvCxnSpPr>
            <a:stCxn id="20493" idx="2"/>
          </p:cNvCxnSpPr>
          <p:nvPr/>
        </p:nvCxnSpPr>
        <p:spPr>
          <a:xfrm rot="16200000" flipH="1">
            <a:off x="4138613" y="2781300"/>
            <a:ext cx="1938338" cy="71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0800000">
            <a:off x="6072190" y="4143376"/>
            <a:ext cx="1785959" cy="6429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ZoneTexte 24"/>
          <p:cNvSpPr txBox="1">
            <a:spLocks noChangeArrowheads="1"/>
          </p:cNvSpPr>
          <p:nvPr/>
        </p:nvSpPr>
        <p:spPr bwMode="auto">
          <a:xfrm>
            <a:off x="7286625" y="485776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>
                <a:latin typeface="Century Gothic" pitchFamily="34" charset="0"/>
              </a:rPr>
              <a:t>Sonde </a:t>
            </a:r>
            <a:r>
              <a:rPr lang="fr-FR" sz="1200" b="1" dirty="0" err="1">
                <a:latin typeface="Century Gothic" pitchFamily="34" charset="0"/>
              </a:rPr>
              <a:t>Xilinx</a:t>
            </a:r>
            <a:r>
              <a:rPr lang="fr-FR" sz="1200" b="1" dirty="0">
                <a:latin typeface="Century Gothic" pitchFamily="34" charset="0"/>
              </a:rPr>
              <a:t> </a:t>
            </a:r>
            <a:r>
              <a:rPr lang="fr-FR" sz="1200" b="1" dirty="0" err="1">
                <a:latin typeface="Century Gothic" pitchFamily="34" charset="0"/>
              </a:rPr>
              <a:t>Multilinx</a:t>
            </a:r>
            <a:endParaRPr lang="fr-FR" sz="1200" b="1" dirty="0">
              <a:latin typeface="Century Gothic" pitchFamily="34" charset="0"/>
            </a:endParaRPr>
          </a:p>
        </p:txBody>
      </p:sp>
      <p:sp>
        <p:nvSpPr>
          <p:cNvPr id="20497" name="ZoneTexte 28"/>
          <p:cNvSpPr txBox="1">
            <a:spLocks noChangeArrowheads="1"/>
          </p:cNvSpPr>
          <p:nvPr/>
        </p:nvSpPr>
        <p:spPr bwMode="auto">
          <a:xfrm>
            <a:off x="571500" y="178593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PC </a:t>
            </a:r>
            <a:r>
              <a:rPr lang="fr-FR" sz="1200" b="1" dirty="0">
                <a:latin typeface="Century Gothic" pitchFamily="34" charset="0"/>
              </a:rPr>
              <a:t>de test Linux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643063" y="2071688"/>
            <a:ext cx="2786062" cy="7143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10800000">
            <a:off x="7143750" y="2286000"/>
            <a:ext cx="857250" cy="142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ZoneTexte 34"/>
          <p:cNvSpPr txBox="1">
            <a:spLocks noChangeArrowheads="1"/>
          </p:cNvSpPr>
          <p:nvPr/>
        </p:nvSpPr>
        <p:spPr bwMode="auto">
          <a:xfrm>
            <a:off x="7643813" y="2143125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entury Gothic" pitchFamily="34" charset="0"/>
              </a:rPr>
              <a:t>Châssis ATCA</a:t>
            </a:r>
          </a:p>
        </p:txBody>
      </p:sp>
      <p:sp>
        <p:nvSpPr>
          <p:cNvPr id="20501" name="ZoneTexte 35"/>
          <p:cNvSpPr txBox="1">
            <a:spLocks noChangeArrowheads="1"/>
          </p:cNvSpPr>
          <p:nvPr/>
        </p:nvSpPr>
        <p:spPr bwMode="auto">
          <a:xfrm>
            <a:off x="7572375" y="3000375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entury Gothic" pitchFamily="34" charset="0"/>
              </a:rPr>
              <a:t>Rallonge ATCA</a:t>
            </a:r>
          </a:p>
        </p:txBody>
      </p:sp>
      <p:cxnSp>
        <p:nvCxnSpPr>
          <p:cNvPr id="38" name="Connecteur droit avec flèche 37"/>
          <p:cNvCxnSpPr>
            <a:stCxn id="20501" idx="1"/>
          </p:cNvCxnSpPr>
          <p:nvPr/>
        </p:nvCxnSpPr>
        <p:spPr>
          <a:xfrm rot="10800000">
            <a:off x="6572265" y="2428868"/>
            <a:ext cx="1000111" cy="7096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0800000">
            <a:off x="6143636" y="3286124"/>
            <a:ext cx="1714514" cy="6429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4"/>
          <p:cNvSpPr txBox="1">
            <a:spLocks noChangeArrowheads="1"/>
          </p:cNvSpPr>
          <p:nvPr/>
        </p:nvSpPr>
        <p:spPr bwMode="auto">
          <a:xfrm>
            <a:off x="7286625" y="3929066"/>
            <a:ext cx="185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Cartes bouchons de test</a:t>
            </a:r>
            <a:endParaRPr lang="fr-FR" sz="12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000108"/>
          </a:xfrm>
        </p:spPr>
        <p:txBody>
          <a:bodyPr>
            <a:noAutofit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Création d’une carte bouchon pour les tests JTAG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000240"/>
            <a:ext cx="8001056" cy="3429024"/>
          </a:xfrm>
        </p:spPr>
        <p:txBody>
          <a:bodyPr/>
          <a:lstStyle/>
          <a:p>
            <a:r>
              <a:rPr lang="fr-FR" sz="2000" dirty="0" smtClean="0"/>
              <a:t>Il y a 120 connexions vers chaque carte fille</a:t>
            </a:r>
            <a:r>
              <a:rPr lang="fr-FR" sz="2000" dirty="0" smtClean="0">
                <a:sym typeface="Wingdings" pitchFamily="2" charset="2"/>
              </a:rPr>
              <a:t> </a:t>
            </a:r>
            <a:r>
              <a:rPr lang="fr-FR" sz="2000" dirty="0" smtClean="0"/>
              <a:t> nécessité de valider au maximum ces connexions</a:t>
            </a:r>
          </a:p>
          <a:p>
            <a:r>
              <a:rPr lang="fr-FR" sz="2000" dirty="0" smtClean="0"/>
              <a:t>Pour les valider, nous réalisons une carte bouchon qui reboucle les signaux deux à deux</a:t>
            </a:r>
          </a:p>
          <a:p>
            <a:r>
              <a:rPr lang="fr-FR" sz="2000" dirty="0" smtClean="0"/>
              <a:t>Grâce au testeur JTAG, nous pouvons valider ces connexions et la bonne soudure des connecteurs pour cartes filles</a:t>
            </a:r>
          </a:p>
          <a:p>
            <a:r>
              <a:rPr lang="fr-FR" sz="2000" dirty="0" smtClean="0"/>
              <a:t>Les cartes bouchons permettent également une terminaison des horloges différentielles des cartes filles et donc leur validation à l’oscilloscope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L’objectif du projet AGATA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Les noyaux stables sont tous connus et caractérisés</a:t>
            </a:r>
          </a:p>
          <a:p>
            <a:r>
              <a:rPr lang="fr-FR" sz="2000" dirty="0" smtClean="0"/>
              <a:t>Etude des noyaux exotiques (à durée de vie courte) lourds, super lourds et rares</a:t>
            </a:r>
          </a:p>
          <a:p>
            <a:r>
              <a:rPr lang="fr-FR" sz="2000" dirty="0" smtClean="0"/>
              <a:t>Etudier les terres encore inconnues de la structure du noyau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29124" y="3643314"/>
            <a:ext cx="4714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+mj-lt"/>
              </a:rPr>
              <a:t>Objectif : étudier le noyau à basse énergie grâce aux rayonnements gamma en reconstituant leur trajectoire, leur énergie et leur temps d’arrivée.</a:t>
            </a: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Les applications futures sont l’imagerie médicale et la surveillance du transport de matière radioactive.</a:t>
            </a:r>
            <a:endParaRPr lang="fr-FR" dirty="0">
              <a:latin typeface="+mj-lt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0418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428736"/>
          </a:xfrm>
        </p:spPr>
        <p:txBody>
          <a:bodyPr>
            <a:noAutofit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Fabrication et vérification des cartes fond de panier ATCA spécifiques TCLK_BOARD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2832076"/>
          </a:xfrm>
        </p:spPr>
        <p:txBody>
          <a:bodyPr/>
          <a:lstStyle/>
          <a:p>
            <a:r>
              <a:rPr lang="fr-FR" sz="2400" dirty="0" smtClean="0"/>
              <a:t>Routage et saisie de schéma sous ALLEGRO</a:t>
            </a:r>
          </a:p>
          <a:p>
            <a:r>
              <a:rPr lang="fr-FR" sz="2400" dirty="0" smtClean="0"/>
              <a:t>Test avec une carte CARRIER avec vérification des horloges en sortie des connecteurs</a:t>
            </a:r>
          </a:p>
          <a:p>
            <a:r>
              <a:rPr lang="fr-FR" sz="2400" dirty="0" smtClean="0"/>
              <a:t>Test avec 2 cartes CARRIER et le logiciel </a:t>
            </a:r>
            <a:r>
              <a:rPr lang="fr-FR" sz="2400" dirty="0" err="1" smtClean="0"/>
              <a:t>Chipscope</a:t>
            </a:r>
            <a:r>
              <a:rPr lang="fr-FR" sz="2400" dirty="0" smtClean="0"/>
              <a:t> Pro des signaux de déclenchement, vérification sur la carte CARRIER esclave des 71 signaux grâce à l’envoi d’un compteur et comparaison sur la carte esclave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71538" y="614364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K.M.M. </a:t>
            </a:r>
            <a:r>
              <a:rPr lang="fr-FR" dirty="0" err="1" smtClean="0"/>
              <a:t>Tun</a:t>
            </a:r>
            <a:r>
              <a:rPr lang="fr-FR" dirty="0" smtClean="0"/>
              <a:t>-</a:t>
            </a:r>
            <a:r>
              <a:rPr lang="fr-FR" dirty="0" err="1" smtClean="0"/>
              <a:t>Lanoë</a:t>
            </a:r>
            <a:r>
              <a:rPr lang="fr-FR" dirty="0" smtClean="0"/>
              <a:t>, M. C. </a:t>
            </a:r>
            <a:r>
              <a:rPr lang="fr-FR" dirty="0" err="1" smtClean="0"/>
              <a:t>Oziol</a:t>
            </a:r>
            <a:r>
              <a:rPr lang="fr-FR" dirty="0" smtClean="0"/>
              <a:t>, M. S. Royer</a:t>
            </a:r>
            <a:endParaRPr lang="fr-FR" dirty="0"/>
          </a:p>
        </p:txBody>
      </p:sp>
      <p:pic>
        <p:nvPicPr>
          <p:cNvPr id="91139" name="Picture 3" descr="P:\MPU-SEP\RAPPORTS_2008_2009\Contributions-SEP\AGATA\fig7_TCLK.JPG"/>
          <p:cNvPicPr>
            <a:picLocks noChangeAspect="1" noChangeArrowheads="1"/>
          </p:cNvPicPr>
          <p:nvPr/>
        </p:nvPicPr>
        <p:blipFill>
          <a:blip r:embed="rId2"/>
          <a:srcRect l="24888" t="2915" r="20703" b="2915"/>
          <a:stretch>
            <a:fillRect/>
          </a:stretch>
        </p:blipFill>
        <p:spPr bwMode="auto">
          <a:xfrm rot="5400000">
            <a:off x="5839429" y="3661769"/>
            <a:ext cx="1501389" cy="346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Autofit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Exemple de comparaison des horloges sur 2 cartes CARRIER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93186" name="Picture 2" descr="adc_A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Autofit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Exemple de résultats sur le logiciel </a:t>
            </a:r>
            <a:r>
              <a:rPr lang="fr-FR" dirty="0" err="1" smtClean="0">
                <a:latin typeface="Albertus Medium" pitchFamily="34" charset="0"/>
              </a:rPr>
              <a:t>Chipscope</a:t>
            </a:r>
            <a:r>
              <a:rPr lang="fr-FR" dirty="0" smtClean="0">
                <a:latin typeface="Albertus Medium" pitchFamily="34" charset="0"/>
              </a:rPr>
              <a:t> Pro de </a:t>
            </a:r>
            <a:r>
              <a:rPr lang="fr-FR" dirty="0" err="1" smtClean="0">
                <a:latin typeface="Albertus Medium" pitchFamily="34" charset="0"/>
              </a:rPr>
              <a:t>Xilinx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671" y="1782488"/>
            <a:ext cx="7500990" cy="503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Oval 3"/>
          <p:cNvSpPr>
            <a:spLocks noChangeArrowheads="1"/>
          </p:cNvSpPr>
          <p:nvPr/>
        </p:nvSpPr>
        <p:spPr bwMode="auto">
          <a:xfrm>
            <a:off x="5749696" y="3900486"/>
            <a:ext cx="495300" cy="2381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943848" cy="100010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Les possibilités des tests JTAG</a:t>
            </a:r>
            <a:endParaRPr lang="fr-FR" sz="3200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22531" name="Espace réservé de la date 7"/>
          <p:cNvSpPr>
            <a:spLocks noGrp="1"/>
          </p:cNvSpPr>
          <p:nvPr>
            <p:ph type="dt" sz="quarter" idx="10"/>
          </p:nvPr>
        </p:nvSpPr>
        <p:spPr bwMode="auto">
          <a:xfrm>
            <a:off x="4071938" y="6357938"/>
            <a:ext cx="3276600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70" y="3571876"/>
            <a:ext cx="5263368" cy="3286124"/>
          </a:xfr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57158" y="1500174"/>
            <a:ext cx="8572500" cy="22145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fr-FR" sz="3000" dirty="0">
                <a:latin typeface="+mn-lt"/>
                <a:cs typeface="+mn-cs"/>
              </a:rPr>
              <a:t>Les possibilités du système de test </a:t>
            </a:r>
            <a:r>
              <a:rPr lang="fr-FR" sz="3000" dirty="0" smtClean="0">
                <a:latin typeface="+mn-lt"/>
                <a:cs typeface="+mn-cs"/>
              </a:rPr>
              <a:t>JTAG:</a:t>
            </a:r>
            <a:endParaRPr lang="fr-FR" sz="3000" dirty="0">
              <a:latin typeface="+mn-lt"/>
              <a:cs typeface="+mn-cs"/>
            </a:endParaRPr>
          </a:p>
          <a:p>
            <a:pPr marL="82296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fr-FR" sz="2600" dirty="0">
                <a:latin typeface="+mn-lt"/>
                <a:cs typeface="+mn-cs"/>
              </a:rPr>
              <a:t>Test de continuité, de pull up/down, de présence des résistances </a:t>
            </a:r>
            <a:r>
              <a:rPr lang="fr-FR" sz="2600" dirty="0" smtClean="0">
                <a:latin typeface="+mn-lt"/>
                <a:cs typeface="+mn-cs"/>
              </a:rPr>
              <a:t>série, des connecteurs…</a:t>
            </a:r>
            <a:endParaRPr lang="fr-FR" sz="2600" dirty="0">
              <a:latin typeface="+mn-lt"/>
              <a:cs typeface="+mn-cs"/>
            </a:endParaRPr>
          </a:p>
          <a:p>
            <a:pPr marL="82296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fr-FR" sz="2600" dirty="0">
                <a:latin typeface="+mn-lt"/>
                <a:cs typeface="+mn-cs"/>
              </a:rPr>
              <a:t>Test de la chaine JTAG (avec vérification des types de composant),</a:t>
            </a:r>
          </a:p>
          <a:p>
            <a:pPr marL="82296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fr-FR" sz="2600" dirty="0">
                <a:latin typeface="+mn-lt"/>
                <a:cs typeface="+mn-cs"/>
              </a:rPr>
              <a:t>Test des composants logiques,</a:t>
            </a:r>
          </a:p>
          <a:p>
            <a:pPr marL="82296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fr-FR" sz="2600" dirty="0">
                <a:latin typeface="+mn-lt"/>
                <a:cs typeface="+mn-cs"/>
              </a:rPr>
              <a:t>Test des mémoires (SDRAM, Flash),</a:t>
            </a:r>
          </a:p>
          <a:p>
            <a:pPr marL="82296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fr-FR" sz="2600" dirty="0">
                <a:latin typeface="+mn-lt"/>
                <a:cs typeface="+mn-cs"/>
              </a:rPr>
              <a:t>Programmation des FPGA et des mémoires.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Création des programmes de test JTAG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23555" name="Espace réservé de la date 7"/>
          <p:cNvSpPr>
            <a:spLocks noGrp="1"/>
          </p:cNvSpPr>
          <p:nvPr>
            <p:ph type="dt" sz="quarter" idx="10"/>
          </p:nvPr>
        </p:nvSpPr>
        <p:spPr bwMode="auto">
          <a:xfrm>
            <a:off x="4071938" y="6357938"/>
            <a:ext cx="3276600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57158" y="2143116"/>
            <a:ext cx="8358187" cy="25003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50" indent="-29686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2000" dirty="0">
                <a:latin typeface="+mn-lt"/>
                <a:cs typeface="+mn-cs"/>
              </a:rPr>
              <a:t>Importation de l’ensemble de la carte depuis les fichiers </a:t>
            </a:r>
            <a:r>
              <a:rPr lang="fr-FR" sz="2000" dirty="0" smtClean="0">
                <a:latin typeface="+mn-lt"/>
                <a:cs typeface="+mn-cs"/>
              </a:rPr>
              <a:t>du packager ALLEGRO</a:t>
            </a:r>
            <a:endParaRPr lang="fr-FR" sz="2000" dirty="0">
              <a:latin typeface="+mn-lt"/>
              <a:cs typeface="+mn-cs"/>
            </a:endParaRPr>
          </a:p>
          <a:p>
            <a:pPr marL="36576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itchFamily="2" charset="2"/>
              <a:buChar char="Ø"/>
              <a:defRPr/>
            </a:pPr>
            <a:r>
              <a:rPr lang="fr-FR" sz="2000" dirty="0">
                <a:latin typeface="+mn-lt"/>
                <a:cs typeface="+mn-cs"/>
              </a:rPr>
              <a:t>Recherche </a:t>
            </a:r>
            <a:r>
              <a:rPr lang="fr-FR" sz="2000" dirty="0" smtClean="0">
                <a:latin typeface="+mn-lt"/>
                <a:cs typeface="+mn-cs"/>
              </a:rPr>
              <a:t>des </a:t>
            </a:r>
            <a:r>
              <a:rPr lang="fr-FR" sz="2000" dirty="0">
                <a:latin typeface="+mn-lt"/>
                <a:cs typeface="+mn-cs"/>
              </a:rPr>
              <a:t>modèles de </a:t>
            </a:r>
            <a:r>
              <a:rPr lang="fr-FR" sz="2000" dirty="0" smtClean="0">
                <a:latin typeface="+mn-lt"/>
                <a:cs typeface="+mn-cs"/>
              </a:rPr>
              <a:t>composants</a:t>
            </a:r>
            <a:endParaRPr lang="fr-FR" sz="2000" dirty="0">
              <a:latin typeface="+mn-lt"/>
              <a:cs typeface="+mn-cs"/>
            </a:endParaRPr>
          </a:p>
          <a:p>
            <a:pPr marL="36576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itchFamily="2" charset="2"/>
              <a:buChar char="Ø"/>
              <a:defRPr/>
            </a:pPr>
            <a:r>
              <a:rPr lang="fr-FR" sz="2000" dirty="0">
                <a:latin typeface="+mn-lt"/>
                <a:cs typeface="+mn-cs"/>
              </a:rPr>
              <a:t>Ajout des modèles manquants ou non reconnus à la main</a:t>
            </a:r>
          </a:p>
          <a:p>
            <a:pPr marL="36576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itchFamily="2" charset="2"/>
              <a:buChar char="Ø"/>
              <a:defRPr/>
            </a:pPr>
            <a:r>
              <a:rPr lang="fr-FR" sz="2000" dirty="0">
                <a:latin typeface="+mn-lt"/>
                <a:cs typeface="+mn-cs"/>
              </a:rPr>
              <a:t>Ajout des cartes filles bouchons</a:t>
            </a:r>
          </a:p>
          <a:p>
            <a:pPr marL="365760" indent="-2857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itchFamily="2" charset="2"/>
              <a:buChar char="Ø"/>
              <a:defRPr/>
            </a:pPr>
            <a:r>
              <a:rPr lang="fr-FR" sz="2000" dirty="0">
                <a:latin typeface="+mn-lt"/>
                <a:cs typeface="+mn-cs"/>
              </a:rPr>
              <a:t>Suppression des composants ou des liaisons à ne pas tester </a:t>
            </a:r>
            <a:r>
              <a:rPr lang="fr-FR" sz="2000" dirty="0" smtClean="0">
                <a:latin typeface="+mn-lt"/>
                <a:cs typeface="+mn-cs"/>
              </a:rPr>
              <a:t>      (</a:t>
            </a:r>
            <a:r>
              <a:rPr lang="fr-FR" sz="2000" dirty="0" err="1" smtClean="0">
                <a:latin typeface="+mn-lt"/>
                <a:cs typeface="+mn-cs"/>
              </a:rPr>
              <a:t>bypass</a:t>
            </a:r>
            <a:r>
              <a:rPr lang="fr-FR" sz="2000" dirty="0">
                <a:latin typeface="+mn-lt"/>
                <a:cs typeface="+mn-cs"/>
              </a:rPr>
              <a:t>, </a:t>
            </a:r>
            <a:r>
              <a:rPr lang="fr-FR" sz="2000" dirty="0" smtClean="0">
                <a:latin typeface="+mn-lt"/>
                <a:cs typeface="+mn-cs"/>
              </a:rPr>
              <a:t>passif, modèles non existants </a:t>
            </a:r>
            <a:r>
              <a:rPr lang="fr-FR" sz="2000" dirty="0">
                <a:latin typeface="+mn-lt"/>
                <a:cs typeface="+mn-cs"/>
              </a:rPr>
              <a:t>ou coupure du lien)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1538" y="614364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K.M.M. </a:t>
            </a:r>
            <a:r>
              <a:rPr lang="fr-FR" dirty="0" err="1" smtClean="0"/>
              <a:t>Tun</a:t>
            </a:r>
            <a:r>
              <a:rPr lang="fr-FR" dirty="0" smtClean="0"/>
              <a:t>-</a:t>
            </a:r>
            <a:r>
              <a:rPr lang="fr-FR" dirty="0" err="1" smtClean="0"/>
              <a:t>Lanoë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0"/>
            <a:ext cx="7400980" cy="1399032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lbertus Medium" pitchFamily="34" charset="0"/>
              </a:rPr>
              <a:t>Ecran d’accueil et de création de projets</a:t>
            </a:r>
            <a:endParaRPr lang="fr-FR" sz="3200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 t="2535" b="2409"/>
          <a:stretch>
            <a:fillRect/>
          </a:stretch>
        </p:blipFill>
        <p:spPr bwMode="auto">
          <a:xfrm>
            <a:off x="1000100" y="1357298"/>
            <a:ext cx="705461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85992"/>
            <a:ext cx="4375529" cy="304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399032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lbertus Medium" pitchFamily="34" charset="0"/>
              </a:rPr>
              <a:t>Importation des schémas packager CADENCE</a:t>
            </a:r>
            <a:endParaRPr lang="fr-FR" sz="3200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4492009" cy="31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rot="5400000" flipH="1" flipV="1">
            <a:off x="3607587" y="1464455"/>
            <a:ext cx="1571636" cy="928694"/>
          </a:xfrm>
          <a:prstGeom prst="straightConnector1">
            <a:avLst/>
          </a:prstGeom>
          <a:ln w="25400" cmpd="dbl">
            <a:solidFill>
              <a:srgbClr val="00B0F0"/>
            </a:solidFill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6200000" flipH="1">
            <a:off x="3250397" y="3536157"/>
            <a:ext cx="2286016" cy="928694"/>
          </a:xfrm>
          <a:prstGeom prst="straightConnector1">
            <a:avLst/>
          </a:prstGeom>
          <a:ln w="25400" cmpd="dbl">
            <a:solidFill>
              <a:srgbClr val="00B0F0"/>
            </a:solidFill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4857752" y="1142984"/>
            <a:ext cx="4002595" cy="4039737"/>
            <a:chOff x="4857752" y="1142984"/>
            <a:chExt cx="4002595" cy="4039737"/>
          </a:xfrm>
        </p:grpSpPr>
        <p:pic>
          <p:nvPicPr>
            <p:cNvPr id="6" name="Image 5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7752" y="1142984"/>
              <a:ext cx="4002595" cy="403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5000619" y="1971668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pstnet.dat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010153" y="2295517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pstprt.dat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000628" y="2643182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pstpin.dat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434009" y="1562100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carte1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Imag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5286388"/>
            <a:ext cx="2523557" cy="85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>
            <a:stCxn id="14" idx="3"/>
          </p:cNvCxnSpPr>
          <p:nvPr/>
        </p:nvCxnSpPr>
        <p:spPr>
          <a:xfrm flipV="1">
            <a:off x="6095425" y="5072074"/>
            <a:ext cx="1619847" cy="644219"/>
          </a:xfrm>
          <a:prstGeom prst="straightConnector1">
            <a:avLst/>
          </a:prstGeom>
          <a:ln w="25400" cmpd="dbl">
            <a:solidFill>
              <a:srgbClr val="00B0F0"/>
            </a:solidFill>
            <a:headEnd type="triangle"/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380798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lbertus Medium" pitchFamily="34" charset="0"/>
              </a:rPr>
              <a:t>Liste des composants trouvés sur les fichiers du packager</a:t>
            </a:r>
            <a:endParaRPr lang="fr-FR" sz="3200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760720" cy="400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flipV="1">
            <a:off x="6072198" y="4857760"/>
            <a:ext cx="1619847" cy="644219"/>
          </a:xfrm>
          <a:prstGeom prst="straightConnector1">
            <a:avLst/>
          </a:prstGeom>
          <a:ln w="25400" cmpd="dbl">
            <a:solidFill>
              <a:srgbClr val="00B0F0"/>
            </a:solidFill>
            <a:headEnd type="triangle"/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399032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Association des modèles de composants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2617762"/>
          </a:xfrm>
        </p:spPr>
        <p:txBody>
          <a:bodyPr/>
          <a:lstStyle/>
          <a:p>
            <a:r>
              <a:rPr lang="fr-FR" sz="2400" dirty="0" smtClean="0"/>
              <a:t>Trois possibilités d’association:</a:t>
            </a:r>
          </a:p>
          <a:p>
            <a:pPr lvl="1"/>
            <a:r>
              <a:rPr lang="fr-FR" sz="2400" dirty="0" smtClean="0"/>
              <a:t>Automatique (faite au moment de l’importation)</a:t>
            </a:r>
          </a:p>
          <a:p>
            <a:pPr lvl="1"/>
            <a:r>
              <a:rPr lang="fr-FR" sz="2400" dirty="0" smtClean="0"/>
              <a:t>Semi-automatique (proposition faite par le logiciel)</a:t>
            </a:r>
          </a:p>
          <a:p>
            <a:pPr lvl="1"/>
            <a:r>
              <a:rPr lang="fr-FR" sz="2400" dirty="0" smtClean="0"/>
              <a:t>Manuelle (choix des modèles dans la librairie ou d’un nouveau modèle créé)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375556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lbertus Medium" pitchFamily="34" charset="0"/>
              </a:rPr>
              <a:t>Vérification et choix manuel de modèle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 r="62141" b="22222"/>
          <a:stretch>
            <a:fillRect/>
          </a:stretch>
        </p:blipFill>
        <p:spPr bwMode="auto">
          <a:xfrm>
            <a:off x="1428728" y="2000240"/>
            <a:ext cx="4143404" cy="4000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2571736" y="2143116"/>
            <a:ext cx="3714776" cy="787096"/>
          </a:xfrm>
          <a:prstGeom prst="straightConnector1">
            <a:avLst/>
          </a:prstGeom>
          <a:ln w="25400" cmpd="dbl">
            <a:solidFill>
              <a:srgbClr val="00B0F0"/>
            </a:solidFill>
            <a:headEnd type="triangle"/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57950" y="1857364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Double clic sur </a:t>
            </a:r>
            <a:r>
              <a:rPr lang="fr-FR" sz="1400" b="1" dirty="0" err="1" smtClean="0"/>
              <a:t>device</a:t>
            </a:r>
            <a:r>
              <a:rPr lang="fr-FR" sz="1400" b="1" dirty="0" smtClean="0"/>
              <a:t> type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00010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lbertus Medium" pitchFamily="34" charset="0"/>
              </a:rPr>
              <a:t>Comment et avec quelles améliorations?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28802"/>
            <a:ext cx="8258204" cy="3832208"/>
          </a:xfrm>
        </p:spPr>
        <p:txBody>
          <a:bodyPr/>
          <a:lstStyle/>
          <a:p>
            <a:r>
              <a:rPr lang="fr-FR" sz="2400" dirty="0" smtClean="0"/>
              <a:t>Grâce à un spectromètre de nouvelle génération qui permet le suivi des trajectoires, et des dépôts d’énergie des rayons gamma : Advanced </a:t>
            </a:r>
            <a:r>
              <a:rPr lang="fr-FR" sz="2400" dirty="0" err="1" smtClean="0"/>
              <a:t>GAmma</a:t>
            </a:r>
            <a:r>
              <a:rPr lang="fr-FR" sz="2400" dirty="0" smtClean="0"/>
              <a:t> </a:t>
            </a:r>
            <a:r>
              <a:rPr lang="fr-FR" sz="2400" dirty="0" err="1" smtClean="0"/>
              <a:t>Tracking</a:t>
            </a:r>
            <a:r>
              <a:rPr lang="fr-FR" sz="2400" dirty="0" smtClean="0"/>
              <a:t> </a:t>
            </a:r>
            <a:r>
              <a:rPr lang="fr-FR" sz="2400" dirty="0" err="1" smtClean="0"/>
              <a:t>Array</a:t>
            </a:r>
            <a:r>
              <a:rPr lang="fr-FR" sz="2400" dirty="0" smtClean="0"/>
              <a:t> (AGATA)</a:t>
            </a:r>
          </a:p>
          <a:p>
            <a:r>
              <a:rPr lang="fr-FR" sz="2400" dirty="0" smtClean="0"/>
              <a:t>Un spectromètre permet la distinction des ions qui composent le noyau</a:t>
            </a:r>
          </a:p>
          <a:p>
            <a:r>
              <a:rPr lang="fr-FR" sz="2400" dirty="0" smtClean="0"/>
              <a:t>Le spectromètre AGATA améliore la résolution (5mm) et permet grâce à cela une meilleure distinction des composants du noyau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142984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Choix manuel d’un modèle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3"/>
          <a:srcRect l="39010" t="9231" r="-310" b="18461"/>
          <a:stretch>
            <a:fillRect/>
          </a:stretch>
        </p:blipFill>
        <p:spPr bwMode="auto">
          <a:xfrm>
            <a:off x="214282" y="1214422"/>
            <a:ext cx="5786478" cy="457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38" name="Picture 2" descr="Model Search Sreensh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714620"/>
            <a:ext cx="489619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399032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lbertus Medium" pitchFamily="34" charset="0"/>
              </a:rPr>
              <a:t>Vérification des composants JTAG présents sur une chaîne</a:t>
            </a:r>
            <a:endParaRPr lang="fr-FR" sz="3200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500166" y="1447800"/>
            <a:ext cx="6357982" cy="5267348"/>
            <a:chOff x="1500166" y="1447800"/>
            <a:chExt cx="6357982" cy="5267348"/>
          </a:xfrm>
        </p:grpSpPr>
        <p:pic>
          <p:nvPicPr>
            <p:cNvPr id="21606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0166" y="1447800"/>
              <a:ext cx="6357982" cy="5267348"/>
            </a:xfrm>
            <a:prstGeom prst="rect">
              <a:avLst/>
            </a:prstGeom>
            <a:noFill/>
          </p:spPr>
        </p:pic>
        <p:sp>
          <p:nvSpPr>
            <p:cNvPr id="216066" name="Oval 2"/>
            <p:cNvSpPr>
              <a:spLocks noChangeArrowheads="1"/>
            </p:cNvSpPr>
            <p:nvPr/>
          </p:nvSpPr>
          <p:spPr bwMode="auto">
            <a:xfrm>
              <a:off x="2714612" y="4286256"/>
              <a:ext cx="2429973" cy="124574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067" name="AutoShape 3"/>
            <p:cNvSpPr>
              <a:spLocks noChangeShapeType="1"/>
            </p:cNvSpPr>
            <p:nvPr/>
          </p:nvSpPr>
          <p:spPr bwMode="auto">
            <a:xfrm flipH="1" flipV="1">
              <a:off x="5143504" y="4929197"/>
              <a:ext cx="500066" cy="21431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068" name="Text Box 4"/>
            <p:cNvSpPr txBox="1">
              <a:spLocks noChangeArrowheads="1"/>
            </p:cNvSpPr>
            <p:nvPr/>
          </p:nvSpPr>
          <p:spPr bwMode="auto">
            <a:xfrm>
              <a:off x="5577979" y="4885177"/>
              <a:ext cx="1873334" cy="48995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Composants JTAG de la carte CARRIER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2428860" y="2928934"/>
              <a:ext cx="2429973" cy="85725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Oval 2"/>
            <p:cNvSpPr>
              <a:spLocks noChangeArrowheads="1"/>
            </p:cNvSpPr>
            <p:nvPr/>
          </p:nvSpPr>
          <p:spPr bwMode="auto">
            <a:xfrm>
              <a:off x="2643174" y="2071678"/>
              <a:ext cx="5214974" cy="71438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4857752" y="3357562"/>
              <a:ext cx="2071702" cy="48995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 liste des interconnexions de la carte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357818" y="2928934"/>
              <a:ext cx="2301962" cy="48995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 liste des composants de la carte avec leurs modèles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3"/>
            <p:cNvSpPr>
              <a:spLocks noChangeShapeType="1"/>
            </p:cNvSpPr>
            <p:nvPr/>
          </p:nvSpPr>
          <p:spPr bwMode="auto">
            <a:xfrm flipH="1" flipV="1">
              <a:off x="4786314" y="3500438"/>
              <a:ext cx="142876" cy="7143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AutoShape 3"/>
            <p:cNvSpPr>
              <a:spLocks noChangeShapeType="1"/>
            </p:cNvSpPr>
            <p:nvPr/>
          </p:nvSpPr>
          <p:spPr bwMode="auto">
            <a:xfrm flipH="1" flipV="1">
              <a:off x="5357818" y="2786058"/>
              <a:ext cx="71438" cy="28575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Création d’applications de tests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Cliquer sur new application</a:t>
            </a:r>
          </a:p>
          <a:p>
            <a:r>
              <a:rPr lang="fr-FR" dirty="0" smtClean="0"/>
              <a:t>Sélectionner le test à effectuer :</a:t>
            </a:r>
          </a:p>
          <a:p>
            <a:pPr lvl="1"/>
            <a:r>
              <a:rPr lang="fr-FR" dirty="0" smtClean="0"/>
              <a:t>Infrastructure (test de la  connexion JTAG)</a:t>
            </a:r>
          </a:p>
          <a:p>
            <a:pPr lvl="1"/>
            <a:r>
              <a:rPr lang="fr-FR" dirty="0" err="1" smtClean="0"/>
              <a:t>Interconnect</a:t>
            </a:r>
            <a:r>
              <a:rPr lang="fr-FR" dirty="0" smtClean="0"/>
              <a:t> (test des connexions)</a:t>
            </a:r>
          </a:p>
          <a:p>
            <a:pPr lvl="1"/>
            <a:r>
              <a:rPr lang="fr-FR" dirty="0" smtClean="0"/>
              <a:t>Flash Program</a:t>
            </a:r>
          </a:p>
          <a:p>
            <a:pPr lvl="1"/>
            <a:r>
              <a:rPr lang="fr-FR" dirty="0" smtClean="0"/>
              <a:t>Test mémoire</a:t>
            </a:r>
          </a:p>
          <a:p>
            <a:pPr lvl="1"/>
            <a:r>
              <a:rPr lang="fr-FR" dirty="0" err="1" smtClean="0"/>
              <a:t>Etc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 l="20000" t="37838"/>
          <a:stretch>
            <a:fillRect/>
          </a:stretch>
        </p:blipFill>
        <p:spPr bwMode="auto">
          <a:xfrm>
            <a:off x="3857620" y="4000504"/>
            <a:ext cx="5143536" cy="2714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00010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Test JTAG d’infrastructure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24579" name="Espace réservé de la date 7"/>
          <p:cNvSpPr>
            <a:spLocks noGrp="1"/>
          </p:cNvSpPr>
          <p:nvPr>
            <p:ph type="dt" sz="quarter" idx="10"/>
          </p:nvPr>
        </p:nvSpPr>
        <p:spPr bwMode="auto">
          <a:xfrm>
            <a:off x="4071938" y="6357938"/>
            <a:ext cx="3276600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57188" y="1643063"/>
            <a:ext cx="821534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fr-FR" sz="2400" dirty="0">
                <a:latin typeface="+mn-lt"/>
                <a:cs typeface="+mn-cs"/>
              </a:rPr>
              <a:t>Ce test permet de valider l’intégrité de la chaine JTAG et de vérifier </a:t>
            </a:r>
            <a:r>
              <a:rPr lang="fr-FR" sz="2400" dirty="0" smtClean="0">
                <a:latin typeface="+mn-lt"/>
                <a:cs typeface="+mn-cs"/>
              </a:rPr>
              <a:t>l’identifiant de chaque composant présent </a:t>
            </a:r>
            <a:r>
              <a:rPr lang="fr-FR" sz="2400" dirty="0">
                <a:latin typeface="+mn-lt"/>
                <a:cs typeface="+mn-cs"/>
              </a:rPr>
              <a:t>dans la chaine</a:t>
            </a:r>
            <a:r>
              <a:rPr lang="fr-FR" sz="2400" dirty="0" smtClean="0">
                <a:latin typeface="+mn-lt"/>
                <a:cs typeface="+mn-cs"/>
              </a:rPr>
              <a:t>.</a:t>
            </a:r>
          </a:p>
        </p:txBody>
      </p:sp>
      <p:pic>
        <p:nvPicPr>
          <p:cNvPr id="24581" name="Image 5" descr="infra_pass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93415"/>
            <a:ext cx="5289907" cy="39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infra_passed.JPG"/>
          <p:cNvPicPr>
            <a:picLocks noChangeAspect="1"/>
          </p:cNvPicPr>
          <p:nvPr/>
        </p:nvPicPr>
        <p:blipFill>
          <a:blip r:embed="rId3"/>
          <a:srcRect l="20143" t="32194" r="24488" b="47985"/>
          <a:stretch>
            <a:fillRect/>
          </a:stretch>
        </p:blipFill>
        <p:spPr bwMode="auto">
          <a:xfrm>
            <a:off x="4286248" y="3714752"/>
            <a:ext cx="47149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1357290" y="3714752"/>
            <a:ext cx="2928958" cy="500066"/>
          </a:xfrm>
          <a:prstGeom prst="straightConnector1">
            <a:avLst/>
          </a:prstGeom>
          <a:ln w="25400" cmpd="dbl">
            <a:solidFill>
              <a:srgbClr val="00B0F0"/>
            </a:solidFill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357290" y="5000636"/>
            <a:ext cx="2928958" cy="214314"/>
          </a:xfrm>
          <a:prstGeom prst="straightConnector1">
            <a:avLst/>
          </a:prstGeom>
          <a:ln w="25400" cmpd="dbl">
            <a:solidFill>
              <a:srgbClr val="00B0F0"/>
            </a:solidFill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Test JTAG d’interconnexion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25603" name="Espace réservé de la date 7"/>
          <p:cNvSpPr>
            <a:spLocks noGrp="1"/>
          </p:cNvSpPr>
          <p:nvPr>
            <p:ph type="dt" sz="quarter" idx="10"/>
          </p:nvPr>
        </p:nvSpPr>
        <p:spPr bwMode="auto">
          <a:xfrm>
            <a:off x="4071938" y="6357938"/>
            <a:ext cx="3276600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00063" y="1428750"/>
            <a:ext cx="8429625" cy="207168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fr-FR" sz="2900" dirty="0">
                <a:latin typeface="+mn-lt"/>
                <a:cs typeface="+mn-cs"/>
              </a:rPr>
              <a:t>Ce test permet de vérifier les connexions entre les différents composants connectés à une chaine JTAG, il teste les états suivants :</a:t>
            </a:r>
          </a:p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fr-FR" sz="2300" dirty="0">
                <a:latin typeface="+mn-lt"/>
                <a:cs typeface="+mn-cs"/>
              </a:rPr>
              <a:t>Mise à 1 d’une sortie, comparaison sur le récepteur</a:t>
            </a:r>
          </a:p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fr-FR" sz="2300" dirty="0">
                <a:latin typeface="+mn-lt"/>
                <a:cs typeface="+mn-cs"/>
              </a:rPr>
              <a:t>Mise à 0 d’une sortie, comparaison sur le récepteur</a:t>
            </a:r>
          </a:p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fr-FR" sz="2300" dirty="0">
                <a:latin typeface="+mn-lt"/>
                <a:cs typeface="+mn-cs"/>
              </a:rPr>
              <a:t>Mise </a:t>
            </a:r>
            <a:r>
              <a:rPr lang="fr-FR" sz="2300" dirty="0" smtClean="0">
                <a:latin typeface="+mn-lt"/>
                <a:cs typeface="+mn-cs"/>
              </a:rPr>
              <a:t>en </a:t>
            </a:r>
            <a:r>
              <a:rPr lang="fr-FR" sz="2300" dirty="0">
                <a:latin typeface="+mn-lt"/>
                <a:cs typeface="+mn-cs"/>
              </a:rPr>
              <a:t>haute impédance d’une sortie, comparaison sur le récepteur (vérification des </a:t>
            </a:r>
            <a:r>
              <a:rPr lang="fr-FR" sz="2300" dirty="0" smtClean="0">
                <a:latin typeface="+mn-lt"/>
                <a:cs typeface="+mn-cs"/>
              </a:rPr>
              <a:t>pull-up/down</a:t>
            </a:r>
            <a:r>
              <a:rPr lang="fr-FR" sz="2300" dirty="0">
                <a:latin typeface="+mn-lt"/>
                <a:cs typeface="+mn-cs"/>
              </a:rPr>
              <a:t>)</a:t>
            </a:r>
          </a:p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fr-FR" sz="2300" dirty="0">
                <a:latin typeface="+mn-lt"/>
                <a:cs typeface="+mn-cs"/>
              </a:rPr>
              <a:t>Toutes les entrées sont relues à chaque test pour vérifier les liaisons collées</a:t>
            </a:r>
          </a:p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fr-FR" sz="2300" dirty="0">
              <a:latin typeface="+mn-lt"/>
              <a:cs typeface="+mn-cs"/>
            </a:endParaRPr>
          </a:p>
        </p:txBody>
      </p:sp>
      <p:pic>
        <p:nvPicPr>
          <p:cNvPr id="25605" name="Image 6" descr="inter_pass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393803"/>
            <a:ext cx="4572031" cy="341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inter_passed.JPG"/>
          <p:cNvPicPr>
            <a:picLocks noChangeAspect="1"/>
          </p:cNvPicPr>
          <p:nvPr/>
        </p:nvPicPr>
        <p:blipFill>
          <a:blip r:embed="rId3"/>
          <a:srcRect l="35938" t="12062" r="56249" b="23031"/>
          <a:stretch>
            <a:fillRect/>
          </a:stretch>
        </p:blipFill>
        <p:spPr bwMode="auto">
          <a:xfrm>
            <a:off x="7215206" y="3429000"/>
            <a:ext cx="7143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3929058" y="3429000"/>
            <a:ext cx="3286148" cy="357190"/>
          </a:xfrm>
          <a:prstGeom prst="straightConnector1">
            <a:avLst/>
          </a:prstGeom>
          <a:ln w="25400" cmpd="dbl">
            <a:solidFill>
              <a:srgbClr val="00B0F0"/>
            </a:solidFill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929058" y="6000768"/>
            <a:ext cx="3286148" cy="714380"/>
          </a:xfrm>
          <a:prstGeom prst="straightConnector1">
            <a:avLst/>
          </a:prstGeom>
          <a:ln w="25400" cmpd="dbl">
            <a:solidFill>
              <a:srgbClr val="00B0F0"/>
            </a:solidFill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Test JTAG en cas d’erreur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26627" name="Espace réservé de la date 7"/>
          <p:cNvSpPr>
            <a:spLocks noGrp="1"/>
          </p:cNvSpPr>
          <p:nvPr>
            <p:ph type="dt" sz="quarter" idx="10"/>
          </p:nvPr>
        </p:nvSpPr>
        <p:spPr bwMode="auto">
          <a:xfrm>
            <a:off x="4071938" y="6357938"/>
            <a:ext cx="3276600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26628" name="Espace réservé du contenu 2"/>
          <p:cNvSpPr txBox="1">
            <a:spLocks/>
          </p:cNvSpPr>
          <p:nvPr/>
        </p:nvSpPr>
        <p:spPr bwMode="auto">
          <a:xfrm>
            <a:off x="500063" y="1714500"/>
            <a:ext cx="8215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75" lvl="1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fr-FR" sz="2300" dirty="0">
                <a:latin typeface="Century Gothic" pitchFamily="34" charset="0"/>
              </a:rPr>
              <a:t>Le logiciel affiche le signal en </a:t>
            </a:r>
            <a:r>
              <a:rPr lang="fr-FR" sz="2300" dirty="0" smtClean="0">
                <a:latin typeface="Century Gothic" pitchFamily="34" charset="0"/>
              </a:rPr>
              <a:t>erreur, </a:t>
            </a:r>
            <a:r>
              <a:rPr lang="fr-FR" sz="2300" dirty="0">
                <a:latin typeface="Century Gothic" pitchFamily="34" charset="0"/>
              </a:rPr>
              <a:t>la valeur émise et le résultat obtenu</a:t>
            </a:r>
          </a:p>
        </p:txBody>
      </p:sp>
      <p:pic>
        <p:nvPicPr>
          <p:cNvPr id="26629" name="Image 5" descr="inter_fail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72081"/>
            <a:ext cx="5533001" cy="414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inter_failed.JPG"/>
          <p:cNvPicPr>
            <a:picLocks noChangeAspect="1"/>
          </p:cNvPicPr>
          <p:nvPr/>
        </p:nvPicPr>
        <p:blipFill>
          <a:blip r:embed="rId3"/>
          <a:srcRect l="20486" t="11832" r="71767" b="32991"/>
          <a:stretch>
            <a:fillRect/>
          </a:stretch>
        </p:blipFill>
        <p:spPr bwMode="auto">
          <a:xfrm>
            <a:off x="7500958" y="2357430"/>
            <a:ext cx="785818" cy="419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2928926" y="5214950"/>
            <a:ext cx="4643470" cy="1285884"/>
          </a:xfrm>
          <a:prstGeom prst="straightConnector1">
            <a:avLst/>
          </a:prstGeom>
          <a:ln w="25400" cmpd="dbl">
            <a:solidFill>
              <a:srgbClr val="00B0F0"/>
            </a:solidFill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000364" y="2357430"/>
            <a:ext cx="4572032" cy="714380"/>
          </a:xfrm>
          <a:prstGeom prst="straightConnector1">
            <a:avLst/>
          </a:prstGeom>
          <a:ln w="25400" cmpd="dbl">
            <a:solidFill>
              <a:srgbClr val="00B0F0"/>
            </a:solidFill>
            <a:tailEnd type="non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Modification d’une connexion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 t="2765" r="61983" b="74380"/>
          <a:stretch>
            <a:fillRect/>
          </a:stretch>
        </p:blipFill>
        <p:spPr bwMode="auto">
          <a:xfrm>
            <a:off x="214282" y="1571612"/>
            <a:ext cx="3698212" cy="1771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/>
          <a:srcRect l="38118" t="42266" b="23235"/>
          <a:stretch>
            <a:fillRect/>
          </a:stretch>
        </p:blipFill>
        <p:spPr bwMode="auto">
          <a:xfrm>
            <a:off x="142844" y="3357562"/>
            <a:ext cx="4714908" cy="2786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/>
          <a:srcRect l="39713" t="42774" b="7231"/>
          <a:stretch>
            <a:fillRect/>
          </a:stretch>
        </p:blipFill>
        <p:spPr bwMode="auto">
          <a:xfrm>
            <a:off x="4071902" y="1500174"/>
            <a:ext cx="4929254" cy="4143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15238" cy="1000108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lbertus Medium" pitchFamily="34" charset="0"/>
              </a:rPr>
              <a:t>Le banc de test acquisition complet</a:t>
            </a:r>
            <a:endParaRPr lang="fr-FR" sz="3200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Objectif: tester les cartes CARRIER en configuration d’utilisation avec leurs cartes filles SEGMENT, CORE et GTS.</a:t>
            </a:r>
          </a:p>
          <a:p>
            <a:r>
              <a:rPr lang="fr-FR" sz="2000" dirty="0" smtClean="0"/>
              <a:t>Le banc de test est constitué de :</a:t>
            </a:r>
          </a:p>
          <a:p>
            <a:pPr lvl="1"/>
            <a:r>
              <a:rPr lang="fr-FR" sz="2000" dirty="0" smtClean="0"/>
              <a:t>un châssis ATCA 2 emplacements</a:t>
            </a:r>
          </a:p>
          <a:p>
            <a:pPr lvl="1"/>
            <a:r>
              <a:rPr lang="fr-FR" sz="2000" dirty="0" smtClean="0"/>
              <a:t>Une carte TCLK_BOARD</a:t>
            </a:r>
          </a:p>
          <a:p>
            <a:pPr lvl="1"/>
            <a:r>
              <a:rPr lang="fr-FR" sz="2000" dirty="0" smtClean="0"/>
              <a:t>1 carte GTS</a:t>
            </a:r>
          </a:p>
          <a:p>
            <a:pPr lvl="1"/>
            <a:r>
              <a:rPr lang="fr-FR" sz="2000" dirty="0" smtClean="0"/>
              <a:t>1 ensemble </a:t>
            </a:r>
            <a:r>
              <a:rPr lang="fr-FR" sz="2000" dirty="0" err="1" smtClean="0"/>
              <a:t>digitizer</a:t>
            </a:r>
            <a:endParaRPr lang="fr-FR" sz="2000" dirty="0" smtClean="0"/>
          </a:p>
          <a:p>
            <a:pPr lvl="1"/>
            <a:r>
              <a:rPr lang="fr-FR" sz="2000" dirty="0" smtClean="0"/>
              <a:t>1 PC </a:t>
            </a:r>
            <a:r>
              <a:rPr lang="fr-FR" sz="2000" dirty="0" err="1" smtClean="0"/>
              <a:t>pizzabox</a:t>
            </a:r>
            <a:r>
              <a:rPr lang="fr-FR" sz="2000" dirty="0" smtClean="0"/>
              <a:t> linux d’acquisition avec connexion </a:t>
            </a:r>
            <a:r>
              <a:rPr lang="fr-FR" sz="2000" dirty="0" err="1" smtClean="0"/>
              <a:t>PCIEx</a:t>
            </a:r>
            <a:endParaRPr lang="fr-FR" sz="2000" dirty="0" smtClean="0"/>
          </a:p>
          <a:p>
            <a:pPr lvl="1"/>
            <a:r>
              <a:rPr lang="fr-FR" sz="2000" dirty="0" smtClean="0"/>
              <a:t>1 oscilloscope</a:t>
            </a:r>
          </a:p>
          <a:p>
            <a:pPr lvl="1"/>
            <a:r>
              <a:rPr lang="fr-FR" sz="2000" dirty="0" smtClean="0"/>
              <a:t>1 générateur de signaux arbitraires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286520"/>
            <a:ext cx="700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M. X. Grave, M. N. </a:t>
            </a:r>
            <a:r>
              <a:rPr lang="fr-FR" sz="1600" dirty="0" err="1" smtClean="0"/>
              <a:t>Karkour</a:t>
            </a:r>
            <a:r>
              <a:rPr lang="fr-FR" sz="1600" dirty="0" smtClean="0"/>
              <a:t>, M. X. </a:t>
            </a:r>
            <a:r>
              <a:rPr lang="fr-FR" sz="1600" dirty="0" err="1" smtClean="0"/>
              <a:t>Lafay</a:t>
            </a:r>
            <a:r>
              <a:rPr lang="fr-FR" sz="1600" dirty="0" smtClean="0"/>
              <a:t>, M. D. </a:t>
            </a:r>
            <a:r>
              <a:rPr lang="fr-FR" sz="1600" dirty="0" err="1" smtClean="0"/>
              <a:t>Linget</a:t>
            </a:r>
            <a:r>
              <a:rPr lang="fr-FR" sz="1600" dirty="0" smtClean="0"/>
              <a:t>, M. B. Travers	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71546"/>
          </a:xfrm>
        </p:spPr>
        <p:txBody>
          <a:bodyPr>
            <a:normAutofit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Ensemble du banc de test CSNSM acquisition et contrôle à distance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91138" name="Picture 2" descr="D:\documents\agata\presentations\presentationIN2P3electronique\P1000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643320" cy="4857760"/>
          </a:xfrm>
          <a:prstGeom prst="rect">
            <a:avLst/>
          </a:prstGeom>
          <a:noFill/>
        </p:spPr>
      </p:pic>
      <p:pic>
        <p:nvPicPr>
          <p:cNvPr id="91139" name="Picture 3" descr="D:\documents\agata\presentations\presentationIN2P3electronique\P1000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081" y="1571612"/>
            <a:ext cx="3643339" cy="4857784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10800000">
            <a:off x="3000366" y="4500570"/>
            <a:ext cx="1500197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5"/>
          <p:cNvSpPr txBox="1">
            <a:spLocks noChangeArrowheads="1"/>
          </p:cNvSpPr>
          <p:nvPr/>
        </p:nvSpPr>
        <p:spPr bwMode="auto">
          <a:xfrm>
            <a:off x="3857620" y="5429264"/>
            <a:ext cx="1357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Visualisation du </a:t>
            </a:r>
          </a:p>
          <a:p>
            <a:r>
              <a:rPr lang="fr-FR" sz="1200" b="1" dirty="0" smtClean="0">
                <a:latin typeface="Century Gothic" pitchFamily="34" charset="0"/>
              </a:rPr>
              <a:t>signal d’entrée</a:t>
            </a:r>
          </a:p>
          <a:p>
            <a:r>
              <a:rPr lang="fr-FR" sz="1200" b="1" dirty="0" smtClean="0">
                <a:latin typeface="Century Gothic" pitchFamily="34" charset="0"/>
              </a:rPr>
              <a:t>DIGITIZER</a:t>
            </a:r>
            <a:endParaRPr lang="fr-FR" sz="1200" b="1" dirty="0">
              <a:latin typeface="Century Gothic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3357558" y="5786454"/>
            <a:ext cx="1428757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5"/>
          <p:cNvSpPr txBox="1">
            <a:spLocks noChangeArrowheads="1"/>
          </p:cNvSpPr>
          <p:nvPr/>
        </p:nvSpPr>
        <p:spPr bwMode="auto">
          <a:xfrm>
            <a:off x="4071934" y="6357958"/>
            <a:ext cx="1928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Générateur de signaux</a:t>
            </a:r>
            <a:endParaRPr lang="fr-FR" sz="1200" b="1" dirty="0">
              <a:latin typeface="Century Gothic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H="1">
            <a:off x="392876" y="2536024"/>
            <a:ext cx="785820" cy="1428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00034" y="1928802"/>
            <a:ext cx="857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DIGITIZER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214810" y="2714620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Liens optiques DIGITIZER</a:t>
            </a:r>
            <a:endParaRPr lang="fr-FR" sz="1200" b="1" dirty="0">
              <a:latin typeface="Century Gothic" pitchFamily="34" charset="0"/>
            </a:endParaRPr>
          </a:p>
        </p:txBody>
      </p:sp>
      <p:cxnSp>
        <p:nvCxnSpPr>
          <p:cNvPr id="18" name="Connecteur droit avec flèche 17"/>
          <p:cNvCxnSpPr>
            <a:stCxn id="17" idx="1"/>
          </p:cNvCxnSpPr>
          <p:nvPr/>
        </p:nvCxnSpPr>
        <p:spPr>
          <a:xfrm rot="10800000" flipV="1">
            <a:off x="2000234" y="2945452"/>
            <a:ext cx="2214576" cy="1263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143372" y="1500174"/>
            <a:ext cx="12858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Carte CARRIER en test avec 1 GTS, 1 CORE et 2 SEGMENT</a:t>
            </a:r>
            <a:endParaRPr lang="fr-FR" sz="1200" b="1" dirty="0">
              <a:latin typeface="Century Gothic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10800000" flipV="1">
            <a:off x="3286116" y="1928800"/>
            <a:ext cx="928694" cy="2857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7215206" y="1000108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Carte TCLK_BOARD</a:t>
            </a:r>
            <a:endParaRPr lang="fr-FR" sz="1200" b="1" dirty="0">
              <a:latin typeface="Century Gothic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rot="5400000">
            <a:off x="6893735" y="1607331"/>
            <a:ext cx="928695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5715008" y="1071546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Châssis ATCA 2 slots</a:t>
            </a:r>
            <a:endParaRPr lang="fr-FR" sz="1200" b="1" dirty="0">
              <a:latin typeface="Century Gothic" pitchFamily="34" charset="0"/>
            </a:endParaRPr>
          </a:p>
        </p:txBody>
      </p:sp>
      <p:cxnSp>
        <p:nvCxnSpPr>
          <p:cNvPr id="28" name="Connecteur droit avec flèche 27"/>
          <p:cNvCxnSpPr>
            <a:stCxn id="27" idx="2"/>
          </p:cNvCxnSpPr>
          <p:nvPr/>
        </p:nvCxnSpPr>
        <p:spPr>
          <a:xfrm rot="5400000">
            <a:off x="6052998" y="1838163"/>
            <a:ext cx="609905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286248" y="4429132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Lien optique </a:t>
            </a:r>
            <a:r>
              <a:rPr lang="fr-FR" sz="1200" b="1" dirty="0" err="1" smtClean="0">
                <a:latin typeface="Century Gothic" pitchFamily="34" charset="0"/>
              </a:rPr>
              <a:t>PCIEx</a:t>
            </a:r>
            <a:endParaRPr lang="fr-FR" sz="1200" b="1" dirty="0">
              <a:latin typeface="Century Gothic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5357818" y="4214822"/>
            <a:ext cx="785818" cy="2857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4000496" y="3429000"/>
            <a:ext cx="1714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PC Linux d’acquisition et de reconfiguration</a:t>
            </a:r>
            <a:endParaRPr lang="fr-FR" sz="1200" b="1" dirty="0">
              <a:latin typeface="Century Gothic" pitchFamily="34" charset="0"/>
            </a:endParaRPr>
          </a:p>
        </p:txBody>
      </p:sp>
      <p:cxnSp>
        <p:nvCxnSpPr>
          <p:cNvPr id="35" name="Connecteur droit avec flèche 34"/>
          <p:cNvCxnSpPr>
            <a:stCxn id="34" idx="1"/>
          </p:cNvCxnSpPr>
          <p:nvPr/>
        </p:nvCxnSpPr>
        <p:spPr>
          <a:xfrm rot="10800000">
            <a:off x="3428992" y="3643320"/>
            <a:ext cx="571504" cy="1088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Albertus Medium" pitchFamily="34" charset="0"/>
              </a:rPr>
              <a:t>Le contrôle à distance du banc de test du CSNSM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071678"/>
            <a:ext cx="8358246" cy="3046390"/>
          </a:xfrm>
        </p:spPr>
        <p:txBody>
          <a:bodyPr/>
          <a:lstStyle/>
          <a:p>
            <a:r>
              <a:rPr lang="fr-FR" sz="2000" dirty="0" smtClean="0"/>
              <a:t>Démarrer les alimentations des appareils</a:t>
            </a:r>
          </a:p>
          <a:p>
            <a:r>
              <a:rPr lang="fr-FR" sz="2000" dirty="0" smtClean="0"/>
              <a:t>Lancer une acquisition</a:t>
            </a:r>
          </a:p>
          <a:p>
            <a:r>
              <a:rPr lang="fr-FR" sz="2000" dirty="0" smtClean="0"/>
              <a:t>Reprogrammer les FPGA et modifier les paramètres des cartes filles SEGMENT et CORE</a:t>
            </a:r>
          </a:p>
          <a:p>
            <a:r>
              <a:rPr lang="fr-FR" sz="2000" dirty="0" smtClean="0"/>
              <a:t>Reprogrammer la carte CARRIER</a:t>
            </a:r>
          </a:p>
          <a:p>
            <a:r>
              <a:rPr lang="fr-FR" sz="2000" dirty="0" smtClean="0"/>
              <a:t>Inspecter les données à distance grâce au logiciel </a:t>
            </a:r>
            <a:r>
              <a:rPr lang="fr-FR" sz="2000" dirty="0" err="1" smtClean="0"/>
              <a:t>Chipscope</a:t>
            </a:r>
            <a:r>
              <a:rPr lang="fr-FR" sz="2000" dirty="0" smtClean="0"/>
              <a:t> Pro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000108"/>
          </a:xfrm>
        </p:spPr>
        <p:txBody>
          <a:bodyPr>
            <a:noAutofit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Comment détermine-t-on les composants du noyau?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71612"/>
            <a:ext cx="8501122" cy="1428760"/>
          </a:xfrm>
        </p:spPr>
        <p:txBody>
          <a:bodyPr/>
          <a:lstStyle/>
          <a:p>
            <a:r>
              <a:rPr lang="fr-FR" sz="2000" dirty="0" smtClean="0"/>
              <a:t>L’envoi d’une particule chargée sur une cible génère au moment de l’impact des rayonnements gamma caractéristiques en énergie et en temps de vol des noyaux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5" name="Picture 32" descr="agataS1_fi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86124"/>
            <a:ext cx="2857520" cy="271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2 6"/>
          <p:cNvSpPr/>
          <p:nvPr/>
        </p:nvSpPr>
        <p:spPr>
          <a:xfrm>
            <a:off x="3857620" y="4857760"/>
            <a:ext cx="214314" cy="1428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>
            <a:stCxn id="7" idx="2"/>
          </p:cNvCxnSpPr>
          <p:nvPr/>
        </p:nvCxnSpPr>
        <p:spPr>
          <a:xfrm rot="5400000" flipH="1" flipV="1">
            <a:off x="3710035" y="3548923"/>
            <a:ext cx="1696269" cy="11706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7" idx="2"/>
          </p:cNvCxnSpPr>
          <p:nvPr/>
        </p:nvCxnSpPr>
        <p:spPr>
          <a:xfrm rot="16200000" flipH="1">
            <a:off x="4691924" y="4263303"/>
            <a:ext cx="446873" cy="18850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Contrôle à distance des cartes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5" name="Image 4" descr="cgui_carr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066" y="1357298"/>
            <a:ext cx="5532476" cy="2428892"/>
          </a:xfrm>
          <a:prstGeom prst="rect">
            <a:avLst/>
          </a:prstGeom>
        </p:spPr>
      </p:pic>
      <p:pic>
        <p:nvPicPr>
          <p:cNvPr id="6" name="Image 5" descr="interface digitizer.JPG"/>
          <p:cNvPicPr>
            <a:picLocks noChangeAspect="1"/>
          </p:cNvPicPr>
          <p:nvPr/>
        </p:nvPicPr>
        <p:blipFill>
          <a:blip r:embed="rId3"/>
          <a:srcRect b="30904"/>
          <a:stretch>
            <a:fillRect/>
          </a:stretch>
        </p:blipFill>
        <p:spPr>
          <a:xfrm>
            <a:off x="1523710" y="3857628"/>
            <a:ext cx="6217520" cy="2571768"/>
          </a:xfrm>
          <a:prstGeom prst="rect">
            <a:avLst/>
          </a:prstGeom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14282" y="2714620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Carte CARRIER</a:t>
            </a:r>
            <a:endParaRPr lang="fr-FR" sz="1200" b="1" dirty="0">
              <a:latin typeface="Century Gothic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000100" y="3071810"/>
            <a:ext cx="1285884" cy="714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42844" y="4214818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DIGITIZER</a:t>
            </a:r>
            <a:endParaRPr lang="fr-FR" sz="1200" b="1" dirty="0">
              <a:latin typeface="Century Gothic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928662" y="4572008"/>
            <a:ext cx="1285884" cy="714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15238" cy="1000108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Contrôle à distance des cartes(2)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14282" y="2714620"/>
            <a:ext cx="128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Cartes SEGMENT et CORE</a:t>
            </a:r>
            <a:endParaRPr lang="fr-FR" sz="1200" b="1" dirty="0">
              <a:latin typeface="Century Gothic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42844" y="4214818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Exemples de registres</a:t>
            </a:r>
            <a:endParaRPr lang="fr-FR" sz="1200" b="1" dirty="0">
              <a:latin typeface="Century Gothic" pitchFamily="34" charset="0"/>
            </a:endParaRPr>
          </a:p>
        </p:txBody>
      </p:sp>
      <p:pic>
        <p:nvPicPr>
          <p:cNvPr id="10" name="Image 9" descr="IHM_segments.JPG"/>
          <p:cNvPicPr>
            <a:picLocks noChangeAspect="1"/>
          </p:cNvPicPr>
          <p:nvPr/>
        </p:nvPicPr>
        <p:blipFill>
          <a:blip r:embed="rId2"/>
          <a:srcRect b="3294"/>
          <a:stretch>
            <a:fillRect/>
          </a:stretch>
        </p:blipFill>
        <p:spPr>
          <a:xfrm>
            <a:off x="1785918" y="1285860"/>
            <a:ext cx="6072198" cy="32953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Image 12" descr="IHM_segments2.JPG"/>
          <p:cNvPicPr>
            <a:picLocks noChangeAspect="1"/>
          </p:cNvPicPr>
          <p:nvPr/>
        </p:nvPicPr>
        <p:blipFill>
          <a:blip r:embed="rId3"/>
          <a:srcRect l="15067" t="11286" r="27024" b="36517"/>
          <a:stretch>
            <a:fillRect/>
          </a:stretch>
        </p:blipFill>
        <p:spPr>
          <a:xfrm>
            <a:off x="3428992" y="4000504"/>
            <a:ext cx="5097198" cy="257176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1000100" y="3071810"/>
            <a:ext cx="1285884" cy="714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928662" y="4643450"/>
            <a:ext cx="2714644" cy="6429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Autofit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Contrôle à distance des cartes,</a:t>
            </a:r>
            <a:br>
              <a:rPr lang="fr-FR" dirty="0" smtClean="0">
                <a:latin typeface="Albertus Medium" pitchFamily="34" charset="0"/>
              </a:rPr>
            </a:br>
            <a:r>
              <a:rPr lang="fr-FR" dirty="0" smtClean="0">
                <a:latin typeface="Albertus Medium" pitchFamily="34" charset="0"/>
              </a:rPr>
              <a:t>accès aux registres depuis le PPC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5" name="Image 4" descr="EDK.JPG"/>
          <p:cNvPicPr>
            <a:picLocks noChangeAspect="1"/>
          </p:cNvPicPr>
          <p:nvPr/>
        </p:nvPicPr>
        <p:blipFill>
          <a:blip r:embed="rId2"/>
          <a:srcRect t="6705" r="25688" b="34292"/>
          <a:stretch>
            <a:fillRect/>
          </a:stretch>
        </p:blipFill>
        <p:spPr>
          <a:xfrm>
            <a:off x="428596" y="1714488"/>
            <a:ext cx="828518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multiprise résau.JPG"/>
          <p:cNvPicPr>
            <a:picLocks noChangeAspect="1"/>
          </p:cNvPicPr>
          <p:nvPr/>
        </p:nvPicPr>
        <p:blipFill>
          <a:blip r:embed="rId2"/>
          <a:srcRect b="25343"/>
          <a:stretch>
            <a:fillRect/>
          </a:stretch>
        </p:blipFill>
        <p:spPr>
          <a:xfrm>
            <a:off x="32869" y="1857364"/>
            <a:ext cx="9111131" cy="40719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Albertus Medium" pitchFamily="34" charset="0"/>
              </a:rPr>
              <a:t>Contrôle à distance des alimentations du châssis et des DIGITIZER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071670" y="2357430"/>
            <a:ext cx="1214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Châssis ATCA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714612" y="3000372"/>
            <a:ext cx="857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DIGITIZER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0800000" flipV="1">
            <a:off x="1643042" y="2571744"/>
            <a:ext cx="428629" cy="2143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1" idx="1"/>
          </p:cNvCxnSpPr>
          <p:nvPr/>
        </p:nvCxnSpPr>
        <p:spPr>
          <a:xfrm rot="10800000">
            <a:off x="1643042" y="3000372"/>
            <a:ext cx="1071570" cy="138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714876" y="2214554"/>
            <a:ext cx="571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Etats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10800000" flipV="1">
            <a:off x="4286248" y="2428868"/>
            <a:ext cx="428629" cy="2143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399032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Accès via le réseau avec le logiciel </a:t>
            </a:r>
            <a:r>
              <a:rPr lang="fr-FR" dirty="0" err="1" smtClean="0">
                <a:latin typeface="Albertus Medium" pitchFamily="34" charset="0"/>
              </a:rPr>
              <a:t>Chipscope</a:t>
            </a:r>
            <a:r>
              <a:rPr lang="fr-FR" dirty="0" smtClean="0">
                <a:latin typeface="Albertus Medium" pitchFamily="34" charset="0"/>
              </a:rPr>
              <a:t> Pro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33932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 l="1167" t="4962" r="1312" b="2556"/>
          <a:stretch>
            <a:fillRect/>
          </a:stretch>
        </p:blipFill>
        <p:spPr bwMode="auto">
          <a:xfrm>
            <a:off x="4686300" y="2676525"/>
            <a:ext cx="3581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lbertus Medium" pitchFamily="34" charset="0"/>
              </a:rPr>
              <a:t>Exemple de capture </a:t>
            </a:r>
            <a:r>
              <a:rPr lang="fr-FR" sz="3200" dirty="0" err="1" smtClean="0">
                <a:latin typeface="Albertus Medium" pitchFamily="34" charset="0"/>
              </a:rPr>
              <a:t>Chipscope</a:t>
            </a:r>
            <a:r>
              <a:rPr lang="fr-FR" sz="3200" dirty="0" smtClean="0">
                <a:latin typeface="Albertus Medium" pitchFamily="34" charset="0"/>
              </a:rPr>
              <a:t> Pro(1)</a:t>
            </a:r>
            <a:endParaRPr lang="fr-FR" sz="3200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8" name="Image 7" descr="chipScope_waveform.JPG"/>
          <p:cNvPicPr>
            <a:picLocks noChangeAspect="1"/>
          </p:cNvPicPr>
          <p:nvPr/>
        </p:nvPicPr>
        <p:blipFill>
          <a:blip r:embed="rId2"/>
          <a:srcRect l="934" t="5831" r="93" b="13647"/>
          <a:stretch>
            <a:fillRect/>
          </a:stretch>
        </p:blipFill>
        <p:spPr>
          <a:xfrm>
            <a:off x="142844" y="1142984"/>
            <a:ext cx="8858312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lbertus Medium" pitchFamily="34" charset="0"/>
              </a:rPr>
              <a:t>Exemple de capture </a:t>
            </a:r>
            <a:r>
              <a:rPr lang="fr-FR" sz="3200" dirty="0" err="1" smtClean="0">
                <a:latin typeface="Albertus Medium" pitchFamily="34" charset="0"/>
              </a:rPr>
              <a:t>Chipscope</a:t>
            </a:r>
            <a:r>
              <a:rPr lang="fr-FR" sz="3200" dirty="0" smtClean="0">
                <a:latin typeface="Albertus Medium" pitchFamily="34" charset="0"/>
              </a:rPr>
              <a:t> Pro(2)</a:t>
            </a:r>
            <a:endParaRPr lang="fr-FR" sz="3200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 dirty="0"/>
          </a:p>
        </p:txBody>
      </p:sp>
      <p:pic>
        <p:nvPicPr>
          <p:cNvPr id="7" name="Image 6" descr="chipScope_traces.JPG"/>
          <p:cNvPicPr>
            <a:picLocks noChangeAspect="1"/>
          </p:cNvPicPr>
          <p:nvPr/>
        </p:nvPicPr>
        <p:blipFill>
          <a:blip r:embed="rId2"/>
          <a:srcRect t="3426" b="13213"/>
          <a:stretch>
            <a:fillRect/>
          </a:stretch>
        </p:blipFill>
        <p:spPr>
          <a:xfrm>
            <a:off x="214282" y="1500174"/>
            <a:ext cx="8768177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Lancement de la production</a:t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</a:b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de 34 cartes CARRIER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329613" cy="4618038"/>
          </a:xfrm>
        </p:spPr>
        <p:txBody>
          <a:bodyPr>
            <a:normAutofit fontScale="92500" lnSpcReduction="10000"/>
          </a:bodyPr>
          <a:lstStyle/>
          <a:p>
            <a:pPr marL="448056" lvl="1" indent="-384048" fontAlgn="auto"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fr-FR" sz="3000" dirty="0" smtClean="0"/>
              <a:t>1 PCB a été utilisé par la société de câblage pour créer un processus thermique adapté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Câblage de 5 cartes pour valider les processus le 11/02/09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dirty="0" smtClean="0"/>
              <a:t>9 composants d’alimentation identiques sur 10 sur chaque carte ne fonctionnaient pas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dirty="0" smtClean="0"/>
              <a:t>le composant d’alimentation a une empreinte fausse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dirty="0" smtClean="0"/>
              <a:t>La collaboration électronique d’AGATA décide la poursuite de la fabrication de 33 cartes avec la mauvaise empreinte (Les PCB étant fabriqués)</a:t>
            </a:r>
            <a:endParaRPr lang="fr-FR" dirty="0"/>
          </a:p>
        </p:txBody>
      </p:sp>
      <p:sp>
        <p:nvSpPr>
          <p:cNvPr id="27652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3500438" y="6481763"/>
            <a:ext cx="342423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Problème d’empreinte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28675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3786188" y="6481763"/>
            <a:ext cx="313848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5961062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Résultat de la production</a:t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</a:b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de 34 cartes CARRIER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2000250"/>
            <a:ext cx="8786813" cy="4071938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400" dirty="0" smtClean="0"/>
              <a:t>Câblage et test de 33 cartes avec recommandations :</a:t>
            </a:r>
          </a:p>
          <a:p>
            <a:pPr marL="822960" lvl="1" algn="just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000" b="1" dirty="0" smtClean="0"/>
              <a:t>12</a:t>
            </a:r>
            <a:r>
              <a:rPr lang="fr-FR" sz="2000" dirty="0" smtClean="0"/>
              <a:t> cartes validées en sortie de câblage,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000" dirty="0" smtClean="0"/>
              <a:t>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réparation </a:t>
            </a:r>
            <a:r>
              <a:rPr lang="fr-FR" sz="2000" b="1" dirty="0" smtClean="0"/>
              <a:t>12 cartes validées</a:t>
            </a:r>
            <a:r>
              <a:rPr lang="fr-FR" sz="2000" dirty="0" smtClean="0"/>
              <a:t>,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000" dirty="0" smtClean="0"/>
              <a:t>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réparation </a:t>
            </a:r>
            <a:r>
              <a:rPr lang="fr-FR" sz="2000" b="1" dirty="0" smtClean="0"/>
              <a:t>5 cartes validées,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fr-FR" sz="2000" b="1" dirty="0" smtClean="0"/>
          </a:p>
          <a:p>
            <a:pPr marL="0" lvl="1" indent="0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2000" dirty="0" smtClean="0"/>
              <a:t>Au final 29 cartes sont fonctionnelles sur 33 après plus d’un an de tests.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fr-FR" sz="2000" dirty="0" smtClean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Les tests JTAG sont intervenus pour déceler 5 défauts de soudure de BGA qui ont été confirmés par le passage des cartes sous rayon X 3D.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sz="2400" dirty="0" smtClean="0"/>
          </a:p>
          <a:p>
            <a:pPr marL="92075" indent="-26988" algn="just" fontAlgn="auto">
              <a:spcAft>
                <a:spcPts val="0"/>
              </a:spcAft>
              <a:buFont typeface="Wingdings 2"/>
              <a:buNone/>
              <a:defRPr/>
            </a:pPr>
            <a:endParaRPr lang="fr-FR" sz="2000" dirty="0" smtClean="0"/>
          </a:p>
        </p:txBody>
      </p:sp>
      <p:sp>
        <p:nvSpPr>
          <p:cNvPr id="29700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3500438" y="6481763"/>
            <a:ext cx="342423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000108"/>
          </a:xfrm>
        </p:spPr>
        <p:txBody>
          <a:bodyPr>
            <a:noAutofit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Comment détermine-t-on les composants du noyau?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329642" cy="1046126"/>
          </a:xfrm>
        </p:spPr>
        <p:txBody>
          <a:bodyPr/>
          <a:lstStyle/>
          <a:p>
            <a:r>
              <a:rPr lang="fr-FR" sz="2000" dirty="0" smtClean="0"/>
              <a:t>Grâce à la reconstruction des trajectoires des rayons gamma en reconstruisant de façon précise leurs dépôts d’énergie successifs dans des cristaux de germanium ultra pur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768" y="3500438"/>
            <a:ext cx="40445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286676" cy="100010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Conclusions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375" cy="4143396"/>
          </a:xfrm>
        </p:spPr>
        <p:txBody>
          <a:bodyPr/>
          <a:lstStyle/>
          <a:p>
            <a:r>
              <a:rPr lang="fr-FR" sz="2400" dirty="0" smtClean="0"/>
              <a:t>Prévoir le dépannage à la conception (zone libre autour des composants, empreintes plus longues)</a:t>
            </a:r>
          </a:p>
          <a:p>
            <a:r>
              <a:rPr lang="fr-FR" sz="2400" dirty="0" smtClean="0"/>
              <a:t>Suivre les recommandations des fabricants de composants (étuvage, taille des plages de soudure)</a:t>
            </a:r>
          </a:p>
          <a:p>
            <a:r>
              <a:rPr lang="fr-FR" sz="2400" dirty="0" smtClean="0"/>
              <a:t>Vérifier les empreintes avec le composant si possible</a:t>
            </a:r>
          </a:p>
          <a:p>
            <a:r>
              <a:rPr lang="fr-FR" sz="2400" dirty="0" smtClean="0"/>
              <a:t>Utiliser des circuits imprimés prévus pour le </a:t>
            </a:r>
            <a:r>
              <a:rPr lang="fr-FR" sz="2400" dirty="0" err="1" smtClean="0"/>
              <a:t>RoHS</a:t>
            </a:r>
            <a:endParaRPr lang="fr-FR" sz="2400" dirty="0" smtClean="0"/>
          </a:p>
          <a:p>
            <a:r>
              <a:rPr lang="fr-FR" sz="2400" dirty="0" smtClean="0"/>
              <a:t>Prévoir longtemps à l’avance les bancs de test et les valider</a:t>
            </a:r>
          </a:p>
          <a:p>
            <a:r>
              <a:rPr lang="fr-FR" sz="2400" dirty="0" smtClean="0"/>
              <a:t>Créer des procédures précises, des fiches de suivi et des check-lists détaillées</a:t>
            </a:r>
          </a:p>
          <a:p>
            <a:endParaRPr lang="fr-FR" sz="2000" dirty="0" smtClean="0"/>
          </a:p>
        </p:txBody>
      </p:sp>
      <p:sp>
        <p:nvSpPr>
          <p:cNvPr id="30724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3500438" y="6481763"/>
            <a:ext cx="342423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67494"/>
            <a:ext cx="7972452" cy="1399032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Synoptique de la carte CARRIER ATCA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201730" name="Objet 1"/>
          <p:cNvPicPr>
            <a:picLocks noChangeArrowheads="1"/>
          </p:cNvPicPr>
          <p:nvPr/>
        </p:nvPicPr>
        <p:blipFill>
          <a:blip r:embed="rId2"/>
          <a:srcRect l="-2194" b="-197"/>
          <a:stretch>
            <a:fillRect/>
          </a:stretch>
        </p:blipFill>
        <p:spPr bwMode="auto">
          <a:xfrm>
            <a:off x="642910" y="1571612"/>
            <a:ext cx="792961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000108"/>
          </a:xfrm>
        </p:spPr>
        <p:txBody>
          <a:bodyPr>
            <a:noAutofit/>
          </a:bodyPr>
          <a:lstStyle/>
          <a:p>
            <a:pPr marL="0" indent="0"/>
            <a:r>
              <a:rPr lang="fr-FR" dirty="0" smtClean="0">
                <a:latin typeface="Albertus Medium" pitchFamily="34" charset="0"/>
              </a:rPr>
              <a:t>Comment détermine-t-on les composants du noyau?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57158" y="1643050"/>
            <a:ext cx="84296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Plus la précision de l’appareil est grande, meilleure est la distinction de deux éléments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30291" t="44852" r="31262" b="1752"/>
          <a:stretch>
            <a:fillRect/>
          </a:stretch>
        </p:blipFill>
        <p:spPr bwMode="auto">
          <a:xfrm>
            <a:off x="3214678" y="2357430"/>
            <a:ext cx="2786082" cy="21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30291" r="31262" b="50876"/>
          <a:stretch>
            <a:fillRect/>
          </a:stretch>
        </p:blipFill>
        <p:spPr bwMode="auto">
          <a:xfrm>
            <a:off x="3214678" y="4429131"/>
            <a:ext cx="2786082" cy="194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158162" cy="1000108"/>
          </a:xfrm>
        </p:spPr>
        <p:txBody>
          <a:bodyPr/>
          <a:lstStyle/>
          <a:p>
            <a:r>
              <a:rPr lang="fr-FR" dirty="0" smtClean="0">
                <a:latin typeface="Albertus Medium" pitchFamily="34" charset="0"/>
              </a:rPr>
              <a:t>Choix techniques et financement</a:t>
            </a:r>
            <a:endParaRPr lang="fr-FR" dirty="0">
              <a:latin typeface="Albertus Medium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6115064" cy="4475150"/>
          </a:xfrm>
        </p:spPr>
        <p:txBody>
          <a:bodyPr/>
          <a:lstStyle/>
          <a:p>
            <a:r>
              <a:rPr lang="fr-FR" sz="2000" dirty="0" smtClean="0"/>
              <a:t>Création et utilisation :</a:t>
            </a:r>
          </a:p>
          <a:p>
            <a:pPr lvl="1"/>
            <a:r>
              <a:rPr lang="fr-FR" sz="1600" dirty="0" smtClean="0"/>
              <a:t>Sphère de détecteurs germanium utilisable sur plusieurs accélérateurs,</a:t>
            </a:r>
          </a:p>
          <a:p>
            <a:pPr lvl="1"/>
            <a:r>
              <a:rPr lang="fr-FR" sz="1600" dirty="0" smtClean="0"/>
              <a:t>d’une électronique de prétraitement numérique,</a:t>
            </a:r>
          </a:p>
          <a:p>
            <a:pPr lvl="1"/>
            <a:r>
              <a:rPr lang="fr-FR" sz="1600" dirty="0" smtClean="0"/>
              <a:t>d’une acquisition de données rapide,</a:t>
            </a:r>
          </a:p>
          <a:p>
            <a:pPr lvl="1"/>
            <a:r>
              <a:rPr lang="fr-FR" sz="1600" dirty="0" smtClean="0"/>
              <a:t>d’un prétraitement informatique rapide.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929198"/>
            <a:ext cx="3027200" cy="13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857364"/>
            <a:ext cx="2571784" cy="25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285720" y="1500174"/>
            <a:ext cx="538163" cy="5097462"/>
            <a:chOff x="5350" y="952"/>
            <a:chExt cx="339" cy="3211"/>
          </a:xfrm>
        </p:grpSpPr>
        <p:pic>
          <p:nvPicPr>
            <p:cNvPr id="10" name="Picture 7" descr="Bulgaria_s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3" y="952"/>
              <a:ext cx="3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Denmark_s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53" y="1251"/>
              <a:ext cx="3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 descr="Finland_sh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53" y="1502"/>
              <a:ext cx="3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France_sh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353" y="1754"/>
              <a:ext cx="3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 descr="Germany_sh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353" y="2061"/>
              <a:ext cx="3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Italy_sh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53" y="2573"/>
              <a:ext cx="3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Poland_sh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53" y="2832"/>
              <a:ext cx="3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4" descr="Romania_sh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53" y="3084"/>
              <a:ext cx="3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 descr="Sweden_sh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353" y="3375"/>
              <a:ext cx="3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6" descr="Union_Jack_sh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353" y="3675"/>
              <a:ext cx="3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7" descr="[Flag of Turkey]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3" y="3950"/>
              <a:ext cx="32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8" descr="[Hungarian flag]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350" y="2331"/>
              <a:ext cx="32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Espace réservé du contenu 2"/>
          <p:cNvSpPr txBox="1">
            <a:spLocks/>
          </p:cNvSpPr>
          <p:nvPr/>
        </p:nvSpPr>
        <p:spPr bwMode="auto">
          <a:xfrm>
            <a:off x="714348" y="4000504"/>
            <a:ext cx="52864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détecteur germanium 4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AGATA :</a:t>
            </a:r>
          </a:p>
          <a:p>
            <a:pPr marL="822325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180 détecteurs germanium </a:t>
            </a:r>
            <a:r>
              <a:rPr lang="fr-FR" sz="1600" dirty="0" smtClean="0">
                <a:latin typeface="+mj-lt"/>
              </a:rPr>
              <a:t>segmentés en 36 </a:t>
            </a:r>
            <a:r>
              <a:rPr lang="fr-FR" sz="1600" dirty="0" smtClean="0">
                <a:latin typeface="+mn-lt"/>
                <a:cs typeface="+mn-cs"/>
                <a:sym typeface="Wingdings" pitchFamily="2" charset="2"/>
              </a:rPr>
              <a:t>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6600 voies de mesure</a:t>
            </a:r>
          </a:p>
          <a:p>
            <a:pPr marL="8223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Coût de l’ensemble 50 millions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d’euros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Plusieurs pays Européens dont l’Italie l’Allemagne, le Royaume Uni, la Suède, la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358114" cy="100010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bertus Medium" pitchFamily="34" charset="0"/>
              </a:rPr>
              <a:t>La chaine d’acquisition du spectromètre AGATA</a:t>
            </a: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3786188" y="6481763"/>
            <a:ext cx="3138487" cy="3016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C.Oziol 14 septembre 2010</a:t>
            </a:r>
            <a:endParaRPr lang="fr-FR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6072230" cy="455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10119</TotalTime>
  <Words>3463</Words>
  <Application>Microsoft Office PowerPoint</Application>
  <PresentationFormat>Affichage à l'écran (4:3)</PresentationFormat>
  <Paragraphs>718</Paragraphs>
  <Slides>61</Slides>
  <Notes>28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5" baseType="lpstr">
      <vt:lpstr>Verve</vt:lpstr>
      <vt:lpstr>1_Conception personnalisée</vt:lpstr>
      <vt:lpstr>Conception personnalisée</vt:lpstr>
      <vt:lpstr>Image bitmap</vt:lpstr>
      <vt:lpstr>Retour d’expérience, fabrication et tests : Ensemble AdvancedTCA CARRIER pour le projet AGATA</vt:lpstr>
      <vt:lpstr>Sommaire</vt:lpstr>
      <vt:lpstr>L’objectif du projet AGATA</vt:lpstr>
      <vt:lpstr>Comment et avec quelles améliorations?</vt:lpstr>
      <vt:lpstr>Comment détermine-t-on les composants du noyau?</vt:lpstr>
      <vt:lpstr>Comment détermine-t-on les composants du noyau?</vt:lpstr>
      <vt:lpstr>Comment détermine-t-on les composants du noyau?</vt:lpstr>
      <vt:lpstr>Choix techniques et financement</vt:lpstr>
      <vt:lpstr>La chaine d’acquisition du spectromètre AGATA</vt:lpstr>
      <vt:lpstr>Le système global d’acquisition  et de traitement numérique</vt:lpstr>
      <vt:lpstr>L’électronique du Local Level Preprocessing pour un cristal</vt:lpstr>
      <vt:lpstr>Cahier des charges de l’ensemble CARRIER</vt:lpstr>
      <vt:lpstr>Choix du standard ATCA</vt:lpstr>
      <vt:lpstr>Choix du standard ATCA(2)</vt:lpstr>
      <vt:lpstr>Répartition des cristaux dans  le châssis ATCA</vt:lpstr>
      <vt:lpstr>Les principaux composants</vt:lpstr>
      <vt:lpstr>La communication</vt:lpstr>
      <vt:lpstr>La reprogrammation à distance et le test des connexions</vt:lpstr>
      <vt:lpstr>Résumé des liens de transfert de données et trigger</vt:lpstr>
      <vt:lpstr>Synoptique de la carte CARRIER ATCA</vt:lpstr>
      <vt:lpstr>Les alimentations</vt:lpstr>
      <vt:lpstr>Synoptique de l’ensemble CARRIER ATCA pour un cristal</vt:lpstr>
      <vt:lpstr>Les caractéristiques techniques d’une carte CARRIER</vt:lpstr>
      <vt:lpstr>Carte CARRIER ATCA AGATA</vt:lpstr>
      <vt:lpstr>Production AGATA CARRIER Préparation de la fabrication(1)</vt:lpstr>
      <vt:lpstr>Production AGATA CARRIER Préparation de la fabrication(2)</vt:lpstr>
      <vt:lpstr>Production AGATA CARRIER Préparation de la fabrication(3)</vt:lpstr>
      <vt:lpstr>Le banc de test IPNO des cartes CARRIER ATCA</vt:lpstr>
      <vt:lpstr>Création d’une carte bouchon pour les tests JTAG</vt:lpstr>
      <vt:lpstr>Fabrication et vérification des cartes fond de panier ATCA spécifiques TCLK_BOARD</vt:lpstr>
      <vt:lpstr>Exemple de comparaison des horloges sur 2 cartes CARRIER</vt:lpstr>
      <vt:lpstr>Exemple de résultats sur le logiciel Chipscope Pro de Xilinx</vt:lpstr>
      <vt:lpstr>Les possibilités des tests JTAG</vt:lpstr>
      <vt:lpstr>Création des programmes de test JTAG</vt:lpstr>
      <vt:lpstr>Ecran d’accueil et de création de projets</vt:lpstr>
      <vt:lpstr>Importation des schémas packager CADENCE</vt:lpstr>
      <vt:lpstr>Liste des composants trouvés sur les fichiers du packager</vt:lpstr>
      <vt:lpstr>Association des modèles de composants</vt:lpstr>
      <vt:lpstr>Vérification et choix manuel de modèle</vt:lpstr>
      <vt:lpstr>Choix manuel d’un modèle</vt:lpstr>
      <vt:lpstr>Vérification des composants JTAG présents sur une chaîne</vt:lpstr>
      <vt:lpstr>Création d’applications de tests</vt:lpstr>
      <vt:lpstr>Test JTAG d’infrastructure</vt:lpstr>
      <vt:lpstr>Test JTAG d’interconnexion</vt:lpstr>
      <vt:lpstr>Test JTAG en cas d’erreur</vt:lpstr>
      <vt:lpstr>Modification d’une connexion</vt:lpstr>
      <vt:lpstr>Le banc de test acquisition complet</vt:lpstr>
      <vt:lpstr>Ensemble du banc de test CSNSM acquisition et contrôle à distance</vt:lpstr>
      <vt:lpstr>Le contrôle à distance du banc de test du CSNSM</vt:lpstr>
      <vt:lpstr>Contrôle à distance des cartes</vt:lpstr>
      <vt:lpstr>Contrôle à distance des cartes(2)</vt:lpstr>
      <vt:lpstr>Contrôle à distance des cartes, accès aux registres depuis le PPC</vt:lpstr>
      <vt:lpstr>Contrôle à distance des alimentations du châssis et des DIGITIZER</vt:lpstr>
      <vt:lpstr>Accès via le réseau avec le logiciel Chipscope Pro</vt:lpstr>
      <vt:lpstr>Exemple de capture Chipscope Pro(1)</vt:lpstr>
      <vt:lpstr>Exemple de capture Chipscope Pro(2)</vt:lpstr>
      <vt:lpstr>Lancement de la production de 34 cartes CARRIER</vt:lpstr>
      <vt:lpstr>Problème d’empreinte</vt:lpstr>
      <vt:lpstr>Résultat de la production de 34 cartes CARRIER</vt:lpstr>
      <vt:lpstr>Conclusions</vt:lpstr>
      <vt:lpstr>Synoptique de la carte CARRIER ATCA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agata 2010</dc:title>
  <dc:creator>oziol</dc:creator>
  <cp:lastModifiedBy> </cp:lastModifiedBy>
  <cp:revision>837</cp:revision>
  <dcterms:created xsi:type="dcterms:W3CDTF">2009-12-14T12:34:15Z</dcterms:created>
  <dcterms:modified xsi:type="dcterms:W3CDTF">2010-09-14T17:07:16Z</dcterms:modified>
</cp:coreProperties>
</file>