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  <p:sldMasterId id="2147483680" r:id="rId2"/>
    <p:sldMasterId id="2147483743" r:id="rId3"/>
    <p:sldMasterId id="2147483756" r:id="rId4"/>
    <p:sldMasterId id="2147483769" r:id="rId5"/>
    <p:sldMasterId id="2147483782" r:id="rId6"/>
    <p:sldMasterId id="2147483795" r:id="rId7"/>
    <p:sldMasterId id="2147483806" r:id="rId8"/>
  </p:sldMasterIdLst>
  <p:notesMasterIdLst>
    <p:notesMasterId r:id="rId179"/>
  </p:notesMasterIdLst>
  <p:handoutMasterIdLst>
    <p:handoutMasterId r:id="rId180"/>
  </p:handoutMasterIdLst>
  <p:sldIdLst>
    <p:sldId id="256" r:id="rId9"/>
    <p:sldId id="285" r:id="rId10"/>
    <p:sldId id="268" r:id="rId11"/>
    <p:sldId id="515" r:id="rId12"/>
    <p:sldId id="516" r:id="rId13"/>
    <p:sldId id="517" r:id="rId14"/>
    <p:sldId id="518" r:id="rId15"/>
    <p:sldId id="297" r:id="rId16"/>
    <p:sldId id="332" r:id="rId17"/>
    <p:sldId id="438" r:id="rId18"/>
    <p:sldId id="442" r:id="rId19"/>
    <p:sldId id="443" r:id="rId20"/>
    <p:sldId id="523" r:id="rId21"/>
    <p:sldId id="451" r:id="rId22"/>
    <p:sldId id="444" r:id="rId23"/>
    <p:sldId id="445" r:id="rId24"/>
    <p:sldId id="447" r:id="rId25"/>
    <p:sldId id="452" r:id="rId26"/>
    <p:sldId id="519" r:id="rId27"/>
    <p:sldId id="448" r:id="rId28"/>
    <p:sldId id="453" r:id="rId29"/>
    <p:sldId id="450" r:id="rId30"/>
    <p:sldId id="304" r:id="rId31"/>
    <p:sldId id="296" r:id="rId32"/>
    <p:sldId id="520" r:id="rId33"/>
    <p:sldId id="307" r:id="rId34"/>
    <p:sldId id="474" r:id="rId35"/>
    <p:sldId id="270" r:id="rId36"/>
    <p:sldId id="308" r:id="rId37"/>
    <p:sldId id="323" r:id="rId38"/>
    <p:sldId id="309" r:id="rId39"/>
    <p:sldId id="406" r:id="rId40"/>
    <p:sldId id="408" r:id="rId41"/>
    <p:sldId id="407" r:id="rId42"/>
    <p:sldId id="312" r:id="rId43"/>
    <p:sldId id="318" r:id="rId44"/>
    <p:sldId id="330" r:id="rId45"/>
    <p:sldId id="328" r:id="rId46"/>
    <p:sldId id="320" r:id="rId47"/>
    <p:sldId id="311" r:id="rId48"/>
    <p:sldId id="310" r:id="rId49"/>
    <p:sldId id="321" r:id="rId50"/>
    <p:sldId id="333" r:id="rId51"/>
    <p:sldId id="334" r:id="rId52"/>
    <p:sldId id="322" r:id="rId53"/>
    <p:sldId id="522" r:id="rId54"/>
    <p:sldId id="475" r:id="rId55"/>
    <p:sldId id="313" r:id="rId56"/>
    <p:sldId id="331" r:id="rId57"/>
    <p:sldId id="521" r:id="rId58"/>
    <p:sldId id="317" r:id="rId59"/>
    <p:sldId id="324" r:id="rId60"/>
    <p:sldId id="454" r:id="rId61"/>
    <p:sldId id="455" r:id="rId62"/>
    <p:sldId id="456" r:id="rId63"/>
    <p:sldId id="457" r:id="rId64"/>
    <p:sldId id="417" r:id="rId65"/>
    <p:sldId id="325" r:id="rId66"/>
    <p:sldId id="291" r:id="rId67"/>
    <p:sldId id="461" r:id="rId68"/>
    <p:sldId id="460" r:id="rId69"/>
    <p:sldId id="462" r:id="rId70"/>
    <p:sldId id="463" r:id="rId71"/>
    <p:sldId id="338" r:id="rId72"/>
    <p:sldId id="485" r:id="rId73"/>
    <p:sldId id="493" r:id="rId74"/>
    <p:sldId id="293" r:id="rId75"/>
    <p:sldId id="342" r:id="rId76"/>
    <p:sldId id="343" r:id="rId77"/>
    <p:sldId id="344" r:id="rId78"/>
    <p:sldId id="347" r:id="rId79"/>
    <p:sldId id="483" r:id="rId80"/>
    <p:sldId id="484" r:id="rId81"/>
    <p:sldId id="396" r:id="rId82"/>
    <p:sldId id="389" r:id="rId83"/>
    <p:sldId id="404" r:id="rId84"/>
    <p:sldId id="403" r:id="rId85"/>
    <p:sldId id="402" r:id="rId86"/>
    <p:sldId id="390" r:id="rId87"/>
    <p:sldId id="391" r:id="rId88"/>
    <p:sldId id="392" r:id="rId89"/>
    <p:sldId id="393" r:id="rId90"/>
    <p:sldId id="394" r:id="rId91"/>
    <p:sldId id="395" r:id="rId92"/>
    <p:sldId id="494" r:id="rId93"/>
    <p:sldId id="350" r:id="rId94"/>
    <p:sldId id="532" r:id="rId95"/>
    <p:sldId id="533" r:id="rId96"/>
    <p:sldId id="534" r:id="rId97"/>
    <p:sldId id="535" r:id="rId98"/>
    <p:sldId id="537" r:id="rId99"/>
    <p:sldId id="385" r:id="rId100"/>
    <p:sldId id="355" r:id="rId101"/>
    <p:sldId id="362" r:id="rId102"/>
    <p:sldId id="386" r:id="rId103"/>
    <p:sldId id="495" r:id="rId104"/>
    <p:sldId id="351" r:id="rId105"/>
    <p:sldId id="410" r:id="rId106"/>
    <p:sldId id="492" r:id="rId107"/>
    <p:sldId id="496" r:id="rId108"/>
    <p:sldId id="547" r:id="rId109"/>
    <p:sldId id="540" r:id="rId110"/>
    <p:sldId id="541" r:id="rId111"/>
    <p:sldId id="543" r:id="rId112"/>
    <p:sldId id="542" r:id="rId113"/>
    <p:sldId id="544" r:id="rId114"/>
    <p:sldId id="412" r:id="rId115"/>
    <p:sldId id="497" r:id="rId116"/>
    <p:sldId id="349" r:id="rId117"/>
    <p:sldId id="359" r:id="rId118"/>
    <p:sldId id="357" r:id="rId119"/>
    <p:sldId id="400" r:id="rId120"/>
    <p:sldId id="467" r:id="rId121"/>
    <p:sldId id="358" r:id="rId122"/>
    <p:sldId id="498" r:id="rId123"/>
    <p:sldId id="363" r:id="rId124"/>
    <p:sldId id="545" r:id="rId125"/>
    <p:sldId id="546" r:id="rId126"/>
    <p:sldId id="499" r:id="rId127"/>
    <p:sldId id="401" r:id="rId128"/>
    <p:sldId id="468" r:id="rId129"/>
    <p:sldId id="509" r:id="rId130"/>
    <p:sldId id="257" r:id="rId131"/>
    <p:sldId id="548" r:id="rId132"/>
    <p:sldId id="549" r:id="rId133"/>
    <p:sldId id="565" r:id="rId134"/>
    <p:sldId id="553" r:id="rId135"/>
    <p:sldId id="258" r:id="rId136"/>
    <p:sldId id="423" r:id="rId137"/>
    <p:sldId id="424" r:id="rId138"/>
    <p:sldId id="425" r:id="rId139"/>
    <p:sldId id="426" r:id="rId140"/>
    <p:sldId id="427" r:id="rId141"/>
    <p:sldId id="428" r:id="rId142"/>
    <p:sldId id="429" r:id="rId143"/>
    <p:sldId id="430" r:id="rId144"/>
    <p:sldId id="556" r:id="rId145"/>
    <p:sldId id="571" r:id="rId146"/>
    <p:sldId id="554" r:id="rId147"/>
    <p:sldId id="264" r:id="rId148"/>
    <p:sldId id="505" r:id="rId149"/>
    <p:sldId id="506" r:id="rId150"/>
    <p:sldId id="566" r:id="rId151"/>
    <p:sldId id="568" r:id="rId152"/>
    <p:sldId id="567" r:id="rId153"/>
    <p:sldId id="569" r:id="rId154"/>
    <p:sldId id="570" r:id="rId155"/>
    <p:sldId id="369" r:id="rId156"/>
    <p:sldId id="373" r:id="rId157"/>
    <p:sldId id="550" r:id="rId158"/>
    <p:sldId id="501" r:id="rId159"/>
    <p:sldId id="572" r:id="rId160"/>
    <p:sldId id="421" r:id="rId161"/>
    <p:sldId id="422" r:id="rId162"/>
    <p:sldId id="560" r:id="rId163"/>
    <p:sldId id="561" r:id="rId164"/>
    <p:sldId id="562" r:id="rId165"/>
    <p:sldId id="563" r:id="rId166"/>
    <p:sldId id="564" r:id="rId167"/>
    <p:sldId id="469" r:id="rId168"/>
    <p:sldId id="376" r:id="rId169"/>
    <p:sldId id="508" r:id="rId170"/>
    <p:sldId id="511" r:id="rId171"/>
    <p:sldId id="551" r:id="rId172"/>
    <p:sldId id="470" r:id="rId173"/>
    <p:sldId id="471" r:id="rId174"/>
    <p:sldId id="472" r:id="rId175"/>
    <p:sldId id="377" r:id="rId176"/>
    <p:sldId id="432" r:id="rId177"/>
    <p:sldId id="573" r:id="rId178"/>
  </p:sldIdLst>
  <p:sldSz cx="9144000" cy="6858000" type="screen4x3"/>
  <p:notesSz cx="6769100" cy="9906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FF00"/>
    <a:srgbClr val="5E2A06"/>
    <a:srgbClr val="CC6600"/>
    <a:srgbClr val="FFFF00"/>
    <a:srgbClr val="B7FFEC"/>
    <a:srgbClr val="FFEDED"/>
    <a:srgbClr val="FFD9D9"/>
    <a:srgbClr val="CFCF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04" autoAdjust="0"/>
    <p:restoredTop sz="94619" autoAdjust="0"/>
  </p:normalViewPr>
  <p:slideViewPr>
    <p:cSldViewPr>
      <p:cViewPr varScale="1">
        <p:scale>
          <a:sx n="105" d="100"/>
          <a:sy n="105" d="100"/>
        </p:scale>
        <p:origin x="-738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644"/>
    </p:cViewPr>
  </p:sorterViewPr>
  <p:notesViewPr>
    <p:cSldViewPr>
      <p:cViewPr varScale="1">
        <p:scale>
          <a:sx n="77" d="100"/>
          <a:sy n="77" d="100"/>
        </p:scale>
        <p:origin x="-4116" y="-96"/>
      </p:cViewPr>
      <p:guideLst>
        <p:guide orient="horz" pos="3120"/>
        <p:guide pos="213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117" Type="http://schemas.openxmlformats.org/officeDocument/2006/relationships/slide" Target="slides/slide109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84" Type="http://schemas.openxmlformats.org/officeDocument/2006/relationships/slide" Target="slides/slide76.xml"/><Relationship Id="rId89" Type="http://schemas.openxmlformats.org/officeDocument/2006/relationships/slide" Target="slides/slide81.xml"/><Relationship Id="rId112" Type="http://schemas.openxmlformats.org/officeDocument/2006/relationships/slide" Target="slides/slide104.xml"/><Relationship Id="rId133" Type="http://schemas.openxmlformats.org/officeDocument/2006/relationships/slide" Target="slides/slide125.xml"/><Relationship Id="rId138" Type="http://schemas.openxmlformats.org/officeDocument/2006/relationships/slide" Target="slides/slide130.xml"/><Relationship Id="rId154" Type="http://schemas.openxmlformats.org/officeDocument/2006/relationships/slide" Target="slides/slide146.xml"/><Relationship Id="rId159" Type="http://schemas.openxmlformats.org/officeDocument/2006/relationships/slide" Target="slides/slide151.xml"/><Relationship Id="rId175" Type="http://schemas.openxmlformats.org/officeDocument/2006/relationships/slide" Target="slides/slide167.xml"/><Relationship Id="rId170" Type="http://schemas.openxmlformats.org/officeDocument/2006/relationships/slide" Target="slides/slide162.xml"/><Relationship Id="rId16" Type="http://schemas.openxmlformats.org/officeDocument/2006/relationships/slide" Target="slides/slide8.xml"/><Relationship Id="rId107" Type="http://schemas.openxmlformats.org/officeDocument/2006/relationships/slide" Target="slides/slide99.xml"/><Relationship Id="rId11" Type="http://schemas.openxmlformats.org/officeDocument/2006/relationships/slide" Target="slides/slide3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74" Type="http://schemas.openxmlformats.org/officeDocument/2006/relationships/slide" Target="slides/slide66.xml"/><Relationship Id="rId79" Type="http://schemas.openxmlformats.org/officeDocument/2006/relationships/slide" Target="slides/slide71.xml"/><Relationship Id="rId102" Type="http://schemas.openxmlformats.org/officeDocument/2006/relationships/slide" Target="slides/slide94.xml"/><Relationship Id="rId123" Type="http://schemas.openxmlformats.org/officeDocument/2006/relationships/slide" Target="slides/slide115.xml"/><Relationship Id="rId128" Type="http://schemas.openxmlformats.org/officeDocument/2006/relationships/slide" Target="slides/slide120.xml"/><Relationship Id="rId144" Type="http://schemas.openxmlformats.org/officeDocument/2006/relationships/slide" Target="slides/slide136.xml"/><Relationship Id="rId149" Type="http://schemas.openxmlformats.org/officeDocument/2006/relationships/slide" Target="slides/slide14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2.xml"/><Relationship Id="rId95" Type="http://schemas.openxmlformats.org/officeDocument/2006/relationships/slide" Target="slides/slide87.xml"/><Relationship Id="rId160" Type="http://schemas.openxmlformats.org/officeDocument/2006/relationships/slide" Target="slides/slide152.xml"/><Relationship Id="rId165" Type="http://schemas.openxmlformats.org/officeDocument/2006/relationships/slide" Target="slides/slide157.xml"/><Relationship Id="rId181" Type="http://schemas.openxmlformats.org/officeDocument/2006/relationships/presProps" Target="presProps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113" Type="http://schemas.openxmlformats.org/officeDocument/2006/relationships/slide" Target="slides/slide105.xml"/><Relationship Id="rId118" Type="http://schemas.openxmlformats.org/officeDocument/2006/relationships/slide" Target="slides/slide110.xml"/><Relationship Id="rId134" Type="http://schemas.openxmlformats.org/officeDocument/2006/relationships/slide" Target="slides/slide126.xml"/><Relationship Id="rId139" Type="http://schemas.openxmlformats.org/officeDocument/2006/relationships/slide" Target="slides/slide131.xml"/><Relationship Id="rId80" Type="http://schemas.openxmlformats.org/officeDocument/2006/relationships/slide" Target="slides/slide72.xml"/><Relationship Id="rId85" Type="http://schemas.openxmlformats.org/officeDocument/2006/relationships/slide" Target="slides/slide77.xml"/><Relationship Id="rId150" Type="http://schemas.openxmlformats.org/officeDocument/2006/relationships/slide" Target="slides/slide142.xml"/><Relationship Id="rId155" Type="http://schemas.openxmlformats.org/officeDocument/2006/relationships/slide" Target="slides/slide147.xml"/><Relationship Id="rId171" Type="http://schemas.openxmlformats.org/officeDocument/2006/relationships/slide" Target="slides/slide163.xml"/><Relationship Id="rId176" Type="http://schemas.openxmlformats.org/officeDocument/2006/relationships/slide" Target="slides/slide168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59" Type="http://schemas.openxmlformats.org/officeDocument/2006/relationships/slide" Target="slides/slide51.xml"/><Relationship Id="rId103" Type="http://schemas.openxmlformats.org/officeDocument/2006/relationships/slide" Target="slides/slide95.xml"/><Relationship Id="rId108" Type="http://schemas.openxmlformats.org/officeDocument/2006/relationships/slide" Target="slides/slide100.xml"/><Relationship Id="rId124" Type="http://schemas.openxmlformats.org/officeDocument/2006/relationships/slide" Target="slides/slide116.xml"/><Relationship Id="rId129" Type="http://schemas.openxmlformats.org/officeDocument/2006/relationships/slide" Target="slides/slide121.xml"/><Relationship Id="rId54" Type="http://schemas.openxmlformats.org/officeDocument/2006/relationships/slide" Target="slides/slide46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91" Type="http://schemas.openxmlformats.org/officeDocument/2006/relationships/slide" Target="slides/slide83.xml"/><Relationship Id="rId96" Type="http://schemas.openxmlformats.org/officeDocument/2006/relationships/slide" Target="slides/slide88.xml"/><Relationship Id="rId140" Type="http://schemas.openxmlformats.org/officeDocument/2006/relationships/slide" Target="slides/slide132.xml"/><Relationship Id="rId145" Type="http://schemas.openxmlformats.org/officeDocument/2006/relationships/slide" Target="slides/slide137.xml"/><Relationship Id="rId161" Type="http://schemas.openxmlformats.org/officeDocument/2006/relationships/slide" Target="slides/slide153.xml"/><Relationship Id="rId166" Type="http://schemas.openxmlformats.org/officeDocument/2006/relationships/slide" Target="slides/slide158.xml"/><Relationship Id="rId18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49" Type="http://schemas.openxmlformats.org/officeDocument/2006/relationships/slide" Target="slides/slide41.xml"/><Relationship Id="rId114" Type="http://schemas.openxmlformats.org/officeDocument/2006/relationships/slide" Target="slides/slide106.xml"/><Relationship Id="rId119" Type="http://schemas.openxmlformats.org/officeDocument/2006/relationships/slide" Target="slides/slide111.xml"/><Relationship Id="rId44" Type="http://schemas.openxmlformats.org/officeDocument/2006/relationships/slide" Target="slides/slide36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81" Type="http://schemas.openxmlformats.org/officeDocument/2006/relationships/slide" Target="slides/slide73.xml"/><Relationship Id="rId86" Type="http://schemas.openxmlformats.org/officeDocument/2006/relationships/slide" Target="slides/slide78.xml"/><Relationship Id="rId130" Type="http://schemas.openxmlformats.org/officeDocument/2006/relationships/slide" Target="slides/slide122.xml"/><Relationship Id="rId135" Type="http://schemas.openxmlformats.org/officeDocument/2006/relationships/slide" Target="slides/slide127.xml"/><Relationship Id="rId151" Type="http://schemas.openxmlformats.org/officeDocument/2006/relationships/slide" Target="slides/slide143.xml"/><Relationship Id="rId156" Type="http://schemas.openxmlformats.org/officeDocument/2006/relationships/slide" Target="slides/slide148.xml"/><Relationship Id="rId177" Type="http://schemas.openxmlformats.org/officeDocument/2006/relationships/slide" Target="slides/slide169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72" Type="http://schemas.openxmlformats.org/officeDocument/2006/relationships/slide" Target="slides/slide164.xml"/><Relationship Id="rId180" Type="http://schemas.openxmlformats.org/officeDocument/2006/relationships/handoutMaster" Target="handoutMasters/handoutMaster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109" Type="http://schemas.openxmlformats.org/officeDocument/2006/relationships/slide" Target="slides/slide10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slide" Target="slides/slide68.xml"/><Relationship Id="rId97" Type="http://schemas.openxmlformats.org/officeDocument/2006/relationships/slide" Target="slides/slide89.xml"/><Relationship Id="rId104" Type="http://schemas.openxmlformats.org/officeDocument/2006/relationships/slide" Target="slides/slide96.xml"/><Relationship Id="rId120" Type="http://schemas.openxmlformats.org/officeDocument/2006/relationships/slide" Target="slides/slide112.xml"/><Relationship Id="rId125" Type="http://schemas.openxmlformats.org/officeDocument/2006/relationships/slide" Target="slides/slide117.xml"/><Relationship Id="rId141" Type="http://schemas.openxmlformats.org/officeDocument/2006/relationships/slide" Target="slides/slide133.xml"/><Relationship Id="rId146" Type="http://schemas.openxmlformats.org/officeDocument/2006/relationships/slide" Target="slides/slide138.xml"/><Relationship Id="rId167" Type="http://schemas.openxmlformats.org/officeDocument/2006/relationships/slide" Target="slides/slide159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3.xml"/><Relationship Id="rId92" Type="http://schemas.openxmlformats.org/officeDocument/2006/relationships/slide" Target="slides/slide84.xml"/><Relationship Id="rId162" Type="http://schemas.openxmlformats.org/officeDocument/2006/relationships/slide" Target="slides/slide154.xml"/><Relationship Id="rId18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4" Type="http://schemas.openxmlformats.org/officeDocument/2006/relationships/slide" Target="slides/slide16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66" Type="http://schemas.openxmlformats.org/officeDocument/2006/relationships/slide" Target="slides/slide58.xml"/><Relationship Id="rId87" Type="http://schemas.openxmlformats.org/officeDocument/2006/relationships/slide" Target="slides/slide79.xml"/><Relationship Id="rId110" Type="http://schemas.openxmlformats.org/officeDocument/2006/relationships/slide" Target="slides/slide102.xml"/><Relationship Id="rId115" Type="http://schemas.openxmlformats.org/officeDocument/2006/relationships/slide" Target="slides/slide107.xml"/><Relationship Id="rId131" Type="http://schemas.openxmlformats.org/officeDocument/2006/relationships/slide" Target="slides/slide123.xml"/><Relationship Id="rId136" Type="http://schemas.openxmlformats.org/officeDocument/2006/relationships/slide" Target="slides/slide128.xml"/><Relationship Id="rId157" Type="http://schemas.openxmlformats.org/officeDocument/2006/relationships/slide" Target="slides/slide149.xml"/><Relationship Id="rId178" Type="http://schemas.openxmlformats.org/officeDocument/2006/relationships/slide" Target="slides/slide170.xml"/><Relationship Id="rId61" Type="http://schemas.openxmlformats.org/officeDocument/2006/relationships/slide" Target="slides/slide53.xml"/><Relationship Id="rId82" Type="http://schemas.openxmlformats.org/officeDocument/2006/relationships/slide" Target="slides/slide74.xml"/><Relationship Id="rId152" Type="http://schemas.openxmlformats.org/officeDocument/2006/relationships/slide" Target="slides/slide144.xml"/><Relationship Id="rId173" Type="http://schemas.openxmlformats.org/officeDocument/2006/relationships/slide" Target="slides/slide165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56" Type="http://schemas.openxmlformats.org/officeDocument/2006/relationships/slide" Target="slides/slide48.xml"/><Relationship Id="rId77" Type="http://schemas.openxmlformats.org/officeDocument/2006/relationships/slide" Target="slides/slide69.xml"/><Relationship Id="rId100" Type="http://schemas.openxmlformats.org/officeDocument/2006/relationships/slide" Target="slides/slide92.xml"/><Relationship Id="rId105" Type="http://schemas.openxmlformats.org/officeDocument/2006/relationships/slide" Target="slides/slide97.xml"/><Relationship Id="rId126" Type="http://schemas.openxmlformats.org/officeDocument/2006/relationships/slide" Target="slides/slide118.xml"/><Relationship Id="rId147" Type="http://schemas.openxmlformats.org/officeDocument/2006/relationships/slide" Target="slides/slide139.xml"/><Relationship Id="rId168" Type="http://schemas.openxmlformats.org/officeDocument/2006/relationships/slide" Target="slides/slide160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93" Type="http://schemas.openxmlformats.org/officeDocument/2006/relationships/slide" Target="slides/slide85.xml"/><Relationship Id="rId98" Type="http://schemas.openxmlformats.org/officeDocument/2006/relationships/slide" Target="slides/slide90.xml"/><Relationship Id="rId121" Type="http://schemas.openxmlformats.org/officeDocument/2006/relationships/slide" Target="slides/slide113.xml"/><Relationship Id="rId142" Type="http://schemas.openxmlformats.org/officeDocument/2006/relationships/slide" Target="slides/slide134.xml"/><Relationship Id="rId163" Type="http://schemas.openxmlformats.org/officeDocument/2006/relationships/slide" Target="slides/slide155.xml"/><Relationship Id="rId184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7.xml"/><Relationship Id="rId46" Type="http://schemas.openxmlformats.org/officeDocument/2006/relationships/slide" Target="slides/slide38.xml"/><Relationship Id="rId67" Type="http://schemas.openxmlformats.org/officeDocument/2006/relationships/slide" Target="slides/slide59.xml"/><Relationship Id="rId116" Type="http://schemas.openxmlformats.org/officeDocument/2006/relationships/slide" Target="slides/slide108.xml"/><Relationship Id="rId137" Type="http://schemas.openxmlformats.org/officeDocument/2006/relationships/slide" Target="slides/slide129.xml"/><Relationship Id="rId158" Type="http://schemas.openxmlformats.org/officeDocument/2006/relationships/slide" Target="slides/slide150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62" Type="http://schemas.openxmlformats.org/officeDocument/2006/relationships/slide" Target="slides/slide54.xml"/><Relationship Id="rId83" Type="http://schemas.openxmlformats.org/officeDocument/2006/relationships/slide" Target="slides/slide75.xml"/><Relationship Id="rId88" Type="http://schemas.openxmlformats.org/officeDocument/2006/relationships/slide" Target="slides/slide80.xml"/><Relationship Id="rId111" Type="http://schemas.openxmlformats.org/officeDocument/2006/relationships/slide" Target="slides/slide103.xml"/><Relationship Id="rId132" Type="http://schemas.openxmlformats.org/officeDocument/2006/relationships/slide" Target="slides/slide124.xml"/><Relationship Id="rId153" Type="http://schemas.openxmlformats.org/officeDocument/2006/relationships/slide" Target="slides/slide145.xml"/><Relationship Id="rId174" Type="http://schemas.openxmlformats.org/officeDocument/2006/relationships/slide" Target="slides/slide166.xml"/><Relationship Id="rId179" Type="http://schemas.openxmlformats.org/officeDocument/2006/relationships/notesMaster" Target="notesMasters/notesMaster1.xml"/><Relationship Id="rId15" Type="http://schemas.openxmlformats.org/officeDocument/2006/relationships/slide" Target="slides/slide7.xml"/><Relationship Id="rId36" Type="http://schemas.openxmlformats.org/officeDocument/2006/relationships/slide" Target="slides/slide28.xml"/><Relationship Id="rId57" Type="http://schemas.openxmlformats.org/officeDocument/2006/relationships/slide" Target="slides/slide49.xml"/><Relationship Id="rId106" Type="http://schemas.openxmlformats.org/officeDocument/2006/relationships/slide" Target="slides/slide98.xml"/><Relationship Id="rId127" Type="http://schemas.openxmlformats.org/officeDocument/2006/relationships/slide" Target="slides/slide11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52" Type="http://schemas.openxmlformats.org/officeDocument/2006/relationships/slide" Target="slides/slide44.xml"/><Relationship Id="rId73" Type="http://schemas.openxmlformats.org/officeDocument/2006/relationships/slide" Target="slides/slide65.xml"/><Relationship Id="rId78" Type="http://schemas.openxmlformats.org/officeDocument/2006/relationships/slide" Target="slides/slide70.xml"/><Relationship Id="rId94" Type="http://schemas.openxmlformats.org/officeDocument/2006/relationships/slide" Target="slides/slide86.xml"/><Relationship Id="rId99" Type="http://schemas.openxmlformats.org/officeDocument/2006/relationships/slide" Target="slides/slide91.xml"/><Relationship Id="rId101" Type="http://schemas.openxmlformats.org/officeDocument/2006/relationships/slide" Target="slides/slide93.xml"/><Relationship Id="rId122" Type="http://schemas.openxmlformats.org/officeDocument/2006/relationships/slide" Target="slides/slide114.xml"/><Relationship Id="rId143" Type="http://schemas.openxmlformats.org/officeDocument/2006/relationships/slide" Target="slides/slide135.xml"/><Relationship Id="rId148" Type="http://schemas.openxmlformats.org/officeDocument/2006/relationships/slide" Target="slides/slide140.xml"/><Relationship Id="rId164" Type="http://schemas.openxmlformats.org/officeDocument/2006/relationships/slide" Target="slides/slide156.xml"/><Relationship Id="rId169" Type="http://schemas.openxmlformats.org/officeDocument/2006/relationships/slide" Target="slides/slide16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wmf"/><Relationship Id="rId2" Type="http://schemas.openxmlformats.org/officeDocument/2006/relationships/image" Target="../media/image161.wmf"/><Relationship Id="rId1" Type="http://schemas.openxmlformats.org/officeDocument/2006/relationships/image" Target="../media/image160.wmf"/><Relationship Id="rId5" Type="http://schemas.openxmlformats.org/officeDocument/2006/relationships/image" Target="../media/image164.wmf"/><Relationship Id="rId4" Type="http://schemas.openxmlformats.org/officeDocument/2006/relationships/image" Target="../media/image16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37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33813" y="0"/>
            <a:ext cx="29337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09113"/>
            <a:ext cx="29337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33813" y="9409113"/>
            <a:ext cx="29337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E5C3B13A-3F36-48EE-9EF4-FE22FB5AF2E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48840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37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33813" y="0"/>
            <a:ext cx="29337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50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8050" y="742950"/>
            <a:ext cx="4953000" cy="371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6275" y="4705350"/>
            <a:ext cx="5416550" cy="445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09113"/>
            <a:ext cx="29337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33813" y="9409113"/>
            <a:ext cx="29337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16C5A14F-F731-4E9B-92C2-C7E6A2B7E3A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80526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AAFB411D-F646-464B-86FE-C0668E567F41}" type="slidenum">
              <a:rPr lang="fr-FR" smtClean="0">
                <a:latin typeface="Times New Roman" pitchFamily="18" charset="0"/>
              </a:rPr>
              <a:pPr/>
              <a:t>1</a:t>
            </a:fld>
            <a:endParaRPr lang="fr-FR" smtClean="0">
              <a:latin typeface="Times New Roman" pitchFamily="18" charset="0"/>
            </a:endParaRPr>
          </a:p>
        </p:txBody>
      </p:sp>
      <p:sp>
        <p:nvSpPr>
          <p:cNvPr id="151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26100AD9-AA70-4A2F-B11A-EF76A9D6B699}" type="slidenum">
              <a:rPr lang="fr-FR" smtClean="0">
                <a:latin typeface="Times New Roman" pitchFamily="18" charset="0"/>
              </a:rPr>
              <a:pPr/>
              <a:t>10</a:t>
            </a:fld>
            <a:endParaRPr lang="fr-FR" smtClean="0">
              <a:latin typeface="Times New Roman" pitchFamily="18" charset="0"/>
            </a:endParaRPr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C8A6556A-DDC4-46BD-BB21-584A77559A17}" type="slidenum">
              <a:rPr lang="fr-FR" smtClean="0">
                <a:latin typeface="Times New Roman" pitchFamily="18" charset="0"/>
              </a:rPr>
              <a:pPr/>
              <a:t>140</a:t>
            </a:fld>
            <a:endParaRPr lang="fr-FR" smtClean="0">
              <a:latin typeface="Times New Roman" pitchFamily="18" charset="0"/>
            </a:endParaRPr>
          </a:p>
        </p:txBody>
      </p:sp>
      <p:sp>
        <p:nvSpPr>
          <p:cNvPr id="248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88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2F70CCBA-89CD-4543-9AFD-5B32CF37F6B4}" type="slidenum">
              <a:rPr lang="fr-FR" smtClean="0">
                <a:latin typeface="Times New Roman" pitchFamily="18" charset="0"/>
              </a:rPr>
              <a:pPr/>
              <a:t>141</a:t>
            </a:fld>
            <a:endParaRPr lang="fr-FR" smtClean="0">
              <a:latin typeface="Times New Roman" pitchFamily="18" charset="0"/>
            </a:endParaRPr>
          </a:p>
        </p:txBody>
      </p:sp>
      <p:sp>
        <p:nvSpPr>
          <p:cNvPr id="249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98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1B85E433-78C1-4CE8-B86F-F6AE5AD94AD3}" type="slidenum">
              <a:rPr lang="fr-FR" smtClean="0">
                <a:latin typeface="Times New Roman" pitchFamily="18" charset="0"/>
              </a:rPr>
              <a:pPr/>
              <a:t>148</a:t>
            </a:fld>
            <a:endParaRPr lang="fr-FR" smtClean="0">
              <a:latin typeface="Times New Roman" pitchFamily="18" charset="0"/>
            </a:endParaRPr>
          </a:p>
        </p:txBody>
      </p:sp>
      <p:sp>
        <p:nvSpPr>
          <p:cNvPr id="250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08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81DD21BD-227E-44FA-8F8A-E83CB4B4C514}" type="slidenum">
              <a:rPr lang="fr-FR" smtClean="0">
                <a:latin typeface="Times New Roman" pitchFamily="18" charset="0"/>
              </a:rPr>
              <a:pPr/>
              <a:t>149</a:t>
            </a:fld>
            <a:endParaRPr lang="fr-FR" smtClean="0">
              <a:latin typeface="Times New Roman" pitchFamily="18" charset="0"/>
            </a:endParaRPr>
          </a:p>
        </p:txBody>
      </p:sp>
      <p:sp>
        <p:nvSpPr>
          <p:cNvPr id="251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19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91F57085-2957-4B38-A935-AF5EB79194FE}" type="slidenum">
              <a:rPr lang="fr-FR" smtClean="0">
                <a:latin typeface="Times New Roman" pitchFamily="18" charset="0"/>
              </a:rPr>
              <a:pPr/>
              <a:t>150</a:t>
            </a:fld>
            <a:endParaRPr lang="fr-FR" smtClean="0">
              <a:latin typeface="Times New Roman" pitchFamily="18" charset="0"/>
            </a:endParaRPr>
          </a:p>
        </p:txBody>
      </p:sp>
      <p:sp>
        <p:nvSpPr>
          <p:cNvPr id="252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29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9F36E188-6BD0-4B55-A124-D13FB999521F}" type="slidenum">
              <a:rPr lang="fr-FR" smtClean="0">
                <a:latin typeface="Times New Roman" pitchFamily="18" charset="0"/>
              </a:rPr>
              <a:pPr/>
              <a:t>151</a:t>
            </a:fld>
            <a:endParaRPr lang="fr-FR" smtClean="0">
              <a:latin typeface="Times New Roman" pitchFamily="18" charset="0"/>
            </a:endParaRPr>
          </a:p>
        </p:txBody>
      </p:sp>
      <p:sp>
        <p:nvSpPr>
          <p:cNvPr id="253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9BDD20A0-3981-4490-8F9D-2819168D6B9F}" type="slidenum">
              <a:rPr lang="fr-FR" smtClean="0">
                <a:latin typeface="Times New Roman" pitchFamily="18" charset="0"/>
              </a:rPr>
              <a:pPr/>
              <a:t>153</a:t>
            </a:fld>
            <a:endParaRPr lang="fr-FR" smtClean="0">
              <a:latin typeface="Times New Roman" pitchFamily="18" charset="0"/>
            </a:endParaRPr>
          </a:p>
        </p:txBody>
      </p:sp>
      <p:sp>
        <p:nvSpPr>
          <p:cNvPr id="254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49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5DDB760F-D5ED-4967-B955-9A408C0E3CA9}" type="slidenum">
              <a:rPr lang="fr-FR" smtClean="0">
                <a:latin typeface="Times New Roman" pitchFamily="18" charset="0"/>
              </a:rPr>
              <a:pPr/>
              <a:t>154</a:t>
            </a:fld>
            <a:endParaRPr lang="fr-FR" smtClean="0">
              <a:latin typeface="Times New Roman" pitchFamily="18" charset="0"/>
            </a:endParaRPr>
          </a:p>
        </p:txBody>
      </p:sp>
      <p:sp>
        <p:nvSpPr>
          <p:cNvPr id="256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5DDB760F-D5ED-4967-B955-9A408C0E3CA9}" type="slidenum">
              <a:rPr lang="fr-FR" smtClean="0">
                <a:latin typeface="Times New Roman" pitchFamily="18" charset="0"/>
              </a:rPr>
              <a:pPr/>
              <a:t>155</a:t>
            </a:fld>
            <a:endParaRPr lang="fr-FR" smtClean="0">
              <a:latin typeface="Times New Roman" pitchFamily="18" charset="0"/>
            </a:endParaRPr>
          </a:p>
        </p:txBody>
      </p:sp>
      <p:sp>
        <p:nvSpPr>
          <p:cNvPr id="256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5DDB760F-D5ED-4967-B955-9A408C0E3CA9}" type="slidenum">
              <a:rPr lang="fr-FR" smtClean="0">
                <a:latin typeface="Times New Roman" pitchFamily="18" charset="0"/>
              </a:rPr>
              <a:pPr/>
              <a:t>156</a:t>
            </a:fld>
            <a:endParaRPr lang="fr-FR" smtClean="0">
              <a:latin typeface="Times New Roman" pitchFamily="18" charset="0"/>
            </a:endParaRPr>
          </a:p>
        </p:txBody>
      </p:sp>
      <p:sp>
        <p:nvSpPr>
          <p:cNvPr id="256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9C7465F4-67B4-4BFF-8E23-54DE52DF8B6E}" type="slidenum">
              <a:rPr lang="fr-FR" smtClean="0">
                <a:latin typeface="Times New Roman" pitchFamily="18" charset="0"/>
              </a:rPr>
              <a:pPr/>
              <a:t>23</a:t>
            </a:fld>
            <a:endParaRPr lang="fr-FR" smtClean="0">
              <a:latin typeface="Times New Roman" pitchFamily="18" charset="0"/>
            </a:endParaRPr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5DDB760F-D5ED-4967-B955-9A408C0E3CA9}" type="slidenum">
              <a:rPr lang="fr-FR" smtClean="0">
                <a:latin typeface="Times New Roman" pitchFamily="18" charset="0"/>
              </a:rPr>
              <a:pPr/>
              <a:t>157</a:t>
            </a:fld>
            <a:endParaRPr lang="fr-FR" smtClean="0">
              <a:latin typeface="Times New Roman" pitchFamily="18" charset="0"/>
            </a:endParaRPr>
          </a:p>
        </p:txBody>
      </p:sp>
      <p:sp>
        <p:nvSpPr>
          <p:cNvPr id="256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5DDB760F-D5ED-4967-B955-9A408C0E3CA9}" type="slidenum">
              <a:rPr lang="fr-FR" smtClean="0">
                <a:latin typeface="Times New Roman" pitchFamily="18" charset="0"/>
              </a:rPr>
              <a:pPr/>
              <a:t>158</a:t>
            </a:fld>
            <a:endParaRPr lang="fr-FR" smtClean="0">
              <a:latin typeface="Times New Roman" pitchFamily="18" charset="0"/>
            </a:endParaRPr>
          </a:p>
        </p:txBody>
      </p:sp>
      <p:sp>
        <p:nvSpPr>
          <p:cNvPr id="256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5DDB760F-D5ED-4967-B955-9A408C0E3CA9}" type="slidenum">
              <a:rPr lang="fr-FR" smtClean="0">
                <a:latin typeface="Times New Roman" pitchFamily="18" charset="0"/>
              </a:rPr>
              <a:pPr/>
              <a:t>159</a:t>
            </a:fld>
            <a:endParaRPr lang="fr-FR" smtClean="0">
              <a:latin typeface="Times New Roman" pitchFamily="18" charset="0"/>
            </a:endParaRPr>
          </a:p>
        </p:txBody>
      </p:sp>
      <p:sp>
        <p:nvSpPr>
          <p:cNvPr id="256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D252E664-7CFA-48F0-92CD-547B54251C5E}" type="slidenum">
              <a:rPr lang="fr-FR" smtClean="0">
                <a:latin typeface="Times New Roman" pitchFamily="18" charset="0"/>
              </a:rPr>
              <a:pPr/>
              <a:t>160</a:t>
            </a:fld>
            <a:endParaRPr lang="fr-FR" smtClean="0">
              <a:latin typeface="Times New Roman" pitchFamily="18" charset="0"/>
            </a:endParaRPr>
          </a:p>
        </p:txBody>
      </p:sp>
      <p:sp>
        <p:nvSpPr>
          <p:cNvPr id="257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70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6A425EB3-B96F-4B91-B5DC-75335B453221}" type="slidenum">
              <a:rPr lang="fr-FR" smtClean="0">
                <a:latin typeface="Times New Roman" pitchFamily="18" charset="0"/>
              </a:rPr>
              <a:pPr/>
              <a:t>161</a:t>
            </a:fld>
            <a:endParaRPr lang="fr-FR" smtClean="0">
              <a:latin typeface="Times New Roman" pitchFamily="18" charset="0"/>
            </a:endParaRPr>
          </a:p>
        </p:txBody>
      </p:sp>
      <p:sp>
        <p:nvSpPr>
          <p:cNvPr id="258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80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6A637408-D976-4E36-AA57-16C6C574127B}" type="slidenum">
              <a:rPr lang="fr-FR" smtClean="0">
                <a:latin typeface="Times New Roman" pitchFamily="18" charset="0"/>
              </a:rPr>
              <a:pPr/>
              <a:t>162</a:t>
            </a:fld>
            <a:endParaRPr lang="fr-FR" smtClean="0">
              <a:latin typeface="Times New Roman" pitchFamily="18" charset="0"/>
            </a:endParaRPr>
          </a:p>
        </p:txBody>
      </p:sp>
      <p:sp>
        <p:nvSpPr>
          <p:cNvPr id="259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90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8CA99633-B7DC-4FE2-97E7-CBE860A435F8}" type="slidenum">
              <a:rPr lang="fr-FR" smtClean="0">
                <a:latin typeface="Times New Roman" pitchFamily="18" charset="0"/>
              </a:rPr>
              <a:pPr/>
              <a:t>168</a:t>
            </a:fld>
            <a:endParaRPr lang="fr-FR" smtClean="0">
              <a:latin typeface="Times New Roman" pitchFamily="18" charset="0"/>
            </a:endParaRPr>
          </a:p>
        </p:txBody>
      </p:sp>
      <p:sp>
        <p:nvSpPr>
          <p:cNvPr id="260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0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731711D1-7331-48E9-B8BB-5777FDC4E25C}" type="slidenum">
              <a:rPr lang="fr-FR" smtClean="0">
                <a:latin typeface="Times New Roman" pitchFamily="18" charset="0"/>
              </a:rPr>
              <a:pPr/>
              <a:t>24</a:t>
            </a:fld>
            <a:endParaRPr lang="fr-FR" smtClean="0">
              <a:latin typeface="Times New Roman" pitchFamily="18" charset="0"/>
            </a:endParaRPr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7B835510-6666-4C0D-BED7-45D51054600F}" type="slidenum">
              <a:rPr lang="fr-FR" smtClean="0">
                <a:latin typeface="Times New Roman" pitchFamily="18" charset="0"/>
              </a:rPr>
              <a:pPr/>
              <a:t>26</a:t>
            </a:fld>
            <a:endParaRPr lang="fr-FR" smtClean="0">
              <a:latin typeface="Times New Roman" pitchFamily="18" charset="0"/>
            </a:endParaRPr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FD7089DA-9E14-46C0-9D52-1D850225CF6D}" type="slidenum">
              <a:rPr lang="fr-FR" smtClean="0">
                <a:latin typeface="Times New Roman" pitchFamily="18" charset="0"/>
              </a:rPr>
              <a:pPr/>
              <a:t>27</a:t>
            </a:fld>
            <a:endParaRPr lang="fr-FR" smtClean="0">
              <a:latin typeface="Times New Roman" pitchFamily="18" charset="0"/>
            </a:endParaRPr>
          </a:p>
        </p:txBody>
      </p:sp>
      <p:sp>
        <p:nvSpPr>
          <p:cNvPr id="164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8056DBA0-38E4-40A8-94B2-4B71B9EF63BF}" type="slidenum">
              <a:rPr lang="fr-FR" smtClean="0">
                <a:latin typeface="Times New Roman" pitchFamily="18" charset="0"/>
              </a:rPr>
              <a:pPr/>
              <a:t>28</a:t>
            </a:fld>
            <a:endParaRPr lang="fr-FR" smtClean="0">
              <a:latin typeface="Times New Roman" pitchFamily="18" charset="0"/>
            </a:endParaRPr>
          </a:p>
        </p:txBody>
      </p:sp>
      <p:sp>
        <p:nvSpPr>
          <p:cNvPr id="165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15AB06CD-CFBD-452E-B01C-B64244EEF07F}" type="slidenum">
              <a:rPr lang="fr-FR" smtClean="0">
                <a:latin typeface="Times New Roman" pitchFamily="18" charset="0"/>
              </a:rPr>
              <a:pPr/>
              <a:t>29</a:t>
            </a:fld>
            <a:endParaRPr lang="fr-FR" smtClean="0">
              <a:latin typeface="Times New Roman" pitchFamily="18" charset="0"/>
            </a:endParaRPr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FA00B23A-29D7-496A-A6A4-0F83F0870766}" type="slidenum">
              <a:rPr lang="fr-FR" smtClean="0">
                <a:latin typeface="Times New Roman" pitchFamily="18" charset="0"/>
              </a:rPr>
              <a:pPr/>
              <a:t>30</a:t>
            </a:fld>
            <a:endParaRPr lang="fr-FR" smtClean="0">
              <a:latin typeface="Times New Roman" pitchFamily="18" charset="0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7CF97323-ED4C-4021-9215-7B299ABF520D}" type="slidenum">
              <a:rPr lang="fr-FR" smtClean="0">
                <a:latin typeface="Times New Roman" pitchFamily="18" charset="0"/>
              </a:rPr>
              <a:pPr/>
              <a:t>31</a:t>
            </a:fld>
            <a:endParaRPr lang="fr-FR" smtClean="0">
              <a:latin typeface="Times New Roman" pitchFamily="18" charset="0"/>
            </a:endParaRPr>
          </a:p>
        </p:txBody>
      </p:sp>
      <p:sp>
        <p:nvSpPr>
          <p:cNvPr id="168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E8FAD3E1-C4EC-4082-90E9-4DAF41464B55}" type="slidenum">
              <a:rPr lang="fr-FR" smtClean="0">
                <a:latin typeface="Times New Roman" pitchFamily="18" charset="0"/>
              </a:rPr>
              <a:pPr/>
              <a:t>32</a:t>
            </a:fld>
            <a:endParaRPr lang="fr-FR" smtClean="0">
              <a:latin typeface="Times New Roman" pitchFamily="18" charset="0"/>
            </a:endParaRPr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5990DE20-A0AD-4BB0-853F-01A2E1E659AB}" type="slidenum">
              <a:rPr lang="fr-FR" smtClean="0">
                <a:latin typeface="Times New Roman" pitchFamily="18" charset="0"/>
              </a:rPr>
              <a:pPr/>
              <a:t>2</a:t>
            </a:fld>
            <a:endParaRPr lang="fr-FR" smtClean="0">
              <a:latin typeface="Times New Roman" pitchFamily="18" charset="0"/>
            </a:endParaRPr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C82F260E-0CFE-4346-8660-19422ED18B56}" type="slidenum">
              <a:rPr lang="fr-FR" smtClean="0">
                <a:latin typeface="Times New Roman" pitchFamily="18" charset="0"/>
              </a:rPr>
              <a:pPr/>
              <a:t>33</a:t>
            </a:fld>
            <a:endParaRPr lang="fr-FR" smtClean="0">
              <a:latin typeface="Times New Roman" pitchFamily="18" charset="0"/>
            </a:endParaRPr>
          </a:p>
        </p:txBody>
      </p:sp>
      <p:sp>
        <p:nvSpPr>
          <p:cNvPr id="171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287C2C4F-9050-4FD3-834F-C3A92AD4EE3A}" type="slidenum">
              <a:rPr lang="fr-FR" smtClean="0">
                <a:latin typeface="Times New Roman" pitchFamily="18" charset="0"/>
              </a:rPr>
              <a:pPr/>
              <a:t>34</a:t>
            </a:fld>
            <a:endParaRPr lang="fr-FR" smtClean="0">
              <a:latin typeface="Times New Roman" pitchFamily="18" charset="0"/>
            </a:endParaRPr>
          </a:p>
        </p:txBody>
      </p:sp>
      <p:sp>
        <p:nvSpPr>
          <p:cNvPr id="172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88CE492E-E2F5-40FB-B088-33C285289642}" type="slidenum">
              <a:rPr lang="fr-FR" smtClean="0">
                <a:latin typeface="Times New Roman" pitchFamily="18" charset="0"/>
              </a:rPr>
              <a:pPr/>
              <a:t>35</a:t>
            </a:fld>
            <a:endParaRPr lang="fr-FR" smtClean="0">
              <a:latin typeface="Times New Roman" pitchFamily="18" charset="0"/>
            </a:endParaRPr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F3C3DB64-D85D-4DC5-96E5-4DA3C52E729E}" type="slidenum">
              <a:rPr lang="fr-FR" smtClean="0">
                <a:latin typeface="Times New Roman" pitchFamily="18" charset="0"/>
              </a:rPr>
              <a:pPr/>
              <a:t>36</a:t>
            </a:fld>
            <a:endParaRPr lang="fr-FR" smtClean="0">
              <a:latin typeface="Times New Roman" pitchFamily="18" charset="0"/>
            </a:endParaRPr>
          </a:p>
        </p:txBody>
      </p:sp>
      <p:sp>
        <p:nvSpPr>
          <p:cNvPr id="174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ECDCFE37-2346-4381-8544-1FE207009A72}" type="slidenum">
              <a:rPr lang="fr-FR" smtClean="0">
                <a:latin typeface="Times New Roman" pitchFamily="18" charset="0"/>
              </a:rPr>
              <a:pPr/>
              <a:t>37</a:t>
            </a:fld>
            <a:endParaRPr lang="fr-FR" smtClean="0">
              <a:latin typeface="Times New Roman" pitchFamily="18" charset="0"/>
            </a:endParaRPr>
          </a:p>
        </p:txBody>
      </p:sp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C1DA1EEC-8A5E-4E0A-8127-F3849FA520F9}" type="slidenum">
              <a:rPr lang="fr-FR" smtClean="0">
                <a:latin typeface="Times New Roman" pitchFamily="18" charset="0"/>
              </a:rPr>
              <a:pPr/>
              <a:t>38</a:t>
            </a:fld>
            <a:endParaRPr lang="fr-FR" smtClean="0">
              <a:latin typeface="Times New Roman" pitchFamily="18" charset="0"/>
            </a:endParaRPr>
          </a:p>
        </p:txBody>
      </p:sp>
      <p:sp>
        <p:nvSpPr>
          <p:cNvPr id="176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F8FDE256-52FD-4F7F-8154-8B52675B7C36}" type="slidenum">
              <a:rPr lang="fr-FR" smtClean="0">
                <a:latin typeface="Times New Roman" pitchFamily="18" charset="0"/>
              </a:rPr>
              <a:pPr/>
              <a:t>39</a:t>
            </a:fld>
            <a:endParaRPr lang="fr-FR" smtClean="0">
              <a:latin typeface="Times New Roman" pitchFamily="18" charset="0"/>
            </a:endParaRPr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C169FBD-7692-4F59-8DF7-27E2644BFF87}" type="slidenum">
              <a:rPr lang="fr-FR" smtClean="0">
                <a:latin typeface="Times New Roman" pitchFamily="18" charset="0"/>
              </a:rPr>
              <a:pPr/>
              <a:t>40</a:t>
            </a:fld>
            <a:endParaRPr lang="fr-FR" smtClean="0">
              <a:latin typeface="Times New Roman" pitchFamily="18" charset="0"/>
            </a:endParaRPr>
          </a:p>
        </p:txBody>
      </p:sp>
      <p:sp>
        <p:nvSpPr>
          <p:cNvPr id="178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F3981799-CBAB-445E-BF35-5ABF19B351DF}" type="slidenum">
              <a:rPr lang="fr-FR" smtClean="0">
                <a:latin typeface="Times New Roman" pitchFamily="18" charset="0"/>
              </a:rPr>
              <a:pPr/>
              <a:t>41</a:t>
            </a:fld>
            <a:endParaRPr lang="fr-FR" smtClean="0">
              <a:latin typeface="Times New Roman" pitchFamily="18" charset="0"/>
            </a:endParaRPr>
          </a:p>
        </p:txBody>
      </p:sp>
      <p:sp>
        <p:nvSpPr>
          <p:cNvPr id="179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004C02C8-C562-4676-86FB-E3C734804A28}" type="slidenum">
              <a:rPr lang="fr-FR" smtClean="0">
                <a:latin typeface="Times New Roman" pitchFamily="18" charset="0"/>
              </a:rPr>
              <a:pPr/>
              <a:t>42</a:t>
            </a:fld>
            <a:endParaRPr lang="fr-FR" smtClean="0">
              <a:latin typeface="Times New Roman" pitchFamily="18" charset="0"/>
            </a:endParaRPr>
          </a:p>
        </p:txBody>
      </p:sp>
      <p:sp>
        <p:nvSpPr>
          <p:cNvPr id="180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2F54A208-37AC-4AA5-9F42-1BE18DA66688}" type="slidenum">
              <a:rPr lang="fr-FR" smtClean="0">
                <a:latin typeface="Times New Roman" pitchFamily="18" charset="0"/>
              </a:rPr>
              <a:pPr/>
              <a:t>3</a:t>
            </a:fld>
            <a:endParaRPr lang="fr-FR" smtClean="0">
              <a:latin typeface="Times New Roman" pitchFamily="18" charset="0"/>
            </a:endParaRPr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27EE1EFA-2700-4AF3-B6F4-916461FB7D8B}" type="slidenum">
              <a:rPr lang="fr-FR" smtClean="0">
                <a:latin typeface="Times New Roman" pitchFamily="18" charset="0"/>
              </a:rPr>
              <a:pPr/>
              <a:t>43</a:t>
            </a:fld>
            <a:endParaRPr lang="fr-FR" smtClean="0">
              <a:latin typeface="Times New Roman" pitchFamily="18" charset="0"/>
            </a:endParaRPr>
          </a:p>
        </p:txBody>
      </p:sp>
      <p:sp>
        <p:nvSpPr>
          <p:cNvPr id="181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974C7CCC-1E03-4357-B04A-4DBC3AFAB303}" type="slidenum">
              <a:rPr lang="fr-FR" smtClean="0">
                <a:latin typeface="Times New Roman" pitchFamily="18" charset="0"/>
              </a:rPr>
              <a:pPr/>
              <a:t>44</a:t>
            </a:fld>
            <a:endParaRPr lang="fr-FR" smtClean="0">
              <a:latin typeface="Times New Roman" pitchFamily="18" charset="0"/>
            </a:endParaRPr>
          </a:p>
        </p:txBody>
      </p:sp>
      <p:sp>
        <p:nvSpPr>
          <p:cNvPr id="182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9C34761E-8762-4755-8318-4BF0B72040DA}" type="slidenum">
              <a:rPr lang="fr-FR" smtClean="0">
                <a:latin typeface="Times New Roman" pitchFamily="18" charset="0"/>
              </a:rPr>
              <a:pPr/>
              <a:t>45</a:t>
            </a:fld>
            <a:endParaRPr lang="fr-FR" smtClean="0">
              <a:latin typeface="Times New Roman" pitchFamily="18" charset="0"/>
            </a:endParaRPr>
          </a:p>
        </p:txBody>
      </p:sp>
      <p:sp>
        <p:nvSpPr>
          <p:cNvPr id="183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3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F99C9A8B-3536-4A45-AAB7-0563621E7045}" type="slidenum">
              <a:rPr lang="fr-FR" smtClean="0">
                <a:latin typeface="Times New Roman" pitchFamily="18" charset="0"/>
              </a:rPr>
              <a:pPr/>
              <a:t>46</a:t>
            </a:fld>
            <a:endParaRPr lang="fr-FR" smtClean="0">
              <a:latin typeface="Times New Roman" pitchFamily="18" charset="0"/>
            </a:endParaRPr>
          </a:p>
        </p:txBody>
      </p:sp>
      <p:sp>
        <p:nvSpPr>
          <p:cNvPr id="184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F5E28A87-FEE5-4B01-A55F-1F22C655BFB5}" type="slidenum">
              <a:rPr lang="fr-FR" smtClean="0">
                <a:latin typeface="Times New Roman" pitchFamily="18" charset="0"/>
              </a:rPr>
              <a:pPr/>
              <a:t>47</a:t>
            </a:fld>
            <a:endParaRPr lang="fr-FR" smtClean="0">
              <a:latin typeface="Times New Roman" pitchFamily="18" charset="0"/>
            </a:endParaRPr>
          </a:p>
        </p:txBody>
      </p:sp>
      <p:sp>
        <p:nvSpPr>
          <p:cNvPr id="185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E6AEBF61-22F0-47E9-8372-EBE9CA41C60C}" type="slidenum">
              <a:rPr lang="fr-FR" smtClean="0">
                <a:latin typeface="Times New Roman" pitchFamily="18" charset="0"/>
              </a:rPr>
              <a:pPr/>
              <a:t>48</a:t>
            </a:fld>
            <a:endParaRPr lang="fr-FR" smtClean="0">
              <a:latin typeface="Times New Roman" pitchFamily="18" charset="0"/>
            </a:endParaRPr>
          </a:p>
        </p:txBody>
      </p:sp>
      <p:sp>
        <p:nvSpPr>
          <p:cNvPr id="186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18B16B4F-47A4-4813-BA6F-BB4D4380D89F}" type="slidenum">
              <a:rPr lang="fr-FR" smtClean="0">
                <a:latin typeface="Times New Roman" pitchFamily="18" charset="0"/>
              </a:rPr>
              <a:pPr/>
              <a:t>49</a:t>
            </a:fld>
            <a:endParaRPr lang="fr-FR" smtClean="0">
              <a:latin typeface="Times New Roman" pitchFamily="18" charset="0"/>
            </a:endParaRPr>
          </a:p>
        </p:txBody>
      </p:sp>
      <p:sp>
        <p:nvSpPr>
          <p:cNvPr id="187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0A8BA584-F3D2-461B-80D5-F3D47B9EF932}" type="slidenum">
              <a:rPr lang="fr-FR" smtClean="0">
                <a:latin typeface="Times New Roman" pitchFamily="18" charset="0"/>
              </a:rPr>
              <a:pPr/>
              <a:t>50</a:t>
            </a:fld>
            <a:endParaRPr lang="fr-FR" smtClean="0">
              <a:latin typeface="Times New Roman" pitchFamily="18" charset="0"/>
            </a:endParaRPr>
          </a:p>
        </p:txBody>
      </p:sp>
      <p:sp>
        <p:nvSpPr>
          <p:cNvPr id="188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1E6CC5CD-CC35-48A2-A0A3-68BD02072EFC}" type="slidenum">
              <a:rPr lang="fr-FR" smtClean="0">
                <a:latin typeface="Times New Roman" pitchFamily="18" charset="0"/>
              </a:rPr>
              <a:pPr/>
              <a:t>51</a:t>
            </a:fld>
            <a:endParaRPr lang="fr-FR" smtClean="0">
              <a:latin typeface="Times New Roman" pitchFamily="18" charset="0"/>
            </a:endParaRPr>
          </a:p>
        </p:txBody>
      </p:sp>
      <p:sp>
        <p:nvSpPr>
          <p:cNvPr id="189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8042AA96-D90D-4BE8-8F95-418A6BF17D3D}" type="slidenum">
              <a:rPr lang="fr-FR" smtClean="0">
                <a:latin typeface="Times New Roman" pitchFamily="18" charset="0"/>
              </a:rPr>
              <a:pPr/>
              <a:t>52</a:t>
            </a:fld>
            <a:endParaRPr lang="fr-FR" smtClean="0">
              <a:latin typeface="Times New Roman" pitchFamily="18" charset="0"/>
            </a:endParaRPr>
          </a:p>
        </p:txBody>
      </p:sp>
      <p:sp>
        <p:nvSpPr>
          <p:cNvPr id="190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87E30BE2-CA98-4CD2-A3A0-9FAEB2F38A6B}" type="slidenum">
              <a:rPr lang="fr-FR" smtClean="0">
                <a:latin typeface="Times New Roman" pitchFamily="18" charset="0"/>
              </a:rPr>
              <a:pPr/>
              <a:t>4</a:t>
            </a:fld>
            <a:endParaRPr lang="fr-FR" smtClean="0">
              <a:latin typeface="Times New Roman" pitchFamily="18" charset="0"/>
            </a:endParaRPr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F15705D3-04C9-4FC7-8726-5B2DB8747438}" type="slidenum">
              <a:rPr lang="fr-FR" smtClean="0">
                <a:latin typeface="Times New Roman" pitchFamily="18" charset="0"/>
              </a:rPr>
              <a:pPr/>
              <a:t>57</a:t>
            </a:fld>
            <a:endParaRPr lang="fr-FR" smtClean="0">
              <a:latin typeface="Times New Roman" pitchFamily="18" charset="0"/>
            </a:endParaRPr>
          </a:p>
        </p:txBody>
      </p:sp>
      <p:sp>
        <p:nvSpPr>
          <p:cNvPr id="191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71D010A5-0B0A-4FE9-BF9F-F7335C9974D2}" type="slidenum">
              <a:rPr lang="fr-FR" smtClean="0">
                <a:latin typeface="Times New Roman" pitchFamily="18" charset="0"/>
              </a:rPr>
              <a:pPr/>
              <a:t>58</a:t>
            </a:fld>
            <a:endParaRPr lang="fr-FR" smtClean="0">
              <a:latin typeface="Times New Roman" pitchFamily="18" charset="0"/>
            </a:endParaRPr>
          </a:p>
        </p:txBody>
      </p:sp>
      <p:sp>
        <p:nvSpPr>
          <p:cNvPr id="192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B0235C88-E049-4078-9A9C-EE61E90D267B}" type="slidenum">
              <a:rPr lang="fr-FR" smtClean="0">
                <a:latin typeface="Times New Roman" pitchFamily="18" charset="0"/>
              </a:rPr>
              <a:pPr/>
              <a:t>59</a:t>
            </a:fld>
            <a:endParaRPr lang="fr-FR" smtClean="0">
              <a:latin typeface="Times New Roman" pitchFamily="18" charset="0"/>
            </a:endParaRPr>
          </a:p>
        </p:txBody>
      </p:sp>
      <p:sp>
        <p:nvSpPr>
          <p:cNvPr id="193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867988E2-34A9-4522-AC14-B19F683CE429}" type="slidenum">
              <a:rPr lang="fr-FR" smtClean="0">
                <a:latin typeface="Times New Roman" pitchFamily="18" charset="0"/>
              </a:rPr>
              <a:pPr/>
              <a:t>61</a:t>
            </a:fld>
            <a:endParaRPr lang="fr-FR" smtClean="0">
              <a:latin typeface="Times New Roman" pitchFamily="18" charset="0"/>
            </a:endParaRPr>
          </a:p>
        </p:txBody>
      </p:sp>
      <p:sp>
        <p:nvSpPr>
          <p:cNvPr id="194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6AC089C5-B11E-4D56-8F19-6ABB206A47BF}" type="slidenum">
              <a:rPr lang="fr-FR" smtClean="0">
                <a:latin typeface="Times New Roman" pitchFamily="18" charset="0"/>
              </a:rPr>
              <a:pPr/>
              <a:t>62</a:t>
            </a:fld>
            <a:endParaRPr lang="fr-FR" smtClean="0">
              <a:latin typeface="Times New Roman" pitchFamily="18" charset="0"/>
            </a:endParaRPr>
          </a:p>
        </p:txBody>
      </p:sp>
      <p:sp>
        <p:nvSpPr>
          <p:cNvPr id="195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55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D86D77B6-A4DB-47FB-B41A-0C883EFB0146}" type="slidenum">
              <a:rPr lang="fr-FR" smtClean="0">
                <a:latin typeface="Times New Roman" pitchFamily="18" charset="0"/>
              </a:rPr>
              <a:pPr/>
              <a:t>63</a:t>
            </a:fld>
            <a:endParaRPr lang="fr-FR" smtClean="0">
              <a:latin typeface="Times New Roman" pitchFamily="18" charset="0"/>
            </a:endParaRPr>
          </a:p>
        </p:txBody>
      </p:sp>
      <p:sp>
        <p:nvSpPr>
          <p:cNvPr id="196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02BB08C6-3FCB-4208-BED3-8821A36CFB60}" type="slidenum">
              <a:rPr lang="fr-FR" smtClean="0">
                <a:latin typeface="Times New Roman" pitchFamily="18" charset="0"/>
              </a:rPr>
              <a:pPr/>
              <a:t>64</a:t>
            </a:fld>
            <a:endParaRPr lang="fr-FR" smtClean="0">
              <a:latin typeface="Times New Roman" pitchFamily="18" charset="0"/>
            </a:endParaRPr>
          </a:p>
        </p:txBody>
      </p:sp>
      <p:sp>
        <p:nvSpPr>
          <p:cNvPr id="197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832B4029-C1D1-4588-BC0E-BE86BBB4C1C2}" type="slidenum">
              <a:rPr lang="fr-FR" smtClean="0">
                <a:latin typeface="Times New Roman" pitchFamily="18" charset="0"/>
              </a:rPr>
              <a:pPr/>
              <a:t>65</a:t>
            </a:fld>
            <a:endParaRPr lang="fr-FR" smtClean="0">
              <a:latin typeface="Times New Roman" pitchFamily="18" charset="0"/>
            </a:endParaRPr>
          </a:p>
        </p:txBody>
      </p:sp>
      <p:sp>
        <p:nvSpPr>
          <p:cNvPr id="198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2FB57426-6EEB-449E-BCF8-DD3799261D63}" type="slidenum">
              <a:rPr lang="fr-FR" smtClean="0">
                <a:latin typeface="Times New Roman" pitchFamily="18" charset="0"/>
              </a:rPr>
              <a:pPr/>
              <a:t>67</a:t>
            </a:fld>
            <a:endParaRPr lang="fr-FR" smtClean="0">
              <a:latin typeface="Times New Roman" pitchFamily="18" charset="0"/>
            </a:endParaRPr>
          </a:p>
        </p:txBody>
      </p:sp>
      <p:sp>
        <p:nvSpPr>
          <p:cNvPr id="199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7BFAD90E-0442-489E-A2CA-97D28475E6D2}" type="slidenum">
              <a:rPr lang="fr-FR" smtClean="0">
                <a:latin typeface="Times New Roman" pitchFamily="18" charset="0"/>
              </a:rPr>
              <a:pPr/>
              <a:t>68</a:t>
            </a:fld>
            <a:endParaRPr lang="fr-FR" smtClean="0">
              <a:latin typeface="Times New Roman" pitchFamily="18" charset="0"/>
            </a:endParaRPr>
          </a:p>
        </p:txBody>
      </p:sp>
      <p:sp>
        <p:nvSpPr>
          <p:cNvPr id="200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7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B52A3285-D7E4-486F-AFC7-1027EABDF3D9}" type="slidenum">
              <a:rPr lang="fr-FR" smtClean="0">
                <a:latin typeface="Times New Roman" pitchFamily="18" charset="0"/>
              </a:rPr>
              <a:pPr/>
              <a:t>5</a:t>
            </a:fld>
            <a:endParaRPr lang="fr-FR" smtClean="0">
              <a:latin typeface="Times New Roman" pitchFamily="18" charset="0"/>
            </a:endParaRPr>
          </a:p>
        </p:txBody>
      </p:sp>
      <p:sp>
        <p:nvSpPr>
          <p:cNvPr id="155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BED94A1D-2C99-4A7C-A1F1-A7DE454085E7}" type="slidenum">
              <a:rPr lang="fr-FR" smtClean="0">
                <a:latin typeface="Times New Roman" pitchFamily="18" charset="0"/>
              </a:rPr>
              <a:pPr/>
              <a:t>69</a:t>
            </a:fld>
            <a:endParaRPr lang="fr-FR" smtClean="0">
              <a:latin typeface="Times New Roman" pitchFamily="18" charset="0"/>
            </a:endParaRPr>
          </a:p>
        </p:txBody>
      </p:sp>
      <p:sp>
        <p:nvSpPr>
          <p:cNvPr id="201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7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C7065909-DB0C-4759-8172-16B38C73055B}" type="slidenum">
              <a:rPr lang="fr-FR" smtClean="0">
                <a:latin typeface="Times New Roman" pitchFamily="18" charset="0"/>
              </a:rPr>
              <a:pPr/>
              <a:t>70</a:t>
            </a:fld>
            <a:endParaRPr lang="fr-FR" smtClean="0">
              <a:latin typeface="Times New Roman" pitchFamily="18" charset="0"/>
            </a:endParaRPr>
          </a:p>
        </p:txBody>
      </p:sp>
      <p:sp>
        <p:nvSpPr>
          <p:cNvPr id="202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27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256B7F45-96D3-4804-B0B2-7D1E80CBE5AE}" type="slidenum">
              <a:rPr lang="fr-FR" smtClean="0">
                <a:latin typeface="Times New Roman" pitchFamily="18" charset="0"/>
              </a:rPr>
              <a:pPr/>
              <a:t>71</a:t>
            </a:fld>
            <a:endParaRPr lang="fr-FR" smtClean="0">
              <a:latin typeface="Times New Roman" pitchFamily="18" charset="0"/>
            </a:endParaRPr>
          </a:p>
        </p:txBody>
      </p:sp>
      <p:sp>
        <p:nvSpPr>
          <p:cNvPr id="203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37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A9491F49-80AB-4A09-BAAB-10C4A3BE1937}" type="slidenum">
              <a:rPr lang="fr-FR" smtClean="0">
                <a:latin typeface="Times New Roman" pitchFamily="18" charset="0"/>
              </a:rPr>
              <a:pPr/>
              <a:t>74</a:t>
            </a:fld>
            <a:endParaRPr lang="fr-FR" smtClean="0">
              <a:latin typeface="Times New Roman" pitchFamily="18" charset="0"/>
            </a:endParaRPr>
          </a:p>
        </p:txBody>
      </p:sp>
      <p:sp>
        <p:nvSpPr>
          <p:cNvPr id="205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58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BAB74493-1AE2-4288-AB1C-64C717FE4E65}" type="slidenum">
              <a:rPr lang="fr-FR" smtClean="0">
                <a:latin typeface="Times New Roman" pitchFamily="18" charset="0"/>
              </a:rPr>
              <a:pPr/>
              <a:t>75</a:t>
            </a:fld>
            <a:endParaRPr lang="fr-FR" smtClean="0">
              <a:latin typeface="Times New Roman" pitchFamily="18" charset="0"/>
            </a:endParaRPr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129EE9D3-4837-4313-8FE8-F63A3BF7F51A}" type="slidenum">
              <a:rPr lang="fr-FR" smtClean="0">
                <a:latin typeface="Times New Roman" pitchFamily="18" charset="0"/>
              </a:rPr>
              <a:pPr/>
              <a:t>76</a:t>
            </a:fld>
            <a:endParaRPr lang="fr-FR" smtClean="0">
              <a:latin typeface="Times New Roman" pitchFamily="18" charset="0"/>
            </a:endParaRPr>
          </a:p>
        </p:txBody>
      </p:sp>
      <p:sp>
        <p:nvSpPr>
          <p:cNvPr id="207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78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9C3A8333-2C8F-4E5B-A3A7-2A41937D7589}" type="slidenum">
              <a:rPr lang="fr-FR" smtClean="0">
                <a:latin typeface="Times New Roman" pitchFamily="18" charset="0"/>
              </a:rPr>
              <a:pPr/>
              <a:t>77</a:t>
            </a:fld>
            <a:endParaRPr lang="fr-FR" smtClean="0">
              <a:latin typeface="Times New Roman" pitchFamily="18" charset="0"/>
            </a:endParaRPr>
          </a:p>
        </p:txBody>
      </p:sp>
      <p:sp>
        <p:nvSpPr>
          <p:cNvPr id="208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89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925D04B7-79A3-47D8-9515-FDFD7244A270}" type="slidenum">
              <a:rPr lang="fr-FR" smtClean="0">
                <a:latin typeface="Times New Roman" pitchFamily="18" charset="0"/>
              </a:rPr>
              <a:pPr/>
              <a:t>78</a:t>
            </a:fld>
            <a:endParaRPr lang="fr-FR" smtClean="0">
              <a:latin typeface="Times New Roman" pitchFamily="18" charset="0"/>
            </a:endParaRPr>
          </a:p>
        </p:txBody>
      </p:sp>
      <p:sp>
        <p:nvSpPr>
          <p:cNvPr id="209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882A1893-CDBA-42A3-9302-4AA228A91743}" type="slidenum">
              <a:rPr lang="fr-FR" smtClean="0">
                <a:latin typeface="Times New Roman" pitchFamily="18" charset="0"/>
              </a:rPr>
              <a:pPr/>
              <a:t>79</a:t>
            </a:fld>
            <a:endParaRPr lang="fr-FR" smtClean="0">
              <a:latin typeface="Times New Roman" pitchFamily="18" charset="0"/>
            </a:endParaRPr>
          </a:p>
        </p:txBody>
      </p:sp>
      <p:sp>
        <p:nvSpPr>
          <p:cNvPr id="210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9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ED5B9B21-90B1-44E5-97CB-C065434DA688}" type="slidenum">
              <a:rPr lang="fr-FR" smtClean="0">
                <a:latin typeface="Times New Roman" pitchFamily="18" charset="0"/>
              </a:rPr>
              <a:pPr/>
              <a:t>80</a:t>
            </a:fld>
            <a:endParaRPr lang="fr-FR" smtClean="0">
              <a:latin typeface="Times New Roman" pitchFamily="18" charset="0"/>
            </a:endParaRPr>
          </a:p>
        </p:txBody>
      </p:sp>
      <p:sp>
        <p:nvSpPr>
          <p:cNvPr id="211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77B00147-E1D0-4299-8347-6F5E79C83A8F}" type="slidenum">
              <a:rPr lang="fr-FR" smtClean="0">
                <a:latin typeface="Times New Roman" pitchFamily="18" charset="0"/>
              </a:rPr>
              <a:pPr/>
              <a:t>6</a:t>
            </a:fld>
            <a:endParaRPr lang="fr-FR" smtClean="0">
              <a:latin typeface="Times New Roman" pitchFamily="18" charset="0"/>
            </a:endParaRPr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1BE47D44-D777-468F-9CC5-BF4CC1D41B1D}" type="slidenum">
              <a:rPr lang="fr-FR" smtClean="0">
                <a:latin typeface="Times New Roman" pitchFamily="18" charset="0"/>
              </a:rPr>
              <a:pPr/>
              <a:t>81</a:t>
            </a:fld>
            <a:endParaRPr lang="fr-FR" smtClean="0">
              <a:latin typeface="Times New Roman" pitchFamily="18" charset="0"/>
            </a:endParaRPr>
          </a:p>
        </p:txBody>
      </p:sp>
      <p:sp>
        <p:nvSpPr>
          <p:cNvPr id="212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29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DED0C4A0-36FA-4471-AE98-0776A352A4B6}" type="slidenum">
              <a:rPr lang="fr-FR" smtClean="0">
                <a:latin typeface="Times New Roman" pitchFamily="18" charset="0"/>
              </a:rPr>
              <a:pPr/>
              <a:t>82</a:t>
            </a:fld>
            <a:endParaRPr lang="fr-FR" smtClean="0">
              <a:latin typeface="Times New Roman" pitchFamily="18" charset="0"/>
            </a:endParaRPr>
          </a:p>
        </p:txBody>
      </p:sp>
      <p:sp>
        <p:nvSpPr>
          <p:cNvPr id="214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40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0C65B97F-B6B1-468C-A5EE-F9BB4CC99C8A}" type="slidenum">
              <a:rPr lang="fr-FR" smtClean="0">
                <a:latin typeface="Times New Roman" pitchFamily="18" charset="0"/>
              </a:rPr>
              <a:pPr/>
              <a:t>83</a:t>
            </a:fld>
            <a:endParaRPr lang="fr-FR" smtClean="0">
              <a:latin typeface="Times New Roman" pitchFamily="18" charset="0"/>
            </a:endParaRPr>
          </a:p>
        </p:txBody>
      </p:sp>
      <p:sp>
        <p:nvSpPr>
          <p:cNvPr id="215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6B3C43F7-F3B5-4101-83BC-6243C0107B44}" type="slidenum">
              <a:rPr lang="fr-FR" smtClean="0">
                <a:latin typeface="Times New Roman" pitchFamily="18" charset="0"/>
              </a:rPr>
              <a:pPr/>
              <a:t>84</a:t>
            </a:fld>
            <a:endParaRPr lang="fr-FR" smtClean="0">
              <a:latin typeface="Times New Roman" pitchFamily="18" charset="0"/>
            </a:endParaRPr>
          </a:p>
        </p:txBody>
      </p:sp>
      <p:sp>
        <p:nvSpPr>
          <p:cNvPr id="216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60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F145157A-8A8C-465F-B902-31EE50163562}" type="slidenum">
              <a:rPr lang="fr-FR" smtClean="0">
                <a:latin typeface="Times New Roman" pitchFamily="18" charset="0"/>
              </a:rPr>
              <a:pPr/>
              <a:t>86</a:t>
            </a:fld>
            <a:endParaRPr lang="fr-FR" smtClean="0">
              <a:latin typeface="Times New Roman" pitchFamily="18" charset="0"/>
            </a:endParaRPr>
          </a:p>
        </p:txBody>
      </p:sp>
      <p:sp>
        <p:nvSpPr>
          <p:cNvPr id="217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C05F620A-D742-44CB-A75E-5149163DBA83}" type="slidenum">
              <a:rPr lang="fr-FR" smtClean="0">
                <a:solidFill>
                  <a:prstClr val="black"/>
                </a:solidFill>
                <a:latin typeface="Times New Roman" pitchFamily="18" charset="0"/>
              </a:rPr>
              <a:pPr/>
              <a:t>87</a:t>
            </a:fld>
            <a:endParaRPr lang="fr-FR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18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81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C05F620A-D742-44CB-A75E-5149163DBA83}" type="slidenum">
              <a:rPr lang="fr-FR" smtClean="0">
                <a:solidFill>
                  <a:prstClr val="black"/>
                </a:solidFill>
                <a:latin typeface="Times New Roman" pitchFamily="18" charset="0"/>
              </a:rPr>
              <a:pPr/>
              <a:t>88</a:t>
            </a:fld>
            <a:endParaRPr lang="fr-FR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18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81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C05F620A-D742-44CB-A75E-5149163DBA83}" type="slidenum">
              <a:rPr lang="fr-FR" smtClean="0">
                <a:solidFill>
                  <a:prstClr val="black"/>
                </a:solidFill>
                <a:latin typeface="Times New Roman" pitchFamily="18" charset="0"/>
              </a:rPr>
              <a:pPr/>
              <a:t>89</a:t>
            </a:fld>
            <a:endParaRPr lang="fr-FR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18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81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C05F620A-D742-44CB-A75E-5149163DBA83}" type="slidenum">
              <a:rPr lang="fr-FR" smtClean="0">
                <a:solidFill>
                  <a:prstClr val="black"/>
                </a:solidFill>
                <a:latin typeface="Times New Roman" pitchFamily="18" charset="0"/>
              </a:rPr>
              <a:pPr/>
              <a:t>90</a:t>
            </a:fld>
            <a:endParaRPr lang="fr-FR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18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81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C05F620A-D742-44CB-A75E-5149163DBA83}" type="slidenum">
              <a:rPr lang="fr-FR" smtClean="0">
                <a:solidFill>
                  <a:prstClr val="black"/>
                </a:solidFill>
                <a:latin typeface="Times New Roman" pitchFamily="18" charset="0"/>
              </a:rPr>
              <a:pPr/>
              <a:t>91</a:t>
            </a:fld>
            <a:endParaRPr lang="fr-FR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18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81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811853C2-46B4-493F-8131-5B63F1BFF051}" type="slidenum">
              <a:rPr lang="fr-FR" smtClean="0">
                <a:latin typeface="Times New Roman" pitchFamily="18" charset="0"/>
              </a:rPr>
              <a:pPr/>
              <a:t>7</a:t>
            </a:fld>
            <a:endParaRPr lang="fr-FR" smtClean="0">
              <a:latin typeface="Times New Roman" pitchFamily="18" charset="0"/>
            </a:endParaRPr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5E8DA9AE-184E-4EAE-AFB4-B4BB3C74F9A9}" type="slidenum">
              <a:rPr lang="fr-FR" smtClean="0">
                <a:latin typeface="Times New Roman" pitchFamily="18" charset="0"/>
              </a:rPr>
              <a:pPr/>
              <a:t>92</a:t>
            </a:fld>
            <a:endParaRPr lang="fr-FR" smtClean="0">
              <a:latin typeface="Times New Roman" pitchFamily="18" charset="0"/>
            </a:endParaRPr>
          </a:p>
        </p:txBody>
      </p:sp>
      <p:sp>
        <p:nvSpPr>
          <p:cNvPr id="222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22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FB07B88D-9796-4296-923D-B5A0E6D43DA0}" type="slidenum">
              <a:rPr lang="fr-FR" smtClean="0">
                <a:latin typeface="Times New Roman" pitchFamily="18" charset="0"/>
              </a:rPr>
              <a:pPr/>
              <a:t>93</a:t>
            </a:fld>
            <a:endParaRPr lang="fr-FR" smtClean="0">
              <a:latin typeface="Times New Roman" pitchFamily="18" charset="0"/>
            </a:endParaRPr>
          </a:p>
        </p:txBody>
      </p:sp>
      <p:sp>
        <p:nvSpPr>
          <p:cNvPr id="223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32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231968A8-F657-4D7F-B156-1F49FEBE5DAC}" type="slidenum">
              <a:rPr lang="fr-FR" smtClean="0">
                <a:latin typeface="Times New Roman" pitchFamily="18" charset="0"/>
              </a:rPr>
              <a:pPr/>
              <a:t>94</a:t>
            </a:fld>
            <a:endParaRPr lang="fr-FR" smtClean="0">
              <a:latin typeface="Times New Roman" pitchFamily="18" charset="0"/>
            </a:endParaRPr>
          </a:p>
        </p:txBody>
      </p:sp>
      <p:sp>
        <p:nvSpPr>
          <p:cNvPr id="224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42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9CB1A0B6-4BC8-4BCF-917F-7BEAA610243C}" type="slidenum">
              <a:rPr lang="fr-FR" smtClean="0">
                <a:latin typeface="Times New Roman" pitchFamily="18" charset="0"/>
              </a:rPr>
              <a:pPr/>
              <a:t>95</a:t>
            </a:fld>
            <a:endParaRPr lang="fr-FR" smtClean="0">
              <a:latin typeface="Times New Roman" pitchFamily="18" charset="0"/>
            </a:endParaRPr>
          </a:p>
        </p:txBody>
      </p:sp>
      <p:sp>
        <p:nvSpPr>
          <p:cNvPr id="225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2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7A1DB9F2-94E9-464F-A9BF-6D97977749AF}" type="slidenum">
              <a:rPr lang="fr-FR" smtClean="0">
                <a:latin typeface="Times New Roman" pitchFamily="18" charset="0"/>
              </a:rPr>
              <a:pPr/>
              <a:t>97</a:t>
            </a:fld>
            <a:endParaRPr lang="fr-FR" smtClean="0">
              <a:latin typeface="Times New Roman" pitchFamily="18" charset="0"/>
            </a:endParaRPr>
          </a:p>
        </p:txBody>
      </p:sp>
      <p:sp>
        <p:nvSpPr>
          <p:cNvPr id="226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63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B1F4AAFE-8FB5-407F-918F-F4641227A383}" type="slidenum">
              <a:rPr lang="fr-FR" smtClean="0">
                <a:latin typeface="Times New Roman" pitchFamily="18" charset="0"/>
              </a:rPr>
              <a:pPr/>
              <a:t>98</a:t>
            </a:fld>
            <a:endParaRPr lang="fr-FR" smtClean="0">
              <a:latin typeface="Times New Roman" pitchFamily="18" charset="0"/>
            </a:endParaRPr>
          </a:p>
        </p:txBody>
      </p:sp>
      <p:sp>
        <p:nvSpPr>
          <p:cNvPr id="227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73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3288" y="4705350"/>
            <a:ext cx="4962525" cy="4457700"/>
          </a:xfrm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B4A17C88-B1CE-4E4A-A31A-B96BE546ECF7}" type="slidenum">
              <a:rPr lang="fr-FR" smtClean="0">
                <a:latin typeface="Times New Roman" pitchFamily="18" charset="0"/>
              </a:rPr>
              <a:pPr/>
              <a:t>107</a:t>
            </a:fld>
            <a:endParaRPr lang="fr-FR" smtClean="0">
              <a:latin typeface="Times New Roman" pitchFamily="18" charset="0"/>
            </a:endParaRPr>
          </a:p>
        </p:txBody>
      </p:sp>
      <p:sp>
        <p:nvSpPr>
          <p:cNvPr id="228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83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65AA389D-5B7A-4823-92EA-17DF139F5985}" type="slidenum">
              <a:rPr lang="fr-FR" smtClean="0">
                <a:latin typeface="Times New Roman" pitchFamily="18" charset="0"/>
              </a:rPr>
              <a:pPr/>
              <a:t>109</a:t>
            </a:fld>
            <a:endParaRPr lang="fr-FR" smtClean="0">
              <a:latin typeface="Times New Roman" pitchFamily="18" charset="0"/>
            </a:endParaRPr>
          </a:p>
        </p:txBody>
      </p:sp>
      <p:sp>
        <p:nvSpPr>
          <p:cNvPr id="229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93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F2B09FFD-6557-4C73-91D2-21118C893677}" type="slidenum">
              <a:rPr lang="fr-FR" smtClean="0">
                <a:latin typeface="Times New Roman" pitchFamily="18" charset="0"/>
              </a:rPr>
              <a:pPr/>
              <a:t>110</a:t>
            </a:fld>
            <a:endParaRPr lang="fr-FR" smtClean="0">
              <a:latin typeface="Times New Roman" pitchFamily="18" charset="0"/>
            </a:endParaRPr>
          </a:p>
        </p:txBody>
      </p:sp>
      <p:sp>
        <p:nvSpPr>
          <p:cNvPr id="230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4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7482E204-AB48-4F3E-B66C-8B47E89A2C02}" type="slidenum">
              <a:rPr lang="fr-FR" smtClean="0">
                <a:latin typeface="Times New Roman" pitchFamily="18" charset="0"/>
              </a:rPr>
              <a:pPr/>
              <a:t>111</a:t>
            </a:fld>
            <a:endParaRPr lang="fr-FR" smtClean="0">
              <a:latin typeface="Times New Roman" pitchFamily="18" charset="0"/>
            </a:endParaRPr>
          </a:p>
        </p:txBody>
      </p:sp>
      <p:sp>
        <p:nvSpPr>
          <p:cNvPr id="231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14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891085EC-09C1-411E-BB09-27C97978F601}" type="slidenum">
              <a:rPr lang="fr-FR" smtClean="0">
                <a:latin typeface="Times New Roman" pitchFamily="18" charset="0"/>
              </a:rPr>
              <a:pPr/>
              <a:t>8</a:t>
            </a:fld>
            <a:endParaRPr lang="fr-FR" smtClean="0">
              <a:latin typeface="Times New Roman" pitchFamily="18" charset="0"/>
            </a:endParaRPr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84BC2A90-58E0-4663-BF69-C1FFB8B453DA}" type="slidenum">
              <a:rPr lang="fr-FR" smtClean="0">
                <a:latin typeface="Times New Roman" pitchFamily="18" charset="0"/>
              </a:rPr>
              <a:pPr/>
              <a:t>112</a:t>
            </a:fld>
            <a:endParaRPr lang="fr-FR" smtClean="0">
              <a:latin typeface="Times New Roman" pitchFamily="18" charset="0"/>
            </a:endParaRPr>
          </a:p>
        </p:txBody>
      </p:sp>
      <p:sp>
        <p:nvSpPr>
          <p:cNvPr id="232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24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AE3EF734-68FB-4623-B32D-7195E29371F0}" type="slidenum">
              <a:rPr lang="fr-FR" smtClean="0">
                <a:latin typeface="Times New Roman" pitchFamily="18" charset="0"/>
              </a:rPr>
              <a:pPr/>
              <a:t>113</a:t>
            </a:fld>
            <a:endParaRPr lang="fr-FR" smtClean="0">
              <a:latin typeface="Times New Roman" pitchFamily="18" charset="0"/>
            </a:endParaRPr>
          </a:p>
        </p:txBody>
      </p:sp>
      <p:sp>
        <p:nvSpPr>
          <p:cNvPr id="233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34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3522991C-3BE5-4768-A938-4D7335CAF6FE}" type="slidenum">
              <a:rPr lang="fr-FR" smtClean="0">
                <a:latin typeface="Times New Roman" pitchFamily="18" charset="0"/>
              </a:rPr>
              <a:pPr/>
              <a:t>114</a:t>
            </a:fld>
            <a:endParaRPr lang="fr-FR" smtClean="0">
              <a:latin typeface="Times New Roman" pitchFamily="18" charset="0"/>
            </a:endParaRPr>
          </a:p>
        </p:txBody>
      </p:sp>
      <p:sp>
        <p:nvSpPr>
          <p:cNvPr id="234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45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BFED8806-8D63-4055-8A2A-E56DC1DC7A9C}" type="slidenum">
              <a:rPr lang="fr-FR" smtClean="0">
                <a:latin typeface="Times New Roman" pitchFamily="18" charset="0"/>
              </a:rPr>
              <a:pPr/>
              <a:t>116</a:t>
            </a:fld>
            <a:endParaRPr lang="fr-FR" smtClean="0">
              <a:latin typeface="Times New Roman" pitchFamily="18" charset="0"/>
            </a:endParaRPr>
          </a:p>
        </p:txBody>
      </p:sp>
      <p:sp>
        <p:nvSpPr>
          <p:cNvPr id="235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BFED8806-8D63-4055-8A2A-E56DC1DC7A9C}" type="slidenum">
              <a:rPr lang="fr-FR" smtClean="0">
                <a:latin typeface="Times New Roman" pitchFamily="18" charset="0"/>
              </a:rPr>
              <a:pPr/>
              <a:t>117</a:t>
            </a:fld>
            <a:endParaRPr lang="fr-FR" smtClean="0">
              <a:latin typeface="Times New Roman" pitchFamily="18" charset="0"/>
            </a:endParaRPr>
          </a:p>
        </p:txBody>
      </p:sp>
      <p:sp>
        <p:nvSpPr>
          <p:cNvPr id="235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BFED8806-8D63-4055-8A2A-E56DC1DC7A9C}" type="slidenum">
              <a:rPr lang="fr-FR" smtClean="0">
                <a:latin typeface="Times New Roman" pitchFamily="18" charset="0"/>
              </a:rPr>
              <a:pPr/>
              <a:t>118</a:t>
            </a:fld>
            <a:endParaRPr lang="fr-FR" smtClean="0">
              <a:latin typeface="Times New Roman" pitchFamily="18" charset="0"/>
            </a:endParaRPr>
          </a:p>
        </p:txBody>
      </p:sp>
      <p:sp>
        <p:nvSpPr>
          <p:cNvPr id="235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35FA072E-E2B4-445C-A4BB-25B475067BE5}" type="slidenum">
              <a:rPr lang="fr-FR" smtClean="0">
                <a:latin typeface="Times New Roman" pitchFamily="18" charset="0"/>
              </a:rPr>
              <a:pPr/>
              <a:t>120</a:t>
            </a:fld>
            <a:endParaRPr lang="fr-FR" smtClean="0">
              <a:latin typeface="Times New Roman" pitchFamily="18" charset="0"/>
            </a:endParaRPr>
          </a:p>
        </p:txBody>
      </p:sp>
      <p:sp>
        <p:nvSpPr>
          <p:cNvPr id="236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65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C1F70A4D-E480-4443-998E-C6B35C7EF1BA}" type="slidenum">
              <a:rPr lang="fr-FR" smtClean="0">
                <a:latin typeface="Times New Roman" pitchFamily="18" charset="0"/>
              </a:rPr>
              <a:pPr/>
              <a:t>123</a:t>
            </a:fld>
            <a:endParaRPr lang="fr-FR" smtClean="0">
              <a:latin typeface="Times New Roman" pitchFamily="18" charset="0"/>
            </a:endParaRPr>
          </a:p>
        </p:txBody>
      </p:sp>
      <p:sp>
        <p:nvSpPr>
          <p:cNvPr id="237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75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5C17503E-F523-40DA-B0E9-D67DDAC3ED59}" type="slidenum">
              <a:rPr lang="fr-FR" smtClean="0">
                <a:latin typeface="Times New Roman" pitchFamily="18" charset="0"/>
              </a:rPr>
              <a:pPr/>
              <a:t>124</a:t>
            </a:fld>
            <a:endParaRPr lang="fr-FR" smtClean="0">
              <a:latin typeface="Times New Roman" pitchFamily="18" charset="0"/>
            </a:endParaRPr>
          </a:p>
        </p:txBody>
      </p:sp>
      <p:sp>
        <p:nvSpPr>
          <p:cNvPr id="238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85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5C17503E-F523-40DA-B0E9-D67DDAC3ED59}" type="slidenum">
              <a:rPr lang="fr-FR" smtClean="0">
                <a:latin typeface="Times New Roman" pitchFamily="18" charset="0"/>
              </a:rPr>
              <a:pPr/>
              <a:t>125</a:t>
            </a:fld>
            <a:endParaRPr lang="fr-FR" smtClean="0">
              <a:latin typeface="Times New Roman" pitchFamily="18" charset="0"/>
            </a:endParaRPr>
          </a:p>
        </p:txBody>
      </p:sp>
      <p:sp>
        <p:nvSpPr>
          <p:cNvPr id="238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85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74F8E0D2-EA79-40FB-A9BA-694639AD5ABD}" type="slidenum">
              <a:rPr lang="fr-FR" smtClean="0">
                <a:latin typeface="Times New Roman" pitchFamily="18" charset="0"/>
              </a:rPr>
              <a:pPr/>
              <a:t>9</a:t>
            </a:fld>
            <a:endParaRPr lang="fr-FR" smtClean="0">
              <a:latin typeface="Times New Roman" pitchFamily="18" charset="0"/>
            </a:endParaRPr>
          </a:p>
        </p:txBody>
      </p:sp>
      <p:sp>
        <p:nvSpPr>
          <p:cNvPr id="159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5C17503E-F523-40DA-B0E9-D67DDAC3ED59}" type="slidenum">
              <a:rPr lang="fr-FR" smtClean="0">
                <a:latin typeface="Times New Roman" pitchFamily="18" charset="0"/>
              </a:rPr>
              <a:pPr/>
              <a:t>126</a:t>
            </a:fld>
            <a:endParaRPr lang="fr-FR" smtClean="0">
              <a:latin typeface="Times New Roman" pitchFamily="18" charset="0"/>
            </a:endParaRPr>
          </a:p>
        </p:txBody>
      </p:sp>
      <p:sp>
        <p:nvSpPr>
          <p:cNvPr id="238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85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E8B5B435-FD70-4A35-85ED-C249D0ECB585}" type="slidenum">
              <a:rPr lang="fr-FR" smtClean="0">
                <a:latin typeface="Times New Roman" pitchFamily="18" charset="0"/>
              </a:rPr>
              <a:pPr/>
              <a:t>128</a:t>
            </a:fld>
            <a:endParaRPr lang="fr-FR" smtClean="0">
              <a:latin typeface="Times New Roman" pitchFamily="18" charset="0"/>
            </a:endParaRPr>
          </a:p>
        </p:txBody>
      </p:sp>
      <p:sp>
        <p:nvSpPr>
          <p:cNvPr id="239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96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59C43CAB-9281-4328-A39E-21E7AE9ACD3C}" type="slidenum">
              <a:rPr lang="fr-FR" smtClean="0">
                <a:latin typeface="Times New Roman" pitchFamily="18" charset="0"/>
              </a:rPr>
              <a:pPr/>
              <a:t>129</a:t>
            </a:fld>
            <a:endParaRPr lang="fr-FR" smtClean="0">
              <a:latin typeface="Times New Roman" pitchFamily="18" charset="0"/>
            </a:endParaRPr>
          </a:p>
        </p:txBody>
      </p:sp>
      <p:sp>
        <p:nvSpPr>
          <p:cNvPr id="240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06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287DCE4-0783-4F14-A44F-D4A552E5D71C}" type="slidenum">
              <a:rPr lang="fr-FR" smtClean="0">
                <a:latin typeface="Times New Roman" pitchFamily="18" charset="0"/>
              </a:rPr>
              <a:pPr/>
              <a:t>130</a:t>
            </a:fld>
            <a:endParaRPr lang="fr-FR" smtClean="0">
              <a:latin typeface="Times New Roman" pitchFamily="18" charset="0"/>
            </a:endParaRPr>
          </a:p>
        </p:txBody>
      </p:sp>
      <p:sp>
        <p:nvSpPr>
          <p:cNvPr id="241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16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F3C9BC26-06EF-4817-86C0-EE563632CD15}" type="slidenum">
              <a:rPr lang="fr-FR" smtClean="0">
                <a:latin typeface="Times New Roman" pitchFamily="18" charset="0"/>
              </a:rPr>
              <a:pPr/>
              <a:t>131</a:t>
            </a:fld>
            <a:endParaRPr lang="fr-FR" smtClean="0">
              <a:latin typeface="Times New Roman" pitchFamily="18" charset="0"/>
            </a:endParaRPr>
          </a:p>
        </p:txBody>
      </p:sp>
      <p:sp>
        <p:nvSpPr>
          <p:cNvPr id="242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26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721D1BA2-6A02-44AF-94D2-270FCC81AB33}" type="slidenum">
              <a:rPr lang="fr-FR" smtClean="0">
                <a:latin typeface="Times New Roman" pitchFamily="18" charset="0"/>
              </a:rPr>
              <a:pPr/>
              <a:t>132</a:t>
            </a:fld>
            <a:endParaRPr lang="fr-FR" smtClean="0">
              <a:latin typeface="Times New Roman" pitchFamily="18" charset="0"/>
            </a:endParaRPr>
          </a:p>
        </p:txBody>
      </p:sp>
      <p:sp>
        <p:nvSpPr>
          <p:cNvPr id="243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86BC64B3-5F77-45AF-876D-9C370D16AAF6}" type="slidenum">
              <a:rPr lang="fr-FR" smtClean="0">
                <a:latin typeface="Times New Roman" pitchFamily="18" charset="0"/>
              </a:rPr>
              <a:pPr/>
              <a:t>133</a:t>
            </a:fld>
            <a:endParaRPr lang="fr-FR" smtClean="0">
              <a:latin typeface="Times New Roman" pitchFamily="18" charset="0"/>
            </a:endParaRPr>
          </a:p>
        </p:txBody>
      </p:sp>
      <p:sp>
        <p:nvSpPr>
          <p:cNvPr id="244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47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D997E843-4ACD-46D8-9C37-EB85AA131405}" type="slidenum">
              <a:rPr lang="fr-FR" smtClean="0">
                <a:latin typeface="Times New Roman" pitchFamily="18" charset="0"/>
              </a:rPr>
              <a:pPr/>
              <a:t>134</a:t>
            </a:fld>
            <a:endParaRPr lang="fr-FR" smtClean="0">
              <a:latin typeface="Times New Roman" pitchFamily="18" charset="0"/>
            </a:endParaRPr>
          </a:p>
        </p:txBody>
      </p:sp>
      <p:sp>
        <p:nvSpPr>
          <p:cNvPr id="245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7F3AB500-58EB-4141-8686-B527834EDD8E}" type="slidenum">
              <a:rPr lang="fr-FR" smtClean="0">
                <a:latin typeface="Times New Roman" pitchFamily="18" charset="0"/>
              </a:rPr>
              <a:pPr/>
              <a:t>135</a:t>
            </a:fld>
            <a:endParaRPr lang="fr-FR" smtClean="0">
              <a:latin typeface="Times New Roman" pitchFamily="18" charset="0"/>
            </a:endParaRPr>
          </a:p>
        </p:txBody>
      </p:sp>
      <p:sp>
        <p:nvSpPr>
          <p:cNvPr id="246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67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66847CB8-BECB-4171-897F-A38ACFE019C8}" type="slidenum">
              <a:rPr lang="fr-FR" smtClean="0">
                <a:latin typeface="Times New Roman" pitchFamily="18" charset="0"/>
              </a:rPr>
              <a:pPr/>
              <a:t>136</a:t>
            </a:fld>
            <a:endParaRPr lang="fr-FR" smtClean="0">
              <a:latin typeface="Times New Roman" pitchFamily="18" charset="0"/>
            </a:endParaRPr>
          </a:p>
        </p:txBody>
      </p:sp>
      <p:sp>
        <p:nvSpPr>
          <p:cNvPr id="247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78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De la physique au detecteur - Aussois - Decembre 2012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C300CA-1FE7-4939-86DF-832D8259117E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63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De la physique au detecteur - Aussois - Decembre 2012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FD262B-12F3-4ECC-BB14-79844938962B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221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De la physique au detecteur - Aussois - Decembre 2012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6D50B8-3A3A-4519-A4D1-9E2E6B13DD3B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268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De la physique au detecteur - Aussois - Decembre 2012</a:t>
            </a: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1E6323-6060-40A8-A7F2-0A904ED31368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4075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B11743-6827-413D-AC0E-93CB818592B6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496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17E49D-D5A2-4451-B544-17655F0F9CFC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2577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FF559E-FB25-47E1-BD37-1969A5D0BF2B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722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6A62A5-3B54-4703-B6C8-D1574340B16A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8901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76CAE1-A5D9-49FE-9500-C2D4B952BA49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3560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7BBA48-2017-4DA0-85EA-66748F108183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9056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631929-8964-4CB0-B283-2689B0CB8298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78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De la physique au detecteur - Aussois - Decembre 2012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9C6849-EF54-4072-8BE8-5907B12CFCAC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0851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AB1EF6-00C4-4981-9880-B82DBED5E4F2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7047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87431F-2E7C-48AC-827C-423BC0AF1DB8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9995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291508-6B4A-47F5-8739-05CE4AA14CC1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1223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5BD718-4BE7-41FA-8FC9-B90F54760C18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7183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Marc Verderi - LLR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000000"/>
                </a:solidFill>
              </a:rPr>
              <a:t>De la physique au detecteur - Aussois - Decembre 2012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C300CA-1FE7-4939-86DF-832D825911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6734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Marc Verderi - LLR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000000"/>
                </a:solidFill>
              </a:rPr>
              <a:t>De la physique au detecteur - Aussois - Decembre 2012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9C6849-EF54-4072-8BE8-5907B12CFC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2993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Marc Verderi - LLR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000000"/>
                </a:solidFill>
              </a:rPr>
              <a:t>De la physique au detecteur - Aussois - Decembre 2012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C24548-E9A5-4810-AAA9-26B7204935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3743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Marc Verderi - LLR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000000"/>
                </a:solidFill>
              </a:rPr>
              <a:t>De la physique au detecteur - Aussois - Decembre 2012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3A295F-0AD1-414A-BF43-90BBC81D7D99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1195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Marc Verderi - LLR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000000"/>
                </a:solidFill>
              </a:rPr>
              <a:t>De la physique au detecteur - Aussois - Decembre 2012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7BCB18-FA9F-4FA4-B80F-B225E46DDEC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856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Marc Verderi - LLR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000000"/>
                </a:solidFill>
              </a:rPr>
              <a:t>De la physique au detecteur - Aussois - Decembre 2012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F1FBB3-0DE8-4BA3-A317-2039D3A62D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250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De la physique au detecteur - Aussois - Decembre 2012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C24548-E9A5-4810-AAA9-26B720493557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6683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Marc Verderi - LLR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000000"/>
                </a:solidFill>
              </a:rPr>
              <a:t>De la physique au detecteur - Aussois - Decembre 2012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E15F22-9DD5-4052-861A-DFA8EF6A5BFB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2329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Marc Verderi - LLR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000000"/>
                </a:solidFill>
              </a:rPr>
              <a:t>De la physique au detecteur - Aussois - Decembre 2012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8E3D86-8CED-4A0B-BB7A-EB27B64E113F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5437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Marc Verderi - LLR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000000"/>
                </a:solidFill>
              </a:rPr>
              <a:t>De la physique au detecteur - Aussois - Decembre 2012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CAAC9E-321C-4A8A-95B9-2C1F7F09EF4E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392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Marc Verderi - LLR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000000"/>
                </a:solidFill>
              </a:rPr>
              <a:t>De la physique au detecteur - Aussois - Decembre 2012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FD262B-12F3-4ECC-BB14-79844938962B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638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Marc Verderi - LLR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000000"/>
                </a:solidFill>
              </a:rPr>
              <a:t>De la physique au detecteur - Aussois - Decembre 2012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6D50B8-3A3A-4519-A4D1-9E2E6B13DD3B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1372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Marc Verderi - LLR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000000"/>
                </a:solidFill>
              </a:rPr>
              <a:t>De la physique au detecteur - Aussois - Decembre 2012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1E6323-6060-40A8-A7F2-0A904ED313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5848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Marc Verderi - LLR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000000"/>
                </a:solidFill>
              </a:rPr>
              <a:t>De la physique au detecteur - Aussois - Decembre 2012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C300CA-1FE7-4939-86DF-832D825911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0729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Marc Verderi - LLR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000000"/>
                </a:solidFill>
              </a:rPr>
              <a:t>De la physique au detecteur - Aussois - Decembre 2012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9C6849-EF54-4072-8BE8-5907B12CFC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2385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Marc Verderi - LLR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000000"/>
                </a:solidFill>
              </a:rPr>
              <a:t>De la physique au detecteur - Aussois - Decembre 2012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C24548-E9A5-4810-AAA9-26B7204935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2244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Marc Verderi - LLR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000000"/>
                </a:solidFill>
              </a:rPr>
              <a:t>De la physique au detecteur - Aussois - Decembre 2012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3A295F-0AD1-414A-BF43-90BBC81D7D99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371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De la physique au detecteur - Aussois - Decembre 2012</a:t>
            </a: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3A295F-0AD1-414A-BF43-90BBC81D7D99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20724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Marc Verderi - LLR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000000"/>
                </a:solidFill>
              </a:rPr>
              <a:t>De la physique au detecteur - Aussois - Decembre 2012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7BCB18-FA9F-4FA4-B80F-B225E46DDEC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590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Marc Verderi - LLR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000000"/>
                </a:solidFill>
              </a:rPr>
              <a:t>De la physique au detecteur - Aussois - Decembre 2012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F1FBB3-0DE8-4BA3-A317-2039D3A62D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4113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Marc Verderi - LLR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000000"/>
                </a:solidFill>
              </a:rPr>
              <a:t>De la physique au detecteur - Aussois - Decembre 2012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E15F22-9DD5-4052-861A-DFA8EF6A5BFB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6134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Marc Verderi - LLR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000000"/>
                </a:solidFill>
              </a:rPr>
              <a:t>De la physique au detecteur - Aussois - Decembre 2012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8E3D86-8CED-4A0B-BB7A-EB27B64E113F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7438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Marc Verderi - LLR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000000"/>
                </a:solidFill>
              </a:rPr>
              <a:t>De la physique au detecteur - Aussois - Decembre 2012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CAAC9E-321C-4A8A-95B9-2C1F7F09EF4E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7412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Marc Verderi - LLR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000000"/>
                </a:solidFill>
              </a:rPr>
              <a:t>De la physique au detecteur - Aussois - Decembre 2012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FD262B-12F3-4ECC-BB14-79844938962B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77324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Marc Verderi - LLR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000000"/>
                </a:solidFill>
              </a:rPr>
              <a:t>De la physique au detecteur - Aussois - Decembre 2012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6D50B8-3A3A-4519-A4D1-9E2E6B13DD3B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40228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Marc Verderi - LLR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000000"/>
                </a:solidFill>
              </a:rPr>
              <a:t>De la physique au detecteur - Aussois - Decembre 2012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1E6323-6060-40A8-A7F2-0A904ED313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2958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Marc Verderi - LLR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000000"/>
                </a:solidFill>
              </a:rPr>
              <a:t>De la physique au detecteur - Aussois - Decembre 2012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C300CA-1FE7-4939-86DF-832D825911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85174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Marc Verderi - LLR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000000"/>
                </a:solidFill>
              </a:rPr>
              <a:t>De la physique au detecteur - Aussois - Decembre 2012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9C6849-EF54-4072-8BE8-5907B12CFC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525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De la physique au detecteur - Aussois - Decembre 2012</a:t>
            </a: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7BCB18-FA9F-4FA4-B80F-B225E46DDEC0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97504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Marc Verderi - LLR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000000"/>
                </a:solidFill>
              </a:rPr>
              <a:t>De la physique au detecteur - Aussois - Decembre 2012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C24548-E9A5-4810-AAA9-26B7204935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92031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Marc Verderi - LLR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000000"/>
                </a:solidFill>
              </a:rPr>
              <a:t>De la physique au detecteur - Aussois - Decembre 2012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3A295F-0AD1-414A-BF43-90BBC81D7D99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5151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Marc Verderi - LLR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000000"/>
                </a:solidFill>
              </a:rPr>
              <a:t>De la physique au detecteur - Aussois - Decembre 2012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7BCB18-FA9F-4FA4-B80F-B225E46DDEC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4736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Marc Verderi - LLR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000000"/>
                </a:solidFill>
              </a:rPr>
              <a:t>De la physique au detecteur - Aussois - Decembre 2012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F1FBB3-0DE8-4BA3-A317-2039D3A62D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14127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Marc Verderi - LLR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000000"/>
                </a:solidFill>
              </a:rPr>
              <a:t>De la physique au detecteur - Aussois - Decembre 2012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E15F22-9DD5-4052-861A-DFA8EF6A5BFB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22237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Marc Verderi - LLR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000000"/>
                </a:solidFill>
              </a:rPr>
              <a:t>De la physique au detecteur - Aussois - Decembre 2012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8E3D86-8CED-4A0B-BB7A-EB27B64E113F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29228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Marc Verderi - LLR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000000"/>
                </a:solidFill>
              </a:rPr>
              <a:t>De la physique au detecteur - Aussois - Decembre 2012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CAAC9E-321C-4A8A-95B9-2C1F7F09EF4E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3209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Marc Verderi - LLR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000000"/>
                </a:solidFill>
              </a:rPr>
              <a:t>De la physique au detecteur - Aussois - Decembre 2012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FD262B-12F3-4ECC-BB14-79844938962B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31991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Marc Verderi - LLR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000000"/>
                </a:solidFill>
              </a:rPr>
              <a:t>De la physique au detecteur - Aussois - Decembre 2012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6D50B8-3A3A-4519-A4D1-9E2E6B13DD3B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34665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Marc Verderi - LLR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000000"/>
                </a:solidFill>
              </a:rPr>
              <a:t>De la physique au detecteur - Aussois - Decembre 2012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1E6323-6060-40A8-A7F2-0A904ED313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119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De la physique au detecteur - Aussois - Decembre 2012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F1FBB3-0DE8-4BA3-A317-2039D3A62D28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10175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Marc Verderi - LLR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000000"/>
                </a:solidFill>
              </a:rPr>
              <a:t>De la physique au detecteur - Aussois - Decembre 2012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C300CA-1FE7-4939-86DF-832D825911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19730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Marc Verderi - LLR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000000"/>
                </a:solidFill>
              </a:rPr>
              <a:t>De la physique au detecteur - Aussois - Decembre 2012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9C6849-EF54-4072-8BE8-5907B12CFC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52435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Marc Verderi - LLR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000000"/>
                </a:solidFill>
              </a:rPr>
              <a:t>De la physique au detecteur - Aussois - Decembre 2012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C24548-E9A5-4810-AAA9-26B7204935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73079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Marc Verderi - LLR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000000"/>
                </a:solidFill>
              </a:rPr>
              <a:t>De la physique au detecteur - Aussois - Decembre 2012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3A295F-0AD1-414A-BF43-90BBC81D7D99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23451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Marc Verderi - LLR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000000"/>
                </a:solidFill>
              </a:rPr>
              <a:t>De la physique au detecteur - Aussois - Decembre 2012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7BCB18-FA9F-4FA4-B80F-B225E46DDEC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2393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Marc Verderi - LLR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000000"/>
                </a:solidFill>
              </a:rPr>
              <a:t>De la physique au detecteur - Aussois - Decembre 2012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F1FBB3-0DE8-4BA3-A317-2039D3A62D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54203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Marc Verderi - LLR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000000"/>
                </a:solidFill>
              </a:rPr>
              <a:t>De la physique au detecteur - Aussois - Decembre 2012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E15F22-9DD5-4052-861A-DFA8EF6A5BFB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58073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Marc Verderi - LLR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000000"/>
                </a:solidFill>
              </a:rPr>
              <a:t>De la physique au detecteur - Aussois - Decembre 2012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8E3D86-8CED-4A0B-BB7A-EB27B64E113F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08364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Marc Verderi - LLR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000000"/>
                </a:solidFill>
              </a:rPr>
              <a:t>De la physique au detecteur - Aussois - Decembre 2012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CAAC9E-321C-4A8A-95B9-2C1F7F09EF4E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8689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Marc Verderi - LLR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000000"/>
                </a:solidFill>
              </a:rPr>
              <a:t>De la physique au detecteur - Aussois - Decembre 2012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FD262B-12F3-4ECC-BB14-79844938962B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448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De la physique au detecteur - Aussois - Decembre 2012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E15F22-9DD5-4052-861A-DFA8EF6A5BFB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76084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Marc Verderi - LLR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000000"/>
                </a:solidFill>
              </a:rPr>
              <a:t>De la physique au detecteur - Aussois - Decembre 2012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6D50B8-3A3A-4519-A4D1-9E2E6B13DD3B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84276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Marc Verderi - LLR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000000"/>
                </a:solidFill>
              </a:rPr>
              <a:t>De la physique au detecteur - Aussois - Decembre 2012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1E6323-6060-40A8-A7F2-0A904ED313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67781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1976" y="4344916"/>
            <a:ext cx="5638800" cy="111608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3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1977" y="1600201"/>
            <a:ext cx="6248400" cy="2680127"/>
          </a:xfrm>
        </p:spPr>
        <p:txBody>
          <a:bodyPr>
            <a:noAutofit/>
          </a:bodyPr>
          <a:lstStyle>
            <a:lvl1pPr>
              <a:defRPr sz="5400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1209328" y="6669384"/>
            <a:ext cx="914400" cy="21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baseline="0">
                <a:solidFill>
                  <a:schemeClr val="tx1"/>
                </a:solidFill>
              </a:defRPr>
            </a:lvl1pPr>
          </a:lstStyle>
          <a:p>
            <a:r>
              <a:rPr lang="fr-FR" smtClean="0">
                <a:solidFill>
                  <a:prstClr val="white"/>
                </a:solidFill>
              </a:rPr>
              <a:t>30/10/12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6664299"/>
            <a:ext cx="6048672" cy="2380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cap="all" baseline="0">
                <a:solidFill>
                  <a:schemeClr val="tx1"/>
                </a:solidFill>
              </a:defRPr>
            </a:lvl1pPr>
          </a:lstStyle>
          <a:p>
            <a:r>
              <a:rPr lang="it-IT" smtClean="0">
                <a:solidFill>
                  <a:prstClr val="white"/>
                </a:solidFill>
              </a:rPr>
              <a:t>Marc Verderi - LLR - Geant4 KISTI Tutorial</a:t>
            </a:r>
            <a:endParaRPr lang="fr-BE" dirty="0">
              <a:solidFill>
                <a:prstClr val="white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07288" y="6664299"/>
            <a:ext cx="457200" cy="21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/>
                </a:solidFill>
              </a:defRPr>
            </a:lvl1pPr>
          </a:lstStyle>
          <a:p>
            <a:fld id="{0BD8CFB3-2281-4F06-9D3B-243CAAAFB354}" type="slidenum">
              <a:rPr lang="en-US" smtClean="0">
                <a:solidFill>
                  <a:prstClr val="white"/>
                </a:solidFill>
              </a:rPr>
              <a:pPr/>
              <a:t>‹N°›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-212400" y="-298800"/>
            <a:ext cx="1424508" cy="720000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52096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>
                <a:solidFill>
                  <a:prstClr val="white"/>
                </a:solidFill>
              </a:rPr>
              <a:t>30/10/12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 smtClean="0">
                <a:solidFill>
                  <a:prstClr val="white"/>
                </a:solidFill>
              </a:rPr>
              <a:t>Marc Verderi - LLR - Geant4 KISTI Tutorial</a:t>
            </a:r>
            <a:endParaRPr lang="fr-BE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25CB2A8-6C0F-4FC0-ACCD-8FD1B91212FB}" type="slidenum">
              <a:rPr lang="en-US" smtClean="0">
                <a:solidFill>
                  <a:prstClr val="white"/>
                </a:solidFill>
              </a:rPr>
              <a:pPr/>
              <a:t>‹N°›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5616" y="1600200"/>
            <a:ext cx="7848872" cy="499715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616" y="177801"/>
            <a:ext cx="7848872" cy="123983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587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>
                <a:solidFill>
                  <a:prstClr val="white"/>
                </a:solidFill>
              </a:rPr>
              <a:t>30/10/12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 smtClean="0">
                <a:solidFill>
                  <a:prstClr val="white"/>
                </a:solidFill>
              </a:rPr>
              <a:t>Marc Verderi - LLR - Geant4 KISTI Tutorial</a:t>
            </a:r>
            <a:endParaRPr lang="fr-BE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09F3784-3BFE-4EB3-B0F2-A5122029C50E}" type="slidenum">
              <a:rPr lang="en-US" smtClean="0">
                <a:solidFill>
                  <a:prstClr val="white"/>
                </a:solidFill>
              </a:rPr>
              <a:pPr/>
              <a:t>‹N°›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9579" y="1600200"/>
            <a:ext cx="3429893" cy="4572000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lvl6pPr>
              <a:defRPr sz="1800" baseline="0"/>
            </a:lvl6pPr>
            <a:lvl7pPr>
              <a:defRPr sz="1800" baseline="0"/>
            </a:lvl7pPr>
            <a:lvl8pPr>
              <a:defRPr sz="1800" baseline="0"/>
            </a:lvl8pPr>
            <a:lvl9pPr>
              <a:defRPr sz="1800" baseline="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52000" y="1600200"/>
            <a:ext cx="3429893" cy="4572000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9459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>
                <a:solidFill>
                  <a:prstClr val="white"/>
                </a:solidFill>
              </a:rPr>
              <a:t>30/10/12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 smtClean="0">
                <a:solidFill>
                  <a:prstClr val="white"/>
                </a:solidFill>
              </a:rPr>
              <a:t>Marc Verderi - LLR - Geant4 KISTI Tutorial</a:t>
            </a:r>
            <a:endParaRPr lang="fr-BE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0B55E77-FA68-4B48-ABB6-72C7D7F13CE0}" type="slidenum">
              <a:rPr lang="en-US" smtClean="0">
                <a:solidFill>
                  <a:prstClr val="white"/>
                </a:solidFill>
              </a:rPr>
              <a:pPr/>
              <a:t>‹N°›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9579" y="2514600"/>
            <a:ext cx="3429893" cy="365556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9579" y="1499616"/>
            <a:ext cx="3429893" cy="93878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840" y="2514707"/>
            <a:ext cx="3429893" cy="365749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2840" y="1499616"/>
            <a:ext cx="3429893" cy="93878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7931" y="177801"/>
            <a:ext cx="7106469" cy="123983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35344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>
                <a:solidFill>
                  <a:prstClr val="white"/>
                </a:solidFill>
              </a:rPr>
              <a:t>30/10/12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 smtClean="0">
                <a:solidFill>
                  <a:prstClr val="white"/>
                </a:solidFill>
              </a:rPr>
              <a:t>Marc Verderi - LLR - Geant4 KISTI Tutorial</a:t>
            </a:r>
            <a:endParaRPr lang="fr-BE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F84DD42-62AE-4FE9-98B7-734A7761B875}" type="slidenum">
              <a:rPr lang="en-US" smtClean="0">
                <a:solidFill>
                  <a:prstClr val="white"/>
                </a:solidFill>
              </a:rPr>
              <a:pPr/>
              <a:t>‹N°›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7856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179512" y="6669384"/>
            <a:ext cx="914400" cy="216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>
                <a:solidFill>
                  <a:prstClr val="white"/>
                </a:solidFill>
              </a:rPr>
              <a:t>30/10/12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35696" y="6664299"/>
            <a:ext cx="6048672" cy="23800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 smtClean="0">
                <a:solidFill>
                  <a:prstClr val="white"/>
                </a:solidFill>
              </a:rPr>
              <a:t>Marc Verderi - LLR - Geant4 KISTI Tutorial</a:t>
            </a:r>
            <a:endParaRPr lang="fr-BE" dirty="0">
              <a:solidFill>
                <a:prstClr val="white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07288" y="6664299"/>
            <a:ext cx="457200" cy="216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25CB2A8-6C0F-4FC0-ACCD-8FD1B91212FB}" type="slidenum">
              <a:rPr lang="en-US" smtClean="0">
                <a:solidFill>
                  <a:prstClr val="white"/>
                </a:solidFill>
              </a:rPr>
              <a:pPr/>
              <a:t>‹N°›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111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915400" y="0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457200"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sz="2400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>
                <a:solidFill>
                  <a:prstClr val="white"/>
                </a:solidFill>
              </a:rPr>
              <a:t>30/10/12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 smtClean="0">
                <a:solidFill>
                  <a:prstClr val="white"/>
                </a:solidFill>
              </a:rPr>
              <a:t>Marc Verderi - LLR - Geant4 KISTI Tutorial</a:t>
            </a:r>
            <a:endParaRPr lang="fr-BE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0B28A2C-3B42-44F3-B030-3B0CB9C76428}" type="slidenum">
              <a:rPr lang="en-US" smtClean="0">
                <a:solidFill>
                  <a:prstClr val="white"/>
                </a:solidFill>
              </a:rPr>
              <a:pPr/>
              <a:t>‹N°›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482600"/>
            <a:ext cx="4648200" cy="56896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 baseline="0"/>
            </a:lvl8pPr>
            <a:lvl9pPr>
              <a:defRPr sz="1800" baseline="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white">
          <a:xfrm>
            <a:off x="805890" y="1828800"/>
            <a:ext cx="2470710" cy="43434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white">
          <a:xfrm>
            <a:off x="805890" y="381000"/>
            <a:ext cx="2470710" cy="1371600"/>
          </a:xfrm>
        </p:spPr>
        <p:txBody>
          <a:bodyPr anchor="b">
            <a:normAutofit/>
          </a:bodyPr>
          <a:lstStyle>
            <a:lvl1pPr algn="l">
              <a:defRPr sz="2800" b="0" cap="all" baseline="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dirty="0"/>
          </a:p>
        </p:txBody>
      </p:sp>
      <p:sp>
        <p:nvSpPr>
          <p:cNvPr id="9" name="Rectangle 8"/>
          <p:cNvSpPr/>
          <p:nvPr/>
        </p:nvSpPr>
        <p:spPr>
          <a:xfrm>
            <a:off x="8915400" y="0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457200"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sz="24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915400" y="0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457200"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sz="240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915400" y="0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457200"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60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>
                <a:solidFill>
                  <a:prstClr val="white"/>
                </a:solidFill>
              </a:rPr>
              <a:t>30/10/12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C61C2-F69F-4DD6-8265-E6A4DAC66356}" type="slidenum">
              <a:rPr lang="en-US" smtClean="0">
                <a:solidFill>
                  <a:prstClr val="white"/>
                </a:solidFill>
              </a:rPr>
              <a:pPr/>
              <a:t>‹N°›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white"/>
                </a:solidFill>
              </a:rPr>
              <a:t>Marc Verderi - LLR - Geant4 KISTI Tutorial</a:t>
            </a:r>
            <a:endParaRPr lang="fr-BE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915400" y="0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457200"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sz="2400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auto">
          <a:xfrm>
            <a:off x="3886200" y="482600"/>
            <a:ext cx="4648200" cy="5689600"/>
          </a:xfrm>
          <a:ln w="19050">
            <a:solidFill>
              <a:schemeClr val="bg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5890" y="1828800"/>
            <a:ext cx="2470710" cy="43434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5890" y="381000"/>
            <a:ext cx="2470710" cy="1371600"/>
          </a:xfrm>
        </p:spPr>
        <p:txBody>
          <a:bodyPr anchor="b">
            <a:normAutofit/>
          </a:bodyPr>
          <a:lstStyle>
            <a:lvl1pPr algn="l">
              <a:defRPr sz="2800" b="0" cap="all" baseline="0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516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De la physique au detecteur - Aussois - Decembre 2012</a:t>
            </a: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8E3D86-8CED-4A0B-BB7A-EB27B64E113F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44366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>
                <a:solidFill>
                  <a:prstClr val="white"/>
                </a:solidFill>
              </a:rPr>
              <a:t>30/10/12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white"/>
                </a:solidFill>
              </a:rPr>
              <a:t>Marc Verderi - LLR - Geant4 KISTI Tutorial</a:t>
            </a:r>
            <a:endParaRPr lang="fr-BE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FF7A5-793F-40B9-83FD-78C92DBD0B2F}" type="slidenum">
              <a:rPr lang="en-US" smtClean="0">
                <a:solidFill>
                  <a:prstClr val="white"/>
                </a:solidFill>
              </a:rPr>
              <a:pPr/>
              <a:t>‹N°›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3067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>
                <a:solidFill>
                  <a:prstClr val="white"/>
                </a:solidFill>
              </a:rPr>
              <a:t>30/10/12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white"/>
                </a:solidFill>
              </a:rPr>
              <a:t>Marc Verderi - LLR - Geant4 KISTI Tutorial</a:t>
            </a:r>
            <a:endParaRPr lang="fr-BE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2E2C1-4E6F-40AA-8057-8D29F698E753}" type="slidenum">
              <a:rPr lang="en-US" smtClean="0">
                <a:solidFill>
                  <a:prstClr val="white"/>
                </a:solidFill>
              </a:rPr>
              <a:pPr/>
              <a:t>‹N°›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916591" y="0"/>
            <a:ext cx="228600" cy="6858000"/>
          </a:xfrm>
          <a:prstGeom prst="rect">
            <a:avLst/>
          </a:prstGeom>
          <a:solidFill>
            <a:schemeClr val="tx2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457200"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sz="2400">
              <a:solidFill>
                <a:prstClr val="white"/>
              </a:solidFill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99272" y="685800"/>
            <a:ext cx="5887983" cy="5486400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01584" y="685800"/>
            <a:ext cx="1340994" cy="5486400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dirty="0"/>
          </a:p>
        </p:txBody>
      </p:sp>
      <p:sp>
        <p:nvSpPr>
          <p:cNvPr id="8" name="Rectangle 7"/>
          <p:cNvSpPr/>
          <p:nvPr/>
        </p:nvSpPr>
        <p:spPr>
          <a:xfrm>
            <a:off x="8916591" y="0"/>
            <a:ext cx="228600" cy="6858000"/>
          </a:xfrm>
          <a:prstGeom prst="rect">
            <a:avLst/>
          </a:prstGeom>
          <a:solidFill>
            <a:schemeClr val="tx2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457200"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786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1976" y="4344916"/>
            <a:ext cx="5638800" cy="111608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3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1977" y="1600201"/>
            <a:ext cx="6248400" cy="2680127"/>
          </a:xfrm>
        </p:spPr>
        <p:txBody>
          <a:bodyPr>
            <a:noAutofit/>
          </a:bodyPr>
          <a:lstStyle>
            <a:lvl1pPr>
              <a:defRPr sz="5400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1209328" y="6669384"/>
            <a:ext cx="914400" cy="21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baseline="0">
                <a:solidFill>
                  <a:schemeClr val="tx1"/>
                </a:solidFill>
              </a:defRPr>
            </a:lvl1pPr>
          </a:lstStyle>
          <a:p>
            <a:r>
              <a:rPr lang="fr-FR" smtClean="0">
                <a:solidFill>
                  <a:prstClr val="white"/>
                </a:solidFill>
              </a:rPr>
              <a:t>30/10/12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6664299"/>
            <a:ext cx="6048672" cy="2380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cap="all" baseline="0">
                <a:solidFill>
                  <a:schemeClr val="tx1"/>
                </a:solidFill>
              </a:defRPr>
            </a:lvl1pPr>
          </a:lstStyle>
          <a:p>
            <a:r>
              <a:rPr lang="it-IT" smtClean="0">
                <a:solidFill>
                  <a:prstClr val="white"/>
                </a:solidFill>
              </a:rPr>
              <a:t>Marc Verderi - LLR - Geant4 KISTI Tutorial</a:t>
            </a:r>
            <a:endParaRPr lang="fr-BE" dirty="0">
              <a:solidFill>
                <a:prstClr val="white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07288" y="6664299"/>
            <a:ext cx="457200" cy="21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/>
                </a:solidFill>
              </a:defRPr>
            </a:lvl1pPr>
          </a:lstStyle>
          <a:p>
            <a:fld id="{0BD8CFB3-2281-4F06-9D3B-243CAAAFB354}" type="slidenum">
              <a:rPr lang="en-US" smtClean="0">
                <a:solidFill>
                  <a:prstClr val="white"/>
                </a:solidFill>
              </a:rPr>
              <a:pPr/>
              <a:t>‹N°›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-212400" y="-298800"/>
            <a:ext cx="1424508" cy="720000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69591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>
                <a:solidFill>
                  <a:prstClr val="white"/>
                </a:solidFill>
              </a:rPr>
              <a:t>30/10/12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 smtClean="0">
                <a:solidFill>
                  <a:prstClr val="white"/>
                </a:solidFill>
              </a:rPr>
              <a:t>Marc Verderi - LLR - Geant4 KISTI Tutorial</a:t>
            </a:r>
            <a:endParaRPr lang="fr-BE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25CB2A8-6C0F-4FC0-ACCD-8FD1B91212FB}" type="slidenum">
              <a:rPr lang="en-US" smtClean="0">
                <a:solidFill>
                  <a:prstClr val="white"/>
                </a:solidFill>
              </a:rPr>
              <a:pPr/>
              <a:t>‹N°›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5616" y="1600200"/>
            <a:ext cx="7848872" cy="499715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616" y="177801"/>
            <a:ext cx="7848872" cy="123983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62572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>
                <a:solidFill>
                  <a:prstClr val="white"/>
                </a:solidFill>
              </a:rPr>
              <a:t>30/10/12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 smtClean="0">
                <a:solidFill>
                  <a:prstClr val="white"/>
                </a:solidFill>
              </a:rPr>
              <a:t>Marc Verderi - LLR - Geant4 KISTI Tutorial</a:t>
            </a:r>
            <a:endParaRPr lang="fr-BE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09F3784-3BFE-4EB3-B0F2-A5122029C50E}" type="slidenum">
              <a:rPr lang="en-US" smtClean="0">
                <a:solidFill>
                  <a:prstClr val="white"/>
                </a:solidFill>
              </a:rPr>
              <a:pPr/>
              <a:t>‹N°›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9579" y="1600200"/>
            <a:ext cx="3429893" cy="4572000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lvl6pPr>
              <a:defRPr sz="1800" baseline="0"/>
            </a:lvl6pPr>
            <a:lvl7pPr>
              <a:defRPr sz="1800" baseline="0"/>
            </a:lvl7pPr>
            <a:lvl8pPr>
              <a:defRPr sz="1800" baseline="0"/>
            </a:lvl8pPr>
            <a:lvl9pPr>
              <a:defRPr sz="1800" baseline="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52000" y="1600200"/>
            <a:ext cx="3429893" cy="4572000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1303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>
                <a:solidFill>
                  <a:prstClr val="white"/>
                </a:solidFill>
              </a:rPr>
              <a:t>30/10/12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 smtClean="0">
                <a:solidFill>
                  <a:prstClr val="white"/>
                </a:solidFill>
              </a:rPr>
              <a:t>Marc Verderi - LLR - Geant4 KISTI Tutorial</a:t>
            </a:r>
            <a:endParaRPr lang="fr-BE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0B55E77-FA68-4B48-ABB6-72C7D7F13CE0}" type="slidenum">
              <a:rPr lang="en-US" smtClean="0">
                <a:solidFill>
                  <a:prstClr val="white"/>
                </a:solidFill>
              </a:rPr>
              <a:pPr/>
              <a:t>‹N°›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9579" y="2514600"/>
            <a:ext cx="3429893" cy="365556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9579" y="1499616"/>
            <a:ext cx="3429893" cy="93878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840" y="2514707"/>
            <a:ext cx="3429893" cy="365749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2840" y="1499616"/>
            <a:ext cx="3429893" cy="93878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7931" y="177801"/>
            <a:ext cx="7106469" cy="123983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1866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>
                <a:solidFill>
                  <a:prstClr val="white"/>
                </a:solidFill>
              </a:rPr>
              <a:t>30/10/12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 smtClean="0">
                <a:solidFill>
                  <a:prstClr val="white"/>
                </a:solidFill>
              </a:rPr>
              <a:t>Marc Verderi - LLR - Geant4 KISTI Tutorial</a:t>
            </a:r>
            <a:endParaRPr lang="fr-BE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F84DD42-62AE-4FE9-98B7-734A7761B875}" type="slidenum">
              <a:rPr lang="en-US" smtClean="0">
                <a:solidFill>
                  <a:prstClr val="white"/>
                </a:solidFill>
              </a:rPr>
              <a:pPr/>
              <a:t>‹N°›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15092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179512" y="6669384"/>
            <a:ext cx="914400" cy="216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>
                <a:solidFill>
                  <a:prstClr val="white"/>
                </a:solidFill>
              </a:rPr>
              <a:t>30/10/12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35696" y="6664299"/>
            <a:ext cx="6048672" cy="23800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 smtClean="0">
                <a:solidFill>
                  <a:prstClr val="white"/>
                </a:solidFill>
              </a:rPr>
              <a:t>Marc Verderi - LLR - Geant4 KISTI Tutorial</a:t>
            </a:r>
            <a:endParaRPr lang="fr-BE" dirty="0">
              <a:solidFill>
                <a:prstClr val="white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07288" y="6664299"/>
            <a:ext cx="457200" cy="216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25CB2A8-6C0F-4FC0-ACCD-8FD1B91212FB}" type="slidenum">
              <a:rPr lang="en-US" smtClean="0">
                <a:solidFill>
                  <a:prstClr val="white"/>
                </a:solidFill>
              </a:rPr>
              <a:pPr/>
              <a:t>‹N°›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21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915400" y="0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457200"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sz="2400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>
                <a:solidFill>
                  <a:prstClr val="white"/>
                </a:solidFill>
              </a:rPr>
              <a:t>30/10/12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 smtClean="0">
                <a:solidFill>
                  <a:prstClr val="white"/>
                </a:solidFill>
              </a:rPr>
              <a:t>Marc Verderi - LLR - Geant4 KISTI Tutorial</a:t>
            </a:r>
            <a:endParaRPr lang="fr-BE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0B28A2C-3B42-44F3-B030-3B0CB9C76428}" type="slidenum">
              <a:rPr lang="en-US" smtClean="0">
                <a:solidFill>
                  <a:prstClr val="white"/>
                </a:solidFill>
              </a:rPr>
              <a:pPr/>
              <a:t>‹N°›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482600"/>
            <a:ext cx="4648200" cy="56896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 baseline="0"/>
            </a:lvl8pPr>
            <a:lvl9pPr>
              <a:defRPr sz="1800" baseline="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white">
          <a:xfrm>
            <a:off x="805890" y="1828800"/>
            <a:ext cx="2470710" cy="43434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white">
          <a:xfrm>
            <a:off x="805890" y="381000"/>
            <a:ext cx="2470710" cy="1371600"/>
          </a:xfrm>
        </p:spPr>
        <p:txBody>
          <a:bodyPr anchor="b">
            <a:normAutofit/>
          </a:bodyPr>
          <a:lstStyle>
            <a:lvl1pPr algn="l">
              <a:defRPr sz="2800" b="0" cap="all" baseline="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dirty="0"/>
          </a:p>
        </p:txBody>
      </p:sp>
      <p:sp>
        <p:nvSpPr>
          <p:cNvPr id="9" name="Rectangle 8"/>
          <p:cNvSpPr/>
          <p:nvPr/>
        </p:nvSpPr>
        <p:spPr>
          <a:xfrm>
            <a:off x="8915400" y="0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457200"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sz="24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915400" y="0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457200"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sz="240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915400" y="0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457200"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47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>
                <a:solidFill>
                  <a:prstClr val="white"/>
                </a:solidFill>
              </a:rPr>
              <a:t>30/10/12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C61C2-F69F-4DD6-8265-E6A4DAC66356}" type="slidenum">
              <a:rPr lang="en-US" smtClean="0">
                <a:solidFill>
                  <a:prstClr val="white"/>
                </a:solidFill>
              </a:rPr>
              <a:pPr/>
              <a:t>‹N°›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white"/>
                </a:solidFill>
              </a:rPr>
              <a:t>Marc Verderi - LLR - Geant4 KISTI Tutorial</a:t>
            </a:r>
            <a:endParaRPr lang="fr-BE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915400" y="0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457200"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sz="2400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auto">
          <a:xfrm>
            <a:off x="3886200" y="482600"/>
            <a:ext cx="4648200" cy="5689600"/>
          </a:xfrm>
          <a:ln w="19050">
            <a:solidFill>
              <a:schemeClr val="bg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5890" y="1828800"/>
            <a:ext cx="2470710" cy="43434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5890" y="381000"/>
            <a:ext cx="2470710" cy="1371600"/>
          </a:xfrm>
        </p:spPr>
        <p:txBody>
          <a:bodyPr anchor="b">
            <a:normAutofit/>
          </a:bodyPr>
          <a:lstStyle>
            <a:lvl1pPr algn="l">
              <a:defRPr sz="2800" b="0" cap="all" baseline="0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61506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De la physique au detecteur - Aussois - Decembre 2012</a:t>
            </a: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CAAC9E-321C-4A8A-95B9-2C1F7F09EF4E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08156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>
                <a:solidFill>
                  <a:prstClr val="white"/>
                </a:solidFill>
              </a:rPr>
              <a:t>30/10/12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white"/>
                </a:solidFill>
              </a:rPr>
              <a:t>Marc Verderi - LLR - Geant4 KISTI Tutorial</a:t>
            </a:r>
            <a:endParaRPr lang="fr-BE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FF7A5-793F-40B9-83FD-78C92DBD0B2F}" type="slidenum">
              <a:rPr lang="en-US" smtClean="0">
                <a:solidFill>
                  <a:prstClr val="white"/>
                </a:solidFill>
              </a:rPr>
              <a:pPr/>
              <a:t>‹N°›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5773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>
                <a:solidFill>
                  <a:prstClr val="white"/>
                </a:solidFill>
              </a:rPr>
              <a:t>30/10/12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white"/>
                </a:solidFill>
              </a:rPr>
              <a:t>Marc Verderi - LLR - Geant4 KISTI Tutorial</a:t>
            </a:r>
            <a:endParaRPr lang="fr-BE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2E2C1-4E6F-40AA-8057-8D29F698E753}" type="slidenum">
              <a:rPr lang="en-US" smtClean="0">
                <a:solidFill>
                  <a:prstClr val="white"/>
                </a:solidFill>
              </a:rPr>
              <a:pPr/>
              <a:t>‹N°›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916591" y="0"/>
            <a:ext cx="228600" cy="6858000"/>
          </a:xfrm>
          <a:prstGeom prst="rect">
            <a:avLst/>
          </a:prstGeom>
          <a:solidFill>
            <a:schemeClr val="tx2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457200"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sz="2400">
              <a:solidFill>
                <a:prstClr val="white"/>
              </a:solidFill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99272" y="685800"/>
            <a:ext cx="5887983" cy="5486400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01584" y="685800"/>
            <a:ext cx="1340994" cy="5486400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dirty="0"/>
          </a:p>
        </p:txBody>
      </p:sp>
      <p:sp>
        <p:nvSpPr>
          <p:cNvPr id="8" name="Rectangle 7"/>
          <p:cNvSpPr/>
          <p:nvPr/>
        </p:nvSpPr>
        <p:spPr>
          <a:xfrm>
            <a:off x="8916591" y="0"/>
            <a:ext cx="228600" cy="6858000"/>
          </a:xfrm>
          <a:prstGeom prst="rect">
            <a:avLst/>
          </a:prstGeom>
          <a:solidFill>
            <a:schemeClr val="tx2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457200"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24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microsoft.com/office/2007/relationships/hdphoto" Target="../media/hdphoto1.wdp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microsoft.com/office/2007/relationships/hdphoto" Target="../media/hdphoto1.wdp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theme" Target="../theme/theme8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</a:p>
        </p:txBody>
      </p:sp>
      <p:sp>
        <p:nvSpPr>
          <p:cNvPr id="1536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925" y="6500813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1536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411413" y="6500813"/>
            <a:ext cx="43211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r>
              <a:rPr lang="fr-FR"/>
              <a:t>De la physique au detecteur - Aussois - Decembre 2012</a:t>
            </a:r>
            <a:endParaRPr lang="en-US" dirty="0"/>
          </a:p>
        </p:txBody>
      </p:sp>
      <p:sp>
        <p:nvSpPr>
          <p:cNvPr id="1536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04075" y="6500813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fld id="{7106B7E1-F59F-47FB-9E0F-794A0A253C7D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Cliquez pour modifier le style du titre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</a:p>
        </p:txBody>
      </p:sp>
      <p:sp>
        <p:nvSpPr>
          <p:cNvPr id="3768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62725"/>
            <a:ext cx="1908175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3768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051050" y="6516688"/>
            <a:ext cx="5040313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3768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7988" y="6524625"/>
            <a:ext cx="93662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C8A28B56-D5D6-4638-AAE2-64108A7BB45C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E7FF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E7FFFF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E7FFFF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E7FFFF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E7FFFF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E7FFFF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E7FFFF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E7FFFF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E7FFFF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</a:p>
        </p:txBody>
      </p:sp>
      <p:sp>
        <p:nvSpPr>
          <p:cNvPr id="1536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925" y="6500813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Marc Verderi - LLR</a:t>
            </a:r>
          </a:p>
        </p:txBody>
      </p:sp>
      <p:sp>
        <p:nvSpPr>
          <p:cNvPr id="1536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411413" y="6500813"/>
            <a:ext cx="43211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r>
              <a:rPr lang="fr-FR">
                <a:solidFill>
                  <a:srgbClr val="000000"/>
                </a:solidFill>
              </a:rPr>
              <a:t>De la physique au detecteur - Aussois - Decembre 2012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536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04075" y="6500813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fld id="{7106B7E1-F59F-47FB-9E0F-794A0A253C7D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359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</a:p>
        </p:txBody>
      </p:sp>
      <p:sp>
        <p:nvSpPr>
          <p:cNvPr id="1536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925" y="6500813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Marc Verderi - LLR</a:t>
            </a:r>
          </a:p>
        </p:txBody>
      </p:sp>
      <p:sp>
        <p:nvSpPr>
          <p:cNvPr id="1536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411413" y="6500813"/>
            <a:ext cx="43211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r>
              <a:rPr lang="fr-FR">
                <a:solidFill>
                  <a:srgbClr val="000000"/>
                </a:solidFill>
              </a:rPr>
              <a:t>De la physique au detecteur - Aussois - Decembre 2012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536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04075" y="6500813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fld id="{7106B7E1-F59F-47FB-9E0F-794A0A253C7D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751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</a:p>
        </p:txBody>
      </p:sp>
      <p:sp>
        <p:nvSpPr>
          <p:cNvPr id="1536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925" y="6500813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Marc Verderi - LLR</a:t>
            </a:r>
          </a:p>
        </p:txBody>
      </p:sp>
      <p:sp>
        <p:nvSpPr>
          <p:cNvPr id="1536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411413" y="6500813"/>
            <a:ext cx="43211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r>
              <a:rPr lang="fr-FR">
                <a:solidFill>
                  <a:srgbClr val="000000"/>
                </a:solidFill>
              </a:rPr>
              <a:t>De la physique au detecteur - Aussois - Decembre 2012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536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04075" y="6500813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fld id="{7106B7E1-F59F-47FB-9E0F-794A0A253C7D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039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</a:p>
        </p:txBody>
      </p:sp>
      <p:sp>
        <p:nvSpPr>
          <p:cNvPr id="1536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925" y="6500813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Marc Verderi - LLR</a:t>
            </a:r>
          </a:p>
        </p:txBody>
      </p:sp>
      <p:sp>
        <p:nvSpPr>
          <p:cNvPr id="1536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411413" y="6500813"/>
            <a:ext cx="43211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r>
              <a:rPr lang="fr-FR">
                <a:solidFill>
                  <a:srgbClr val="000000"/>
                </a:solidFill>
              </a:rPr>
              <a:t>De la physique au detecteur - Aussois - Decembre 2012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536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04075" y="6500813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fld id="{7106B7E1-F59F-47FB-9E0F-794A0A253C7D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18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80000"/>
                <a:satMod val="300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2"/>
          <p:cNvPicPr>
            <a:picLocks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60000" contras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-213579" y="-297693"/>
            <a:ext cx="1424508" cy="720000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79512" y="6669384"/>
            <a:ext cx="914400" cy="21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baseline="0">
                <a:solidFill>
                  <a:schemeClr val="tx1"/>
                </a:solidFill>
              </a:defRPr>
            </a:lvl1pPr>
          </a:lstStyle>
          <a:p>
            <a:pPr defTabSz="457200"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fr-FR" smtClean="0">
                <a:solidFill>
                  <a:prstClr val="white"/>
                </a:solidFill>
                <a:latin typeface="Calibri" charset="0"/>
                <a:ea typeface="ＭＳ Ｐゴシック" charset="-128"/>
              </a:rPr>
              <a:t>30/10/12</a:t>
            </a:r>
            <a:endParaRPr lang="en-US">
              <a:solidFill>
                <a:prstClr val="white"/>
              </a:solidFill>
              <a:latin typeface="Calibri" charset="0"/>
              <a:ea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35696" y="6664299"/>
            <a:ext cx="6048672" cy="2380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cap="all" baseline="0">
                <a:solidFill>
                  <a:schemeClr val="tx1"/>
                </a:solidFill>
              </a:defRPr>
            </a:lvl1pPr>
          </a:lstStyle>
          <a:p>
            <a:pPr defTabSz="457200"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it-IT" smtClean="0">
                <a:solidFill>
                  <a:prstClr val="white"/>
                </a:solidFill>
                <a:latin typeface="Calibri" charset="0"/>
                <a:ea typeface="ＭＳ Ｐゴシック" charset="-128"/>
              </a:rPr>
              <a:t>Marc Verderi - LLR - Geant4 KISTI Tutorial</a:t>
            </a:r>
            <a:endParaRPr lang="fr-BE" dirty="0">
              <a:solidFill>
                <a:prstClr val="white"/>
              </a:solidFill>
              <a:latin typeface="Calibri" charset="0"/>
              <a:ea typeface="ＭＳ Ｐゴシック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07288" y="6664299"/>
            <a:ext cx="457200" cy="21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/>
                </a:solidFill>
              </a:defRPr>
            </a:lvl1pPr>
          </a:lstStyle>
          <a:p>
            <a:pPr defTabSz="457200"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</a:pPr>
            <a:fld id="{AA0DE90B-E028-47E1-9BDB-4A69D2B2DA4C}" type="slidenum">
              <a:rPr lang="en-US" smtClean="0">
                <a:solidFill>
                  <a:prstClr val="white"/>
                </a:solidFill>
                <a:latin typeface="Calibri" charset="0"/>
                <a:ea typeface="ＭＳ Ｐゴシック" charset="-128"/>
              </a:rPr>
              <a:pPr defTabSz="457200" eaLnBrk="1" hangingPunct="1"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t>‹N°›</a:t>
            </a:fld>
            <a:endParaRPr lang="en-US">
              <a:solidFill>
                <a:prstClr val="white"/>
              </a:solidFill>
              <a:latin typeface="Calibri" charset="0"/>
              <a:ea typeface="ＭＳ Ｐゴシック" charset="-12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9512" y="1600200"/>
            <a:ext cx="8784976" cy="4997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512" y="177801"/>
            <a:ext cx="8784976" cy="12398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 dirty="0" smtClean="0"/>
              <a:t>Modifiez le style du titre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788664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46888" indent="-246888" algn="l" defTabSz="914400" rtl="0" eaLnBrk="1" latinLnBrk="0" hangingPunct="1">
        <a:lnSpc>
          <a:spcPct val="90000"/>
        </a:lnSpc>
        <a:spcBef>
          <a:spcPts val="1400"/>
        </a:spcBef>
        <a:buFont typeface="Euphemia" pitchFamily="34" charset="0"/>
        <a:buChar char="›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1264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7840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44168" indent="-246888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0992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07568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44144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80720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17296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0" orient="horz" pos="2160" userDrawn="1">
          <p15:clr>
            <a:srgbClr val="F26B43"/>
          </p15:clr>
        </p15:guide>
        <p15:guide id="0" pos="3839" userDrawn="1">
          <p15:clr>
            <a:srgbClr val="F26B43"/>
          </p15:clr>
        </p15:guide>
        <p15:guide id="0" pos="1199" userDrawn="1">
          <p15:clr>
            <a:srgbClr val="F26B43"/>
          </p15:clr>
        </p15:guide>
        <p15:guide id="1" pos="7199" userDrawn="1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80000"/>
                <a:satMod val="300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2"/>
          <p:cNvPicPr>
            <a:picLocks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60000" contras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-213579" y="-297693"/>
            <a:ext cx="1424508" cy="720000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79512" y="6669384"/>
            <a:ext cx="914400" cy="21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baseline="0">
                <a:solidFill>
                  <a:schemeClr val="tx1"/>
                </a:solidFill>
              </a:defRPr>
            </a:lvl1pPr>
          </a:lstStyle>
          <a:p>
            <a:pPr defTabSz="457200"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fr-FR" smtClean="0">
                <a:solidFill>
                  <a:prstClr val="white"/>
                </a:solidFill>
                <a:latin typeface="Calibri" charset="0"/>
                <a:ea typeface="ＭＳ Ｐゴシック" charset="-128"/>
              </a:rPr>
              <a:t>30/10/12</a:t>
            </a:r>
            <a:endParaRPr lang="en-US">
              <a:solidFill>
                <a:prstClr val="white"/>
              </a:solidFill>
              <a:latin typeface="Calibri" charset="0"/>
              <a:ea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35696" y="6664299"/>
            <a:ext cx="6048672" cy="2380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cap="all" baseline="0">
                <a:solidFill>
                  <a:schemeClr val="tx1"/>
                </a:solidFill>
              </a:defRPr>
            </a:lvl1pPr>
          </a:lstStyle>
          <a:p>
            <a:pPr defTabSz="457200"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it-IT" smtClean="0">
                <a:solidFill>
                  <a:prstClr val="white"/>
                </a:solidFill>
                <a:latin typeface="Calibri" charset="0"/>
                <a:ea typeface="ＭＳ Ｐゴシック" charset="-128"/>
              </a:rPr>
              <a:t>Marc Verderi - LLR - Geant4 KISTI Tutorial</a:t>
            </a:r>
            <a:endParaRPr lang="fr-BE" dirty="0">
              <a:solidFill>
                <a:prstClr val="white"/>
              </a:solidFill>
              <a:latin typeface="Calibri" charset="0"/>
              <a:ea typeface="ＭＳ Ｐゴシック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07288" y="6664299"/>
            <a:ext cx="457200" cy="21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/>
                </a:solidFill>
              </a:defRPr>
            </a:lvl1pPr>
          </a:lstStyle>
          <a:p>
            <a:pPr defTabSz="457200"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</a:pPr>
            <a:fld id="{AA0DE90B-E028-47E1-9BDB-4A69D2B2DA4C}" type="slidenum">
              <a:rPr lang="en-US" smtClean="0">
                <a:solidFill>
                  <a:prstClr val="white"/>
                </a:solidFill>
                <a:latin typeface="Calibri" charset="0"/>
                <a:ea typeface="ＭＳ Ｐゴシック" charset="-128"/>
              </a:rPr>
              <a:pPr defTabSz="457200" eaLnBrk="1" hangingPunct="1"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t>‹N°›</a:t>
            </a:fld>
            <a:endParaRPr lang="en-US">
              <a:solidFill>
                <a:prstClr val="white"/>
              </a:solidFill>
              <a:latin typeface="Calibri" charset="0"/>
              <a:ea typeface="ＭＳ Ｐゴシック" charset="-12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9512" y="1600200"/>
            <a:ext cx="8784976" cy="4997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512" y="177801"/>
            <a:ext cx="8784976" cy="12398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 dirty="0" smtClean="0"/>
              <a:t>Modifiez le style du titre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834599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46888" indent="-246888" algn="l" defTabSz="914400" rtl="0" eaLnBrk="1" latinLnBrk="0" hangingPunct="1">
        <a:lnSpc>
          <a:spcPct val="90000"/>
        </a:lnSpc>
        <a:spcBef>
          <a:spcPts val="1400"/>
        </a:spcBef>
        <a:buFont typeface="Euphemia" pitchFamily="34" charset="0"/>
        <a:buChar char="›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1264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7840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44168" indent="-246888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0992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07568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44144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80720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17296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0" orient="horz" pos="2160" userDrawn="1">
          <p15:clr>
            <a:srgbClr val="F26B43"/>
          </p15:clr>
        </p15:guide>
        <p15:guide id="0" pos="3839" userDrawn="1">
          <p15:clr>
            <a:srgbClr val="F26B43"/>
          </p15:clr>
        </p15:guide>
        <p15:guide id="0" pos="1199" userDrawn="1">
          <p15:clr>
            <a:srgbClr val="F26B43"/>
          </p15:clr>
        </p15:guide>
        <p15:guide id="1" pos="719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136.jpg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6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6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6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6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11" Type="http://schemas.openxmlformats.org/officeDocument/2006/relationships/image" Target="../media/image22.png"/><Relationship Id="rId5" Type="http://schemas.openxmlformats.org/officeDocument/2006/relationships/image" Target="../media/image16.jpe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jpeg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5.png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7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6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6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6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6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6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4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7.png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16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1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63.wmf"/><Relationship Id="rId4" Type="http://schemas.openxmlformats.org/officeDocument/2006/relationships/image" Target="../media/image160.wmf"/><Relationship Id="rId9" Type="http://schemas.openxmlformats.org/officeDocument/2006/relationships/oleObject" Target="../embeddings/oleObject4.bin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8.png"/><Relationship Id="rId4" Type="http://schemas.openxmlformats.org/officeDocument/2006/relationships/image" Target="../media/image167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9.png"/><Relationship Id="rId5" Type="http://schemas.openxmlformats.org/officeDocument/2006/relationships/image" Target="../media/image168.png"/><Relationship Id="rId4" Type="http://schemas.openxmlformats.org/officeDocument/2006/relationships/image" Target="../media/image167.png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71.png"/><Relationship Id="rId4" Type="http://schemas.openxmlformats.org/officeDocument/2006/relationships/notesSlide" Target="../notesSlides/notesSlide104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72.png"/><Relationship Id="rId4" Type="http://schemas.openxmlformats.org/officeDocument/2006/relationships/notesSlide" Target="../notesSlides/notesSlide105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0.png"/><Relationship Id="rId2" Type="http://schemas.openxmlformats.org/officeDocument/2006/relationships/image" Target="../media/image1710.pn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4.png"/></Relationships>
</file>

<file path=ppt/slides/_rels/slide1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3" Type="http://schemas.openxmlformats.org/officeDocument/2006/relationships/image" Target="../media/image175.png"/><Relationship Id="rId7" Type="http://schemas.openxmlformats.org/officeDocument/2006/relationships/image" Target="../media/image179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8.png"/><Relationship Id="rId5" Type="http://schemas.openxmlformats.org/officeDocument/2006/relationships/image" Target="../media/image177.png"/><Relationship Id="rId4" Type="http://schemas.openxmlformats.org/officeDocument/2006/relationships/image" Target="../media/image176.png"/></Relationships>
</file>

<file path=ppt/slides/_rels/slide1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png"/><Relationship Id="rId3" Type="http://schemas.openxmlformats.org/officeDocument/2006/relationships/image" Target="../media/image175.png"/><Relationship Id="rId7" Type="http://schemas.openxmlformats.org/officeDocument/2006/relationships/image" Target="../media/image180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9.png"/><Relationship Id="rId5" Type="http://schemas.openxmlformats.org/officeDocument/2006/relationships/image" Target="../media/image178.png"/><Relationship Id="rId4" Type="http://schemas.openxmlformats.org/officeDocument/2006/relationships/image" Target="../media/image177.png"/></Relationships>
</file>

<file path=ppt/slides/_rels/slide1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3" Type="http://schemas.openxmlformats.org/officeDocument/2006/relationships/image" Target="../media/image176.png"/><Relationship Id="rId7" Type="http://schemas.openxmlformats.org/officeDocument/2006/relationships/image" Target="../media/image179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8.png"/><Relationship Id="rId5" Type="http://schemas.openxmlformats.org/officeDocument/2006/relationships/image" Target="../media/image177.png"/><Relationship Id="rId4" Type="http://schemas.openxmlformats.org/officeDocument/2006/relationships/image" Target="../media/image175.png"/></Relationships>
</file>

<file path=ppt/slides/_rels/slide1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png"/><Relationship Id="rId3" Type="http://schemas.openxmlformats.org/officeDocument/2006/relationships/image" Target="../media/image176.png"/><Relationship Id="rId7" Type="http://schemas.openxmlformats.org/officeDocument/2006/relationships/image" Target="../media/image180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9.png"/><Relationship Id="rId5" Type="http://schemas.openxmlformats.org/officeDocument/2006/relationships/image" Target="../media/image178.png"/><Relationship Id="rId4" Type="http://schemas.openxmlformats.org/officeDocument/2006/relationships/image" Target="../media/image175.png"/></Relationships>
</file>

<file path=ppt/slides/_rels/slide1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3" Type="http://schemas.openxmlformats.org/officeDocument/2006/relationships/image" Target="../media/image176.png"/><Relationship Id="rId7" Type="http://schemas.openxmlformats.org/officeDocument/2006/relationships/image" Target="../media/image179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8.png"/><Relationship Id="rId5" Type="http://schemas.openxmlformats.org/officeDocument/2006/relationships/image" Target="../media/image177.png"/><Relationship Id="rId4" Type="http://schemas.openxmlformats.org/officeDocument/2006/relationships/image" Target="../media/image175.png"/></Relationships>
</file>

<file path=ppt/slides/_rels/slide1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png"/><Relationship Id="rId3" Type="http://schemas.openxmlformats.org/officeDocument/2006/relationships/image" Target="../media/image177.png"/><Relationship Id="rId7" Type="http://schemas.openxmlformats.org/officeDocument/2006/relationships/image" Target="../media/image180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9.png"/><Relationship Id="rId5" Type="http://schemas.openxmlformats.org/officeDocument/2006/relationships/image" Target="../media/image175.png"/><Relationship Id="rId4" Type="http://schemas.openxmlformats.org/officeDocument/2006/relationships/image" Target="../media/image17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2.pn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6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8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5.pn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186.wmf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hyperlink" Target="http://wwwasdoc.web.cern.ch/wwwasdoc/minuit/minmain.html" TargetMode="External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p.rhul.ac.uk/~cowan/sda/" TargetMode="External"/><Relationship Id="rId2" Type="http://schemas.openxmlformats.org/officeDocument/2006/relationships/hyperlink" Target="http://wwwasd.web.cern.ch/wwwasd/geant4/geant4.html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\\vboxsrv\VirtualShare\DetecteurMesure\La_Londe_verderi\movies\sin2b_last.wmv" TargetMode="External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4.xml"/><Relationship Id="rId1" Type="http://schemas.openxmlformats.org/officeDocument/2006/relationships/video" Target="file:///\\vboxsrv\VirtualShare\DetecteurMesure\La_Londe_verderi\movies\varying_resol.wmv" TargetMode="External"/><Relationship Id="rId4" Type="http://schemas.openxmlformats.org/officeDocument/2006/relationships/image" Target="../media/image5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4.png"/><Relationship Id="rId5" Type="http://schemas.openxmlformats.org/officeDocument/2006/relationships/image" Target="../media/image48.png"/><Relationship Id="rId4" Type="http://schemas.openxmlformats.org/officeDocument/2006/relationships/image" Target="../media/image4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96.png"/><Relationship Id="rId18" Type="http://schemas.openxmlformats.org/officeDocument/2006/relationships/image" Target="../media/image101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12" Type="http://schemas.openxmlformats.org/officeDocument/2006/relationships/image" Target="../media/image95.png"/><Relationship Id="rId17" Type="http://schemas.openxmlformats.org/officeDocument/2006/relationships/image" Target="../media/image100.png"/><Relationship Id="rId2" Type="http://schemas.openxmlformats.org/officeDocument/2006/relationships/notesSlide" Target="../notesSlides/notesSlide49.xml"/><Relationship Id="rId16" Type="http://schemas.openxmlformats.org/officeDocument/2006/relationships/image" Target="../media/image99.jpeg"/><Relationship Id="rId20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11" Type="http://schemas.openxmlformats.org/officeDocument/2006/relationships/image" Target="../media/image94.png"/><Relationship Id="rId5" Type="http://schemas.openxmlformats.org/officeDocument/2006/relationships/image" Target="../media/image88.png"/><Relationship Id="rId15" Type="http://schemas.openxmlformats.org/officeDocument/2006/relationships/image" Target="../media/image98.png"/><Relationship Id="rId10" Type="http://schemas.openxmlformats.org/officeDocument/2006/relationships/image" Target="../media/image93.png"/><Relationship Id="rId19" Type="http://schemas.openxmlformats.org/officeDocument/2006/relationships/image" Target="../media/image102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Relationship Id="rId14" Type="http://schemas.openxmlformats.org/officeDocument/2006/relationships/image" Target="../media/image97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3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13" Type="http://schemas.openxmlformats.org/officeDocument/2006/relationships/image" Target="../media/image117.jpeg"/><Relationship Id="rId18" Type="http://schemas.openxmlformats.org/officeDocument/2006/relationships/image" Target="../media/image122.jpeg"/><Relationship Id="rId3" Type="http://schemas.openxmlformats.org/officeDocument/2006/relationships/image" Target="../media/image107.jpeg"/><Relationship Id="rId7" Type="http://schemas.openxmlformats.org/officeDocument/2006/relationships/image" Target="../media/image111.jpeg"/><Relationship Id="rId12" Type="http://schemas.openxmlformats.org/officeDocument/2006/relationships/image" Target="../media/image116.png"/><Relationship Id="rId17" Type="http://schemas.openxmlformats.org/officeDocument/2006/relationships/image" Target="../media/image121.jpeg"/><Relationship Id="rId2" Type="http://schemas.openxmlformats.org/officeDocument/2006/relationships/notesSlide" Target="../notesSlides/notesSlide51.xml"/><Relationship Id="rId16" Type="http://schemas.openxmlformats.org/officeDocument/2006/relationships/image" Target="../media/image1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jpeg"/><Relationship Id="rId11" Type="http://schemas.openxmlformats.org/officeDocument/2006/relationships/image" Target="../media/image115.jpeg"/><Relationship Id="rId5" Type="http://schemas.openxmlformats.org/officeDocument/2006/relationships/image" Target="../media/image109.jpeg"/><Relationship Id="rId15" Type="http://schemas.openxmlformats.org/officeDocument/2006/relationships/image" Target="../media/image119.png"/><Relationship Id="rId10" Type="http://schemas.openxmlformats.org/officeDocument/2006/relationships/image" Target="../media/image114.jpeg"/><Relationship Id="rId19" Type="http://schemas.openxmlformats.org/officeDocument/2006/relationships/image" Target="../media/image123.jpeg"/><Relationship Id="rId4" Type="http://schemas.openxmlformats.org/officeDocument/2006/relationships/image" Target="../media/image108.jpeg"/><Relationship Id="rId9" Type="http://schemas.openxmlformats.org/officeDocument/2006/relationships/image" Target="../media/image113.jpeg"/><Relationship Id="rId14" Type="http://schemas.openxmlformats.org/officeDocument/2006/relationships/image" Target="../media/image118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6.jpeg"/><Relationship Id="rId4" Type="http://schemas.openxmlformats.org/officeDocument/2006/relationships/image" Target="../media/image125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5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49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6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8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4C0C94-ADE5-460E-B5D5-80A7D5FA6895}" type="slidenum">
              <a:rPr lang="en-US"/>
              <a:pPr>
                <a:defRPr/>
              </a:pPr>
              <a:t>1</a:t>
            </a:fld>
            <a:endParaRPr lang="en-US"/>
          </a:p>
        </p:txBody>
      </p:sp>
      <p:pic>
        <p:nvPicPr>
          <p:cNvPr id="3077" name="Picture 4" descr="Blasen53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50" y="-26988"/>
            <a:ext cx="9753600" cy="7315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78050"/>
            <a:ext cx="7772400" cy="1395413"/>
          </a:xfrm>
        </p:spPr>
        <p:txBody>
          <a:bodyPr/>
          <a:lstStyle/>
          <a:p>
            <a:pPr eaLnBrk="1" hangingPunct="1">
              <a:defRPr/>
            </a:pPr>
            <a:r>
              <a:rPr lang="fr-FR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Analyse de physique</a:t>
            </a:r>
            <a:br>
              <a:rPr lang="fr-FR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fr-FR" sz="3200" i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fr-FR" sz="3200" i="1" smtClean="0">
                <a:cs typeface="Arial" charset="0"/>
              </a:rPr>
              <a:t>–</a:t>
            </a:r>
            <a:r>
              <a:rPr lang="fr-FR" sz="3200" i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méthodes et outils </a:t>
            </a:r>
            <a:r>
              <a:rPr lang="fr-FR" sz="3200" i="1" smtClean="0">
                <a:cs typeface="Arial" charset="0"/>
              </a:rPr>
              <a:t>–</a:t>
            </a:r>
          </a:p>
        </p:txBody>
      </p:sp>
      <p:sp>
        <p:nvSpPr>
          <p:cNvPr id="307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fr-FR" sz="2800" smtClean="0"/>
              <a:t>Marc Verderi</a:t>
            </a:r>
          </a:p>
          <a:p>
            <a:pPr eaLnBrk="1" hangingPunct="1">
              <a:lnSpc>
                <a:spcPct val="80000"/>
              </a:lnSpc>
            </a:pPr>
            <a:r>
              <a:rPr lang="fr-FR" sz="2800" smtClean="0"/>
              <a:t>LLR-</a:t>
            </a:r>
            <a:r>
              <a:rPr lang="fr-FR" sz="2800" smtClean="0">
                <a:cs typeface="Arial" charset="0"/>
              </a:rPr>
              <a:t>É</a:t>
            </a:r>
            <a:r>
              <a:rPr lang="fr-FR" sz="2800" smtClean="0"/>
              <a:t>cole polytechnique</a:t>
            </a:r>
          </a:p>
          <a:p>
            <a:pPr eaLnBrk="1" hangingPunct="1">
              <a:lnSpc>
                <a:spcPct val="80000"/>
              </a:lnSpc>
            </a:pPr>
            <a:r>
              <a:rPr lang="fr-FR" sz="2800" i="1" smtClean="0"/>
              <a:t>De la physique au détecteur</a:t>
            </a:r>
            <a:endParaRPr lang="fr-FR" sz="2800" i="1" smtClean="0">
              <a:cs typeface="Arial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fr-FR" sz="2800" smtClean="0">
                <a:cs typeface="Arial" charset="0"/>
              </a:rPr>
              <a:t>Aussois – Décembre 2012</a:t>
            </a:r>
            <a:endParaRPr lang="fr-FR" sz="2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8EBAF9-7346-42BF-B95B-7A71F2F29D64}" type="slidenum">
              <a:rPr lang="en-US"/>
              <a:pPr>
                <a:defRPr/>
              </a:pPr>
              <a:t>10</a:t>
            </a:fld>
            <a:endParaRPr lang="en-US"/>
          </a:p>
        </p:txBody>
      </p:sp>
      <p:sp>
        <p:nvSpPr>
          <p:cNvPr id="12293" name="Rectangle 10"/>
          <p:cNvSpPr>
            <a:spLocks noGrp="1" noChangeArrowheads="1"/>
          </p:cNvSpPr>
          <p:nvPr>
            <p:ph type="ctrTitle"/>
          </p:nvPr>
        </p:nvSpPr>
        <p:spPr>
          <a:xfrm>
            <a:off x="250825" y="2130425"/>
            <a:ext cx="8642350" cy="1470025"/>
          </a:xfrm>
        </p:spPr>
        <p:txBody>
          <a:bodyPr/>
          <a:lstStyle/>
          <a:p>
            <a:pPr eaLnBrk="1" hangingPunct="1"/>
            <a:r>
              <a:rPr lang="fr-FR" sz="4000" smtClean="0"/>
              <a:t>– PREMIÈRE PARTIE –</a:t>
            </a:r>
            <a:br>
              <a:rPr lang="fr-FR" sz="4000" smtClean="0"/>
            </a:br>
            <a:r>
              <a:rPr lang="fr-FR" sz="4000" smtClean="0"/>
              <a:t/>
            </a:r>
            <a:br>
              <a:rPr lang="fr-FR" sz="4000" smtClean="0"/>
            </a:br>
            <a:r>
              <a:rPr lang="fr-FR" sz="4000" smtClean="0"/>
              <a:t>SURVOL DE LA RECONSTRUCTION DES </a:t>
            </a:r>
            <a:r>
              <a:rPr lang="fr-FR" sz="4000" smtClean="0">
                <a:cs typeface="Times New Roman" pitchFamily="18" charset="0"/>
              </a:rPr>
              <a:t>É</a:t>
            </a:r>
            <a:r>
              <a:rPr lang="fr-FR" sz="4000" smtClean="0"/>
              <a:t>V</a:t>
            </a:r>
            <a:r>
              <a:rPr lang="fr-FR" sz="4000" smtClean="0">
                <a:cs typeface="Times New Roman" pitchFamily="18" charset="0"/>
              </a:rPr>
              <a:t>È</a:t>
            </a:r>
            <a:r>
              <a:rPr lang="fr-FR" sz="4000" smtClean="0"/>
              <a:t>NEMENTS</a:t>
            </a:r>
          </a:p>
        </p:txBody>
      </p:sp>
      <p:sp>
        <p:nvSpPr>
          <p:cNvPr id="12294" name="Rectangle 11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413250"/>
            <a:ext cx="6400800" cy="1752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fr-FR" sz="2800" smtClean="0"/>
              <a:t>Principe</a:t>
            </a:r>
          </a:p>
          <a:p>
            <a:pPr eaLnBrk="1" hangingPunct="1">
              <a:lnSpc>
                <a:spcPct val="80000"/>
              </a:lnSpc>
            </a:pPr>
            <a:r>
              <a:rPr lang="fr-FR" sz="2800" smtClean="0"/>
              <a:t>Position voies électroniques</a:t>
            </a:r>
          </a:p>
          <a:p>
            <a:pPr eaLnBrk="1" hangingPunct="1">
              <a:lnSpc>
                <a:spcPct val="80000"/>
              </a:lnSpc>
            </a:pPr>
            <a:r>
              <a:rPr lang="fr-FR" sz="2800" smtClean="0"/>
              <a:t>Calibration</a:t>
            </a:r>
          </a:p>
          <a:p>
            <a:pPr eaLnBrk="1" hangingPunct="1">
              <a:lnSpc>
                <a:spcPct val="80000"/>
              </a:lnSpc>
            </a:pPr>
            <a:r>
              <a:rPr lang="fr-FR" sz="2800" smtClean="0"/>
              <a:t>Patterns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6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6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2E8DCC-3C14-4C38-A2EA-3D1016820407}" type="slidenum">
              <a:rPr lang="en-US"/>
              <a:pPr>
                <a:defRPr/>
              </a:pPr>
              <a:t>100</a:t>
            </a:fld>
            <a:endParaRPr lang="en-US"/>
          </a:p>
        </p:txBody>
      </p:sp>
      <p:pic>
        <p:nvPicPr>
          <p:cNvPr id="103429" name="Picture 4" descr="bubblechamber2"/>
          <p:cNvPicPr>
            <a:picLocks noChangeAspect="1" noChangeArrowheads="1"/>
          </p:cNvPicPr>
          <p:nvPr/>
        </p:nvPicPr>
        <p:blipFill>
          <a:blip r:embed="rId2">
            <a:lum bright="9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85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90488"/>
            <a:ext cx="7772400" cy="1143001"/>
          </a:xfrm>
        </p:spPr>
        <p:txBody>
          <a:bodyPr/>
          <a:lstStyle/>
          <a:p>
            <a:pPr eaLnBrk="1" hangingPunct="1"/>
            <a:r>
              <a:rPr lang="fr-FR" dirty="0" smtClean="0"/>
              <a:t>Exemples de processus</a:t>
            </a:r>
          </a:p>
        </p:txBody>
      </p:sp>
      <p:sp>
        <p:nvSpPr>
          <p:cNvPr id="103431" name="Freeform 9"/>
          <p:cNvSpPr>
            <a:spLocks/>
          </p:cNvSpPr>
          <p:nvPr/>
        </p:nvSpPr>
        <p:spPr bwMode="auto">
          <a:xfrm>
            <a:off x="425450" y="1905000"/>
            <a:ext cx="755650" cy="157163"/>
          </a:xfrm>
          <a:custGeom>
            <a:avLst/>
            <a:gdLst>
              <a:gd name="T0" fmla="*/ 0 w 476"/>
              <a:gd name="T1" fmla="*/ 20161314 h 99"/>
              <a:gd name="T2" fmla="*/ 113407825 w 476"/>
              <a:gd name="T3" fmla="*/ 249497056 h 99"/>
              <a:gd name="T4" fmla="*/ 229335013 w 476"/>
              <a:gd name="T5" fmla="*/ 20161314 h 99"/>
              <a:gd name="T6" fmla="*/ 342741250 w 476"/>
              <a:gd name="T7" fmla="*/ 249497056 h 99"/>
              <a:gd name="T8" fmla="*/ 456149075 w 476"/>
              <a:gd name="T9" fmla="*/ 20161314 h 99"/>
              <a:gd name="T10" fmla="*/ 572076263 w 476"/>
              <a:gd name="T11" fmla="*/ 249497056 h 99"/>
              <a:gd name="T12" fmla="*/ 685482500 w 476"/>
              <a:gd name="T13" fmla="*/ 20161314 h 99"/>
              <a:gd name="T14" fmla="*/ 798890325 w 476"/>
              <a:gd name="T15" fmla="*/ 249497056 h 99"/>
              <a:gd name="T16" fmla="*/ 914817513 w 476"/>
              <a:gd name="T17" fmla="*/ 20161314 h 99"/>
              <a:gd name="T18" fmla="*/ 1028223750 w 476"/>
              <a:gd name="T19" fmla="*/ 249497056 h 99"/>
              <a:gd name="T20" fmla="*/ 1141631575 w 476"/>
              <a:gd name="T21" fmla="*/ 20161314 h 99"/>
              <a:gd name="T22" fmla="*/ 1199594375 w 476"/>
              <a:gd name="T23" fmla="*/ 128529171 h 9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476" h="99">
                <a:moveTo>
                  <a:pt x="0" y="8"/>
                </a:moveTo>
                <a:cubicBezTo>
                  <a:pt x="15" y="53"/>
                  <a:pt x="30" y="99"/>
                  <a:pt x="45" y="99"/>
                </a:cubicBezTo>
                <a:cubicBezTo>
                  <a:pt x="60" y="99"/>
                  <a:pt x="76" y="8"/>
                  <a:pt x="91" y="8"/>
                </a:cubicBezTo>
                <a:cubicBezTo>
                  <a:pt x="106" y="8"/>
                  <a:pt x="121" y="99"/>
                  <a:pt x="136" y="99"/>
                </a:cubicBezTo>
                <a:cubicBezTo>
                  <a:pt x="151" y="99"/>
                  <a:pt x="166" y="8"/>
                  <a:pt x="181" y="8"/>
                </a:cubicBezTo>
                <a:cubicBezTo>
                  <a:pt x="196" y="8"/>
                  <a:pt x="212" y="99"/>
                  <a:pt x="227" y="99"/>
                </a:cubicBezTo>
                <a:cubicBezTo>
                  <a:pt x="242" y="99"/>
                  <a:pt x="257" y="8"/>
                  <a:pt x="272" y="8"/>
                </a:cubicBezTo>
                <a:cubicBezTo>
                  <a:pt x="287" y="8"/>
                  <a:pt x="302" y="99"/>
                  <a:pt x="317" y="99"/>
                </a:cubicBezTo>
                <a:cubicBezTo>
                  <a:pt x="332" y="99"/>
                  <a:pt x="348" y="8"/>
                  <a:pt x="363" y="8"/>
                </a:cubicBezTo>
                <a:cubicBezTo>
                  <a:pt x="378" y="8"/>
                  <a:pt x="393" y="99"/>
                  <a:pt x="408" y="99"/>
                </a:cubicBezTo>
                <a:cubicBezTo>
                  <a:pt x="423" y="99"/>
                  <a:pt x="442" y="16"/>
                  <a:pt x="453" y="8"/>
                </a:cubicBezTo>
                <a:cubicBezTo>
                  <a:pt x="464" y="0"/>
                  <a:pt x="471" y="42"/>
                  <a:pt x="476" y="51"/>
                </a:cubicBezTo>
              </a:path>
            </a:pathLst>
          </a:custGeom>
          <a:noFill/>
          <a:ln w="31750">
            <a:solidFill>
              <a:srgbClr val="00FF00"/>
            </a:solidFill>
            <a:round/>
            <a:headEnd/>
            <a:tailEnd/>
          </a:ln>
          <a:effectLst>
            <a:outerShdw dist="45791" dir="2021404" algn="ctr" rotWithShape="0">
              <a:srgbClr val="CFCFCF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32" name="Line 10"/>
          <p:cNvSpPr>
            <a:spLocks noChangeShapeType="1"/>
          </p:cNvSpPr>
          <p:nvPr/>
        </p:nvSpPr>
        <p:spPr bwMode="auto">
          <a:xfrm flipV="1">
            <a:off x="1216025" y="1630363"/>
            <a:ext cx="577850" cy="3587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stealth" w="lg" len="lg"/>
          </a:ln>
          <a:effectLst>
            <a:outerShdw dist="45791" dir="2021404" algn="ctr" rotWithShape="0">
              <a:srgbClr val="CFCFCF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33" name="Line 11"/>
          <p:cNvSpPr>
            <a:spLocks noChangeShapeType="1"/>
          </p:cNvSpPr>
          <p:nvPr/>
        </p:nvSpPr>
        <p:spPr bwMode="auto">
          <a:xfrm>
            <a:off x="1217613" y="1990725"/>
            <a:ext cx="577850" cy="358775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stealth" w="lg" len="lg"/>
          </a:ln>
          <a:effectLst>
            <a:outerShdw dist="45791" dir="2021404" algn="ctr" rotWithShape="0">
              <a:srgbClr val="CFCFCF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34" name="Oval 12"/>
          <p:cNvSpPr>
            <a:spLocks noChangeAspect="1" noChangeArrowheads="1"/>
          </p:cNvSpPr>
          <p:nvPr/>
        </p:nvSpPr>
        <p:spPr bwMode="auto">
          <a:xfrm>
            <a:off x="1157288" y="1925638"/>
            <a:ext cx="144462" cy="144462"/>
          </a:xfrm>
          <a:prstGeom prst="ellipse">
            <a:avLst/>
          </a:prstGeom>
          <a:solidFill>
            <a:srgbClr val="00FF00"/>
          </a:solidFill>
          <a:ln>
            <a:noFill/>
          </a:ln>
          <a:effectLst>
            <a:outerShdw dist="45791" dir="2021404" algn="ctr" rotWithShape="0">
              <a:srgbClr val="CFCFC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35" name="Text Box 13"/>
          <p:cNvSpPr txBox="1">
            <a:spLocks noChangeArrowheads="1"/>
          </p:cNvSpPr>
          <p:nvPr/>
        </p:nvSpPr>
        <p:spPr bwMode="auto">
          <a:xfrm>
            <a:off x="712788" y="1436688"/>
            <a:ext cx="309562" cy="457200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rgbClr val="CFCFCF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 sz="2400" b="1">
                <a:solidFill>
                  <a:srgbClr val="00FF00"/>
                </a:solidFill>
                <a:latin typeface="Symbol" pitchFamily="18" charset="2"/>
              </a:rPr>
              <a:t>g</a:t>
            </a:r>
          </a:p>
        </p:txBody>
      </p:sp>
      <p:sp>
        <p:nvSpPr>
          <p:cNvPr id="103436" name="Text Box 14"/>
          <p:cNvSpPr txBox="1">
            <a:spLocks noChangeArrowheads="1"/>
          </p:cNvSpPr>
          <p:nvPr/>
        </p:nvSpPr>
        <p:spPr bwMode="auto">
          <a:xfrm>
            <a:off x="1774825" y="1414463"/>
            <a:ext cx="415925" cy="396875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rgbClr val="CFCFCF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 sz="2000" b="1">
                <a:solidFill>
                  <a:srgbClr val="FF0000"/>
                </a:solidFill>
                <a:latin typeface="Lucida Sans Unicode" pitchFamily="34" charset="0"/>
              </a:rPr>
              <a:t>e</a:t>
            </a:r>
            <a:r>
              <a:rPr lang="fr-FR" sz="2000" b="1" baseline="30000">
                <a:solidFill>
                  <a:srgbClr val="FF0000"/>
                </a:solidFill>
                <a:latin typeface="Symbol" pitchFamily="18" charset="2"/>
              </a:rPr>
              <a:t>+</a:t>
            </a:r>
          </a:p>
        </p:txBody>
      </p:sp>
      <p:sp>
        <p:nvSpPr>
          <p:cNvPr id="103437" name="Text Box 15"/>
          <p:cNvSpPr txBox="1">
            <a:spLocks noChangeArrowheads="1"/>
          </p:cNvSpPr>
          <p:nvPr/>
        </p:nvSpPr>
        <p:spPr bwMode="auto">
          <a:xfrm>
            <a:off x="1779588" y="2097088"/>
            <a:ext cx="415925" cy="396875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rgbClr val="CFCFCF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 sz="2000" b="1">
                <a:solidFill>
                  <a:schemeClr val="accent2"/>
                </a:solidFill>
                <a:latin typeface="Lucida Sans Unicode" pitchFamily="34" charset="0"/>
              </a:rPr>
              <a:t>e</a:t>
            </a:r>
            <a:r>
              <a:rPr lang="fr-FR" sz="2000" b="1" baseline="30000">
                <a:solidFill>
                  <a:schemeClr val="accent2"/>
                </a:solidFill>
                <a:latin typeface="Symbol" pitchFamily="18" charset="2"/>
              </a:rPr>
              <a:t>-</a:t>
            </a:r>
          </a:p>
        </p:txBody>
      </p:sp>
      <p:sp>
        <p:nvSpPr>
          <p:cNvPr id="103438" name="Text Box 16"/>
          <p:cNvSpPr txBox="1">
            <a:spLocks noChangeArrowheads="1"/>
          </p:cNvSpPr>
          <p:nvPr/>
        </p:nvSpPr>
        <p:spPr bwMode="auto">
          <a:xfrm>
            <a:off x="539750" y="1052513"/>
            <a:ext cx="1301750" cy="366712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rgbClr val="CFCFCF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 b="1">
                <a:latin typeface="Times New Roman" pitchFamily="18" charset="0"/>
              </a:rPr>
              <a:t>Conversion</a:t>
            </a:r>
          </a:p>
        </p:txBody>
      </p:sp>
      <p:sp>
        <p:nvSpPr>
          <p:cNvPr id="103439" name="Freeform 17"/>
          <p:cNvSpPr>
            <a:spLocks/>
          </p:cNvSpPr>
          <p:nvPr/>
        </p:nvSpPr>
        <p:spPr bwMode="auto">
          <a:xfrm>
            <a:off x="2586038" y="1897063"/>
            <a:ext cx="755650" cy="157162"/>
          </a:xfrm>
          <a:custGeom>
            <a:avLst/>
            <a:gdLst>
              <a:gd name="T0" fmla="*/ 0 w 476"/>
              <a:gd name="T1" fmla="*/ 20161186 h 99"/>
              <a:gd name="T2" fmla="*/ 113407825 w 476"/>
              <a:gd name="T3" fmla="*/ 249493881 h 99"/>
              <a:gd name="T4" fmla="*/ 229335013 w 476"/>
              <a:gd name="T5" fmla="*/ 20161186 h 99"/>
              <a:gd name="T6" fmla="*/ 342741250 w 476"/>
              <a:gd name="T7" fmla="*/ 249493881 h 99"/>
              <a:gd name="T8" fmla="*/ 456149075 w 476"/>
              <a:gd name="T9" fmla="*/ 20161186 h 99"/>
              <a:gd name="T10" fmla="*/ 572076263 w 476"/>
              <a:gd name="T11" fmla="*/ 249493881 h 99"/>
              <a:gd name="T12" fmla="*/ 685482500 w 476"/>
              <a:gd name="T13" fmla="*/ 20161186 h 99"/>
              <a:gd name="T14" fmla="*/ 798890325 w 476"/>
              <a:gd name="T15" fmla="*/ 249493881 h 99"/>
              <a:gd name="T16" fmla="*/ 914817513 w 476"/>
              <a:gd name="T17" fmla="*/ 20161186 h 99"/>
              <a:gd name="T18" fmla="*/ 1028223750 w 476"/>
              <a:gd name="T19" fmla="*/ 249493881 h 99"/>
              <a:gd name="T20" fmla="*/ 1141631575 w 476"/>
              <a:gd name="T21" fmla="*/ 20161186 h 99"/>
              <a:gd name="T22" fmla="*/ 1199594375 w 476"/>
              <a:gd name="T23" fmla="*/ 128526766 h 9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476" h="99">
                <a:moveTo>
                  <a:pt x="0" y="8"/>
                </a:moveTo>
                <a:cubicBezTo>
                  <a:pt x="15" y="53"/>
                  <a:pt x="30" y="99"/>
                  <a:pt x="45" y="99"/>
                </a:cubicBezTo>
                <a:cubicBezTo>
                  <a:pt x="60" y="99"/>
                  <a:pt x="76" y="8"/>
                  <a:pt x="91" y="8"/>
                </a:cubicBezTo>
                <a:cubicBezTo>
                  <a:pt x="106" y="8"/>
                  <a:pt x="121" y="99"/>
                  <a:pt x="136" y="99"/>
                </a:cubicBezTo>
                <a:cubicBezTo>
                  <a:pt x="151" y="99"/>
                  <a:pt x="166" y="8"/>
                  <a:pt x="181" y="8"/>
                </a:cubicBezTo>
                <a:cubicBezTo>
                  <a:pt x="196" y="8"/>
                  <a:pt x="212" y="99"/>
                  <a:pt x="227" y="99"/>
                </a:cubicBezTo>
                <a:cubicBezTo>
                  <a:pt x="242" y="99"/>
                  <a:pt x="257" y="8"/>
                  <a:pt x="272" y="8"/>
                </a:cubicBezTo>
                <a:cubicBezTo>
                  <a:pt x="287" y="8"/>
                  <a:pt x="302" y="99"/>
                  <a:pt x="317" y="99"/>
                </a:cubicBezTo>
                <a:cubicBezTo>
                  <a:pt x="332" y="99"/>
                  <a:pt x="348" y="8"/>
                  <a:pt x="363" y="8"/>
                </a:cubicBezTo>
                <a:cubicBezTo>
                  <a:pt x="378" y="8"/>
                  <a:pt x="393" y="99"/>
                  <a:pt x="408" y="99"/>
                </a:cubicBezTo>
                <a:cubicBezTo>
                  <a:pt x="423" y="99"/>
                  <a:pt x="442" y="16"/>
                  <a:pt x="453" y="8"/>
                </a:cubicBezTo>
                <a:cubicBezTo>
                  <a:pt x="464" y="0"/>
                  <a:pt x="471" y="42"/>
                  <a:pt x="476" y="51"/>
                </a:cubicBezTo>
              </a:path>
            </a:pathLst>
          </a:custGeom>
          <a:noFill/>
          <a:ln w="31750">
            <a:solidFill>
              <a:srgbClr val="00FF00"/>
            </a:solidFill>
            <a:round/>
            <a:headEnd/>
            <a:tailEnd/>
          </a:ln>
          <a:effectLst>
            <a:outerShdw dist="45791" dir="2021404" algn="ctr" rotWithShape="0">
              <a:srgbClr val="CFCFCF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40" name="Line 18"/>
          <p:cNvSpPr>
            <a:spLocks noChangeShapeType="1"/>
          </p:cNvSpPr>
          <p:nvPr/>
        </p:nvSpPr>
        <p:spPr bwMode="auto">
          <a:xfrm>
            <a:off x="3378200" y="1982788"/>
            <a:ext cx="577850" cy="358775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stealth" w="lg" len="lg"/>
          </a:ln>
          <a:effectLst>
            <a:outerShdw dist="45791" dir="2021404" algn="ctr" rotWithShape="0">
              <a:srgbClr val="CFCFCF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41" name="Oval 19"/>
          <p:cNvSpPr>
            <a:spLocks noChangeAspect="1" noChangeArrowheads="1"/>
          </p:cNvSpPr>
          <p:nvPr/>
        </p:nvSpPr>
        <p:spPr bwMode="auto">
          <a:xfrm>
            <a:off x="3317875" y="1909763"/>
            <a:ext cx="144463" cy="144462"/>
          </a:xfrm>
          <a:prstGeom prst="ellipse">
            <a:avLst/>
          </a:prstGeom>
          <a:solidFill>
            <a:srgbClr val="00FF00"/>
          </a:solidFill>
          <a:ln>
            <a:noFill/>
          </a:ln>
          <a:effectLst>
            <a:outerShdw dist="45791" dir="2021404" algn="ctr" rotWithShape="0">
              <a:srgbClr val="CFCFC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42" name="Text Box 20"/>
          <p:cNvSpPr txBox="1">
            <a:spLocks noChangeArrowheads="1"/>
          </p:cNvSpPr>
          <p:nvPr/>
        </p:nvSpPr>
        <p:spPr bwMode="auto">
          <a:xfrm>
            <a:off x="2873375" y="1428750"/>
            <a:ext cx="309563" cy="457200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rgbClr val="CFCFCF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 sz="2400" b="1">
                <a:solidFill>
                  <a:srgbClr val="00FF00"/>
                </a:solidFill>
                <a:latin typeface="Symbol" pitchFamily="18" charset="2"/>
              </a:rPr>
              <a:t>g</a:t>
            </a:r>
          </a:p>
        </p:txBody>
      </p:sp>
      <p:sp>
        <p:nvSpPr>
          <p:cNvPr id="103443" name="Text Box 21"/>
          <p:cNvSpPr txBox="1">
            <a:spLocks noChangeArrowheads="1"/>
          </p:cNvSpPr>
          <p:nvPr/>
        </p:nvSpPr>
        <p:spPr bwMode="auto">
          <a:xfrm>
            <a:off x="3940175" y="2089150"/>
            <a:ext cx="415925" cy="396875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rgbClr val="CFCFCF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 sz="2000" b="1">
                <a:solidFill>
                  <a:schemeClr val="accent2"/>
                </a:solidFill>
                <a:latin typeface="Lucida Sans Unicode" pitchFamily="34" charset="0"/>
              </a:rPr>
              <a:t>e</a:t>
            </a:r>
            <a:r>
              <a:rPr lang="fr-FR" sz="2000" b="1" baseline="30000">
                <a:solidFill>
                  <a:schemeClr val="accent2"/>
                </a:solidFill>
                <a:latin typeface="Symbol" pitchFamily="18" charset="2"/>
              </a:rPr>
              <a:t>-</a:t>
            </a:r>
          </a:p>
        </p:txBody>
      </p:sp>
      <p:sp>
        <p:nvSpPr>
          <p:cNvPr id="103444" name="Freeform 22"/>
          <p:cNvSpPr>
            <a:spLocks/>
          </p:cNvSpPr>
          <p:nvPr/>
        </p:nvSpPr>
        <p:spPr bwMode="auto">
          <a:xfrm rot="8880000">
            <a:off x="3290888" y="1695450"/>
            <a:ext cx="755650" cy="157163"/>
          </a:xfrm>
          <a:custGeom>
            <a:avLst/>
            <a:gdLst>
              <a:gd name="T0" fmla="*/ 0 w 476"/>
              <a:gd name="T1" fmla="*/ 20161314 h 99"/>
              <a:gd name="T2" fmla="*/ 113407825 w 476"/>
              <a:gd name="T3" fmla="*/ 249497056 h 99"/>
              <a:gd name="T4" fmla="*/ 229335013 w 476"/>
              <a:gd name="T5" fmla="*/ 20161314 h 99"/>
              <a:gd name="T6" fmla="*/ 342741250 w 476"/>
              <a:gd name="T7" fmla="*/ 249497056 h 99"/>
              <a:gd name="T8" fmla="*/ 456149075 w 476"/>
              <a:gd name="T9" fmla="*/ 20161314 h 99"/>
              <a:gd name="T10" fmla="*/ 572076263 w 476"/>
              <a:gd name="T11" fmla="*/ 249497056 h 99"/>
              <a:gd name="T12" fmla="*/ 685482500 w 476"/>
              <a:gd name="T13" fmla="*/ 20161314 h 99"/>
              <a:gd name="T14" fmla="*/ 798890325 w 476"/>
              <a:gd name="T15" fmla="*/ 249497056 h 99"/>
              <a:gd name="T16" fmla="*/ 914817513 w 476"/>
              <a:gd name="T17" fmla="*/ 20161314 h 99"/>
              <a:gd name="T18" fmla="*/ 1028223750 w 476"/>
              <a:gd name="T19" fmla="*/ 249497056 h 99"/>
              <a:gd name="T20" fmla="*/ 1141631575 w 476"/>
              <a:gd name="T21" fmla="*/ 20161314 h 99"/>
              <a:gd name="T22" fmla="*/ 1199594375 w 476"/>
              <a:gd name="T23" fmla="*/ 128529171 h 9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476" h="99">
                <a:moveTo>
                  <a:pt x="0" y="8"/>
                </a:moveTo>
                <a:cubicBezTo>
                  <a:pt x="15" y="53"/>
                  <a:pt x="30" y="99"/>
                  <a:pt x="45" y="99"/>
                </a:cubicBezTo>
                <a:cubicBezTo>
                  <a:pt x="60" y="99"/>
                  <a:pt x="76" y="8"/>
                  <a:pt x="91" y="8"/>
                </a:cubicBezTo>
                <a:cubicBezTo>
                  <a:pt x="106" y="8"/>
                  <a:pt x="121" y="99"/>
                  <a:pt x="136" y="99"/>
                </a:cubicBezTo>
                <a:cubicBezTo>
                  <a:pt x="151" y="99"/>
                  <a:pt x="166" y="8"/>
                  <a:pt x="181" y="8"/>
                </a:cubicBezTo>
                <a:cubicBezTo>
                  <a:pt x="196" y="8"/>
                  <a:pt x="212" y="99"/>
                  <a:pt x="227" y="99"/>
                </a:cubicBezTo>
                <a:cubicBezTo>
                  <a:pt x="242" y="99"/>
                  <a:pt x="257" y="8"/>
                  <a:pt x="272" y="8"/>
                </a:cubicBezTo>
                <a:cubicBezTo>
                  <a:pt x="287" y="8"/>
                  <a:pt x="302" y="99"/>
                  <a:pt x="317" y="99"/>
                </a:cubicBezTo>
                <a:cubicBezTo>
                  <a:pt x="332" y="99"/>
                  <a:pt x="348" y="8"/>
                  <a:pt x="363" y="8"/>
                </a:cubicBezTo>
                <a:cubicBezTo>
                  <a:pt x="378" y="8"/>
                  <a:pt x="393" y="99"/>
                  <a:pt x="408" y="99"/>
                </a:cubicBezTo>
                <a:cubicBezTo>
                  <a:pt x="423" y="99"/>
                  <a:pt x="442" y="16"/>
                  <a:pt x="453" y="8"/>
                </a:cubicBezTo>
                <a:cubicBezTo>
                  <a:pt x="464" y="0"/>
                  <a:pt x="471" y="42"/>
                  <a:pt x="476" y="51"/>
                </a:cubicBezTo>
              </a:path>
            </a:pathLst>
          </a:custGeom>
          <a:noFill/>
          <a:ln w="31750">
            <a:solidFill>
              <a:srgbClr val="00FF00"/>
            </a:solidFill>
            <a:round/>
            <a:headEnd/>
            <a:tailEnd/>
          </a:ln>
          <a:effectLst>
            <a:outerShdw dist="45791" dir="2021404" algn="ctr" rotWithShape="0">
              <a:srgbClr val="CFCFCF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45" name="Text Box 23"/>
          <p:cNvSpPr txBox="1">
            <a:spLocks noChangeArrowheads="1"/>
          </p:cNvSpPr>
          <p:nvPr/>
        </p:nvSpPr>
        <p:spPr bwMode="auto">
          <a:xfrm>
            <a:off x="2771775" y="1052513"/>
            <a:ext cx="1098550" cy="366712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rgbClr val="CFCFCF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fr-FR" b="1">
                <a:latin typeface="Times New Roman" pitchFamily="18" charset="0"/>
              </a:rPr>
              <a:t>Compton</a:t>
            </a:r>
          </a:p>
        </p:txBody>
      </p:sp>
      <p:sp>
        <p:nvSpPr>
          <p:cNvPr id="103446" name="Line 25"/>
          <p:cNvSpPr>
            <a:spLocks noChangeShapeType="1"/>
          </p:cNvSpPr>
          <p:nvPr/>
        </p:nvSpPr>
        <p:spPr bwMode="auto">
          <a:xfrm>
            <a:off x="5683250" y="1995488"/>
            <a:ext cx="577850" cy="358775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stealth" w="lg" len="lg"/>
          </a:ln>
          <a:effectLst>
            <a:outerShdw dist="45791" dir="2021404" algn="ctr" rotWithShape="0">
              <a:srgbClr val="CFCFCF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47" name="Freeform 27"/>
          <p:cNvSpPr>
            <a:spLocks/>
          </p:cNvSpPr>
          <p:nvPr/>
        </p:nvSpPr>
        <p:spPr bwMode="auto">
          <a:xfrm rot="8880000">
            <a:off x="5595938" y="1708150"/>
            <a:ext cx="755650" cy="157163"/>
          </a:xfrm>
          <a:custGeom>
            <a:avLst/>
            <a:gdLst>
              <a:gd name="T0" fmla="*/ 0 w 476"/>
              <a:gd name="T1" fmla="*/ 20161314 h 99"/>
              <a:gd name="T2" fmla="*/ 113407825 w 476"/>
              <a:gd name="T3" fmla="*/ 249497056 h 99"/>
              <a:gd name="T4" fmla="*/ 229335013 w 476"/>
              <a:gd name="T5" fmla="*/ 20161314 h 99"/>
              <a:gd name="T6" fmla="*/ 342741250 w 476"/>
              <a:gd name="T7" fmla="*/ 249497056 h 99"/>
              <a:gd name="T8" fmla="*/ 456149075 w 476"/>
              <a:gd name="T9" fmla="*/ 20161314 h 99"/>
              <a:gd name="T10" fmla="*/ 572076263 w 476"/>
              <a:gd name="T11" fmla="*/ 249497056 h 99"/>
              <a:gd name="T12" fmla="*/ 685482500 w 476"/>
              <a:gd name="T13" fmla="*/ 20161314 h 99"/>
              <a:gd name="T14" fmla="*/ 798890325 w 476"/>
              <a:gd name="T15" fmla="*/ 249497056 h 99"/>
              <a:gd name="T16" fmla="*/ 914817513 w 476"/>
              <a:gd name="T17" fmla="*/ 20161314 h 99"/>
              <a:gd name="T18" fmla="*/ 1028223750 w 476"/>
              <a:gd name="T19" fmla="*/ 249497056 h 99"/>
              <a:gd name="T20" fmla="*/ 1141631575 w 476"/>
              <a:gd name="T21" fmla="*/ 20161314 h 99"/>
              <a:gd name="T22" fmla="*/ 1199594375 w 476"/>
              <a:gd name="T23" fmla="*/ 128529171 h 9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476" h="99">
                <a:moveTo>
                  <a:pt x="0" y="8"/>
                </a:moveTo>
                <a:cubicBezTo>
                  <a:pt x="15" y="53"/>
                  <a:pt x="30" y="99"/>
                  <a:pt x="45" y="99"/>
                </a:cubicBezTo>
                <a:cubicBezTo>
                  <a:pt x="60" y="99"/>
                  <a:pt x="76" y="8"/>
                  <a:pt x="91" y="8"/>
                </a:cubicBezTo>
                <a:cubicBezTo>
                  <a:pt x="106" y="8"/>
                  <a:pt x="121" y="99"/>
                  <a:pt x="136" y="99"/>
                </a:cubicBezTo>
                <a:cubicBezTo>
                  <a:pt x="151" y="99"/>
                  <a:pt x="166" y="8"/>
                  <a:pt x="181" y="8"/>
                </a:cubicBezTo>
                <a:cubicBezTo>
                  <a:pt x="196" y="8"/>
                  <a:pt x="212" y="99"/>
                  <a:pt x="227" y="99"/>
                </a:cubicBezTo>
                <a:cubicBezTo>
                  <a:pt x="242" y="99"/>
                  <a:pt x="257" y="8"/>
                  <a:pt x="272" y="8"/>
                </a:cubicBezTo>
                <a:cubicBezTo>
                  <a:pt x="287" y="8"/>
                  <a:pt x="302" y="99"/>
                  <a:pt x="317" y="99"/>
                </a:cubicBezTo>
                <a:cubicBezTo>
                  <a:pt x="332" y="99"/>
                  <a:pt x="348" y="8"/>
                  <a:pt x="363" y="8"/>
                </a:cubicBezTo>
                <a:cubicBezTo>
                  <a:pt x="378" y="8"/>
                  <a:pt x="393" y="99"/>
                  <a:pt x="408" y="99"/>
                </a:cubicBezTo>
                <a:cubicBezTo>
                  <a:pt x="423" y="99"/>
                  <a:pt x="442" y="16"/>
                  <a:pt x="453" y="8"/>
                </a:cubicBezTo>
                <a:cubicBezTo>
                  <a:pt x="464" y="0"/>
                  <a:pt x="471" y="42"/>
                  <a:pt x="476" y="51"/>
                </a:cubicBezTo>
              </a:path>
            </a:pathLst>
          </a:custGeom>
          <a:noFill/>
          <a:ln w="31750">
            <a:solidFill>
              <a:srgbClr val="00FF00"/>
            </a:solidFill>
            <a:round/>
            <a:headEnd/>
            <a:tailEnd/>
          </a:ln>
          <a:effectLst>
            <a:outerShdw dist="45791" dir="2021404" algn="ctr" rotWithShape="0">
              <a:srgbClr val="CFCFCF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48" name="Text Box 28"/>
          <p:cNvSpPr txBox="1">
            <a:spLocks noChangeArrowheads="1"/>
          </p:cNvSpPr>
          <p:nvPr/>
        </p:nvSpPr>
        <p:spPr bwMode="auto">
          <a:xfrm>
            <a:off x="5718175" y="1250950"/>
            <a:ext cx="309563" cy="457200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rgbClr val="CFCFCF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 sz="2400" b="1">
                <a:solidFill>
                  <a:srgbClr val="00FF00"/>
                </a:solidFill>
                <a:latin typeface="Symbol" pitchFamily="18" charset="2"/>
              </a:rPr>
              <a:t>g</a:t>
            </a:r>
          </a:p>
        </p:txBody>
      </p:sp>
      <p:sp>
        <p:nvSpPr>
          <p:cNvPr id="103449" name="Line 29"/>
          <p:cNvSpPr>
            <a:spLocks noChangeShapeType="1"/>
          </p:cNvSpPr>
          <p:nvPr/>
        </p:nvSpPr>
        <p:spPr bwMode="auto">
          <a:xfrm>
            <a:off x="4838700" y="1997075"/>
            <a:ext cx="863600" cy="1588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oval" w="lg" len="lg"/>
          </a:ln>
          <a:effectLst>
            <a:outerShdw dist="45791" dir="2021404" algn="ctr" rotWithShape="0">
              <a:srgbClr val="CFCFCF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50" name="Text Box 30"/>
          <p:cNvSpPr txBox="1">
            <a:spLocks noChangeArrowheads="1"/>
          </p:cNvSpPr>
          <p:nvPr/>
        </p:nvSpPr>
        <p:spPr bwMode="auto">
          <a:xfrm>
            <a:off x="5084763" y="1565275"/>
            <a:ext cx="415925" cy="396875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rgbClr val="CFCFCF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 sz="2000" b="1">
                <a:solidFill>
                  <a:schemeClr val="accent2"/>
                </a:solidFill>
                <a:latin typeface="Lucida Sans Unicode" pitchFamily="34" charset="0"/>
              </a:rPr>
              <a:t>e</a:t>
            </a:r>
            <a:r>
              <a:rPr lang="fr-FR" sz="2000" b="1" baseline="30000">
                <a:solidFill>
                  <a:schemeClr val="accent2"/>
                </a:solidFill>
                <a:latin typeface="Symbol" pitchFamily="18" charset="2"/>
              </a:rPr>
              <a:t>-</a:t>
            </a:r>
          </a:p>
        </p:txBody>
      </p:sp>
      <p:sp>
        <p:nvSpPr>
          <p:cNvPr id="103451" name="Text Box 31"/>
          <p:cNvSpPr txBox="1">
            <a:spLocks noChangeArrowheads="1"/>
          </p:cNvSpPr>
          <p:nvPr/>
        </p:nvSpPr>
        <p:spPr bwMode="auto">
          <a:xfrm>
            <a:off x="4757738" y="1060450"/>
            <a:ext cx="1758950" cy="366713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rgbClr val="CFCFCF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fr-FR" b="1">
                <a:latin typeface="Times New Roman" pitchFamily="18" charset="0"/>
              </a:rPr>
              <a:t>Bremsstrahlung</a:t>
            </a:r>
          </a:p>
        </p:txBody>
      </p:sp>
      <p:sp>
        <p:nvSpPr>
          <p:cNvPr id="103452" name="Freeform 32"/>
          <p:cNvSpPr>
            <a:spLocks/>
          </p:cNvSpPr>
          <p:nvPr/>
        </p:nvSpPr>
        <p:spPr bwMode="auto">
          <a:xfrm rot="8880000">
            <a:off x="7704138" y="1685925"/>
            <a:ext cx="755650" cy="157163"/>
          </a:xfrm>
          <a:custGeom>
            <a:avLst/>
            <a:gdLst>
              <a:gd name="T0" fmla="*/ 0 w 476"/>
              <a:gd name="T1" fmla="*/ 20161314 h 99"/>
              <a:gd name="T2" fmla="*/ 113407825 w 476"/>
              <a:gd name="T3" fmla="*/ 249497056 h 99"/>
              <a:gd name="T4" fmla="*/ 229335013 w 476"/>
              <a:gd name="T5" fmla="*/ 20161314 h 99"/>
              <a:gd name="T6" fmla="*/ 342741250 w 476"/>
              <a:gd name="T7" fmla="*/ 249497056 h 99"/>
              <a:gd name="T8" fmla="*/ 456149075 w 476"/>
              <a:gd name="T9" fmla="*/ 20161314 h 99"/>
              <a:gd name="T10" fmla="*/ 572076263 w 476"/>
              <a:gd name="T11" fmla="*/ 249497056 h 99"/>
              <a:gd name="T12" fmla="*/ 685482500 w 476"/>
              <a:gd name="T13" fmla="*/ 20161314 h 99"/>
              <a:gd name="T14" fmla="*/ 798890325 w 476"/>
              <a:gd name="T15" fmla="*/ 249497056 h 99"/>
              <a:gd name="T16" fmla="*/ 914817513 w 476"/>
              <a:gd name="T17" fmla="*/ 20161314 h 99"/>
              <a:gd name="T18" fmla="*/ 1028223750 w 476"/>
              <a:gd name="T19" fmla="*/ 249497056 h 99"/>
              <a:gd name="T20" fmla="*/ 1141631575 w 476"/>
              <a:gd name="T21" fmla="*/ 20161314 h 99"/>
              <a:gd name="T22" fmla="*/ 1199594375 w 476"/>
              <a:gd name="T23" fmla="*/ 128529171 h 9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476" h="99">
                <a:moveTo>
                  <a:pt x="0" y="8"/>
                </a:moveTo>
                <a:cubicBezTo>
                  <a:pt x="15" y="53"/>
                  <a:pt x="30" y="99"/>
                  <a:pt x="45" y="99"/>
                </a:cubicBezTo>
                <a:cubicBezTo>
                  <a:pt x="60" y="99"/>
                  <a:pt x="76" y="8"/>
                  <a:pt x="91" y="8"/>
                </a:cubicBezTo>
                <a:cubicBezTo>
                  <a:pt x="106" y="8"/>
                  <a:pt x="121" y="99"/>
                  <a:pt x="136" y="99"/>
                </a:cubicBezTo>
                <a:cubicBezTo>
                  <a:pt x="151" y="99"/>
                  <a:pt x="166" y="8"/>
                  <a:pt x="181" y="8"/>
                </a:cubicBezTo>
                <a:cubicBezTo>
                  <a:pt x="196" y="8"/>
                  <a:pt x="212" y="99"/>
                  <a:pt x="227" y="99"/>
                </a:cubicBezTo>
                <a:cubicBezTo>
                  <a:pt x="242" y="99"/>
                  <a:pt x="257" y="8"/>
                  <a:pt x="272" y="8"/>
                </a:cubicBezTo>
                <a:cubicBezTo>
                  <a:pt x="287" y="8"/>
                  <a:pt x="302" y="99"/>
                  <a:pt x="317" y="99"/>
                </a:cubicBezTo>
                <a:cubicBezTo>
                  <a:pt x="332" y="99"/>
                  <a:pt x="348" y="8"/>
                  <a:pt x="363" y="8"/>
                </a:cubicBezTo>
                <a:cubicBezTo>
                  <a:pt x="378" y="8"/>
                  <a:pt x="393" y="99"/>
                  <a:pt x="408" y="99"/>
                </a:cubicBezTo>
                <a:cubicBezTo>
                  <a:pt x="423" y="99"/>
                  <a:pt x="442" y="16"/>
                  <a:pt x="453" y="8"/>
                </a:cubicBezTo>
                <a:cubicBezTo>
                  <a:pt x="464" y="0"/>
                  <a:pt x="471" y="42"/>
                  <a:pt x="476" y="51"/>
                </a:cubicBezTo>
              </a:path>
            </a:pathLst>
          </a:custGeom>
          <a:noFill/>
          <a:ln w="31750">
            <a:solidFill>
              <a:srgbClr val="00FF00"/>
            </a:solidFill>
            <a:round/>
            <a:headEnd/>
            <a:tailEnd/>
          </a:ln>
          <a:effectLst>
            <a:outerShdw dist="45791" dir="2021404" algn="ctr" rotWithShape="0">
              <a:srgbClr val="CFCFCF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53" name="Freeform 33"/>
          <p:cNvSpPr>
            <a:spLocks/>
          </p:cNvSpPr>
          <p:nvPr/>
        </p:nvSpPr>
        <p:spPr bwMode="auto">
          <a:xfrm rot="12720000" flipV="1">
            <a:off x="7720013" y="2117725"/>
            <a:ext cx="755650" cy="157163"/>
          </a:xfrm>
          <a:custGeom>
            <a:avLst/>
            <a:gdLst>
              <a:gd name="T0" fmla="*/ 0 w 476"/>
              <a:gd name="T1" fmla="*/ 20161314 h 99"/>
              <a:gd name="T2" fmla="*/ 113407825 w 476"/>
              <a:gd name="T3" fmla="*/ 249497056 h 99"/>
              <a:gd name="T4" fmla="*/ 229335013 w 476"/>
              <a:gd name="T5" fmla="*/ 20161314 h 99"/>
              <a:gd name="T6" fmla="*/ 342741250 w 476"/>
              <a:gd name="T7" fmla="*/ 249497056 h 99"/>
              <a:gd name="T8" fmla="*/ 456149075 w 476"/>
              <a:gd name="T9" fmla="*/ 20161314 h 99"/>
              <a:gd name="T10" fmla="*/ 572076263 w 476"/>
              <a:gd name="T11" fmla="*/ 249497056 h 99"/>
              <a:gd name="T12" fmla="*/ 685482500 w 476"/>
              <a:gd name="T13" fmla="*/ 20161314 h 99"/>
              <a:gd name="T14" fmla="*/ 798890325 w 476"/>
              <a:gd name="T15" fmla="*/ 249497056 h 99"/>
              <a:gd name="T16" fmla="*/ 914817513 w 476"/>
              <a:gd name="T17" fmla="*/ 20161314 h 99"/>
              <a:gd name="T18" fmla="*/ 1028223750 w 476"/>
              <a:gd name="T19" fmla="*/ 249497056 h 99"/>
              <a:gd name="T20" fmla="*/ 1141631575 w 476"/>
              <a:gd name="T21" fmla="*/ 20161314 h 99"/>
              <a:gd name="T22" fmla="*/ 1199594375 w 476"/>
              <a:gd name="T23" fmla="*/ 128529171 h 9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476" h="99">
                <a:moveTo>
                  <a:pt x="0" y="8"/>
                </a:moveTo>
                <a:cubicBezTo>
                  <a:pt x="15" y="53"/>
                  <a:pt x="30" y="99"/>
                  <a:pt x="45" y="99"/>
                </a:cubicBezTo>
                <a:cubicBezTo>
                  <a:pt x="60" y="99"/>
                  <a:pt x="76" y="8"/>
                  <a:pt x="91" y="8"/>
                </a:cubicBezTo>
                <a:cubicBezTo>
                  <a:pt x="106" y="8"/>
                  <a:pt x="121" y="99"/>
                  <a:pt x="136" y="99"/>
                </a:cubicBezTo>
                <a:cubicBezTo>
                  <a:pt x="151" y="99"/>
                  <a:pt x="166" y="8"/>
                  <a:pt x="181" y="8"/>
                </a:cubicBezTo>
                <a:cubicBezTo>
                  <a:pt x="196" y="8"/>
                  <a:pt x="212" y="99"/>
                  <a:pt x="227" y="99"/>
                </a:cubicBezTo>
                <a:cubicBezTo>
                  <a:pt x="242" y="99"/>
                  <a:pt x="257" y="8"/>
                  <a:pt x="272" y="8"/>
                </a:cubicBezTo>
                <a:cubicBezTo>
                  <a:pt x="287" y="8"/>
                  <a:pt x="302" y="99"/>
                  <a:pt x="317" y="99"/>
                </a:cubicBezTo>
                <a:cubicBezTo>
                  <a:pt x="332" y="99"/>
                  <a:pt x="348" y="8"/>
                  <a:pt x="363" y="8"/>
                </a:cubicBezTo>
                <a:cubicBezTo>
                  <a:pt x="378" y="8"/>
                  <a:pt x="393" y="99"/>
                  <a:pt x="408" y="99"/>
                </a:cubicBezTo>
                <a:cubicBezTo>
                  <a:pt x="423" y="99"/>
                  <a:pt x="442" y="16"/>
                  <a:pt x="453" y="8"/>
                </a:cubicBezTo>
                <a:cubicBezTo>
                  <a:pt x="464" y="0"/>
                  <a:pt x="471" y="42"/>
                  <a:pt x="476" y="51"/>
                </a:cubicBezTo>
              </a:path>
            </a:pathLst>
          </a:custGeom>
          <a:noFill/>
          <a:ln w="31750">
            <a:solidFill>
              <a:srgbClr val="00FF00"/>
            </a:solidFill>
            <a:round/>
            <a:headEnd/>
            <a:tailEnd/>
          </a:ln>
          <a:effectLst>
            <a:outerShdw dist="45791" dir="2021404" algn="ctr" rotWithShape="0">
              <a:srgbClr val="CFCFCF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54" name="Line 34"/>
          <p:cNvSpPr>
            <a:spLocks noChangeShapeType="1"/>
          </p:cNvSpPr>
          <p:nvPr/>
        </p:nvSpPr>
        <p:spPr bwMode="auto">
          <a:xfrm>
            <a:off x="6948488" y="1997075"/>
            <a:ext cx="8636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oval" w="lg" len="lg"/>
          </a:ln>
          <a:effectLst>
            <a:outerShdw dist="45791" dir="2021404" algn="ctr" rotWithShape="0">
              <a:srgbClr val="CFCFCF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55" name="Text Box 35"/>
          <p:cNvSpPr txBox="1">
            <a:spLocks noChangeArrowheads="1"/>
          </p:cNvSpPr>
          <p:nvPr/>
        </p:nvSpPr>
        <p:spPr bwMode="auto">
          <a:xfrm>
            <a:off x="7043738" y="1063625"/>
            <a:ext cx="1416050" cy="366713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rgbClr val="CFCFCF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fr-FR" b="1">
                <a:latin typeface="Times New Roman" pitchFamily="18" charset="0"/>
              </a:rPr>
              <a:t>Annihilation</a:t>
            </a:r>
          </a:p>
        </p:txBody>
      </p:sp>
      <p:sp>
        <p:nvSpPr>
          <p:cNvPr id="103456" name="Text Box 36"/>
          <p:cNvSpPr txBox="1">
            <a:spLocks noChangeArrowheads="1"/>
          </p:cNvSpPr>
          <p:nvPr/>
        </p:nvSpPr>
        <p:spPr bwMode="auto">
          <a:xfrm>
            <a:off x="7180263" y="1576388"/>
            <a:ext cx="415925" cy="396875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rgbClr val="CFCFCF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 sz="2000" b="1">
                <a:solidFill>
                  <a:srgbClr val="FF0000"/>
                </a:solidFill>
                <a:latin typeface="Lucida Sans Unicode" pitchFamily="34" charset="0"/>
              </a:rPr>
              <a:t>e</a:t>
            </a:r>
            <a:r>
              <a:rPr lang="fr-FR" sz="2000" b="1" baseline="30000">
                <a:solidFill>
                  <a:srgbClr val="FF0000"/>
                </a:solidFill>
                <a:latin typeface="Symbol" pitchFamily="18" charset="2"/>
              </a:rPr>
              <a:t>+</a:t>
            </a:r>
          </a:p>
        </p:txBody>
      </p:sp>
      <p:sp>
        <p:nvSpPr>
          <p:cNvPr id="103457" name="Text Box 37"/>
          <p:cNvSpPr txBox="1">
            <a:spLocks noChangeArrowheads="1"/>
          </p:cNvSpPr>
          <p:nvPr/>
        </p:nvSpPr>
        <p:spPr bwMode="auto">
          <a:xfrm>
            <a:off x="8510588" y="2020888"/>
            <a:ext cx="309562" cy="457200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rgbClr val="CFCFCF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 sz="2400" b="1">
                <a:solidFill>
                  <a:srgbClr val="00FF00"/>
                </a:solidFill>
                <a:latin typeface="Symbol" pitchFamily="18" charset="2"/>
              </a:rPr>
              <a:t>g</a:t>
            </a:r>
          </a:p>
        </p:txBody>
      </p:sp>
      <p:sp>
        <p:nvSpPr>
          <p:cNvPr id="103458" name="Text Box 38"/>
          <p:cNvSpPr txBox="1">
            <a:spLocks noChangeArrowheads="1"/>
          </p:cNvSpPr>
          <p:nvPr/>
        </p:nvSpPr>
        <p:spPr bwMode="auto">
          <a:xfrm>
            <a:off x="8510588" y="1300163"/>
            <a:ext cx="309562" cy="457200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rgbClr val="CFCFCF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 sz="2400" b="1">
                <a:solidFill>
                  <a:srgbClr val="00FF00"/>
                </a:solidFill>
                <a:latin typeface="Symbol" pitchFamily="18" charset="2"/>
              </a:rPr>
              <a:t>g</a:t>
            </a:r>
          </a:p>
        </p:txBody>
      </p:sp>
      <p:sp>
        <p:nvSpPr>
          <p:cNvPr id="103459" name="Text Box 39"/>
          <p:cNvSpPr txBox="1">
            <a:spLocks noChangeArrowheads="1"/>
          </p:cNvSpPr>
          <p:nvPr/>
        </p:nvSpPr>
        <p:spPr bwMode="auto">
          <a:xfrm>
            <a:off x="541338" y="2636838"/>
            <a:ext cx="1162050" cy="366712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rgbClr val="CFCFCF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 b="1">
                <a:latin typeface="Times New Roman" pitchFamily="18" charset="0"/>
              </a:rPr>
              <a:t>Ionisation</a:t>
            </a:r>
          </a:p>
        </p:txBody>
      </p:sp>
      <p:sp>
        <p:nvSpPr>
          <p:cNvPr id="103460" name="Line 40"/>
          <p:cNvSpPr>
            <a:spLocks noChangeShapeType="1"/>
          </p:cNvSpPr>
          <p:nvPr/>
        </p:nvSpPr>
        <p:spPr bwMode="auto">
          <a:xfrm>
            <a:off x="541338" y="3357563"/>
            <a:ext cx="1295400" cy="0"/>
          </a:xfrm>
          <a:prstGeom prst="line">
            <a:avLst/>
          </a:prstGeom>
          <a:noFill/>
          <a:ln w="28575">
            <a:solidFill>
              <a:srgbClr val="800080"/>
            </a:solidFill>
            <a:round/>
            <a:headEnd/>
            <a:tailEnd type="stealth" w="lg" len="lg"/>
          </a:ln>
          <a:effectLst>
            <a:outerShdw dist="45791" dir="2021404" algn="ctr" rotWithShape="0">
              <a:srgbClr val="CFCFCF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61" name="Text Box 41"/>
          <p:cNvSpPr txBox="1">
            <a:spLocks noChangeArrowheads="1"/>
          </p:cNvSpPr>
          <p:nvPr/>
        </p:nvSpPr>
        <p:spPr bwMode="auto">
          <a:xfrm>
            <a:off x="179388" y="3709988"/>
            <a:ext cx="2085975" cy="366712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rgbClr val="CFCFCF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>
                <a:latin typeface="Lucida Sans Unicode" pitchFamily="34" charset="0"/>
              </a:rPr>
              <a:t>Particule chargée</a:t>
            </a:r>
          </a:p>
        </p:txBody>
      </p:sp>
      <p:sp>
        <p:nvSpPr>
          <p:cNvPr id="103462" name="Text Box 42"/>
          <p:cNvSpPr txBox="1">
            <a:spLocks noChangeArrowheads="1"/>
          </p:cNvSpPr>
          <p:nvPr/>
        </p:nvSpPr>
        <p:spPr bwMode="auto">
          <a:xfrm>
            <a:off x="592138" y="3013075"/>
            <a:ext cx="309562" cy="366713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rgbClr val="CFCFCF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 b="1">
                <a:solidFill>
                  <a:srgbClr val="FF0000"/>
                </a:solidFill>
                <a:latin typeface="Symbol" pitchFamily="18" charset="2"/>
              </a:rPr>
              <a:t>+</a:t>
            </a:r>
          </a:p>
        </p:txBody>
      </p:sp>
      <p:sp>
        <p:nvSpPr>
          <p:cNvPr id="103463" name="Text Box 43"/>
          <p:cNvSpPr txBox="1">
            <a:spLocks noChangeArrowheads="1"/>
          </p:cNvSpPr>
          <p:nvPr/>
        </p:nvSpPr>
        <p:spPr bwMode="auto">
          <a:xfrm>
            <a:off x="949325" y="3013075"/>
            <a:ext cx="309563" cy="366713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rgbClr val="CFCFCF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 b="1">
                <a:solidFill>
                  <a:schemeClr val="accent2"/>
                </a:solidFill>
                <a:latin typeface="Symbol" pitchFamily="18" charset="2"/>
              </a:rPr>
              <a:t>-</a:t>
            </a:r>
          </a:p>
        </p:txBody>
      </p:sp>
      <p:sp>
        <p:nvSpPr>
          <p:cNvPr id="103464" name="Text Box 44"/>
          <p:cNvSpPr txBox="1">
            <a:spLocks noChangeArrowheads="1"/>
          </p:cNvSpPr>
          <p:nvPr/>
        </p:nvSpPr>
        <p:spPr bwMode="auto">
          <a:xfrm>
            <a:off x="1116013" y="2997200"/>
            <a:ext cx="309562" cy="366713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rgbClr val="CFCFCF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 b="1">
                <a:solidFill>
                  <a:srgbClr val="FF0000"/>
                </a:solidFill>
                <a:latin typeface="Symbol" pitchFamily="18" charset="2"/>
              </a:rPr>
              <a:t>+</a:t>
            </a:r>
          </a:p>
        </p:txBody>
      </p:sp>
      <p:sp>
        <p:nvSpPr>
          <p:cNvPr id="103465" name="Text Box 45"/>
          <p:cNvSpPr txBox="1">
            <a:spLocks noChangeArrowheads="1"/>
          </p:cNvSpPr>
          <p:nvPr/>
        </p:nvSpPr>
        <p:spPr bwMode="auto">
          <a:xfrm>
            <a:off x="1454150" y="3062288"/>
            <a:ext cx="309563" cy="366712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rgbClr val="CFCFCF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 b="1">
                <a:solidFill>
                  <a:srgbClr val="FF0000"/>
                </a:solidFill>
                <a:latin typeface="Symbol" pitchFamily="18" charset="2"/>
              </a:rPr>
              <a:t>+</a:t>
            </a:r>
          </a:p>
        </p:txBody>
      </p:sp>
      <p:sp>
        <p:nvSpPr>
          <p:cNvPr id="103466" name="Text Box 46"/>
          <p:cNvSpPr txBox="1">
            <a:spLocks noChangeArrowheads="1"/>
          </p:cNvSpPr>
          <p:nvPr/>
        </p:nvSpPr>
        <p:spPr bwMode="auto">
          <a:xfrm>
            <a:off x="395288" y="3278188"/>
            <a:ext cx="309562" cy="366712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rgbClr val="CFCFCF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 b="1">
                <a:solidFill>
                  <a:srgbClr val="FF0000"/>
                </a:solidFill>
                <a:latin typeface="Symbol" pitchFamily="18" charset="2"/>
              </a:rPr>
              <a:t>+</a:t>
            </a:r>
          </a:p>
        </p:txBody>
      </p:sp>
      <p:sp>
        <p:nvSpPr>
          <p:cNvPr id="103467" name="Text Box 47"/>
          <p:cNvSpPr txBox="1">
            <a:spLocks noChangeArrowheads="1"/>
          </p:cNvSpPr>
          <p:nvPr/>
        </p:nvSpPr>
        <p:spPr bwMode="auto">
          <a:xfrm>
            <a:off x="733425" y="3284538"/>
            <a:ext cx="309563" cy="366712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rgbClr val="CFCFCF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 b="1">
                <a:solidFill>
                  <a:srgbClr val="FF0000"/>
                </a:solidFill>
                <a:latin typeface="Symbol" pitchFamily="18" charset="2"/>
              </a:rPr>
              <a:t>+</a:t>
            </a:r>
          </a:p>
        </p:txBody>
      </p:sp>
      <p:sp>
        <p:nvSpPr>
          <p:cNvPr id="103468" name="Text Box 48"/>
          <p:cNvSpPr txBox="1">
            <a:spLocks noChangeArrowheads="1"/>
          </p:cNvSpPr>
          <p:nvPr/>
        </p:nvSpPr>
        <p:spPr bwMode="auto">
          <a:xfrm>
            <a:off x="1093788" y="3349625"/>
            <a:ext cx="309562" cy="366713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rgbClr val="CFCFCF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 b="1">
                <a:solidFill>
                  <a:srgbClr val="FF0000"/>
                </a:solidFill>
                <a:latin typeface="Symbol" pitchFamily="18" charset="2"/>
              </a:rPr>
              <a:t>+</a:t>
            </a:r>
          </a:p>
        </p:txBody>
      </p:sp>
      <p:sp>
        <p:nvSpPr>
          <p:cNvPr id="103469" name="Text Box 49"/>
          <p:cNvSpPr txBox="1">
            <a:spLocks noChangeArrowheads="1"/>
          </p:cNvSpPr>
          <p:nvPr/>
        </p:nvSpPr>
        <p:spPr bwMode="auto">
          <a:xfrm>
            <a:off x="1341438" y="3292475"/>
            <a:ext cx="309562" cy="366713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rgbClr val="CFCFCF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 b="1">
                <a:solidFill>
                  <a:srgbClr val="FF0000"/>
                </a:solidFill>
                <a:latin typeface="Symbol" pitchFamily="18" charset="2"/>
              </a:rPr>
              <a:t>+</a:t>
            </a:r>
          </a:p>
        </p:txBody>
      </p:sp>
      <p:sp>
        <p:nvSpPr>
          <p:cNvPr id="103470" name="Text Box 50"/>
          <p:cNvSpPr txBox="1">
            <a:spLocks noChangeArrowheads="1"/>
          </p:cNvSpPr>
          <p:nvPr/>
        </p:nvSpPr>
        <p:spPr bwMode="auto">
          <a:xfrm>
            <a:off x="900113" y="3278188"/>
            <a:ext cx="309562" cy="366712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rgbClr val="CFCFCF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 b="1">
                <a:solidFill>
                  <a:schemeClr val="accent2"/>
                </a:solidFill>
                <a:latin typeface="Symbol" pitchFamily="18" charset="2"/>
              </a:rPr>
              <a:t>-</a:t>
            </a:r>
          </a:p>
        </p:txBody>
      </p:sp>
      <p:sp>
        <p:nvSpPr>
          <p:cNvPr id="103471" name="Text Box 51"/>
          <p:cNvSpPr txBox="1">
            <a:spLocks noChangeArrowheads="1"/>
          </p:cNvSpPr>
          <p:nvPr/>
        </p:nvSpPr>
        <p:spPr bwMode="auto">
          <a:xfrm>
            <a:off x="539750" y="3349625"/>
            <a:ext cx="309563" cy="366713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rgbClr val="CFCFCF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 b="1">
                <a:solidFill>
                  <a:schemeClr val="accent2"/>
                </a:solidFill>
                <a:latin typeface="Symbol" pitchFamily="18" charset="2"/>
              </a:rPr>
              <a:t>-</a:t>
            </a:r>
          </a:p>
        </p:txBody>
      </p:sp>
      <p:sp>
        <p:nvSpPr>
          <p:cNvPr id="103472" name="Text Box 52"/>
          <p:cNvSpPr txBox="1">
            <a:spLocks noChangeArrowheads="1"/>
          </p:cNvSpPr>
          <p:nvPr/>
        </p:nvSpPr>
        <p:spPr bwMode="auto">
          <a:xfrm>
            <a:off x="755650" y="3068638"/>
            <a:ext cx="309563" cy="366712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rgbClr val="CFCFCF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 b="1">
                <a:solidFill>
                  <a:schemeClr val="accent2"/>
                </a:solidFill>
                <a:latin typeface="Symbol" pitchFamily="18" charset="2"/>
              </a:rPr>
              <a:t>-</a:t>
            </a:r>
          </a:p>
        </p:txBody>
      </p:sp>
      <p:sp>
        <p:nvSpPr>
          <p:cNvPr id="103473" name="Text Box 53"/>
          <p:cNvSpPr txBox="1">
            <a:spLocks noChangeArrowheads="1"/>
          </p:cNvSpPr>
          <p:nvPr/>
        </p:nvSpPr>
        <p:spPr bwMode="auto">
          <a:xfrm>
            <a:off x="374650" y="2997200"/>
            <a:ext cx="309563" cy="366713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rgbClr val="CFCFCF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 b="1">
                <a:solidFill>
                  <a:schemeClr val="accent2"/>
                </a:solidFill>
                <a:latin typeface="Symbol" pitchFamily="18" charset="2"/>
              </a:rPr>
              <a:t>-</a:t>
            </a:r>
          </a:p>
        </p:txBody>
      </p:sp>
      <p:sp>
        <p:nvSpPr>
          <p:cNvPr id="103474" name="Text Box 54"/>
          <p:cNvSpPr txBox="1">
            <a:spLocks noChangeArrowheads="1"/>
          </p:cNvSpPr>
          <p:nvPr/>
        </p:nvSpPr>
        <p:spPr bwMode="auto">
          <a:xfrm>
            <a:off x="1331913" y="2997200"/>
            <a:ext cx="309562" cy="366713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rgbClr val="CFCFCF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 b="1">
                <a:solidFill>
                  <a:schemeClr val="accent2"/>
                </a:solidFill>
                <a:latin typeface="Symbol" pitchFamily="18" charset="2"/>
              </a:rPr>
              <a:t>-</a:t>
            </a:r>
          </a:p>
        </p:txBody>
      </p:sp>
      <p:sp>
        <p:nvSpPr>
          <p:cNvPr id="103475" name="Text Box 55"/>
          <p:cNvSpPr txBox="1">
            <a:spLocks noChangeArrowheads="1"/>
          </p:cNvSpPr>
          <p:nvPr/>
        </p:nvSpPr>
        <p:spPr bwMode="auto">
          <a:xfrm>
            <a:off x="1547813" y="3278188"/>
            <a:ext cx="309562" cy="366712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rgbClr val="CFCFCF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 b="1">
                <a:solidFill>
                  <a:schemeClr val="accent2"/>
                </a:solidFill>
                <a:latin typeface="Symbol" pitchFamily="18" charset="2"/>
              </a:rPr>
              <a:t>-</a:t>
            </a:r>
          </a:p>
        </p:txBody>
      </p:sp>
      <p:sp>
        <p:nvSpPr>
          <p:cNvPr id="103476" name="Text Box 56"/>
          <p:cNvSpPr txBox="1">
            <a:spLocks noChangeArrowheads="1"/>
          </p:cNvSpPr>
          <p:nvPr/>
        </p:nvSpPr>
        <p:spPr bwMode="auto">
          <a:xfrm>
            <a:off x="1547813" y="3213100"/>
            <a:ext cx="309562" cy="366713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rgbClr val="CFCFCF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 b="1">
                <a:solidFill>
                  <a:schemeClr val="accent2"/>
                </a:solidFill>
                <a:latin typeface="Symbol" pitchFamily="18" charset="2"/>
              </a:rPr>
              <a:t>-</a:t>
            </a:r>
          </a:p>
        </p:txBody>
      </p:sp>
      <p:pic>
        <p:nvPicPr>
          <p:cNvPr id="583737" name="Picture 57" descr="hadphy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2420938"/>
            <a:ext cx="6515100" cy="413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78" name="Text Box 58"/>
          <p:cNvSpPr txBox="1">
            <a:spLocks noChangeArrowheads="1"/>
          </p:cNvSpPr>
          <p:nvPr/>
        </p:nvSpPr>
        <p:spPr bwMode="auto">
          <a:xfrm>
            <a:off x="490538" y="4437063"/>
            <a:ext cx="1263650" cy="366712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rgbClr val="CFCFCF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fr-FR" b="1">
                <a:latin typeface="Times New Roman" pitchFamily="18" charset="0"/>
              </a:rPr>
              <a:t>Cherenkov</a:t>
            </a:r>
          </a:p>
        </p:txBody>
      </p:sp>
      <p:sp>
        <p:nvSpPr>
          <p:cNvPr id="103479" name="Text Box 60"/>
          <p:cNvSpPr txBox="1">
            <a:spLocks noChangeArrowheads="1"/>
          </p:cNvSpPr>
          <p:nvPr/>
        </p:nvSpPr>
        <p:spPr bwMode="auto">
          <a:xfrm>
            <a:off x="-36513" y="5705475"/>
            <a:ext cx="2592388" cy="1004888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rgbClr val="CFCFCF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fr-FR">
                <a:latin typeface="Lucida Sans Unicode" pitchFamily="34" charset="0"/>
              </a:rPr>
              <a:t>Particule chargée</a:t>
            </a:r>
          </a:p>
          <a:p>
            <a:pPr algn="ctr"/>
            <a:r>
              <a:rPr lang="fr-FR" sz="1400">
                <a:latin typeface="Lucida Sans Unicode" pitchFamily="34" charset="0"/>
              </a:rPr>
              <a:t>(dont la vitesse est &gt; à la vitesse de la lumière dans le milieu)</a:t>
            </a:r>
          </a:p>
        </p:txBody>
      </p:sp>
      <p:sp>
        <p:nvSpPr>
          <p:cNvPr id="103480" name="Line 76"/>
          <p:cNvSpPr>
            <a:spLocks noChangeShapeType="1"/>
          </p:cNvSpPr>
          <p:nvPr/>
        </p:nvSpPr>
        <p:spPr bwMode="auto">
          <a:xfrm>
            <a:off x="539750" y="5295900"/>
            <a:ext cx="1295400" cy="0"/>
          </a:xfrm>
          <a:prstGeom prst="line">
            <a:avLst/>
          </a:prstGeom>
          <a:noFill/>
          <a:ln w="28575">
            <a:solidFill>
              <a:srgbClr val="800080"/>
            </a:solidFill>
            <a:round/>
            <a:headEnd/>
            <a:tailEnd type="stealth" w="lg" len="lg"/>
          </a:ln>
          <a:effectLst>
            <a:outerShdw dist="45791" dir="2021404" algn="ctr" rotWithShape="0">
              <a:srgbClr val="CFCFCF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81" name="Line 84"/>
          <p:cNvSpPr>
            <a:spLocks noChangeShapeType="1"/>
          </p:cNvSpPr>
          <p:nvPr/>
        </p:nvSpPr>
        <p:spPr bwMode="auto">
          <a:xfrm flipV="1">
            <a:off x="684213" y="5013325"/>
            <a:ext cx="358775" cy="21590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 type="stealth" w="lg" len="lg"/>
          </a:ln>
          <a:effectLst>
            <a:outerShdw dist="45791" dir="2021404" algn="ctr" rotWithShape="0">
              <a:srgbClr val="CFCFCF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82" name="Line 85"/>
          <p:cNvSpPr>
            <a:spLocks noChangeShapeType="1"/>
          </p:cNvSpPr>
          <p:nvPr/>
        </p:nvSpPr>
        <p:spPr bwMode="auto">
          <a:xfrm flipV="1">
            <a:off x="1044575" y="5013325"/>
            <a:ext cx="358775" cy="21590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 type="stealth" w="lg" len="lg"/>
          </a:ln>
          <a:effectLst>
            <a:outerShdw dist="45791" dir="2021404" algn="ctr" rotWithShape="0">
              <a:srgbClr val="CFCFCF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83" name="Line 86"/>
          <p:cNvSpPr>
            <a:spLocks noChangeShapeType="1"/>
          </p:cNvSpPr>
          <p:nvPr/>
        </p:nvSpPr>
        <p:spPr bwMode="auto">
          <a:xfrm flipV="1">
            <a:off x="1404938" y="5013325"/>
            <a:ext cx="358775" cy="21590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 type="stealth" w="lg" len="lg"/>
          </a:ln>
          <a:effectLst>
            <a:outerShdw dist="45791" dir="2021404" algn="ctr" rotWithShape="0">
              <a:srgbClr val="CFCFCF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84" name="Line 87"/>
          <p:cNvSpPr>
            <a:spLocks noChangeShapeType="1"/>
          </p:cNvSpPr>
          <p:nvPr/>
        </p:nvSpPr>
        <p:spPr bwMode="auto">
          <a:xfrm>
            <a:off x="612775" y="5373688"/>
            <a:ext cx="358775" cy="21590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 type="stealth" w="lg" len="lg"/>
          </a:ln>
          <a:effectLst>
            <a:outerShdw dist="45791" dir="2021404" algn="ctr" rotWithShape="0">
              <a:srgbClr val="CFCFCF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85" name="Line 88"/>
          <p:cNvSpPr>
            <a:spLocks noChangeShapeType="1"/>
          </p:cNvSpPr>
          <p:nvPr/>
        </p:nvSpPr>
        <p:spPr bwMode="auto">
          <a:xfrm>
            <a:off x="973138" y="5373688"/>
            <a:ext cx="358775" cy="21590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 type="stealth" w="lg" len="lg"/>
          </a:ln>
          <a:effectLst>
            <a:outerShdw dist="45791" dir="2021404" algn="ctr" rotWithShape="0">
              <a:srgbClr val="CFCFCF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86" name="Line 89"/>
          <p:cNvSpPr>
            <a:spLocks noChangeShapeType="1"/>
          </p:cNvSpPr>
          <p:nvPr/>
        </p:nvSpPr>
        <p:spPr bwMode="auto">
          <a:xfrm>
            <a:off x="1404938" y="5373688"/>
            <a:ext cx="358775" cy="21590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 type="stealth" w="lg" len="lg"/>
          </a:ln>
          <a:effectLst>
            <a:outerShdw dist="45791" dir="2021404" algn="ctr" rotWithShape="0">
              <a:srgbClr val="CFCFCF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87" name="Line 90"/>
          <p:cNvSpPr>
            <a:spLocks noChangeShapeType="1"/>
          </p:cNvSpPr>
          <p:nvPr/>
        </p:nvSpPr>
        <p:spPr bwMode="auto">
          <a:xfrm>
            <a:off x="1620838" y="5373688"/>
            <a:ext cx="358775" cy="21590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 type="stealth" w="lg" len="lg"/>
          </a:ln>
          <a:effectLst>
            <a:outerShdw dist="45791" dir="2021404" algn="ctr" rotWithShape="0">
              <a:srgbClr val="CFCFCF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88" name="Text Box 91"/>
          <p:cNvSpPr txBox="1">
            <a:spLocks noChangeArrowheads="1"/>
          </p:cNvSpPr>
          <p:nvPr/>
        </p:nvSpPr>
        <p:spPr bwMode="auto">
          <a:xfrm>
            <a:off x="246063" y="4662488"/>
            <a:ext cx="1949450" cy="366712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rgbClr val="CFCFCF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fr-FR"/>
              <a:t>Photons optiques</a:t>
            </a:r>
          </a:p>
        </p:txBody>
      </p:sp>
      <p:sp>
        <p:nvSpPr>
          <p:cNvPr id="583773" name="Text Box 93"/>
          <p:cNvSpPr txBox="1">
            <a:spLocks noChangeArrowheads="1"/>
          </p:cNvSpPr>
          <p:nvPr/>
        </p:nvSpPr>
        <p:spPr bwMode="auto">
          <a:xfrm>
            <a:off x="4821238" y="2595563"/>
            <a:ext cx="2324100" cy="3667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CFCFCF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 b="1">
                <a:latin typeface="Times New Roman" pitchFamily="18" charset="0"/>
              </a:rPr>
              <a:t>Modèles Hadroniques</a:t>
            </a:r>
          </a:p>
        </p:txBody>
      </p:sp>
      <p:sp>
        <p:nvSpPr>
          <p:cNvPr id="66" name="Espace réservé de la date 3"/>
          <p:cNvSpPr txBox="1">
            <a:spLocks/>
          </p:cNvSpPr>
          <p:nvPr/>
        </p:nvSpPr>
        <p:spPr bwMode="auto">
          <a:xfrm>
            <a:off x="187325" y="6653213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mtClean="0"/>
              <a:t>Marc Verderi - LLR</a:t>
            </a:r>
            <a:endParaRPr lang="en-US"/>
          </a:p>
        </p:txBody>
      </p:sp>
      <p:sp>
        <p:nvSpPr>
          <p:cNvPr id="67" name="Espace réservé du pied de page 4"/>
          <p:cNvSpPr txBox="1">
            <a:spLocks/>
          </p:cNvSpPr>
          <p:nvPr/>
        </p:nvSpPr>
        <p:spPr bwMode="auto">
          <a:xfrm>
            <a:off x="2563813" y="6653213"/>
            <a:ext cx="43211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mtClean="0"/>
              <a:t>De la physique au detecteur - Aussois - Decembre 2012</a:t>
            </a:r>
            <a:endParaRPr lang="en-US"/>
          </a:p>
        </p:txBody>
      </p:sp>
      <p:sp>
        <p:nvSpPr>
          <p:cNvPr id="68" name="Espace réservé du numéro de diapositive 5"/>
          <p:cNvSpPr txBox="1">
            <a:spLocks/>
          </p:cNvSpPr>
          <p:nvPr/>
        </p:nvSpPr>
        <p:spPr bwMode="auto">
          <a:xfrm>
            <a:off x="7356475" y="6653213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A1C13872-1D52-4048-A2CF-9E4089792AD3}" type="slidenum">
              <a:rPr lang="en-US" smtClean="0"/>
              <a:pPr>
                <a:defRPr/>
              </a:pPr>
              <a:t>100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837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37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837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837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83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837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837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837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837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3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73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15616" y="1323006"/>
            <a:ext cx="7848872" cy="5130329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“Standard” : </a:t>
            </a:r>
            <a:r>
              <a:rPr lang="en-US" dirty="0" err="1" smtClean="0"/>
              <a:t>processus</a:t>
            </a:r>
            <a:r>
              <a:rPr lang="en-US" dirty="0" smtClean="0"/>
              <a:t> pour </a:t>
            </a:r>
            <a:r>
              <a:rPr lang="en-US" dirty="0" err="1" smtClean="0"/>
              <a:t>particules</a:t>
            </a:r>
            <a:r>
              <a:rPr lang="en-US" dirty="0" smtClean="0"/>
              <a:t> </a:t>
            </a:r>
            <a:r>
              <a:rPr lang="en-US" dirty="0" err="1" smtClean="0"/>
              <a:t>chargées</a:t>
            </a:r>
            <a:r>
              <a:rPr lang="en-US" dirty="0" smtClean="0"/>
              <a:t> et gammas</a:t>
            </a:r>
          </a:p>
          <a:p>
            <a:pPr lvl="1"/>
            <a:r>
              <a:rPr lang="en-US" dirty="0" err="1" smtClean="0"/>
              <a:t>Validité</a:t>
            </a:r>
            <a:r>
              <a:rPr lang="en-US" dirty="0" smtClean="0"/>
              <a:t>: </a:t>
            </a:r>
            <a:r>
              <a:rPr lang="en-US" dirty="0"/>
              <a:t>1 </a:t>
            </a:r>
            <a:r>
              <a:rPr lang="en-US" dirty="0" err="1"/>
              <a:t>keV</a:t>
            </a:r>
            <a:r>
              <a:rPr lang="en-US" dirty="0"/>
              <a:t> - ~</a:t>
            </a:r>
            <a:r>
              <a:rPr lang="en-US" dirty="0" err="1"/>
              <a:t>PeV</a:t>
            </a:r>
            <a:r>
              <a:rPr lang="en-US" dirty="0"/>
              <a:t> </a:t>
            </a:r>
          </a:p>
          <a:p>
            <a:endParaRPr lang="fr-FR" dirty="0"/>
          </a:p>
          <a:p>
            <a:r>
              <a:rPr lang="en-US" dirty="0" smtClean="0"/>
              <a:t>“</a:t>
            </a:r>
            <a:r>
              <a:rPr lang="en-US" dirty="0" err="1" smtClean="0"/>
              <a:t>Basse</a:t>
            </a:r>
            <a:r>
              <a:rPr lang="en-US" dirty="0" smtClean="0"/>
              <a:t> </a:t>
            </a:r>
            <a:r>
              <a:rPr lang="en-US" dirty="0" err="1" smtClean="0"/>
              <a:t>énergie</a:t>
            </a:r>
            <a:r>
              <a:rPr lang="en-US" dirty="0" smtClean="0"/>
              <a:t>”: Description plus </a:t>
            </a:r>
            <a:r>
              <a:rPr lang="en-US" dirty="0" err="1" smtClean="0"/>
              <a:t>précise</a:t>
            </a:r>
            <a:r>
              <a:rPr lang="en-US" dirty="0" smtClean="0"/>
              <a:t> à </a:t>
            </a:r>
            <a:r>
              <a:rPr lang="en-US" dirty="0" err="1" smtClean="0"/>
              <a:t>basse</a:t>
            </a:r>
            <a:r>
              <a:rPr lang="en-US" dirty="0" smtClean="0"/>
              <a:t> </a:t>
            </a:r>
            <a:r>
              <a:rPr lang="en-US" dirty="0" err="1" smtClean="0"/>
              <a:t>énergie</a:t>
            </a:r>
            <a:r>
              <a:rPr lang="en-US" dirty="0" smtClean="0"/>
              <a:t> pour </a:t>
            </a:r>
            <a:r>
              <a:rPr lang="en-US" dirty="0"/>
              <a:t>e</a:t>
            </a:r>
            <a:r>
              <a:rPr lang="en-US" baseline="30000" dirty="0" smtClean="0"/>
              <a:t>+</a:t>
            </a:r>
            <a:r>
              <a:rPr lang="en-US" dirty="0" smtClean="0"/>
              <a:t>, e</a:t>
            </a:r>
            <a:r>
              <a:rPr lang="en-US" baseline="30000" dirty="0" smtClean="0">
                <a:latin typeface="Symbol" pitchFamily="18" charset="2"/>
              </a:rPr>
              <a:t>-</a:t>
            </a:r>
            <a:r>
              <a:rPr lang="en-US" dirty="0" smtClean="0"/>
              <a:t>, </a:t>
            </a:r>
            <a:r>
              <a:rPr lang="en-US" dirty="0" smtClean="0">
                <a:latin typeface="Symbol" pitchFamily="18" charset="2"/>
              </a:rPr>
              <a:t>g</a:t>
            </a:r>
            <a:r>
              <a:rPr lang="en-US" dirty="0" smtClean="0"/>
              <a:t> et hadrons chargés: </a:t>
            </a:r>
            <a:endParaRPr lang="en-US" dirty="0"/>
          </a:p>
          <a:p>
            <a:pPr lvl="1"/>
            <a:r>
              <a:rPr lang="en-US" dirty="0" smtClean="0"/>
              <a:t>Plus de </a:t>
            </a:r>
            <a:r>
              <a:rPr lang="en-US" dirty="0" err="1" smtClean="0"/>
              <a:t>détails</a:t>
            </a:r>
            <a:r>
              <a:rPr lang="en-US" dirty="0" smtClean="0"/>
              <a:t> structure en </a:t>
            </a:r>
            <a:r>
              <a:rPr lang="en-US" dirty="0" err="1" smtClean="0"/>
              <a:t>couche</a:t>
            </a:r>
            <a:r>
              <a:rPr lang="en-US" dirty="0" smtClean="0"/>
              <a:t> </a:t>
            </a:r>
            <a:r>
              <a:rPr lang="en-US" dirty="0" err="1" smtClean="0"/>
              <a:t>atomique</a:t>
            </a:r>
            <a:r>
              <a:rPr lang="en-US" dirty="0" smtClean="0"/>
              <a:t> </a:t>
            </a:r>
            <a:endParaRPr lang="en-US" dirty="0"/>
          </a:p>
          <a:p>
            <a:pPr lvl="1"/>
            <a:r>
              <a:rPr lang="en-US" dirty="0" err="1" smtClean="0"/>
              <a:t>Certains</a:t>
            </a:r>
            <a:r>
              <a:rPr lang="en-US" dirty="0" smtClean="0"/>
              <a:t> processes </a:t>
            </a:r>
            <a:r>
              <a:rPr lang="en-US" dirty="0" err="1" smtClean="0"/>
              <a:t>valides</a:t>
            </a:r>
            <a:r>
              <a:rPr lang="en-US" dirty="0" smtClean="0"/>
              <a:t> </a:t>
            </a:r>
            <a:r>
              <a:rPr lang="en-US" dirty="0" err="1" smtClean="0"/>
              <a:t>jusqu’à</a:t>
            </a:r>
            <a:r>
              <a:rPr lang="en-US" dirty="0" smtClean="0"/>
              <a:t> </a:t>
            </a:r>
            <a:r>
              <a:rPr lang="en-US" dirty="0" err="1" smtClean="0"/>
              <a:t>quelques</a:t>
            </a:r>
            <a:r>
              <a:rPr lang="en-US" dirty="0" smtClean="0"/>
              <a:t> </a:t>
            </a:r>
            <a:r>
              <a:rPr lang="en-US" dirty="0" err="1" smtClean="0"/>
              <a:t>centaines</a:t>
            </a:r>
            <a:r>
              <a:rPr lang="en-US" dirty="0" smtClean="0"/>
              <a:t> </a:t>
            </a:r>
            <a:r>
              <a:rPr lang="en-US" dirty="0" err="1" smtClean="0"/>
              <a:t>d’eV</a:t>
            </a:r>
            <a:endParaRPr lang="en-US" dirty="0"/>
          </a:p>
          <a:p>
            <a:pPr lvl="2"/>
            <a:r>
              <a:rPr lang="en-US" dirty="0" smtClean="0"/>
              <a:t>+ extension de </a:t>
            </a:r>
            <a:r>
              <a:rPr lang="en-US" dirty="0" err="1" smtClean="0"/>
              <a:t>très</a:t>
            </a:r>
            <a:r>
              <a:rPr lang="en-US" dirty="0" smtClean="0"/>
              <a:t> </a:t>
            </a:r>
            <a:r>
              <a:rPr lang="en-US" dirty="0" err="1" smtClean="0"/>
              <a:t>basse</a:t>
            </a:r>
            <a:r>
              <a:rPr lang="en-US" dirty="0" smtClean="0"/>
              <a:t> </a:t>
            </a:r>
            <a:r>
              <a:rPr lang="en-US" dirty="0" err="1" smtClean="0"/>
              <a:t>énergie</a:t>
            </a:r>
            <a:r>
              <a:rPr lang="en-US" dirty="0" smtClean="0"/>
              <a:t> pout </a:t>
            </a:r>
            <a:r>
              <a:rPr lang="en-US" dirty="0" err="1" smtClean="0"/>
              <a:t>études</a:t>
            </a:r>
            <a:r>
              <a:rPr lang="en-US" dirty="0" smtClean="0"/>
              <a:t> </a:t>
            </a:r>
            <a:r>
              <a:rPr lang="en-US" dirty="0" err="1" smtClean="0"/>
              <a:t>dégâts</a:t>
            </a:r>
            <a:r>
              <a:rPr lang="en-US" dirty="0" smtClean="0"/>
              <a:t> de </a:t>
            </a:r>
            <a:r>
              <a:rPr lang="en-US" dirty="0" err="1" smtClean="0"/>
              <a:t>l’ADN</a:t>
            </a:r>
            <a:r>
              <a:rPr lang="en-US" dirty="0" smtClean="0"/>
              <a:t> sous irradiation : </a:t>
            </a:r>
            <a:r>
              <a:rPr lang="en-US" dirty="0" err="1" smtClean="0"/>
              <a:t>jusqu’à</a:t>
            </a:r>
            <a:r>
              <a:rPr lang="en-US" dirty="0" smtClean="0"/>
              <a:t> </a:t>
            </a:r>
            <a:r>
              <a:rPr lang="en-US" dirty="0" err="1" smtClean="0"/>
              <a:t>quelques</a:t>
            </a:r>
            <a:r>
              <a:rPr lang="en-US" dirty="0" smtClean="0"/>
              <a:t> </a:t>
            </a:r>
            <a:r>
              <a:rPr lang="en-US" dirty="0" err="1" smtClean="0"/>
              <a:t>eV</a:t>
            </a:r>
            <a:r>
              <a:rPr lang="en-US" dirty="0" smtClean="0"/>
              <a:t> !</a:t>
            </a:r>
            <a:endParaRPr lang="en-US" dirty="0"/>
          </a:p>
          <a:p>
            <a:endParaRPr lang="fr-FR" dirty="0"/>
          </a:p>
          <a:p>
            <a:r>
              <a:rPr lang="en-US" dirty="0" smtClean="0"/>
              <a:t>Photon </a:t>
            </a:r>
            <a:r>
              <a:rPr lang="en-US" dirty="0" err="1" smtClean="0"/>
              <a:t>optique</a:t>
            </a:r>
            <a:r>
              <a:rPr lang="en-US" dirty="0" smtClean="0"/>
              <a:t>: (X-ray</a:t>
            </a:r>
            <a:r>
              <a:rPr lang="en-US" dirty="0"/>
              <a:t>, UV, visible</a:t>
            </a:r>
            <a:r>
              <a:rPr lang="en-US" dirty="0" smtClean="0"/>
              <a:t>)</a:t>
            </a:r>
            <a:endParaRPr lang="en-US" dirty="0"/>
          </a:p>
          <a:p>
            <a:pPr lvl="1"/>
            <a:r>
              <a:rPr lang="en-US" dirty="0" err="1" smtClean="0"/>
              <a:t>Réflection</a:t>
            </a:r>
            <a:r>
              <a:rPr lang="en-US" dirty="0"/>
              <a:t>, </a:t>
            </a:r>
            <a:r>
              <a:rPr lang="en-US" dirty="0" err="1" smtClean="0"/>
              <a:t>réfraction</a:t>
            </a:r>
            <a:r>
              <a:rPr lang="en-US" dirty="0"/>
              <a:t>, absorption, wavelength shifts, </a:t>
            </a:r>
            <a:r>
              <a:rPr lang="en-US" dirty="0" smtClean="0"/>
              <a:t>diffusion Rayleigh</a:t>
            </a:r>
            <a:endParaRPr lang="en-US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115616" y="-99392"/>
            <a:ext cx="7848872" cy="1239837"/>
          </a:xfrm>
        </p:spPr>
        <p:txBody>
          <a:bodyPr>
            <a:normAutofit/>
          </a:bodyPr>
          <a:lstStyle/>
          <a:p>
            <a:r>
              <a:rPr lang="fr-FR" sz="4000" dirty="0" smtClean="0"/>
              <a:t>Processus Electromagnétiques</a:t>
            </a:r>
            <a:endParaRPr lang="fr-FR" sz="4000" dirty="0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quarter" idx="10"/>
          </p:nvPr>
        </p:nvSpPr>
        <p:spPr>
          <a:xfrm>
            <a:off x="34925" y="6500813"/>
            <a:ext cx="1905000" cy="457200"/>
          </a:xfrm>
        </p:spPr>
        <p:txBody>
          <a:bodyPr/>
          <a:lstStyle/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411413" y="6500813"/>
            <a:ext cx="4321175" cy="457200"/>
          </a:xfrm>
        </p:spPr>
        <p:txBody>
          <a:bodyPr/>
          <a:lstStyle/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7204075" y="6500813"/>
            <a:ext cx="1905000" cy="457200"/>
          </a:xfrm>
        </p:spPr>
        <p:txBody>
          <a:bodyPr/>
          <a:lstStyle/>
          <a:p>
            <a:pPr>
              <a:defRPr/>
            </a:pPr>
            <a:fld id="{A1C13872-1D52-4048-A2CF-9E4089792AD3}" type="slidenum">
              <a:rPr lang="en-US"/>
              <a:pPr>
                <a:defRPr/>
              </a:pPr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265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Titre 486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84976" cy="652934"/>
          </a:xfrm>
        </p:spPr>
        <p:txBody>
          <a:bodyPr/>
          <a:lstStyle/>
          <a:p>
            <a:r>
              <a:rPr lang="fr-FR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Pourquoi tant de modèles hadroniques ?</a:t>
            </a:r>
            <a:endParaRPr lang="fr-FR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0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6186" y="764704"/>
            <a:ext cx="3230569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ZoneTexte 1"/>
              <p:cNvSpPr txBox="1"/>
              <p:nvPr/>
            </p:nvSpPr>
            <p:spPr>
              <a:xfrm>
                <a:off x="3779912" y="5085184"/>
                <a:ext cx="4129657" cy="12251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 anchor="ctr" anchorCtr="1">
                <a:spAutoFit/>
              </a:bodyPr>
              <a:lstStyle/>
              <a:p>
                <a:r>
                  <a:rPr lang="en-US" sz="2400" dirty="0" smtClean="0">
                    <a:latin typeface="Times New Roman" pitchFamily="18" charset="0"/>
                    <a:cs typeface="Times New Roman" pitchFamily="18" charset="0"/>
                  </a:rPr>
                  <a:t>Longueur </a:t>
                </a:r>
                <a:r>
                  <a:rPr lang="en-US" sz="2400" dirty="0" err="1" smtClean="0">
                    <a:latin typeface="Times New Roman" pitchFamily="18" charset="0"/>
                    <a:cs typeface="Times New Roman" pitchFamily="18" charset="0"/>
                  </a:rPr>
                  <a:t>d’onde</a:t>
                </a:r>
                <a:r>
                  <a:rPr lang="en-US" sz="2400" dirty="0" smtClean="0">
                    <a:latin typeface="Times New Roman" pitchFamily="18" charset="0"/>
                    <a:cs typeface="Times New Roman" pitchFamily="18" charset="0"/>
                  </a:rPr>
                  <a:t> de </a:t>
                </a:r>
                <a:r>
                  <a:rPr lang="en-US" sz="2400" dirty="0" err="1" smtClean="0">
                    <a:latin typeface="Times New Roman" pitchFamily="18" charset="0"/>
                    <a:cs typeface="Times New Roman" pitchFamily="18" charset="0"/>
                  </a:rPr>
                  <a:t>de</a:t>
                </a:r>
                <a:r>
                  <a:rPr lang="en-US" sz="2400" dirty="0" smtClean="0">
                    <a:latin typeface="Times New Roman" pitchFamily="18" charset="0"/>
                    <a:cs typeface="Times New Roman" pitchFamily="18" charset="0"/>
                  </a:rPr>
                  <a:t> Broglie: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0" i="1" smtClean="0">
                          <a:latin typeface="Cambria Math"/>
                          <a:sym typeface="Symbol"/>
                        </a:rPr>
                        <m:t></m:t>
                      </m:r>
                      <m:r>
                        <a:rPr lang="fr-FR" sz="24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fr-FR" sz="2400" b="0" i="1" smtClean="0">
                              <a:latin typeface="Cambria Math"/>
                            </a:rPr>
                            <m:t>h</m:t>
                          </m:r>
                        </m:num>
                        <m:den>
                          <m:r>
                            <a:rPr lang="fr-FR" sz="2400" b="0" i="1" smtClean="0">
                              <a:latin typeface="Cambria Math"/>
                            </a:rPr>
                            <m:t>𝑝</m:t>
                          </m:r>
                        </m:den>
                      </m:f>
                    </m:oMath>
                  </m:oMathPara>
                </a14:m>
                <a:endParaRPr lang="en-US" sz="2400" dirty="0" smtClean="0"/>
              </a:p>
            </p:txBody>
          </p:sp>
        </mc:Choice>
        <mc:Fallback xmlns="">
          <p:sp>
            <p:nvSpPr>
              <p:cNvPr id="2" name="ZoneText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9912" y="5085184"/>
                <a:ext cx="4129657" cy="1225144"/>
              </a:xfrm>
              <a:prstGeom prst="rect">
                <a:avLst/>
              </a:prstGeom>
              <a:blipFill rotWithShape="1">
                <a:blip r:embed="rId3"/>
                <a:stretch>
                  <a:fillRect l="-1770" t="-3483" r="-132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Connecteur droit 4"/>
          <p:cNvCxnSpPr/>
          <p:nvPr/>
        </p:nvCxnSpPr>
        <p:spPr>
          <a:xfrm flipV="1">
            <a:off x="6372200" y="1268760"/>
            <a:ext cx="1002382" cy="504056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>
            <a:off x="7374582" y="1268760"/>
            <a:ext cx="869826" cy="504056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732" y="1988840"/>
            <a:ext cx="2171700" cy="2758059"/>
          </a:xfrm>
          <a:prstGeom prst="rect">
            <a:avLst/>
          </a:prstGeom>
          <a:ln w="228600" cap="sq" cmpd="thickThin">
            <a:solidFill>
              <a:srgbClr val="5E2A0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34706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Titre 486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84976" cy="652934"/>
          </a:xfrm>
        </p:spPr>
        <p:txBody>
          <a:bodyPr/>
          <a:lstStyle/>
          <a:p>
            <a:r>
              <a:rPr lang="fr-FR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Pourquoi tant de modèles hadroniques ?</a:t>
            </a:r>
            <a:endParaRPr lang="fr-FR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6" name="Flèche droite rayée 255"/>
          <p:cNvSpPr/>
          <p:nvPr/>
        </p:nvSpPr>
        <p:spPr>
          <a:xfrm>
            <a:off x="4907226" y="5073914"/>
            <a:ext cx="432048" cy="288032"/>
          </a:xfrm>
          <a:prstGeom prst="stripedRightArrow">
            <a:avLst/>
          </a:prstGeom>
          <a:solidFill>
            <a:schemeClr val="accent1"/>
          </a:solidFill>
          <a:ln w="25400" cap="flat" cmpd="sng" algn="ctr">
            <a:solidFill>
              <a:schemeClr val="accent5">
                <a:lumMod val="40000"/>
                <a:lumOff val="6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 smtClean="0">
              <a:solidFill>
                <a:prstClr val="white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258" name="Forme libre 257"/>
          <p:cNvSpPr/>
          <p:nvPr/>
        </p:nvSpPr>
        <p:spPr>
          <a:xfrm>
            <a:off x="4867490" y="4965525"/>
            <a:ext cx="2016226" cy="500220"/>
          </a:xfrm>
          <a:custGeom>
            <a:avLst/>
            <a:gdLst>
              <a:gd name="connsiteX0" fmla="*/ 0 w 5841403"/>
              <a:gd name="connsiteY0" fmla="*/ 840889 h 1690743"/>
              <a:gd name="connsiteX1" fmla="*/ 355003 w 5841403"/>
              <a:gd name="connsiteY1" fmla="*/ 120127 h 1690743"/>
              <a:gd name="connsiteX2" fmla="*/ 1075765 w 5841403"/>
              <a:gd name="connsiteY2" fmla="*/ 1561651 h 1690743"/>
              <a:gd name="connsiteX3" fmla="*/ 1796527 w 5841403"/>
              <a:gd name="connsiteY3" fmla="*/ 130884 h 1690743"/>
              <a:gd name="connsiteX4" fmla="*/ 2517290 w 5841403"/>
              <a:gd name="connsiteY4" fmla="*/ 1561651 h 1690743"/>
              <a:gd name="connsiteX5" fmla="*/ 3248810 w 5841403"/>
              <a:gd name="connsiteY5" fmla="*/ 130884 h 1690743"/>
              <a:gd name="connsiteX6" fmla="*/ 3948057 w 5841403"/>
              <a:gd name="connsiteY6" fmla="*/ 1561651 h 1690743"/>
              <a:gd name="connsiteX7" fmla="*/ 4690334 w 5841403"/>
              <a:gd name="connsiteY7" fmla="*/ 130884 h 1690743"/>
              <a:gd name="connsiteX8" fmla="*/ 5389581 w 5841403"/>
              <a:gd name="connsiteY8" fmla="*/ 1572409 h 1690743"/>
              <a:gd name="connsiteX9" fmla="*/ 5841403 w 5841403"/>
              <a:gd name="connsiteY9" fmla="*/ 840889 h 1690743"/>
              <a:gd name="connsiteX0" fmla="*/ 0 w 5389581"/>
              <a:gd name="connsiteY0" fmla="*/ 840889 h 1572408"/>
              <a:gd name="connsiteX1" fmla="*/ 355003 w 5389581"/>
              <a:gd name="connsiteY1" fmla="*/ 120127 h 1572408"/>
              <a:gd name="connsiteX2" fmla="*/ 1075765 w 5389581"/>
              <a:gd name="connsiteY2" fmla="*/ 1561651 h 1572408"/>
              <a:gd name="connsiteX3" fmla="*/ 1796527 w 5389581"/>
              <a:gd name="connsiteY3" fmla="*/ 130884 h 1572408"/>
              <a:gd name="connsiteX4" fmla="*/ 2517290 w 5389581"/>
              <a:gd name="connsiteY4" fmla="*/ 1561651 h 1572408"/>
              <a:gd name="connsiteX5" fmla="*/ 3248810 w 5389581"/>
              <a:gd name="connsiteY5" fmla="*/ 130884 h 1572408"/>
              <a:gd name="connsiteX6" fmla="*/ 3948057 w 5389581"/>
              <a:gd name="connsiteY6" fmla="*/ 1561651 h 1572408"/>
              <a:gd name="connsiteX7" fmla="*/ 4690334 w 5389581"/>
              <a:gd name="connsiteY7" fmla="*/ 130884 h 1572408"/>
              <a:gd name="connsiteX8" fmla="*/ 5389581 w 5389581"/>
              <a:gd name="connsiteY8" fmla="*/ 1572409 h 1572408"/>
              <a:gd name="connsiteX0" fmla="*/ 0 w 4690334"/>
              <a:gd name="connsiteY0" fmla="*/ 840889 h 1563444"/>
              <a:gd name="connsiteX1" fmla="*/ 355003 w 4690334"/>
              <a:gd name="connsiteY1" fmla="*/ 120127 h 1563444"/>
              <a:gd name="connsiteX2" fmla="*/ 1075765 w 4690334"/>
              <a:gd name="connsiteY2" fmla="*/ 1561651 h 1563444"/>
              <a:gd name="connsiteX3" fmla="*/ 1796527 w 4690334"/>
              <a:gd name="connsiteY3" fmla="*/ 130884 h 1563444"/>
              <a:gd name="connsiteX4" fmla="*/ 2517290 w 4690334"/>
              <a:gd name="connsiteY4" fmla="*/ 1561651 h 1563444"/>
              <a:gd name="connsiteX5" fmla="*/ 3248810 w 4690334"/>
              <a:gd name="connsiteY5" fmla="*/ 130884 h 1563444"/>
              <a:gd name="connsiteX6" fmla="*/ 3948057 w 4690334"/>
              <a:gd name="connsiteY6" fmla="*/ 1561651 h 1563444"/>
              <a:gd name="connsiteX7" fmla="*/ 4690334 w 4690334"/>
              <a:gd name="connsiteY7" fmla="*/ 130884 h 1563444"/>
              <a:gd name="connsiteX0" fmla="*/ 0 w 3948057"/>
              <a:gd name="connsiteY0" fmla="*/ 840889 h 1563444"/>
              <a:gd name="connsiteX1" fmla="*/ 355003 w 3948057"/>
              <a:gd name="connsiteY1" fmla="*/ 120127 h 1563444"/>
              <a:gd name="connsiteX2" fmla="*/ 1075765 w 3948057"/>
              <a:gd name="connsiteY2" fmla="*/ 1561651 h 1563444"/>
              <a:gd name="connsiteX3" fmla="*/ 1796527 w 3948057"/>
              <a:gd name="connsiteY3" fmla="*/ 130884 h 1563444"/>
              <a:gd name="connsiteX4" fmla="*/ 2517290 w 3948057"/>
              <a:gd name="connsiteY4" fmla="*/ 1561651 h 1563444"/>
              <a:gd name="connsiteX5" fmla="*/ 3248810 w 3948057"/>
              <a:gd name="connsiteY5" fmla="*/ 130884 h 1563444"/>
              <a:gd name="connsiteX6" fmla="*/ 3948057 w 3948057"/>
              <a:gd name="connsiteY6" fmla="*/ 1561651 h 1563444"/>
              <a:gd name="connsiteX0" fmla="*/ 0 w 3248810"/>
              <a:gd name="connsiteY0" fmla="*/ 840889 h 1563444"/>
              <a:gd name="connsiteX1" fmla="*/ 355003 w 3248810"/>
              <a:gd name="connsiteY1" fmla="*/ 120127 h 1563444"/>
              <a:gd name="connsiteX2" fmla="*/ 1075765 w 3248810"/>
              <a:gd name="connsiteY2" fmla="*/ 1561651 h 1563444"/>
              <a:gd name="connsiteX3" fmla="*/ 1796527 w 3248810"/>
              <a:gd name="connsiteY3" fmla="*/ 130884 h 1563444"/>
              <a:gd name="connsiteX4" fmla="*/ 2517290 w 3248810"/>
              <a:gd name="connsiteY4" fmla="*/ 1561651 h 1563444"/>
              <a:gd name="connsiteX5" fmla="*/ 3248810 w 3248810"/>
              <a:gd name="connsiteY5" fmla="*/ 130884 h 1563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48810" h="1563444">
                <a:moveTo>
                  <a:pt x="0" y="840889"/>
                </a:moveTo>
                <a:cubicBezTo>
                  <a:pt x="87854" y="420444"/>
                  <a:pt x="175709" y="0"/>
                  <a:pt x="355003" y="120127"/>
                </a:cubicBezTo>
                <a:cubicBezTo>
                  <a:pt x="534297" y="240254"/>
                  <a:pt x="835511" y="1559858"/>
                  <a:pt x="1075765" y="1561651"/>
                </a:cubicBezTo>
                <a:cubicBezTo>
                  <a:pt x="1316019" y="1563444"/>
                  <a:pt x="1556273" y="130884"/>
                  <a:pt x="1796527" y="130884"/>
                </a:cubicBezTo>
                <a:cubicBezTo>
                  <a:pt x="2036781" y="130884"/>
                  <a:pt x="2275243" y="1561651"/>
                  <a:pt x="2517290" y="1561651"/>
                </a:cubicBezTo>
                <a:cubicBezTo>
                  <a:pt x="2759337" y="1561651"/>
                  <a:pt x="3010349" y="130884"/>
                  <a:pt x="3248810" y="130884"/>
                </a:cubicBezTo>
              </a:path>
            </a:pathLst>
          </a:custGeom>
          <a:noFill/>
          <a:ln w="9525" cap="flat" cmpd="sng" algn="ctr">
            <a:solidFill>
              <a:schemeClr val="accent1"/>
            </a:solidFill>
            <a:prstDash val="solid"/>
          </a:ln>
          <a:effectLst>
            <a:glow rad="63500">
              <a:srgbClr val="4F81BD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 smtClean="0">
              <a:solidFill>
                <a:prstClr val="black"/>
              </a:solidFill>
              <a:latin typeface="Calibri"/>
              <a:ea typeface="ＭＳ Ｐゴシック" charset="-128"/>
            </a:endParaRPr>
          </a:p>
        </p:txBody>
      </p:sp>
      <p:pic>
        <p:nvPicPr>
          <p:cNvPr id="260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6186" y="764704"/>
            <a:ext cx="3230569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1" name="Rectangle 260"/>
          <p:cNvSpPr/>
          <p:nvPr/>
        </p:nvSpPr>
        <p:spPr>
          <a:xfrm>
            <a:off x="2995284" y="2388614"/>
            <a:ext cx="4385028" cy="626556"/>
          </a:xfrm>
          <a:prstGeom prst="rect">
            <a:avLst/>
          </a:prstGeom>
          <a:gradFill>
            <a:gsLst>
              <a:gs pos="0">
                <a:srgbClr val="1F497D">
                  <a:alpha val="0"/>
                </a:srgbClr>
              </a:gs>
              <a:gs pos="100000">
                <a:srgbClr val="1F497D">
                  <a:alpha val="0"/>
                </a:srgbClr>
              </a:gs>
              <a:gs pos="50000">
                <a:schemeClr val="accent1"/>
              </a:gs>
              <a:gs pos="100000">
                <a:srgbClr val="4F81BD">
                  <a:shade val="100000"/>
                  <a:satMod val="115000"/>
                </a:srgbClr>
              </a:gs>
            </a:gsLst>
            <a:lin ang="16200000" scaled="1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 smtClean="0">
              <a:solidFill>
                <a:prstClr val="white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262" name="Rectangle 261"/>
          <p:cNvSpPr/>
          <p:nvPr/>
        </p:nvSpPr>
        <p:spPr>
          <a:xfrm>
            <a:off x="2995284" y="4098588"/>
            <a:ext cx="4385028" cy="626556"/>
          </a:xfrm>
          <a:prstGeom prst="rect">
            <a:avLst/>
          </a:prstGeom>
          <a:gradFill>
            <a:gsLst>
              <a:gs pos="0">
                <a:srgbClr val="1F497D">
                  <a:alpha val="0"/>
                </a:srgbClr>
              </a:gs>
              <a:gs pos="100000">
                <a:srgbClr val="1F497D">
                  <a:alpha val="0"/>
                </a:srgbClr>
              </a:gs>
              <a:gs pos="50000">
                <a:schemeClr val="accent1"/>
              </a:gs>
              <a:gs pos="100000">
                <a:srgbClr val="4F81BD">
                  <a:shade val="100000"/>
                  <a:satMod val="115000"/>
                </a:srgbClr>
              </a:gs>
            </a:gsLst>
            <a:lin ang="16200000" scaled="1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 smtClean="0">
              <a:solidFill>
                <a:prstClr val="white"/>
              </a:solidFill>
              <a:latin typeface="Calibri"/>
              <a:ea typeface="ＭＳ Ｐゴシック" charset="-128"/>
            </a:endParaRPr>
          </a:p>
        </p:txBody>
      </p:sp>
      <p:grpSp>
        <p:nvGrpSpPr>
          <p:cNvPr id="441" name="Groupe 248"/>
          <p:cNvGrpSpPr/>
          <p:nvPr/>
        </p:nvGrpSpPr>
        <p:grpSpPr>
          <a:xfrm>
            <a:off x="5803596" y="4590518"/>
            <a:ext cx="1337246" cy="1337246"/>
            <a:chOff x="5796138" y="4369268"/>
            <a:chExt cx="1337246" cy="1337246"/>
          </a:xfrm>
        </p:grpSpPr>
        <p:grpSp>
          <p:nvGrpSpPr>
            <p:cNvPr id="442" name="Groupe 235"/>
            <p:cNvGrpSpPr/>
            <p:nvPr/>
          </p:nvGrpSpPr>
          <p:grpSpPr>
            <a:xfrm>
              <a:off x="5829783" y="4412186"/>
              <a:ext cx="1267055" cy="1272977"/>
              <a:chOff x="5979886" y="4631620"/>
              <a:chExt cx="1490652" cy="1497620"/>
            </a:xfrm>
          </p:grpSpPr>
          <p:sp>
            <p:nvSpPr>
              <p:cNvPr id="444" name="Ellipse 443"/>
              <p:cNvSpPr>
                <a:spLocks noChangeAspect="1"/>
              </p:cNvSpPr>
              <p:nvPr/>
            </p:nvSpPr>
            <p:spPr>
              <a:xfrm>
                <a:off x="6837014" y="4764878"/>
                <a:ext cx="540000" cy="540000"/>
              </a:xfrm>
              <a:prstGeom prst="ellipse">
                <a:avLst/>
              </a:prstGeom>
              <a:solidFill>
                <a:srgbClr val="C00000">
                  <a:alpha val="80000"/>
                </a:srgbClr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T w="266700" h="88900"/>
              </a:sp3d>
            </p:spPr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smtClean="0">
                  <a:solidFill>
                    <a:prstClr val="white"/>
                  </a:solidFill>
                  <a:latin typeface="Calibri"/>
                  <a:ea typeface="ＭＳ Ｐゴシック" charset="-128"/>
                </a:endParaRPr>
              </a:p>
            </p:txBody>
          </p:sp>
          <p:sp>
            <p:nvSpPr>
              <p:cNvPr id="445" name="Ellipse 444"/>
              <p:cNvSpPr>
                <a:spLocks noChangeAspect="1"/>
              </p:cNvSpPr>
              <p:nvPr/>
            </p:nvSpPr>
            <p:spPr>
              <a:xfrm>
                <a:off x="6275378" y="4660596"/>
                <a:ext cx="540000" cy="540000"/>
              </a:xfrm>
              <a:prstGeom prst="ellipse">
                <a:avLst/>
              </a:prstGeom>
              <a:solidFill>
                <a:sysClr val="window" lastClr="FFFFFF">
                  <a:lumMod val="50000"/>
                  <a:alpha val="89000"/>
                </a:sysClr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T w="266700" h="88900"/>
              </a:sp3d>
            </p:spPr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smtClean="0">
                  <a:solidFill>
                    <a:prstClr val="white"/>
                  </a:solidFill>
                  <a:latin typeface="Calibri"/>
                  <a:ea typeface="ＭＳ Ｐゴシック" charset="-128"/>
                </a:endParaRPr>
              </a:p>
            </p:txBody>
          </p:sp>
          <p:sp>
            <p:nvSpPr>
              <p:cNvPr id="446" name="Ellipse 445"/>
              <p:cNvSpPr>
                <a:spLocks noChangeAspect="1"/>
              </p:cNvSpPr>
              <p:nvPr/>
            </p:nvSpPr>
            <p:spPr>
              <a:xfrm>
                <a:off x="6005192" y="5268934"/>
                <a:ext cx="540000" cy="540000"/>
              </a:xfrm>
              <a:prstGeom prst="ellipse">
                <a:avLst/>
              </a:prstGeom>
              <a:solidFill>
                <a:srgbClr val="C00000">
                  <a:alpha val="80000"/>
                </a:srgbClr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T w="266700" h="88900"/>
              </a:sp3d>
            </p:spPr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smtClean="0">
                  <a:solidFill>
                    <a:prstClr val="white"/>
                  </a:solidFill>
                  <a:latin typeface="Calibri"/>
                  <a:ea typeface="ＭＳ Ｐゴシック" charset="-128"/>
                </a:endParaRPr>
              </a:p>
            </p:txBody>
          </p:sp>
          <p:sp>
            <p:nvSpPr>
              <p:cNvPr id="447" name="Ellipse 446"/>
              <p:cNvSpPr>
                <a:spLocks noChangeAspect="1"/>
              </p:cNvSpPr>
              <p:nvPr/>
            </p:nvSpPr>
            <p:spPr>
              <a:xfrm>
                <a:off x="6311442" y="5553176"/>
                <a:ext cx="540000" cy="540000"/>
              </a:xfrm>
              <a:prstGeom prst="ellipse">
                <a:avLst/>
              </a:prstGeom>
              <a:solidFill>
                <a:sysClr val="window" lastClr="FFFFFF">
                  <a:lumMod val="50000"/>
                  <a:alpha val="89000"/>
                </a:sysClr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T w="266700" h="88900"/>
              </a:sp3d>
            </p:spPr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smtClean="0">
                  <a:solidFill>
                    <a:prstClr val="white"/>
                  </a:solidFill>
                  <a:latin typeface="Calibri"/>
                  <a:ea typeface="ＭＳ Ｐゴシック" charset="-128"/>
                </a:endParaRPr>
              </a:p>
            </p:txBody>
          </p:sp>
          <p:sp>
            <p:nvSpPr>
              <p:cNvPr id="448" name="Ellipse 447"/>
              <p:cNvSpPr>
                <a:spLocks noChangeAspect="1"/>
              </p:cNvSpPr>
              <p:nvPr/>
            </p:nvSpPr>
            <p:spPr>
              <a:xfrm>
                <a:off x="6571794" y="5027604"/>
                <a:ext cx="540000" cy="540000"/>
              </a:xfrm>
              <a:prstGeom prst="ellipse">
                <a:avLst/>
              </a:prstGeom>
              <a:solidFill>
                <a:srgbClr val="C00000">
                  <a:alpha val="80000"/>
                </a:srgbClr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T w="266700" h="88900"/>
              </a:sp3d>
            </p:spPr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smtClean="0">
                  <a:solidFill>
                    <a:prstClr val="white"/>
                  </a:solidFill>
                  <a:latin typeface="Calibri"/>
                  <a:ea typeface="ＭＳ Ｐゴシック" charset="-128"/>
                </a:endParaRPr>
              </a:p>
            </p:txBody>
          </p:sp>
          <p:sp>
            <p:nvSpPr>
              <p:cNvPr id="449" name="Ellipse 448"/>
              <p:cNvSpPr>
                <a:spLocks noChangeAspect="1"/>
              </p:cNvSpPr>
              <p:nvPr/>
            </p:nvSpPr>
            <p:spPr>
              <a:xfrm>
                <a:off x="6311442" y="4775636"/>
                <a:ext cx="540000" cy="540000"/>
              </a:xfrm>
              <a:prstGeom prst="ellipse">
                <a:avLst/>
              </a:prstGeom>
              <a:solidFill>
                <a:srgbClr val="C00000">
                  <a:alpha val="80000"/>
                </a:srgbClr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T w="266700" h="88900"/>
              </a:sp3d>
            </p:spPr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smtClean="0">
                  <a:solidFill>
                    <a:prstClr val="white"/>
                  </a:solidFill>
                  <a:latin typeface="Calibri"/>
                  <a:ea typeface="ＭＳ Ｐゴシック" charset="-128"/>
                </a:endParaRPr>
              </a:p>
            </p:txBody>
          </p:sp>
          <p:sp>
            <p:nvSpPr>
              <p:cNvPr id="450" name="Ellipse 449"/>
              <p:cNvSpPr>
                <a:spLocks noChangeAspect="1"/>
              </p:cNvSpPr>
              <p:nvPr/>
            </p:nvSpPr>
            <p:spPr>
              <a:xfrm>
                <a:off x="6707426" y="4739572"/>
                <a:ext cx="540000" cy="540000"/>
              </a:xfrm>
              <a:prstGeom prst="ellipse">
                <a:avLst/>
              </a:prstGeom>
              <a:solidFill>
                <a:sysClr val="window" lastClr="FFFFFF">
                  <a:lumMod val="50000"/>
                  <a:alpha val="89000"/>
                </a:sysClr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T w="266700" h="88900"/>
              </a:sp3d>
            </p:spPr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smtClean="0">
                  <a:solidFill>
                    <a:prstClr val="white"/>
                  </a:solidFill>
                  <a:latin typeface="Calibri"/>
                  <a:ea typeface="ＭＳ Ｐゴシック" charset="-128"/>
                </a:endParaRPr>
              </a:p>
            </p:txBody>
          </p:sp>
          <p:sp>
            <p:nvSpPr>
              <p:cNvPr id="451" name="Ellipse 450"/>
              <p:cNvSpPr>
                <a:spLocks noChangeAspect="1"/>
              </p:cNvSpPr>
              <p:nvPr/>
            </p:nvSpPr>
            <p:spPr>
              <a:xfrm>
                <a:off x="6275378" y="5243628"/>
                <a:ext cx="540000" cy="540000"/>
              </a:xfrm>
              <a:prstGeom prst="ellipse">
                <a:avLst/>
              </a:prstGeom>
              <a:solidFill>
                <a:sysClr val="window" lastClr="FFFFFF">
                  <a:lumMod val="50000"/>
                  <a:alpha val="89000"/>
                </a:sysClr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T w="266700" h="88900"/>
              </a:sp3d>
            </p:spPr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smtClean="0">
                  <a:solidFill>
                    <a:prstClr val="white"/>
                  </a:solidFill>
                  <a:latin typeface="Calibri"/>
                  <a:ea typeface="ＭＳ Ｐゴシック" charset="-128"/>
                </a:endParaRPr>
              </a:p>
            </p:txBody>
          </p:sp>
          <p:sp>
            <p:nvSpPr>
              <p:cNvPr id="452" name="Ellipse 451"/>
              <p:cNvSpPr>
                <a:spLocks noChangeAspect="1"/>
              </p:cNvSpPr>
              <p:nvPr/>
            </p:nvSpPr>
            <p:spPr>
              <a:xfrm>
                <a:off x="6671482" y="5351700"/>
                <a:ext cx="540000" cy="540000"/>
              </a:xfrm>
              <a:prstGeom prst="ellipse">
                <a:avLst/>
              </a:prstGeom>
              <a:solidFill>
                <a:srgbClr val="C00000">
                  <a:alpha val="80000"/>
                </a:srgbClr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T w="266700" h="88900"/>
              </a:sp3d>
            </p:spPr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smtClean="0">
                  <a:solidFill>
                    <a:prstClr val="white"/>
                  </a:solidFill>
                  <a:latin typeface="Calibri"/>
                  <a:ea typeface="ＭＳ Ｐゴシック" charset="-128"/>
                </a:endParaRPr>
              </a:p>
            </p:txBody>
          </p:sp>
          <p:sp>
            <p:nvSpPr>
              <p:cNvPr id="453" name="Ellipse 452"/>
              <p:cNvSpPr>
                <a:spLocks noChangeAspect="1"/>
              </p:cNvSpPr>
              <p:nvPr/>
            </p:nvSpPr>
            <p:spPr>
              <a:xfrm>
                <a:off x="6538224" y="5589240"/>
                <a:ext cx="540000" cy="540000"/>
              </a:xfrm>
              <a:prstGeom prst="ellipse">
                <a:avLst/>
              </a:prstGeom>
              <a:solidFill>
                <a:sysClr val="window" lastClr="FFFFFF">
                  <a:lumMod val="50000"/>
                  <a:alpha val="89000"/>
                </a:sysClr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T w="266700" h="88900"/>
              </a:sp3d>
            </p:spPr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smtClean="0">
                  <a:solidFill>
                    <a:prstClr val="white"/>
                  </a:solidFill>
                  <a:latin typeface="Calibri"/>
                  <a:ea typeface="ＭＳ Ｐゴシック" charset="-128"/>
                </a:endParaRPr>
              </a:p>
            </p:txBody>
          </p:sp>
          <p:sp>
            <p:nvSpPr>
              <p:cNvPr id="454" name="Ellipse 453"/>
              <p:cNvSpPr>
                <a:spLocks noChangeAspect="1"/>
              </p:cNvSpPr>
              <p:nvPr/>
            </p:nvSpPr>
            <p:spPr>
              <a:xfrm>
                <a:off x="6106176" y="5463442"/>
                <a:ext cx="540000" cy="540000"/>
              </a:xfrm>
              <a:prstGeom prst="ellipse">
                <a:avLst/>
              </a:prstGeom>
              <a:solidFill>
                <a:srgbClr val="C00000">
                  <a:alpha val="80000"/>
                </a:srgbClr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T w="266700" h="88900"/>
              </a:sp3d>
            </p:spPr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smtClean="0">
                  <a:solidFill>
                    <a:prstClr val="white"/>
                  </a:solidFill>
                  <a:latin typeface="Calibri"/>
                  <a:ea typeface="ＭＳ Ｐゴシック" charset="-128"/>
                </a:endParaRPr>
              </a:p>
            </p:txBody>
          </p:sp>
          <p:sp>
            <p:nvSpPr>
              <p:cNvPr id="455" name="Ellipse 454"/>
              <p:cNvSpPr>
                <a:spLocks noChangeAspect="1"/>
              </p:cNvSpPr>
              <p:nvPr/>
            </p:nvSpPr>
            <p:spPr>
              <a:xfrm>
                <a:off x="6419394" y="4991660"/>
                <a:ext cx="540000" cy="540000"/>
              </a:xfrm>
              <a:prstGeom prst="ellipse">
                <a:avLst/>
              </a:prstGeom>
              <a:solidFill>
                <a:sysClr val="window" lastClr="FFFFFF">
                  <a:lumMod val="50000"/>
                  <a:alpha val="89000"/>
                </a:sysClr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T w="266700" h="88900"/>
              </a:sp3d>
            </p:spPr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smtClean="0">
                  <a:solidFill>
                    <a:prstClr val="white"/>
                  </a:solidFill>
                  <a:latin typeface="Calibri"/>
                  <a:ea typeface="ＭＳ Ｐゴシック" charset="-128"/>
                </a:endParaRPr>
              </a:p>
            </p:txBody>
          </p:sp>
          <p:sp>
            <p:nvSpPr>
              <p:cNvPr id="456" name="Ellipse 455"/>
              <p:cNvSpPr>
                <a:spLocks noChangeAspect="1"/>
              </p:cNvSpPr>
              <p:nvPr/>
            </p:nvSpPr>
            <p:spPr>
              <a:xfrm>
                <a:off x="5979886" y="5052910"/>
                <a:ext cx="540000" cy="540000"/>
              </a:xfrm>
              <a:prstGeom prst="ellipse">
                <a:avLst/>
              </a:prstGeom>
              <a:solidFill>
                <a:sysClr val="window" lastClr="FFFFFF">
                  <a:lumMod val="50000"/>
                  <a:alpha val="89000"/>
                </a:sysClr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T w="266700" h="88900"/>
              </a:sp3d>
            </p:spPr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smtClean="0">
                  <a:solidFill>
                    <a:prstClr val="white"/>
                  </a:solidFill>
                  <a:latin typeface="Calibri"/>
                  <a:ea typeface="ＭＳ Ｐゴシック" charset="-128"/>
                </a:endParaRPr>
              </a:p>
            </p:txBody>
          </p:sp>
          <p:sp>
            <p:nvSpPr>
              <p:cNvPr id="457" name="Ellipse 456"/>
              <p:cNvSpPr>
                <a:spLocks noChangeAspect="1"/>
              </p:cNvSpPr>
              <p:nvPr/>
            </p:nvSpPr>
            <p:spPr>
              <a:xfrm>
                <a:off x="6095418" y="4739572"/>
                <a:ext cx="540000" cy="540000"/>
              </a:xfrm>
              <a:prstGeom prst="ellipse">
                <a:avLst/>
              </a:prstGeom>
              <a:solidFill>
                <a:srgbClr val="C00000">
                  <a:alpha val="80000"/>
                </a:srgbClr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T w="266700" h="88900"/>
              </a:sp3d>
            </p:spPr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smtClean="0">
                  <a:solidFill>
                    <a:prstClr val="white"/>
                  </a:solidFill>
                  <a:latin typeface="Calibri"/>
                  <a:ea typeface="ＭＳ Ｐゴシック" charset="-128"/>
                </a:endParaRPr>
              </a:p>
            </p:txBody>
          </p:sp>
          <p:sp>
            <p:nvSpPr>
              <p:cNvPr id="458" name="Ellipse 457"/>
              <p:cNvSpPr>
                <a:spLocks noChangeAspect="1"/>
              </p:cNvSpPr>
              <p:nvPr/>
            </p:nvSpPr>
            <p:spPr>
              <a:xfrm>
                <a:off x="6927240" y="5287152"/>
                <a:ext cx="540000" cy="540000"/>
              </a:xfrm>
              <a:prstGeom prst="ellipse">
                <a:avLst/>
              </a:prstGeom>
              <a:solidFill>
                <a:srgbClr val="C00000">
                  <a:alpha val="80000"/>
                </a:srgbClr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T w="266700" h="88900"/>
              </a:sp3d>
            </p:spPr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smtClean="0">
                  <a:solidFill>
                    <a:prstClr val="white"/>
                  </a:solidFill>
                  <a:latin typeface="Calibri"/>
                  <a:ea typeface="ＭＳ Ｐゴシック" charset="-128"/>
                </a:endParaRPr>
              </a:p>
            </p:txBody>
          </p:sp>
          <p:sp>
            <p:nvSpPr>
              <p:cNvPr id="459" name="Ellipse 458"/>
              <p:cNvSpPr>
                <a:spLocks noChangeAspect="1"/>
              </p:cNvSpPr>
              <p:nvPr/>
            </p:nvSpPr>
            <p:spPr>
              <a:xfrm>
                <a:off x="6930538" y="4951926"/>
                <a:ext cx="540000" cy="540000"/>
              </a:xfrm>
              <a:prstGeom prst="ellipse">
                <a:avLst/>
              </a:prstGeom>
              <a:solidFill>
                <a:sysClr val="window" lastClr="FFFFFF">
                  <a:lumMod val="50000"/>
                  <a:alpha val="89000"/>
                </a:sysClr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T w="266700" h="88900"/>
              </a:sp3d>
            </p:spPr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smtClean="0">
                  <a:solidFill>
                    <a:prstClr val="white"/>
                  </a:solidFill>
                  <a:latin typeface="Calibri"/>
                  <a:ea typeface="ＭＳ Ｐゴシック" charset="-128"/>
                </a:endParaRPr>
              </a:p>
            </p:txBody>
          </p:sp>
          <p:sp>
            <p:nvSpPr>
              <p:cNvPr id="460" name="Ellipse 459"/>
              <p:cNvSpPr>
                <a:spLocks noChangeAspect="1"/>
              </p:cNvSpPr>
              <p:nvPr/>
            </p:nvSpPr>
            <p:spPr>
              <a:xfrm>
                <a:off x="6491402" y="4631620"/>
                <a:ext cx="540000" cy="540000"/>
              </a:xfrm>
              <a:prstGeom prst="ellipse">
                <a:avLst/>
              </a:prstGeom>
              <a:solidFill>
                <a:srgbClr val="C00000">
                  <a:alpha val="80000"/>
                </a:srgbClr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T w="266700" h="88900"/>
              </a:sp3d>
            </p:spPr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smtClean="0">
                  <a:solidFill>
                    <a:prstClr val="white"/>
                  </a:solidFill>
                  <a:latin typeface="Calibri"/>
                  <a:ea typeface="ＭＳ Ｐゴシック" charset="-128"/>
                </a:endParaRPr>
              </a:p>
            </p:txBody>
          </p:sp>
          <p:sp>
            <p:nvSpPr>
              <p:cNvPr id="461" name="Ellipse 460"/>
              <p:cNvSpPr>
                <a:spLocks noChangeAspect="1"/>
              </p:cNvSpPr>
              <p:nvPr/>
            </p:nvSpPr>
            <p:spPr>
              <a:xfrm>
                <a:off x="6408636" y="5402192"/>
                <a:ext cx="540000" cy="540000"/>
              </a:xfrm>
              <a:prstGeom prst="ellipse">
                <a:avLst/>
              </a:prstGeom>
              <a:solidFill>
                <a:srgbClr val="C00000">
                  <a:alpha val="80000"/>
                </a:srgbClr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T w="266700" h="88900"/>
              </a:sp3d>
            </p:spPr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smtClean="0">
                  <a:solidFill>
                    <a:prstClr val="white"/>
                  </a:solidFill>
                  <a:latin typeface="Calibri"/>
                  <a:ea typeface="ＭＳ Ｐゴシック" charset="-128"/>
                </a:endParaRPr>
              </a:p>
            </p:txBody>
          </p:sp>
          <p:sp>
            <p:nvSpPr>
              <p:cNvPr id="462" name="Ellipse 461"/>
              <p:cNvSpPr>
                <a:spLocks noChangeAspect="1"/>
              </p:cNvSpPr>
              <p:nvPr/>
            </p:nvSpPr>
            <p:spPr>
              <a:xfrm>
                <a:off x="6347386" y="4933708"/>
                <a:ext cx="540000" cy="540000"/>
              </a:xfrm>
              <a:prstGeom prst="ellipse">
                <a:avLst/>
              </a:prstGeom>
              <a:solidFill>
                <a:sysClr val="window" lastClr="FFFFFF">
                  <a:lumMod val="50000"/>
                  <a:alpha val="89000"/>
                </a:sysClr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T w="266700" h="88900"/>
              </a:sp3d>
            </p:spPr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smtClean="0">
                  <a:solidFill>
                    <a:prstClr val="white"/>
                  </a:solidFill>
                  <a:latin typeface="Calibri"/>
                  <a:ea typeface="ＭＳ Ｐゴシック" charset="-128"/>
                </a:endParaRPr>
              </a:p>
            </p:txBody>
          </p:sp>
          <p:sp>
            <p:nvSpPr>
              <p:cNvPr id="463" name="Ellipse 462"/>
              <p:cNvSpPr>
                <a:spLocks noChangeAspect="1"/>
              </p:cNvSpPr>
              <p:nvPr/>
            </p:nvSpPr>
            <p:spPr>
              <a:xfrm>
                <a:off x="6779434" y="5409652"/>
                <a:ext cx="540000" cy="540000"/>
              </a:xfrm>
              <a:prstGeom prst="ellipse">
                <a:avLst/>
              </a:prstGeom>
              <a:solidFill>
                <a:sysClr val="window" lastClr="FFFFFF">
                  <a:lumMod val="50000"/>
                  <a:alpha val="89000"/>
                </a:sysClr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T w="266700" h="88900"/>
              </a:sp3d>
            </p:spPr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smtClean="0">
                  <a:solidFill>
                    <a:prstClr val="white"/>
                  </a:solidFill>
                  <a:latin typeface="Calibri"/>
                  <a:ea typeface="ＭＳ Ｐゴシック" charset="-128"/>
                </a:endParaRPr>
              </a:p>
            </p:txBody>
          </p:sp>
          <p:sp>
            <p:nvSpPr>
              <p:cNvPr id="464" name="Ellipse 463"/>
              <p:cNvSpPr>
                <a:spLocks noChangeAspect="1"/>
              </p:cNvSpPr>
              <p:nvPr/>
            </p:nvSpPr>
            <p:spPr>
              <a:xfrm>
                <a:off x="6610232" y="5074426"/>
                <a:ext cx="540000" cy="540000"/>
              </a:xfrm>
              <a:prstGeom prst="ellipse">
                <a:avLst/>
              </a:prstGeom>
              <a:solidFill>
                <a:srgbClr val="C00000">
                  <a:alpha val="80000"/>
                </a:srgbClr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T w="266700" h="88900"/>
              </a:sp3d>
            </p:spPr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smtClean="0">
                  <a:solidFill>
                    <a:prstClr val="white"/>
                  </a:solidFill>
                  <a:latin typeface="Calibri"/>
                  <a:ea typeface="ＭＳ Ｐゴシック" charset="-128"/>
                </a:endParaRPr>
              </a:p>
            </p:txBody>
          </p:sp>
          <p:sp>
            <p:nvSpPr>
              <p:cNvPr id="465" name="Ellipse 464"/>
              <p:cNvSpPr>
                <a:spLocks noChangeAspect="1"/>
              </p:cNvSpPr>
              <p:nvPr/>
            </p:nvSpPr>
            <p:spPr>
              <a:xfrm>
                <a:off x="6278676" y="5211354"/>
                <a:ext cx="540000" cy="540000"/>
              </a:xfrm>
              <a:prstGeom prst="ellipse">
                <a:avLst/>
              </a:prstGeom>
              <a:solidFill>
                <a:srgbClr val="C00000">
                  <a:alpha val="80000"/>
                </a:srgbClr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T w="266700" h="88900"/>
              </a:sp3d>
            </p:spPr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smtClean="0">
                  <a:solidFill>
                    <a:prstClr val="white"/>
                  </a:solidFill>
                  <a:latin typeface="Calibri"/>
                  <a:ea typeface="ＭＳ Ｐゴシック" charset="-128"/>
                </a:endParaRPr>
              </a:p>
            </p:txBody>
          </p:sp>
        </p:grpSp>
        <p:sp>
          <p:nvSpPr>
            <p:cNvPr id="443" name="Ellipse 442"/>
            <p:cNvSpPr/>
            <p:nvPr/>
          </p:nvSpPr>
          <p:spPr>
            <a:xfrm>
              <a:off x="5796138" y="4369268"/>
              <a:ext cx="1337246" cy="1337246"/>
            </a:xfrm>
            <a:prstGeom prst="ellipse">
              <a:avLst/>
            </a:prstGeom>
            <a:solidFill>
              <a:srgbClr val="1F497D">
                <a:lumMod val="50000"/>
                <a:alpha val="50000"/>
              </a:srgbClr>
            </a:solidFill>
            <a:ln w="25400" cap="flat" cmpd="sng" algn="ctr">
              <a:noFill/>
              <a:prstDash val="solid"/>
            </a:ln>
            <a:effectLst>
              <a:glow rad="63500">
                <a:srgbClr val="8064A2">
                  <a:satMod val="175000"/>
                  <a:alpha val="40000"/>
                </a:srgbClr>
              </a:glow>
            </a:effectLst>
            <a:scene3d>
              <a:camera prst="orthographicFront"/>
              <a:lightRig rig="threePt" dir="t"/>
            </a:scene3d>
            <a:sp3d prstMaterial="powder">
              <a:bevelT w="685800" h="2794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</p:grpSp>
      <p:sp>
        <p:nvSpPr>
          <p:cNvPr id="476" name="Ellipse 475"/>
          <p:cNvSpPr>
            <a:spLocks noChangeAspect="1"/>
          </p:cNvSpPr>
          <p:nvPr/>
        </p:nvSpPr>
        <p:spPr>
          <a:xfrm>
            <a:off x="4408492" y="5007740"/>
            <a:ext cx="459000" cy="459000"/>
          </a:xfrm>
          <a:prstGeom prst="ellipse">
            <a:avLst/>
          </a:prstGeom>
          <a:solidFill>
            <a:srgbClr val="C00000">
              <a:alpha val="80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 prstMaterial="metal">
            <a:bevelT w="228600" h="88900"/>
          </a:sp3d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 smtClean="0">
              <a:solidFill>
                <a:prstClr val="white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478" name="ZoneTexte 477"/>
          <p:cNvSpPr txBox="1"/>
          <p:nvPr/>
        </p:nvSpPr>
        <p:spPr>
          <a:xfrm>
            <a:off x="2915816" y="4570370"/>
            <a:ext cx="1690828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u="sng" dirty="0" err="1" smtClean="0">
                <a:solidFill>
                  <a:prstClr val="white"/>
                </a:solidFill>
                <a:latin typeface="Calibri"/>
                <a:ea typeface="ＭＳ Ｐゴシック" charset="-128"/>
              </a:rPr>
              <a:t>Basse</a:t>
            </a:r>
            <a:r>
              <a:rPr lang="en-US" b="1" u="sng" dirty="0" smtClean="0">
                <a:solidFill>
                  <a:prstClr val="white"/>
                </a:solidFill>
                <a:latin typeface="Calibri"/>
                <a:ea typeface="ＭＳ Ｐゴシック" charset="-128"/>
              </a:rPr>
              <a:t> </a:t>
            </a:r>
            <a:r>
              <a:rPr lang="en-US" b="1" u="sng" dirty="0" err="1" smtClean="0">
                <a:solidFill>
                  <a:prstClr val="white"/>
                </a:solidFill>
                <a:latin typeface="Calibri"/>
                <a:ea typeface="ＭＳ Ｐゴシック" charset="-128"/>
              </a:rPr>
              <a:t>énergie</a:t>
            </a:r>
            <a:endParaRPr lang="en-US" b="1" u="sng" dirty="0" smtClean="0">
              <a:solidFill>
                <a:prstClr val="white"/>
              </a:solidFill>
              <a:latin typeface="Calibri"/>
              <a:ea typeface="ＭＳ Ｐゴシック" charset="-128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 err="1" smtClean="0">
                <a:solidFill>
                  <a:prstClr val="white"/>
                </a:solidFill>
                <a:latin typeface="Calibri"/>
                <a:ea typeface="ＭＳ Ｐゴシック" charset="-128"/>
              </a:rPr>
              <a:t>Comportement</a:t>
            </a:r>
            <a:r>
              <a:rPr lang="en-US" b="1" dirty="0" smtClean="0">
                <a:solidFill>
                  <a:prstClr val="white"/>
                </a:solidFill>
                <a:latin typeface="Calibri"/>
                <a:ea typeface="ＭＳ Ｐゴシック" charset="-128"/>
              </a:rPr>
              <a:t> </a:t>
            </a:r>
            <a:r>
              <a:rPr lang="en-US" b="1" dirty="0" err="1" smtClean="0">
                <a:solidFill>
                  <a:prstClr val="white"/>
                </a:solidFill>
                <a:latin typeface="Calibri"/>
                <a:ea typeface="ＭＳ Ｐゴシック" charset="-128"/>
              </a:rPr>
              <a:t>dominé</a:t>
            </a:r>
            <a:r>
              <a:rPr lang="en-US" b="1" dirty="0" smtClean="0">
                <a:solidFill>
                  <a:prstClr val="white"/>
                </a:solidFill>
                <a:latin typeface="Calibri"/>
                <a:ea typeface="ＭＳ Ｐゴシック" charset="-128"/>
              </a:rPr>
              <a:t> par </a:t>
            </a:r>
            <a:r>
              <a:rPr lang="en-US" b="1" dirty="0" err="1" smtClean="0">
                <a:solidFill>
                  <a:prstClr val="white"/>
                </a:solidFill>
                <a:latin typeface="Calibri"/>
                <a:ea typeface="ＭＳ Ｐゴシック" charset="-128"/>
              </a:rPr>
              <a:t>noyau</a:t>
            </a:r>
            <a:endParaRPr lang="en-US" b="1" dirty="0" smtClean="0">
              <a:solidFill>
                <a:prstClr val="white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483" name="ZoneTexte 482"/>
          <p:cNvSpPr txBox="1"/>
          <p:nvPr/>
        </p:nvSpPr>
        <p:spPr>
          <a:xfrm>
            <a:off x="5276268" y="4715852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white"/>
                </a:solidFill>
                <a:latin typeface="Symbol" pitchFamily="18" charset="2"/>
                <a:ea typeface="ＭＳ Ｐゴシック" charset="-128"/>
              </a:rPr>
              <a:t>l</a:t>
            </a:r>
            <a:endParaRPr lang="en-US" b="1" dirty="0">
              <a:solidFill>
                <a:prstClr val="white"/>
              </a:solidFill>
              <a:latin typeface="Symbol" pitchFamily="18" charset="2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4700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Titre 486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84976" cy="652934"/>
          </a:xfrm>
        </p:spPr>
        <p:txBody>
          <a:bodyPr/>
          <a:lstStyle/>
          <a:p>
            <a:r>
              <a:rPr lang="fr-FR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Pourquoi tant de modèles hadroniques ?</a:t>
            </a:r>
            <a:endParaRPr lang="fr-FR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5" name="Flèche droite rayée 254"/>
          <p:cNvSpPr/>
          <p:nvPr/>
        </p:nvSpPr>
        <p:spPr>
          <a:xfrm>
            <a:off x="4896468" y="3375082"/>
            <a:ext cx="432048" cy="288032"/>
          </a:xfrm>
          <a:prstGeom prst="stripedRightArrow">
            <a:avLst/>
          </a:prstGeom>
          <a:solidFill>
            <a:schemeClr val="accent1"/>
          </a:solidFill>
          <a:ln w="25400" cap="flat" cmpd="sng" algn="ctr">
            <a:solidFill>
              <a:schemeClr val="accent5">
                <a:lumMod val="40000"/>
                <a:lumOff val="6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 smtClean="0">
              <a:solidFill>
                <a:prstClr val="white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256" name="Flèche droite rayée 255"/>
          <p:cNvSpPr/>
          <p:nvPr/>
        </p:nvSpPr>
        <p:spPr>
          <a:xfrm>
            <a:off x="4907226" y="5073914"/>
            <a:ext cx="432048" cy="288032"/>
          </a:xfrm>
          <a:prstGeom prst="stripedRightArrow">
            <a:avLst/>
          </a:prstGeom>
          <a:solidFill>
            <a:schemeClr val="accent1"/>
          </a:solidFill>
          <a:ln w="25400" cap="flat" cmpd="sng" algn="ctr">
            <a:solidFill>
              <a:schemeClr val="accent5">
                <a:lumMod val="40000"/>
                <a:lumOff val="6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 smtClean="0">
              <a:solidFill>
                <a:prstClr val="white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258" name="Forme libre 257"/>
          <p:cNvSpPr/>
          <p:nvPr/>
        </p:nvSpPr>
        <p:spPr>
          <a:xfrm>
            <a:off x="4867490" y="4965525"/>
            <a:ext cx="2016226" cy="500220"/>
          </a:xfrm>
          <a:custGeom>
            <a:avLst/>
            <a:gdLst>
              <a:gd name="connsiteX0" fmla="*/ 0 w 5841403"/>
              <a:gd name="connsiteY0" fmla="*/ 840889 h 1690743"/>
              <a:gd name="connsiteX1" fmla="*/ 355003 w 5841403"/>
              <a:gd name="connsiteY1" fmla="*/ 120127 h 1690743"/>
              <a:gd name="connsiteX2" fmla="*/ 1075765 w 5841403"/>
              <a:gd name="connsiteY2" fmla="*/ 1561651 h 1690743"/>
              <a:gd name="connsiteX3" fmla="*/ 1796527 w 5841403"/>
              <a:gd name="connsiteY3" fmla="*/ 130884 h 1690743"/>
              <a:gd name="connsiteX4" fmla="*/ 2517290 w 5841403"/>
              <a:gd name="connsiteY4" fmla="*/ 1561651 h 1690743"/>
              <a:gd name="connsiteX5" fmla="*/ 3248810 w 5841403"/>
              <a:gd name="connsiteY5" fmla="*/ 130884 h 1690743"/>
              <a:gd name="connsiteX6" fmla="*/ 3948057 w 5841403"/>
              <a:gd name="connsiteY6" fmla="*/ 1561651 h 1690743"/>
              <a:gd name="connsiteX7" fmla="*/ 4690334 w 5841403"/>
              <a:gd name="connsiteY7" fmla="*/ 130884 h 1690743"/>
              <a:gd name="connsiteX8" fmla="*/ 5389581 w 5841403"/>
              <a:gd name="connsiteY8" fmla="*/ 1572409 h 1690743"/>
              <a:gd name="connsiteX9" fmla="*/ 5841403 w 5841403"/>
              <a:gd name="connsiteY9" fmla="*/ 840889 h 1690743"/>
              <a:gd name="connsiteX0" fmla="*/ 0 w 5389581"/>
              <a:gd name="connsiteY0" fmla="*/ 840889 h 1572408"/>
              <a:gd name="connsiteX1" fmla="*/ 355003 w 5389581"/>
              <a:gd name="connsiteY1" fmla="*/ 120127 h 1572408"/>
              <a:gd name="connsiteX2" fmla="*/ 1075765 w 5389581"/>
              <a:gd name="connsiteY2" fmla="*/ 1561651 h 1572408"/>
              <a:gd name="connsiteX3" fmla="*/ 1796527 w 5389581"/>
              <a:gd name="connsiteY3" fmla="*/ 130884 h 1572408"/>
              <a:gd name="connsiteX4" fmla="*/ 2517290 w 5389581"/>
              <a:gd name="connsiteY4" fmla="*/ 1561651 h 1572408"/>
              <a:gd name="connsiteX5" fmla="*/ 3248810 w 5389581"/>
              <a:gd name="connsiteY5" fmla="*/ 130884 h 1572408"/>
              <a:gd name="connsiteX6" fmla="*/ 3948057 w 5389581"/>
              <a:gd name="connsiteY6" fmla="*/ 1561651 h 1572408"/>
              <a:gd name="connsiteX7" fmla="*/ 4690334 w 5389581"/>
              <a:gd name="connsiteY7" fmla="*/ 130884 h 1572408"/>
              <a:gd name="connsiteX8" fmla="*/ 5389581 w 5389581"/>
              <a:gd name="connsiteY8" fmla="*/ 1572409 h 1572408"/>
              <a:gd name="connsiteX0" fmla="*/ 0 w 4690334"/>
              <a:gd name="connsiteY0" fmla="*/ 840889 h 1563444"/>
              <a:gd name="connsiteX1" fmla="*/ 355003 w 4690334"/>
              <a:gd name="connsiteY1" fmla="*/ 120127 h 1563444"/>
              <a:gd name="connsiteX2" fmla="*/ 1075765 w 4690334"/>
              <a:gd name="connsiteY2" fmla="*/ 1561651 h 1563444"/>
              <a:gd name="connsiteX3" fmla="*/ 1796527 w 4690334"/>
              <a:gd name="connsiteY3" fmla="*/ 130884 h 1563444"/>
              <a:gd name="connsiteX4" fmla="*/ 2517290 w 4690334"/>
              <a:gd name="connsiteY4" fmla="*/ 1561651 h 1563444"/>
              <a:gd name="connsiteX5" fmla="*/ 3248810 w 4690334"/>
              <a:gd name="connsiteY5" fmla="*/ 130884 h 1563444"/>
              <a:gd name="connsiteX6" fmla="*/ 3948057 w 4690334"/>
              <a:gd name="connsiteY6" fmla="*/ 1561651 h 1563444"/>
              <a:gd name="connsiteX7" fmla="*/ 4690334 w 4690334"/>
              <a:gd name="connsiteY7" fmla="*/ 130884 h 1563444"/>
              <a:gd name="connsiteX0" fmla="*/ 0 w 3948057"/>
              <a:gd name="connsiteY0" fmla="*/ 840889 h 1563444"/>
              <a:gd name="connsiteX1" fmla="*/ 355003 w 3948057"/>
              <a:gd name="connsiteY1" fmla="*/ 120127 h 1563444"/>
              <a:gd name="connsiteX2" fmla="*/ 1075765 w 3948057"/>
              <a:gd name="connsiteY2" fmla="*/ 1561651 h 1563444"/>
              <a:gd name="connsiteX3" fmla="*/ 1796527 w 3948057"/>
              <a:gd name="connsiteY3" fmla="*/ 130884 h 1563444"/>
              <a:gd name="connsiteX4" fmla="*/ 2517290 w 3948057"/>
              <a:gd name="connsiteY4" fmla="*/ 1561651 h 1563444"/>
              <a:gd name="connsiteX5" fmla="*/ 3248810 w 3948057"/>
              <a:gd name="connsiteY5" fmla="*/ 130884 h 1563444"/>
              <a:gd name="connsiteX6" fmla="*/ 3948057 w 3948057"/>
              <a:gd name="connsiteY6" fmla="*/ 1561651 h 1563444"/>
              <a:gd name="connsiteX0" fmla="*/ 0 w 3248810"/>
              <a:gd name="connsiteY0" fmla="*/ 840889 h 1563444"/>
              <a:gd name="connsiteX1" fmla="*/ 355003 w 3248810"/>
              <a:gd name="connsiteY1" fmla="*/ 120127 h 1563444"/>
              <a:gd name="connsiteX2" fmla="*/ 1075765 w 3248810"/>
              <a:gd name="connsiteY2" fmla="*/ 1561651 h 1563444"/>
              <a:gd name="connsiteX3" fmla="*/ 1796527 w 3248810"/>
              <a:gd name="connsiteY3" fmla="*/ 130884 h 1563444"/>
              <a:gd name="connsiteX4" fmla="*/ 2517290 w 3248810"/>
              <a:gd name="connsiteY4" fmla="*/ 1561651 h 1563444"/>
              <a:gd name="connsiteX5" fmla="*/ 3248810 w 3248810"/>
              <a:gd name="connsiteY5" fmla="*/ 130884 h 1563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48810" h="1563444">
                <a:moveTo>
                  <a:pt x="0" y="840889"/>
                </a:moveTo>
                <a:cubicBezTo>
                  <a:pt x="87854" y="420444"/>
                  <a:pt x="175709" y="0"/>
                  <a:pt x="355003" y="120127"/>
                </a:cubicBezTo>
                <a:cubicBezTo>
                  <a:pt x="534297" y="240254"/>
                  <a:pt x="835511" y="1559858"/>
                  <a:pt x="1075765" y="1561651"/>
                </a:cubicBezTo>
                <a:cubicBezTo>
                  <a:pt x="1316019" y="1563444"/>
                  <a:pt x="1556273" y="130884"/>
                  <a:pt x="1796527" y="130884"/>
                </a:cubicBezTo>
                <a:cubicBezTo>
                  <a:pt x="2036781" y="130884"/>
                  <a:pt x="2275243" y="1561651"/>
                  <a:pt x="2517290" y="1561651"/>
                </a:cubicBezTo>
                <a:cubicBezTo>
                  <a:pt x="2759337" y="1561651"/>
                  <a:pt x="3010349" y="130884"/>
                  <a:pt x="3248810" y="130884"/>
                </a:cubicBezTo>
              </a:path>
            </a:pathLst>
          </a:custGeom>
          <a:noFill/>
          <a:ln w="9525" cap="flat" cmpd="sng" algn="ctr">
            <a:solidFill>
              <a:schemeClr val="accent1"/>
            </a:solidFill>
            <a:prstDash val="solid"/>
          </a:ln>
          <a:effectLst>
            <a:glow rad="63500">
              <a:srgbClr val="4F81BD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 smtClean="0">
              <a:solidFill>
                <a:prstClr val="black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259" name="Forme libre 258"/>
          <p:cNvSpPr/>
          <p:nvPr/>
        </p:nvSpPr>
        <p:spPr>
          <a:xfrm>
            <a:off x="4867492" y="3248091"/>
            <a:ext cx="1584176" cy="540949"/>
          </a:xfrm>
          <a:custGeom>
            <a:avLst/>
            <a:gdLst>
              <a:gd name="connsiteX0" fmla="*/ 0 w 5841403"/>
              <a:gd name="connsiteY0" fmla="*/ 840889 h 1690743"/>
              <a:gd name="connsiteX1" fmla="*/ 355003 w 5841403"/>
              <a:gd name="connsiteY1" fmla="*/ 120127 h 1690743"/>
              <a:gd name="connsiteX2" fmla="*/ 1075765 w 5841403"/>
              <a:gd name="connsiteY2" fmla="*/ 1561651 h 1690743"/>
              <a:gd name="connsiteX3" fmla="*/ 1796527 w 5841403"/>
              <a:gd name="connsiteY3" fmla="*/ 130884 h 1690743"/>
              <a:gd name="connsiteX4" fmla="*/ 2517290 w 5841403"/>
              <a:gd name="connsiteY4" fmla="*/ 1561651 h 1690743"/>
              <a:gd name="connsiteX5" fmla="*/ 3248810 w 5841403"/>
              <a:gd name="connsiteY5" fmla="*/ 130884 h 1690743"/>
              <a:gd name="connsiteX6" fmla="*/ 3948057 w 5841403"/>
              <a:gd name="connsiteY6" fmla="*/ 1561651 h 1690743"/>
              <a:gd name="connsiteX7" fmla="*/ 4690334 w 5841403"/>
              <a:gd name="connsiteY7" fmla="*/ 130884 h 1690743"/>
              <a:gd name="connsiteX8" fmla="*/ 5389581 w 5841403"/>
              <a:gd name="connsiteY8" fmla="*/ 1572409 h 1690743"/>
              <a:gd name="connsiteX9" fmla="*/ 5841403 w 5841403"/>
              <a:gd name="connsiteY9" fmla="*/ 840889 h 1690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41403" h="1690743">
                <a:moveTo>
                  <a:pt x="0" y="840889"/>
                </a:moveTo>
                <a:cubicBezTo>
                  <a:pt x="87854" y="420444"/>
                  <a:pt x="175709" y="0"/>
                  <a:pt x="355003" y="120127"/>
                </a:cubicBezTo>
                <a:cubicBezTo>
                  <a:pt x="534297" y="240254"/>
                  <a:pt x="835511" y="1559858"/>
                  <a:pt x="1075765" y="1561651"/>
                </a:cubicBezTo>
                <a:cubicBezTo>
                  <a:pt x="1316019" y="1563444"/>
                  <a:pt x="1556273" y="130884"/>
                  <a:pt x="1796527" y="130884"/>
                </a:cubicBezTo>
                <a:cubicBezTo>
                  <a:pt x="2036781" y="130884"/>
                  <a:pt x="2275243" y="1561651"/>
                  <a:pt x="2517290" y="1561651"/>
                </a:cubicBezTo>
                <a:cubicBezTo>
                  <a:pt x="2759337" y="1561651"/>
                  <a:pt x="3010349" y="130884"/>
                  <a:pt x="3248810" y="130884"/>
                </a:cubicBezTo>
                <a:cubicBezTo>
                  <a:pt x="3487271" y="130884"/>
                  <a:pt x="3707803" y="1561651"/>
                  <a:pt x="3948057" y="1561651"/>
                </a:cubicBezTo>
                <a:cubicBezTo>
                  <a:pt x="4188311" y="1561651"/>
                  <a:pt x="4450080" y="129091"/>
                  <a:pt x="4690334" y="130884"/>
                </a:cubicBezTo>
                <a:cubicBezTo>
                  <a:pt x="4930588" y="132677"/>
                  <a:pt x="5197736" y="1454075"/>
                  <a:pt x="5389581" y="1572409"/>
                </a:cubicBezTo>
                <a:cubicBezTo>
                  <a:pt x="5581426" y="1690743"/>
                  <a:pt x="5711414" y="1265816"/>
                  <a:pt x="5841403" y="840889"/>
                </a:cubicBezTo>
              </a:path>
            </a:pathLst>
          </a:custGeom>
          <a:noFill/>
          <a:ln w="9525" cap="flat" cmpd="sng" algn="ctr">
            <a:solidFill>
              <a:schemeClr val="accent1"/>
            </a:solidFill>
            <a:prstDash val="solid"/>
          </a:ln>
          <a:effectLst>
            <a:glow rad="63500">
              <a:srgbClr val="4F81BD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 smtClean="0">
              <a:solidFill>
                <a:prstClr val="black"/>
              </a:solidFill>
              <a:latin typeface="Calibri"/>
              <a:ea typeface="ＭＳ Ｐゴシック" charset="-128"/>
            </a:endParaRPr>
          </a:p>
        </p:txBody>
      </p:sp>
      <p:pic>
        <p:nvPicPr>
          <p:cNvPr id="260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6186" y="764704"/>
            <a:ext cx="3230569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1" name="Rectangle 260"/>
          <p:cNvSpPr/>
          <p:nvPr/>
        </p:nvSpPr>
        <p:spPr>
          <a:xfrm>
            <a:off x="2995284" y="2388614"/>
            <a:ext cx="4385028" cy="626556"/>
          </a:xfrm>
          <a:prstGeom prst="rect">
            <a:avLst/>
          </a:prstGeom>
          <a:gradFill>
            <a:gsLst>
              <a:gs pos="0">
                <a:srgbClr val="1F497D">
                  <a:alpha val="0"/>
                </a:srgbClr>
              </a:gs>
              <a:gs pos="100000">
                <a:srgbClr val="1F497D">
                  <a:alpha val="0"/>
                </a:srgbClr>
              </a:gs>
              <a:gs pos="50000">
                <a:schemeClr val="accent1"/>
              </a:gs>
              <a:gs pos="100000">
                <a:srgbClr val="4F81BD">
                  <a:shade val="100000"/>
                  <a:satMod val="115000"/>
                </a:srgbClr>
              </a:gs>
            </a:gsLst>
            <a:lin ang="16200000" scaled="1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 smtClean="0">
              <a:solidFill>
                <a:prstClr val="white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262" name="Rectangle 261"/>
          <p:cNvSpPr/>
          <p:nvPr/>
        </p:nvSpPr>
        <p:spPr>
          <a:xfrm>
            <a:off x="2995284" y="4098588"/>
            <a:ext cx="4385028" cy="626556"/>
          </a:xfrm>
          <a:prstGeom prst="rect">
            <a:avLst/>
          </a:prstGeom>
          <a:gradFill>
            <a:gsLst>
              <a:gs pos="0">
                <a:srgbClr val="1F497D">
                  <a:alpha val="0"/>
                </a:srgbClr>
              </a:gs>
              <a:gs pos="100000">
                <a:srgbClr val="1F497D">
                  <a:alpha val="0"/>
                </a:srgbClr>
              </a:gs>
              <a:gs pos="50000">
                <a:schemeClr val="accent1"/>
              </a:gs>
              <a:gs pos="100000">
                <a:srgbClr val="4F81BD">
                  <a:shade val="100000"/>
                  <a:satMod val="115000"/>
                </a:srgbClr>
              </a:gs>
            </a:gsLst>
            <a:lin ang="16200000" scaled="1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 smtClean="0">
              <a:solidFill>
                <a:prstClr val="white"/>
              </a:solidFill>
              <a:latin typeface="Calibri"/>
              <a:ea typeface="ＭＳ Ｐゴシック" charset="-128"/>
            </a:endParaRPr>
          </a:p>
        </p:txBody>
      </p:sp>
      <p:grpSp>
        <p:nvGrpSpPr>
          <p:cNvPr id="263" name="Groupe 5"/>
          <p:cNvGrpSpPr>
            <a:grpSpLocks noChangeAspect="1"/>
          </p:cNvGrpSpPr>
          <p:nvPr/>
        </p:nvGrpSpPr>
        <p:grpSpPr>
          <a:xfrm>
            <a:off x="5843328" y="2903428"/>
            <a:ext cx="1267054" cy="1272979"/>
            <a:chOff x="964140" y="4833216"/>
            <a:chExt cx="1490652" cy="1497620"/>
          </a:xfrm>
        </p:grpSpPr>
        <p:sp>
          <p:nvSpPr>
            <p:cNvPr id="264" name="Ellipse 263"/>
            <p:cNvSpPr>
              <a:spLocks noChangeAspect="1"/>
            </p:cNvSpPr>
            <p:nvPr/>
          </p:nvSpPr>
          <p:spPr>
            <a:xfrm>
              <a:off x="2070612" y="4990284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65" name="Ellipse 264"/>
            <p:cNvSpPr>
              <a:spLocks noChangeAspect="1"/>
            </p:cNvSpPr>
            <p:nvPr/>
          </p:nvSpPr>
          <p:spPr>
            <a:xfrm>
              <a:off x="1864429" y="5198318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66" name="Ellipse 265"/>
            <p:cNvSpPr>
              <a:spLocks noChangeAspect="1"/>
            </p:cNvSpPr>
            <p:nvPr/>
          </p:nvSpPr>
          <p:spPr>
            <a:xfrm>
              <a:off x="2114094" y="5225365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67" name="Ellipse 266"/>
            <p:cNvSpPr>
              <a:spLocks noChangeAspect="1"/>
            </p:cNvSpPr>
            <p:nvPr/>
          </p:nvSpPr>
          <p:spPr>
            <a:xfrm>
              <a:off x="1821268" y="4966474"/>
              <a:ext cx="540000" cy="540000"/>
            </a:xfrm>
            <a:prstGeom prst="ellipse">
              <a:avLst/>
            </a:prstGeom>
            <a:solidFill>
              <a:srgbClr val="C00000">
                <a:alpha val="80000"/>
              </a:srgb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266700" h="889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68" name="Ellipse 267"/>
            <p:cNvSpPr>
              <a:spLocks noChangeAspect="1"/>
            </p:cNvSpPr>
            <p:nvPr/>
          </p:nvSpPr>
          <p:spPr>
            <a:xfrm>
              <a:off x="1543954" y="5139054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69" name="Ellipse 268"/>
            <p:cNvSpPr>
              <a:spLocks noChangeAspect="1"/>
            </p:cNvSpPr>
            <p:nvPr/>
          </p:nvSpPr>
          <p:spPr>
            <a:xfrm>
              <a:off x="1310124" y="5092724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70" name="Ellipse 269"/>
            <p:cNvSpPr>
              <a:spLocks noChangeAspect="1"/>
            </p:cNvSpPr>
            <p:nvPr/>
          </p:nvSpPr>
          <p:spPr>
            <a:xfrm>
              <a:off x="1503078" y="4901926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71" name="Ellipse 270"/>
            <p:cNvSpPr>
              <a:spLocks noChangeAspect="1"/>
            </p:cNvSpPr>
            <p:nvPr/>
          </p:nvSpPr>
          <p:spPr>
            <a:xfrm>
              <a:off x="1259632" y="4862192"/>
              <a:ext cx="540000" cy="540000"/>
            </a:xfrm>
            <a:prstGeom prst="ellipse">
              <a:avLst/>
            </a:prstGeom>
            <a:solidFill>
              <a:sysClr val="window" lastClr="FFFFFF">
                <a:lumMod val="50000"/>
                <a:alpha val="89000"/>
              </a:sys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260350" h="889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72" name="Ellipse 271"/>
            <p:cNvSpPr>
              <a:spLocks noChangeAspect="1"/>
            </p:cNvSpPr>
            <p:nvPr/>
          </p:nvSpPr>
          <p:spPr>
            <a:xfrm>
              <a:off x="1238790" y="5494340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73" name="Ellipse 272"/>
            <p:cNvSpPr>
              <a:spLocks noChangeAspect="1"/>
            </p:cNvSpPr>
            <p:nvPr/>
          </p:nvSpPr>
          <p:spPr>
            <a:xfrm>
              <a:off x="1032607" y="5702374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74" name="Ellipse 273"/>
            <p:cNvSpPr>
              <a:spLocks noChangeAspect="1"/>
            </p:cNvSpPr>
            <p:nvPr/>
          </p:nvSpPr>
          <p:spPr>
            <a:xfrm>
              <a:off x="1282272" y="5729421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75" name="Ellipse 274"/>
            <p:cNvSpPr>
              <a:spLocks noChangeAspect="1"/>
            </p:cNvSpPr>
            <p:nvPr/>
          </p:nvSpPr>
          <p:spPr>
            <a:xfrm>
              <a:off x="989446" y="5470530"/>
              <a:ext cx="540000" cy="540000"/>
            </a:xfrm>
            <a:prstGeom prst="ellipse">
              <a:avLst/>
            </a:prstGeom>
            <a:solidFill>
              <a:srgbClr val="C00000">
                <a:alpha val="80000"/>
              </a:srgb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266700" h="889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76" name="Ellipse 275"/>
            <p:cNvSpPr>
              <a:spLocks noChangeAspect="1"/>
            </p:cNvSpPr>
            <p:nvPr/>
          </p:nvSpPr>
          <p:spPr>
            <a:xfrm>
              <a:off x="1580018" y="6031634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77" name="Ellipse 276"/>
            <p:cNvSpPr>
              <a:spLocks noChangeAspect="1"/>
            </p:cNvSpPr>
            <p:nvPr/>
          </p:nvSpPr>
          <p:spPr>
            <a:xfrm>
              <a:off x="1346188" y="5985304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78" name="Ellipse 277"/>
            <p:cNvSpPr>
              <a:spLocks noChangeAspect="1"/>
            </p:cNvSpPr>
            <p:nvPr/>
          </p:nvSpPr>
          <p:spPr>
            <a:xfrm>
              <a:off x="1539142" y="5794506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79" name="Ellipse 278"/>
            <p:cNvSpPr>
              <a:spLocks noChangeAspect="1"/>
            </p:cNvSpPr>
            <p:nvPr/>
          </p:nvSpPr>
          <p:spPr>
            <a:xfrm>
              <a:off x="1295696" y="5754772"/>
              <a:ext cx="540000" cy="540000"/>
            </a:xfrm>
            <a:prstGeom prst="ellipse">
              <a:avLst/>
            </a:prstGeom>
            <a:solidFill>
              <a:sysClr val="window" lastClr="FFFFFF">
                <a:lumMod val="50000"/>
                <a:alpha val="89000"/>
              </a:sys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260350" h="889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80" name="Ellipse 279"/>
            <p:cNvSpPr>
              <a:spLocks noChangeAspect="1"/>
            </p:cNvSpPr>
            <p:nvPr/>
          </p:nvSpPr>
          <p:spPr>
            <a:xfrm>
              <a:off x="1805392" y="5253010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81" name="Ellipse 280"/>
            <p:cNvSpPr>
              <a:spLocks noChangeAspect="1"/>
            </p:cNvSpPr>
            <p:nvPr/>
          </p:nvSpPr>
          <p:spPr>
            <a:xfrm>
              <a:off x="1599209" y="5461044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82" name="Ellipse 281"/>
            <p:cNvSpPr>
              <a:spLocks noChangeAspect="1"/>
            </p:cNvSpPr>
            <p:nvPr/>
          </p:nvSpPr>
          <p:spPr>
            <a:xfrm>
              <a:off x="1848874" y="5488091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83" name="Ellipse 282"/>
            <p:cNvSpPr>
              <a:spLocks noChangeAspect="1"/>
            </p:cNvSpPr>
            <p:nvPr/>
          </p:nvSpPr>
          <p:spPr>
            <a:xfrm>
              <a:off x="1556048" y="5229200"/>
              <a:ext cx="540000" cy="540000"/>
            </a:xfrm>
            <a:prstGeom prst="ellipse">
              <a:avLst/>
            </a:prstGeom>
            <a:solidFill>
              <a:srgbClr val="C00000">
                <a:alpha val="80000"/>
              </a:srgb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266700" h="889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84" name="Ellipse 283"/>
            <p:cNvSpPr>
              <a:spLocks noChangeAspect="1"/>
            </p:cNvSpPr>
            <p:nvPr/>
          </p:nvSpPr>
          <p:spPr>
            <a:xfrm>
              <a:off x="1545040" y="5001042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85" name="Ellipse 284"/>
            <p:cNvSpPr>
              <a:spLocks noChangeAspect="1"/>
            </p:cNvSpPr>
            <p:nvPr/>
          </p:nvSpPr>
          <p:spPr>
            <a:xfrm>
              <a:off x="1338857" y="5209076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86" name="Ellipse 285"/>
            <p:cNvSpPr>
              <a:spLocks noChangeAspect="1"/>
            </p:cNvSpPr>
            <p:nvPr/>
          </p:nvSpPr>
          <p:spPr>
            <a:xfrm>
              <a:off x="1588522" y="5236123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87" name="Ellipse 286"/>
            <p:cNvSpPr>
              <a:spLocks noChangeAspect="1"/>
            </p:cNvSpPr>
            <p:nvPr/>
          </p:nvSpPr>
          <p:spPr>
            <a:xfrm>
              <a:off x="1295696" y="4977232"/>
              <a:ext cx="540000" cy="540000"/>
            </a:xfrm>
            <a:prstGeom prst="ellipse">
              <a:avLst/>
            </a:prstGeom>
            <a:solidFill>
              <a:srgbClr val="C00000">
                <a:alpha val="80000"/>
              </a:srgb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266700" h="889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88" name="Ellipse 287"/>
            <p:cNvSpPr>
              <a:spLocks noChangeAspect="1"/>
            </p:cNvSpPr>
            <p:nvPr/>
          </p:nvSpPr>
          <p:spPr>
            <a:xfrm>
              <a:off x="1976002" y="5218030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89" name="Ellipse 288"/>
            <p:cNvSpPr>
              <a:spLocks noChangeAspect="1"/>
            </p:cNvSpPr>
            <p:nvPr/>
          </p:nvSpPr>
          <p:spPr>
            <a:xfrm>
              <a:off x="1742172" y="5171700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90" name="Ellipse 289"/>
            <p:cNvSpPr>
              <a:spLocks noChangeAspect="1"/>
            </p:cNvSpPr>
            <p:nvPr/>
          </p:nvSpPr>
          <p:spPr>
            <a:xfrm>
              <a:off x="1935126" y="4980902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91" name="Ellipse 290"/>
            <p:cNvSpPr>
              <a:spLocks noChangeAspect="1"/>
            </p:cNvSpPr>
            <p:nvPr/>
          </p:nvSpPr>
          <p:spPr>
            <a:xfrm>
              <a:off x="1691680" y="4941168"/>
              <a:ext cx="540000" cy="540000"/>
            </a:xfrm>
            <a:prstGeom prst="ellipse">
              <a:avLst/>
            </a:prstGeom>
            <a:solidFill>
              <a:sysClr val="window" lastClr="FFFFFF">
                <a:lumMod val="50000"/>
                <a:alpha val="89000"/>
              </a:sys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260350" h="889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92" name="Ellipse 291"/>
            <p:cNvSpPr>
              <a:spLocks noChangeAspect="1"/>
            </p:cNvSpPr>
            <p:nvPr/>
          </p:nvSpPr>
          <p:spPr>
            <a:xfrm>
              <a:off x="1543954" y="5722086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93" name="Ellipse 292"/>
            <p:cNvSpPr>
              <a:spLocks noChangeAspect="1"/>
            </p:cNvSpPr>
            <p:nvPr/>
          </p:nvSpPr>
          <p:spPr>
            <a:xfrm>
              <a:off x="1310124" y="5675756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94" name="Ellipse 293"/>
            <p:cNvSpPr>
              <a:spLocks noChangeAspect="1"/>
            </p:cNvSpPr>
            <p:nvPr/>
          </p:nvSpPr>
          <p:spPr>
            <a:xfrm>
              <a:off x="1503078" y="5484958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95" name="Ellipse 294"/>
            <p:cNvSpPr>
              <a:spLocks noChangeAspect="1"/>
            </p:cNvSpPr>
            <p:nvPr/>
          </p:nvSpPr>
          <p:spPr>
            <a:xfrm>
              <a:off x="1259632" y="5445224"/>
              <a:ext cx="540000" cy="540000"/>
            </a:xfrm>
            <a:prstGeom prst="ellipse">
              <a:avLst/>
            </a:prstGeom>
            <a:solidFill>
              <a:sysClr val="window" lastClr="FFFFFF">
                <a:lumMod val="50000"/>
                <a:alpha val="89000"/>
              </a:sys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260350" h="889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96" name="Ellipse 295"/>
            <p:cNvSpPr>
              <a:spLocks noChangeAspect="1"/>
            </p:cNvSpPr>
            <p:nvPr/>
          </p:nvSpPr>
          <p:spPr>
            <a:xfrm>
              <a:off x="1905080" y="5577106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97" name="Ellipse 296"/>
            <p:cNvSpPr>
              <a:spLocks noChangeAspect="1"/>
            </p:cNvSpPr>
            <p:nvPr/>
          </p:nvSpPr>
          <p:spPr>
            <a:xfrm>
              <a:off x="1698897" y="5785140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98" name="Ellipse 297"/>
            <p:cNvSpPr>
              <a:spLocks noChangeAspect="1"/>
            </p:cNvSpPr>
            <p:nvPr/>
          </p:nvSpPr>
          <p:spPr>
            <a:xfrm>
              <a:off x="1948562" y="5812187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99" name="Ellipse 298"/>
            <p:cNvSpPr>
              <a:spLocks noChangeAspect="1"/>
            </p:cNvSpPr>
            <p:nvPr/>
          </p:nvSpPr>
          <p:spPr>
            <a:xfrm>
              <a:off x="1655736" y="5553296"/>
              <a:ext cx="540000" cy="540000"/>
            </a:xfrm>
            <a:prstGeom prst="ellipse">
              <a:avLst/>
            </a:prstGeom>
            <a:solidFill>
              <a:srgbClr val="C00000">
                <a:alpha val="80000"/>
              </a:srgb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266700" h="889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00" name="Ellipse 299"/>
            <p:cNvSpPr>
              <a:spLocks noChangeAspect="1"/>
            </p:cNvSpPr>
            <p:nvPr/>
          </p:nvSpPr>
          <p:spPr>
            <a:xfrm>
              <a:off x="1806800" y="6067698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01" name="Ellipse 300"/>
            <p:cNvSpPr>
              <a:spLocks noChangeAspect="1"/>
            </p:cNvSpPr>
            <p:nvPr/>
          </p:nvSpPr>
          <p:spPr>
            <a:xfrm>
              <a:off x="1572970" y="6021368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02" name="Ellipse 301"/>
            <p:cNvSpPr>
              <a:spLocks noChangeAspect="1"/>
            </p:cNvSpPr>
            <p:nvPr/>
          </p:nvSpPr>
          <p:spPr>
            <a:xfrm>
              <a:off x="1765924" y="5830570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03" name="Ellipse 302"/>
            <p:cNvSpPr>
              <a:spLocks noChangeAspect="1"/>
            </p:cNvSpPr>
            <p:nvPr/>
          </p:nvSpPr>
          <p:spPr>
            <a:xfrm>
              <a:off x="1522478" y="5790836"/>
              <a:ext cx="540000" cy="540000"/>
            </a:xfrm>
            <a:prstGeom prst="ellipse">
              <a:avLst/>
            </a:prstGeom>
            <a:solidFill>
              <a:sysClr val="window" lastClr="FFFFFF">
                <a:lumMod val="50000"/>
                <a:alpha val="89000"/>
              </a:sys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260350" h="889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04" name="Ellipse 303"/>
            <p:cNvSpPr>
              <a:spLocks noChangeAspect="1"/>
            </p:cNvSpPr>
            <p:nvPr/>
          </p:nvSpPr>
          <p:spPr>
            <a:xfrm>
              <a:off x="1339774" y="5688848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05" name="Ellipse 304"/>
            <p:cNvSpPr>
              <a:spLocks noChangeAspect="1"/>
            </p:cNvSpPr>
            <p:nvPr/>
          </p:nvSpPr>
          <p:spPr>
            <a:xfrm>
              <a:off x="1133591" y="5896882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06" name="Ellipse 305"/>
            <p:cNvSpPr>
              <a:spLocks noChangeAspect="1"/>
            </p:cNvSpPr>
            <p:nvPr/>
          </p:nvSpPr>
          <p:spPr>
            <a:xfrm>
              <a:off x="1383256" y="5923929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07" name="Ellipse 306"/>
            <p:cNvSpPr>
              <a:spLocks noChangeAspect="1"/>
            </p:cNvSpPr>
            <p:nvPr/>
          </p:nvSpPr>
          <p:spPr>
            <a:xfrm>
              <a:off x="1090430" y="5665038"/>
              <a:ext cx="540000" cy="540000"/>
            </a:xfrm>
            <a:prstGeom prst="ellipse">
              <a:avLst/>
            </a:prstGeom>
            <a:solidFill>
              <a:srgbClr val="C00000">
                <a:alpha val="80000"/>
              </a:srgb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266700" h="889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08" name="Ellipse 307"/>
            <p:cNvSpPr>
              <a:spLocks noChangeAspect="1"/>
            </p:cNvSpPr>
            <p:nvPr/>
          </p:nvSpPr>
          <p:spPr>
            <a:xfrm>
              <a:off x="1687970" y="5470118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09" name="Ellipse 308"/>
            <p:cNvSpPr>
              <a:spLocks noChangeAspect="1"/>
            </p:cNvSpPr>
            <p:nvPr/>
          </p:nvSpPr>
          <p:spPr>
            <a:xfrm>
              <a:off x="1454140" y="5423788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10" name="Ellipse 309"/>
            <p:cNvSpPr>
              <a:spLocks noChangeAspect="1"/>
            </p:cNvSpPr>
            <p:nvPr/>
          </p:nvSpPr>
          <p:spPr>
            <a:xfrm>
              <a:off x="1647094" y="5232990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11" name="Ellipse 310"/>
            <p:cNvSpPr>
              <a:spLocks noChangeAspect="1"/>
            </p:cNvSpPr>
            <p:nvPr/>
          </p:nvSpPr>
          <p:spPr>
            <a:xfrm>
              <a:off x="1403648" y="5193256"/>
              <a:ext cx="540000" cy="540000"/>
            </a:xfrm>
            <a:prstGeom prst="ellipse">
              <a:avLst/>
            </a:prstGeom>
            <a:solidFill>
              <a:sysClr val="window" lastClr="FFFFFF">
                <a:lumMod val="50000"/>
                <a:alpha val="89000"/>
              </a:sys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260350" h="889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12" name="Ellipse 311"/>
            <p:cNvSpPr>
              <a:spLocks noChangeAspect="1"/>
            </p:cNvSpPr>
            <p:nvPr/>
          </p:nvSpPr>
          <p:spPr>
            <a:xfrm>
              <a:off x="1248462" y="5531368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13" name="Ellipse 312"/>
            <p:cNvSpPr>
              <a:spLocks noChangeAspect="1"/>
            </p:cNvSpPr>
            <p:nvPr/>
          </p:nvSpPr>
          <p:spPr>
            <a:xfrm>
              <a:off x="1014632" y="5485038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14" name="Ellipse 313"/>
            <p:cNvSpPr>
              <a:spLocks noChangeAspect="1"/>
            </p:cNvSpPr>
            <p:nvPr/>
          </p:nvSpPr>
          <p:spPr>
            <a:xfrm>
              <a:off x="1207586" y="5294240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15" name="Ellipse 314"/>
            <p:cNvSpPr>
              <a:spLocks noChangeAspect="1"/>
            </p:cNvSpPr>
            <p:nvPr/>
          </p:nvSpPr>
          <p:spPr>
            <a:xfrm>
              <a:off x="964140" y="5254506"/>
              <a:ext cx="540000" cy="540000"/>
            </a:xfrm>
            <a:prstGeom prst="ellipse">
              <a:avLst/>
            </a:prstGeom>
            <a:solidFill>
              <a:sysClr val="window" lastClr="FFFFFF">
                <a:lumMod val="50000"/>
                <a:alpha val="89000"/>
              </a:sys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260350" h="889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16" name="Ellipse 315"/>
            <p:cNvSpPr>
              <a:spLocks noChangeAspect="1"/>
            </p:cNvSpPr>
            <p:nvPr/>
          </p:nvSpPr>
          <p:spPr>
            <a:xfrm>
              <a:off x="1329016" y="4964978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17" name="Ellipse 316"/>
            <p:cNvSpPr>
              <a:spLocks noChangeAspect="1"/>
            </p:cNvSpPr>
            <p:nvPr/>
          </p:nvSpPr>
          <p:spPr>
            <a:xfrm>
              <a:off x="1122833" y="5173012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18" name="Ellipse 317"/>
            <p:cNvSpPr>
              <a:spLocks noChangeAspect="1"/>
            </p:cNvSpPr>
            <p:nvPr/>
          </p:nvSpPr>
          <p:spPr>
            <a:xfrm>
              <a:off x="1372498" y="5200059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19" name="Ellipse 318"/>
            <p:cNvSpPr>
              <a:spLocks noChangeAspect="1"/>
            </p:cNvSpPr>
            <p:nvPr/>
          </p:nvSpPr>
          <p:spPr>
            <a:xfrm>
              <a:off x="1079672" y="4941168"/>
              <a:ext cx="540000" cy="540000"/>
            </a:xfrm>
            <a:prstGeom prst="ellipse">
              <a:avLst/>
            </a:prstGeom>
            <a:solidFill>
              <a:srgbClr val="C00000">
                <a:alpha val="80000"/>
              </a:srgb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266700" h="889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20" name="Ellipse 319"/>
            <p:cNvSpPr>
              <a:spLocks noChangeAspect="1"/>
            </p:cNvSpPr>
            <p:nvPr/>
          </p:nvSpPr>
          <p:spPr>
            <a:xfrm>
              <a:off x="2160838" y="5512558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21" name="Ellipse 320"/>
            <p:cNvSpPr>
              <a:spLocks noChangeAspect="1"/>
            </p:cNvSpPr>
            <p:nvPr/>
          </p:nvSpPr>
          <p:spPr>
            <a:xfrm>
              <a:off x="1954655" y="5720592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22" name="Ellipse 321"/>
            <p:cNvSpPr>
              <a:spLocks noChangeAspect="1"/>
            </p:cNvSpPr>
            <p:nvPr/>
          </p:nvSpPr>
          <p:spPr>
            <a:xfrm>
              <a:off x="2204320" y="5747639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23" name="Ellipse 322"/>
            <p:cNvSpPr>
              <a:spLocks noChangeAspect="1"/>
            </p:cNvSpPr>
            <p:nvPr/>
          </p:nvSpPr>
          <p:spPr>
            <a:xfrm>
              <a:off x="1911494" y="5488748"/>
              <a:ext cx="540000" cy="540000"/>
            </a:xfrm>
            <a:prstGeom prst="ellipse">
              <a:avLst/>
            </a:prstGeom>
            <a:solidFill>
              <a:srgbClr val="C00000">
                <a:alpha val="80000"/>
              </a:srgb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266700" h="889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24" name="Ellipse 323"/>
            <p:cNvSpPr>
              <a:spLocks noChangeAspect="1"/>
            </p:cNvSpPr>
            <p:nvPr/>
          </p:nvSpPr>
          <p:spPr>
            <a:xfrm>
              <a:off x="2199114" y="5430384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25" name="Ellipse 324"/>
            <p:cNvSpPr>
              <a:spLocks noChangeAspect="1"/>
            </p:cNvSpPr>
            <p:nvPr/>
          </p:nvSpPr>
          <p:spPr>
            <a:xfrm>
              <a:off x="1965284" y="5384054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26" name="Ellipse 325"/>
            <p:cNvSpPr>
              <a:spLocks noChangeAspect="1"/>
            </p:cNvSpPr>
            <p:nvPr/>
          </p:nvSpPr>
          <p:spPr>
            <a:xfrm>
              <a:off x="2158238" y="5193256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27" name="Ellipse 326"/>
            <p:cNvSpPr>
              <a:spLocks noChangeAspect="1"/>
            </p:cNvSpPr>
            <p:nvPr/>
          </p:nvSpPr>
          <p:spPr>
            <a:xfrm>
              <a:off x="1914792" y="5153522"/>
              <a:ext cx="540000" cy="540000"/>
            </a:xfrm>
            <a:prstGeom prst="ellipse">
              <a:avLst/>
            </a:prstGeom>
            <a:solidFill>
              <a:sysClr val="window" lastClr="FFFFFF">
                <a:lumMod val="50000"/>
                <a:alpha val="89000"/>
              </a:sys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260350" h="889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28" name="Ellipse 327"/>
            <p:cNvSpPr>
              <a:spLocks noChangeAspect="1"/>
            </p:cNvSpPr>
            <p:nvPr/>
          </p:nvSpPr>
          <p:spPr>
            <a:xfrm>
              <a:off x="1725000" y="4857026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29" name="Ellipse 328"/>
            <p:cNvSpPr>
              <a:spLocks noChangeAspect="1"/>
            </p:cNvSpPr>
            <p:nvPr/>
          </p:nvSpPr>
          <p:spPr>
            <a:xfrm>
              <a:off x="1518817" y="5065060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30" name="Ellipse 329"/>
            <p:cNvSpPr>
              <a:spLocks noChangeAspect="1"/>
            </p:cNvSpPr>
            <p:nvPr/>
          </p:nvSpPr>
          <p:spPr>
            <a:xfrm>
              <a:off x="1768482" y="5092107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31" name="Ellipse 330"/>
            <p:cNvSpPr>
              <a:spLocks noChangeAspect="1"/>
            </p:cNvSpPr>
            <p:nvPr/>
          </p:nvSpPr>
          <p:spPr>
            <a:xfrm>
              <a:off x="1475656" y="4833216"/>
              <a:ext cx="540000" cy="540000"/>
            </a:xfrm>
            <a:prstGeom prst="ellipse">
              <a:avLst/>
            </a:prstGeom>
            <a:solidFill>
              <a:srgbClr val="C00000">
                <a:alpha val="80000"/>
              </a:srgb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266700" h="889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32" name="Ellipse 331"/>
            <p:cNvSpPr>
              <a:spLocks noChangeAspect="1"/>
            </p:cNvSpPr>
            <p:nvPr/>
          </p:nvSpPr>
          <p:spPr>
            <a:xfrm>
              <a:off x="1642234" y="5627598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33" name="Ellipse 332"/>
            <p:cNvSpPr>
              <a:spLocks noChangeAspect="1"/>
            </p:cNvSpPr>
            <p:nvPr/>
          </p:nvSpPr>
          <p:spPr>
            <a:xfrm>
              <a:off x="1436051" y="5835632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34" name="Ellipse 333"/>
            <p:cNvSpPr>
              <a:spLocks noChangeAspect="1"/>
            </p:cNvSpPr>
            <p:nvPr/>
          </p:nvSpPr>
          <p:spPr>
            <a:xfrm>
              <a:off x="1685716" y="5862679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35" name="Ellipse 334"/>
            <p:cNvSpPr>
              <a:spLocks noChangeAspect="1"/>
            </p:cNvSpPr>
            <p:nvPr/>
          </p:nvSpPr>
          <p:spPr>
            <a:xfrm>
              <a:off x="1392890" y="5603788"/>
              <a:ext cx="540000" cy="540000"/>
            </a:xfrm>
            <a:prstGeom prst="ellipse">
              <a:avLst/>
            </a:prstGeom>
            <a:solidFill>
              <a:srgbClr val="C00000">
                <a:alpha val="80000"/>
              </a:srgb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266700" h="889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36" name="Ellipse 335"/>
            <p:cNvSpPr>
              <a:spLocks noChangeAspect="1"/>
            </p:cNvSpPr>
            <p:nvPr/>
          </p:nvSpPr>
          <p:spPr>
            <a:xfrm>
              <a:off x="1615962" y="5412166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37" name="Ellipse 336"/>
            <p:cNvSpPr>
              <a:spLocks noChangeAspect="1"/>
            </p:cNvSpPr>
            <p:nvPr/>
          </p:nvSpPr>
          <p:spPr>
            <a:xfrm>
              <a:off x="1382132" y="5365836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38" name="Ellipse 337"/>
            <p:cNvSpPr>
              <a:spLocks noChangeAspect="1"/>
            </p:cNvSpPr>
            <p:nvPr/>
          </p:nvSpPr>
          <p:spPr>
            <a:xfrm>
              <a:off x="1575086" y="5175038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39" name="Ellipse 338"/>
            <p:cNvSpPr>
              <a:spLocks noChangeAspect="1"/>
            </p:cNvSpPr>
            <p:nvPr/>
          </p:nvSpPr>
          <p:spPr>
            <a:xfrm>
              <a:off x="1331640" y="5135304"/>
              <a:ext cx="540000" cy="540000"/>
            </a:xfrm>
            <a:prstGeom prst="ellipse">
              <a:avLst/>
            </a:prstGeom>
            <a:solidFill>
              <a:sysClr val="window" lastClr="FFFFFF">
                <a:lumMod val="50000"/>
                <a:alpha val="89000"/>
              </a:sys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260350" h="889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40" name="Ellipse 339"/>
            <p:cNvSpPr>
              <a:spLocks noChangeAspect="1"/>
            </p:cNvSpPr>
            <p:nvPr/>
          </p:nvSpPr>
          <p:spPr>
            <a:xfrm>
              <a:off x="2048010" y="5888110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41" name="Ellipse 340"/>
            <p:cNvSpPr>
              <a:spLocks noChangeAspect="1"/>
            </p:cNvSpPr>
            <p:nvPr/>
          </p:nvSpPr>
          <p:spPr>
            <a:xfrm>
              <a:off x="1814180" y="5841780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42" name="Ellipse 341"/>
            <p:cNvSpPr>
              <a:spLocks noChangeAspect="1"/>
            </p:cNvSpPr>
            <p:nvPr/>
          </p:nvSpPr>
          <p:spPr>
            <a:xfrm>
              <a:off x="2007134" y="5650982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43" name="Ellipse 342"/>
            <p:cNvSpPr>
              <a:spLocks noChangeAspect="1"/>
            </p:cNvSpPr>
            <p:nvPr/>
          </p:nvSpPr>
          <p:spPr>
            <a:xfrm>
              <a:off x="1763688" y="5611248"/>
              <a:ext cx="540000" cy="540000"/>
            </a:xfrm>
            <a:prstGeom prst="ellipse">
              <a:avLst/>
            </a:prstGeom>
            <a:solidFill>
              <a:sysClr val="window" lastClr="FFFFFF">
                <a:lumMod val="50000"/>
                <a:alpha val="89000"/>
              </a:sys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260350" h="889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44" name="Ellipse 343"/>
            <p:cNvSpPr>
              <a:spLocks noChangeAspect="1"/>
            </p:cNvSpPr>
            <p:nvPr/>
          </p:nvSpPr>
          <p:spPr>
            <a:xfrm>
              <a:off x="1843830" y="5299832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45" name="Ellipse 344"/>
            <p:cNvSpPr>
              <a:spLocks noChangeAspect="1"/>
            </p:cNvSpPr>
            <p:nvPr/>
          </p:nvSpPr>
          <p:spPr>
            <a:xfrm>
              <a:off x="1637647" y="5507866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46" name="Ellipse 345"/>
            <p:cNvSpPr>
              <a:spLocks noChangeAspect="1"/>
            </p:cNvSpPr>
            <p:nvPr/>
          </p:nvSpPr>
          <p:spPr>
            <a:xfrm>
              <a:off x="1887312" y="5534913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47" name="Ellipse 346"/>
            <p:cNvSpPr>
              <a:spLocks noChangeAspect="1"/>
            </p:cNvSpPr>
            <p:nvPr/>
          </p:nvSpPr>
          <p:spPr>
            <a:xfrm>
              <a:off x="1594486" y="5276022"/>
              <a:ext cx="540000" cy="540000"/>
            </a:xfrm>
            <a:prstGeom prst="ellipse">
              <a:avLst/>
            </a:prstGeom>
            <a:solidFill>
              <a:srgbClr val="C00000">
                <a:alpha val="80000"/>
              </a:srgb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266700" h="889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48" name="Ellipse 347"/>
            <p:cNvSpPr>
              <a:spLocks noChangeAspect="1"/>
            </p:cNvSpPr>
            <p:nvPr/>
          </p:nvSpPr>
          <p:spPr>
            <a:xfrm>
              <a:off x="1512274" y="5436760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49" name="Ellipse 348"/>
            <p:cNvSpPr>
              <a:spLocks noChangeAspect="1"/>
            </p:cNvSpPr>
            <p:nvPr/>
          </p:nvSpPr>
          <p:spPr>
            <a:xfrm>
              <a:off x="1306091" y="5644794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50" name="Ellipse 349"/>
            <p:cNvSpPr>
              <a:spLocks noChangeAspect="1"/>
            </p:cNvSpPr>
            <p:nvPr/>
          </p:nvSpPr>
          <p:spPr>
            <a:xfrm>
              <a:off x="1555756" y="5671841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51" name="Ellipse 350"/>
            <p:cNvSpPr>
              <a:spLocks noChangeAspect="1"/>
            </p:cNvSpPr>
            <p:nvPr/>
          </p:nvSpPr>
          <p:spPr>
            <a:xfrm>
              <a:off x="1262930" y="5412950"/>
              <a:ext cx="540000" cy="540000"/>
            </a:xfrm>
            <a:prstGeom prst="ellipse">
              <a:avLst/>
            </a:prstGeom>
            <a:solidFill>
              <a:srgbClr val="C00000">
                <a:alpha val="80000"/>
              </a:srgb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266700" h="889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</p:grpSp>
      <p:grpSp>
        <p:nvGrpSpPr>
          <p:cNvPr id="441" name="Groupe 248"/>
          <p:cNvGrpSpPr/>
          <p:nvPr/>
        </p:nvGrpSpPr>
        <p:grpSpPr>
          <a:xfrm>
            <a:off x="5803596" y="4590518"/>
            <a:ext cx="1337246" cy="1337246"/>
            <a:chOff x="5796138" y="4369268"/>
            <a:chExt cx="1337246" cy="1337246"/>
          </a:xfrm>
        </p:grpSpPr>
        <p:grpSp>
          <p:nvGrpSpPr>
            <p:cNvPr id="442" name="Groupe 235"/>
            <p:cNvGrpSpPr/>
            <p:nvPr/>
          </p:nvGrpSpPr>
          <p:grpSpPr>
            <a:xfrm>
              <a:off x="5829783" y="4412186"/>
              <a:ext cx="1267055" cy="1272977"/>
              <a:chOff x="5979886" y="4631620"/>
              <a:chExt cx="1490652" cy="1497620"/>
            </a:xfrm>
          </p:grpSpPr>
          <p:sp>
            <p:nvSpPr>
              <p:cNvPr id="444" name="Ellipse 443"/>
              <p:cNvSpPr>
                <a:spLocks noChangeAspect="1"/>
              </p:cNvSpPr>
              <p:nvPr/>
            </p:nvSpPr>
            <p:spPr>
              <a:xfrm>
                <a:off x="6837014" y="4764878"/>
                <a:ext cx="540000" cy="540000"/>
              </a:xfrm>
              <a:prstGeom prst="ellipse">
                <a:avLst/>
              </a:prstGeom>
              <a:solidFill>
                <a:srgbClr val="C00000">
                  <a:alpha val="80000"/>
                </a:srgbClr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T w="266700" h="88900"/>
              </a:sp3d>
            </p:spPr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smtClean="0">
                  <a:solidFill>
                    <a:prstClr val="white"/>
                  </a:solidFill>
                  <a:latin typeface="Calibri"/>
                  <a:ea typeface="ＭＳ Ｐゴシック" charset="-128"/>
                </a:endParaRPr>
              </a:p>
            </p:txBody>
          </p:sp>
          <p:sp>
            <p:nvSpPr>
              <p:cNvPr id="445" name="Ellipse 444"/>
              <p:cNvSpPr>
                <a:spLocks noChangeAspect="1"/>
              </p:cNvSpPr>
              <p:nvPr/>
            </p:nvSpPr>
            <p:spPr>
              <a:xfrm>
                <a:off x="6275378" y="4660596"/>
                <a:ext cx="540000" cy="540000"/>
              </a:xfrm>
              <a:prstGeom prst="ellipse">
                <a:avLst/>
              </a:prstGeom>
              <a:solidFill>
                <a:sysClr val="window" lastClr="FFFFFF">
                  <a:lumMod val="50000"/>
                  <a:alpha val="89000"/>
                </a:sysClr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T w="266700" h="88900"/>
              </a:sp3d>
            </p:spPr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smtClean="0">
                  <a:solidFill>
                    <a:prstClr val="white"/>
                  </a:solidFill>
                  <a:latin typeface="Calibri"/>
                  <a:ea typeface="ＭＳ Ｐゴシック" charset="-128"/>
                </a:endParaRPr>
              </a:p>
            </p:txBody>
          </p:sp>
          <p:sp>
            <p:nvSpPr>
              <p:cNvPr id="446" name="Ellipse 445"/>
              <p:cNvSpPr>
                <a:spLocks noChangeAspect="1"/>
              </p:cNvSpPr>
              <p:nvPr/>
            </p:nvSpPr>
            <p:spPr>
              <a:xfrm>
                <a:off x="6005192" y="5268934"/>
                <a:ext cx="540000" cy="540000"/>
              </a:xfrm>
              <a:prstGeom prst="ellipse">
                <a:avLst/>
              </a:prstGeom>
              <a:solidFill>
                <a:srgbClr val="C00000">
                  <a:alpha val="80000"/>
                </a:srgbClr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T w="266700" h="88900"/>
              </a:sp3d>
            </p:spPr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smtClean="0">
                  <a:solidFill>
                    <a:prstClr val="white"/>
                  </a:solidFill>
                  <a:latin typeface="Calibri"/>
                  <a:ea typeface="ＭＳ Ｐゴシック" charset="-128"/>
                </a:endParaRPr>
              </a:p>
            </p:txBody>
          </p:sp>
          <p:sp>
            <p:nvSpPr>
              <p:cNvPr id="447" name="Ellipse 446"/>
              <p:cNvSpPr>
                <a:spLocks noChangeAspect="1"/>
              </p:cNvSpPr>
              <p:nvPr/>
            </p:nvSpPr>
            <p:spPr>
              <a:xfrm>
                <a:off x="6311442" y="5553176"/>
                <a:ext cx="540000" cy="540000"/>
              </a:xfrm>
              <a:prstGeom prst="ellipse">
                <a:avLst/>
              </a:prstGeom>
              <a:solidFill>
                <a:sysClr val="window" lastClr="FFFFFF">
                  <a:lumMod val="50000"/>
                  <a:alpha val="89000"/>
                </a:sysClr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T w="266700" h="88900"/>
              </a:sp3d>
            </p:spPr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smtClean="0">
                  <a:solidFill>
                    <a:prstClr val="white"/>
                  </a:solidFill>
                  <a:latin typeface="Calibri"/>
                  <a:ea typeface="ＭＳ Ｐゴシック" charset="-128"/>
                </a:endParaRPr>
              </a:p>
            </p:txBody>
          </p:sp>
          <p:sp>
            <p:nvSpPr>
              <p:cNvPr id="448" name="Ellipse 447"/>
              <p:cNvSpPr>
                <a:spLocks noChangeAspect="1"/>
              </p:cNvSpPr>
              <p:nvPr/>
            </p:nvSpPr>
            <p:spPr>
              <a:xfrm>
                <a:off x="6571794" y="5027604"/>
                <a:ext cx="540000" cy="540000"/>
              </a:xfrm>
              <a:prstGeom prst="ellipse">
                <a:avLst/>
              </a:prstGeom>
              <a:solidFill>
                <a:srgbClr val="C00000">
                  <a:alpha val="80000"/>
                </a:srgbClr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T w="266700" h="88900"/>
              </a:sp3d>
            </p:spPr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smtClean="0">
                  <a:solidFill>
                    <a:prstClr val="white"/>
                  </a:solidFill>
                  <a:latin typeface="Calibri"/>
                  <a:ea typeface="ＭＳ Ｐゴシック" charset="-128"/>
                </a:endParaRPr>
              </a:p>
            </p:txBody>
          </p:sp>
          <p:sp>
            <p:nvSpPr>
              <p:cNvPr id="449" name="Ellipse 448"/>
              <p:cNvSpPr>
                <a:spLocks noChangeAspect="1"/>
              </p:cNvSpPr>
              <p:nvPr/>
            </p:nvSpPr>
            <p:spPr>
              <a:xfrm>
                <a:off x="6311442" y="4775636"/>
                <a:ext cx="540000" cy="540000"/>
              </a:xfrm>
              <a:prstGeom prst="ellipse">
                <a:avLst/>
              </a:prstGeom>
              <a:solidFill>
                <a:srgbClr val="C00000">
                  <a:alpha val="80000"/>
                </a:srgbClr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T w="266700" h="88900"/>
              </a:sp3d>
            </p:spPr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smtClean="0">
                  <a:solidFill>
                    <a:prstClr val="white"/>
                  </a:solidFill>
                  <a:latin typeface="Calibri"/>
                  <a:ea typeface="ＭＳ Ｐゴシック" charset="-128"/>
                </a:endParaRPr>
              </a:p>
            </p:txBody>
          </p:sp>
          <p:sp>
            <p:nvSpPr>
              <p:cNvPr id="450" name="Ellipse 449"/>
              <p:cNvSpPr>
                <a:spLocks noChangeAspect="1"/>
              </p:cNvSpPr>
              <p:nvPr/>
            </p:nvSpPr>
            <p:spPr>
              <a:xfrm>
                <a:off x="6707426" y="4739572"/>
                <a:ext cx="540000" cy="540000"/>
              </a:xfrm>
              <a:prstGeom prst="ellipse">
                <a:avLst/>
              </a:prstGeom>
              <a:solidFill>
                <a:sysClr val="window" lastClr="FFFFFF">
                  <a:lumMod val="50000"/>
                  <a:alpha val="89000"/>
                </a:sysClr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T w="266700" h="88900"/>
              </a:sp3d>
            </p:spPr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smtClean="0">
                  <a:solidFill>
                    <a:prstClr val="white"/>
                  </a:solidFill>
                  <a:latin typeface="Calibri"/>
                  <a:ea typeface="ＭＳ Ｐゴシック" charset="-128"/>
                </a:endParaRPr>
              </a:p>
            </p:txBody>
          </p:sp>
          <p:sp>
            <p:nvSpPr>
              <p:cNvPr id="451" name="Ellipse 450"/>
              <p:cNvSpPr>
                <a:spLocks noChangeAspect="1"/>
              </p:cNvSpPr>
              <p:nvPr/>
            </p:nvSpPr>
            <p:spPr>
              <a:xfrm>
                <a:off x="6275378" y="5243628"/>
                <a:ext cx="540000" cy="540000"/>
              </a:xfrm>
              <a:prstGeom prst="ellipse">
                <a:avLst/>
              </a:prstGeom>
              <a:solidFill>
                <a:sysClr val="window" lastClr="FFFFFF">
                  <a:lumMod val="50000"/>
                  <a:alpha val="89000"/>
                </a:sysClr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T w="266700" h="88900"/>
              </a:sp3d>
            </p:spPr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smtClean="0">
                  <a:solidFill>
                    <a:prstClr val="white"/>
                  </a:solidFill>
                  <a:latin typeface="Calibri"/>
                  <a:ea typeface="ＭＳ Ｐゴシック" charset="-128"/>
                </a:endParaRPr>
              </a:p>
            </p:txBody>
          </p:sp>
          <p:sp>
            <p:nvSpPr>
              <p:cNvPr id="452" name="Ellipse 451"/>
              <p:cNvSpPr>
                <a:spLocks noChangeAspect="1"/>
              </p:cNvSpPr>
              <p:nvPr/>
            </p:nvSpPr>
            <p:spPr>
              <a:xfrm>
                <a:off x="6671482" y="5351700"/>
                <a:ext cx="540000" cy="540000"/>
              </a:xfrm>
              <a:prstGeom prst="ellipse">
                <a:avLst/>
              </a:prstGeom>
              <a:solidFill>
                <a:srgbClr val="C00000">
                  <a:alpha val="80000"/>
                </a:srgbClr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T w="266700" h="88900"/>
              </a:sp3d>
            </p:spPr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smtClean="0">
                  <a:solidFill>
                    <a:prstClr val="white"/>
                  </a:solidFill>
                  <a:latin typeface="Calibri"/>
                  <a:ea typeface="ＭＳ Ｐゴシック" charset="-128"/>
                </a:endParaRPr>
              </a:p>
            </p:txBody>
          </p:sp>
          <p:sp>
            <p:nvSpPr>
              <p:cNvPr id="453" name="Ellipse 452"/>
              <p:cNvSpPr>
                <a:spLocks noChangeAspect="1"/>
              </p:cNvSpPr>
              <p:nvPr/>
            </p:nvSpPr>
            <p:spPr>
              <a:xfrm>
                <a:off x="6538224" y="5589240"/>
                <a:ext cx="540000" cy="540000"/>
              </a:xfrm>
              <a:prstGeom prst="ellipse">
                <a:avLst/>
              </a:prstGeom>
              <a:solidFill>
                <a:sysClr val="window" lastClr="FFFFFF">
                  <a:lumMod val="50000"/>
                  <a:alpha val="89000"/>
                </a:sysClr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T w="266700" h="88900"/>
              </a:sp3d>
            </p:spPr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smtClean="0">
                  <a:solidFill>
                    <a:prstClr val="white"/>
                  </a:solidFill>
                  <a:latin typeface="Calibri"/>
                  <a:ea typeface="ＭＳ Ｐゴシック" charset="-128"/>
                </a:endParaRPr>
              </a:p>
            </p:txBody>
          </p:sp>
          <p:sp>
            <p:nvSpPr>
              <p:cNvPr id="454" name="Ellipse 453"/>
              <p:cNvSpPr>
                <a:spLocks noChangeAspect="1"/>
              </p:cNvSpPr>
              <p:nvPr/>
            </p:nvSpPr>
            <p:spPr>
              <a:xfrm>
                <a:off x="6106176" y="5463442"/>
                <a:ext cx="540000" cy="540000"/>
              </a:xfrm>
              <a:prstGeom prst="ellipse">
                <a:avLst/>
              </a:prstGeom>
              <a:solidFill>
                <a:srgbClr val="C00000">
                  <a:alpha val="80000"/>
                </a:srgbClr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T w="266700" h="88900"/>
              </a:sp3d>
            </p:spPr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smtClean="0">
                  <a:solidFill>
                    <a:prstClr val="white"/>
                  </a:solidFill>
                  <a:latin typeface="Calibri"/>
                  <a:ea typeface="ＭＳ Ｐゴシック" charset="-128"/>
                </a:endParaRPr>
              </a:p>
            </p:txBody>
          </p:sp>
          <p:sp>
            <p:nvSpPr>
              <p:cNvPr id="455" name="Ellipse 454"/>
              <p:cNvSpPr>
                <a:spLocks noChangeAspect="1"/>
              </p:cNvSpPr>
              <p:nvPr/>
            </p:nvSpPr>
            <p:spPr>
              <a:xfrm>
                <a:off x="6419394" y="4991660"/>
                <a:ext cx="540000" cy="540000"/>
              </a:xfrm>
              <a:prstGeom prst="ellipse">
                <a:avLst/>
              </a:prstGeom>
              <a:solidFill>
                <a:sysClr val="window" lastClr="FFFFFF">
                  <a:lumMod val="50000"/>
                  <a:alpha val="89000"/>
                </a:sysClr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T w="266700" h="88900"/>
              </a:sp3d>
            </p:spPr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smtClean="0">
                  <a:solidFill>
                    <a:prstClr val="white"/>
                  </a:solidFill>
                  <a:latin typeface="Calibri"/>
                  <a:ea typeface="ＭＳ Ｐゴシック" charset="-128"/>
                </a:endParaRPr>
              </a:p>
            </p:txBody>
          </p:sp>
          <p:sp>
            <p:nvSpPr>
              <p:cNvPr id="456" name="Ellipse 455"/>
              <p:cNvSpPr>
                <a:spLocks noChangeAspect="1"/>
              </p:cNvSpPr>
              <p:nvPr/>
            </p:nvSpPr>
            <p:spPr>
              <a:xfrm>
                <a:off x="5979886" y="5052910"/>
                <a:ext cx="540000" cy="540000"/>
              </a:xfrm>
              <a:prstGeom prst="ellipse">
                <a:avLst/>
              </a:prstGeom>
              <a:solidFill>
                <a:sysClr val="window" lastClr="FFFFFF">
                  <a:lumMod val="50000"/>
                  <a:alpha val="89000"/>
                </a:sysClr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T w="266700" h="88900"/>
              </a:sp3d>
            </p:spPr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smtClean="0">
                  <a:solidFill>
                    <a:prstClr val="white"/>
                  </a:solidFill>
                  <a:latin typeface="Calibri"/>
                  <a:ea typeface="ＭＳ Ｐゴシック" charset="-128"/>
                </a:endParaRPr>
              </a:p>
            </p:txBody>
          </p:sp>
          <p:sp>
            <p:nvSpPr>
              <p:cNvPr id="457" name="Ellipse 456"/>
              <p:cNvSpPr>
                <a:spLocks noChangeAspect="1"/>
              </p:cNvSpPr>
              <p:nvPr/>
            </p:nvSpPr>
            <p:spPr>
              <a:xfrm>
                <a:off x="6095418" y="4739572"/>
                <a:ext cx="540000" cy="540000"/>
              </a:xfrm>
              <a:prstGeom prst="ellipse">
                <a:avLst/>
              </a:prstGeom>
              <a:solidFill>
                <a:srgbClr val="C00000">
                  <a:alpha val="80000"/>
                </a:srgbClr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T w="266700" h="88900"/>
              </a:sp3d>
            </p:spPr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smtClean="0">
                  <a:solidFill>
                    <a:prstClr val="white"/>
                  </a:solidFill>
                  <a:latin typeface="Calibri"/>
                  <a:ea typeface="ＭＳ Ｐゴシック" charset="-128"/>
                </a:endParaRPr>
              </a:p>
            </p:txBody>
          </p:sp>
          <p:sp>
            <p:nvSpPr>
              <p:cNvPr id="458" name="Ellipse 457"/>
              <p:cNvSpPr>
                <a:spLocks noChangeAspect="1"/>
              </p:cNvSpPr>
              <p:nvPr/>
            </p:nvSpPr>
            <p:spPr>
              <a:xfrm>
                <a:off x="6927240" y="5287152"/>
                <a:ext cx="540000" cy="540000"/>
              </a:xfrm>
              <a:prstGeom prst="ellipse">
                <a:avLst/>
              </a:prstGeom>
              <a:solidFill>
                <a:srgbClr val="C00000">
                  <a:alpha val="80000"/>
                </a:srgbClr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T w="266700" h="88900"/>
              </a:sp3d>
            </p:spPr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smtClean="0">
                  <a:solidFill>
                    <a:prstClr val="white"/>
                  </a:solidFill>
                  <a:latin typeface="Calibri"/>
                  <a:ea typeface="ＭＳ Ｐゴシック" charset="-128"/>
                </a:endParaRPr>
              </a:p>
            </p:txBody>
          </p:sp>
          <p:sp>
            <p:nvSpPr>
              <p:cNvPr id="459" name="Ellipse 458"/>
              <p:cNvSpPr>
                <a:spLocks noChangeAspect="1"/>
              </p:cNvSpPr>
              <p:nvPr/>
            </p:nvSpPr>
            <p:spPr>
              <a:xfrm>
                <a:off x="6930538" y="4951926"/>
                <a:ext cx="540000" cy="540000"/>
              </a:xfrm>
              <a:prstGeom prst="ellipse">
                <a:avLst/>
              </a:prstGeom>
              <a:solidFill>
                <a:sysClr val="window" lastClr="FFFFFF">
                  <a:lumMod val="50000"/>
                  <a:alpha val="89000"/>
                </a:sysClr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T w="266700" h="88900"/>
              </a:sp3d>
            </p:spPr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smtClean="0">
                  <a:solidFill>
                    <a:prstClr val="white"/>
                  </a:solidFill>
                  <a:latin typeface="Calibri"/>
                  <a:ea typeface="ＭＳ Ｐゴシック" charset="-128"/>
                </a:endParaRPr>
              </a:p>
            </p:txBody>
          </p:sp>
          <p:sp>
            <p:nvSpPr>
              <p:cNvPr id="460" name="Ellipse 459"/>
              <p:cNvSpPr>
                <a:spLocks noChangeAspect="1"/>
              </p:cNvSpPr>
              <p:nvPr/>
            </p:nvSpPr>
            <p:spPr>
              <a:xfrm>
                <a:off x="6491402" y="4631620"/>
                <a:ext cx="540000" cy="540000"/>
              </a:xfrm>
              <a:prstGeom prst="ellipse">
                <a:avLst/>
              </a:prstGeom>
              <a:solidFill>
                <a:srgbClr val="C00000">
                  <a:alpha val="80000"/>
                </a:srgbClr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T w="266700" h="88900"/>
              </a:sp3d>
            </p:spPr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smtClean="0">
                  <a:solidFill>
                    <a:prstClr val="white"/>
                  </a:solidFill>
                  <a:latin typeface="Calibri"/>
                  <a:ea typeface="ＭＳ Ｐゴシック" charset="-128"/>
                </a:endParaRPr>
              </a:p>
            </p:txBody>
          </p:sp>
          <p:sp>
            <p:nvSpPr>
              <p:cNvPr id="461" name="Ellipse 460"/>
              <p:cNvSpPr>
                <a:spLocks noChangeAspect="1"/>
              </p:cNvSpPr>
              <p:nvPr/>
            </p:nvSpPr>
            <p:spPr>
              <a:xfrm>
                <a:off x="6408636" y="5402192"/>
                <a:ext cx="540000" cy="540000"/>
              </a:xfrm>
              <a:prstGeom prst="ellipse">
                <a:avLst/>
              </a:prstGeom>
              <a:solidFill>
                <a:srgbClr val="C00000">
                  <a:alpha val="80000"/>
                </a:srgbClr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T w="266700" h="88900"/>
              </a:sp3d>
            </p:spPr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smtClean="0">
                  <a:solidFill>
                    <a:prstClr val="white"/>
                  </a:solidFill>
                  <a:latin typeface="Calibri"/>
                  <a:ea typeface="ＭＳ Ｐゴシック" charset="-128"/>
                </a:endParaRPr>
              </a:p>
            </p:txBody>
          </p:sp>
          <p:sp>
            <p:nvSpPr>
              <p:cNvPr id="462" name="Ellipse 461"/>
              <p:cNvSpPr>
                <a:spLocks noChangeAspect="1"/>
              </p:cNvSpPr>
              <p:nvPr/>
            </p:nvSpPr>
            <p:spPr>
              <a:xfrm>
                <a:off x="6347386" y="4933708"/>
                <a:ext cx="540000" cy="540000"/>
              </a:xfrm>
              <a:prstGeom prst="ellipse">
                <a:avLst/>
              </a:prstGeom>
              <a:solidFill>
                <a:sysClr val="window" lastClr="FFFFFF">
                  <a:lumMod val="50000"/>
                  <a:alpha val="89000"/>
                </a:sysClr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T w="266700" h="88900"/>
              </a:sp3d>
            </p:spPr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smtClean="0">
                  <a:solidFill>
                    <a:prstClr val="white"/>
                  </a:solidFill>
                  <a:latin typeface="Calibri"/>
                  <a:ea typeface="ＭＳ Ｐゴシック" charset="-128"/>
                </a:endParaRPr>
              </a:p>
            </p:txBody>
          </p:sp>
          <p:sp>
            <p:nvSpPr>
              <p:cNvPr id="463" name="Ellipse 462"/>
              <p:cNvSpPr>
                <a:spLocks noChangeAspect="1"/>
              </p:cNvSpPr>
              <p:nvPr/>
            </p:nvSpPr>
            <p:spPr>
              <a:xfrm>
                <a:off x="6779434" y="5409652"/>
                <a:ext cx="540000" cy="540000"/>
              </a:xfrm>
              <a:prstGeom prst="ellipse">
                <a:avLst/>
              </a:prstGeom>
              <a:solidFill>
                <a:sysClr val="window" lastClr="FFFFFF">
                  <a:lumMod val="50000"/>
                  <a:alpha val="89000"/>
                </a:sysClr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T w="266700" h="88900"/>
              </a:sp3d>
            </p:spPr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smtClean="0">
                  <a:solidFill>
                    <a:prstClr val="white"/>
                  </a:solidFill>
                  <a:latin typeface="Calibri"/>
                  <a:ea typeface="ＭＳ Ｐゴシック" charset="-128"/>
                </a:endParaRPr>
              </a:p>
            </p:txBody>
          </p:sp>
          <p:sp>
            <p:nvSpPr>
              <p:cNvPr id="464" name="Ellipse 463"/>
              <p:cNvSpPr>
                <a:spLocks noChangeAspect="1"/>
              </p:cNvSpPr>
              <p:nvPr/>
            </p:nvSpPr>
            <p:spPr>
              <a:xfrm>
                <a:off x="6610232" y="5074426"/>
                <a:ext cx="540000" cy="540000"/>
              </a:xfrm>
              <a:prstGeom prst="ellipse">
                <a:avLst/>
              </a:prstGeom>
              <a:solidFill>
                <a:srgbClr val="C00000">
                  <a:alpha val="80000"/>
                </a:srgbClr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T w="266700" h="88900"/>
              </a:sp3d>
            </p:spPr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smtClean="0">
                  <a:solidFill>
                    <a:prstClr val="white"/>
                  </a:solidFill>
                  <a:latin typeface="Calibri"/>
                  <a:ea typeface="ＭＳ Ｐゴシック" charset="-128"/>
                </a:endParaRPr>
              </a:p>
            </p:txBody>
          </p:sp>
          <p:sp>
            <p:nvSpPr>
              <p:cNvPr id="465" name="Ellipse 464"/>
              <p:cNvSpPr>
                <a:spLocks noChangeAspect="1"/>
              </p:cNvSpPr>
              <p:nvPr/>
            </p:nvSpPr>
            <p:spPr>
              <a:xfrm>
                <a:off x="6278676" y="5211354"/>
                <a:ext cx="540000" cy="540000"/>
              </a:xfrm>
              <a:prstGeom prst="ellipse">
                <a:avLst/>
              </a:prstGeom>
              <a:solidFill>
                <a:srgbClr val="C00000">
                  <a:alpha val="80000"/>
                </a:srgbClr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T w="266700" h="88900"/>
              </a:sp3d>
            </p:spPr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smtClean="0">
                  <a:solidFill>
                    <a:prstClr val="white"/>
                  </a:solidFill>
                  <a:latin typeface="Calibri"/>
                  <a:ea typeface="ＭＳ Ｐゴシック" charset="-128"/>
                </a:endParaRPr>
              </a:p>
            </p:txBody>
          </p:sp>
        </p:grpSp>
        <p:sp>
          <p:nvSpPr>
            <p:cNvPr id="443" name="Ellipse 442"/>
            <p:cNvSpPr/>
            <p:nvPr/>
          </p:nvSpPr>
          <p:spPr>
            <a:xfrm>
              <a:off x="5796138" y="4369268"/>
              <a:ext cx="1337246" cy="1337246"/>
            </a:xfrm>
            <a:prstGeom prst="ellipse">
              <a:avLst/>
            </a:prstGeom>
            <a:solidFill>
              <a:srgbClr val="1F497D">
                <a:lumMod val="50000"/>
                <a:alpha val="50000"/>
              </a:srgbClr>
            </a:solidFill>
            <a:ln w="25400" cap="flat" cmpd="sng" algn="ctr">
              <a:noFill/>
              <a:prstDash val="solid"/>
            </a:ln>
            <a:effectLst>
              <a:glow rad="63500">
                <a:srgbClr val="8064A2">
                  <a:satMod val="175000"/>
                  <a:alpha val="40000"/>
                </a:srgbClr>
              </a:glow>
            </a:effectLst>
            <a:scene3d>
              <a:camera prst="orthographicFront"/>
              <a:lightRig rig="threePt" dir="t"/>
            </a:scene3d>
            <a:sp3d prstMaterial="powder">
              <a:bevelT w="685800" h="2794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</p:grpSp>
      <p:grpSp>
        <p:nvGrpSpPr>
          <p:cNvPr id="471" name="Groupe 247"/>
          <p:cNvGrpSpPr/>
          <p:nvPr/>
        </p:nvGrpSpPr>
        <p:grpSpPr>
          <a:xfrm>
            <a:off x="4408492" y="3301064"/>
            <a:ext cx="459000" cy="459000"/>
            <a:chOff x="4291244" y="2885210"/>
            <a:chExt cx="459000" cy="459000"/>
          </a:xfrm>
        </p:grpSpPr>
        <p:sp>
          <p:nvSpPr>
            <p:cNvPr id="472" name="Ellipse 471"/>
            <p:cNvSpPr>
              <a:spLocks noChangeAspect="1"/>
            </p:cNvSpPr>
            <p:nvPr/>
          </p:nvSpPr>
          <p:spPr>
            <a:xfrm>
              <a:off x="4503186" y="2914593"/>
              <a:ext cx="153000" cy="153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73" name="Ellipse 472"/>
            <p:cNvSpPr>
              <a:spLocks noChangeAspect="1"/>
            </p:cNvSpPr>
            <p:nvPr/>
          </p:nvSpPr>
          <p:spPr>
            <a:xfrm>
              <a:off x="4327931" y="3091422"/>
              <a:ext cx="153000" cy="153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74" name="Ellipse 473"/>
            <p:cNvSpPr>
              <a:spLocks noChangeAspect="1"/>
            </p:cNvSpPr>
            <p:nvPr/>
          </p:nvSpPr>
          <p:spPr>
            <a:xfrm>
              <a:off x="4540146" y="3114412"/>
              <a:ext cx="153000" cy="153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75" name="Ellipse 474"/>
            <p:cNvSpPr>
              <a:spLocks noChangeAspect="1"/>
            </p:cNvSpPr>
            <p:nvPr/>
          </p:nvSpPr>
          <p:spPr>
            <a:xfrm>
              <a:off x="4291244" y="2885210"/>
              <a:ext cx="459000" cy="459000"/>
            </a:xfrm>
            <a:prstGeom prst="ellipse">
              <a:avLst/>
            </a:prstGeom>
            <a:solidFill>
              <a:srgbClr val="C00000">
                <a:alpha val="80000"/>
              </a:srgb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228600" h="889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</p:grpSp>
      <p:sp>
        <p:nvSpPr>
          <p:cNvPr id="476" name="Ellipse 475"/>
          <p:cNvSpPr>
            <a:spLocks noChangeAspect="1"/>
          </p:cNvSpPr>
          <p:nvPr/>
        </p:nvSpPr>
        <p:spPr>
          <a:xfrm>
            <a:off x="4408492" y="5007740"/>
            <a:ext cx="459000" cy="459000"/>
          </a:xfrm>
          <a:prstGeom prst="ellipse">
            <a:avLst/>
          </a:prstGeom>
          <a:solidFill>
            <a:srgbClr val="C00000">
              <a:alpha val="80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 prstMaterial="metal">
            <a:bevelT w="228600" h="88900"/>
          </a:sp3d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 smtClean="0">
              <a:solidFill>
                <a:prstClr val="white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477" name="ZoneTexte 476"/>
          <p:cNvSpPr txBox="1"/>
          <p:nvPr/>
        </p:nvSpPr>
        <p:spPr>
          <a:xfrm>
            <a:off x="2795740" y="2852936"/>
            <a:ext cx="1776260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u="sng" dirty="0" err="1" smtClean="0">
                <a:solidFill>
                  <a:prstClr val="white"/>
                </a:solidFill>
                <a:latin typeface="Calibri"/>
                <a:ea typeface="ＭＳ Ｐゴシック" charset="-128"/>
              </a:rPr>
              <a:t>Energie</a:t>
            </a:r>
            <a:r>
              <a:rPr lang="en-US" b="1" u="sng" dirty="0" smtClean="0">
                <a:solidFill>
                  <a:prstClr val="white"/>
                </a:solidFill>
                <a:latin typeface="Calibri"/>
                <a:ea typeface="ＭＳ Ｐゴシック" charset="-128"/>
              </a:rPr>
              <a:t> </a:t>
            </a:r>
            <a:r>
              <a:rPr lang="en-US" b="1" u="sng" dirty="0" err="1" smtClean="0">
                <a:solidFill>
                  <a:prstClr val="white"/>
                </a:solidFill>
                <a:latin typeface="Calibri"/>
                <a:ea typeface="ＭＳ Ｐゴシック" charset="-128"/>
              </a:rPr>
              <a:t>intermédiaire</a:t>
            </a:r>
            <a:endParaRPr lang="en-US" b="1" u="sng" dirty="0" smtClean="0">
              <a:solidFill>
                <a:prstClr val="white"/>
              </a:solidFill>
              <a:latin typeface="Calibri"/>
              <a:ea typeface="ＭＳ Ｐゴシック" charset="-128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 err="1" smtClean="0">
                <a:solidFill>
                  <a:prstClr val="white"/>
                </a:solidFill>
                <a:latin typeface="Calibri"/>
                <a:ea typeface="ＭＳ Ｐゴシック" charset="-128"/>
              </a:rPr>
              <a:t>Comportement</a:t>
            </a:r>
            <a:r>
              <a:rPr lang="en-US" b="1" dirty="0" smtClean="0">
                <a:solidFill>
                  <a:prstClr val="white"/>
                </a:solidFill>
                <a:latin typeface="Calibri"/>
                <a:ea typeface="ＭＳ Ｐゴシック" charset="-128"/>
              </a:rPr>
              <a:t> </a:t>
            </a:r>
            <a:r>
              <a:rPr lang="en-US" b="1" dirty="0" err="1" smtClean="0">
                <a:solidFill>
                  <a:prstClr val="white"/>
                </a:solidFill>
                <a:latin typeface="Calibri"/>
                <a:ea typeface="ＭＳ Ｐゴシック" charset="-128"/>
              </a:rPr>
              <a:t>dominé</a:t>
            </a:r>
            <a:r>
              <a:rPr lang="en-US" b="1" dirty="0" smtClean="0">
                <a:solidFill>
                  <a:prstClr val="white"/>
                </a:solidFill>
                <a:latin typeface="Calibri"/>
                <a:ea typeface="ＭＳ Ｐゴシック" charset="-128"/>
              </a:rPr>
              <a:t> par </a:t>
            </a:r>
            <a:r>
              <a:rPr lang="en-US" b="1" dirty="0" err="1" smtClean="0">
                <a:solidFill>
                  <a:prstClr val="white"/>
                </a:solidFill>
                <a:latin typeface="Calibri"/>
                <a:ea typeface="ＭＳ Ｐゴシック" charset="-128"/>
              </a:rPr>
              <a:t>nucléons</a:t>
            </a:r>
            <a:endParaRPr lang="en-US" b="1" dirty="0">
              <a:solidFill>
                <a:prstClr val="white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478" name="ZoneTexte 477"/>
          <p:cNvSpPr txBox="1"/>
          <p:nvPr/>
        </p:nvSpPr>
        <p:spPr>
          <a:xfrm>
            <a:off x="2915816" y="4570370"/>
            <a:ext cx="1690828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u="sng" dirty="0" err="1" smtClean="0">
                <a:solidFill>
                  <a:prstClr val="white"/>
                </a:solidFill>
                <a:latin typeface="Calibri"/>
                <a:ea typeface="ＭＳ Ｐゴシック" charset="-128"/>
              </a:rPr>
              <a:t>Basse</a:t>
            </a:r>
            <a:r>
              <a:rPr lang="en-US" b="1" u="sng" dirty="0" smtClean="0">
                <a:solidFill>
                  <a:prstClr val="white"/>
                </a:solidFill>
                <a:latin typeface="Calibri"/>
                <a:ea typeface="ＭＳ Ｐゴシック" charset="-128"/>
              </a:rPr>
              <a:t> </a:t>
            </a:r>
            <a:r>
              <a:rPr lang="en-US" b="1" u="sng" dirty="0" err="1" smtClean="0">
                <a:solidFill>
                  <a:prstClr val="white"/>
                </a:solidFill>
                <a:latin typeface="Calibri"/>
                <a:ea typeface="ＭＳ Ｐゴシック" charset="-128"/>
              </a:rPr>
              <a:t>énergie</a:t>
            </a:r>
            <a:endParaRPr lang="en-US" b="1" u="sng" dirty="0" smtClean="0">
              <a:solidFill>
                <a:prstClr val="white"/>
              </a:solidFill>
              <a:latin typeface="Calibri"/>
              <a:ea typeface="ＭＳ Ｐゴシック" charset="-128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 err="1" smtClean="0">
                <a:solidFill>
                  <a:prstClr val="white"/>
                </a:solidFill>
                <a:latin typeface="Calibri"/>
                <a:ea typeface="ＭＳ Ｐゴシック" charset="-128"/>
              </a:rPr>
              <a:t>Comportement</a:t>
            </a:r>
            <a:r>
              <a:rPr lang="en-US" b="1" dirty="0" smtClean="0">
                <a:solidFill>
                  <a:prstClr val="white"/>
                </a:solidFill>
                <a:latin typeface="Calibri"/>
                <a:ea typeface="ＭＳ Ｐゴシック" charset="-128"/>
              </a:rPr>
              <a:t> </a:t>
            </a:r>
            <a:r>
              <a:rPr lang="en-US" b="1" dirty="0" err="1" smtClean="0">
                <a:solidFill>
                  <a:prstClr val="white"/>
                </a:solidFill>
                <a:latin typeface="Calibri"/>
                <a:ea typeface="ＭＳ Ｐゴシック" charset="-128"/>
              </a:rPr>
              <a:t>dominé</a:t>
            </a:r>
            <a:r>
              <a:rPr lang="en-US" b="1" dirty="0" smtClean="0">
                <a:solidFill>
                  <a:prstClr val="white"/>
                </a:solidFill>
                <a:latin typeface="Calibri"/>
                <a:ea typeface="ＭＳ Ｐゴシック" charset="-128"/>
              </a:rPr>
              <a:t> par </a:t>
            </a:r>
            <a:r>
              <a:rPr lang="en-US" b="1" dirty="0" err="1" smtClean="0">
                <a:solidFill>
                  <a:prstClr val="white"/>
                </a:solidFill>
                <a:latin typeface="Calibri"/>
                <a:ea typeface="ＭＳ Ｐゴシック" charset="-128"/>
              </a:rPr>
              <a:t>noyau</a:t>
            </a:r>
            <a:endParaRPr lang="en-US" b="1" dirty="0" smtClean="0">
              <a:solidFill>
                <a:prstClr val="white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482" name="ZoneTexte 481"/>
          <p:cNvSpPr txBox="1"/>
          <p:nvPr/>
        </p:nvSpPr>
        <p:spPr>
          <a:xfrm>
            <a:off x="5278024" y="2958684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white"/>
                </a:solidFill>
                <a:latin typeface="Symbol" pitchFamily="18" charset="2"/>
                <a:ea typeface="ＭＳ Ｐゴシック" charset="-128"/>
              </a:rPr>
              <a:t>l</a:t>
            </a:r>
            <a:endParaRPr lang="en-US" b="1" dirty="0">
              <a:solidFill>
                <a:prstClr val="white"/>
              </a:solidFill>
              <a:latin typeface="Symbol" pitchFamily="18" charset="2"/>
              <a:ea typeface="ＭＳ Ｐゴシック" charset="-128"/>
            </a:endParaRPr>
          </a:p>
        </p:txBody>
      </p:sp>
      <p:sp>
        <p:nvSpPr>
          <p:cNvPr id="483" name="ZoneTexte 482"/>
          <p:cNvSpPr txBox="1"/>
          <p:nvPr/>
        </p:nvSpPr>
        <p:spPr>
          <a:xfrm>
            <a:off x="5276268" y="4715852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white"/>
                </a:solidFill>
                <a:latin typeface="Symbol" pitchFamily="18" charset="2"/>
                <a:ea typeface="ＭＳ Ｐゴシック" charset="-128"/>
              </a:rPr>
              <a:t>l</a:t>
            </a:r>
            <a:endParaRPr lang="en-US" b="1" dirty="0">
              <a:solidFill>
                <a:prstClr val="white"/>
              </a:solidFill>
              <a:latin typeface="Symbol" pitchFamily="18" charset="2"/>
              <a:ea typeface="ＭＳ Ｐゴシック" charset="-128"/>
            </a:endParaRPr>
          </a:p>
        </p:txBody>
      </p:sp>
      <p:grpSp>
        <p:nvGrpSpPr>
          <p:cNvPr id="241" name="Groupe 248"/>
          <p:cNvGrpSpPr/>
          <p:nvPr/>
        </p:nvGrpSpPr>
        <p:grpSpPr>
          <a:xfrm>
            <a:off x="5796136" y="2852936"/>
            <a:ext cx="1337246" cy="1337246"/>
            <a:chOff x="5796138" y="4369268"/>
            <a:chExt cx="1337246" cy="1337246"/>
          </a:xfrm>
        </p:grpSpPr>
        <p:grpSp>
          <p:nvGrpSpPr>
            <p:cNvPr id="242" name="Groupe 235"/>
            <p:cNvGrpSpPr/>
            <p:nvPr/>
          </p:nvGrpSpPr>
          <p:grpSpPr>
            <a:xfrm>
              <a:off x="5829783" y="4412186"/>
              <a:ext cx="1267055" cy="1272977"/>
              <a:chOff x="5979886" y="4631620"/>
              <a:chExt cx="1490652" cy="1497620"/>
            </a:xfrm>
          </p:grpSpPr>
          <p:sp>
            <p:nvSpPr>
              <p:cNvPr id="244" name="Ellipse 243"/>
              <p:cNvSpPr>
                <a:spLocks noChangeAspect="1"/>
              </p:cNvSpPr>
              <p:nvPr/>
            </p:nvSpPr>
            <p:spPr>
              <a:xfrm>
                <a:off x="6837014" y="4764878"/>
                <a:ext cx="540000" cy="540000"/>
              </a:xfrm>
              <a:prstGeom prst="ellipse">
                <a:avLst/>
              </a:prstGeom>
              <a:solidFill>
                <a:srgbClr val="C00000">
                  <a:alpha val="80000"/>
                </a:srgbClr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T w="266700" h="88900"/>
              </a:sp3d>
            </p:spPr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smtClean="0">
                  <a:solidFill>
                    <a:prstClr val="white"/>
                  </a:solidFill>
                  <a:latin typeface="Calibri"/>
                  <a:ea typeface="ＭＳ Ｐゴシック" charset="-128"/>
                </a:endParaRPr>
              </a:p>
            </p:txBody>
          </p:sp>
          <p:sp>
            <p:nvSpPr>
              <p:cNvPr id="245" name="Ellipse 244"/>
              <p:cNvSpPr>
                <a:spLocks noChangeAspect="1"/>
              </p:cNvSpPr>
              <p:nvPr/>
            </p:nvSpPr>
            <p:spPr>
              <a:xfrm>
                <a:off x="6275378" y="4660596"/>
                <a:ext cx="540000" cy="540000"/>
              </a:xfrm>
              <a:prstGeom prst="ellipse">
                <a:avLst/>
              </a:prstGeom>
              <a:solidFill>
                <a:sysClr val="window" lastClr="FFFFFF">
                  <a:lumMod val="50000"/>
                  <a:alpha val="89000"/>
                </a:sysClr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T w="266700" h="88900"/>
              </a:sp3d>
            </p:spPr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smtClean="0">
                  <a:solidFill>
                    <a:prstClr val="white"/>
                  </a:solidFill>
                  <a:latin typeface="Calibri"/>
                  <a:ea typeface="ＭＳ Ｐゴシック" charset="-128"/>
                </a:endParaRPr>
              </a:p>
            </p:txBody>
          </p:sp>
          <p:sp>
            <p:nvSpPr>
              <p:cNvPr id="247" name="Ellipse 246"/>
              <p:cNvSpPr>
                <a:spLocks noChangeAspect="1"/>
              </p:cNvSpPr>
              <p:nvPr/>
            </p:nvSpPr>
            <p:spPr>
              <a:xfrm>
                <a:off x="6005192" y="5268934"/>
                <a:ext cx="540000" cy="540000"/>
              </a:xfrm>
              <a:prstGeom prst="ellipse">
                <a:avLst/>
              </a:prstGeom>
              <a:solidFill>
                <a:srgbClr val="C00000">
                  <a:alpha val="80000"/>
                </a:srgbClr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T w="266700" h="88900"/>
              </a:sp3d>
            </p:spPr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smtClean="0">
                  <a:solidFill>
                    <a:prstClr val="white"/>
                  </a:solidFill>
                  <a:latin typeface="Calibri"/>
                  <a:ea typeface="ＭＳ Ｐゴシック" charset="-128"/>
                </a:endParaRPr>
              </a:p>
            </p:txBody>
          </p:sp>
          <p:sp>
            <p:nvSpPr>
              <p:cNvPr id="253" name="Ellipse 252"/>
              <p:cNvSpPr>
                <a:spLocks noChangeAspect="1"/>
              </p:cNvSpPr>
              <p:nvPr/>
            </p:nvSpPr>
            <p:spPr>
              <a:xfrm>
                <a:off x="6311442" y="5553176"/>
                <a:ext cx="540000" cy="540000"/>
              </a:xfrm>
              <a:prstGeom prst="ellipse">
                <a:avLst/>
              </a:prstGeom>
              <a:solidFill>
                <a:sysClr val="window" lastClr="FFFFFF">
                  <a:lumMod val="50000"/>
                  <a:alpha val="89000"/>
                </a:sysClr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T w="266700" h="88900"/>
              </a:sp3d>
            </p:spPr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smtClean="0">
                  <a:solidFill>
                    <a:prstClr val="white"/>
                  </a:solidFill>
                  <a:latin typeface="Calibri"/>
                  <a:ea typeface="ＭＳ Ｐゴシック" charset="-128"/>
                </a:endParaRPr>
              </a:p>
            </p:txBody>
          </p:sp>
          <p:sp>
            <p:nvSpPr>
              <p:cNvPr id="480" name="Ellipse 479"/>
              <p:cNvSpPr>
                <a:spLocks noChangeAspect="1"/>
              </p:cNvSpPr>
              <p:nvPr/>
            </p:nvSpPr>
            <p:spPr>
              <a:xfrm>
                <a:off x="6571794" y="5027604"/>
                <a:ext cx="540000" cy="540000"/>
              </a:xfrm>
              <a:prstGeom prst="ellipse">
                <a:avLst/>
              </a:prstGeom>
              <a:solidFill>
                <a:srgbClr val="C00000">
                  <a:alpha val="80000"/>
                </a:srgbClr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T w="266700" h="88900"/>
              </a:sp3d>
            </p:spPr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smtClean="0">
                  <a:solidFill>
                    <a:prstClr val="white"/>
                  </a:solidFill>
                  <a:latin typeface="Calibri"/>
                  <a:ea typeface="ＭＳ Ｐゴシック" charset="-128"/>
                </a:endParaRPr>
              </a:p>
            </p:txBody>
          </p:sp>
          <p:sp>
            <p:nvSpPr>
              <p:cNvPr id="488" name="Ellipse 487"/>
              <p:cNvSpPr>
                <a:spLocks noChangeAspect="1"/>
              </p:cNvSpPr>
              <p:nvPr/>
            </p:nvSpPr>
            <p:spPr>
              <a:xfrm>
                <a:off x="6311442" y="4775636"/>
                <a:ext cx="540000" cy="540000"/>
              </a:xfrm>
              <a:prstGeom prst="ellipse">
                <a:avLst/>
              </a:prstGeom>
              <a:solidFill>
                <a:srgbClr val="C00000">
                  <a:alpha val="80000"/>
                </a:srgbClr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T w="266700" h="88900"/>
              </a:sp3d>
            </p:spPr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smtClean="0">
                  <a:solidFill>
                    <a:prstClr val="white"/>
                  </a:solidFill>
                  <a:latin typeface="Calibri"/>
                  <a:ea typeface="ＭＳ Ｐゴシック" charset="-128"/>
                </a:endParaRPr>
              </a:p>
            </p:txBody>
          </p:sp>
          <p:sp>
            <p:nvSpPr>
              <p:cNvPr id="489" name="Ellipse 488"/>
              <p:cNvSpPr>
                <a:spLocks noChangeAspect="1"/>
              </p:cNvSpPr>
              <p:nvPr/>
            </p:nvSpPr>
            <p:spPr>
              <a:xfrm>
                <a:off x="6707426" y="4739572"/>
                <a:ext cx="540000" cy="540000"/>
              </a:xfrm>
              <a:prstGeom prst="ellipse">
                <a:avLst/>
              </a:prstGeom>
              <a:solidFill>
                <a:sysClr val="window" lastClr="FFFFFF">
                  <a:lumMod val="50000"/>
                  <a:alpha val="89000"/>
                </a:sysClr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T w="266700" h="88900"/>
              </a:sp3d>
            </p:spPr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smtClean="0">
                  <a:solidFill>
                    <a:prstClr val="white"/>
                  </a:solidFill>
                  <a:latin typeface="Calibri"/>
                  <a:ea typeface="ＭＳ Ｐゴシック" charset="-128"/>
                </a:endParaRPr>
              </a:p>
            </p:txBody>
          </p:sp>
          <p:sp>
            <p:nvSpPr>
              <p:cNvPr id="490" name="Ellipse 489"/>
              <p:cNvSpPr>
                <a:spLocks noChangeAspect="1"/>
              </p:cNvSpPr>
              <p:nvPr/>
            </p:nvSpPr>
            <p:spPr>
              <a:xfrm>
                <a:off x="6275378" y="5243628"/>
                <a:ext cx="540000" cy="540000"/>
              </a:xfrm>
              <a:prstGeom prst="ellipse">
                <a:avLst/>
              </a:prstGeom>
              <a:solidFill>
                <a:sysClr val="window" lastClr="FFFFFF">
                  <a:lumMod val="50000"/>
                  <a:alpha val="89000"/>
                </a:sysClr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T w="266700" h="88900"/>
              </a:sp3d>
            </p:spPr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smtClean="0">
                  <a:solidFill>
                    <a:prstClr val="white"/>
                  </a:solidFill>
                  <a:latin typeface="Calibri"/>
                  <a:ea typeface="ＭＳ Ｐゴシック" charset="-128"/>
                </a:endParaRPr>
              </a:p>
            </p:txBody>
          </p:sp>
          <p:sp>
            <p:nvSpPr>
              <p:cNvPr id="491" name="Ellipse 490"/>
              <p:cNvSpPr>
                <a:spLocks noChangeAspect="1"/>
              </p:cNvSpPr>
              <p:nvPr/>
            </p:nvSpPr>
            <p:spPr>
              <a:xfrm>
                <a:off x="6671482" y="5351700"/>
                <a:ext cx="540000" cy="540000"/>
              </a:xfrm>
              <a:prstGeom prst="ellipse">
                <a:avLst/>
              </a:prstGeom>
              <a:solidFill>
                <a:srgbClr val="C00000">
                  <a:alpha val="80000"/>
                </a:srgbClr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T w="266700" h="88900"/>
              </a:sp3d>
            </p:spPr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smtClean="0">
                  <a:solidFill>
                    <a:prstClr val="white"/>
                  </a:solidFill>
                  <a:latin typeface="Calibri"/>
                  <a:ea typeface="ＭＳ Ｐゴシック" charset="-128"/>
                </a:endParaRPr>
              </a:p>
            </p:txBody>
          </p:sp>
          <p:sp>
            <p:nvSpPr>
              <p:cNvPr id="492" name="Ellipse 491"/>
              <p:cNvSpPr>
                <a:spLocks noChangeAspect="1"/>
              </p:cNvSpPr>
              <p:nvPr/>
            </p:nvSpPr>
            <p:spPr>
              <a:xfrm>
                <a:off x="6538224" y="5589240"/>
                <a:ext cx="540000" cy="540000"/>
              </a:xfrm>
              <a:prstGeom prst="ellipse">
                <a:avLst/>
              </a:prstGeom>
              <a:solidFill>
                <a:sysClr val="window" lastClr="FFFFFF">
                  <a:lumMod val="50000"/>
                  <a:alpha val="89000"/>
                </a:sysClr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T w="266700" h="88900"/>
              </a:sp3d>
            </p:spPr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smtClean="0">
                  <a:solidFill>
                    <a:prstClr val="white"/>
                  </a:solidFill>
                  <a:latin typeface="Calibri"/>
                  <a:ea typeface="ＭＳ Ｐゴシック" charset="-128"/>
                </a:endParaRPr>
              </a:p>
            </p:txBody>
          </p:sp>
          <p:sp>
            <p:nvSpPr>
              <p:cNvPr id="493" name="Ellipse 492"/>
              <p:cNvSpPr>
                <a:spLocks noChangeAspect="1"/>
              </p:cNvSpPr>
              <p:nvPr/>
            </p:nvSpPr>
            <p:spPr>
              <a:xfrm>
                <a:off x="6106176" y="5463442"/>
                <a:ext cx="540000" cy="540000"/>
              </a:xfrm>
              <a:prstGeom prst="ellipse">
                <a:avLst/>
              </a:prstGeom>
              <a:solidFill>
                <a:srgbClr val="C00000">
                  <a:alpha val="80000"/>
                </a:srgbClr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T w="266700" h="88900"/>
              </a:sp3d>
            </p:spPr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smtClean="0">
                  <a:solidFill>
                    <a:prstClr val="white"/>
                  </a:solidFill>
                  <a:latin typeface="Calibri"/>
                  <a:ea typeface="ＭＳ Ｐゴシック" charset="-128"/>
                </a:endParaRPr>
              </a:p>
            </p:txBody>
          </p:sp>
          <p:sp>
            <p:nvSpPr>
              <p:cNvPr id="494" name="Ellipse 493"/>
              <p:cNvSpPr>
                <a:spLocks noChangeAspect="1"/>
              </p:cNvSpPr>
              <p:nvPr/>
            </p:nvSpPr>
            <p:spPr>
              <a:xfrm>
                <a:off x="6419394" y="4991660"/>
                <a:ext cx="540000" cy="540000"/>
              </a:xfrm>
              <a:prstGeom prst="ellipse">
                <a:avLst/>
              </a:prstGeom>
              <a:solidFill>
                <a:sysClr val="window" lastClr="FFFFFF">
                  <a:lumMod val="50000"/>
                  <a:alpha val="89000"/>
                </a:sysClr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T w="266700" h="88900"/>
              </a:sp3d>
            </p:spPr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smtClean="0">
                  <a:solidFill>
                    <a:prstClr val="white"/>
                  </a:solidFill>
                  <a:latin typeface="Calibri"/>
                  <a:ea typeface="ＭＳ Ｐゴシック" charset="-128"/>
                </a:endParaRPr>
              </a:p>
            </p:txBody>
          </p:sp>
          <p:sp>
            <p:nvSpPr>
              <p:cNvPr id="495" name="Ellipse 494"/>
              <p:cNvSpPr>
                <a:spLocks noChangeAspect="1"/>
              </p:cNvSpPr>
              <p:nvPr/>
            </p:nvSpPr>
            <p:spPr>
              <a:xfrm>
                <a:off x="5979886" y="5052910"/>
                <a:ext cx="540000" cy="540000"/>
              </a:xfrm>
              <a:prstGeom prst="ellipse">
                <a:avLst/>
              </a:prstGeom>
              <a:solidFill>
                <a:sysClr val="window" lastClr="FFFFFF">
                  <a:lumMod val="50000"/>
                  <a:alpha val="89000"/>
                </a:sysClr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T w="266700" h="88900"/>
              </a:sp3d>
            </p:spPr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smtClean="0">
                  <a:solidFill>
                    <a:prstClr val="white"/>
                  </a:solidFill>
                  <a:latin typeface="Calibri"/>
                  <a:ea typeface="ＭＳ Ｐゴシック" charset="-128"/>
                </a:endParaRPr>
              </a:p>
            </p:txBody>
          </p:sp>
          <p:sp>
            <p:nvSpPr>
              <p:cNvPr id="496" name="Ellipse 495"/>
              <p:cNvSpPr>
                <a:spLocks noChangeAspect="1"/>
              </p:cNvSpPr>
              <p:nvPr/>
            </p:nvSpPr>
            <p:spPr>
              <a:xfrm>
                <a:off x="6095418" y="4739572"/>
                <a:ext cx="540000" cy="540000"/>
              </a:xfrm>
              <a:prstGeom prst="ellipse">
                <a:avLst/>
              </a:prstGeom>
              <a:solidFill>
                <a:srgbClr val="C00000">
                  <a:alpha val="80000"/>
                </a:srgbClr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T w="266700" h="88900"/>
              </a:sp3d>
            </p:spPr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smtClean="0">
                  <a:solidFill>
                    <a:prstClr val="white"/>
                  </a:solidFill>
                  <a:latin typeface="Calibri"/>
                  <a:ea typeface="ＭＳ Ｐゴシック" charset="-128"/>
                </a:endParaRPr>
              </a:p>
            </p:txBody>
          </p:sp>
          <p:sp>
            <p:nvSpPr>
              <p:cNvPr id="497" name="Ellipse 496"/>
              <p:cNvSpPr>
                <a:spLocks noChangeAspect="1"/>
              </p:cNvSpPr>
              <p:nvPr/>
            </p:nvSpPr>
            <p:spPr>
              <a:xfrm>
                <a:off x="6927240" y="5287152"/>
                <a:ext cx="540000" cy="540000"/>
              </a:xfrm>
              <a:prstGeom prst="ellipse">
                <a:avLst/>
              </a:prstGeom>
              <a:solidFill>
                <a:srgbClr val="C00000">
                  <a:alpha val="80000"/>
                </a:srgbClr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T w="266700" h="88900"/>
              </a:sp3d>
            </p:spPr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smtClean="0">
                  <a:solidFill>
                    <a:prstClr val="white"/>
                  </a:solidFill>
                  <a:latin typeface="Calibri"/>
                  <a:ea typeface="ＭＳ Ｐゴシック" charset="-128"/>
                </a:endParaRPr>
              </a:p>
            </p:txBody>
          </p:sp>
          <p:sp>
            <p:nvSpPr>
              <p:cNvPr id="498" name="Ellipse 497"/>
              <p:cNvSpPr>
                <a:spLocks noChangeAspect="1"/>
              </p:cNvSpPr>
              <p:nvPr/>
            </p:nvSpPr>
            <p:spPr>
              <a:xfrm>
                <a:off x="6930538" y="4951926"/>
                <a:ext cx="540000" cy="540000"/>
              </a:xfrm>
              <a:prstGeom prst="ellipse">
                <a:avLst/>
              </a:prstGeom>
              <a:solidFill>
                <a:sysClr val="window" lastClr="FFFFFF">
                  <a:lumMod val="50000"/>
                  <a:alpha val="89000"/>
                </a:sysClr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T w="266700" h="88900"/>
              </a:sp3d>
            </p:spPr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smtClean="0">
                  <a:solidFill>
                    <a:prstClr val="white"/>
                  </a:solidFill>
                  <a:latin typeface="Calibri"/>
                  <a:ea typeface="ＭＳ Ｐゴシック" charset="-128"/>
                </a:endParaRPr>
              </a:p>
            </p:txBody>
          </p:sp>
          <p:sp>
            <p:nvSpPr>
              <p:cNvPr id="499" name="Ellipse 498"/>
              <p:cNvSpPr>
                <a:spLocks noChangeAspect="1"/>
              </p:cNvSpPr>
              <p:nvPr/>
            </p:nvSpPr>
            <p:spPr>
              <a:xfrm>
                <a:off x="6491402" y="4631620"/>
                <a:ext cx="540000" cy="540000"/>
              </a:xfrm>
              <a:prstGeom prst="ellipse">
                <a:avLst/>
              </a:prstGeom>
              <a:solidFill>
                <a:srgbClr val="C00000">
                  <a:alpha val="80000"/>
                </a:srgbClr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T w="266700" h="88900"/>
              </a:sp3d>
            </p:spPr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smtClean="0">
                  <a:solidFill>
                    <a:prstClr val="white"/>
                  </a:solidFill>
                  <a:latin typeface="Calibri"/>
                  <a:ea typeface="ＭＳ Ｐゴシック" charset="-128"/>
                </a:endParaRPr>
              </a:p>
            </p:txBody>
          </p:sp>
          <p:sp>
            <p:nvSpPr>
              <p:cNvPr id="500" name="Ellipse 499"/>
              <p:cNvSpPr>
                <a:spLocks noChangeAspect="1"/>
              </p:cNvSpPr>
              <p:nvPr/>
            </p:nvSpPr>
            <p:spPr>
              <a:xfrm>
                <a:off x="6408636" y="5402192"/>
                <a:ext cx="540000" cy="540000"/>
              </a:xfrm>
              <a:prstGeom prst="ellipse">
                <a:avLst/>
              </a:prstGeom>
              <a:solidFill>
                <a:srgbClr val="C00000">
                  <a:alpha val="80000"/>
                </a:srgbClr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T w="266700" h="88900"/>
              </a:sp3d>
            </p:spPr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smtClean="0">
                  <a:solidFill>
                    <a:prstClr val="white"/>
                  </a:solidFill>
                  <a:latin typeface="Calibri"/>
                  <a:ea typeface="ＭＳ Ｐゴシック" charset="-128"/>
                </a:endParaRPr>
              </a:p>
            </p:txBody>
          </p:sp>
          <p:sp>
            <p:nvSpPr>
              <p:cNvPr id="501" name="Ellipse 500"/>
              <p:cNvSpPr>
                <a:spLocks noChangeAspect="1"/>
              </p:cNvSpPr>
              <p:nvPr/>
            </p:nvSpPr>
            <p:spPr>
              <a:xfrm>
                <a:off x="6347386" y="4933708"/>
                <a:ext cx="540000" cy="540000"/>
              </a:xfrm>
              <a:prstGeom prst="ellipse">
                <a:avLst/>
              </a:prstGeom>
              <a:solidFill>
                <a:sysClr val="window" lastClr="FFFFFF">
                  <a:lumMod val="50000"/>
                  <a:alpha val="89000"/>
                </a:sysClr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T w="266700" h="88900"/>
              </a:sp3d>
            </p:spPr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smtClean="0">
                  <a:solidFill>
                    <a:prstClr val="white"/>
                  </a:solidFill>
                  <a:latin typeface="Calibri"/>
                  <a:ea typeface="ＭＳ Ｐゴシック" charset="-128"/>
                </a:endParaRPr>
              </a:p>
            </p:txBody>
          </p:sp>
          <p:sp>
            <p:nvSpPr>
              <p:cNvPr id="502" name="Ellipse 501"/>
              <p:cNvSpPr>
                <a:spLocks noChangeAspect="1"/>
              </p:cNvSpPr>
              <p:nvPr/>
            </p:nvSpPr>
            <p:spPr>
              <a:xfrm>
                <a:off x="6779434" y="5409652"/>
                <a:ext cx="540000" cy="540000"/>
              </a:xfrm>
              <a:prstGeom prst="ellipse">
                <a:avLst/>
              </a:prstGeom>
              <a:solidFill>
                <a:sysClr val="window" lastClr="FFFFFF">
                  <a:lumMod val="50000"/>
                  <a:alpha val="89000"/>
                </a:sysClr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T w="266700" h="88900"/>
              </a:sp3d>
            </p:spPr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smtClean="0">
                  <a:solidFill>
                    <a:prstClr val="white"/>
                  </a:solidFill>
                  <a:latin typeface="Calibri"/>
                  <a:ea typeface="ＭＳ Ｐゴシック" charset="-128"/>
                </a:endParaRPr>
              </a:p>
            </p:txBody>
          </p:sp>
          <p:sp>
            <p:nvSpPr>
              <p:cNvPr id="503" name="Ellipse 502"/>
              <p:cNvSpPr>
                <a:spLocks noChangeAspect="1"/>
              </p:cNvSpPr>
              <p:nvPr/>
            </p:nvSpPr>
            <p:spPr>
              <a:xfrm>
                <a:off x="6610232" y="5074426"/>
                <a:ext cx="540000" cy="540000"/>
              </a:xfrm>
              <a:prstGeom prst="ellipse">
                <a:avLst/>
              </a:prstGeom>
              <a:solidFill>
                <a:srgbClr val="C00000">
                  <a:alpha val="80000"/>
                </a:srgbClr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T w="266700" h="88900"/>
              </a:sp3d>
            </p:spPr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smtClean="0">
                  <a:solidFill>
                    <a:prstClr val="white"/>
                  </a:solidFill>
                  <a:latin typeface="Calibri"/>
                  <a:ea typeface="ＭＳ Ｐゴシック" charset="-128"/>
                </a:endParaRPr>
              </a:p>
            </p:txBody>
          </p:sp>
          <p:sp>
            <p:nvSpPr>
              <p:cNvPr id="504" name="Ellipse 503"/>
              <p:cNvSpPr>
                <a:spLocks noChangeAspect="1"/>
              </p:cNvSpPr>
              <p:nvPr/>
            </p:nvSpPr>
            <p:spPr>
              <a:xfrm>
                <a:off x="6278676" y="5211354"/>
                <a:ext cx="540000" cy="540000"/>
              </a:xfrm>
              <a:prstGeom prst="ellipse">
                <a:avLst/>
              </a:prstGeom>
              <a:solidFill>
                <a:srgbClr val="C00000">
                  <a:alpha val="80000"/>
                </a:srgbClr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T w="266700" h="88900"/>
              </a:sp3d>
            </p:spPr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smtClean="0">
                  <a:solidFill>
                    <a:prstClr val="white"/>
                  </a:solidFill>
                  <a:latin typeface="Calibri"/>
                  <a:ea typeface="ＭＳ Ｐゴシック" charset="-128"/>
                </a:endParaRPr>
              </a:p>
            </p:txBody>
          </p:sp>
        </p:grpSp>
        <p:sp>
          <p:nvSpPr>
            <p:cNvPr id="243" name="Ellipse 242"/>
            <p:cNvSpPr/>
            <p:nvPr/>
          </p:nvSpPr>
          <p:spPr>
            <a:xfrm>
              <a:off x="5796138" y="4369268"/>
              <a:ext cx="1337246" cy="1337246"/>
            </a:xfrm>
            <a:prstGeom prst="ellipse">
              <a:avLst/>
            </a:prstGeom>
            <a:solidFill>
              <a:srgbClr val="1F497D">
                <a:lumMod val="50000"/>
                <a:alpha val="50000"/>
              </a:srgbClr>
            </a:solidFill>
            <a:ln w="25400" cap="flat" cmpd="sng" algn="ctr">
              <a:noFill/>
              <a:prstDash val="solid"/>
            </a:ln>
            <a:effectLst>
              <a:glow rad="63500">
                <a:srgbClr val="8064A2">
                  <a:satMod val="175000"/>
                  <a:alpha val="40000"/>
                </a:srgbClr>
              </a:glow>
            </a:effectLst>
            <a:scene3d>
              <a:camera prst="orthographicFront"/>
              <a:lightRig rig="threePt" dir="t"/>
            </a:scene3d>
            <a:sp3d prstMaterial="powder">
              <a:bevelT w="685800" h="2794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183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Titre 486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84976" cy="652934"/>
          </a:xfrm>
        </p:spPr>
        <p:txBody>
          <a:bodyPr/>
          <a:lstStyle/>
          <a:p>
            <a:r>
              <a:rPr lang="fr-FR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Pourquoi tant de modèles hadroniques ?</a:t>
            </a:r>
            <a:endParaRPr lang="fr-FR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4" name="Flèche droite rayée 253"/>
          <p:cNvSpPr/>
          <p:nvPr/>
        </p:nvSpPr>
        <p:spPr>
          <a:xfrm>
            <a:off x="4889008" y="1660946"/>
            <a:ext cx="432048" cy="288032"/>
          </a:xfrm>
          <a:prstGeom prst="stripedRightArrow">
            <a:avLst/>
          </a:prstGeom>
          <a:solidFill>
            <a:schemeClr val="accent1"/>
          </a:solidFill>
          <a:ln w="25400" cap="flat" cmpd="sng" algn="ctr">
            <a:solidFill>
              <a:schemeClr val="accent5">
                <a:lumMod val="40000"/>
                <a:lumOff val="6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 smtClean="0">
              <a:solidFill>
                <a:prstClr val="white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255" name="Flèche droite rayée 254"/>
          <p:cNvSpPr/>
          <p:nvPr/>
        </p:nvSpPr>
        <p:spPr>
          <a:xfrm>
            <a:off x="4896468" y="3375082"/>
            <a:ext cx="432048" cy="288032"/>
          </a:xfrm>
          <a:prstGeom prst="stripedRightArrow">
            <a:avLst/>
          </a:prstGeom>
          <a:solidFill>
            <a:schemeClr val="accent1"/>
          </a:solidFill>
          <a:ln w="25400" cap="flat" cmpd="sng" algn="ctr">
            <a:solidFill>
              <a:schemeClr val="accent5">
                <a:lumMod val="40000"/>
                <a:lumOff val="6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 smtClean="0">
              <a:solidFill>
                <a:prstClr val="white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256" name="Flèche droite rayée 255"/>
          <p:cNvSpPr/>
          <p:nvPr/>
        </p:nvSpPr>
        <p:spPr>
          <a:xfrm>
            <a:off x="4907226" y="5073914"/>
            <a:ext cx="432048" cy="288032"/>
          </a:xfrm>
          <a:prstGeom prst="stripedRightArrow">
            <a:avLst/>
          </a:prstGeom>
          <a:solidFill>
            <a:schemeClr val="accent1"/>
          </a:solidFill>
          <a:ln w="25400" cap="flat" cmpd="sng" algn="ctr">
            <a:solidFill>
              <a:schemeClr val="accent5">
                <a:lumMod val="40000"/>
                <a:lumOff val="6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 smtClean="0">
              <a:solidFill>
                <a:prstClr val="white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257" name="Forme libre 256"/>
          <p:cNvSpPr/>
          <p:nvPr/>
        </p:nvSpPr>
        <p:spPr>
          <a:xfrm>
            <a:off x="4867493" y="1585768"/>
            <a:ext cx="1008112" cy="442806"/>
          </a:xfrm>
          <a:custGeom>
            <a:avLst/>
            <a:gdLst>
              <a:gd name="connsiteX0" fmla="*/ 0 w 7939143"/>
              <a:gd name="connsiteY0" fmla="*/ 849854 h 1561652"/>
              <a:gd name="connsiteX1" fmla="*/ 355002 w 7939143"/>
              <a:gd name="connsiteY1" fmla="*/ 129091 h 1561652"/>
              <a:gd name="connsiteX2" fmla="*/ 1086522 w 7939143"/>
              <a:gd name="connsiteY2" fmla="*/ 1559859 h 1561652"/>
              <a:gd name="connsiteX3" fmla="*/ 1807284 w 7939143"/>
              <a:gd name="connsiteY3" fmla="*/ 118334 h 1561652"/>
              <a:gd name="connsiteX4" fmla="*/ 2538804 w 7939143"/>
              <a:gd name="connsiteY4" fmla="*/ 1549101 h 1561652"/>
              <a:gd name="connsiteX5" fmla="*/ 3238051 w 7939143"/>
              <a:gd name="connsiteY5" fmla="*/ 139849 h 1561652"/>
              <a:gd name="connsiteX6" fmla="*/ 3969571 w 7939143"/>
              <a:gd name="connsiteY6" fmla="*/ 1559859 h 1561652"/>
              <a:gd name="connsiteX7" fmla="*/ 4701091 w 7939143"/>
              <a:gd name="connsiteY7" fmla="*/ 129091 h 1561652"/>
              <a:gd name="connsiteX8" fmla="*/ 5400338 w 7939143"/>
              <a:gd name="connsiteY8" fmla="*/ 1549101 h 1561652"/>
              <a:gd name="connsiteX9" fmla="*/ 6153374 w 7939143"/>
              <a:gd name="connsiteY9" fmla="*/ 129091 h 1561652"/>
              <a:gd name="connsiteX10" fmla="*/ 6852621 w 7939143"/>
              <a:gd name="connsiteY10" fmla="*/ 1559859 h 1561652"/>
              <a:gd name="connsiteX11" fmla="*/ 7562625 w 7939143"/>
              <a:gd name="connsiteY11" fmla="*/ 118334 h 1561652"/>
              <a:gd name="connsiteX12" fmla="*/ 7939143 w 7939143"/>
              <a:gd name="connsiteY12" fmla="*/ 849854 h 1561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939143" h="1561652">
                <a:moveTo>
                  <a:pt x="0" y="849854"/>
                </a:moveTo>
                <a:cubicBezTo>
                  <a:pt x="86957" y="430305"/>
                  <a:pt x="173915" y="10757"/>
                  <a:pt x="355002" y="129091"/>
                </a:cubicBezTo>
                <a:cubicBezTo>
                  <a:pt x="536089" y="247425"/>
                  <a:pt x="844475" y="1561652"/>
                  <a:pt x="1086522" y="1559859"/>
                </a:cubicBezTo>
                <a:cubicBezTo>
                  <a:pt x="1328569" y="1558066"/>
                  <a:pt x="1565237" y="120127"/>
                  <a:pt x="1807284" y="118334"/>
                </a:cubicBezTo>
                <a:cubicBezTo>
                  <a:pt x="2049331" y="116541"/>
                  <a:pt x="2300343" y="1545515"/>
                  <a:pt x="2538804" y="1549101"/>
                </a:cubicBezTo>
                <a:cubicBezTo>
                  <a:pt x="2777265" y="1552687"/>
                  <a:pt x="2999590" y="138056"/>
                  <a:pt x="3238051" y="139849"/>
                </a:cubicBezTo>
                <a:cubicBezTo>
                  <a:pt x="3476512" y="141642"/>
                  <a:pt x="3725731" y="1561652"/>
                  <a:pt x="3969571" y="1559859"/>
                </a:cubicBezTo>
                <a:cubicBezTo>
                  <a:pt x="4213411" y="1558066"/>
                  <a:pt x="4462630" y="130884"/>
                  <a:pt x="4701091" y="129091"/>
                </a:cubicBezTo>
                <a:cubicBezTo>
                  <a:pt x="4939552" y="127298"/>
                  <a:pt x="5158291" y="1549101"/>
                  <a:pt x="5400338" y="1549101"/>
                </a:cubicBezTo>
                <a:cubicBezTo>
                  <a:pt x="5642385" y="1549101"/>
                  <a:pt x="5911327" y="127298"/>
                  <a:pt x="6153374" y="129091"/>
                </a:cubicBezTo>
                <a:cubicBezTo>
                  <a:pt x="6395421" y="130884"/>
                  <a:pt x="6617746" y="1561652"/>
                  <a:pt x="6852621" y="1559859"/>
                </a:cubicBezTo>
                <a:cubicBezTo>
                  <a:pt x="7087496" y="1558066"/>
                  <a:pt x="7381538" y="236668"/>
                  <a:pt x="7562625" y="118334"/>
                </a:cubicBezTo>
                <a:cubicBezTo>
                  <a:pt x="7743712" y="0"/>
                  <a:pt x="7841427" y="424927"/>
                  <a:pt x="7939143" y="849854"/>
                </a:cubicBezTo>
              </a:path>
            </a:pathLst>
          </a:custGeom>
          <a:noFill/>
          <a:ln w="9525" cap="flat" cmpd="sng" algn="ctr">
            <a:solidFill>
              <a:schemeClr val="accent1"/>
            </a:solidFill>
            <a:prstDash val="solid"/>
          </a:ln>
          <a:effectLst>
            <a:glow rad="63500">
              <a:srgbClr val="4F81BD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 smtClean="0">
              <a:solidFill>
                <a:prstClr val="black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258" name="Forme libre 257"/>
          <p:cNvSpPr/>
          <p:nvPr/>
        </p:nvSpPr>
        <p:spPr>
          <a:xfrm>
            <a:off x="4867490" y="4965525"/>
            <a:ext cx="2016226" cy="500220"/>
          </a:xfrm>
          <a:custGeom>
            <a:avLst/>
            <a:gdLst>
              <a:gd name="connsiteX0" fmla="*/ 0 w 5841403"/>
              <a:gd name="connsiteY0" fmla="*/ 840889 h 1690743"/>
              <a:gd name="connsiteX1" fmla="*/ 355003 w 5841403"/>
              <a:gd name="connsiteY1" fmla="*/ 120127 h 1690743"/>
              <a:gd name="connsiteX2" fmla="*/ 1075765 w 5841403"/>
              <a:gd name="connsiteY2" fmla="*/ 1561651 h 1690743"/>
              <a:gd name="connsiteX3" fmla="*/ 1796527 w 5841403"/>
              <a:gd name="connsiteY3" fmla="*/ 130884 h 1690743"/>
              <a:gd name="connsiteX4" fmla="*/ 2517290 w 5841403"/>
              <a:gd name="connsiteY4" fmla="*/ 1561651 h 1690743"/>
              <a:gd name="connsiteX5" fmla="*/ 3248810 w 5841403"/>
              <a:gd name="connsiteY5" fmla="*/ 130884 h 1690743"/>
              <a:gd name="connsiteX6" fmla="*/ 3948057 w 5841403"/>
              <a:gd name="connsiteY6" fmla="*/ 1561651 h 1690743"/>
              <a:gd name="connsiteX7" fmla="*/ 4690334 w 5841403"/>
              <a:gd name="connsiteY7" fmla="*/ 130884 h 1690743"/>
              <a:gd name="connsiteX8" fmla="*/ 5389581 w 5841403"/>
              <a:gd name="connsiteY8" fmla="*/ 1572409 h 1690743"/>
              <a:gd name="connsiteX9" fmla="*/ 5841403 w 5841403"/>
              <a:gd name="connsiteY9" fmla="*/ 840889 h 1690743"/>
              <a:gd name="connsiteX0" fmla="*/ 0 w 5389581"/>
              <a:gd name="connsiteY0" fmla="*/ 840889 h 1572408"/>
              <a:gd name="connsiteX1" fmla="*/ 355003 w 5389581"/>
              <a:gd name="connsiteY1" fmla="*/ 120127 h 1572408"/>
              <a:gd name="connsiteX2" fmla="*/ 1075765 w 5389581"/>
              <a:gd name="connsiteY2" fmla="*/ 1561651 h 1572408"/>
              <a:gd name="connsiteX3" fmla="*/ 1796527 w 5389581"/>
              <a:gd name="connsiteY3" fmla="*/ 130884 h 1572408"/>
              <a:gd name="connsiteX4" fmla="*/ 2517290 w 5389581"/>
              <a:gd name="connsiteY4" fmla="*/ 1561651 h 1572408"/>
              <a:gd name="connsiteX5" fmla="*/ 3248810 w 5389581"/>
              <a:gd name="connsiteY5" fmla="*/ 130884 h 1572408"/>
              <a:gd name="connsiteX6" fmla="*/ 3948057 w 5389581"/>
              <a:gd name="connsiteY6" fmla="*/ 1561651 h 1572408"/>
              <a:gd name="connsiteX7" fmla="*/ 4690334 w 5389581"/>
              <a:gd name="connsiteY7" fmla="*/ 130884 h 1572408"/>
              <a:gd name="connsiteX8" fmla="*/ 5389581 w 5389581"/>
              <a:gd name="connsiteY8" fmla="*/ 1572409 h 1572408"/>
              <a:gd name="connsiteX0" fmla="*/ 0 w 4690334"/>
              <a:gd name="connsiteY0" fmla="*/ 840889 h 1563444"/>
              <a:gd name="connsiteX1" fmla="*/ 355003 w 4690334"/>
              <a:gd name="connsiteY1" fmla="*/ 120127 h 1563444"/>
              <a:gd name="connsiteX2" fmla="*/ 1075765 w 4690334"/>
              <a:gd name="connsiteY2" fmla="*/ 1561651 h 1563444"/>
              <a:gd name="connsiteX3" fmla="*/ 1796527 w 4690334"/>
              <a:gd name="connsiteY3" fmla="*/ 130884 h 1563444"/>
              <a:gd name="connsiteX4" fmla="*/ 2517290 w 4690334"/>
              <a:gd name="connsiteY4" fmla="*/ 1561651 h 1563444"/>
              <a:gd name="connsiteX5" fmla="*/ 3248810 w 4690334"/>
              <a:gd name="connsiteY5" fmla="*/ 130884 h 1563444"/>
              <a:gd name="connsiteX6" fmla="*/ 3948057 w 4690334"/>
              <a:gd name="connsiteY6" fmla="*/ 1561651 h 1563444"/>
              <a:gd name="connsiteX7" fmla="*/ 4690334 w 4690334"/>
              <a:gd name="connsiteY7" fmla="*/ 130884 h 1563444"/>
              <a:gd name="connsiteX0" fmla="*/ 0 w 3948057"/>
              <a:gd name="connsiteY0" fmla="*/ 840889 h 1563444"/>
              <a:gd name="connsiteX1" fmla="*/ 355003 w 3948057"/>
              <a:gd name="connsiteY1" fmla="*/ 120127 h 1563444"/>
              <a:gd name="connsiteX2" fmla="*/ 1075765 w 3948057"/>
              <a:gd name="connsiteY2" fmla="*/ 1561651 h 1563444"/>
              <a:gd name="connsiteX3" fmla="*/ 1796527 w 3948057"/>
              <a:gd name="connsiteY3" fmla="*/ 130884 h 1563444"/>
              <a:gd name="connsiteX4" fmla="*/ 2517290 w 3948057"/>
              <a:gd name="connsiteY4" fmla="*/ 1561651 h 1563444"/>
              <a:gd name="connsiteX5" fmla="*/ 3248810 w 3948057"/>
              <a:gd name="connsiteY5" fmla="*/ 130884 h 1563444"/>
              <a:gd name="connsiteX6" fmla="*/ 3948057 w 3948057"/>
              <a:gd name="connsiteY6" fmla="*/ 1561651 h 1563444"/>
              <a:gd name="connsiteX0" fmla="*/ 0 w 3248810"/>
              <a:gd name="connsiteY0" fmla="*/ 840889 h 1563444"/>
              <a:gd name="connsiteX1" fmla="*/ 355003 w 3248810"/>
              <a:gd name="connsiteY1" fmla="*/ 120127 h 1563444"/>
              <a:gd name="connsiteX2" fmla="*/ 1075765 w 3248810"/>
              <a:gd name="connsiteY2" fmla="*/ 1561651 h 1563444"/>
              <a:gd name="connsiteX3" fmla="*/ 1796527 w 3248810"/>
              <a:gd name="connsiteY3" fmla="*/ 130884 h 1563444"/>
              <a:gd name="connsiteX4" fmla="*/ 2517290 w 3248810"/>
              <a:gd name="connsiteY4" fmla="*/ 1561651 h 1563444"/>
              <a:gd name="connsiteX5" fmla="*/ 3248810 w 3248810"/>
              <a:gd name="connsiteY5" fmla="*/ 130884 h 1563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48810" h="1563444">
                <a:moveTo>
                  <a:pt x="0" y="840889"/>
                </a:moveTo>
                <a:cubicBezTo>
                  <a:pt x="87854" y="420444"/>
                  <a:pt x="175709" y="0"/>
                  <a:pt x="355003" y="120127"/>
                </a:cubicBezTo>
                <a:cubicBezTo>
                  <a:pt x="534297" y="240254"/>
                  <a:pt x="835511" y="1559858"/>
                  <a:pt x="1075765" y="1561651"/>
                </a:cubicBezTo>
                <a:cubicBezTo>
                  <a:pt x="1316019" y="1563444"/>
                  <a:pt x="1556273" y="130884"/>
                  <a:pt x="1796527" y="130884"/>
                </a:cubicBezTo>
                <a:cubicBezTo>
                  <a:pt x="2036781" y="130884"/>
                  <a:pt x="2275243" y="1561651"/>
                  <a:pt x="2517290" y="1561651"/>
                </a:cubicBezTo>
                <a:cubicBezTo>
                  <a:pt x="2759337" y="1561651"/>
                  <a:pt x="3010349" y="130884"/>
                  <a:pt x="3248810" y="130884"/>
                </a:cubicBezTo>
              </a:path>
            </a:pathLst>
          </a:custGeom>
          <a:noFill/>
          <a:ln w="9525" cap="flat" cmpd="sng" algn="ctr">
            <a:solidFill>
              <a:schemeClr val="accent1"/>
            </a:solidFill>
            <a:prstDash val="solid"/>
          </a:ln>
          <a:effectLst>
            <a:glow rad="63500">
              <a:srgbClr val="4F81BD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 smtClean="0">
              <a:solidFill>
                <a:prstClr val="black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259" name="Forme libre 258"/>
          <p:cNvSpPr/>
          <p:nvPr/>
        </p:nvSpPr>
        <p:spPr>
          <a:xfrm>
            <a:off x="4867492" y="3248091"/>
            <a:ext cx="1584176" cy="540949"/>
          </a:xfrm>
          <a:custGeom>
            <a:avLst/>
            <a:gdLst>
              <a:gd name="connsiteX0" fmla="*/ 0 w 5841403"/>
              <a:gd name="connsiteY0" fmla="*/ 840889 h 1690743"/>
              <a:gd name="connsiteX1" fmla="*/ 355003 w 5841403"/>
              <a:gd name="connsiteY1" fmla="*/ 120127 h 1690743"/>
              <a:gd name="connsiteX2" fmla="*/ 1075765 w 5841403"/>
              <a:gd name="connsiteY2" fmla="*/ 1561651 h 1690743"/>
              <a:gd name="connsiteX3" fmla="*/ 1796527 w 5841403"/>
              <a:gd name="connsiteY3" fmla="*/ 130884 h 1690743"/>
              <a:gd name="connsiteX4" fmla="*/ 2517290 w 5841403"/>
              <a:gd name="connsiteY4" fmla="*/ 1561651 h 1690743"/>
              <a:gd name="connsiteX5" fmla="*/ 3248810 w 5841403"/>
              <a:gd name="connsiteY5" fmla="*/ 130884 h 1690743"/>
              <a:gd name="connsiteX6" fmla="*/ 3948057 w 5841403"/>
              <a:gd name="connsiteY6" fmla="*/ 1561651 h 1690743"/>
              <a:gd name="connsiteX7" fmla="*/ 4690334 w 5841403"/>
              <a:gd name="connsiteY7" fmla="*/ 130884 h 1690743"/>
              <a:gd name="connsiteX8" fmla="*/ 5389581 w 5841403"/>
              <a:gd name="connsiteY8" fmla="*/ 1572409 h 1690743"/>
              <a:gd name="connsiteX9" fmla="*/ 5841403 w 5841403"/>
              <a:gd name="connsiteY9" fmla="*/ 840889 h 1690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41403" h="1690743">
                <a:moveTo>
                  <a:pt x="0" y="840889"/>
                </a:moveTo>
                <a:cubicBezTo>
                  <a:pt x="87854" y="420444"/>
                  <a:pt x="175709" y="0"/>
                  <a:pt x="355003" y="120127"/>
                </a:cubicBezTo>
                <a:cubicBezTo>
                  <a:pt x="534297" y="240254"/>
                  <a:pt x="835511" y="1559858"/>
                  <a:pt x="1075765" y="1561651"/>
                </a:cubicBezTo>
                <a:cubicBezTo>
                  <a:pt x="1316019" y="1563444"/>
                  <a:pt x="1556273" y="130884"/>
                  <a:pt x="1796527" y="130884"/>
                </a:cubicBezTo>
                <a:cubicBezTo>
                  <a:pt x="2036781" y="130884"/>
                  <a:pt x="2275243" y="1561651"/>
                  <a:pt x="2517290" y="1561651"/>
                </a:cubicBezTo>
                <a:cubicBezTo>
                  <a:pt x="2759337" y="1561651"/>
                  <a:pt x="3010349" y="130884"/>
                  <a:pt x="3248810" y="130884"/>
                </a:cubicBezTo>
                <a:cubicBezTo>
                  <a:pt x="3487271" y="130884"/>
                  <a:pt x="3707803" y="1561651"/>
                  <a:pt x="3948057" y="1561651"/>
                </a:cubicBezTo>
                <a:cubicBezTo>
                  <a:pt x="4188311" y="1561651"/>
                  <a:pt x="4450080" y="129091"/>
                  <a:pt x="4690334" y="130884"/>
                </a:cubicBezTo>
                <a:cubicBezTo>
                  <a:pt x="4930588" y="132677"/>
                  <a:pt x="5197736" y="1454075"/>
                  <a:pt x="5389581" y="1572409"/>
                </a:cubicBezTo>
                <a:cubicBezTo>
                  <a:pt x="5581426" y="1690743"/>
                  <a:pt x="5711414" y="1265816"/>
                  <a:pt x="5841403" y="840889"/>
                </a:cubicBezTo>
              </a:path>
            </a:pathLst>
          </a:custGeom>
          <a:noFill/>
          <a:ln w="9525" cap="flat" cmpd="sng" algn="ctr">
            <a:solidFill>
              <a:schemeClr val="accent1"/>
            </a:solidFill>
            <a:prstDash val="solid"/>
          </a:ln>
          <a:effectLst>
            <a:glow rad="63500">
              <a:srgbClr val="4F81BD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 smtClean="0">
              <a:solidFill>
                <a:prstClr val="black"/>
              </a:solidFill>
              <a:latin typeface="Calibri"/>
              <a:ea typeface="ＭＳ Ｐゴシック" charset="-128"/>
            </a:endParaRPr>
          </a:p>
        </p:txBody>
      </p:sp>
      <p:pic>
        <p:nvPicPr>
          <p:cNvPr id="260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6186" y="764704"/>
            <a:ext cx="3230569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1" name="Rectangle 260"/>
          <p:cNvSpPr/>
          <p:nvPr/>
        </p:nvSpPr>
        <p:spPr>
          <a:xfrm>
            <a:off x="2995284" y="2388614"/>
            <a:ext cx="4385028" cy="626556"/>
          </a:xfrm>
          <a:prstGeom prst="rect">
            <a:avLst/>
          </a:prstGeom>
          <a:gradFill>
            <a:gsLst>
              <a:gs pos="0">
                <a:srgbClr val="1F497D">
                  <a:alpha val="0"/>
                </a:srgbClr>
              </a:gs>
              <a:gs pos="100000">
                <a:srgbClr val="1F497D">
                  <a:alpha val="0"/>
                </a:srgbClr>
              </a:gs>
              <a:gs pos="50000">
                <a:schemeClr val="accent1"/>
              </a:gs>
              <a:gs pos="100000">
                <a:srgbClr val="4F81BD">
                  <a:shade val="100000"/>
                  <a:satMod val="115000"/>
                </a:srgbClr>
              </a:gs>
            </a:gsLst>
            <a:lin ang="16200000" scaled="1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 smtClean="0">
              <a:solidFill>
                <a:prstClr val="white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262" name="Rectangle 261"/>
          <p:cNvSpPr/>
          <p:nvPr/>
        </p:nvSpPr>
        <p:spPr>
          <a:xfrm>
            <a:off x="2995284" y="4098588"/>
            <a:ext cx="4385028" cy="626556"/>
          </a:xfrm>
          <a:prstGeom prst="rect">
            <a:avLst/>
          </a:prstGeom>
          <a:gradFill>
            <a:gsLst>
              <a:gs pos="0">
                <a:srgbClr val="1F497D">
                  <a:alpha val="0"/>
                </a:srgbClr>
              </a:gs>
              <a:gs pos="100000">
                <a:srgbClr val="1F497D">
                  <a:alpha val="0"/>
                </a:srgbClr>
              </a:gs>
              <a:gs pos="50000">
                <a:schemeClr val="accent1"/>
              </a:gs>
              <a:gs pos="100000">
                <a:srgbClr val="4F81BD">
                  <a:shade val="100000"/>
                  <a:satMod val="115000"/>
                </a:srgbClr>
              </a:gs>
            </a:gsLst>
            <a:lin ang="16200000" scaled="1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 smtClean="0">
              <a:solidFill>
                <a:prstClr val="white"/>
              </a:solidFill>
              <a:latin typeface="Calibri"/>
              <a:ea typeface="ＭＳ Ｐゴシック" charset="-128"/>
            </a:endParaRPr>
          </a:p>
        </p:txBody>
      </p:sp>
      <p:grpSp>
        <p:nvGrpSpPr>
          <p:cNvPr id="263" name="Groupe 5"/>
          <p:cNvGrpSpPr>
            <a:grpSpLocks noChangeAspect="1"/>
          </p:cNvGrpSpPr>
          <p:nvPr/>
        </p:nvGrpSpPr>
        <p:grpSpPr>
          <a:xfrm>
            <a:off x="5843328" y="2903428"/>
            <a:ext cx="1267054" cy="1272979"/>
            <a:chOff x="964140" y="4833216"/>
            <a:chExt cx="1490652" cy="1497620"/>
          </a:xfrm>
        </p:grpSpPr>
        <p:sp>
          <p:nvSpPr>
            <p:cNvPr id="264" name="Ellipse 263"/>
            <p:cNvSpPr>
              <a:spLocks noChangeAspect="1"/>
            </p:cNvSpPr>
            <p:nvPr/>
          </p:nvSpPr>
          <p:spPr>
            <a:xfrm>
              <a:off x="2070612" y="4990284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65" name="Ellipse 264"/>
            <p:cNvSpPr>
              <a:spLocks noChangeAspect="1"/>
            </p:cNvSpPr>
            <p:nvPr/>
          </p:nvSpPr>
          <p:spPr>
            <a:xfrm>
              <a:off x="1864429" y="5198318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66" name="Ellipse 265"/>
            <p:cNvSpPr>
              <a:spLocks noChangeAspect="1"/>
            </p:cNvSpPr>
            <p:nvPr/>
          </p:nvSpPr>
          <p:spPr>
            <a:xfrm>
              <a:off x="2114094" y="5225365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67" name="Ellipse 266"/>
            <p:cNvSpPr>
              <a:spLocks noChangeAspect="1"/>
            </p:cNvSpPr>
            <p:nvPr/>
          </p:nvSpPr>
          <p:spPr>
            <a:xfrm>
              <a:off x="1821268" y="4966474"/>
              <a:ext cx="540000" cy="540000"/>
            </a:xfrm>
            <a:prstGeom prst="ellipse">
              <a:avLst/>
            </a:prstGeom>
            <a:solidFill>
              <a:srgbClr val="C00000">
                <a:alpha val="80000"/>
              </a:srgb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266700" h="889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68" name="Ellipse 267"/>
            <p:cNvSpPr>
              <a:spLocks noChangeAspect="1"/>
            </p:cNvSpPr>
            <p:nvPr/>
          </p:nvSpPr>
          <p:spPr>
            <a:xfrm>
              <a:off x="1543954" y="5139054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69" name="Ellipse 268"/>
            <p:cNvSpPr>
              <a:spLocks noChangeAspect="1"/>
            </p:cNvSpPr>
            <p:nvPr/>
          </p:nvSpPr>
          <p:spPr>
            <a:xfrm>
              <a:off x="1310124" y="5092724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70" name="Ellipse 269"/>
            <p:cNvSpPr>
              <a:spLocks noChangeAspect="1"/>
            </p:cNvSpPr>
            <p:nvPr/>
          </p:nvSpPr>
          <p:spPr>
            <a:xfrm>
              <a:off x="1503078" y="4901926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71" name="Ellipse 270"/>
            <p:cNvSpPr>
              <a:spLocks noChangeAspect="1"/>
            </p:cNvSpPr>
            <p:nvPr/>
          </p:nvSpPr>
          <p:spPr>
            <a:xfrm>
              <a:off x="1259632" y="4862192"/>
              <a:ext cx="540000" cy="540000"/>
            </a:xfrm>
            <a:prstGeom prst="ellipse">
              <a:avLst/>
            </a:prstGeom>
            <a:solidFill>
              <a:sysClr val="window" lastClr="FFFFFF">
                <a:lumMod val="50000"/>
                <a:alpha val="89000"/>
              </a:sys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260350" h="889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72" name="Ellipse 271"/>
            <p:cNvSpPr>
              <a:spLocks noChangeAspect="1"/>
            </p:cNvSpPr>
            <p:nvPr/>
          </p:nvSpPr>
          <p:spPr>
            <a:xfrm>
              <a:off x="1238790" y="5494340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73" name="Ellipse 272"/>
            <p:cNvSpPr>
              <a:spLocks noChangeAspect="1"/>
            </p:cNvSpPr>
            <p:nvPr/>
          </p:nvSpPr>
          <p:spPr>
            <a:xfrm>
              <a:off x="1032607" y="5702374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74" name="Ellipse 273"/>
            <p:cNvSpPr>
              <a:spLocks noChangeAspect="1"/>
            </p:cNvSpPr>
            <p:nvPr/>
          </p:nvSpPr>
          <p:spPr>
            <a:xfrm>
              <a:off x="1282272" y="5729421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75" name="Ellipse 274"/>
            <p:cNvSpPr>
              <a:spLocks noChangeAspect="1"/>
            </p:cNvSpPr>
            <p:nvPr/>
          </p:nvSpPr>
          <p:spPr>
            <a:xfrm>
              <a:off x="989446" y="5470530"/>
              <a:ext cx="540000" cy="540000"/>
            </a:xfrm>
            <a:prstGeom prst="ellipse">
              <a:avLst/>
            </a:prstGeom>
            <a:solidFill>
              <a:srgbClr val="C00000">
                <a:alpha val="80000"/>
              </a:srgb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266700" h="889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76" name="Ellipse 275"/>
            <p:cNvSpPr>
              <a:spLocks noChangeAspect="1"/>
            </p:cNvSpPr>
            <p:nvPr/>
          </p:nvSpPr>
          <p:spPr>
            <a:xfrm>
              <a:off x="1580018" y="6031634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77" name="Ellipse 276"/>
            <p:cNvSpPr>
              <a:spLocks noChangeAspect="1"/>
            </p:cNvSpPr>
            <p:nvPr/>
          </p:nvSpPr>
          <p:spPr>
            <a:xfrm>
              <a:off x="1346188" y="5985304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78" name="Ellipse 277"/>
            <p:cNvSpPr>
              <a:spLocks noChangeAspect="1"/>
            </p:cNvSpPr>
            <p:nvPr/>
          </p:nvSpPr>
          <p:spPr>
            <a:xfrm>
              <a:off x="1539142" y="5794506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79" name="Ellipse 278"/>
            <p:cNvSpPr>
              <a:spLocks noChangeAspect="1"/>
            </p:cNvSpPr>
            <p:nvPr/>
          </p:nvSpPr>
          <p:spPr>
            <a:xfrm>
              <a:off x="1295696" y="5754772"/>
              <a:ext cx="540000" cy="540000"/>
            </a:xfrm>
            <a:prstGeom prst="ellipse">
              <a:avLst/>
            </a:prstGeom>
            <a:solidFill>
              <a:sysClr val="window" lastClr="FFFFFF">
                <a:lumMod val="50000"/>
                <a:alpha val="89000"/>
              </a:sys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260350" h="889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80" name="Ellipse 279"/>
            <p:cNvSpPr>
              <a:spLocks noChangeAspect="1"/>
            </p:cNvSpPr>
            <p:nvPr/>
          </p:nvSpPr>
          <p:spPr>
            <a:xfrm>
              <a:off x="1805392" y="5253010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81" name="Ellipse 280"/>
            <p:cNvSpPr>
              <a:spLocks noChangeAspect="1"/>
            </p:cNvSpPr>
            <p:nvPr/>
          </p:nvSpPr>
          <p:spPr>
            <a:xfrm>
              <a:off x="1599209" y="5461044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82" name="Ellipse 281"/>
            <p:cNvSpPr>
              <a:spLocks noChangeAspect="1"/>
            </p:cNvSpPr>
            <p:nvPr/>
          </p:nvSpPr>
          <p:spPr>
            <a:xfrm>
              <a:off x="1848874" y="5488091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83" name="Ellipse 282"/>
            <p:cNvSpPr>
              <a:spLocks noChangeAspect="1"/>
            </p:cNvSpPr>
            <p:nvPr/>
          </p:nvSpPr>
          <p:spPr>
            <a:xfrm>
              <a:off x="1556048" y="5229200"/>
              <a:ext cx="540000" cy="540000"/>
            </a:xfrm>
            <a:prstGeom prst="ellipse">
              <a:avLst/>
            </a:prstGeom>
            <a:solidFill>
              <a:srgbClr val="C00000">
                <a:alpha val="80000"/>
              </a:srgb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266700" h="889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84" name="Ellipse 283"/>
            <p:cNvSpPr>
              <a:spLocks noChangeAspect="1"/>
            </p:cNvSpPr>
            <p:nvPr/>
          </p:nvSpPr>
          <p:spPr>
            <a:xfrm>
              <a:off x="1545040" y="5001042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85" name="Ellipse 284"/>
            <p:cNvSpPr>
              <a:spLocks noChangeAspect="1"/>
            </p:cNvSpPr>
            <p:nvPr/>
          </p:nvSpPr>
          <p:spPr>
            <a:xfrm>
              <a:off x="1338857" y="5209076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86" name="Ellipse 285"/>
            <p:cNvSpPr>
              <a:spLocks noChangeAspect="1"/>
            </p:cNvSpPr>
            <p:nvPr/>
          </p:nvSpPr>
          <p:spPr>
            <a:xfrm>
              <a:off x="1588522" y="5236123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87" name="Ellipse 286"/>
            <p:cNvSpPr>
              <a:spLocks noChangeAspect="1"/>
            </p:cNvSpPr>
            <p:nvPr/>
          </p:nvSpPr>
          <p:spPr>
            <a:xfrm>
              <a:off x="1295696" y="4977232"/>
              <a:ext cx="540000" cy="540000"/>
            </a:xfrm>
            <a:prstGeom prst="ellipse">
              <a:avLst/>
            </a:prstGeom>
            <a:solidFill>
              <a:srgbClr val="C00000">
                <a:alpha val="80000"/>
              </a:srgb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266700" h="889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88" name="Ellipse 287"/>
            <p:cNvSpPr>
              <a:spLocks noChangeAspect="1"/>
            </p:cNvSpPr>
            <p:nvPr/>
          </p:nvSpPr>
          <p:spPr>
            <a:xfrm>
              <a:off x="1976002" y="5218030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89" name="Ellipse 288"/>
            <p:cNvSpPr>
              <a:spLocks noChangeAspect="1"/>
            </p:cNvSpPr>
            <p:nvPr/>
          </p:nvSpPr>
          <p:spPr>
            <a:xfrm>
              <a:off x="1742172" y="5171700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90" name="Ellipse 289"/>
            <p:cNvSpPr>
              <a:spLocks noChangeAspect="1"/>
            </p:cNvSpPr>
            <p:nvPr/>
          </p:nvSpPr>
          <p:spPr>
            <a:xfrm>
              <a:off x="1935126" y="4980902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91" name="Ellipse 290"/>
            <p:cNvSpPr>
              <a:spLocks noChangeAspect="1"/>
            </p:cNvSpPr>
            <p:nvPr/>
          </p:nvSpPr>
          <p:spPr>
            <a:xfrm>
              <a:off x="1691680" y="4941168"/>
              <a:ext cx="540000" cy="540000"/>
            </a:xfrm>
            <a:prstGeom prst="ellipse">
              <a:avLst/>
            </a:prstGeom>
            <a:solidFill>
              <a:sysClr val="window" lastClr="FFFFFF">
                <a:lumMod val="50000"/>
                <a:alpha val="89000"/>
              </a:sys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260350" h="889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92" name="Ellipse 291"/>
            <p:cNvSpPr>
              <a:spLocks noChangeAspect="1"/>
            </p:cNvSpPr>
            <p:nvPr/>
          </p:nvSpPr>
          <p:spPr>
            <a:xfrm>
              <a:off x="1543954" y="5722086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93" name="Ellipse 292"/>
            <p:cNvSpPr>
              <a:spLocks noChangeAspect="1"/>
            </p:cNvSpPr>
            <p:nvPr/>
          </p:nvSpPr>
          <p:spPr>
            <a:xfrm>
              <a:off x="1310124" y="5675756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94" name="Ellipse 293"/>
            <p:cNvSpPr>
              <a:spLocks noChangeAspect="1"/>
            </p:cNvSpPr>
            <p:nvPr/>
          </p:nvSpPr>
          <p:spPr>
            <a:xfrm>
              <a:off x="1503078" y="5484958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95" name="Ellipse 294"/>
            <p:cNvSpPr>
              <a:spLocks noChangeAspect="1"/>
            </p:cNvSpPr>
            <p:nvPr/>
          </p:nvSpPr>
          <p:spPr>
            <a:xfrm>
              <a:off x="1259632" y="5445224"/>
              <a:ext cx="540000" cy="540000"/>
            </a:xfrm>
            <a:prstGeom prst="ellipse">
              <a:avLst/>
            </a:prstGeom>
            <a:solidFill>
              <a:sysClr val="window" lastClr="FFFFFF">
                <a:lumMod val="50000"/>
                <a:alpha val="89000"/>
              </a:sys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260350" h="889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96" name="Ellipse 295"/>
            <p:cNvSpPr>
              <a:spLocks noChangeAspect="1"/>
            </p:cNvSpPr>
            <p:nvPr/>
          </p:nvSpPr>
          <p:spPr>
            <a:xfrm>
              <a:off x="1905080" y="5577106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97" name="Ellipse 296"/>
            <p:cNvSpPr>
              <a:spLocks noChangeAspect="1"/>
            </p:cNvSpPr>
            <p:nvPr/>
          </p:nvSpPr>
          <p:spPr>
            <a:xfrm>
              <a:off x="1698897" y="5785140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98" name="Ellipse 297"/>
            <p:cNvSpPr>
              <a:spLocks noChangeAspect="1"/>
            </p:cNvSpPr>
            <p:nvPr/>
          </p:nvSpPr>
          <p:spPr>
            <a:xfrm>
              <a:off x="1948562" y="5812187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99" name="Ellipse 298"/>
            <p:cNvSpPr>
              <a:spLocks noChangeAspect="1"/>
            </p:cNvSpPr>
            <p:nvPr/>
          </p:nvSpPr>
          <p:spPr>
            <a:xfrm>
              <a:off x="1655736" y="5553296"/>
              <a:ext cx="540000" cy="540000"/>
            </a:xfrm>
            <a:prstGeom prst="ellipse">
              <a:avLst/>
            </a:prstGeom>
            <a:solidFill>
              <a:srgbClr val="C00000">
                <a:alpha val="80000"/>
              </a:srgb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266700" h="889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00" name="Ellipse 299"/>
            <p:cNvSpPr>
              <a:spLocks noChangeAspect="1"/>
            </p:cNvSpPr>
            <p:nvPr/>
          </p:nvSpPr>
          <p:spPr>
            <a:xfrm>
              <a:off x="1806800" y="6067698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01" name="Ellipse 300"/>
            <p:cNvSpPr>
              <a:spLocks noChangeAspect="1"/>
            </p:cNvSpPr>
            <p:nvPr/>
          </p:nvSpPr>
          <p:spPr>
            <a:xfrm>
              <a:off x="1572970" y="6021368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02" name="Ellipse 301"/>
            <p:cNvSpPr>
              <a:spLocks noChangeAspect="1"/>
            </p:cNvSpPr>
            <p:nvPr/>
          </p:nvSpPr>
          <p:spPr>
            <a:xfrm>
              <a:off x="1765924" y="5830570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03" name="Ellipse 302"/>
            <p:cNvSpPr>
              <a:spLocks noChangeAspect="1"/>
            </p:cNvSpPr>
            <p:nvPr/>
          </p:nvSpPr>
          <p:spPr>
            <a:xfrm>
              <a:off x="1522478" y="5790836"/>
              <a:ext cx="540000" cy="540000"/>
            </a:xfrm>
            <a:prstGeom prst="ellipse">
              <a:avLst/>
            </a:prstGeom>
            <a:solidFill>
              <a:sysClr val="window" lastClr="FFFFFF">
                <a:lumMod val="50000"/>
                <a:alpha val="89000"/>
              </a:sys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260350" h="889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04" name="Ellipse 303"/>
            <p:cNvSpPr>
              <a:spLocks noChangeAspect="1"/>
            </p:cNvSpPr>
            <p:nvPr/>
          </p:nvSpPr>
          <p:spPr>
            <a:xfrm>
              <a:off x="1339774" y="5688848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05" name="Ellipse 304"/>
            <p:cNvSpPr>
              <a:spLocks noChangeAspect="1"/>
            </p:cNvSpPr>
            <p:nvPr/>
          </p:nvSpPr>
          <p:spPr>
            <a:xfrm>
              <a:off x="1133591" y="5896882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06" name="Ellipse 305"/>
            <p:cNvSpPr>
              <a:spLocks noChangeAspect="1"/>
            </p:cNvSpPr>
            <p:nvPr/>
          </p:nvSpPr>
          <p:spPr>
            <a:xfrm>
              <a:off x="1383256" y="5923929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07" name="Ellipse 306"/>
            <p:cNvSpPr>
              <a:spLocks noChangeAspect="1"/>
            </p:cNvSpPr>
            <p:nvPr/>
          </p:nvSpPr>
          <p:spPr>
            <a:xfrm>
              <a:off x="1090430" y="5665038"/>
              <a:ext cx="540000" cy="540000"/>
            </a:xfrm>
            <a:prstGeom prst="ellipse">
              <a:avLst/>
            </a:prstGeom>
            <a:solidFill>
              <a:srgbClr val="C00000">
                <a:alpha val="80000"/>
              </a:srgb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266700" h="889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08" name="Ellipse 307"/>
            <p:cNvSpPr>
              <a:spLocks noChangeAspect="1"/>
            </p:cNvSpPr>
            <p:nvPr/>
          </p:nvSpPr>
          <p:spPr>
            <a:xfrm>
              <a:off x="1687970" y="5470118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09" name="Ellipse 308"/>
            <p:cNvSpPr>
              <a:spLocks noChangeAspect="1"/>
            </p:cNvSpPr>
            <p:nvPr/>
          </p:nvSpPr>
          <p:spPr>
            <a:xfrm>
              <a:off x="1454140" y="5423788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10" name="Ellipse 309"/>
            <p:cNvSpPr>
              <a:spLocks noChangeAspect="1"/>
            </p:cNvSpPr>
            <p:nvPr/>
          </p:nvSpPr>
          <p:spPr>
            <a:xfrm>
              <a:off x="1647094" y="5232990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11" name="Ellipse 310"/>
            <p:cNvSpPr>
              <a:spLocks noChangeAspect="1"/>
            </p:cNvSpPr>
            <p:nvPr/>
          </p:nvSpPr>
          <p:spPr>
            <a:xfrm>
              <a:off x="1403648" y="5193256"/>
              <a:ext cx="540000" cy="540000"/>
            </a:xfrm>
            <a:prstGeom prst="ellipse">
              <a:avLst/>
            </a:prstGeom>
            <a:solidFill>
              <a:sysClr val="window" lastClr="FFFFFF">
                <a:lumMod val="50000"/>
                <a:alpha val="89000"/>
              </a:sys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260350" h="889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12" name="Ellipse 311"/>
            <p:cNvSpPr>
              <a:spLocks noChangeAspect="1"/>
            </p:cNvSpPr>
            <p:nvPr/>
          </p:nvSpPr>
          <p:spPr>
            <a:xfrm>
              <a:off x="1248462" y="5531368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13" name="Ellipse 312"/>
            <p:cNvSpPr>
              <a:spLocks noChangeAspect="1"/>
            </p:cNvSpPr>
            <p:nvPr/>
          </p:nvSpPr>
          <p:spPr>
            <a:xfrm>
              <a:off x="1014632" y="5485038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14" name="Ellipse 313"/>
            <p:cNvSpPr>
              <a:spLocks noChangeAspect="1"/>
            </p:cNvSpPr>
            <p:nvPr/>
          </p:nvSpPr>
          <p:spPr>
            <a:xfrm>
              <a:off x="1207586" y="5294240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15" name="Ellipse 314"/>
            <p:cNvSpPr>
              <a:spLocks noChangeAspect="1"/>
            </p:cNvSpPr>
            <p:nvPr/>
          </p:nvSpPr>
          <p:spPr>
            <a:xfrm>
              <a:off x="964140" y="5254506"/>
              <a:ext cx="540000" cy="540000"/>
            </a:xfrm>
            <a:prstGeom prst="ellipse">
              <a:avLst/>
            </a:prstGeom>
            <a:solidFill>
              <a:sysClr val="window" lastClr="FFFFFF">
                <a:lumMod val="50000"/>
                <a:alpha val="89000"/>
              </a:sys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260350" h="889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16" name="Ellipse 315"/>
            <p:cNvSpPr>
              <a:spLocks noChangeAspect="1"/>
            </p:cNvSpPr>
            <p:nvPr/>
          </p:nvSpPr>
          <p:spPr>
            <a:xfrm>
              <a:off x="1329016" y="4964978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17" name="Ellipse 316"/>
            <p:cNvSpPr>
              <a:spLocks noChangeAspect="1"/>
            </p:cNvSpPr>
            <p:nvPr/>
          </p:nvSpPr>
          <p:spPr>
            <a:xfrm>
              <a:off x="1122833" y="5173012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18" name="Ellipse 317"/>
            <p:cNvSpPr>
              <a:spLocks noChangeAspect="1"/>
            </p:cNvSpPr>
            <p:nvPr/>
          </p:nvSpPr>
          <p:spPr>
            <a:xfrm>
              <a:off x="1372498" y="5200059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19" name="Ellipse 318"/>
            <p:cNvSpPr>
              <a:spLocks noChangeAspect="1"/>
            </p:cNvSpPr>
            <p:nvPr/>
          </p:nvSpPr>
          <p:spPr>
            <a:xfrm>
              <a:off x="1079672" y="4941168"/>
              <a:ext cx="540000" cy="540000"/>
            </a:xfrm>
            <a:prstGeom prst="ellipse">
              <a:avLst/>
            </a:prstGeom>
            <a:solidFill>
              <a:srgbClr val="C00000">
                <a:alpha val="80000"/>
              </a:srgb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266700" h="889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20" name="Ellipse 319"/>
            <p:cNvSpPr>
              <a:spLocks noChangeAspect="1"/>
            </p:cNvSpPr>
            <p:nvPr/>
          </p:nvSpPr>
          <p:spPr>
            <a:xfrm>
              <a:off x="2160838" y="5512558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21" name="Ellipse 320"/>
            <p:cNvSpPr>
              <a:spLocks noChangeAspect="1"/>
            </p:cNvSpPr>
            <p:nvPr/>
          </p:nvSpPr>
          <p:spPr>
            <a:xfrm>
              <a:off x="1954655" y="5720592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22" name="Ellipse 321"/>
            <p:cNvSpPr>
              <a:spLocks noChangeAspect="1"/>
            </p:cNvSpPr>
            <p:nvPr/>
          </p:nvSpPr>
          <p:spPr>
            <a:xfrm>
              <a:off x="2204320" y="5747639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23" name="Ellipse 322"/>
            <p:cNvSpPr>
              <a:spLocks noChangeAspect="1"/>
            </p:cNvSpPr>
            <p:nvPr/>
          </p:nvSpPr>
          <p:spPr>
            <a:xfrm>
              <a:off x="1911494" y="5488748"/>
              <a:ext cx="540000" cy="540000"/>
            </a:xfrm>
            <a:prstGeom prst="ellipse">
              <a:avLst/>
            </a:prstGeom>
            <a:solidFill>
              <a:srgbClr val="C00000">
                <a:alpha val="80000"/>
              </a:srgb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266700" h="889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24" name="Ellipse 323"/>
            <p:cNvSpPr>
              <a:spLocks noChangeAspect="1"/>
            </p:cNvSpPr>
            <p:nvPr/>
          </p:nvSpPr>
          <p:spPr>
            <a:xfrm>
              <a:off x="2199114" y="5430384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25" name="Ellipse 324"/>
            <p:cNvSpPr>
              <a:spLocks noChangeAspect="1"/>
            </p:cNvSpPr>
            <p:nvPr/>
          </p:nvSpPr>
          <p:spPr>
            <a:xfrm>
              <a:off x="1965284" y="5384054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26" name="Ellipse 325"/>
            <p:cNvSpPr>
              <a:spLocks noChangeAspect="1"/>
            </p:cNvSpPr>
            <p:nvPr/>
          </p:nvSpPr>
          <p:spPr>
            <a:xfrm>
              <a:off x="2158238" y="5193256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27" name="Ellipse 326"/>
            <p:cNvSpPr>
              <a:spLocks noChangeAspect="1"/>
            </p:cNvSpPr>
            <p:nvPr/>
          </p:nvSpPr>
          <p:spPr>
            <a:xfrm>
              <a:off x="1914792" y="5153522"/>
              <a:ext cx="540000" cy="540000"/>
            </a:xfrm>
            <a:prstGeom prst="ellipse">
              <a:avLst/>
            </a:prstGeom>
            <a:solidFill>
              <a:sysClr val="window" lastClr="FFFFFF">
                <a:lumMod val="50000"/>
                <a:alpha val="89000"/>
              </a:sys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260350" h="889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28" name="Ellipse 327"/>
            <p:cNvSpPr>
              <a:spLocks noChangeAspect="1"/>
            </p:cNvSpPr>
            <p:nvPr/>
          </p:nvSpPr>
          <p:spPr>
            <a:xfrm>
              <a:off x="1725000" y="4857026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29" name="Ellipse 328"/>
            <p:cNvSpPr>
              <a:spLocks noChangeAspect="1"/>
            </p:cNvSpPr>
            <p:nvPr/>
          </p:nvSpPr>
          <p:spPr>
            <a:xfrm>
              <a:off x="1518817" y="5065060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30" name="Ellipse 329"/>
            <p:cNvSpPr>
              <a:spLocks noChangeAspect="1"/>
            </p:cNvSpPr>
            <p:nvPr/>
          </p:nvSpPr>
          <p:spPr>
            <a:xfrm>
              <a:off x="1768482" y="5092107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31" name="Ellipse 330"/>
            <p:cNvSpPr>
              <a:spLocks noChangeAspect="1"/>
            </p:cNvSpPr>
            <p:nvPr/>
          </p:nvSpPr>
          <p:spPr>
            <a:xfrm>
              <a:off x="1475656" y="4833216"/>
              <a:ext cx="540000" cy="540000"/>
            </a:xfrm>
            <a:prstGeom prst="ellipse">
              <a:avLst/>
            </a:prstGeom>
            <a:solidFill>
              <a:srgbClr val="C00000">
                <a:alpha val="80000"/>
              </a:srgb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266700" h="889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32" name="Ellipse 331"/>
            <p:cNvSpPr>
              <a:spLocks noChangeAspect="1"/>
            </p:cNvSpPr>
            <p:nvPr/>
          </p:nvSpPr>
          <p:spPr>
            <a:xfrm>
              <a:off x="1642234" y="5627598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33" name="Ellipse 332"/>
            <p:cNvSpPr>
              <a:spLocks noChangeAspect="1"/>
            </p:cNvSpPr>
            <p:nvPr/>
          </p:nvSpPr>
          <p:spPr>
            <a:xfrm>
              <a:off x="1436051" y="5835632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34" name="Ellipse 333"/>
            <p:cNvSpPr>
              <a:spLocks noChangeAspect="1"/>
            </p:cNvSpPr>
            <p:nvPr/>
          </p:nvSpPr>
          <p:spPr>
            <a:xfrm>
              <a:off x="1685716" y="5862679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35" name="Ellipse 334"/>
            <p:cNvSpPr>
              <a:spLocks noChangeAspect="1"/>
            </p:cNvSpPr>
            <p:nvPr/>
          </p:nvSpPr>
          <p:spPr>
            <a:xfrm>
              <a:off x="1392890" y="5603788"/>
              <a:ext cx="540000" cy="540000"/>
            </a:xfrm>
            <a:prstGeom prst="ellipse">
              <a:avLst/>
            </a:prstGeom>
            <a:solidFill>
              <a:srgbClr val="C00000">
                <a:alpha val="80000"/>
              </a:srgb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266700" h="889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36" name="Ellipse 335"/>
            <p:cNvSpPr>
              <a:spLocks noChangeAspect="1"/>
            </p:cNvSpPr>
            <p:nvPr/>
          </p:nvSpPr>
          <p:spPr>
            <a:xfrm>
              <a:off x="1615962" y="5412166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37" name="Ellipse 336"/>
            <p:cNvSpPr>
              <a:spLocks noChangeAspect="1"/>
            </p:cNvSpPr>
            <p:nvPr/>
          </p:nvSpPr>
          <p:spPr>
            <a:xfrm>
              <a:off x="1382132" y="5365836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38" name="Ellipse 337"/>
            <p:cNvSpPr>
              <a:spLocks noChangeAspect="1"/>
            </p:cNvSpPr>
            <p:nvPr/>
          </p:nvSpPr>
          <p:spPr>
            <a:xfrm>
              <a:off x="1575086" y="5175038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39" name="Ellipse 338"/>
            <p:cNvSpPr>
              <a:spLocks noChangeAspect="1"/>
            </p:cNvSpPr>
            <p:nvPr/>
          </p:nvSpPr>
          <p:spPr>
            <a:xfrm>
              <a:off x="1331640" y="5135304"/>
              <a:ext cx="540000" cy="540000"/>
            </a:xfrm>
            <a:prstGeom prst="ellipse">
              <a:avLst/>
            </a:prstGeom>
            <a:solidFill>
              <a:sysClr val="window" lastClr="FFFFFF">
                <a:lumMod val="50000"/>
                <a:alpha val="89000"/>
              </a:sys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260350" h="889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40" name="Ellipse 339"/>
            <p:cNvSpPr>
              <a:spLocks noChangeAspect="1"/>
            </p:cNvSpPr>
            <p:nvPr/>
          </p:nvSpPr>
          <p:spPr>
            <a:xfrm>
              <a:off x="2048010" y="5888110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41" name="Ellipse 340"/>
            <p:cNvSpPr>
              <a:spLocks noChangeAspect="1"/>
            </p:cNvSpPr>
            <p:nvPr/>
          </p:nvSpPr>
          <p:spPr>
            <a:xfrm>
              <a:off x="1814180" y="5841780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42" name="Ellipse 341"/>
            <p:cNvSpPr>
              <a:spLocks noChangeAspect="1"/>
            </p:cNvSpPr>
            <p:nvPr/>
          </p:nvSpPr>
          <p:spPr>
            <a:xfrm>
              <a:off x="2007134" y="5650982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43" name="Ellipse 342"/>
            <p:cNvSpPr>
              <a:spLocks noChangeAspect="1"/>
            </p:cNvSpPr>
            <p:nvPr/>
          </p:nvSpPr>
          <p:spPr>
            <a:xfrm>
              <a:off x="1763688" y="5611248"/>
              <a:ext cx="540000" cy="540000"/>
            </a:xfrm>
            <a:prstGeom prst="ellipse">
              <a:avLst/>
            </a:prstGeom>
            <a:solidFill>
              <a:sysClr val="window" lastClr="FFFFFF">
                <a:lumMod val="50000"/>
                <a:alpha val="89000"/>
              </a:sys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260350" h="889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44" name="Ellipse 343"/>
            <p:cNvSpPr>
              <a:spLocks noChangeAspect="1"/>
            </p:cNvSpPr>
            <p:nvPr/>
          </p:nvSpPr>
          <p:spPr>
            <a:xfrm>
              <a:off x="1843830" y="5299832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45" name="Ellipse 344"/>
            <p:cNvSpPr>
              <a:spLocks noChangeAspect="1"/>
            </p:cNvSpPr>
            <p:nvPr/>
          </p:nvSpPr>
          <p:spPr>
            <a:xfrm>
              <a:off x="1637647" y="5507866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46" name="Ellipse 345"/>
            <p:cNvSpPr>
              <a:spLocks noChangeAspect="1"/>
            </p:cNvSpPr>
            <p:nvPr/>
          </p:nvSpPr>
          <p:spPr>
            <a:xfrm>
              <a:off x="1887312" y="5534913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47" name="Ellipse 346"/>
            <p:cNvSpPr>
              <a:spLocks noChangeAspect="1"/>
            </p:cNvSpPr>
            <p:nvPr/>
          </p:nvSpPr>
          <p:spPr>
            <a:xfrm>
              <a:off x="1594486" y="5276022"/>
              <a:ext cx="540000" cy="540000"/>
            </a:xfrm>
            <a:prstGeom prst="ellipse">
              <a:avLst/>
            </a:prstGeom>
            <a:solidFill>
              <a:srgbClr val="C00000">
                <a:alpha val="80000"/>
              </a:srgb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266700" h="889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48" name="Ellipse 347"/>
            <p:cNvSpPr>
              <a:spLocks noChangeAspect="1"/>
            </p:cNvSpPr>
            <p:nvPr/>
          </p:nvSpPr>
          <p:spPr>
            <a:xfrm>
              <a:off x="1512274" y="5436760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49" name="Ellipse 348"/>
            <p:cNvSpPr>
              <a:spLocks noChangeAspect="1"/>
            </p:cNvSpPr>
            <p:nvPr/>
          </p:nvSpPr>
          <p:spPr>
            <a:xfrm>
              <a:off x="1306091" y="5644794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50" name="Ellipse 349"/>
            <p:cNvSpPr>
              <a:spLocks noChangeAspect="1"/>
            </p:cNvSpPr>
            <p:nvPr/>
          </p:nvSpPr>
          <p:spPr>
            <a:xfrm>
              <a:off x="1555756" y="5671841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51" name="Ellipse 350"/>
            <p:cNvSpPr>
              <a:spLocks noChangeAspect="1"/>
            </p:cNvSpPr>
            <p:nvPr/>
          </p:nvSpPr>
          <p:spPr>
            <a:xfrm>
              <a:off x="1262930" y="5412950"/>
              <a:ext cx="540000" cy="540000"/>
            </a:xfrm>
            <a:prstGeom prst="ellipse">
              <a:avLst/>
            </a:prstGeom>
            <a:solidFill>
              <a:srgbClr val="C00000">
                <a:alpha val="80000"/>
              </a:srgb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266700" h="889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</p:grpSp>
      <p:grpSp>
        <p:nvGrpSpPr>
          <p:cNvPr id="352" name="Groupe 97"/>
          <p:cNvGrpSpPr>
            <a:grpSpLocks noChangeAspect="1"/>
          </p:cNvGrpSpPr>
          <p:nvPr/>
        </p:nvGrpSpPr>
        <p:grpSpPr>
          <a:xfrm>
            <a:off x="5843330" y="1171884"/>
            <a:ext cx="1264607" cy="1270520"/>
            <a:chOff x="3441388" y="4883520"/>
            <a:chExt cx="1490652" cy="1497620"/>
          </a:xfrm>
        </p:grpSpPr>
        <p:sp>
          <p:nvSpPr>
            <p:cNvPr id="353" name="Ellipse 352"/>
            <p:cNvSpPr>
              <a:spLocks noChangeAspect="1"/>
            </p:cNvSpPr>
            <p:nvPr/>
          </p:nvSpPr>
          <p:spPr>
            <a:xfrm>
              <a:off x="4547860" y="5040588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54" name="Ellipse 353"/>
            <p:cNvSpPr>
              <a:spLocks noChangeAspect="1"/>
            </p:cNvSpPr>
            <p:nvPr/>
          </p:nvSpPr>
          <p:spPr>
            <a:xfrm>
              <a:off x="4341677" y="5248622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55" name="Ellipse 354"/>
            <p:cNvSpPr>
              <a:spLocks noChangeAspect="1"/>
            </p:cNvSpPr>
            <p:nvPr/>
          </p:nvSpPr>
          <p:spPr>
            <a:xfrm>
              <a:off x="4591342" y="5275669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56" name="Ellipse 355"/>
            <p:cNvSpPr>
              <a:spLocks noChangeAspect="1"/>
            </p:cNvSpPr>
            <p:nvPr/>
          </p:nvSpPr>
          <p:spPr>
            <a:xfrm>
              <a:off x="4298516" y="5016778"/>
              <a:ext cx="540000" cy="540000"/>
            </a:xfrm>
            <a:prstGeom prst="ellipse">
              <a:avLst/>
            </a:prstGeom>
            <a:solidFill>
              <a:srgbClr val="C00000">
                <a:alpha val="20000"/>
              </a:srgb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266700" h="889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57" name="Ellipse 356"/>
            <p:cNvSpPr>
              <a:spLocks noChangeAspect="1"/>
            </p:cNvSpPr>
            <p:nvPr/>
          </p:nvSpPr>
          <p:spPr>
            <a:xfrm>
              <a:off x="4021202" y="5189358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58" name="Ellipse 357"/>
            <p:cNvSpPr>
              <a:spLocks noChangeAspect="1"/>
            </p:cNvSpPr>
            <p:nvPr/>
          </p:nvSpPr>
          <p:spPr>
            <a:xfrm>
              <a:off x="3787372" y="5143028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59" name="Ellipse 358"/>
            <p:cNvSpPr>
              <a:spLocks noChangeAspect="1"/>
            </p:cNvSpPr>
            <p:nvPr/>
          </p:nvSpPr>
          <p:spPr>
            <a:xfrm>
              <a:off x="3980326" y="4952230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60" name="Ellipse 359"/>
            <p:cNvSpPr>
              <a:spLocks noChangeAspect="1"/>
            </p:cNvSpPr>
            <p:nvPr/>
          </p:nvSpPr>
          <p:spPr>
            <a:xfrm>
              <a:off x="3736880" y="4912496"/>
              <a:ext cx="540000" cy="540000"/>
            </a:xfrm>
            <a:prstGeom prst="ellipse">
              <a:avLst/>
            </a:prstGeom>
            <a:solidFill>
              <a:sysClr val="window" lastClr="FFFFFF">
                <a:lumMod val="50000"/>
                <a:alpha val="20000"/>
              </a:sys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260350" h="889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61" name="Ellipse 360"/>
            <p:cNvSpPr>
              <a:spLocks noChangeAspect="1"/>
            </p:cNvSpPr>
            <p:nvPr/>
          </p:nvSpPr>
          <p:spPr>
            <a:xfrm>
              <a:off x="3716038" y="5544644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62" name="Ellipse 361"/>
            <p:cNvSpPr>
              <a:spLocks noChangeAspect="1"/>
            </p:cNvSpPr>
            <p:nvPr/>
          </p:nvSpPr>
          <p:spPr>
            <a:xfrm>
              <a:off x="3509855" y="5752678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63" name="Ellipse 362"/>
            <p:cNvSpPr>
              <a:spLocks noChangeAspect="1"/>
            </p:cNvSpPr>
            <p:nvPr/>
          </p:nvSpPr>
          <p:spPr>
            <a:xfrm>
              <a:off x="3759520" y="5779725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64" name="Ellipse 363"/>
            <p:cNvSpPr>
              <a:spLocks noChangeAspect="1"/>
            </p:cNvSpPr>
            <p:nvPr/>
          </p:nvSpPr>
          <p:spPr>
            <a:xfrm>
              <a:off x="3466694" y="5520834"/>
              <a:ext cx="540000" cy="540000"/>
            </a:xfrm>
            <a:prstGeom prst="ellipse">
              <a:avLst/>
            </a:prstGeom>
            <a:solidFill>
              <a:srgbClr val="C00000">
                <a:alpha val="20000"/>
              </a:srgb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266700" h="889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65" name="Ellipse 364"/>
            <p:cNvSpPr>
              <a:spLocks noChangeAspect="1"/>
            </p:cNvSpPr>
            <p:nvPr/>
          </p:nvSpPr>
          <p:spPr>
            <a:xfrm>
              <a:off x="4057266" y="6081938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66" name="Ellipse 365"/>
            <p:cNvSpPr>
              <a:spLocks noChangeAspect="1"/>
            </p:cNvSpPr>
            <p:nvPr/>
          </p:nvSpPr>
          <p:spPr>
            <a:xfrm>
              <a:off x="3823436" y="6035608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67" name="Ellipse 366"/>
            <p:cNvSpPr>
              <a:spLocks noChangeAspect="1"/>
            </p:cNvSpPr>
            <p:nvPr/>
          </p:nvSpPr>
          <p:spPr>
            <a:xfrm>
              <a:off x="4016390" y="5844810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68" name="Ellipse 367"/>
            <p:cNvSpPr>
              <a:spLocks noChangeAspect="1"/>
            </p:cNvSpPr>
            <p:nvPr/>
          </p:nvSpPr>
          <p:spPr>
            <a:xfrm>
              <a:off x="3772944" y="5805076"/>
              <a:ext cx="540000" cy="540000"/>
            </a:xfrm>
            <a:prstGeom prst="ellipse">
              <a:avLst/>
            </a:prstGeom>
            <a:solidFill>
              <a:sysClr val="window" lastClr="FFFFFF">
                <a:lumMod val="50000"/>
                <a:alpha val="20000"/>
              </a:sys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260350" h="889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69" name="Ellipse 368"/>
            <p:cNvSpPr>
              <a:spLocks noChangeAspect="1"/>
            </p:cNvSpPr>
            <p:nvPr/>
          </p:nvSpPr>
          <p:spPr>
            <a:xfrm>
              <a:off x="4282640" y="5303314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70" name="Ellipse 369"/>
            <p:cNvSpPr>
              <a:spLocks noChangeAspect="1"/>
            </p:cNvSpPr>
            <p:nvPr/>
          </p:nvSpPr>
          <p:spPr>
            <a:xfrm>
              <a:off x="4076457" y="5511348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71" name="Ellipse 370"/>
            <p:cNvSpPr>
              <a:spLocks noChangeAspect="1"/>
            </p:cNvSpPr>
            <p:nvPr/>
          </p:nvSpPr>
          <p:spPr>
            <a:xfrm>
              <a:off x="4326122" y="5538395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72" name="Ellipse 371"/>
            <p:cNvSpPr>
              <a:spLocks noChangeAspect="1"/>
            </p:cNvSpPr>
            <p:nvPr/>
          </p:nvSpPr>
          <p:spPr>
            <a:xfrm>
              <a:off x="4033296" y="5279504"/>
              <a:ext cx="540000" cy="540000"/>
            </a:xfrm>
            <a:prstGeom prst="ellipse">
              <a:avLst/>
            </a:prstGeom>
            <a:solidFill>
              <a:srgbClr val="C00000">
                <a:alpha val="20000"/>
              </a:srgb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266700" h="889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73" name="Ellipse 372"/>
            <p:cNvSpPr>
              <a:spLocks noChangeAspect="1"/>
            </p:cNvSpPr>
            <p:nvPr/>
          </p:nvSpPr>
          <p:spPr>
            <a:xfrm>
              <a:off x="4022288" y="5051346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74" name="Ellipse 373"/>
            <p:cNvSpPr>
              <a:spLocks noChangeAspect="1"/>
            </p:cNvSpPr>
            <p:nvPr/>
          </p:nvSpPr>
          <p:spPr>
            <a:xfrm>
              <a:off x="3816105" y="5259380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75" name="Ellipse 374"/>
            <p:cNvSpPr>
              <a:spLocks noChangeAspect="1"/>
            </p:cNvSpPr>
            <p:nvPr/>
          </p:nvSpPr>
          <p:spPr>
            <a:xfrm>
              <a:off x="4065770" y="5286427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76" name="Ellipse 375"/>
            <p:cNvSpPr>
              <a:spLocks noChangeAspect="1"/>
            </p:cNvSpPr>
            <p:nvPr/>
          </p:nvSpPr>
          <p:spPr>
            <a:xfrm>
              <a:off x="3772944" y="5027536"/>
              <a:ext cx="540000" cy="540000"/>
            </a:xfrm>
            <a:prstGeom prst="ellipse">
              <a:avLst/>
            </a:prstGeom>
            <a:solidFill>
              <a:srgbClr val="C00000">
                <a:alpha val="20000"/>
              </a:srgb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266700" h="889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77" name="Ellipse 376"/>
            <p:cNvSpPr>
              <a:spLocks noChangeAspect="1"/>
            </p:cNvSpPr>
            <p:nvPr/>
          </p:nvSpPr>
          <p:spPr>
            <a:xfrm>
              <a:off x="4453250" y="5268334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78" name="Ellipse 377"/>
            <p:cNvSpPr>
              <a:spLocks noChangeAspect="1"/>
            </p:cNvSpPr>
            <p:nvPr/>
          </p:nvSpPr>
          <p:spPr>
            <a:xfrm>
              <a:off x="4219420" y="5222004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79" name="Ellipse 378"/>
            <p:cNvSpPr>
              <a:spLocks noChangeAspect="1"/>
            </p:cNvSpPr>
            <p:nvPr/>
          </p:nvSpPr>
          <p:spPr>
            <a:xfrm>
              <a:off x="4412374" y="5031206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80" name="Ellipse 379"/>
            <p:cNvSpPr>
              <a:spLocks noChangeAspect="1"/>
            </p:cNvSpPr>
            <p:nvPr/>
          </p:nvSpPr>
          <p:spPr>
            <a:xfrm>
              <a:off x="4168928" y="4991472"/>
              <a:ext cx="540000" cy="540000"/>
            </a:xfrm>
            <a:prstGeom prst="ellipse">
              <a:avLst/>
            </a:prstGeom>
            <a:solidFill>
              <a:sysClr val="window" lastClr="FFFFFF">
                <a:lumMod val="50000"/>
                <a:alpha val="20000"/>
              </a:sys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260350" h="889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81" name="Ellipse 380"/>
            <p:cNvSpPr>
              <a:spLocks noChangeAspect="1"/>
            </p:cNvSpPr>
            <p:nvPr/>
          </p:nvSpPr>
          <p:spPr>
            <a:xfrm>
              <a:off x="4021202" y="5772390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82" name="Ellipse 381"/>
            <p:cNvSpPr>
              <a:spLocks noChangeAspect="1"/>
            </p:cNvSpPr>
            <p:nvPr/>
          </p:nvSpPr>
          <p:spPr>
            <a:xfrm>
              <a:off x="3787372" y="5726060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83" name="Ellipse 382"/>
            <p:cNvSpPr>
              <a:spLocks noChangeAspect="1"/>
            </p:cNvSpPr>
            <p:nvPr/>
          </p:nvSpPr>
          <p:spPr>
            <a:xfrm>
              <a:off x="3980326" y="5535262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84" name="Ellipse 383"/>
            <p:cNvSpPr>
              <a:spLocks noChangeAspect="1"/>
            </p:cNvSpPr>
            <p:nvPr/>
          </p:nvSpPr>
          <p:spPr>
            <a:xfrm>
              <a:off x="3736880" y="5495528"/>
              <a:ext cx="540000" cy="540000"/>
            </a:xfrm>
            <a:prstGeom prst="ellipse">
              <a:avLst/>
            </a:prstGeom>
            <a:solidFill>
              <a:sysClr val="window" lastClr="FFFFFF">
                <a:lumMod val="50000"/>
                <a:alpha val="20000"/>
              </a:sys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260350" h="889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85" name="Ellipse 384"/>
            <p:cNvSpPr>
              <a:spLocks noChangeAspect="1"/>
            </p:cNvSpPr>
            <p:nvPr/>
          </p:nvSpPr>
          <p:spPr>
            <a:xfrm>
              <a:off x="4382328" y="5627410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86" name="Ellipse 385"/>
            <p:cNvSpPr>
              <a:spLocks noChangeAspect="1"/>
            </p:cNvSpPr>
            <p:nvPr/>
          </p:nvSpPr>
          <p:spPr>
            <a:xfrm>
              <a:off x="4176145" y="5835444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87" name="Ellipse 386"/>
            <p:cNvSpPr>
              <a:spLocks noChangeAspect="1"/>
            </p:cNvSpPr>
            <p:nvPr/>
          </p:nvSpPr>
          <p:spPr>
            <a:xfrm>
              <a:off x="4425810" y="5862491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88" name="Ellipse 387"/>
            <p:cNvSpPr>
              <a:spLocks noChangeAspect="1"/>
            </p:cNvSpPr>
            <p:nvPr/>
          </p:nvSpPr>
          <p:spPr>
            <a:xfrm>
              <a:off x="4132984" y="5603600"/>
              <a:ext cx="540000" cy="540000"/>
            </a:xfrm>
            <a:prstGeom prst="ellipse">
              <a:avLst/>
            </a:prstGeom>
            <a:solidFill>
              <a:srgbClr val="C00000">
                <a:alpha val="20000"/>
              </a:srgb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266700" h="889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89" name="Ellipse 388"/>
            <p:cNvSpPr>
              <a:spLocks noChangeAspect="1"/>
            </p:cNvSpPr>
            <p:nvPr/>
          </p:nvSpPr>
          <p:spPr>
            <a:xfrm>
              <a:off x="4284048" y="6118002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90" name="Ellipse 389"/>
            <p:cNvSpPr>
              <a:spLocks noChangeAspect="1"/>
            </p:cNvSpPr>
            <p:nvPr/>
          </p:nvSpPr>
          <p:spPr>
            <a:xfrm>
              <a:off x="4050218" y="6071672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91" name="Ellipse 390"/>
            <p:cNvSpPr>
              <a:spLocks noChangeAspect="1"/>
            </p:cNvSpPr>
            <p:nvPr/>
          </p:nvSpPr>
          <p:spPr>
            <a:xfrm>
              <a:off x="4243172" y="5880874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92" name="Ellipse 391"/>
            <p:cNvSpPr>
              <a:spLocks noChangeAspect="1"/>
            </p:cNvSpPr>
            <p:nvPr/>
          </p:nvSpPr>
          <p:spPr>
            <a:xfrm>
              <a:off x="3999726" y="5841140"/>
              <a:ext cx="540000" cy="540000"/>
            </a:xfrm>
            <a:prstGeom prst="ellipse">
              <a:avLst/>
            </a:prstGeom>
            <a:solidFill>
              <a:sysClr val="window" lastClr="FFFFFF">
                <a:lumMod val="50000"/>
                <a:alpha val="20000"/>
              </a:sys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260350" h="889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93" name="Ellipse 392"/>
            <p:cNvSpPr>
              <a:spLocks noChangeAspect="1"/>
            </p:cNvSpPr>
            <p:nvPr/>
          </p:nvSpPr>
          <p:spPr>
            <a:xfrm>
              <a:off x="3817022" y="5739152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94" name="Ellipse 393"/>
            <p:cNvSpPr>
              <a:spLocks noChangeAspect="1"/>
            </p:cNvSpPr>
            <p:nvPr/>
          </p:nvSpPr>
          <p:spPr>
            <a:xfrm>
              <a:off x="3610839" y="5947186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95" name="Ellipse 394"/>
            <p:cNvSpPr>
              <a:spLocks noChangeAspect="1"/>
            </p:cNvSpPr>
            <p:nvPr/>
          </p:nvSpPr>
          <p:spPr>
            <a:xfrm>
              <a:off x="3860504" y="5974233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96" name="Ellipse 395"/>
            <p:cNvSpPr>
              <a:spLocks noChangeAspect="1"/>
            </p:cNvSpPr>
            <p:nvPr/>
          </p:nvSpPr>
          <p:spPr>
            <a:xfrm>
              <a:off x="3567678" y="5715342"/>
              <a:ext cx="540000" cy="540000"/>
            </a:xfrm>
            <a:prstGeom prst="ellipse">
              <a:avLst/>
            </a:prstGeom>
            <a:solidFill>
              <a:sysClr val="window" lastClr="FFFFFF">
                <a:lumMod val="50000"/>
                <a:alpha val="20000"/>
              </a:sys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266700" h="889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97" name="Ellipse 396"/>
            <p:cNvSpPr>
              <a:spLocks noChangeAspect="1"/>
            </p:cNvSpPr>
            <p:nvPr/>
          </p:nvSpPr>
          <p:spPr>
            <a:xfrm>
              <a:off x="4165218" y="5520422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98" name="Ellipse 397"/>
            <p:cNvSpPr>
              <a:spLocks noChangeAspect="1"/>
            </p:cNvSpPr>
            <p:nvPr/>
          </p:nvSpPr>
          <p:spPr>
            <a:xfrm>
              <a:off x="3931388" y="5474092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99" name="Ellipse 398"/>
            <p:cNvSpPr>
              <a:spLocks noChangeAspect="1"/>
            </p:cNvSpPr>
            <p:nvPr/>
          </p:nvSpPr>
          <p:spPr>
            <a:xfrm>
              <a:off x="4124342" y="5283294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00" name="Ellipse 399"/>
            <p:cNvSpPr>
              <a:spLocks noChangeAspect="1"/>
            </p:cNvSpPr>
            <p:nvPr/>
          </p:nvSpPr>
          <p:spPr>
            <a:xfrm>
              <a:off x="3880896" y="5243560"/>
              <a:ext cx="540000" cy="540000"/>
            </a:xfrm>
            <a:prstGeom prst="ellipse">
              <a:avLst/>
            </a:prstGeom>
            <a:solidFill>
              <a:sysClr val="window" lastClr="FFFFFF">
                <a:lumMod val="50000"/>
                <a:alpha val="20000"/>
              </a:sys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260350" h="889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01" name="Ellipse 400"/>
            <p:cNvSpPr>
              <a:spLocks noChangeAspect="1"/>
            </p:cNvSpPr>
            <p:nvPr/>
          </p:nvSpPr>
          <p:spPr>
            <a:xfrm>
              <a:off x="3725710" y="5581672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02" name="Ellipse 401"/>
            <p:cNvSpPr>
              <a:spLocks noChangeAspect="1"/>
            </p:cNvSpPr>
            <p:nvPr/>
          </p:nvSpPr>
          <p:spPr>
            <a:xfrm>
              <a:off x="3491880" y="5535342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03" name="Ellipse 402"/>
            <p:cNvSpPr>
              <a:spLocks noChangeAspect="1"/>
            </p:cNvSpPr>
            <p:nvPr/>
          </p:nvSpPr>
          <p:spPr>
            <a:xfrm>
              <a:off x="3684834" y="5344544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04" name="Ellipse 403"/>
            <p:cNvSpPr>
              <a:spLocks noChangeAspect="1"/>
            </p:cNvSpPr>
            <p:nvPr/>
          </p:nvSpPr>
          <p:spPr>
            <a:xfrm>
              <a:off x="3441388" y="5304810"/>
              <a:ext cx="540000" cy="540000"/>
            </a:xfrm>
            <a:prstGeom prst="ellipse">
              <a:avLst/>
            </a:prstGeom>
            <a:solidFill>
              <a:sysClr val="window" lastClr="FFFFFF">
                <a:lumMod val="50000"/>
                <a:alpha val="20000"/>
              </a:sys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260350" h="889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05" name="Ellipse 404"/>
            <p:cNvSpPr>
              <a:spLocks noChangeAspect="1"/>
            </p:cNvSpPr>
            <p:nvPr/>
          </p:nvSpPr>
          <p:spPr>
            <a:xfrm>
              <a:off x="3806264" y="5015282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06" name="Ellipse 405"/>
            <p:cNvSpPr>
              <a:spLocks noChangeAspect="1"/>
            </p:cNvSpPr>
            <p:nvPr/>
          </p:nvSpPr>
          <p:spPr>
            <a:xfrm>
              <a:off x="3600081" y="5223316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07" name="Ellipse 406"/>
            <p:cNvSpPr>
              <a:spLocks noChangeAspect="1"/>
            </p:cNvSpPr>
            <p:nvPr/>
          </p:nvSpPr>
          <p:spPr>
            <a:xfrm>
              <a:off x="3849746" y="5250363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08" name="Ellipse 407"/>
            <p:cNvSpPr>
              <a:spLocks noChangeAspect="1"/>
            </p:cNvSpPr>
            <p:nvPr/>
          </p:nvSpPr>
          <p:spPr>
            <a:xfrm>
              <a:off x="3556920" y="4991472"/>
              <a:ext cx="540000" cy="540000"/>
            </a:xfrm>
            <a:prstGeom prst="ellipse">
              <a:avLst/>
            </a:prstGeom>
            <a:solidFill>
              <a:srgbClr val="C00000">
                <a:alpha val="20000"/>
              </a:srgb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266700" h="889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09" name="Ellipse 408"/>
            <p:cNvSpPr>
              <a:spLocks noChangeAspect="1"/>
            </p:cNvSpPr>
            <p:nvPr/>
          </p:nvSpPr>
          <p:spPr>
            <a:xfrm>
              <a:off x="4638086" y="5562862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10" name="Ellipse 409"/>
            <p:cNvSpPr>
              <a:spLocks noChangeAspect="1"/>
            </p:cNvSpPr>
            <p:nvPr/>
          </p:nvSpPr>
          <p:spPr>
            <a:xfrm>
              <a:off x="4431903" y="5770896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11" name="Ellipse 410"/>
            <p:cNvSpPr>
              <a:spLocks noChangeAspect="1"/>
            </p:cNvSpPr>
            <p:nvPr/>
          </p:nvSpPr>
          <p:spPr>
            <a:xfrm>
              <a:off x="4681568" y="5797943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12" name="Ellipse 411"/>
            <p:cNvSpPr>
              <a:spLocks noChangeAspect="1"/>
            </p:cNvSpPr>
            <p:nvPr/>
          </p:nvSpPr>
          <p:spPr>
            <a:xfrm>
              <a:off x="4388742" y="5539052"/>
              <a:ext cx="540000" cy="540000"/>
            </a:xfrm>
            <a:prstGeom prst="ellipse">
              <a:avLst/>
            </a:prstGeom>
            <a:solidFill>
              <a:srgbClr val="C00000">
                <a:alpha val="20000"/>
              </a:srgb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266700" h="889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13" name="Ellipse 412"/>
            <p:cNvSpPr>
              <a:spLocks noChangeAspect="1"/>
            </p:cNvSpPr>
            <p:nvPr/>
          </p:nvSpPr>
          <p:spPr>
            <a:xfrm>
              <a:off x="4676362" y="5480688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14" name="Ellipse 413"/>
            <p:cNvSpPr>
              <a:spLocks noChangeAspect="1"/>
            </p:cNvSpPr>
            <p:nvPr/>
          </p:nvSpPr>
          <p:spPr>
            <a:xfrm>
              <a:off x="4442532" y="5434358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15" name="Ellipse 414"/>
            <p:cNvSpPr>
              <a:spLocks noChangeAspect="1"/>
            </p:cNvSpPr>
            <p:nvPr/>
          </p:nvSpPr>
          <p:spPr>
            <a:xfrm>
              <a:off x="4635486" y="5243560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16" name="Ellipse 415"/>
            <p:cNvSpPr>
              <a:spLocks noChangeAspect="1"/>
            </p:cNvSpPr>
            <p:nvPr/>
          </p:nvSpPr>
          <p:spPr>
            <a:xfrm>
              <a:off x="4392040" y="5203826"/>
              <a:ext cx="540000" cy="540000"/>
            </a:xfrm>
            <a:prstGeom prst="ellipse">
              <a:avLst/>
            </a:prstGeom>
            <a:solidFill>
              <a:sysClr val="window" lastClr="FFFFFF">
                <a:lumMod val="50000"/>
                <a:alpha val="20000"/>
              </a:sys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260350" h="889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17" name="Ellipse 416"/>
            <p:cNvSpPr>
              <a:spLocks noChangeAspect="1"/>
            </p:cNvSpPr>
            <p:nvPr/>
          </p:nvSpPr>
          <p:spPr>
            <a:xfrm>
              <a:off x="4202248" y="4907330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18" name="Ellipse 417"/>
            <p:cNvSpPr>
              <a:spLocks noChangeAspect="1"/>
            </p:cNvSpPr>
            <p:nvPr/>
          </p:nvSpPr>
          <p:spPr>
            <a:xfrm>
              <a:off x="3996065" y="5115364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19" name="Ellipse 418"/>
            <p:cNvSpPr>
              <a:spLocks noChangeAspect="1"/>
            </p:cNvSpPr>
            <p:nvPr/>
          </p:nvSpPr>
          <p:spPr>
            <a:xfrm>
              <a:off x="4245730" y="5142411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20" name="Ellipse 419"/>
            <p:cNvSpPr>
              <a:spLocks noChangeAspect="1"/>
            </p:cNvSpPr>
            <p:nvPr/>
          </p:nvSpPr>
          <p:spPr>
            <a:xfrm>
              <a:off x="3952904" y="4883520"/>
              <a:ext cx="540000" cy="540000"/>
            </a:xfrm>
            <a:prstGeom prst="ellipse">
              <a:avLst/>
            </a:prstGeom>
            <a:solidFill>
              <a:srgbClr val="C00000">
                <a:alpha val="20000"/>
              </a:srgb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266700" h="889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21" name="Ellipse 420"/>
            <p:cNvSpPr>
              <a:spLocks noChangeAspect="1"/>
            </p:cNvSpPr>
            <p:nvPr/>
          </p:nvSpPr>
          <p:spPr>
            <a:xfrm>
              <a:off x="4119482" y="5677902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22" name="Ellipse 421"/>
            <p:cNvSpPr>
              <a:spLocks noChangeAspect="1"/>
            </p:cNvSpPr>
            <p:nvPr/>
          </p:nvSpPr>
          <p:spPr>
            <a:xfrm>
              <a:off x="3913299" y="5885936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23" name="Ellipse 422"/>
            <p:cNvSpPr>
              <a:spLocks noChangeAspect="1"/>
            </p:cNvSpPr>
            <p:nvPr/>
          </p:nvSpPr>
          <p:spPr>
            <a:xfrm>
              <a:off x="4162964" y="5912983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24" name="Ellipse 423"/>
            <p:cNvSpPr>
              <a:spLocks noChangeAspect="1"/>
            </p:cNvSpPr>
            <p:nvPr/>
          </p:nvSpPr>
          <p:spPr>
            <a:xfrm>
              <a:off x="3870138" y="5654092"/>
              <a:ext cx="540000" cy="540000"/>
            </a:xfrm>
            <a:prstGeom prst="ellipse">
              <a:avLst/>
            </a:prstGeom>
            <a:solidFill>
              <a:srgbClr val="C00000">
                <a:alpha val="20000"/>
              </a:srgb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266700" h="889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25" name="Ellipse 424"/>
            <p:cNvSpPr>
              <a:spLocks noChangeAspect="1"/>
            </p:cNvSpPr>
            <p:nvPr/>
          </p:nvSpPr>
          <p:spPr>
            <a:xfrm>
              <a:off x="4093210" y="5462470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26" name="Ellipse 425"/>
            <p:cNvSpPr>
              <a:spLocks noChangeAspect="1"/>
            </p:cNvSpPr>
            <p:nvPr/>
          </p:nvSpPr>
          <p:spPr>
            <a:xfrm>
              <a:off x="3859380" y="5416140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27" name="Ellipse 426"/>
            <p:cNvSpPr>
              <a:spLocks noChangeAspect="1"/>
            </p:cNvSpPr>
            <p:nvPr/>
          </p:nvSpPr>
          <p:spPr>
            <a:xfrm>
              <a:off x="4052334" y="5225342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28" name="Ellipse 427"/>
            <p:cNvSpPr>
              <a:spLocks noChangeAspect="1"/>
            </p:cNvSpPr>
            <p:nvPr/>
          </p:nvSpPr>
          <p:spPr>
            <a:xfrm>
              <a:off x="3808888" y="5185608"/>
              <a:ext cx="540000" cy="540000"/>
            </a:xfrm>
            <a:prstGeom prst="ellipse">
              <a:avLst/>
            </a:prstGeom>
            <a:solidFill>
              <a:sysClr val="window" lastClr="FFFFFF">
                <a:lumMod val="50000"/>
                <a:alpha val="20000"/>
              </a:sys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260350" h="889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29" name="Ellipse 428"/>
            <p:cNvSpPr>
              <a:spLocks noChangeAspect="1"/>
            </p:cNvSpPr>
            <p:nvPr/>
          </p:nvSpPr>
          <p:spPr>
            <a:xfrm>
              <a:off x="4525258" y="5938414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30" name="Ellipse 429"/>
            <p:cNvSpPr>
              <a:spLocks noChangeAspect="1"/>
            </p:cNvSpPr>
            <p:nvPr/>
          </p:nvSpPr>
          <p:spPr>
            <a:xfrm>
              <a:off x="4291428" y="5892084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31" name="Ellipse 430"/>
            <p:cNvSpPr>
              <a:spLocks noChangeAspect="1"/>
            </p:cNvSpPr>
            <p:nvPr/>
          </p:nvSpPr>
          <p:spPr>
            <a:xfrm>
              <a:off x="4484382" y="5701286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32" name="Ellipse 431"/>
            <p:cNvSpPr>
              <a:spLocks noChangeAspect="1"/>
            </p:cNvSpPr>
            <p:nvPr/>
          </p:nvSpPr>
          <p:spPr>
            <a:xfrm>
              <a:off x="4240936" y="5661552"/>
              <a:ext cx="540000" cy="540000"/>
            </a:xfrm>
            <a:prstGeom prst="ellipse">
              <a:avLst/>
            </a:prstGeom>
            <a:solidFill>
              <a:sysClr val="window" lastClr="FFFFFF">
                <a:lumMod val="50000"/>
                <a:alpha val="20000"/>
              </a:sys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260350" h="889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33" name="Ellipse 432"/>
            <p:cNvSpPr>
              <a:spLocks noChangeAspect="1"/>
            </p:cNvSpPr>
            <p:nvPr/>
          </p:nvSpPr>
          <p:spPr>
            <a:xfrm>
              <a:off x="4321078" y="5350136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34" name="Ellipse 433"/>
            <p:cNvSpPr>
              <a:spLocks noChangeAspect="1"/>
            </p:cNvSpPr>
            <p:nvPr/>
          </p:nvSpPr>
          <p:spPr>
            <a:xfrm>
              <a:off x="4114895" y="5558170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35" name="Ellipse 434"/>
            <p:cNvSpPr>
              <a:spLocks noChangeAspect="1"/>
            </p:cNvSpPr>
            <p:nvPr/>
          </p:nvSpPr>
          <p:spPr>
            <a:xfrm>
              <a:off x="4364560" y="5585217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36" name="Ellipse 435"/>
            <p:cNvSpPr>
              <a:spLocks noChangeAspect="1"/>
            </p:cNvSpPr>
            <p:nvPr/>
          </p:nvSpPr>
          <p:spPr>
            <a:xfrm>
              <a:off x="4071734" y="5326326"/>
              <a:ext cx="540000" cy="540000"/>
            </a:xfrm>
            <a:prstGeom prst="ellipse">
              <a:avLst/>
            </a:prstGeom>
            <a:solidFill>
              <a:srgbClr val="C00000">
                <a:alpha val="20000"/>
              </a:srgb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266700" h="889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37" name="Ellipse 436"/>
            <p:cNvSpPr>
              <a:spLocks noChangeAspect="1"/>
            </p:cNvSpPr>
            <p:nvPr/>
          </p:nvSpPr>
          <p:spPr>
            <a:xfrm>
              <a:off x="3989522" y="5487064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38" name="Ellipse 437"/>
            <p:cNvSpPr>
              <a:spLocks noChangeAspect="1"/>
            </p:cNvSpPr>
            <p:nvPr/>
          </p:nvSpPr>
          <p:spPr>
            <a:xfrm>
              <a:off x="3783339" y="5695098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39" name="Ellipse 438"/>
            <p:cNvSpPr>
              <a:spLocks noChangeAspect="1"/>
            </p:cNvSpPr>
            <p:nvPr/>
          </p:nvSpPr>
          <p:spPr>
            <a:xfrm>
              <a:off x="4033004" y="5722145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40" name="Ellipse 439"/>
            <p:cNvSpPr>
              <a:spLocks noChangeAspect="1"/>
            </p:cNvSpPr>
            <p:nvPr/>
          </p:nvSpPr>
          <p:spPr>
            <a:xfrm>
              <a:off x="3740178" y="5463254"/>
              <a:ext cx="540000" cy="540000"/>
            </a:xfrm>
            <a:prstGeom prst="ellipse">
              <a:avLst/>
            </a:prstGeom>
            <a:solidFill>
              <a:srgbClr val="C00000">
                <a:alpha val="20000"/>
              </a:srgb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266700" h="889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</p:grpSp>
      <p:grpSp>
        <p:nvGrpSpPr>
          <p:cNvPr id="441" name="Groupe 248"/>
          <p:cNvGrpSpPr/>
          <p:nvPr/>
        </p:nvGrpSpPr>
        <p:grpSpPr>
          <a:xfrm>
            <a:off x="5803596" y="4590518"/>
            <a:ext cx="1337246" cy="1337246"/>
            <a:chOff x="5796138" y="4369268"/>
            <a:chExt cx="1337246" cy="1337246"/>
          </a:xfrm>
        </p:grpSpPr>
        <p:grpSp>
          <p:nvGrpSpPr>
            <p:cNvPr id="442" name="Groupe 235"/>
            <p:cNvGrpSpPr/>
            <p:nvPr/>
          </p:nvGrpSpPr>
          <p:grpSpPr>
            <a:xfrm>
              <a:off x="5829783" y="4412186"/>
              <a:ext cx="1267055" cy="1272977"/>
              <a:chOff x="5979886" y="4631620"/>
              <a:chExt cx="1490652" cy="1497620"/>
            </a:xfrm>
          </p:grpSpPr>
          <p:sp>
            <p:nvSpPr>
              <p:cNvPr id="444" name="Ellipse 443"/>
              <p:cNvSpPr>
                <a:spLocks noChangeAspect="1"/>
              </p:cNvSpPr>
              <p:nvPr/>
            </p:nvSpPr>
            <p:spPr>
              <a:xfrm>
                <a:off x="6837014" y="4764878"/>
                <a:ext cx="540000" cy="540000"/>
              </a:xfrm>
              <a:prstGeom prst="ellipse">
                <a:avLst/>
              </a:prstGeom>
              <a:solidFill>
                <a:srgbClr val="C00000">
                  <a:alpha val="80000"/>
                </a:srgbClr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T w="266700" h="88900"/>
              </a:sp3d>
            </p:spPr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smtClean="0">
                  <a:solidFill>
                    <a:prstClr val="white"/>
                  </a:solidFill>
                  <a:latin typeface="Calibri"/>
                  <a:ea typeface="ＭＳ Ｐゴシック" charset="-128"/>
                </a:endParaRPr>
              </a:p>
            </p:txBody>
          </p:sp>
          <p:sp>
            <p:nvSpPr>
              <p:cNvPr id="445" name="Ellipse 444"/>
              <p:cNvSpPr>
                <a:spLocks noChangeAspect="1"/>
              </p:cNvSpPr>
              <p:nvPr/>
            </p:nvSpPr>
            <p:spPr>
              <a:xfrm>
                <a:off x="6275378" y="4660596"/>
                <a:ext cx="540000" cy="540000"/>
              </a:xfrm>
              <a:prstGeom prst="ellipse">
                <a:avLst/>
              </a:prstGeom>
              <a:solidFill>
                <a:sysClr val="window" lastClr="FFFFFF">
                  <a:lumMod val="50000"/>
                  <a:alpha val="89000"/>
                </a:sysClr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T w="266700" h="88900"/>
              </a:sp3d>
            </p:spPr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smtClean="0">
                  <a:solidFill>
                    <a:prstClr val="white"/>
                  </a:solidFill>
                  <a:latin typeface="Calibri"/>
                  <a:ea typeface="ＭＳ Ｐゴシック" charset="-128"/>
                </a:endParaRPr>
              </a:p>
            </p:txBody>
          </p:sp>
          <p:sp>
            <p:nvSpPr>
              <p:cNvPr id="446" name="Ellipse 445"/>
              <p:cNvSpPr>
                <a:spLocks noChangeAspect="1"/>
              </p:cNvSpPr>
              <p:nvPr/>
            </p:nvSpPr>
            <p:spPr>
              <a:xfrm>
                <a:off x="6005192" y="5268934"/>
                <a:ext cx="540000" cy="540000"/>
              </a:xfrm>
              <a:prstGeom prst="ellipse">
                <a:avLst/>
              </a:prstGeom>
              <a:solidFill>
                <a:srgbClr val="C00000">
                  <a:alpha val="80000"/>
                </a:srgbClr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T w="266700" h="88900"/>
              </a:sp3d>
            </p:spPr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smtClean="0">
                  <a:solidFill>
                    <a:prstClr val="white"/>
                  </a:solidFill>
                  <a:latin typeface="Calibri"/>
                  <a:ea typeface="ＭＳ Ｐゴシック" charset="-128"/>
                </a:endParaRPr>
              </a:p>
            </p:txBody>
          </p:sp>
          <p:sp>
            <p:nvSpPr>
              <p:cNvPr id="447" name="Ellipse 446"/>
              <p:cNvSpPr>
                <a:spLocks noChangeAspect="1"/>
              </p:cNvSpPr>
              <p:nvPr/>
            </p:nvSpPr>
            <p:spPr>
              <a:xfrm>
                <a:off x="6311442" y="5553176"/>
                <a:ext cx="540000" cy="540000"/>
              </a:xfrm>
              <a:prstGeom prst="ellipse">
                <a:avLst/>
              </a:prstGeom>
              <a:solidFill>
                <a:sysClr val="window" lastClr="FFFFFF">
                  <a:lumMod val="50000"/>
                  <a:alpha val="89000"/>
                </a:sysClr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T w="266700" h="88900"/>
              </a:sp3d>
            </p:spPr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smtClean="0">
                  <a:solidFill>
                    <a:prstClr val="white"/>
                  </a:solidFill>
                  <a:latin typeface="Calibri"/>
                  <a:ea typeface="ＭＳ Ｐゴシック" charset="-128"/>
                </a:endParaRPr>
              </a:p>
            </p:txBody>
          </p:sp>
          <p:sp>
            <p:nvSpPr>
              <p:cNvPr id="448" name="Ellipse 447"/>
              <p:cNvSpPr>
                <a:spLocks noChangeAspect="1"/>
              </p:cNvSpPr>
              <p:nvPr/>
            </p:nvSpPr>
            <p:spPr>
              <a:xfrm>
                <a:off x="6571794" y="5027604"/>
                <a:ext cx="540000" cy="540000"/>
              </a:xfrm>
              <a:prstGeom prst="ellipse">
                <a:avLst/>
              </a:prstGeom>
              <a:solidFill>
                <a:srgbClr val="C00000">
                  <a:alpha val="80000"/>
                </a:srgbClr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T w="266700" h="88900"/>
              </a:sp3d>
            </p:spPr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smtClean="0">
                  <a:solidFill>
                    <a:prstClr val="white"/>
                  </a:solidFill>
                  <a:latin typeface="Calibri"/>
                  <a:ea typeface="ＭＳ Ｐゴシック" charset="-128"/>
                </a:endParaRPr>
              </a:p>
            </p:txBody>
          </p:sp>
          <p:sp>
            <p:nvSpPr>
              <p:cNvPr id="449" name="Ellipse 448"/>
              <p:cNvSpPr>
                <a:spLocks noChangeAspect="1"/>
              </p:cNvSpPr>
              <p:nvPr/>
            </p:nvSpPr>
            <p:spPr>
              <a:xfrm>
                <a:off x="6311442" y="4775636"/>
                <a:ext cx="540000" cy="540000"/>
              </a:xfrm>
              <a:prstGeom prst="ellipse">
                <a:avLst/>
              </a:prstGeom>
              <a:solidFill>
                <a:srgbClr val="C00000">
                  <a:alpha val="80000"/>
                </a:srgbClr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T w="266700" h="88900"/>
              </a:sp3d>
            </p:spPr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smtClean="0">
                  <a:solidFill>
                    <a:prstClr val="white"/>
                  </a:solidFill>
                  <a:latin typeface="Calibri"/>
                  <a:ea typeface="ＭＳ Ｐゴシック" charset="-128"/>
                </a:endParaRPr>
              </a:p>
            </p:txBody>
          </p:sp>
          <p:sp>
            <p:nvSpPr>
              <p:cNvPr id="450" name="Ellipse 449"/>
              <p:cNvSpPr>
                <a:spLocks noChangeAspect="1"/>
              </p:cNvSpPr>
              <p:nvPr/>
            </p:nvSpPr>
            <p:spPr>
              <a:xfrm>
                <a:off x="6707426" y="4739572"/>
                <a:ext cx="540000" cy="540000"/>
              </a:xfrm>
              <a:prstGeom prst="ellipse">
                <a:avLst/>
              </a:prstGeom>
              <a:solidFill>
                <a:sysClr val="window" lastClr="FFFFFF">
                  <a:lumMod val="50000"/>
                  <a:alpha val="89000"/>
                </a:sysClr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T w="266700" h="88900"/>
              </a:sp3d>
            </p:spPr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smtClean="0">
                  <a:solidFill>
                    <a:prstClr val="white"/>
                  </a:solidFill>
                  <a:latin typeface="Calibri"/>
                  <a:ea typeface="ＭＳ Ｐゴシック" charset="-128"/>
                </a:endParaRPr>
              </a:p>
            </p:txBody>
          </p:sp>
          <p:sp>
            <p:nvSpPr>
              <p:cNvPr id="451" name="Ellipse 450"/>
              <p:cNvSpPr>
                <a:spLocks noChangeAspect="1"/>
              </p:cNvSpPr>
              <p:nvPr/>
            </p:nvSpPr>
            <p:spPr>
              <a:xfrm>
                <a:off x="6275378" y="5243628"/>
                <a:ext cx="540000" cy="540000"/>
              </a:xfrm>
              <a:prstGeom prst="ellipse">
                <a:avLst/>
              </a:prstGeom>
              <a:solidFill>
                <a:sysClr val="window" lastClr="FFFFFF">
                  <a:lumMod val="50000"/>
                  <a:alpha val="89000"/>
                </a:sysClr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T w="266700" h="88900"/>
              </a:sp3d>
            </p:spPr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smtClean="0">
                  <a:solidFill>
                    <a:prstClr val="white"/>
                  </a:solidFill>
                  <a:latin typeface="Calibri"/>
                  <a:ea typeface="ＭＳ Ｐゴシック" charset="-128"/>
                </a:endParaRPr>
              </a:p>
            </p:txBody>
          </p:sp>
          <p:sp>
            <p:nvSpPr>
              <p:cNvPr id="452" name="Ellipse 451"/>
              <p:cNvSpPr>
                <a:spLocks noChangeAspect="1"/>
              </p:cNvSpPr>
              <p:nvPr/>
            </p:nvSpPr>
            <p:spPr>
              <a:xfrm>
                <a:off x="6671482" y="5351700"/>
                <a:ext cx="540000" cy="540000"/>
              </a:xfrm>
              <a:prstGeom prst="ellipse">
                <a:avLst/>
              </a:prstGeom>
              <a:solidFill>
                <a:srgbClr val="C00000">
                  <a:alpha val="80000"/>
                </a:srgbClr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T w="266700" h="88900"/>
              </a:sp3d>
            </p:spPr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smtClean="0">
                  <a:solidFill>
                    <a:prstClr val="white"/>
                  </a:solidFill>
                  <a:latin typeface="Calibri"/>
                  <a:ea typeface="ＭＳ Ｐゴシック" charset="-128"/>
                </a:endParaRPr>
              </a:p>
            </p:txBody>
          </p:sp>
          <p:sp>
            <p:nvSpPr>
              <p:cNvPr id="453" name="Ellipse 452"/>
              <p:cNvSpPr>
                <a:spLocks noChangeAspect="1"/>
              </p:cNvSpPr>
              <p:nvPr/>
            </p:nvSpPr>
            <p:spPr>
              <a:xfrm>
                <a:off x="6538224" y="5589240"/>
                <a:ext cx="540000" cy="540000"/>
              </a:xfrm>
              <a:prstGeom prst="ellipse">
                <a:avLst/>
              </a:prstGeom>
              <a:solidFill>
                <a:sysClr val="window" lastClr="FFFFFF">
                  <a:lumMod val="50000"/>
                  <a:alpha val="89000"/>
                </a:sysClr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T w="266700" h="88900"/>
              </a:sp3d>
            </p:spPr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smtClean="0">
                  <a:solidFill>
                    <a:prstClr val="white"/>
                  </a:solidFill>
                  <a:latin typeface="Calibri"/>
                  <a:ea typeface="ＭＳ Ｐゴシック" charset="-128"/>
                </a:endParaRPr>
              </a:p>
            </p:txBody>
          </p:sp>
          <p:sp>
            <p:nvSpPr>
              <p:cNvPr id="454" name="Ellipse 453"/>
              <p:cNvSpPr>
                <a:spLocks noChangeAspect="1"/>
              </p:cNvSpPr>
              <p:nvPr/>
            </p:nvSpPr>
            <p:spPr>
              <a:xfrm>
                <a:off x="6106176" y="5463442"/>
                <a:ext cx="540000" cy="540000"/>
              </a:xfrm>
              <a:prstGeom prst="ellipse">
                <a:avLst/>
              </a:prstGeom>
              <a:solidFill>
                <a:srgbClr val="C00000">
                  <a:alpha val="80000"/>
                </a:srgbClr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T w="266700" h="88900"/>
              </a:sp3d>
            </p:spPr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smtClean="0">
                  <a:solidFill>
                    <a:prstClr val="white"/>
                  </a:solidFill>
                  <a:latin typeface="Calibri"/>
                  <a:ea typeface="ＭＳ Ｐゴシック" charset="-128"/>
                </a:endParaRPr>
              </a:p>
            </p:txBody>
          </p:sp>
          <p:sp>
            <p:nvSpPr>
              <p:cNvPr id="455" name="Ellipse 454"/>
              <p:cNvSpPr>
                <a:spLocks noChangeAspect="1"/>
              </p:cNvSpPr>
              <p:nvPr/>
            </p:nvSpPr>
            <p:spPr>
              <a:xfrm>
                <a:off x="6419394" y="4991660"/>
                <a:ext cx="540000" cy="540000"/>
              </a:xfrm>
              <a:prstGeom prst="ellipse">
                <a:avLst/>
              </a:prstGeom>
              <a:solidFill>
                <a:sysClr val="window" lastClr="FFFFFF">
                  <a:lumMod val="50000"/>
                  <a:alpha val="89000"/>
                </a:sysClr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T w="266700" h="88900"/>
              </a:sp3d>
            </p:spPr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smtClean="0">
                  <a:solidFill>
                    <a:prstClr val="white"/>
                  </a:solidFill>
                  <a:latin typeface="Calibri"/>
                  <a:ea typeface="ＭＳ Ｐゴシック" charset="-128"/>
                </a:endParaRPr>
              </a:p>
            </p:txBody>
          </p:sp>
          <p:sp>
            <p:nvSpPr>
              <p:cNvPr id="456" name="Ellipse 455"/>
              <p:cNvSpPr>
                <a:spLocks noChangeAspect="1"/>
              </p:cNvSpPr>
              <p:nvPr/>
            </p:nvSpPr>
            <p:spPr>
              <a:xfrm>
                <a:off x="5979886" y="5052910"/>
                <a:ext cx="540000" cy="540000"/>
              </a:xfrm>
              <a:prstGeom prst="ellipse">
                <a:avLst/>
              </a:prstGeom>
              <a:solidFill>
                <a:sysClr val="window" lastClr="FFFFFF">
                  <a:lumMod val="50000"/>
                  <a:alpha val="89000"/>
                </a:sysClr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T w="266700" h="88900"/>
              </a:sp3d>
            </p:spPr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smtClean="0">
                  <a:solidFill>
                    <a:prstClr val="white"/>
                  </a:solidFill>
                  <a:latin typeface="Calibri"/>
                  <a:ea typeface="ＭＳ Ｐゴシック" charset="-128"/>
                </a:endParaRPr>
              </a:p>
            </p:txBody>
          </p:sp>
          <p:sp>
            <p:nvSpPr>
              <p:cNvPr id="457" name="Ellipse 456"/>
              <p:cNvSpPr>
                <a:spLocks noChangeAspect="1"/>
              </p:cNvSpPr>
              <p:nvPr/>
            </p:nvSpPr>
            <p:spPr>
              <a:xfrm>
                <a:off x="6095418" y="4739572"/>
                <a:ext cx="540000" cy="540000"/>
              </a:xfrm>
              <a:prstGeom prst="ellipse">
                <a:avLst/>
              </a:prstGeom>
              <a:solidFill>
                <a:srgbClr val="C00000">
                  <a:alpha val="80000"/>
                </a:srgbClr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T w="266700" h="88900"/>
              </a:sp3d>
            </p:spPr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smtClean="0">
                  <a:solidFill>
                    <a:prstClr val="white"/>
                  </a:solidFill>
                  <a:latin typeface="Calibri"/>
                  <a:ea typeface="ＭＳ Ｐゴシック" charset="-128"/>
                </a:endParaRPr>
              </a:p>
            </p:txBody>
          </p:sp>
          <p:sp>
            <p:nvSpPr>
              <p:cNvPr id="458" name="Ellipse 457"/>
              <p:cNvSpPr>
                <a:spLocks noChangeAspect="1"/>
              </p:cNvSpPr>
              <p:nvPr/>
            </p:nvSpPr>
            <p:spPr>
              <a:xfrm>
                <a:off x="6927240" y="5287152"/>
                <a:ext cx="540000" cy="540000"/>
              </a:xfrm>
              <a:prstGeom prst="ellipse">
                <a:avLst/>
              </a:prstGeom>
              <a:solidFill>
                <a:srgbClr val="C00000">
                  <a:alpha val="80000"/>
                </a:srgbClr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T w="266700" h="88900"/>
              </a:sp3d>
            </p:spPr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smtClean="0">
                  <a:solidFill>
                    <a:prstClr val="white"/>
                  </a:solidFill>
                  <a:latin typeface="Calibri"/>
                  <a:ea typeface="ＭＳ Ｐゴシック" charset="-128"/>
                </a:endParaRPr>
              </a:p>
            </p:txBody>
          </p:sp>
          <p:sp>
            <p:nvSpPr>
              <p:cNvPr id="459" name="Ellipse 458"/>
              <p:cNvSpPr>
                <a:spLocks noChangeAspect="1"/>
              </p:cNvSpPr>
              <p:nvPr/>
            </p:nvSpPr>
            <p:spPr>
              <a:xfrm>
                <a:off x="6930538" y="4951926"/>
                <a:ext cx="540000" cy="540000"/>
              </a:xfrm>
              <a:prstGeom prst="ellipse">
                <a:avLst/>
              </a:prstGeom>
              <a:solidFill>
                <a:sysClr val="window" lastClr="FFFFFF">
                  <a:lumMod val="50000"/>
                  <a:alpha val="89000"/>
                </a:sysClr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T w="266700" h="88900"/>
              </a:sp3d>
            </p:spPr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smtClean="0">
                  <a:solidFill>
                    <a:prstClr val="white"/>
                  </a:solidFill>
                  <a:latin typeface="Calibri"/>
                  <a:ea typeface="ＭＳ Ｐゴシック" charset="-128"/>
                </a:endParaRPr>
              </a:p>
            </p:txBody>
          </p:sp>
          <p:sp>
            <p:nvSpPr>
              <p:cNvPr id="460" name="Ellipse 459"/>
              <p:cNvSpPr>
                <a:spLocks noChangeAspect="1"/>
              </p:cNvSpPr>
              <p:nvPr/>
            </p:nvSpPr>
            <p:spPr>
              <a:xfrm>
                <a:off x="6491402" y="4631620"/>
                <a:ext cx="540000" cy="540000"/>
              </a:xfrm>
              <a:prstGeom prst="ellipse">
                <a:avLst/>
              </a:prstGeom>
              <a:solidFill>
                <a:srgbClr val="C00000">
                  <a:alpha val="80000"/>
                </a:srgbClr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T w="266700" h="88900"/>
              </a:sp3d>
            </p:spPr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smtClean="0">
                  <a:solidFill>
                    <a:prstClr val="white"/>
                  </a:solidFill>
                  <a:latin typeface="Calibri"/>
                  <a:ea typeface="ＭＳ Ｐゴシック" charset="-128"/>
                </a:endParaRPr>
              </a:p>
            </p:txBody>
          </p:sp>
          <p:sp>
            <p:nvSpPr>
              <p:cNvPr id="461" name="Ellipse 460"/>
              <p:cNvSpPr>
                <a:spLocks noChangeAspect="1"/>
              </p:cNvSpPr>
              <p:nvPr/>
            </p:nvSpPr>
            <p:spPr>
              <a:xfrm>
                <a:off x="6408636" y="5402192"/>
                <a:ext cx="540000" cy="540000"/>
              </a:xfrm>
              <a:prstGeom prst="ellipse">
                <a:avLst/>
              </a:prstGeom>
              <a:solidFill>
                <a:srgbClr val="C00000">
                  <a:alpha val="80000"/>
                </a:srgbClr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T w="266700" h="88900"/>
              </a:sp3d>
            </p:spPr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smtClean="0">
                  <a:solidFill>
                    <a:prstClr val="white"/>
                  </a:solidFill>
                  <a:latin typeface="Calibri"/>
                  <a:ea typeface="ＭＳ Ｐゴシック" charset="-128"/>
                </a:endParaRPr>
              </a:p>
            </p:txBody>
          </p:sp>
          <p:sp>
            <p:nvSpPr>
              <p:cNvPr id="462" name="Ellipse 461"/>
              <p:cNvSpPr>
                <a:spLocks noChangeAspect="1"/>
              </p:cNvSpPr>
              <p:nvPr/>
            </p:nvSpPr>
            <p:spPr>
              <a:xfrm>
                <a:off x="6347386" y="4933708"/>
                <a:ext cx="540000" cy="540000"/>
              </a:xfrm>
              <a:prstGeom prst="ellipse">
                <a:avLst/>
              </a:prstGeom>
              <a:solidFill>
                <a:sysClr val="window" lastClr="FFFFFF">
                  <a:lumMod val="50000"/>
                  <a:alpha val="89000"/>
                </a:sysClr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T w="266700" h="88900"/>
              </a:sp3d>
            </p:spPr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smtClean="0">
                  <a:solidFill>
                    <a:prstClr val="white"/>
                  </a:solidFill>
                  <a:latin typeface="Calibri"/>
                  <a:ea typeface="ＭＳ Ｐゴシック" charset="-128"/>
                </a:endParaRPr>
              </a:p>
            </p:txBody>
          </p:sp>
          <p:sp>
            <p:nvSpPr>
              <p:cNvPr id="463" name="Ellipse 462"/>
              <p:cNvSpPr>
                <a:spLocks noChangeAspect="1"/>
              </p:cNvSpPr>
              <p:nvPr/>
            </p:nvSpPr>
            <p:spPr>
              <a:xfrm>
                <a:off x="6779434" y="5409652"/>
                <a:ext cx="540000" cy="540000"/>
              </a:xfrm>
              <a:prstGeom prst="ellipse">
                <a:avLst/>
              </a:prstGeom>
              <a:solidFill>
                <a:sysClr val="window" lastClr="FFFFFF">
                  <a:lumMod val="50000"/>
                  <a:alpha val="89000"/>
                </a:sysClr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T w="266700" h="88900"/>
              </a:sp3d>
            </p:spPr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smtClean="0">
                  <a:solidFill>
                    <a:prstClr val="white"/>
                  </a:solidFill>
                  <a:latin typeface="Calibri"/>
                  <a:ea typeface="ＭＳ Ｐゴシック" charset="-128"/>
                </a:endParaRPr>
              </a:p>
            </p:txBody>
          </p:sp>
          <p:sp>
            <p:nvSpPr>
              <p:cNvPr id="464" name="Ellipse 463"/>
              <p:cNvSpPr>
                <a:spLocks noChangeAspect="1"/>
              </p:cNvSpPr>
              <p:nvPr/>
            </p:nvSpPr>
            <p:spPr>
              <a:xfrm>
                <a:off x="6610232" y="5074426"/>
                <a:ext cx="540000" cy="540000"/>
              </a:xfrm>
              <a:prstGeom prst="ellipse">
                <a:avLst/>
              </a:prstGeom>
              <a:solidFill>
                <a:srgbClr val="C00000">
                  <a:alpha val="80000"/>
                </a:srgbClr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T w="266700" h="88900"/>
              </a:sp3d>
            </p:spPr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smtClean="0">
                  <a:solidFill>
                    <a:prstClr val="white"/>
                  </a:solidFill>
                  <a:latin typeface="Calibri"/>
                  <a:ea typeface="ＭＳ Ｐゴシック" charset="-128"/>
                </a:endParaRPr>
              </a:p>
            </p:txBody>
          </p:sp>
          <p:sp>
            <p:nvSpPr>
              <p:cNvPr id="465" name="Ellipse 464"/>
              <p:cNvSpPr>
                <a:spLocks noChangeAspect="1"/>
              </p:cNvSpPr>
              <p:nvPr/>
            </p:nvSpPr>
            <p:spPr>
              <a:xfrm>
                <a:off x="6278676" y="5211354"/>
                <a:ext cx="540000" cy="540000"/>
              </a:xfrm>
              <a:prstGeom prst="ellipse">
                <a:avLst/>
              </a:prstGeom>
              <a:solidFill>
                <a:srgbClr val="C00000">
                  <a:alpha val="80000"/>
                </a:srgbClr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T w="266700" h="88900"/>
              </a:sp3d>
            </p:spPr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smtClean="0">
                  <a:solidFill>
                    <a:prstClr val="white"/>
                  </a:solidFill>
                  <a:latin typeface="Calibri"/>
                  <a:ea typeface="ＭＳ Ｐゴシック" charset="-128"/>
                </a:endParaRPr>
              </a:p>
            </p:txBody>
          </p:sp>
        </p:grpSp>
        <p:sp>
          <p:nvSpPr>
            <p:cNvPr id="443" name="Ellipse 442"/>
            <p:cNvSpPr/>
            <p:nvPr/>
          </p:nvSpPr>
          <p:spPr>
            <a:xfrm>
              <a:off x="5796138" y="4369268"/>
              <a:ext cx="1337246" cy="1337246"/>
            </a:xfrm>
            <a:prstGeom prst="ellipse">
              <a:avLst/>
            </a:prstGeom>
            <a:solidFill>
              <a:srgbClr val="1F497D">
                <a:lumMod val="50000"/>
                <a:alpha val="50000"/>
              </a:srgbClr>
            </a:solidFill>
            <a:ln w="25400" cap="flat" cmpd="sng" algn="ctr">
              <a:noFill/>
              <a:prstDash val="solid"/>
            </a:ln>
            <a:effectLst>
              <a:glow rad="63500">
                <a:srgbClr val="8064A2">
                  <a:satMod val="175000"/>
                  <a:alpha val="40000"/>
                </a:srgbClr>
              </a:glow>
            </a:effectLst>
            <a:scene3d>
              <a:camera prst="orthographicFront"/>
              <a:lightRig rig="threePt" dir="t"/>
            </a:scene3d>
            <a:sp3d prstMaterial="powder">
              <a:bevelT w="685800" h="2794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</p:grpSp>
      <p:grpSp>
        <p:nvGrpSpPr>
          <p:cNvPr id="466" name="Groupe 249"/>
          <p:cNvGrpSpPr/>
          <p:nvPr/>
        </p:nvGrpSpPr>
        <p:grpSpPr>
          <a:xfrm>
            <a:off x="4401216" y="1583630"/>
            <a:ext cx="459000" cy="459000"/>
            <a:chOff x="4294914" y="1016792"/>
            <a:chExt cx="459000" cy="459000"/>
          </a:xfrm>
        </p:grpSpPr>
        <p:sp>
          <p:nvSpPr>
            <p:cNvPr id="467" name="Ellipse 466"/>
            <p:cNvSpPr>
              <a:spLocks noChangeAspect="1"/>
            </p:cNvSpPr>
            <p:nvPr/>
          </p:nvSpPr>
          <p:spPr>
            <a:xfrm>
              <a:off x="4506856" y="1046175"/>
              <a:ext cx="153000" cy="153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68" name="Ellipse 467"/>
            <p:cNvSpPr>
              <a:spLocks noChangeAspect="1"/>
            </p:cNvSpPr>
            <p:nvPr/>
          </p:nvSpPr>
          <p:spPr>
            <a:xfrm>
              <a:off x="4331601" y="1223004"/>
              <a:ext cx="153000" cy="153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69" name="Ellipse 468"/>
            <p:cNvSpPr>
              <a:spLocks noChangeAspect="1"/>
            </p:cNvSpPr>
            <p:nvPr/>
          </p:nvSpPr>
          <p:spPr>
            <a:xfrm>
              <a:off x="4543816" y="1245994"/>
              <a:ext cx="153000" cy="153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70" name="Ellipse 469"/>
            <p:cNvSpPr>
              <a:spLocks noChangeAspect="1"/>
            </p:cNvSpPr>
            <p:nvPr/>
          </p:nvSpPr>
          <p:spPr>
            <a:xfrm>
              <a:off x="4294914" y="1016792"/>
              <a:ext cx="459000" cy="459000"/>
            </a:xfrm>
            <a:prstGeom prst="ellipse">
              <a:avLst/>
            </a:prstGeom>
            <a:solidFill>
              <a:srgbClr val="C00000">
                <a:alpha val="20000"/>
              </a:srgb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228600" h="889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</p:grpSp>
      <p:grpSp>
        <p:nvGrpSpPr>
          <p:cNvPr id="471" name="Groupe 247"/>
          <p:cNvGrpSpPr/>
          <p:nvPr/>
        </p:nvGrpSpPr>
        <p:grpSpPr>
          <a:xfrm>
            <a:off x="4408492" y="3301064"/>
            <a:ext cx="459000" cy="459000"/>
            <a:chOff x="4291244" y="2885210"/>
            <a:chExt cx="459000" cy="459000"/>
          </a:xfrm>
        </p:grpSpPr>
        <p:sp>
          <p:nvSpPr>
            <p:cNvPr id="472" name="Ellipse 471"/>
            <p:cNvSpPr>
              <a:spLocks noChangeAspect="1"/>
            </p:cNvSpPr>
            <p:nvPr/>
          </p:nvSpPr>
          <p:spPr>
            <a:xfrm>
              <a:off x="4503186" y="2914593"/>
              <a:ext cx="153000" cy="153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73" name="Ellipse 472"/>
            <p:cNvSpPr>
              <a:spLocks noChangeAspect="1"/>
            </p:cNvSpPr>
            <p:nvPr/>
          </p:nvSpPr>
          <p:spPr>
            <a:xfrm>
              <a:off x="4327931" y="3091422"/>
              <a:ext cx="153000" cy="153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74" name="Ellipse 473"/>
            <p:cNvSpPr>
              <a:spLocks noChangeAspect="1"/>
            </p:cNvSpPr>
            <p:nvPr/>
          </p:nvSpPr>
          <p:spPr>
            <a:xfrm>
              <a:off x="4540146" y="3114412"/>
              <a:ext cx="153000" cy="153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75" name="Ellipse 474"/>
            <p:cNvSpPr>
              <a:spLocks noChangeAspect="1"/>
            </p:cNvSpPr>
            <p:nvPr/>
          </p:nvSpPr>
          <p:spPr>
            <a:xfrm>
              <a:off x="4291244" y="2885210"/>
              <a:ext cx="459000" cy="459000"/>
            </a:xfrm>
            <a:prstGeom prst="ellipse">
              <a:avLst/>
            </a:prstGeom>
            <a:solidFill>
              <a:srgbClr val="C00000">
                <a:alpha val="80000"/>
              </a:srgb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228600" h="889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</p:grpSp>
      <p:sp>
        <p:nvSpPr>
          <p:cNvPr id="476" name="Ellipse 475"/>
          <p:cNvSpPr>
            <a:spLocks noChangeAspect="1"/>
          </p:cNvSpPr>
          <p:nvPr/>
        </p:nvSpPr>
        <p:spPr>
          <a:xfrm>
            <a:off x="4408492" y="5007740"/>
            <a:ext cx="459000" cy="459000"/>
          </a:xfrm>
          <a:prstGeom prst="ellipse">
            <a:avLst/>
          </a:prstGeom>
          <a:solidFill>
            <a:srgbClr val="C00000">
              <a:alpha val="80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 prstMaterial="metal">
            <a:bevelT w="228600" h="88900"/>
          </a:sp3d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 smtClean="0">
              <a:solidFill>
                <a:prstClr val="white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477" name="ZoneTexte 476"/>
          <p:cNvSpPr txBox="1"/>
          <p:nvPr/>
        </p:nvSpPr>
        <p:spPr>
          <a:xfrm>
            <a:off x="2795740" y="2852936"/>
            <a:ext cx="1776260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u="sng" dirty="0" err="1" smtClean="0">
                <a:solidFill>
                  <a:prstClr val="white"/>
                </a:solidFill>
                <a:latin typeface="Calibri"/>
                <a:ea typeface="ＭＳ Ｐゴシック" charset="-128"/>
              </a:rPr>
              <a:t>Energie</a:t>
            </a:r>
            <a:r>
              <a:rPr lang="en-US" b="1" u="sng" dirty="0" smtClean="0">
                <a:solidFill>
                  <a:prstClr val="white"/>
                </a:solidFill>
                <a:latin typeface="Calibri"/>
                <a:ea typeface="ＭＳ Ｐゴシック" charset="-128"/>
              </a:rPr>
              <a:t> </a:t>
            </a:r>
            <a:r>
              <a:rPr lang="en-US" b="1" u="sng" dirty="0" err="1" smtClean="0">
                <a:solidFill>
                  <a:prstClr val="white"/>
                </a:solidFill>
                <a:latin typeface="Calibri"/>
                <a:ea typeface="ＭＳ Ｐゴシック" charset="-128"/>
              </a:rPr>
              <a:t>intermédiaire</a:t>
            </a:r>
            <a:endParaRPr lang="en-US" b="1" u="sng" dirty="0" smtClean="0">
              <a:solidFill>
                <a:prstClr val="white"/>
              </a:solidFill>
              <a:latin typeface="Calibri"/>
              <a:ea typeface="ＭＳ Ｐゴシック" charset="-128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 err="1" smtClean="0">
                <a:solidFill>
                  <a:prstClr val="white"/>
                </a:solidFill>
                <a:latin typeface="Calibri"/>
                <a:ea typeface="ＭＳ Ｐゴシック" charset="-128"/>
              </a:rPr>
              <a:t>Comportement</a:t>
            </a:r>
            <a:r>
              <a:rPr lang="en-US" b="1" dirty="0" smtClean="0">
                <a:solidFill>
                  <a:prstClr val="white"/>
                </a:solidFill>
                <a:latin typeface="Calibri"/>
                <a:ea typeface="ＭＳ Ｐゴシック" charset="-128"/>
              </a:rPr>
              <a:t> </a:t>
            </a:r>
            <a:r>
              <a:rPr lang="en-US" b="1" dirty="0" err="1" smtClean="0">
                <a:solidFill>
                  <a:prstClr val="white"/>
                </a:solidFill>
                <a:latin typeface="Calibri"/>
                <a:ea typeface="ＭＳ Ｐゴシック" charset="-128"/>
              </a:rPr>
              <a:t>dominé</a:t>
            </a:r>
            <a:r>
              <a:rPr lang="en-US" b="1" dirty="0" smtClean="0">
                <a:solidFill>
                  <a:prstClr val="white"/>
                </a:solidFill>
                <a:latin typeface="Calibri"/>
                <a:ea typeface="ＭＳ Ｐゴシック" charset="-128"/>
              </a:rPr>
              <a:t> par </a:t>
            </a:r>
            <a:r>
              <a:rPr lang="en-US" b="1" dirty="0" err="1" smtClean="0">
                <a:solidFill>
                  <a:prstClr val="white"/>
                </a:solidFill>
                <a:latin typeface="Calibri"/>
                <a:ea typeface="ＭＳ Ｐゴシック" charset="-128"/>
              </a:rPr>
              <a:t>nucléons</a:t>
            </a:r>
            <a:endParaRPr lang="en-US" b="1" dirty="0">
              <a:solidFill>
                <a:prstClr val="white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478" name="ZoneTexte 477"/>
          <p:cNvSpPr txBox="1"/>
          <p:nvPr/>
        </p:nvSpPr>
        <p:spPr>
          <a:xfrm>
            <a:off x="2915816" y="4570370"/>
            <a:ext cx="1690828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u="sng" dirty="0" err="1" smtClean="0">
                <a:solidFill>
                  <a:prstClr val="white"/>
                </a:solidFill>
                <a:latin typeface="Calibri"/>
                <a:ea typeface="ＭＳ Ｐゴシック" charset="-128"/>
              </a:rPr>
              <a:t>Basse</a:t>
            </a:r>
            <a:r>
              <a:rPr lang="en-US" b="1" u="sng" dirty="0" smtClean="0">
                <a:solidFill>
                  <a:prstClr val="white"/>
                </a:solidFill>
                <a:latin typeface="Calibri"/>
                <a:ea typeface="ＭＳ Ｐゴシック" charset="-128"/>
              </a:rPr>
              <a:t> </a:t>
            </a:r>
            <a:r>
              <a:rPr lang="en-US" b="1" u="sng" dirty="0" err="1" smtClean="0">
                <a:solidFill>
                  <a:prstClr val="white"/>
                </a:solidFill>
                <a:latin typeface="Calibri"/>
                <a:ea typeface="ＭＳ Ｐゴシック" charset="-128"/>
              </a:rPr>
              <a:t>énergie</a:t>
            </a:r>
            <a:endParaRPr lang="en-US" b="1" u="sng" dirty="0" smtClean="0">
              <a:solidFill>
                <a:prstClr val="white"/>
              </a:solidFill>
              <a:latin typeface="Calibri"/>
              <a:ea typeface="ＭＳ Ｐゴシック" charset="-128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 err="1" smtClean="0">
                <a:solidFill>
                  <a:prstClr val="white"/>
                </a:solidFill>
                <a:latin typeface="Calibri"/>
                <a:ea typeface="ＭＳ Ｐゴシック" charset="-128"/>
              </a:rPr>
              <a:t>Comportement</a:t>
            </a:r>
            <a:r>
              <a:rPr lang="en-US" b="1" dirty="0" smtClean="0">
                <a:solidFill>
                  <a:prstClr val="white"/>
                </a:solidFill>
                <a:latin typeface="Calibri"/>
                <a:ea typeface="ＭＳ Ｐゴシック" charset="-128"/>
              </a:rPr>
              <a:t> </a:t>
            </a:r>
            <a:r>
              <a:rPr lang="en-US" b="1" dirty="0" err="1" smtClean="0">
                <a:solidFill>
                  <a:prstClr val="white"/>
                </a:solidFill>
                <a:latin typeface="Calibri"/>
                <a:ea typeface="ＭＳ Ｐゴシック" charset="-128"/>
              </a:rPr>
              <a:t>dominé</a:t>
            </a:r>
            <a:r>
              <a:rPr lang="en-US" b="1" dirty="0" smtClean="0">
                <a:solidFill>
                  <a:prstClr val="white"/>
                </a:solidFill>
                <a:latin typeface="Calibri"/>
                <a:ea typeface="ＭＳ Ｐゴシック" charset="-128"/>
              </a:rPr>
              <a:t> par </a:t>
            </a:r>
            <a:r>
              <a:rPr lang="en-US" b="1" dirty="0" err="1" smtClean="0">
                <a:solidFill>
                  <a:prstClr val="white"/>
                </a:solidFill>
                <a:latin typeface="Calibri"/>
                <a:ea typeface="ＭＳ Ｐゴシック" charset="-128"/>
              </a:rPr>
              <a:t>noyau</a:t>
            </a:r>
            <a:endParaRPr lang="en-US" b="1" dirty="0" smtClean="0">
              <a:solidFill>
                <a:prstClr val="white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479" name="ZoneTexte 478"/>
          <p:cNvSpPr txBox="1"/>
          <p:nvPr/>
        </p:nvSpPr>
        <p:spPr>
          <a:xfrm>
            <a:off x="2670224" y="1148551"/>
            <a:ext cx="1901776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u="sng" dirty="0" smtClean="0">
                <a:solidFill>
                  <a:prstClr val="white"/>
                </a:solidFill>
                <a:latin typeface="Calibri"/>
                <a:ea typeface="ＭＳ Ｐゴシック" charset="-128"/>
              </a:rPr>
              <a:t>Haute </a:t>
            </a:r>
            <a:r>
              <a:rPr lang="en-US" b="1" u="sng" dirty="0" err="1" smtClean="0">
                <a:solidFill>
                  <a:prstClr val="white"/>
                </a:solidFill>
                <a:latin typeface="Calibri"/>
                <a:ea typeface="ＭＳ Ｐゴシック" charset="-128"/>
              </a:rPr>
              <a:t>énergie</a:t>
            </a:r>
            <a:endParaRPr lang="en-US" b="1" u="sng" dirty="0" smtClean="0">
              <a:solidFill>
                <a:prstClr val="white"/>
              </a:solidFill>
              <a:latin typeface="Calibri"/>
              <a:ea typeface="ＭＳ Ｐゴシック" charset="-128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 err="1" smtClean="0">
                <a:solidFill>
                  <a:prstClr val="white"/>
                </a:solidFill>
                <a:latin typeface="Calibri"/>
                <a:ea typeface="ＭＳ Ｐゴシック" charset="-128"/>
              </a:rPr>
              <a:t>Comportement</a:t>
            </a:r>
            <a:r>
              <a:rPr lang="en-US" b="1" dirty="0" smtClean="0">
                <a:solidFill>
                  <a:prstClr val="white"/>
                </a:solidFill>
                <a:latin typeface="Calibri"/>
                <a:ea typeface="ＭＳ Ｐゴシック" charset="-128"/>
              </a:rPr>
              <a:t> </a:t>
            </a:r>
            <a:r>
              <a:rPr lang="en-US" b="1" dirty="0" err="1" smtClean="0">
                <a:solidFill>
                  <a:prstClr val="white"/>
                </a:solidFill>
                <a:latin typeface="Calibri"/>
                <a:ea typeface="ＭＳ Ｐゴシック" charset="-128"/>
              </a:rPr>
              <a:t>dominé</a:t>
            </a:r>
            <a:r>
              <a:rPr lang="en-US" b="1" dirty="0" smtClean="0">
                <a:solidFill>
                  <a:prstClr val="white"/>
                </a:solidFill>
                <a:latin typeface="Calibri"/>
                <a:ea typeface="ＭＳ Ｐゴシック" charset="-128"/>
              </a:rPr>
              <a:t> par quarks et gluons</a:t>
            </a:r>
          </a:p>
        </p:txBody>
      </p:sp>
      <p:sp>
        <p:nvSpPr>
          <p:cNvPr id="481" name="ZoneTexte 480"/>
          <p:cNvSpPr txBox="1"/>
          <p:nvPr/>
        </p:nvSpPr>
        <p:spPr>
          <a:xfrm>
            <a:off x="5281322" y="1290276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white"/>
                </a:solidFill>
                <a:latin typeface="Symbol" pitchFamily="18" charset="2"/>
                <a:ea typeface="ＭＳ Ｐゴシック" charset="-128"/>
              </a:rPr>
              <a:t>l</a:t>
            </a:r>
            <a:endParaRPr lang="en-US" b="1" dirty="0">
              <a:solidFill>
                <a:prstClr val="white"/>
              </a:solidFill>
              <a:latin typeface="Symbol" pitchFamily="18" charset="2"/>
              <a:ea typeface="ＭＳ Ｐゴシック" charset="-128"/>
            </a:endParaRPr>
          </a:p>
        </p:txBody>
      </p:sp>
      <p:sp>
        <p:nvSpPr>
          <p:cNvPr id="482" name="ZoneTexte 481"/>
          <p:cNvSpPr txBox="1"/>
          <p:nvPr/>
        </p:nvSpPr>
        <p:spPr>
          <a:xfrm>
            <a:off x="5278024" y="2958684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white"/>
                </a:solidFill>
                <a:latin typeface="Symbol" pitchFamily="18" charset="2"/>
                <a:ea typeface="ＭＳ Ｐゴシック" charset="-128"/>
              </a:rPr>
              <a:t>l</a:t>
            </a:r>
            <a:endParaRPr lang="en-US" b="1" dirty="0">
              <a:solidFill>
                <a:prstClr val="white"/>
              </a:solidFill>
              <a:latin typeface="Symbol" pitchFamily="18" charset="2"/>
              <a:ea typeface="ＭＳ Ｐゴシック" charset="-128"/>
            </a:endParaRPr>
          </a:p>
        </p:txBody>
      </p:sp>
      <p:sp>
        <p:nvSpPr>
          <p:cNvPr id="483" name="ZoneTexte 482"/>
          <p:cNvSpPr txBox="1"/>
          <p:nvPr/>
        </p:nvSpPr>
        <p:spPr>
          <a:xfrm>
            <a:off x="5276268" y="4715852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white"/>
                </a:solidFill>
                <a:latin typeface="Symbol" pitchFamily="18" charset="2"/>
                <a:ea typeface="ＭＳ Ｐゴシック" charset="-128"/>
              </a:rPr>
              <a:t>l</a:t>
            </a:r>
            <a:endParaRPr lang="en-US" b="1" dirty="0">
              <a:solidFill>
                <a:prstClr val="white"/>
              </a:solidFill>
              <a:latin typeface="Symbol" pitchFamily="18" charset="2"/>
              <a:ea typeface="ＭＳ Ｐゴシック" charset="-128"/>
            </a:endParaRPr>
          </a:p>
        </p:txBody>
      </p:sp>
      <p:grpSp>
        <p:nvGrpSpPr>
          <p:cNvPr id="241" name="Groupe 5"/>
          <p:cNvGrpSpPr>
            <a:grpSpLocks noChangeAspect="1"/>
          </p:cNvGrpSpPr>
          <p:nvPr/>
        </p:nvGrpSpPr>
        <p:grpSpPr>
          <a:xfrm>
            <a:off x="5840985" y="1169593"/>
            <a:ext cx="1267054" cy="1272979"/>
            <a:chOff x="964140" y="4833216"/>
            <a:chExt cx="1490652" cy="1497620"/>
          </a:xfrm>
        </p:grpSpPr>
        <p:sp>
          <p:nvSpPr>
            <p:cNvPr id="242" name="Ellipse 241"/>
            <p:cNvSpPr>
              <a:spLocks noChangeAspect="1"/>
            </p:cNvSpPr>
            <p:nvPr/>
          </p:nvSpPr>
          <p:spPr>
            <a:xfrm>
              <a:off x="2070612" y="4990284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43" name="Ellipse 242"/>
            <p:cNvSpPr>
              <a:spLocks noChangeAspect="1"/>
            </p:cNvSpPr>
            <p:nvPr/>
          </p:nvSpPr>
          <p:spPr>
            <a:xfrm>
              <a:off x="1864429" y="5198318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44" name="Ellipse 243"/>
            <p:cNvSpPr>
              <a:spLocks noChangeAspect="1"/>
            </p:cNvSpPr>
            <p:nvPr/>
          </p:nvSpPr>
          <p:spPr>
            <a:xfrm>
              <a:off x="2114094" y="5225365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45" name="Ellipse 244"/>
            <p:cNvSpPr>
              <a:spLocks noChangeAspect="1"/>
            </p:cNvSpPr>
            <p:nvPr/>
          </p:nvSpPr>
          <p:spPr>
            <a:xfrm>
              <a:off x="1821268" y="4966474"/>
              <a:ext cx="540000" cy="540000"/>
            </a:xfrm>
            <a:prstGeom prst="ellipse">
              <a:avLst/>
            </a:prstGeom>
            <a:solidFill>
              <a:srgbClr val="C00000">
                <a:alpha val="80000"/>
              </a:srgb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266700" h="889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47" name="Ellipse 246"/>
            <p:cNvSpPr>
              <a:spLocks noChangeAspect="1"/>
            </p:cNvSpPr>
            <p:nvPr/>
          </p:nvSpPr>
          <p:spPr>
            <a:xfrm>
              <a:off x="1543954" y="5139054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53" name="Ellipse 252"/>
            <p:cNvSpPr>
              <a:spLocks noChangeAspect="1"/>
            </p:cNvSpPr>
            <p:nvPr/>
          </p:nvSpPr>
          <p:spPr>
            <a:xfrm>
              <a:off x="1310124" y="5092724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80" name="Ellipse 479"/>
            <p:cNvSpPr>
              <a:spLocks noChangeAspect="1"/>
            </p:cNvSpPr>
            <p:nvPr/>
          </p:nvSpPr>
          <p:spPr>
            <a:xfrm>
              <a:off x="1503078" y="4901926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88" name="Ellipse 487"/>
            <p:cNvSpPr>
              <a:spLocks noChangeAspect="1"/>
            </p:cNvSpPr>
            <p:nvPr/>
          </p:nvSpPr>
          <p:spPr>
            <a:xfrm>
              <a:off x="1259632" y="4862192"/>
              <a:ext cx="540000" cy="540000"/>
            </a:xfrm>
            <a:prstGeom prst="ellipse">
              <a:avLst/>
            </a:prstGeom>
            <a:solidFill>
              <a:sysClr val="window" lastClr="FFFFFF">
                <a:lumMod val="50000"/>
                <a:alpha val="89000"/>
              </a:sys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260350" h="889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89" name="Ellipse 488"/>
            <p:cNvSpPr>
              <a:spLocks noChangeAspect="1"/>
            </p:cNvSpPr>
            <p:nvPr/>
          </p:nvSpPr>
          <p:spPr>
            <a:xfrm>
              <a:off x="1238790" y="5494340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90" name="Ellipse 489"/>
            <p:cNvSpPr>
              <a:spLocks noChangeAspect="1"/>
            </p:cNvSpPr>
            <p:nvPr/>
          </p:nvSpPr>
          <p:spPr>
            <a:xfrm>
              <a:off x="1032607" y="5702374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91" name="Ellipse 490"/>
            <p:cNvSpPr>
              <a:spLocks noChangeAspect="1"/>
            </p:cNvSpPr>
            <p:nvPr/>
          </p:nvSpPr>
          <p:spPr>
            <a:xfrm>
              <a:off x="1282272" y="5729421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92" name="Ellipse 491"/>
            <p:cNvSpPr>
              <a:spLocks noChangeAspect="1"/>
            </p:cNvSpPr>
            <p:nvPr/>
          </p:nvSpPr>
          <p:spPr>
            <a:xfrm>
              <a:off x="989446" y="5470530"/>
              <a:ext cx="540000" cy="540000"/>
            </a:xfrm>
            <a:prstGeom prst="ellipse">
              <a:avLst/>
            </a:prstGeom>
            <a:solidFill>
              <a:srgbClr val="C00000">
                <a:alpha val="80000"/>
              </a:srgb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266700" h="889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93" name="Ellipse 492"/>
            <p:cNvSpPr>
              <a:spLocks noChangeAspect="1"/>
            </p:cNvSpPr>
            <p:nvPr/>
          </p:nvSpPr>
          <p:spPr>
            <a:xfrm>
              <a:off x="1580018" y="6031634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94" name="Ellipse 493"/>
            <p:cNvSpPr>
              <a:spLocks noChangeAspect="1"/>
            </p:cNvSpPr>
            <p:nvPr/>
          </p:nvSpPr>
          <p:spPr>
            <a:xfrm>
              <a:off x="1346188" y="5985304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95" name="Ellipse 494"/>
            <p:cNvSpPr>
              <a:spLocks noChangeAspect="1"/>
            </p:cNvSpPr>
            <p:nvPr/>
          </p:nvSpPr>
          <p:spPr>
            <a:xfrm>
              <a:off x="1539142" y="5794506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96" name="Ellipse 495"/>
            <p:cNvSpPr>
              <a:spLocks noChangeAspect="1"/>
            </p:cNvSpPr>
            <p:nvPr/>
          </p:nvSpPr>
          <p:spPr>
            <a:xfrm>
              <a:off x="1295696" y="5754772"/>
              <a:ext cx="540000" cy="540000"/>
            </a:xfrm>
            <a:prstGeom prst="ellipse">
              <a:avLst/>
            </a:prstGeom>
            <a:solidFill>
              <a:sysClr val="window" lastClr="FFFFFF">
                <a:lumMod val="50000"/>
                <a:alpha val="89000"/>
              </a:sys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260350" h="889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97" name="Ellipse 496"/>
            <p:cNvSpPr>
              <a:spLocks noChangeAspect="1"/>
            </p:cNvSpPr>
            <p:nvPr/>
          </p:nvSpPr>
          <p:spPr>
            <a:xfrm>
              <a:off x="1805392" y="5253010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98" name="Ellipse 497"/>
            <p:cNvSpPr>
              <a:spLocks noChangeAspect="1"/>
            </p:cNvSpPr>
            <p:nvPr/>
          </p:nvSpPr>
          <p:spPr>
            <a:xfrm>
              <a:off x="1599209" y="5461044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99" name="Ellipse 498"/>
            <p:cNvSpPr>
              <a:spLocks noChangeAspect="1"/>
            </p:cNvSpPr>
            <p:nvPr/>
          </p:nvSpPr>
          <p:spPr>
            <a:xfrm>
              <a:off x="1848874" y="5488091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500" name="Ellipse 499"/>
            <p:cNvSpPr>
              <a:spLocks noChangeAspect="1"/>
            </p:cNvSpPr>
            <p:nvPr/>
          </p:nvSpPr>
          <p:spPr>
            <a:xfrm>
              <a:off x="1556048" y="5229200"/>
              <a:ext cx="540000" cy="540000"/>
            </a:xfrm>
            <a:prstGeom prst="ellipse">
              <a:avLst/>
            </a:prstGeom>
            <a:solidFill>
              <a:srgbClr val="C00000">
                <a:alpha val="80000"/>
              </a:srgb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266700" h="889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501" name="Ellipse 500"/>
            <p:cNvSpPr>
              <a:spLocks noChangeAspect="1"/>
            </p:cNvSpPr>
            <p:nvPr/>
          </p:nvSpPr>
          <p:spPr>
            <a:xfrm>
              <a:off x="1545040" y="5001042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502" name="Ellipse 501"/>
            <p:cNvSpPr>
              <a:spLocks noChangeAspect="1"/>
            </p:cNvSpPr>
            <p:nvPr/>
          </p:nvSpPr>
          <p:spPr>
            <a:xfrm>
              <a:off x="1338857" y="5209076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503" name="Ellipse 502"/>
            <p:cNvSpPr>
              <a:spLocks noChangeAspect="1"/>
            </p:cNvSpPr>
            <p:nvPr/>
          </p:nvSpPr>
          <p:spPr>
            <a:xfrm>
              <a:off x="1588522" y="5236123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504" name="Ellipse 503"/>
            <p:cNvSpPr>
              <a:spLocks noChangeAspect="1"/>
            </p:cNvSpPr>
            <p:nvPr/>
          </p:nvSpPr>
          <p:spPr>
            <a:xfrm>
              <a:off x="1295696" y="4977232"/>
              <a:ext cx="540000" cy="540000"/>
            </a:xfrm>
            <a:prstGeom prst="ellipse">
              <a:avLst/>
            </a:prstGeom>
            <a:solidFill>
              <a:srgbClr val="C00000">
                <a:alpha val="80000"/>
              </a:srgb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266700" h="889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505" name="Ellipse 504"/>
            <p:cNvSpPr>
              <a:spLocks noChangeAspect="1"/>
            </p:cNvSpPr>
            <p:nvPr/>
          </p:nvSpPr>
          <p:spPr>
            <a:xfrm>
              <a:off x="1976002" y="5218030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506" name="Ellipse 505"/>
            <p:cNvSpPr>
              <a:spLocks noChangeAspect="1"/>
            </p:cNvSpPr>
            <p:nvPr/>
          </p:nvSpPr>
          <p:spPr>
            <a:xfrm>
              <a:off x="1742172" y="5171700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507" name="Ellipse 506"/>
            <p:cNvSpPr>
              <a:spLocks noChangeAspect="1"/>
            </p:cNvSpPr>
            <p:nvPr/>
          </p:nvSpPr>
          <p:spPr>
            <a:xfrm>
              <a:off x="1935126" y="4980902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508" name="Ellipse 507"/>
            <p:cNvSpPr>
              <a:spLocks noChangeAspect="1"/>
            </p:cNvSpPr>
            <p:nvPr/>
          </p:nvSpPr>
          <p:spPr>
            <a:xfrm>
              <a:off x="1691680" y="4941168"/>
              <a:ext cx="540000" cy="540000"/>
            </a:xfrm>
            <a:prstGeom prst="ellipse">
              <a:avLst/>
            </a:prstGeom>
            <a:solidFill>
              <a:sysClr val="window" lastClr="FFFFFF">
                <a:lumMod val="50000"/>
                <a:alpha val="89000"/>
              </a:sys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260350" h="889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509" name="Ellipse 508"/>
            <p:cNvSpPr>
              <a:spLocks noChangeAspect="1"/>
            </p:cNvSpPr>
            <p:nvPr/>
          </p:nvSpPr>
          <p:spPr>
            <a:xfrm>
              <a:off x="1543954" y="5722086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510" name="Ellipse 509"/>
            <p:cNvSpPr>
              <a:spLocks noChangeAspect="1"/>
            </p:cNvSpPr>
            <p:nvPr/>
          </p:nvSpPr>
          <p:spPr>
            <a:xfrm>
              <a:off x="1310124" y="5675756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511" name="Ellipse 510"/>
            <p:cNvSpPr>
              <a:spLocks noChangeAspect="1"/>
            </p:cNvSpPr>
            <p:nvPr/>
          </p:nvSpPr>
          <p:spPr>
            <a:xfrm>
              <a:off x="1503078" y="5484958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512" name="Ellipse 511"/>
            <p:cNvSpPr>
              <a:spLocks noChangeAspect="1"/>
            </p:cNvSpPr>
            <p:nvPr/>
          </p:nvSpPr>
          <p:spPr>
            <a:xfrm>
              <a:off x="1259632" y="5445224"/>
              <a:ext cx="540000" cy="540000"/>
            </a:xfrm>
            <a:prstGeom prst="ellipse">
              <a:avLst/>
            </a:prstGeom>
            <a:solidFill>
              <a:sysClr val="window" lastClr="FFFFFF">
                <a:lumMod val="50000"/>
                <a:alpha val="89000"/>
              </a:sys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260350" h="889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513" name="Ellipse 512"/>
            <p:cNvSpPr>
              <a:spLocks noChangeAspect="1"/>
            </p:cNvSpPr>
            <p:nvPr/>
          </p:nvSpPr>
          <p:spPr>
            <a:xfrm>
              <a:off x="1905080" y="5577106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514" name="Ellipse 513"/>
            <p:cNvSpPr>
              <a:spLocks noChangeAspect="1"/>
            </p:cNvSpPr>
            <p:nvPr/>
          </p:nvSpPr>
          <p:spPr>
            <a:xfrm>
              <a:off x="1698897" y="5785140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515" name="Ellipse 514"/>
            <p:cNvSpPr>
              <a:spLocks noChangeAspect="1"/>
            </p:cNvSpPr>
            <p:nvPr/>
          </p:nvSpPr>
          <p:spPr>
            <a:xfrm>
              <a:off x="1948562" y="5812187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516" name="Ellipse 515"/>
            <p:cNvSpPr>
              <a:spLocks noChangeAspect="1"/>
            </p:cNvSpPr>
            <p:nvPr/>
          </p:nvSpPr>
          <p:spPr>
            <a:xfrm>
              <a:off x="1655736" y="5553296"/>
              <a:ext cx="540000" cy="540000"/>
            </a:xfrm>
            <a:prstGeom prst="ellipse">
              <a:avLst/>
            </a:prstGeom>
            <a:solidFill>
              <a:srgbClr val="C00000">
                <a:alpha val="80000"/>
              </a:srgb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266700" h="889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517" name="Ellipse 516"/>
            <p:cNvSpPr>
              <a:spLocks noChangeAspect="1"/>
            </p:cNvSpPr>
            <p:nvPr/>
          </p:nvSpPr>
          <p:spPr>
            <a:xfrm>
              <a:off x="1806800" y="6067698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518" name="Ellipse 517"/>
            <p:cNvSpPr>
              <a:spLocks noChangeAspect="1"/>
            </p:cNvSpPr>
            <p:nvPr/>
          </p:nvSpPr>
          <p:spPr>
            <a:xfrm>
              <a:off x="1572970" y="6021368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519" name="Ellipse 518"/>
            <p:cNvSpPr>
              <a:spLocks noChangeAspect="1"/>
            </p:cNvSpPr>
            <p:nvPr/>
          </p:nvSpPr>
          <p:spPr>
            <a:xfrm>
              <a:off x="1765924" y="5830570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520" name="Ellipse 519"/>
            <p:cNvSpPr>
              <a:spLocks noChangeAspect="1"/>
            </p:cNvSpPr>
            <p:nvPr/>
          </p:nvSpPr>
          <p:spPr>
            <a:xfrm>
              <a:off x="1522478" y="5790836"/>
              <a:ext cx="540000" cy="540000"/>
            </a:xfrm>
            <a:prstGeom prst="ellipse">
              <a:avLst/>
            </a:prstGeom>
            <a:solidFill>
              <a:sysClr val="window" lastClr="FFFFFF">
                <a:lumMod val="50000"/>
                <a:alpha val="89000"/>
              </a:sys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260350" h="889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521" name="Ellipse 520"/>
            <p:cNvSpPr>
              <a:spLocks noChangeAspect="1"/>
            </p:cNvSpPr>
            <p:nvPr/>
          </p:nvSpPr>
          <p:spPr>
            <a:xfrm>
              <a:off x="1339774" y="5688848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522" name="Ellipse 521"/>
            <p:cNvSpPr>
              <a:spLocks noChangeAspect="1"/>
            </p:cNvSpPr>
            <p:nvPr/>
          </p:nvSpPr>
          <p:spPr>
            <a:xfrm>
              <a:off x="1133591" y="5896882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523" name="Ellipse 522"/>
            <p:cNvSpPr>
              <a:spLocks noChangeAspect="1"/>
            </p:cNvSpPr>
            <p:nvPr/>
          </p:nvSpPr>
          <p:spPr>
            <a:xfrm>
              <a:off x="1383256" y="5923929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524" name="Ellipse 523"/>
            <p:cNvSpPr>
              <a:spLocks noChangeAspect="1"/>
            </p:cNvSpPr>
            <p:nvPr/>
          </p:nvSpPr>
          <p:spPr>
            <a:xfrm>
              <a:off x="1090430" y="5665038"/>
              <a:ext cx="540000" cy="540000"/>
            </a:xfrm>
            <a:prstGeom prst="ellipse">
              <a:avLst/>
            </a:prstGeom>
            <a:solidFill>
              <a:srgbClr val="C00000">
                <a:alpha val="80000"/>
              </a:srgb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266700" h="889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525" name="Ellipse 524"/>
            <p:cNvSpPr>
              <a:spLocks noChangeAspect="1"/>
            </p:cNvSpPr>
            <p:nvPr/>
          </p:nvSpPr>
          <p:spPr>
            <a:xfrm>
              <a:off x="1687970" y="5470118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526" name="Ellipse 525"/>
            <p:cNvSpPr>
              <a:spLocks noChangeAspect="1"/>
            </p:cNvSpPr>
            <p:nvPr/>
          </p:nvSpPr>
          <p:spPr>
            <a:xfrm>
              <a:off x="1454140" y="5423788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527" name="Ellipse 526"/>
            <p:cNvSpPr>
              <a:spLocks noChangeAspect="1"/>
            </p:cNvSpPr>
            <p:nvPr/>
          </p:nvSpPr>
          <p:spPr>
            <a:xfrm>
              <a:off x="1647094" y="5232990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528" name="Ellipse 527"/>
            <p:cNvSpPr>
              <a:spLocks noChangeAspect="1"/>
            </p:cNvSpPr>
            <p:nvPr/>
          </p:nvSpPr>
          <p:spPr>
            <a:xfrm>
              <a:off x="1403648" y="5193256"/>
              <a:ext cx="540000" cy="540000"/>
            </a:xfrm>
            <a:prstGeom prst="ellipse">
              <a:avLst/>
            </a:prstGeom>
            <a:solidFill>
              <a:sysClr val="window" lastClr="FFFFFF">
                <a:lumMod val="50000"/>
                <a:alpha val="89000"/>
              </a:sys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260350" h="889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529" name="Ellipse 528"/>
            <p:cNvSpPr>
              <a:spLocks noChangeAspect="1"/>
            </p:cNvSpPr>
            <p:nvPr/>
          </p:nvSpPr>
          <p:spPr>
            <a:xfrm>
              <a:off x="1248462" y="5531368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530" name="Ellipse 529"/>
            <p:cNvSpPr>
              <a:spLocks noChangeAspect="1"/>
            </p:cNvSpPr>
            <p:nvPr/>
          </p:nvSpPr>
          <p:spPr>
            <a:xfrm>
              <a:off x="1014632" y="5485038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531" name="Ellipse 530"/>
            <p:cNvSpPr>
              <a:spLocks noChangeAspect="1"/>
            </p:cNvSpPr>
            <p:nvPr/>
          </p:nvSpPr>
          <p:spPr>
            <a:xfrm>
              <a:off x="1207586" y="5294240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532" name="Ellipse 531"/>
            <p:cNvSpPr>
              <a:spLocks noChangeAspect="1"/>
            </p:cNvSpPr>
            <p:nvPr/>
          </p:nvSpPr>
          <p:spPr>
            <a:xfrm>
              <a:off x="964140" y="5254506"/>
              <a:ext cx="540000" cy="540000"/>
            </a:xfrm>
            <a:prstGeom prst="ellipse">
              <a:avLst/>
            </a:prstGeom>
            <a:solidFill>
              <a:sysClr val="window" lastClr="FFFFFF">
                <a:lumMod val="50000"/>
                <a:alpha val="89000"/>
              </a:sys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260350" h="889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533" name="Ellipse 532"/>
            <p:cNvSpPr>
              <a:spLocks noChangeAspect="1"/>
            </p:cNvSpPr>
            <p:nvPr/>
          </p:nvSpPr>
          <p:spPr>
            <a:xfrm>
              <a:off x="1329016" y="4964978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534" name="Ellipse 533"/>
            <p:cNvSpPr>
              <a:spLocks noChangeAspect="1"/>
            </p:cNvSpPr>
            <p:nvPr/>
          </p:nvSpPr>
          <p:spPr>
            <a:xfrm>
              <a:off x="1122833" y="5173012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535" name="Ellipse 534"/>
            <p:cNvSpPr>
              <a:spLocks noChangeAspect="1"/>
            </p:cNvSpPr>
            <p:nvPr/>
          </p:nvSpPr>
          <p:spPr>
            <a:xfrm>
              <a:off x="1372498" y="5200059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536" name="Ellipse 535"/>
            <p:cNvSpPr>
              <a:spLocks noChangeAspect="1"/>
            </p:cNvSpPr>
            <p:nvPr/>
          </p:nvSpPr>
          <p:spPr>
            <a:xfrm>
              <a:off x="1079672" y="4941168"/>
              <a:ext cx="540000" cy="540000"/>
            </a:xfrm>
            <a:prstGeom prst="ellipse">
              <a:avLst/>
            </a:prstGeom>
            <a:solidFill>
              <a:srgbClr val="C00000">
                <a:alpha val="80000"/>
              </a:srgb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266700" h="889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537" name="Ellipse 536"/>
            <p:cNvSpPr>
              <a:spLocks noChangeAspect="1"/>
            </p:cNvSpPr>
            <p:nvPr/>
          </p:nvSpPr>
          <p:spPr>
            <a:xfrm>
              <a:off x="2160838" y="5512558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538" name="Ellipse 537"/>
            <p:cNvSpPr>
              <a:spLocks noChangeAspect="1"/>
            </p:cNvSpPr>
            <p:nvPr/>
          </p:nvSpPr>
          <p:spPr>
            <a:xfrm>
              <a:off x="1954655" y="5720592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539" name="Ellipse 538"/>
            <p:cNvSpPr>
              <a:spLocks noChangeAspect="1"/>
            </p:cNvSpPr>
            <p:nvPr/>
          </p:nvSpPr>
          <p:spPr>
            <a:xfrm>
              <a:off x="2204320" y="5747639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540" name="Ellipse 539"/>
            <p:cNvSpPr>
              <a:spLocks noChangeAspect="1"/>
            </p:cNvSpPr>
            <p:nvPr/>
          </p:nvSpPr>
          <p:spPr>
            <a:xfrm>
              <a:off x="1911494" y="5488748"/>
              <a:ext cx="540000" cy="540000"/>
            </a:xfrm>
            <a:prstGeom prst="ellipse">
              <a:avLst/>
            </a:prstGeom>
            <a:solidFill>
              <a:srgbClr val="C00000">
                <a:alpha val="80000"/>
              </a:srgb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266700" h="889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541" name="Ellipse 540"/>
            <p:cNvSpPr>
              <a:spLocks noChangeAspect="1"/>
            </p:cNvSpPr>
            <p:nvPr/>
          </p:nvSpPr>
          <p:spPr>
            <a:xfrm>
              <a:off x="2199114" y="5430384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542" name="Ellipse 541"/>
            <p:cNvSpPr>
              <a:spLocks noChangeAspect="1"/>
            </p:cNvSpPr>
            <p:nvPr/>
          </p:nvSpPr>
          <p:spPr>
            <a:xfrm>
              <a:off x="1965284" y="5384054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543" name="Ellipse 542"/>
            <p:cNvSpPr>
              <a:spLocks noChangeAspect="1"/>
            </p:cNvSpPr>
            <p:nvPr/>
          </p:nvSpPr>
          <p:spPr>
            <a:xfrm>
              <a:off x="2158238" y="5193256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544" name="Ellipse 543"/>
            <p:cNvSpPr>
              <a:spLocks noChangeAspect="1"/>
            </p:cNvSpPr>
            <p:nvPr/>
          </p:nvSpPr>
          <p:spPr>
            <a:xfrm>
              <a:off x="1914792" y="5153522"/>
              <a:ext cx="540000" cy="540000"/>
            </a:xfrm>
            <a:prstGeom prst="ellipse">
              <a:avLst/>
            </a:prstGeom>
            <a:solidFill>
              <a:sysClr val="window" lastClr="FFFFFF">
                <a:lumMod val="50000"/>
                <a:alpha val="89000"/>
              </a:sys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260350" h="889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545" name="Ellipse 544"/>
            <p:cNvSpPr>
              <a:spLocks noChangeAspect="1"/>
            </p:cNvSpPr>
            <p:nvPr/>
          </p:nvSpPr>
          <p:spPr>
            <a:xfrm>
              <a:off x="1725000" y="4857026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546" name="Ellipse 545"/>
            <p:cNvSpPr>
              <a:spLocks noChangeAspect="1"/>
            </p:cNvSpPr>
            <p:nvPr/>
          </p:nvSpPr>
          <p:spPr>
            <a:xfrm>
              <a:off x="1518817" y="5065060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547" name="Ellipse 546"/>
            <p:cNvSpPr>
              <a:spLocks noChangeAspect="1"/>
            </p:cNvSpPr>
            <p:nvPr/>
          </p:nvSpPr>
          <p:spPr>
            <a:xfrm>
              <a:off x="1768482" y="5092107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548" name="Ellipse 547"/>
            <p:cNvSpPr>
              <a:spLocks noChangeAspect="1"/>
            </p:cNvSpPr>
            <p:nvPr/>
          </p:nvSpPr>
          <p:spPr>
            <a:xfrm>
              <a:off x="1475656" y="4833216"/>
              <a:ext cx="540000" cy="540000"/>
            </a:xfrm>
            <a:prstGeom prst="ellipse">
              <a:avLst/>
            </a:prstGeom>
            <a:solidFill>
              <a:srgbClr val="C00000">
                <a:alpha val="80000"/>
              </a:srgb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266700" h="889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549" name="Ellipse 548"/>
            <p:cNvSpPr>
              <a:spLocks noChangeAspect="1"/>
            </p:cNvSpPr>
            <p:nvPr/>
          </p:nvSpPr>
          <p:spPr>
            <a:xfrm>
              <a:off x="1642234" y="5627598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550" name="Ellipse 549"/>
            <p:cNvSpPr>
              <a:spLocks noChangeAspect="1"/>
            </p:cNvSpPr>
            <p:nvPr/>
          </p:nvSpPr>
          <p:spPr>
            <a:xfrm>
              <a:off x="1436051" y="5835632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551" name="Ellipse 550"/>
            <p:cNvSpPr>
              <a:spLocks noChangeAspect="1"/>
            </p:cNvSpPr>
            <p:nvPr/>
          </p:nvSpPr>
          <p:spPr>
            <a:xfrm>
              <a:off x="1685716" y="5862679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552" name="Ellipse 551"/>
            <p:cNvSpPr>
              <a:spLocks noChangeAspect="1"/>
            </p:cNvSpPr>
            <p:nvPr/>
          </p:nvSpPr>
          <p:spPr>
            <a:xfrm>
              <a:off x="1392890" y="5603788"/>
              <a:ext cx="540000" cy="540000"/>
            </a:xfrm>
            <a:prstGeom prst="ellipse">
              <a:avLst/>
            </a:prstGeom>
            <a:solidFill>
              <a:srgbClr val="C00000">
                <a:alpha val="80000"/>
              </a:srgb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266700" h="889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553" name="Ellipse 552"/>
            <p:cNvSpPr>
              <a:spLocks noChangeAspect="1"/>
            </p:cNvSpPr>
            <p:nvPr/>
          </p:nvSpPr>
          <p:spPr>
            <a:xfrm>
              <a:off x="1615962" y="5412166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554" name="Ellipse 553"/>
            <p:cNvSpPr>
              <a:spLocks noChangeAspect="1"/>
            </p:cNvSpPr>
            <p:nvPr/>
          </p:nvSpPr>
          <p:spPr>
            <a:xfrm>
              <a:off x="1382132" y="5365836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555" name="Ellipse 554"/>
            <p:cNvSpPr>
              <a:spLocks noChangeAspect="1"/>
            </p:cNvSpPr>
            <p:nvPr/>
          </p:nvSpPr>
          <p:spPr>
            <a:xfrm>
              <a:off x="1575086" y="5175038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556" name="Ellipse 555"/>
            <p:cNvSpPr>
              <a:spLocks noChangeAspect="1"/>
            </p:cNvSpPr>
            <p:nvPr/>
          </p:nvSpPr>
          <p:spPr>
            <a:xfrm>
              <a:off x="1331640" y="5135304"/>
              <a:ext cx="540000" cy="540000"/>
            </a:xfrm>
            <a:prstGeom prst="ellipse">
              <a:avLst/>
            </a:prstGeom>
            <a:solidFill>
              <a:sysClr val="window" lastClr="FFFFFF">
                <a:lumMod val="50000"/>
                <a:alpha val="89000"/>
              </a:sys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260350" h="889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557" name="Ellipse 556"/>
            <p:cNvSpPr>
              <a:spLocks noChangeAspect="1"/>
            </p:cNvSpPr>
            <p:nvPr/>
          </p:nvSpPr>
          <p:spPr>
            <a:xfrm>
              <a:off x="2048010" y="5888110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558" name="Ellipse 557"/>
            <p:cNvSpPr>
              <a:spLocks noChangeAspect="1"/>
            </p:cNvSpPr>
            <p:nvPr/>
          </p:nvSpPr>
          <p:spPr>
            <a:xfrm>
              <a:off x="1814180" y="5841780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559" name="Ellipse 558"/>
            <p:cNvSpPr>
              <a:spLocks noChangeAspect="1"/>
            </p:cNvSpPr>
            <p:nvPr/>
          </p:nvSpPr>
          <p:spPr>
            <a:xfrm>
              <a:off x="2007134" y="5650982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560" name="Ellipse 559"/>
            <p:cNvSpPr>
              <a:spLocks noChangeAspect="1"/>
            </p:cNvSpPr>
            <p:nvPr/>
          </p:nvSpPr>
          <p:spPr>
            <a:xfrm>
              <a:off x="1763688" y="5611248"/>
              <a:ext cx="540000" cy="540000"/>
            </a:xfrm>
            <a:prstGeom prst="ellipse">
              <a:avLst/>
            </a:prstGeom>
            <a:solidFill>
              <a:sysClr val="window" lastClr="FFFFFF">
                <a:lumMod val="50000"/>
                <a:alpha val="89000"/>
              </a:sys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260350" h="889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561" name="Ellipse 560"/>
            <p:cNvSpPr>
              <a:spLocks noChangeAspect="1"/>
            </p:cNvSpPr>
            <p:nvPr/>
          </p:nvSpPr>
          <p:spPr>
            <a:xfrm>
              <a:off x="1843830" y="5299832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562" name="Ellipse 561"/>
            <p:cNvSpPr>
              <a:spLocks noChangeAspect="1"/>
            </p:cNvSpPr>
            <p:nvPr/>
          </p:nvSpPr>
          <p:spPr>
            <a:xfrm>
              <a:off x="1637647" y="5507866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563" name="Ellipse 562"/>
            <p:cNvSpPr>
              <a:spLocks noChangeAspect="1"/>
            </p:cNvSpPr>
            <p:nvPr/>
          </p:nvSpPr>
          <p:spPr>
            <a:xfrm>
              <a:off x="1887312" y="5534913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564" name="Ellipse 563"/>
            <p:cNvSpPr>
              <a:spLocks noChangeAspect="1"/>
            </p:cNvSpPr>
            <p:nvPr/>
          </p:nvSpPr>
          <p:spPr>
            <a:xfrm>
              <a:off x="1594486" y="5276022"/>
              <a:ext cx="540000" cy="540000"/>
            </a:xfrm>
            <a:prstGeom prst="ellipse">
              <a:avLst/>
            </a:prstGeom>
            <a:solidFill>
              <a:srgbClr val="C00000">
                <a:alpha val="80000"/>
              </a:srgb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266700" h="889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565" name="Ellipse 564"/>
            <p:cNvSpPr>
              <a:spLocks noChangeAspect="1"/>
            </p:cNvSpPr>
            <p:nvPr/>
          </p:nvSpPr>
          <p:spPr>
            <a:xfrm>
              <a:off x="1512274" y="5436760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566" name="Ellipse 565"/>
            <p:cNvSpPr>
              <a:spLocks noChangeAspect="1"/>
            </p:cNvSpPr>
            <p:nvPr/>
          </p:nvSpPr>
          <p:spPr>
            <a:xfrm>
              <a:off x="1306091" y="5644794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567" name="Ellipse 566"/>
            <p:cNvSpPr>
              <a:spLocks noChangeAspect="1"/>
            </p:cNvSpPr>
            <p:nvPr/>
          </p:nvSpPr>
          <p:spPr>
            <a:xfrm>
              <a:off x="1555756" y="5671841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568" name="Ellipse 567"/>
            <p:cNvSpPr>
              <a:spLocks noChangeAspect="1"/>
            </p:cNvSpPr>
            <p:nvPr/>
          </p:nvSpPr>
          <p:spPr>
            <a:xfrm>
              <a:off x="1262930" y="5412950"/>
              <a:ext cx="540000" cy="540000"/>
            </a:xfrm>
            <a:prstGeom prst="ellipse">
              <a:avLst/>
            </a:prstGeom>
            <a:solidFill>
              <a:srgbClr val="C00000">
                <a:alpha val="80000"/>
              </a:srgb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266700" h="889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0010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Titre 486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84976" cy="652934"/>
          </a:xfrm>
        </p:spPr>
        <p:txBody>
          <a:bodyPr/>
          <a:lstStyle/>
          <a:p>
            <a:r>
              <a:rPr lang="fr-FR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Pourquoi tant de modèles hadroniques ?</a:t>
            </a:r>
            <a:endParaRPr lang="fr-FR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6" name="Rectangle 245"/>
          <p:cNvSpPr/>
          <p:nvPr/>
        </p:nvSpPr>
        <p:spPr>
          <a:xfrm>
            <a:off x="7380312" y="831470"/>
            <a:ext cx="1800200" cy="5466258"/>
          </a:xfrm>
          <a:prstGeom prst="rect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162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 smtClean="0">
              <a:solidFill>
                <a:prstClr val="white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248" name="ZoneTexte 247"/>
          <p:cNvSpPr txBox="1"/>
          <p:nvPr/>
        </p:nvSpPr>
        <p:spPr>
          <a:xfrm>
            <a:off x="7342635" y="5960038"/>
            <a:ext cx="1795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  <a:ea typeface="ＭＳ Ｐゴシック" charset="-128"/>
              </a:rPr>
              <a:t>Capture au repos</a:t>
            </a:r>
            <a:endParaRPr lang="en-US" dirty="0">
              <a:solidFill>
                <a:prstClr val="white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249" name="ZoneTexte 248"/>
          <p:cNvSpPr txBox="1"/>
          <p:nvPr/>
        </p:nvSpPr>
        <p:spPr>
          <a:xfrm>
            <a:off x="7829591" y="4581128"/>
            <a:ext cx="13113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  <a:ea typeface="ＭＳ Ｐゴシック" charset="-128"/>
              </a:rPr>
              <a:t>Fission /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err="1">
                <a:solidFill>
                  <a:prstClr val="white"/>
                </a:solidFill>
                <a:latin typeface="Calibri"/>
                <a:ea typeface="ＭＳ Ｐゴシック" charset="-128"/>
              </a:rPr>
              <a:t>é</a:t>
            </a:r>
            <a:r>
              <a:rPr lang="en-US" dirty="0" err="1" smtClean="0">
                <a:solidFill>
                  <a:prstClr val="white"/>
                </a:solidFill>
                <a:latin typeface="Calibri"/>
                <a:ea typeface="ＭＳ Ｐゴシック" charset="-128"/>
              </a:rPr>
              <a:t>vaporation</a:t>
            </a:r>
            <a:endParaRPr lang="en-US" dirty="0" smtClean="0">
              <a:solidFill>
                <a:prstClr val="white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250" name="ZoneTexte 249"/>
          <p:cNvSpPr txBox="1"/>
          <p:nvPr/>
        </p:nvSpPr>
        <p:spPr>
          <a:xfrm>
            <a:off x="7305280" y="1436583"/>
            <a:ext cx="18464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err="1" smtClean="0">
                <a:solidFill>
                  <a:prstClr val="white"/>
                </a:solidFill>
                <a:latin typeface="Calibri"/>
                <a:ea typeface="ＭＳ Ｐゴシック" charset="-128"/>
              </a:rPr>
              <a:t>Modèles</a:t>
            </a:r>
            <a:r>
              <a:rPr lang="en-US" dirty="0" smtClean="0">
                <a:solidFill>
                  <a:prstClr val="white"/>
                </a:solidFill>
                <a:latin typeface="Calibri"/>
                <a:ea typeface="ＭＳ Ｐゴシック" charset="-128"/>
              </a:rPr>
              <a:t> de </a:t>
            </a:r>
            <a:r>
              <a:rPr lang="en-US" dirty="0" err="1" smtClean="0">
                <a:solidFill>
                  <a:prstClr val="white"/>
                </a:solidFill>
                <a:latin typeface="Calibri"/>
                <a:ea typeface="ＭＳ Ｐゴシック" charset="-128"/>
              </a:rPr>
              <a:t>cordes</a:t>
            </a:r>
            <a:r>
              <a:rPr lang="en-US" dirty="0" smtClean="0">
                <a:solidFill>
                  <a:prstClr val="white"/>
                </a:solidFill>
                <a:latin typeface="Calibri"/>
                <a:ea typeface="ＭＳ Ｐゴシック" charset="-128"/>
              </a:rPr>
              <a:t> quark gluons</a:t>
            </a:r>
          </a:p>
        </p:txBody>
      </p:sp>
      <p:sp>
        <p:nvSpPr>
          <p:cNvPr id="251" name="ZoneTexte 250"/>
          <p:cNvSpPr txBox="1"/>
          <p:nvPr/>
        </p:nvSpPr>
        <p:spPr>
          <a:xfrm>
            <a:off x="7680604" y="5213960"/>
            <a:ext cx="146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Symbol" pitchFamily="18" charset="2"/>
                <a:ea typeface="ＭＳ Ｐゴシック" charset="-128"/>
              </a:rPr>
              <a:t>g </a:t>
            </a:r>
            <a:r>
              <a:rPr lang="en-US" dirty="0" err="1">
                <a:solidFill>
                  <a:prstClr val="white"/>
                </a:solidFill>
                <a:latin typeface="Calibri"/>
                <a:ea typeface="ＭＳ Ｐゴシック" charset="-128"/>
              </a:rPr>
              <a:t>é</a:t>
            </a:r>
            <a:r>
              <a:rPr lang="en-US" dirty="0" err="1" smtClean="0">
                <a:solidFill>
                  <a:prstClr val="white"/>
                </a:solidFill>
                <a:latin typeface="Calibri"/>
                <a:ea typeface="ＭＳ Ｐゴシック" charset="-128"/>
              </a:rPr>
              <a:t>vaporation</a:t>
            </a:r>
            <a:endParaRPr lang="en-US" dirty="0" smtClean="0">
              <a:solidFill>
                <a:prstClr val="white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252" name="ZoneTexte 251"/>
          <p:cNvSpPr txBox="1"/>
          <p:nvPr/>
        </p:nvSpPr>
        <p:spPr>
          <a:xfrm>
            <a:off x="7291224" y="2876743"/>
            <a:ext cx="1835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  <a:ea typeface="ＭＳ Ｐゴシック" charset="-128"/>
              </a:rPr>
              <a:t>Cascade intra-</a:t>
            </a:r>
            <a:r>
              <a:rPr lang="en-US" dirty="0" err="1" smtClean="0">
                <a:solidFill>
                  <a:prstClr val="white"/>
                </a:solidFill>
                <a:latin typeface="Calibri"/>
                <a:ea typeface="ＭＳ Ｐゴシック" charset="-128"/>
              </a:rPr>
              <a:t>nucléaire</a:t>
            </a:r>
            <a:endParaRPr lang="en-US" dirty="0" smtClean="0">
              <a:solidFill>
                <a:prstClr val="white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254" name="Flèche droite rayée 253"/>
          <p:cNvSpPr/>
          <p:nvPr/>
        </p:nvSpPr>
        <p:spPr>
          <a:xfrm>
            <a:off x="4889008" y="1660946"/>
            <a:ext cx="432048" cy="288032"/>
          </a:xfrm>
          <a:prstGeom prst="stripedRightArrow">
            <a:avLst/>
          </a:prstGeom>
          <a:solidFill>
            <a:schemeClr val="accent1"/>
          </a:solidFill>
          <a:ln w="25400" cap="flat" cmpd="sng" algn="ctr">
            <a:solidFill>
              <a:schemeClr val="accent5">
                <a:lumMod val="40000"/>
                <a:lumOff val="6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 smtClean="0">
              <a:solidFill>
                <a:prstClr val="white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255" name="Flèche droite rayée 254"/>
          <p:cNvSpPr/>
          <p:nvPr/>
        </p:nvSpPr>
        <p:spPr>
          <a:xfrm>
            <a:off x="4896468" y="3375082"/>
            <a:ext cx="432048" cy="288032"/>
          </a:xfrm>
          <a:prstGeom prst="stripedRightArrow">
            <a:avLst/>
          </a:prstGeom>
          <a:solidFill>
            <a:schemeClr val="accent1"/>
          </a:solidFill>
          <a:ln w="25400" cap="flat" cmpd="sng" algn="ctr">
            <a:solidFill>
              <a:schemeClr val="accent5">
                <a:lumMod val="40000"/>
                <a:lumOff val="6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 smtClean="0">
              <a:solidFill>
                <a:prstClr val="white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256" name="Flèche droite rayée 255"/>
          <p:cNvSpPr/>
          <p:nvPr/>
        </p:nvSpPr>
        <p:spPr>
          <a:xfrm>
            <a:off x="4907226" y="5073914"/>
            <a:ext cx="432048" cy="288032"/>
          </a:xfrm>
          <a:prstGeom prst="stripedRightArrow">
            <a:avLst/>
          </a:prstGeom>
          <a:solidFill>
            <a:schemeClr val="accent1"/>
          </a:solidFill>
          <a:ln w="25400" cap="flat" cmpd="sng" algn="ctr">
            <a:solidFill>
              <a:schemeClr val="accent5">
                <a:lumMod val="40000"/>
                <a:lumOff val="6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 smtClean="0">
              <a:solidFill>
                <a:prstClr val="white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257" name="Forme libre 256"/>
          <p:cNvSpPr/>
          <p:nvPr/>
        </p:nvSpPr>
        <p:spPr>
          <a:xfrm>
            <a:off x="4867493" y="1585768"/>
            <a:ext cx="1008112" cy="442806"/>
          </a:xfrm>
          <a:custGeom>
            <a:avLst/>
            <a:gdLst>
              <a:gd name="connsiteX0" fmla="*/ 0 w 7939143"/>
              <a:gd name="connsiteY0" fmla="*/ 849854 h 1561652"/>
              <a:gd name="connsiteX1" fmla="*/ 355002 w 7939143"/>
              <a:gd name="connsiteY1" fmla="*/ 129091 h 1561652"/>
              <a:gd name="connsiteX2" fmla="*/ 1086522 w 7939143"/>
              <a:gd name="connsiteY2" fmla="*/ 1559859 h 1561652"/>
              <a:gd name="connsiteX3" fmla="*/ 1807284 w 7939143"/>
              <a:gd name="connsiteY3" fmla="*/ 118334 h 1561652"/>
              <a:gd name="connsiteX4" fmla="*/ 2538804 w 7939143"/>
              <a:gd name="connsiteY4" fmla="*/ 1549101 h 1561652"/>
              <a:gd name="connsiteX5" fmla="*/ 3238051 w 7939143"/>
              <a:gd name="connsiteY5" fmla="*/ 139849 h 1561652"/>
              <a:gd name="connsiteX6" fmla="*/ 3969571 w 7939143"/>
              <a:gd name="connsiteY6" fmla="*/ 1559859 h 1561652"/>
              <a:gd name="connsiteX7" fmla="*/ 4701091 w 7939143"/>
              <a:gd name="connsiteY7" fmla="*/ 129091 h 1561652"/>
              <a:gd name="connsiteX8" fmla="*/ 5400338 w 7939143"/>
              <a:gd name="connsiteY8" fmla="*/ 1549101 h 1561652"/>
              <a:gd name="connsiteX9" fmla="*/ 6153374 w 7939143"/>
              <a:gd name="connsiteY9" fmla="*/ 129091 h 1561652"/>
              <a:gd name="connsiteX10" fmla="*/ 6852621 w 7939143"/>
              <a:gd name="connsiteY10" fmla="*/ 1559859 h 1561652"/>
              <a:gd name="connsiteX11" fmla="*/ 7562625 w 7939143"/>
              <a:gd name="connsiteY11" fmla="*/ 118334 h 1561652"/>
              <a:gd name="connsiteX12" fmla="*/ 7939143 w 7939143"/>
              <a:gd name="connsiteY12" fmla="*/ 849854 h 1561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939143" h="1561652">
                <a:moveTo>
                  <a:pt x="0" y="849854"/>
                </a:moveTo>
                <a:cubicBezTo>
                  <a:pt x="86957" y="430305"/>
                  <a:pt x="173915" y="10757"/>
                  <a:pt x="355002" y="129091"/>
                </a:cubicBezTo>
                <a:cubicBezTo>
                  <a:pt x="536089" y="247425"/>
                  <a:pt x="844475" y="1561652"/>
                  <a:pt x="1086522" y="1559859"/>
                </a:cubicBezTo>
                <a:cubicBezTo>
                  <a:pt x="1328569" y="1558066"/>
                  <a:pt x="1565237" y="120127"/>
                  <a:pt x="1807284" y="118334"/>
                </a:cubicBezTo>
                <a:cubicBezTo>
                  <a:pt x="2049331" y="116541"/>
                  <a:pt x="2300343" y="1545515"/>
                  <a:pt x="2538804" y="1549101"/>
                </a:cubicBezTo>
                <a:cubicBezTo>
                  <a:pt x="2777265" y="1552687"/>
                  <a:pt x="2999590" y="138056"/>
                  <a:pt x="3238051" y="139849"/>
                </a:cubicBezTo>
                <a:cubicBezTo>
                  <a:pt x="3476512" y="141642"/>
                  <a:pt x="3725731" y="1561652"/>
                  <a:pt x="3969571" y="1559859"/>
                </a:cubicBezTo>
                <a:cubicBezTo>
                  <a:pt x="4213411" y="1558066"/>
                  <a:pt x="4462630" y="130884"/>
                  <a:pt x="4701091" y="129091"/>
                </a:cubicBezTo>
                <a:cubicBezTo>
                  <a:pt x="4939552" y="127298"/>
                  <a:pt x="5158291" y="1549101"/>
                  <a:pt x="5400338" y="1549101"/>
                </a:cubicBezTo>
                <a:cubicBezTo>
                  <a:pt x="5642385" y="1549101"/>
                  <a:pt x="5911327" y="127298"/>
                  <a:pt x="6153374" y="129091"/>
                </a:cubicBezTo>
                <a:cubicBezTo>
                  <a:pt x="6395421" y="130884"/>
                  <a:pt x="6617746" y="1561652"/>
                  <a:pt x="6852621" y="1559859"/>
                </a:cubicBezTo>
                <a:cubicBezTo>
                  <a:pt x="7087496" y="1558066"/>
                  <a:pt x="7381538" y="236668"/>
                  <a:pt x="7562625" y="118334"/>
                </a:cubicBezTo>
                <a:cubicBezTo>
                  <a:pt x="7743712" y="0"/>
                  <a:pt x="7841427" y="424927"/>
                  <a:pt x="7939143" y="849854"/>
                </a:cubicBezTo>
              </a:path>
            </a:pathLst>
          </a:custGeom>
          <a:noFill/>
          <a:ln w="9525" cap="flat" cmpd="sng" algn="ctr">
            <a:solidFill>
              <a:schemeClr val="accent1"/>
            </a:solidFill>
            <a:prstDash val="solid"/>
          </a:ln>
          <a:effectLst>
            <a:glow rad="63500">
              <a:srgbClr val="4F81BD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 smtClean="0">
              <a:solidFill>
                <a:prstClr val="black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258" name="Forme libre 257"/>
          <p:cNvSpPr/>
          <p:nvPr/>
        </p:nvSpPr>
        <p:spPr>
          <a:xfrm>
            <a:off x="4867490" y="4965525"/>
            <a:ext cx="2016226" cy="500220"/>
          </a:xfrm>
          <a:custGeom>
            <a:avLst/>
            <a:gdLst>
              <a:gd name="connsiteX0" fmla="*/ 0 w 5841403"/>
              <a:gd name="connsiteY0" fmla="*/ 840889 h 1690743"/>
              <a:gd name="connsiteX1" fmla="*/ 355003 w 5841403"/>
              <a:gd name="connsiteY1" fmla="*/ 120127 h 1690743"/>
              <a:gd name="connsiteX2" fmla="*/ 1075765 w 5841403"/>
              <a:gd name="connsiteY2" fmla="*/ 1561651 h 1690743"/>
              <a:gd name="connsiteX3" fmla="*/ 1796527 w 5841403"/>
              <a:gd name="connsiteY3" fmla="*/ 130884 h 1690743"/>
              <a:gd name="connsiteX4" fmla="*/ 2517290 w 5841403"/>
              <a:gd name="connsiteY4" fmla="*/ 1561651 h 1690743"/>
              <a:gd name="connsiteX5" fmla="*/ 3248810 w 5841403"/>
              <a:gd name="connsiteY5" fmla="*/ 130884 h 1690743"/>
              <a:gd name="connsiteX6" fmla="*/ 3948057 w 5841403"/>
              <a:gd name="connsiteY6" fmla="*/ 1561651 h 1690743"/>
              <a:gd name="connsiteX7" fmla="*/ 4690334 w 5841403"/>
              <a:gd name="connsiteY7" fmla="*/ 130884 h 1690743"/>
              <a:gd name="connsiteX8" fmla="*/ 5389581 w 5841403"/>
              <a:gd name="connsiteY8" fmla="*/ 1572409 h 1690743"/>
              <a:gd name="connsiteX9" fmla="*/ 5841403 w 5841403"/>
              <a:gd name="connsiteY9" fmla="*/ 840889 h 1690743"/>
              <a:gd name="connsiteX0" fmla="*/ 0 w 5389581"/>
              <a:gd name="connsiteY0" fmla="*/ 840889 h 1572408"/>
              <a:gd name="connsiteX1" fmla="*/ 355003 w 5389581"/>
              <a:gd name="connsiteY1" fmla="*/ 120127 h 1572408"/>
              <a:gd name="connsiteX2" fmla="*/ 1075765 w 5389581"/>
              <a:gd name="connsiteY2" fmla="*/ 1561651 h 1572408"/>
              <a:gd name="connsiteX3" fmla="*/ 1796527 w 5389581"/>
              <a:gd name="connsiteY3" fmla="*/ 130884 h 1572408"/>
              <a:gd name="connsiteX4" fmla="*/ 2517290 w 5389581"/>
              <a:gd name="connsiteY4" fmla="*/ 1561651 h 1572408"/>
              <a:gd name="connsiteX5" fmla="*/ 3248810 w 5389581"/>
              <a:gd name="connsiteY5" fmla="*/ 130884 h 1572408"/>
              <a:gd name="connsiteX6" fmla="*/ 3948057 w 5389581"/>
              <a:gd name="connsiteY6" fmla="*/ 1561651 h 1572408"/>
              <a:gd name="connsiteX7" fmla="*/ 4690334 w 5389581"/>
              <a:gd name="connsiteY7" fmla="*/ 130884 h 1572408"/>
              <a:gd name="connsiteX8" fmla="*/ 5389581 w 5389581"/>
              <a:gd name="connsiteY8" fmla="*/ 1572409 h 1572408"/>
              <a:gd name="connsiteX0" fmla="*/ 0 w 4690334"/>
              <a:gd name="connsiteY0" fmla="*/ 840889 h 1563444"/>
              <a:gd name="connsiteX1" fmla="*/ 355003 w 4690334"/>
              <a:gd name="connsiteY1" fmla="*/ 120127 h 1563444"/>
              <a:gd name="connsiteX2" fmla="*/ 1075765 w 4690334"/>
              <a:gd name="connsiteY2" fmla="*/ 1561651 h 1563444"/>
              <a:gd name="connsiteX3" fmla="*/ 1796527 w 4690334"/>
              <a:gd name="connsiteY3" fmla="*/ 130884 h 1563444"/>
              <a:gd name="connsiteX4" fmla="*/ 2517290 w 4690334"/>
              <a:gd name="connsiteY4" fmla="*/ 1561651 h 1563444"/>
              <a:gd name="connsiteX5" fmla="*/ 3248810 w 4690334"/>
              <a:gd name="connsiteY5" fmla="*/ 130884 h 1563444"/>
              <a:gd name="connsiteX6" fmla="*/ 3948057 w 4690334"/>
              <a:gd name="connsiteY6" fmla="*/ 1561651 h 1563444"/>
              <a:gd name="connsiteX7" fmla="*/ 4690334 w 4690334"/>
              <a:gd name="connsiteY7" fmla="*/ 130884 h 1563444"/>
              <a:gd name="connsiteX0" fmla="*/ 0 w 3948057"/>
              <a:gd name="connsiteY0" fmla="*/ 840889 h 1563444"/>
              <a:gd name="connsiteX1" fmla="*/ 355003 w 3948057"/>
              <a:gd name="connsiteY1" fmla="*/ 120127 h 1563444"/>
              <a:gd name="connsiteX2" fmla="*/ 1075765 w 3948057"/>
              <a:gd name="connsiteY2" fmla="*/ 1561651 h 1563444"/>
              <a:gd name="connsiteX3" fmla="*/ 1796527 w 3948057"/>
              <a:gd name="connsiteY3" fmla="*/ 130884 h 1563444"/>
              <a:gd name="connsiteX4" fmla="*/ 2517290 w 3948057"/>
              <a:gd name="connsiteY4" fmla="*/ 1561651 h 1563444"/>
              <a:gd name="connsiteX5" fmla="*/ 3248810 w 3948057"/>
              <a:gd name="connsiteY5" fmla="*/ 130884 h 1563444"/>
              <a:gd name="connsiteX6" fmla="*/ 3948057 w 3948057"/>
              <a:gd name="connsiteY6" fmla="*/ 1561651 h 1563444"/>
              <a:gd name="connsiteX0" fmla="*/ 0 w 3248810"/>
              <a:gd name="connsiteY0" fmla="*/ 840889 h 1563444"/>
              <a:gd name="connsiteX1" fmla="*/ 355003 w 3248810"/>
              <a:gd name="connsiteY1" fmla="*/ 120127 h 1563444"/>
              <a:gd name="connsiteX2" fmla="*/ 1075765 w 3248810"/>
              <a:gd name="connsiteY2" fmla="*/ 1561651 h 1563444"/>
              <a:gd name="connsiteX3" fmla="*/ 1796527 w 3248810"/>
              <a:gd name="connsiteY3" fmla="*/ 130884 h 1563444"/>
              <a:gd name="connsiteX4" fmla="*/ 2517290 w 3248810"/>
              <a:gd name="connsiteY4" fmla="*/ 1561651 h 1563444"/>
              <a:gd name="connsiteX5" fmla="*/ 3248810 w 3248810"/>
              <a:gd name="connsiteY5" fmla="*/ 130884 h 1563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48810" h="1563444">
                <a:moveTo>
                  <a:pt x="0" y="840889"/>
                </a:moveTo>
                <a:cubicBezTo>
                  <a:pt x="87854" y="420444"/>
                  <a:pt x="175709" y="0"/>
                  <a:pt x="355003" y="120127"/>
                </a:cubicBezTo>
                <a:cubicBezTo>
                  <a:pt x="534297" y="240254"/>
                  <a:pt x="835511" y="1559858"/>
                  <a:pt x="1075765" y="1561651"/>
                </a:cubicBezTo>
                <a:cubicBezTo>
                  <a:pt x="1316019" y="1563444"/>
                  <a:pt x="1556273" y="130884"/>
                  <a:pt x="1796527" y="130884"/>
                </a:cubicBezTo>
                <a:cubicBezTo>
                  <a:pt x="2036781" y="130884"/>
                  <a:pt x="2275243" y="1561651"/>
                  <a:pt x="2517290" y="1561651"/>
                </a:cubicBezTo>
                <a:cubicBezTo>
                  <a:pt x="2759337" y="1561651"/>
                  <a:pt x="3010349" y="130884"/>
                  <a:pt x="3248810" y="130884"/>
                </a:cubicBezTo>
              </a:path>
            </a:pathLst>
          </a:custGeom>
          <a:noFill/>
          <a:ln w="9525" cap="flat" cmpd="sng" algn="ctr">
            <a:solidFill>
              <a:schemeClr val="accent1"/>
            </a:solidFill>
            <a:prstDash val="solid"/>
          </a:ln>
          <a:effectLst>
            <a:glow rad="63500">
              <a:srgbClr val="4F81BD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 smtClean="0">
              <a:solidFill>
                <a:prstClr val="black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259" name="Forme libre 258"/>
          <p:cNvSpPr/>
          <p:nvPr/>
        </p:nvSpPr>
        <p:spPr>
          <a:xfrm>
            <a:off x="4867492" y="3248091"/>
            <a:ext cx="1584176" cy="540949"/>
          </a:xfrm>
          <a:custGeom>
            <a:avLst/>
            <a:gdLst>
              <a:gd name="connsiteX0" fmla="*/ 0 w 5841403"/>
              <a:gd name="connsiteY0" fmla="*/ 840889 h 1690743"/>
              <a:gd name="connsiteX1" fmla="*/ 355003 w 5841403"/>
              <a:gd name="connsiteY1" fmla="*/ 120127 h 1690743"/>
              <a:gd name="connsiteX2" fmla="*/ 1075765 w 5841403"/>
              <a:gd name="connsiteY2" fmla="*/ 1561651 h 1690743"/>
              <a:gd name="connsiteX3" fmla="*/ 1796527 w 5841403"/>
              <a:gd name="connsiteY3" fmla="*/ 130884 h 1690743"/>
              <a:gd name="connsiteX4" fmla="*/ 2517290 w 5841403"/>
              <a:gd name="connsiteY4" fmla="*/ 1561651 h 1690743"/>
              <a:gd name="connsiteX5" fmla="*/ 3248810 w 5841403"/>
              <a:gd name="connsiteY5" fmla="*/ 130884 h 1690743"/>
              <a:gd name="connsiteX6" fmla="*/ 3948057 w 5841403"/>
              <a:gd name="connsiteY6" fmla="*/ 1561651 h 1690743"/>
              <a:gd name="connsiteX7" fmla="*/ 4690334 w 5841403"/>
              <a:gd name="connsiteY7" fmla="*/ 130884 h 1690743"/>
              <a:gd name="connsiteX8" fmla="*/ 5389581 w 5841403"/>
              <a:gd name="connsiteY8" fmla="*/ 1572409 h 1690743"/>
              <a:gd name="connsiteX9" fmla="*/ 5841403 w 5841403"/>
              <a:gd name="connsiteY9" fmla="*/ 840889 h 1690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41403" h="1690743">
                <a:moveTo>
                  <a:pt x="0" y="840889"/>
                </a:moveTo>
                <a:cubicBezTo>
                  <a:pt x="87854" y="420444"/>
                  <a:pt x="175709" y="0"/>
                  <a:pt x="355003" y="120127"/>
                </a:cubicBezTo>
                <a:cubicBezTo>
                  <a:pt x="534297" y="240254"/>
                  <a:pt x="835511" y="1559858"/>
                  <a:pt x="1075765" y="1561651"/>
                </a:cubicBezTo>
                <a:cubicBezTo>
                  <a:pt x="1316019" y="1563444"/>
                  <a:pt x="1556273" y="130884"/>
                  <a:pt x="1796527" y="130884"/>
                </a:cubicBezTo>
                <a:cubicBezTo>
                  <a:pt x="2036781" y="130884"/>
                  <a:pt x="2275243" y="1561651"/>
                  <a:pt x="2517290" y="1561651"/>
                </a:cubicBezTo>
                <a:cubicBezTo>
                  <a:pt x="2759337" y="1561651"/>
                  <a:pt x="3010349" y="130884"/>
                  <a:pt x="3248810" y="130884"/>
                </a:cubicBezTo>
                <a:cubicBezTo>
                  <a:pt x="3487271" y="130884"/>
                  <a:pt x="3707803" y="1561651"/>
                  <a:pt x="3948057" y="1561651"/>
                </a:cubicBezTo>
                <a:cubicBezTo>
                  <a:pt x="4188311" y="1561651"/>
                  <a:pt x="4450080" y="129091"/>
                  <a:pt x="4690334" y="130884"/>
                </a:cubicBezTo>
                <a:cubicBezTo>
                  <a:pt x="4930588" y="132677"/>
                  <a:pt x="5197736" y="1454075"/>
                  <a:pt x="5389581" y="1572409"/>
                </a:cubicBezTo>
                <a:cubicBezTo>
                  <a:pt x="5581426" y="1690743"/>
                  <a:pt x="5711414" y="1265816"/>
                  <a:pt x="5841403" y="840889"/>
                </a:cubicBezTo>
              </a:path>
            </a:pathLst>
          </a:custGeom>
          <a:noFill/>
          <a:ln w="9525" cap="flat" cmpd="sng" algn="ctr">
            <a:solidFill>
              <a:schemeClr val="accent1"/>
            </a:solidFill>
            <a:prstDash val="solid"/>
          </a:ln>
          <a:effectLst>
            <a:glow rad="63500">
              <a:srgbClr val="4F81BD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 smtClean="0">
              <a:solidFill>
                <a:prstClr val="black"/>
              </a:solidFill>
              <a:latin typeface="Calibri"/>
              <a:ea typeface="ＭＳ Ｐゴシック" charset="-128"/>
            </a:endParaRPr>
          </a:p>
        </p:txBody>
      </p:sp>
      <p:pic>
        <p:nvPicPr>
          <p:cNvPr id="260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6186" y="764704"/>
            <a:ext cx="3230569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1" name="Rectangle 260"/>
          <p:cNvSpPr/>
          <p:nvPr/>
        </p:nvSpPr>
        <p:spPr>
          <a:xfrm>
            <a:off x="2995284" y="2388614"/>
            <a:ext cx="4385028" cy="626556"/>
          </a:xfrm>
          <a:prstGeom prst="rect">
            <a:avLst/>
          </a:prstGeom>
          <a:gradFill>
            <a:gsLst>
              <a:gs pos="0">
                <a:srgbClr val="1F497D">
                  <a:alpha val="0"/>
                </a:srgbClr>
              </a:gs>
              <a:gs pos="100000">
                <a:srgbClr val="1F497D">
                  <a:alpha val="0"/>
                </a:srgbClr>
              </a:gs>
              <a:gs pos="50000">
                <a:schemeClr val="accent1"/>
              </a:gs>
              <a:gs pos="100000">
                <a:srgbClr val="4F81BD">
                  <a:shade val="100000"/>
                  <a:satMod val="115000"/>
                </a:srgbClr>
              </a:gs>
            </a:gsLst>
            <a:lin ang="16200000" scaled="1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 smtClean="0">
              <a:solidFill>
                <a:prstClr val="white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262" name="Rectangle 261"/>
          <p:cNvSpPr/>
          <p:nvPr/>
        </p:nvSpPr>
        <p:spPr>
          <a:xfrm>
            <a:off x="2995284" y="4098588"/>
            <a:ext cx="4385028" cy="626556"/>
          </a:xfrm>
          <a:prstGeom prst="rect">
            <a:avLst/>
          </a:prstGeom>
          <a:gradFill>
            <a:gsLst>
              <a:gs pos="0">
                <a:srgbClr val="1F497D">
                  <a:alpha val="0"/>
                </a:srgbClr>
              </a:gs>
              <a:gs pos="100000">
                <a:srgbClr val="1F497D">
                  <a:alpha val="0"/>
                </a:srgbClr>
              </a:gs>
              <a:gs pos="50000">
                <a:schemeClr val="accent1"/>
              </a:gs>
              <a:gs pos="100000">
                <a:srgbClr val="4F81BD">
                  <a:shade val="100000"/>
                  <a:satMod val="115000"/>
                </a:srgbClr>
              </a:gs>
            </a:gsLst>
            <a:lin ang="16200000" scaled="1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 smtClean="0">
              <a:solidFill>
                <a:prstClr val="white"/>
              </a:solidFill>
              <a:latin typeface="Calibri"/>
              <a:ea typeface="ＭＳ Ｐゴシック" charset="-128"/>
            </a:endParaRPr>
          </a:p>
        </p:txBody>
      </p:sp>
      <p:grpSp>
        <p:nvGrpSpPr>
          <p:cNvPr id="263" name="Groupe 5"/>
          <p:cNvGrpSpPr>
            <a:grpSpLocks noChangeAspect="1"/>
          </p:cNvGrpSpPr>
          <p:nvPr/>
        </p:nvGrpSpPr>
        <p:grpSpPr>
          <a:xfrm>
            <a:off x="5843328" y="2903428"/>
            <a:ext cx="1267054" cy="1272979"/>
            <a:chOff x="964140" y="4833216"/>
            <a:chExt cx="1490652" cy="1497620"/>
          </a:xfrm>
        </p:grpSpPr>
        <p:sp>
          <p:nvSpPr>
            <p:cNvPr id="264" name="Ellipse 263"/>
            <p:cNvSpPr>
              <a:spLocks noChangeAspect="1"/>
            </p:cNvSpPr>
            <p:nvPr/>
          </p:nvSpPr>
          <p:spPr>
            <a:xfrm>
              <a:off x="2070612" y="4990284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65" name="Ellipse 264"/>
            <p:cNvSpPr>
              <a:spLocks noChangeAspect="1"/>
            </p:cNvSpPr>
            <p:nvPr/>
          </p:nvSpPr>
          <p:spPr>
            <a:xfrm>
              <a:off x="1864429" y="5198318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66" name="Ellipse 265"/>
            <p:cNvSpPr>
              <a:spLocks noChangeAspect="1"/>
            </p:cNvSpPr>
            <p:nvPr/>
          </p:nvSpPr>
          <p:spPr>
            <a:xfrm>
              <a:off x="2114094" y="5225365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67" name="Ellipse 266"/>
            <p:cNvSpPr>
              <a:spLocks noChangeAspect="1"/>
            </p:cNvSpPr>
            <p:nvPr/>
          </p:nvSpPr>
          <p:spPr>
            <a:xfrm>
              <a:off x="1821268" y="4966474"/>
              <a:ext cx="540000" cy="540000"/>
            </a:xfrm>
            <a:prstGeom prst="ellipse">
              <a:avLst/>
            </a:prstGeom>
            <a:solidFill>
              <a:srgbClr val="C00000">
                <a:alpha val="80000"/>
              </a:srgb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266700" h="889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68" name="Ellipse 267"/>
            <p:cNvSpPr>
              <a:spLocks noChangeAspect="1"/>
            </p:cNvSpPr>
            <p:nvPr/>
          </p:nvSpPr>
          <p:spPr>
            <a:xfrm>
              <a:off x="1543954" y="5139054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69" name="Ellipse 268"/>
            <p:cNvSpPr>
              <a:spLocks noChangeAspect="1"/>
            </p:cNvSpPr>
            <p:nvPr/>
          </p:nvSpPr>
          <p:spPr>
            <a:xfrm>
              <a:off x="1310124" y="5092724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70" name="Ellipse 269"/>
            <p:cNvSpPr>
              <a:spLocks noChangeAspect="1"/>
            </p:cNvSpPr>
            <p:nvPr/>
          </p:nvSpPr>
          <p:spPr>
            <a:xfrm>
              <a:off x="1503078" y="4901926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71" name="Ellipse 270"/>
            <p:cNvSpPr>
              <a:spLocks noChangeAspect="1"/>
            </p:cNvSpPr>
            <p:nvPr/>
          </p:nvSpPr>
          <p:spPr>
            <a:xfrm>
              <a:off x="1259632" y="4862192"/>
              <a:ext cx="540000" cy="540000"/>
            </a:xfrm>
            <a:prstGeom prst="ellipse">
              <a:avLst/>
            </a:prstGeom>
            <a:solidFill>
              <a:sysClr val="window" lastClr="FFFFFF">
                <a:lumMod val="50000"/>
                <a:alpha val="89000"/>
              </a:sys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260350" h="889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72" name="Ellipse 271"/>
            <p:cNvSpPr>
              <a:spLocks noChangeAspect="1"/>
            </p:cNvSpPr>
            <p:nvPr/>
          </p:nvSpPr>
          <p:spPr>
            <a:xfrm>
              <a:off x="1238790" y="5494340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73" name="Ellipse 272"/>
            <p:cNvSpPr>
              <a:spLocks noChangeAspect="1"/>
            </p:cNvSpPr>
            <p:nvPr/>
          </p:nvSpPr>
          <p:spPr>
            <a:xfrm>
              <a:off x="1032607" y="5702374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74" name="Ellipse 273"/>
            <p:cNvSpPr>
              <a:spLocks noChangeAspect="1"/>
            </p:cNvSpPr>
            <p:nvPr/>
          </p:nvSpPr>
          <p:spPr>
            <a:xfrm>
              <a:off x="1282272" y="5729421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75" name="Ellipse 274"/>
            <p:cNvSpPr>
              <a:spLocks noChangeAspect="1"/>
            </p:cNvSpPr>
            <p:nvPr/>
          </p:nvSpPr>
          <p:spPr>
            <a:xfrm>
              <a:off x="989446" y="5470530"/>
              <a:ext cx="540000" cy="540000"/>
            </a:xfrm>
            <a:prstGeom prst="ellipse">
              <a:avLst/>
            </a:prstGeom>
            <a:solidFill>
              <a:srgbClr val="C00000">
                <a:alpha val="80000"/>
              </a:srgb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266700" h="889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76" name="Ellipse 275"/>
            <p:cNvSpPr>
              <a:spLocks noChangeAspect="1"/>
            </p:cNvSpPr>
            <p:nvPr/>
          </p:nvSpPr>
          <p:spPr>
            <a:xfrm>
              <a:off x="1580018" y="6031634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77" name="Ellipse 276"/>
            <p:cNvSpPr>
              <a:spLocks noChangeAspect="1"/>
            </p:cNvSpPr>
            <p:nvPr/>
          </p:nvSpPr>
          <p:spPr>
            <a:xfrm>
              <a:off x="1346188" y="5985304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78" name="Ellipse 277"/>
            <p:cNvSpPr>
              <a:spLocks noChangeAspect="1"/>
            </p:cNvSpPr>
            <p:nvPr/>
          </p:nvSpPr>
          <p:spPr>
            <a:xfrm>
              <a:off x="1539142" y="5794506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79" name="Ellipse 278"/>
            <p:cNvSpPr>
              <a:spLocks noChangeAspect="1"/>
            </p:cNvSpPr>
            <p:nvPr/>
          </p:nvSpPr>
          <p:spPr>
            <a:xfrm>
              <a:off x="1295696" y="5754772"/>
              <a:ext cx="540000" cy="540000"/>
            </a:xfrm>
            <a:prstGeom prst="ellipse">
              <a:avLst/>
            </a:prstGeom>
            <a:solidFill>
              <a:sysClr val="window" lastClr="FFFFFF">
                <a:lumMod val="50000"/>
                <a:alpha val="89000"/>
              </a:sys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260350" h="889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80" name="Ellipse 279"/>
            <p:cNvSpPr>
              <a:spLocks noChangeAspect="1"/>
            </p:cNvSpPr>
            <p:nvPr/>
          </p:nvSpPr>
          <p:spPr>
            <a:xfrm>
              <a:off x="1805392" y="5253010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81" name="Ellipse 280"/>
            <p:cNvSpPr>
              <a:spLocks noChangeAspect="1"/>
            </p:cNvSpPr>
            <p:nvPr/>
          </p:nvSpPr>
          <p:spPr>
            <a:xfrm>
              <a:off x="1599209" y="5461044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82" name="Ellipse 281"/>
            <p:cNvSpPr>
              <a:spLocks noChangeAspect="1"/>
            </p:cNvSpPr>
            <p:nvPr/>
          </p:nvSpPr>
          <p:spPr>
            <a:xfrm>
              <a:off x="1848874" y="5488091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83" name="Ellipse 282"/>
            <p:cNvSpPr>
              <a:spLocks noChangeAspect="1"/>
            </p:cNvSpPr>
            <p:nvPr/>
          </p:nvSpPr>
          <p:spPr>
            <a:xfrm>
              <a:off x="1556048" y="5229200"/>
              <a:ext cx="540000" cy="540000"/>
            </a:xfrm>
            <a:prstGeom prst="ellipse">
              <a:avLst/>
            </a:prstGeom>
            <a:solidFill>
              <a:srgbClr val="C00000">
                <a:alpha val="80000"/>
              </a:srgb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266700" h="889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84" name="Ellipse 283"/>
            <p:cNvSpPr>
              <a:spLocks noChangeAspect="1"/>
            </p:cNvSpPr>
            <p:nvPr/>
          </p:nvSpPr>
          <p:spPr>
            <a:xfrm>
              <a:off x="1545040" y="5001042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85" name="Ellipse 284"/>
            <p:cNvSpPr>
              <a:spLocks noChangeAspect="1"/>
            </p:cNvSpPr>
            <p:nvPr/>
          </p:nvSpPr>
          <p:spPr>
            <a:xfrm>
              <a:off x="1338857" y="5209076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86" name="Ellipse 285"/>
            <p:cNvSpPr>
              <a:spLocks noChangeAspect="1"/>
            </p:cNvSpPr>
            <p:nvPr/>
          </p:nvSpPr>
          <p:spPr>
            <a:xfrm>
              <a:off x="1588522" y="5236123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87" name="Ellipse 286"/>
            <p:cNvSpPr>
              <a:spLocks noChangeAspect="1"/>
            </p:cNvSpPr>
            <p:nvPr/>
          </p:nvSpPr>
          <p:spPr>
            <a:xfrm>
              <a:off x="1295696" y="4977232"/>
              <a:ext cx="540000" cy="540000"/>
            </a:xfrm>
            <a:prstGeom prst="ellipse">
              <a:avLst/>
            </a:prstGeom>
            <a:solidFill>
              <a:srgbClr val="C00000">
                <a:alpha val="80000"/>
              </a:srgb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266700" h="889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88" name="Ellipse 287"/>
            <p:cNvSpPr>
              <a:spLocks noChangeAspect="1"/>
            </p:cNvSpPr>
            <p:nvPr/>
          </p:nvSpPr>
          <p:spPr>
            <a:xfrm>
              <a:off x="1976002" y="5218030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89" name="Ellipse 288"/>
            <p:cNvSpPr>
              <a:spLocks noChangeAspect="1"/>
            </p:cNvSpPr>
            <p:nvPr/>
          </p:nvSpPr>
          <p:spPr>
            <a:xfrm>
              <a:off x="1742172" y="5171700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90" name="Ellipse 289"/>
            <p:cNvSpPr>
              <a:spLocks noChangeAspect="1"/>
            </p:cNvSpPr>
            <p:nvPr/>
          </p:nvSpPr>
          <p:spPr>
            <a:xfrm>
              <a:off x="1935126" y="4980902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91" name="Ellipse 290"/>
            <p:cNvSpPr>
              <a:spLocks noChangeAspect="1"/>
            </p:cNvSpPr>
            <p:nvPr/>
          </p:nvSpPr>
          <p:spPr>
            <a:xfrm>
              <a:off x="1691680" y="4941168"/>
              <a:ext cx="540000" cy="540000"/>
            </a:xfrm>
            <a:prstGeom prst="ellipse">
              <a:avLst/>
            </a:prstGeom>
            <a:solidFill>
              <a:sysClr val="window" lastClr="FFFFFF">
                <a:lumMod val="50000"/>
                <a:alpha val="89000"/>
              </a:sys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260350" h="889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92" name="Ellipse 291"/>
            <p:cNvSpPr>
              <a:spLocks noChangeAspect="1"/>
            </p:cNvSpPr>
            <p:nvPr/>
          </p:nvSpPr>
          <p:spPr>
            <a:xfrm>
              <a:off x="1543954" y="5722086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93" name="Ellipse 292"/>
            <p:cNvSpPr>
              <a:spLocks noChangeAspect="1"/>
            </p:cNvSpPr>
            <p:nvPr/>
          </p:nvSpPr>
          <p:spPr>
            <a:xfrm>
              <a:off x="1310124" y="5675756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94" name="Ellipse 293"/>
            <p:cNvSpPr>
              <a:spLocks noChangeAspect="1"/>
            </p:cNvSpPr>
            <p:nvPr/>
          </p:nvSpPr>
          <p:spPr>
            <a:xfrm>
              <a:off x="1503078" y="5484958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95" name="Ellipse 294"/>
            <p:cNvSpPr>
              <a:spLocks noChangeAspect="1"/>
            </p:cNvSpPr>
            <p:nvPr/>
          </p:nvSpPr>
          <p:spPr>
            <a:xfrm>
              <a:off x="1259632" y="5445224"/>
              <a:ext cx="540000" cy="540000"/>
            </a:xfrm>
            <a:prstGeom prst="ellipse">
              <a:avLst/>
            </a:prstGeom>
            <a:solidFill>
              <a:sysClr val="window" lastClr="FFFFFF">
                <a:lumMod val="50000"/>
                <a:alpha val="89000"/>
              </a:sys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260350" h="889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96" name="Ellipse 295"/>
            <p:cNvSpPr>
              <a:spLocks noChangeAspect="1"/>
            </p:cNvSpPr>
            <p:nvPr/>
          </p:nvSpPr>
          <p:spPr>
            <a:xfrm>
              <a:off x="1905080" y="5577106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97" name="Ellipse 296"/>
            <p:cNvSpPr>
              <a:spLocks noChangeAspect="1"/>
            </p:cNvSpPr>
            <p:nvPr/>
          </p:nvSpPr>
          <p:spPr>
            <a:xfrm>
              <a:off x="1698897" y="5785140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98" name="Ellipse 297"/>
            <p:cNvSpPr>
              <a:spLocks noChangeAspect="1"/>
            </p:cNvSpPr>
            <p:nvPr/>
          </p:nvSpPr>
          <p:spPr>
            <a:xfrm>
              <a:off x="1948562" y="5812187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99" name="Ellipse 298"/>
            <p:cNvSpPr>
              <a:spLocks noChangeAspect="1"/>
            </p:cNvSpPr>
            <p:nvPr/>
          </p:nvSpPr>
          <p:spPr>
            <a:xfrm>
              <a:off x="1655736" y="5553296"/>
              <a:ext cx="540000" cy="540000"/>
            </a:xfrm>
            <a:prstGeom prst="ellipse">
              <a:avLst/>
            </a:prstGeom>
            <a:solidFill>
              <a:srgbClr val="C00000">
                <a:alpha val="80000"/>
              </a:srgb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266700" h="889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00" name="Ellipse 299"/>
            <p:cNvSpPr>
              <a:spLocks noChangeAspect="1"/>
            </p:cNvSpPr>
            <p:nvPr/>
          </p:nvSpPr>
          <p:spPr>
            <a:xfrm>
              <a:off x="1806800" y="6067698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01" name="Ellipse 300"/>
            <p:cNvSpPr>
              <a:spLocks noChangeAspect="1"/>
            </p:cNvSpPr>
            <p:nvPr/>
          </p:nvSpPr>
          <p:spPr>
            <a:xfrm>
              <a:off x="1572970" y="6021368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02" name="Ellipse 301"/>
            <p:cNvSpPr>
              <a:spLocks noChangeAspect="1"/>
            </p:cNvSpPr>
            <p:nvPr/>
          </p:nvSpPr>
          <p:spPr>
            <a:xfrm>
              <a:off x="1765924" y="5830570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03" name="Ellipse 302"/>
            <p:cNvSpPr>
              <a:spLocks noChangeAspect="1"/>
            </p:cNvSpPr>
            <p:nvPr/>
          </p:nvSpPr>
          <p:spPr>
            <a:xfrm>
              <a:off x="1522478" y="5790836"/>
              <a:ext cx="540000" cy="540000"/>
            </a:xfrm>
            <a:prstGeom prst="ellipse">
              <a:avLst/>
            </a:prstGeom>
            <a:solidFill>
              <a:sysClr val="window" lastClr="FFFFFF">
                <a:lumMod val="50000"/>
                <a:alpha val="89000"/>
              </a:sys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260350" h="889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04" name="Ellipse 303"/>
            <p:cNvSpPr>
              <a:spLocks noChangeAspect="1"/>
            </p:cNvSpPr>
            <p:nvPr/>
          </p:nvSpPr>
          <p:spPr>
            <a:xfrm>
              <a:off x="1339774" y="5688848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05" name="Ellipse 304"/>
            <p:cNvSpPr>
              <a:spLocks noChangeAspect="1"/>
            </p:cNvSpPr>
            <p:nvPr/>
          </p:nvSpPr>
          <p:spPr>
            <a:xfrm>
              <a:off x="1133591" y="5896882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06" name="Ellipse 305"/>
            <p:cNvSpPr>
              <a:spLocks noChangeAspect="1"/>
            </p:cNvSpPr>
            <p:nvPr/>
          </p:nvSpPr>
          <p:spPr>
            <a:xfrm>
              <a:off x="1383256" y="5923929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07" name="Ellipse 306"/>
            <p:cNvSpPr>
              <a:spLocks noChangeAspect="1"/>
            </p:cNvSpPr>
            <p:nvPr/>
          </p:nvSpPr>
          <p:spPr>
            <a:xfrm>
              <a:off x="1090430" y="5665038"/>
              <a:ext cx="540000" cy="540000"/>
            </a:xfrm>
            <a:prstGeom prst="ellipse">
              <a:avLst/>
            </a:prstGeom>
            <a:solidFill>
              <a:srgbClr val="C00000">
                <a:alpha val="80000"/>
              </a:srgb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266700" h="889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08" name="Ellipse 307"/>
            <p:cNvSpPr>
              <a:spLocks noChangeAspect="1"/>
            </p:cNvSpPr>
            <p:nvPr/>
          </p:nvSpPr>
          <p:spPr>
            <a:xfrm>
              <a:off x="1687970" y="5470118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09" name="Ellipse 308"/>
            <p:cNvSpPr>
              <a:spLocks noChangeAspect="1"/>
            </p:cNvSpPr>
            <p:nvPr/>
          </p:nvSpPr>
          <p:spPr>
            <a:xfrm>
              <a:off x="1454140" y="5423788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10" name="Ellipse 309"/>
            <p:cNvSpPr>
              <a:spLocks noChangeAspect="1"/>
            </p:cNvSpPr>
            <p:nvPr/>
          </p:nvSpPr>
          <p:spPr>
            <a:xfrm>
              <a:off x="1647094" y="5232990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11" name="Ellipse 310"/>
            <p:cNvSpPr>
              <a:spLocks noChangeAspect="1"/>
            </p:cNvSpPr>
            <p:nvPr/>
          </p:nvSpPr>
          <p:spPr>
            <a:xfrm>
              <a:off x="1403648" y="5193256"/>
              <a:ext cx="540000" cy="540000"/>
            </a:xfrm>
            <a:prstGeom prst="ellipse">
              <a:avLst/>
            </a:prstGeom>
            <a:solidFill>
              <a:sysClr val="window" lastClr="FFFFFF">
                <a:lumMod val="50000"/>
                <a:alpha val="89000"/>
              </a:sys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260350" h="889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12" name="Ellipse 311"/>
            <p:cNvSpPr>
              <a:spLocks noChangeAspect="1"/>
            </p:cNvSpPr>
            <p:nvPr/>
          </p:nvSpPr>
          <p:spPr>
            <a:xfrm>
              <a:off x="1248462" y="5531368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13" name="Ellipse 312"/>
            <p:cNvSpPr>
              <a:spLocks noChangeAspect="1"/>
            </p:cNvSpPr>
            <p:nvPr/>
          </p:nvSpPr>
          <p:spPr>
            <a:xfrm>
              <a:off x="1014632" y="5485038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14" name="Ellipse 313"/>
            <p:cNvSpPr>
              <a:spLocks noChangeAspect="1"/>
            </p:cNvSpPr>
            <p:nvPr/>
          </p:nvSpPr>
          <p:spPr>
            <a:xfrm>
              <a:off x="1207586" y="5294240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15" name="Ellipse 314"/>
            <p:cNvSpPr>
              <a:spLocks noChangeAspect="1"/>
            </p:cNvSpPr>
            <p:nvPr/>
          </p:nvSpPr>
          <p:spPr>
            <a:xfrm>
              <a:off x="964140" y="5254506"/>
              <a:ext cx="540000" cy="540000"/>
            </a:xfrm>
            <a:prstGeom prst="ellipse">
              <a:avLst/>
            </a:prstGeom>
            <a:solidFill>
              <a:sysClr val="window" lastClr="FFFFFF">
                <a:lumMod val="50000"/>
                <a:alpha val="89000"/>
              </a:sys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260350" h="889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16" name="Ellipse 315"/>
            <p:cNvSpPr>
              <a:spLocks noChangeAspect="1"/>
            </p:cNvSpPr>
            <p:nvPr/>
          </p:nvSpPr>
          <p:spPr>
            <a:xfrm>
              <a:off x="1329016" y="4964978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17" name="Ellipse 316"/>
            <p:cNvSpPr>
              <a:spLocks noChangeAspect="1"/>
            </p:cNvSpPr>
            <p:nvPr/>
          </p:nvSpPr>
          <p:spPr>
            <a:xfrm>
              <a:off x="1122833" y="5173012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18" name="Ellipse 317"/>
            <p:cNvSpPr>
              <a:spLocks noChangeAspect="1"/>
            </p:cNvSpPr>
            <p:nvPr/>
          </p:nvSpPr>
          <p:spPr>
            <a:xfrm>
              <a:off x="1372498" y="5200059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19" name="Ellipse 318"/>
            <p:cNvSpPr>
              <a:spLocks noChangeAspect="1"/>
            </p:cNvSpPr>
            <p:nvPr/>
          </p:nvSpPr>
          <p:spPr>
            <a:xfrm>
              <a:off x="1079672" y="4941168"/>
              <a:ext cx="540000" cy="540000"/>
            </a:xfrm>
            <a:prstGeom prst="ellipse">
              <a:avLst/>
            </a:prstGeom>
            <a:solidFill>
              <a:srgbClr val="C00000">
                <a:alpha val="80000"/>
              </a:srgb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266700" h="889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20" name="Ellipse 319"/>
            <p:cNvSpPr>
              <a:spLocks noChangeAspect="1"/>
            </p:cNvSpPr>
            <p:nvPr/>
          </p:nvSpPr>
          <p:spPr>
            <a:xfrm>
              <a:off x="2160838" y="5512558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21" name="Ellipse 320"/>
            <p:cNvSpPr>
              <a:spLocks noChangeAspect="1"/>
            </p:cNvSpPr>
            <p:nvPr/>
          </p:nvSpPr>
          <p:spPr>
            <a:xfrm>
              <a:off x="1954655" y="5720592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22" name="Ellipse 321"/>
            <p:cNvSpPr>
              <a:spLocks noChangeAspect="1"/>
            </p:cNvSpPr>
            <p:nvPr/>
          </p:nvSpPr>
          <p:spPr>
            <a:xfrm>
              <a:off x="2204320" y="5747639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23" name="Ellipse 322"/>
            <p:cNvSpPr>
              <a:spLocks noChangeAspect="1"/>
            </p:cNvSpPr>
            <p:nvPr/>
          </p:nvSpPr>
          <p:spPr>
            <a:xfrm>
              <a:off x="1911494" y="5488748"/>
              <a:ext cx="540000" cy="540000"/>
            </a:xfrm>
            <a:prstGeom prst="ellipse">
              <a:avLst/>
            </a:prstGeom>
            <a:solidFill>
              <a:srgbClr val="C00000">
                <a:alpha val="80000"/>
              </a:srgb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266700" h="889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24" name="Ellipse 323"/>
            <p:cNvSpPr>
              <a:spLocks noChangeAspect="1"/>
            </p:cNvSpPr>
            <p:nvPr/>
          </p:nvSpPr>
          <p:spPr>
            <a:xfrm>
              <a:off x="2199114" y="5430384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25" name="Ellipse 324"/>
            <p:cNvSpPr>
              <a:spLocks noChangeAspect="1"/>
            </p:cNvSpPr>
            <p:nvPr/>
          </p:nvSpPr>
          <p:spPr>
            <a:xfrm>
              <a:off x="1965284" y="5384054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26" name="Ellipse 325"/>
            <p:cNvSpPr>
              <a:spLocks noChangeAspect="1"/>
            </p:cNvSpPr>
            <p:nvPr/>
          </p:nvSpPr>
          <p:spPr>
            <a:xfrm>
              <a:off x="2158238" y="5193256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27" name="Ellipse 326"/>
            <p:cNvSpPr>
              <a:spLocks noChangeAspect="1"/>
            </p:cNvSpPr>
            <p:nvPr/>
          </p:nvSpPr>
          <p:spPr>
            <a:xfrm>
              <a:off x="1914792" y="5153522"/>
              <a:ext cx="540000" cy="540000"/>
            </a:xfrm>
            <a:prstGeom prst="ellipse">
              <a:avLst/>
            </a:prstGeom>
            <a:solidFill>
              <a:sysClr val="window" lastClr="FFFFFF">
                <a:lumMod val="50000"/>
                <a:alpha val="89000"/>
              </a:sys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260350" h="889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28" name="Ellipse 327"/>
            <p:cNvSpPr>
              <a:spLocks noChangeAspect="1"/>
            </p:cNvSpPr>
            <p:nvPr/>
          </p:nvSpPr>
          <p:spPr>
            <a:xfrm>
              <a:off x="1725000" y="4857026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29" name="Ellipse 328"/>
            <p:cNvSpPr>
              <a:spLocks noChangeAspect="1"/>
            </p:cNvSpPr>
            <p:nvPr/>
          </p:nvSpPr>
          <p:spPr>
            <a:xfrm>
              <a:off x="1518817" y="5065060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30" name="Ellipse 329"/>
            <p:cNvSpPr>
              <a:spLocks noChangeAspect="1"/>
            </p:cNvSpPr>
            <p:nvPr/>
          </p:nvSpPr>
          <p:spPr>
            <a:xfrm>
              <a:off x="1768482" y="5092107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31" name="Ellipse 330"/>
            <p:cNvSpPr>
              <a:spLocks noChangeAspect="1"/>
            </p:cNvSpPr>
            <p:nvPr/>
          </p:nvSpPr>
          <p:spPr>
            <a:xfrm>
              <a:off x="1475656" y="4833216"/>
              <a:ext cx="540000" cy="540000"/>
            </a:xfrm>
            <a:prstGeom prst="ellipse">
              <a:avLst/>
            </a:prstGeom>
            <a:solidFill>
              <a:srgbClr val="C00000">
                <a:alpha val="80000"/>
              </a:srgb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266700" h="889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32" name="Ellipse 331"/>
            <p:cNvSpPr>
              <a:spLocks noChangeAspect="1"/>
            </p:cNvSpPr>
            <p:nvPr/>
          </p:nvSpPr>
          <p:spPr>
            <a:xfrm>
              <a:off x="1642234" y="5627598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33" name="Ellipse 332"/>
            <p:cNvSpPr>
              <a:spLocks noChangeAspect="1"/>
            </p:cNvSpPr>
            <p:nvPr/>
          </p:nvSpPr>
          <p:spPr>
            <a:xfrm>
              <a:off x="1436051" y="5835632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34" name="Ellipse 333"/>
            <p:cNvSpPr>
              <a:spLocks noChangeAspect="1"/>
            </p:cNvSpPr>
            <p:nvPr/>
          </p:nvSpPr>
          <p:spPr>
            <a:xfrm>
              <a:off x="1685716" y="5862679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35" name="Ellipse 334"/>
            <p:cNvSpPr>
              <a:spLocks noChangeAspect="1"/>
            </p:cNvSpPr>
            <p:nvPr/>
          </p:nvSpPr>
          <p:spPr>
            <a:xfrm>
              <a:off x="1392890" y="5603788"/>
              <a:ext cx="540000" cy="540000"/>
            </a:xfrm>
            <a:prstGeom prst="ellipse">
              <a:avLst/>
            </a:prstGeom>
            <a:solidFill>
              <a:srgbClr val="C00000">
                <a:alpha val="80000"/>
              </a:srgb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266700" h="889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36" name="Ellipse 335"/>
            <p:cNvSpPr>
              <a:spLocks noChangeAspect="1"/>
            </p:cNvSpPr>
            <p:nvPr/>
          </p:nvSpPr>
          <p:spPr>
            <a:xfrm>
              <a:off x="1615962" y="5412166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37" name="Ellipse 336"/>
            <p:cNvSpPr>
              <a:spLocks noChangeAspect="1"/>
            </p:cNvSpPr>
            <p:nvPr/>
          </p:nvSpPr>
          <p:spPr>
            <a:xfrm>
              <a:off x="1382132" y="5365836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38" name="Ellipse 337"/>
            <p:cNvSpPr>
              <a:spLocks noChangeAspect="1"/>
            </p:cNvSpPr>
            <p:nvPr/>
          </p:nvSpPr>
          <p:spPr>
            <a:xfrm>
              <a:off x="1575086" y="5175038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39" name="Ellipse 338"/>
            <p:cNvSpPr>
              <a:spLocks noChangeAspect="1"/>
            </p:cNvSpPr>
            <p:nvPr/>
          </p:nvSpPr>
          <p:spPr>
            <a:xfrm>
              <a:off x="1331640" y="5135304"/>
              <a:ext cx="540000" cy="540000"/>
            </a:xfrm>
            <a:prstGeom prst="ellipse">
              <a:avLst/>
            </a:prstGeom>
            <a:solidFill>
              <a:sysClr val="window" lastClr="FFFFFF">
                <a:lumMod val="50000"/>
                <a:alpha val="89000"/>
              </a:sys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260350" h="889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40" name="Ellipse 339"/>
            <p:cNvSpPr>
              <a:spLocks noChangeAspect="1"/>
            </p:cNvSpPr>
            <p:nvPr/>
          </p:nvSpPr>
          <p:spPr>
            <a:xfrm>
              <a:off x="2048010" y="5888110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41" name="Ellipse 340"/>
            <p:cNvSpPr>
              <a:spLocks noChangeAspect="1"/>
            </p:cNvSpPr>
            <p:nvPr/>
          </p:nvSpPr>
          <p:spPr>
            <a:xfrm>
              <a:off x="1814180" y="5841780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42" name="Ellipse 341"/>
            <p:cNvSpPr>
              <a:spLocks noChangeAspect="1"/>
            </p:cNvSpPr>
            <p:nvPr/>
          </p:nvSpPr>
          <p:spPr>
            <a:xfrm>
              <a:off x="2007134" y="5650982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43" name="Ellipse 342"/>
            <p:cNvSpPr>
              <a:spLocks noChangeAspect="1"/>
            </p:cNvSpPr>
            <p:nvPr/>
          </p:nvSpPr>
          <p:spPr>
            <a:xfrm>
              <a:off x="1763688" y="5611248"/>
              <a:ext cx="540000" cy="540000"/>
            </a:xfrm>
            <a:prstGeom prst="ellipse">
              <a:avLst/>
            </a:prstGeom>
            <a:solidFill>
              <a:sysClr val="window" lastClr="FFFFFF">
                <a:lumMod val="50000"/>
                <a:alpha val="89000"/>
              </a:sys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260350" h="889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44" name="Ellipse 343"/>
            <p:cNvSpPr>
              <a:spLocks noChangeAspect="1"/>
            </p:cNvSpPr>
            <p:nvPr/>
          </p:nvSpPr>
          <p:spPr>
            <a:xfrm>
              <a:off x="1843830" y="5299832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45" name="Ellipse 344"/>
            <p:cNvSpPr>
              <a:spLocks noChangeAspect="1"/>
            </p:cNvSpPr>
            <p:nvPr/>
          </p:nvSpPr>
          <p:spPr>
            <a:xfrm>
              <a:off x="1637647" y="5507866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46" name="Ellipse 345"/>
            <p:cNvSpPr>
              <a:spLocks noChangeAspect="1"/>
            </p:cNvSpPr>
            <p:nvPr/>
          </p:nvSpPr>
          <p:spPr>
            <a:xfrm>
              <a:off x="1887312" y="5534913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47" name="Ellipse 346"/>
            <p:cNvSpPr>
              <a:spLocks noChangeAspect="1"/>
            </p:cNvSpPr>
            <p:nvPr/>
          </p:nvSpPr>
          <p:spPr>
            <a:xfrm>
              <a:off x="1594486" y="5276022"/>
              <a:ext cx="540000" cy="540000"/>
            </a:xfrm>
            <a:prstGeom prst="ellipse">
              <a:avLst/>
            </a:prstGeom>
            <a:solidFill>
              <a:srgbClr val="C00000">
                <a:alpha val="80000"/>
              </a:srgb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266700" h="889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48" name="Ellipse 347"/>
            <p:cNvSpPr>
              <a:spLocks noChangeAspect="1"/>
            </p:cNvSpPr>
            <p:nvPr/>
          </p:nvSpPr>
          <p:spPr>
            <a:xfrm>
              <a:off x="1512274" y="5436760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49" name="Ellipse 348"/>
            <p:cNvSpPr>
              <a:spLocks noChangeAspect="1"/>
            </p:cNvSpPr>
            <p:nvPr/>
          </p:nvSpPr>
          <p:spPr>
            <a:xfrm>
              <a:off x="1306091" y="5644794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50" name="Ellipse 349"/>
            <p:cNvSpPr>
              <a:spLocks noChangeAspect="1"/>
            </p:cNvSpPr>
            <p:nvPr/>
          </p:nvSpPr>
          <p:spPr>
            <a:xfrm>
              <a:off x="1555756" y="5671841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51" name="Ellipse 350"/>
            <p:cNvSpPr>
              <a:spLocks noChangeAspect="1"/>
            </p:cNvSpPr>
            <p:nvPr/>
          </p:nvSpPr>
          <p:spPr>
            <a:xfrm>
              <a:off x="1262930" y="5412950"/>
              <a:ext cx="540000" cy="540000"/>
            </a:xfrm>
            <a:prstGeom prst="ellipse">
              <a:avLst/>
            </a:prstGeom>
            <a:solidFill>
              <a:srgbClr val="C00000">
                <a:alpha val="80000"/>
              </a:srgb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266700" h="889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</p:grpSp>
      <p:grpSp>
        <p:nvGrpSpPr>
          <p:cNvPr id="352" name="Groupe 97"/>
          <p:cNvGrpSpPr>
            <a:grpSpLocks noChangeAspect="1"/>
          </p:cNvGrpSpPr>
          <p:nvPr/>
        </p:nvGrpSpPr>
        <p:grpSpPr>
          <a:xfrm>
            <a:off x="5843330" y="1171884"/>
            <a:ext cx="1264607" cy="1270520"/>
            <a:chOff x="3441388" y="4883520"/>
            <a:chExt cx="1490652" cy="1497620"/>
          </a:xfrm>
        </p:grpSpPr>
        <p:sp>
          <p:nvSpPr>
            <p:cNvPr id="353" name="Ellipse 352"/>
            <p:cNvSpPr>
              <a:spLocks noChangeAspect="1"/>
            </p:cNvSpPr>
            <p:nvPr/>
          </p:nvSpPr>
          <p:spPr>
            <a:xfrm>
              <a:off x="4547860" y="5040588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54" name="Ellipse 353"/>
            <p:cNvSpPr>
              <a:spLocks noChangeAspect="1"/>
            </p:cNvSpPr>
            <p:nvPr/>
          </p:nvSpPr>
          <p:spPr>
            <a:xfrm>
              <a:off x="4341677" y="5248622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55" name="Ellipse 354"/>
            <p:cNvSpPr>
              <a:spLocks noChangeAspect="1"/>
            </p:cNvSpPr>
            <p:nvPr/>
          </p:nvSpPr>
          <p:spPr>
            <a:xfrm>
              <a:off x="4591342" y="5275669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56" name="Ellipse 355"/>
            <p:cNvSpPr>
              <a:spLocks noChangeAspect="1"/>
            </p:cNvSpPr>
            <p:nvPr/>
          </p:nvSpPr>
          <p:spPr>
            <a:xfrm>
              <a:off x="4298516" y="5016778"/>
              <a:ext cx="540000" cy="540000"/>
            </a:xfrm>
            <a:prstGeom prst="ellipse">
              <a:avLst/>
            </a:prstGeom>
            <a:solidFill>
              <a:srgbClr val="C00000">
                <a:alpha val="20000"/>
              </a:srgb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266700" h="889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57" name="Ellipse 356"/>
            <p:cNvSpPr>
              <a:spLocks noChangeAspect="1"/>
            </p:cNvSpPr>
            <p:nvPr/>
          </p:nvSpPr>
          <p:spPr>
            <a:xfrm>
              <a:off x="4021202" y="5189358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58" name="Ellipse 357"/>
            <p:cNvSpPr>
              <a:spLocks noChangeAspect="1"/>
            </p:cNvSpPr>
            <p:nvPr/>
          </p:nvSpPr>
          <p:spPr>
            <a:xfrm>
              <a:off x="3787372" y="5143028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59" name="Ellipse 358"/>
            <p:cNvSpPr>
              <a:spLocks noChangeAspect="1"/>
            </p:cNvSpPr>
            <p:nvPr/>
          </p:nvSpPr>
          <p:spPr>
            <a:xfrm>
              <a:off x="3980326" y="4952230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60" name="Ellipse 359"/>
            <p:cNvSpPr>
              <a:spLocks noChangeAspect="1"/>
            </p:cNvSpPr>
            <p:nvPr/>
          </p:nvSpPr>
          <p:spPr>
            <a:xfrm>
              <a:off x="3736880" y="4912496"/>
              <a:ext cx="540000" cy="540000"/>
            </a:xfrm>
            <a:prstGeom prst="ellipse">
              <a:avLst/>
            </a:prstGeom>
            <a:solidFill>
              <a:sysClr val="window" lastClr="FFFFFF">
                <a:lumMod val="50000"/>
                <a:alpha val="20000"/>
              </a:sys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260350" h="889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61" name="Ellipse 360"/>
            <p:cNvSpPr>
              <a:spLocks noChangeAspect="1"/>
            </p:cNvSpPr>
            <p:nvPr/>
          </p:nvSpPr>
          <p:spPr>
            <a:xfrm>
              <a:off x="3716038" y="5544644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62" name="Ellipse 361"/>
            <p:cNvSpPr>
              <a:spLocks noChangeAspect="1"/>
            </p:cNvSpPr>
            <p:nvPr/>
          </p:nvSpPr>
          <p:spPr>
            <a:xfrm>
              <a:off x="3509855" y="5752678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63" name="Ellipse 362"/>
            <p:cNvSpPr>
              <a:spLocks noChangeAspect="1"/>
            </p:cNvSpPr>
            <p:nvPr/>
          </p:nvSpPr>
          <p:spPr>
            <a:xfrm>
              <a:off x="3759520" y="5779725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64" name="Ellipse 363"/>
            <p:cNvSpPr>
              <a:spLocks noChangeAspect="1"/>
            </p:cNvSpPr>
            <p:nvPr/>
          </p:nvSpPr>
          <p:spPr>
            <a:xfrm>
              <a:off x="3466694" y="5520834"/>
              <a:ext cx="540000" cy="540000"/>
            </a:xfrm>
            <a:prstGeom prst="ellipse">
              <a:avLst/>
            </a:prstGeom>
            <a:solidFill>
              <a:srgbClr val="C00000">
                <a:alpha val="20000"/>
              </a:srgb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266700" h="889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65" name="Ellipse 364"/>
            <p:cNvSpPr>
              <a:spLocks noChangeAspect="1"/>
            </p:cNvSpPr>
            <p:nvPr/>
          </p:nvSpPr>
          <p:spPr>
            <a:xfrm>
              <a:off x="4057266" y="6081938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66" name="Ellipse 365"/>
            <p:cNvSpPr>
              <a:spLocks noChangeAspect="1"/>
            </p:cNvSpPr>
            <p:nvPr/>
          </p:nvSpPr>
          <p:spPr>
            <a:xfrm>
              <a:off x="3823436" y="6035608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67" name="Ellipse 366"/>
            <p:cNvSpPr>
              <a:spLocks noChangeAspect="1"/>
            </p:cNvSpPr>
            <p:nvPr/>
          </p:nvSpPr>
          <p:spPr>
            <a:xfrm>
              <a:off x="4016390" y="5844810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68" name="Ellipse 367"/>
            <p:cNvSpPr>
              <a:spLocks noChangeAspect="1"/>
            </p:cNvSpPr>
            <p:nvPr/>
          </p:nvSpPr>
          <p:spPr>
            <a:xfrm>
              <a:off x="3772944" y="5805076"/>
              <a:ext cx="540000" cy="540000"/>
            </a:xfrm>
            <a:prstGeom prst="ellipse">
              <a:avLst/>
            </a:prstGeom>
            <a:solidFill>
              <a:sysClr val="window" lastClr="FFFFFF">
                <a:lumMod val="50000"/>
                <a:alpha val="20000"/>
              </a:sys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260350" h="889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69" name="Ellipse 368"/>
            <p:cNvSpPr>
              <a:spLocks noChangeAspect="1"/>
            </p:cNvSpPr>
            <p:nvPr/>
          </p:nvSpPr>
          <p:spPr>
            <a:xfrm>
              <a:off x="4282640" y="5303314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70" name="Ellipse 369"/>
            <p:cNvSpPr>
              <a:spLocks noChangeAspect="1"/>
            </p:cNvSpPr>
            <p:nvPr/>
          </p:nvSpPr>
          <p:spPr>
            <a:xfrm>
              <a:off x="4076457" y="5511348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71" name="Ellipse 370"/>
            <p:cNvSpPr>
              <a:spLocks noChangeAspect="1"/>
            </p:cNvSpPr>
            <p:nvPr/>
          </p:nvSpPr>
          <p:spPr>
            <a:xfrm>
              <a:off x="4326122" y="5538395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72" name="Ellipse 371"/>
            <p:cNvSpPr>
              <a:spLocks noChangeAspect="1"/>
            </p:cNvSpPr>
            <p:nvPr/>
          </p:nvSpPr>
          <p:spPr>
            <a:xfrm>
              <a:off x="4033296" y="5279504"/>
              <a:ext cx="540000" cy="540000"/>
            </a:xfrm>
            <a:prstGeom prst="ellipse">
              <a:avLst/>
            </a:prstGeom>
            <a:solidFill>
              <a:srgbClr val="C00000">
                <a:alpha val="20000"/>
              </a:srgb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266700" h="889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73" name="Ellipse 372"/>
            <p:cNvSpPr>
              <a:spLocks noChangeAspect="1"/>
            </p:cNvSpPr>
            <p:nvPr/>
          </p:nvSpPr>
          <p:spPr>
            <a:xfrm>
              <a:off x="4022288" y="5051346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74" name="Ellipse 373"/>
            <p:cNvSpPr>
              <a:spLocks noChangeAspect="1"/>
            </p:cNvSpPr>
            <p:nvPr/>
          </p:nvSpPr>
          <p:spPr>
            <a:xfrm>
              <a:off x="3816105" y="5259380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75" name="Ellipse 374"/>
            <p:cNvSpPr>
              <a:spLocks noChangeAspect="1"/>
            </p:cNvSpPr>
            <p:nvPr/>
          </p:nvSpPr>
          <p:spPr>
            <a:xfrm>
              <a:off x="4065770" y="5286427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76" name="Ellipse 375"/>
            <p:cNvSpPr>
              <a:spLocks noChangeAspect="1"/>
            </p:cNvSpPr>
            <p:nvPr/>
          </p:nvSpPr>
          <p:spPr>
            <a:xfrm>
              <a:off x="3772944" y="5027536"/>
              <a:ext cx="540000" cy="540000"/>
            </a:xfrm>
            <a:prstGeom prst="ellipse">
              <a:avLst/>
            </a:prstGeom>
            <a:solidFill>
              <a:srgbClr val="C00000">
                <a:alpha val="20000"/>
              </a:srgb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266700" h="889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77" name="Ellipse 376"/>
            <p:cNvSpPr>
              <a:spLocks noChangeAspect="1"/>
            </p:cNvSpPr>
            <p:nvPr/>
          </p:nvSpPr>
          <p:spPr>
            <a:xfrm>
              <a:off x="4453250" y="5268334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78" name="Ellipse 377"/>
            <p:cNvSpPr>
              <a:spLocks noChangeAspect="1"/>
            </p:cNvSpPr>
            <p:nvPr/>
          </p:nvSpPr>
          <p:spPr>
            <a:xfrm>
              <a:off x="4219420" y="5222004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79" name="Ellipse 378"/>
            <p:cNvSpPr>
              <a:spLocks noChangeAspect="1"/>
            </p:cNvSpPr>
            <p:nvPr/>
          </p:nvSpPr>
          <p:spPr>
            <a:xfrm>
              <a:off x="4412374" y="5031206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80" name="Ellipse 379"/>
            <p:cNvSpPr>
              <a:spLocks noChangeAspect="1"/>
            </p:cNvSpPr>
            <p:nvPr/>
          </p:nvSpPr>
          <p:spPr>
            <a:xfrm>
              <a:off x="4168928" y="4991472"/>
              <a:ext cx="540000" cy="540000"/>
            </a:xfrm>
            <a:prstGeom prst="ellipse">
              <a:avLst/>
            </a:prstGeom>
            <a:solidFill>
              <a:sysClr val="window" lastClr="FFFFFF">
                <a:lumMod val="50000"/>
                <a:alpha val="20000"/>
              </a:sys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260350" h="889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81" name="Ellipse 380"/>
            <p:cNvSpPr>
              <a:spLocks noChangeAspect="1"/>
            </p:cNvSpPr>
            <p:nvPr/>
          </p:nvSpPr>
          <p:spPr>
            <a:xfrm>
              <a:off x="4021202" y="5772390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82" name="Ellipse 381"/>
            <p:cNvSpPr>
              <a:spLocks noChangeAspect="1"/>
            </p:cNvSpPr>
            <p:nvPr/>
          </p:nvSpPr>
          <p:spPr>
            <a:xfrm>
              <a:off x="3787372" y="5726060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83" name="Ellipse 382"/>
            <p:cNvSpPr>
              <a:spLocks noChangeAspect="1"/>
            </p:cNvSpPr>
            <p:nvPr/>
          </p:nvSpPr>
          <p:spPr>
            <a:xfrm>
              <a:off x="3980326" y="5535262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84" name="Ellipse 383"/>
            <p:cNvSpPr>
              <a:spLocks noChangeAspect="1"/>
            </p:cNvSpPr>
            <p:nvPr/>
          </p:nvSpPr>
          <p:spPr>
            <a:xfrm>
              <a:off x="3736880" y="5495528"/>
              <a:ext cx="540000" cy="540000"/>
            </a:xfrm>
            <a:prstGeom prst="ellipse">
              <a:avLst/>
            </a:prstGeom>
            <a:solidFill>
              <a:sysClr val="window" lastClr="FFFFFF">
                <a:lumMod val="50000"/>
                <a:alpha val="20000"/>
              </a:sys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260350" h="889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85" name="Ellipse 384"/>
            <p:cNvSpPr>
              <a:spLocks noChangeAspect="1"/>
            </p:cNvSpPr>
            <p:nvPr/>
          </p:nvSpPr>
          <p:spPr>
            <a:xfrm>
              <a:off x="4382328" y="5627410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86" name="Ellipse 385"/>
            <p:cNvSpPr>
              <a:spLocks noChangeAspect="1"/>
            </p:cNvSpPr>
            <p:nvPr/>
          </p:nvSpPr>
          <p:spPr>
            <a:xfrm>
              <a:off x="4176145" y="5835444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87" name="Ellipse 386"/>
            <p:cNvSpPr>
              <a:spLocks noChangeAspect="1"/>
            </p:cNvSpPr>
            <p:nvPr/>
          </p:nvSpPr>
          <p:spPr>
            <a:xfrm>
              <a:off x="4425810" y="5862491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88" name="Ellipse 387"/>
            <p:cNvSpPr>
              <a:spLocks noChangeAspect="1"/>
            </p:cNvSpPr>
            <p:nvPr/>
          </p:nvSpPr>
          <p:spPr>
            <a:xfrm>
              <a:off x="4132984" y="5603600"/>
              <a:ext cx="540000" cy="540000"/>
            </a:xfrm>
            <a:prstGeom prst="ellipse">
              <a:avLst/>
            </a:prstGeom>
            <a:solidFill>
              <a:srgbClr val="C00000">
                <a:alpha val="20000"/>
              </a:srgb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266700" h="889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89" name="Ellipse 388"/>
            <p:cNvSpPr>
              <a:spLocks noChangeAspect="1"/>
            </p:cNvSpPr>
            <p:nvPr/>
          </p:nvSpPr>
          <p:spPr>
            <a:xfrm>
              <a:off x="4284048" y="6118002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90" name="Ellipse 389"/>
            <p:cNvSpPr>
              <a:spLocks noChangeAspect="1"/>
            </p:cNvSpPr>
            <p:nvPr/>
          </p:nvSpPr>
          <p:spPr>
            <a:xfrm>
              <a:off x="4050218" y="6071672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91" name="Ellipse 390"/>
            <p:cNvSpPr>
              <a:spLocks noChangeAspect="1"/>
            </p:cNvSpPr>
            <p:nvPr/>
          </p:nvSpPr>
          <p:spPr>
            <a:xfrm>
              <a:off x="4243172" y="5880874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92" name="Ellipse 391"/>
            <p:cNvSpPr>
              <a:spLocks noChangeAspect="1"/>
            </p:cNvSpPr>
            <p:nvPr/>
          </p:nvSpPr>
          <p:spPr>
            <a:xfrm>
              <a:off x="3999726" y="5841140"/>
              <a:ext cx="540000" cy="540000"/>
            </a:xfrm>
            <a:prstGeom prst="ellipse">
              <a:avLst/>
            </a:prstGeom>
            <a:solidFill>
              <a:sysClr val="window" lastClr="FFFFFF">
                <a:lumMod val="50000"/>
                <a:alpha val="20000"/>
              </a:sys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260350" h="889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93" name="Ellipse 392"/>
            <p:cNvSpPr>
              <a:spLocks noChangeAspect="1"/>
            </p:cNvSpPr>
            <p:nvPr/>
          </p:nvSpPr>
          <p:spPr>
            <a:xfrm>
              <a:off x="3817022" y="5739152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94" name="Ellipse 393"/>
            <p:cNvSpPr>
              <a:spLocks noChangeAspect="1"/>
            </p:cNvSpPr>
            <p:nvPr/>
          </p:nvSpPr>
          <p:spPr>
            <a:xfrm>
              <a:off x="3610839" y="5947186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95" name="Ellipse 394"/>
            <p:cNvSpPr>
              <a:spLocks noChangeAspect="1"/>
            </p:cNvSpPr>
            <p:nvPr/>
          </p:nvSpPr>
          <p:spPr>
            <a:xfrm>
              <a:off x="3860504" y="5974233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96" name="Ellipse 395"/>
            <p:cNvSpPr>
              <a:spLocks noChangeAspect="1"/>
            </p:cNvSpPr>
            <p:nvPr/>
          </p:nvSpPr>
          <p:spPr>
            <a:xfrm>
              <a:off x="3567678" y="5715342"/>
              <a:ext cx="540000" cy="540000"/>
            </a:xfrm>
            <a:prstGeom prst="ellipse">
              <a:avLst/>
            </a:prstGeom>
            <a:solidFill>
              <a:sysClr val="window" lastClr="FFFFFF">
                <a:lumMod val="50000"/>
                <a:alpha val="20000"/>
              </a:sys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266700" h="889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97" name="Ellipse 396"/>
            <p:cNvSpPr>
              <a:spLocks noChangeAspect="1"/>
            </p:cNvSpPr>
            <p:nvPr/>
          </p:nvSpPr>
          <p:spPr>
            <a:xfrm>
              <a:off x="4165218" y="5520422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98" name="Ellipse 397"/>
            <p:cNvSpPr>
              <a:spLocks noChangeAspect="1"/>
            </p:cNvSpPr>
            <p:nvPr/>
          </p:nvSpPr>
          <p:spPr>
            <a:xfrm>
              <a:off x="3931388" y="5474092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99" name="Ellipse 398"/>
            <p:cNvSpPr>
              <a:spLocks noChangeAspect="1"/>
            </p:cNvSpPr>
            <p:nvPr/>
          </p:nvSpPr>
          <p:spPr>
            <a:xfrm>
              <a:off x="4124342" y="5283294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00" name="Ellipse 399"/>
            <p:cNvSpPr>
              <a:spLocks noChangeAspect="1"/>
            </p:cNvSpPr>
            <p:nvPr/>
          </p:nvSpPr>
          <p:spPr>
            <a:xfrm>
              <a:off x="3880896" y="5243560"/>
              <a:ext cx="540000" cy="540000"/>
            </a:xfrm>
            <a:prstGeom prst="ellipse">
              <a:avLst/>
            </a:prstGeom>
            <a:solidFill>
              <a:sysClr val="window" lastClr="FFFFFF">
                <a:lumMod val="50000"/>
                <a:alpha val="20000"/>
              </a:sys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260350" h="889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01" name="Ellipse 400"/>
            <p:cNvSpPr>
              <a:spLocks noChangeAspect="1"/>
            </p:cNvSpPr>
            <p:nvPr/>
          </p:nvSpPr>
          <p:spPr>
            <a:xfrm>
              <a:off x="3725710" y="5581672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02" name="Ellipse 401"/>
            <p:cNvSpPr>
              <a:spLocks noChangeAspect="1"/>
            </p:cNvSpPr>
            <p:nvPr/>
          </p:nvSpPr>
          <p:spPr>
            <a:xfrm>
              <a:off x="3491880" y="5535342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03" name="Ellipse 402"/>
            <p:cNvSpPr>
              <a:spLocks noChangeAspect="1"/>
            </p:cNvSpPr>
            <p:nvPr/>
          </p:nvSpPr>
          <p:spPr>
            <a:xfrm>
              <a:off x="3684834" y="5344544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04" name="Ellipse 403"/>
            <p:cNvSpPr>
              <a:spLocks noChangeAspect="1"/>
            </p:cNvSpPr>
            <p:nvPr/>
          </p:nvSpPr>
          <p:spPr>
            <a:xfrm>
              <a:off x="3441388" y="5304810"/>
              <a:ext cx="540000" cy="540000"/>
            </a:xfrm>
            <a:prstGeom prst="ellipse">
              <a:avLst/>
            </a:prstGeom>
            <a:solidFill>
              <a:sysClr val="window" lastClr="FFFFFF">
                <a:lumMod val="50000"/>
                <a:alpha val="20000"/>
              </a:sys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260350" h="889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05" name="Ellipse 404"/>
            <p:cNvSpPr>
              <a:spLocks noChangeAspect="1"/>
            </p:cNvSpPr>
            <p:nvPr/>
          </p:nvSpPr>
          <p:spPr>
            <a:xfrm>
              <a:off x="3806264" y="5015282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06" name="Ellipse 405"/>
            <p:cNvSpPr>
              <a:spLocks noChangeAspect="1"/>
            </p:cNvSpPr>
            <p:nvPr/>
          </p:nvSpPr>
          <p:spPr>
            <a:xfrm>
              <a:off x="3600081" y="5223316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07" name="Ellipse 406"/>
            <p:cNvSpPr>
              <a:spLocks noChangeAspect="1"/>
            </p:cNvSpPr>
            <p:nvPr/>
          </p:nvSpPr>
          <p:spPr>
            <a:xfrm>
              <a:off x="3849746" y="5250363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08" name="Ellipse 407"/>
            <p:cNvSpPr>
              <a:spLocks noChangeAspect="1"/>
            </p:cNvSpPr>
            <p:nvPr/>
          </p:nvSpPr>
          <p:spPr>
            <a:xfrm>
              <a:off x="3556920" y="4991472"/>
              <a:ext cx="540000" cy="540000"/>
            </a:xfrm>
            <a:prstGeom prst="ellipse">
              <a:avLst/>
            </a:prstGeom>
            <a:solidFill>
              <a:srgbClr val="C00000">
                <a:alpha val="20000"/>
              </a:srgb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266700" h="889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09" name="Ellipse 408"/>
            <p:cNvSpPr>
              <a:spLocks noChangeAspect="1"/>
            </p:cNvSpPr>
            <p:nvPr/>
          </p:nvSpPr>
          <p:spPr>
            <a:xfrm>
              <a:off x="4638086" y="5562862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10" name="Ellipse 409"/>
            <p:cNvSpPr>
              <a:spLocks noChangeAspect="1"/>
            </p:cNvSpPr>
            <p:nvPr/>
          </p:nvSpPr>
          <p:spPr>
            <a:xfrm>
              <a:off x="4431903" y="5770896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11" name="Ellipse 410"/>
            <p:cNvSpPr>
              <a:spLocks noChangeAspect="1"/>
            </p:cNvSpPr>
            <p:nvPr/>
          </p:nvSpPr>
          <p:spPr>
            <a:xfrm>
              <a:off x="4681568" y="5797943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12" name="Ellipse 411"/>
            <p:cNvSpPr>
              <a:spLocks noChangeAspect="1"/>
            </p:cNvSpPr>
            <p:nvPr/>
          </p:nvSpPr>
          <p:spPr>
            <a:xfrm>
              <a:off x="4388742" y="5539052"/>
              <a:ext cx="540000" cy="540000"/>
            </a:xfrm>
            <a:prstGeom prst="ellipse">
              <a:avLst/>
            </a:prstGeom>
            <a:solidFill>
              <a:srgbClr val="C00000">
                <a:alpha val="20000"/>
              </a:srgb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266700" h="889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13" name="Ellipse 412"/>
            <p:cNvSpPr>
              <a:spLocks noChangeAspect="1"/>
            </p:cNvSpPr>
            <p:nvPr/>
          </p:nvSpPr>
          <p:spPr>
            <a:xfrm>
              <a:off x="4676362" y="5480688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14" name="Ellipse 413"/>
            <p:cNvSpPr>
              <a:spLocks noChangeAspect="1"/>
            </p:cNvSpPr>
            <p:nvPr/>
          </p:nvSpPr>
          <p:spPr>
            <a:xfrm>
              <a:off x="4442532" y="5434358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15" name="Ellipse 414"/>
            <p:cNvSpPr>
              <a:spLocks noChangeAspect="1"/>
            </p:cNvSpPr>
            <p:nvPr/>
          </p:nvSpPr>
          <p:spPr>
            <a:xfrm>
              <a:off x="4635486" y="5243560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16" name="Ellipse 415"/>
            <p:cNvSpPr>
              <a:spLocks noChangeAspect="1"/>
            </p:cNvSpPr>
            <p:nvPr/>
          </p:nvSpPr>
          <p:spPr>
            <a:xfrm>
              <a:off x="4392040" y="5203826"/>
              <a:ext cx="540000" cy="540000"/>
            </a:xfrm>
            <a:prstGeom prst="ellipse">
              <a:avLst/>
            </a:prstGeom>
            <a:solidFill>
              <a:sysClr val="window" lastClr="FFFFFF">
                <a:lumMod val="50000"/>
                <a:alpha val="20000"/>
              </a:sys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260350" h="889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17" name="Ellipse 416"/>
            <p:cNvSpPr>
              <a:spLocks noChangeAspect="1"/>
            </p:cNvSpPr>
            <p:nvPr/>
          </p:nvSpPr>
          <p:spPr>
            <a:xfrm>
              <a:off x="4202248" y="4907330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18" name="Ellipse 417"/>
            <p:cNvSpPr>
              <a:spLocks noChangeAspect="1"/>
            </p:cNvSpPr>
            <p:nvPr/>
          </p:nvSpPr>
          <p:spPr>
            <a:xfrm>
              <a:off x="3996065" y="5115364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19" name="Ellipse 418"/>
            <p:cNvSpPr>
              <a:spLocks noChangeAspect="1"/>
            </p:cNvSpPr>
            <p:nvPr/>
          </p:nvSpPr>
          <p:spPr>
            <a:xfrm>
              <a:off x="4245730" y="5142411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20" name="Ellipse 419"/>
            <p:cNvSpPr>
              <a:spLocks noChangeAspect="1"/>
            </p:cNvSpPr>
            <p:nvPr/>
          </p:nvSpPr>
          <p:spPr>
            <a:xfrm>
              <a:off x="3952904" y="4883520"/>
              <a:ext cx="540000" cy="540000"/>
            </a:xfrm>
            <a:prstGeom prst="ellipse">
              <a:avLst/>
            </a:prstGeom>
            <a:solidFill>
              <a:srgbClr val="C00000">
                <a:alpha val="20000"/>
              </a:srgb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266700" h="889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21" name="Ellipse 420"/>
            <p:cNvSpPr>
              <a:spLocks noChangeAspect="1"/>
            </p:cNvSpPr>
            <p:nvPr/>
          </p:nvSpPr>
          <p:spPr>
            <a:xfrm>
              <a:off x="4119482" y="5677902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22" name="Ellipse 421"/>
            <p:cNvSpPr>
              <a:spLocks noChangeAspect="1"/>
            </p:cNvSpPr>
            <p:nvPr/>
          </p:nvSpPr>
          <p:spPr>
            <a:xfrm>
              <a:off x="3913299" y="5885936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23" name="Ellipse 422"/>
            <p:cNvSpPr>
              <a:spLocks noChangeAspect="1"/>
            </p:cNvSpPr>
            <p:nvPr/>
          </p:nvSpPr>
          <p:spPr>
            <a:xfrm>
              <a:off x="4162964" y="5912983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24" name="Ellipse 423"/>
            <p:cNvSpPr>
              <a:spLocks noChangeAspect="1"/>
            </p:cNvSpPr>
            <p:nvPr/>
          </p:nvSpPr>
          <p:spPr>
            <a:xfrm>
              <a:off x="3870138" y="5654092"/>
              <a:ext cx="540000" cy="540000"/>
            </a:xfrm>
            <a:prstGeom prst="ellipse">
              <a:avLst/>
            </a:prstGeom>
            <a:solidFill>
              <a:srgbClr val="C00000">
                <a:alpha val="20000"/>
              </a:srgb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266700" h="889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25" name="Ellipse 424"/>
            <p:cNvSpPr>
              <a:spLocks noChangeAspect="1"/>
            </p:cNvSpPr>
            <p:nvPr/>
          </p:nvSpPr>
          <p:spPr>
            <a:xfrm>
              <a:off x="4093210" y="5462470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26" name="Ellipse 425"/>
            <p:cNvSpPr>
              <a:spLocks noChangeAspect="1"/>
            </p:cNvSpPr>
            <p:nvPr/>
          </p:nvSpPr>
          <p:spPr>
            <a:xfrm>
              <a:off x="3859380" y="5416140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27" name="Ellipse 426"/>
            <p:cNvSpPr>
              <a:spLocks noChangeAspect="1"/>
            </p:cNvSpPr>
            <p:nvPr/>
          </p:nvSpPr>
          <p:spPr>
            <a:xfrm>
              <a:off x="4052334" y="5225342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28" name="Ellipse 427"/>
            <p:cNvSpPr>
              <a:spLocks noChangeAspect="1"/>
            </p:cNvSpPr>
            <p:nvPr/>
          </p:nvSpPr>
          <p:spPr>
            <a:xfrm>
              <a:off x="3808888" y="5185608"/>
              <a:ext cx="540000" cy="540000"/>
            </a:xfrm>
            <a:prstGeom prst="ellipse">
              <a:avLst/>
            </a:prstGeom>
            <a:solidFill>
              <a:sysClr val="window" lastClr="FFFFFF">
                <a:lumMod val="50000"/>
                <a:alpha val="20000"/>
              </a:sys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260350" h="889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29" name="Ellipse 428"/>
            <p:cNvSpPr>
              <a:spLocks noChangeAspect="1"/>
            </p:cNvSpPr>
            <p:nvPr/>
          </p:nvSpPr>
          <p:spPr>
            <a:xfrm>
              <a:off x="4525258" y="5938414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30" name="Ellipse 429"/>
            <p:cNvSpPr>
              <a:spLocks noChangeAspect="1"/>
            </p:cNvSpPr>
            <p:nvPr/>
          </p:nvSpPr>
          <p:spPr>
            <a:xfrm>
              <a:off x="4291428" y="5892084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31" name="Ellipse 430"/>
            <p:cNvSpPr>
              <a:spLocks noChangeAspect="1"/>
            </p:cNvSpPr>
            <p:nvPr/>
          </p:nvSpPr>
          <p:spPr>
            <a:xfrm>
              <a:off x="4484382" y="5701286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32" name="Ellipse 431"/>
            <p:cNvSpPr>
              <a:spLocks noChangeAspect="1"/>
            </p:cNvSpPr>
            <p:nvPr/>
          </p:nvSpPr>
          <p:spPr>
            <a:xfrm>
              <a:off x="4240936" y="5661552"/>
              <a:ext cx="540000" cy="540000"/>
            </a:xfrm>
            <a:prstGeom prst="ellipse">
              <a:avLst/>
            </a:prstGeom>
            <a:solidFill>
              <a:sysClr val="window" lastClr="FFFFFF">
                <a:lumMod val="50000"/>
                <a:alpha val="20000"/>
              </a:sys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260350" h="889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33" name="Ellipse 432"/>
            <p:cNvSpPr>
              <a:spLocks noChangeAspect="1"/>
            </p:cNvSpPr>
            <p:nvPr/>
          </p:nvSpPr>
          <p:spPr>
            <a:xfrm>
              <a:off x="4321078" y="5350136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34" name="Ellipse 433"/>
            <p:cNvSpPr>
              <a:spLocks noChangeAspect="1"/>
            </p:cNvSpPr>
            <p:nvPr/>
          </p:nvSpPr>
          <p:spPr>
            <a:xfrm>
              <a:off x="4114895" y="5558170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35" name="Ellipse 434"/>
            <p:cNvSpPr>
              <a:spLocks noChangeAspect="1"/>
            </p:cNvSpPr>
            <p:nvPr/>
          </p:nvSpPr>
          <p:spPr>
            <a:xfrm>
              <a:off x="4364560" y="5585217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36" name="Ellipse 435"/>
            <p:cNvSpPr>
              <a:spLocks noChangeAspect="1"/>
            </p:cNvSpPr>
            <p:nvPr/>
          </p:nvSpPr>
          <p:spPr>
            <a:xfrm>
              <a:off x="4071734" y="5326326"/>
              <a:ext cx="540000" cy="540000"/>
            </a:xfrm>
            <a:prstGeom prst="ellipse">
              <a:avLst/>
            </a:prstGeom>
            <a:solidFill>
              <a:srgbClr val="C00000">
                <a:alpha val="20000"/>
              </a:srgb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266700" h="889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37" name="Ellipse 436"/>
            <p:cNvSpPr>
              <a:spLocks noChangeAspect="1"/>
            </p:cNvSpPr>
            <p:nvPr/>
          </p:nvSpPr>
          <p:spPr>
            <a:xfrm>
              <a:off x="3989522" y="5487064"/>
              <a:ext cx="180000" cy="18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38" name="Ellipse 437"/>
            <p:cNvSpPr>
              <a:spLocks noChangeAspect="1"/>
            </p:cNvSpPr>
            <p:nvPr/>
          </p:nvSpPr>
          <p:spPr>
            <a:xfrm>
              <a:off x="3783339" y="5695098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39" name="Ellipse 438"/>
            <p:cNvSpPr>
              <a:spLocks noChangeAspect="1"/>
            </p:cNvSpPr>
            <p:nvPr/>
          </p:nvSpPr>
          <p:spPr>
            <a:xfrm>
              <a:off x="4033004" y="5722145"/>
              <a:ext cx="180000" cy="180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40" name="Ellipse 439"/>
            <p:cNvSpPr>
              <a:spLocks noChangeAspect="1"/>
            </p:cNvSpPr>
            <p:nvPr/>
          </p:nvSpPr>
          <p:spPr>
            <a:xfrm>
              <a:off x="3740178" y="5463254"/>
              <a:ext cx="540000" cy="540000"/>
            </a:xfrm>
            <a:prstGeom prst="ellipse">
              <a:avLst/>
            </a:prstGeom>
            <a:solidFill>
              <a:srgbClr val="C00000">
                <a:alpha val="20000"/>
              </a:srgb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266700" h="889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</p:grpSp>
      <p:grpSp>
        <p:nvGrpSpPr>
          <p:cNvPr id="441" name="Groupe 248"/>
          <p:cNvGrpSpPr/>
          <p:nvPr/>
        </p:nvGrpSpPr>
        <p:grpSpPr>
          <a:xfrm>
            <a:off x="5803596" y="4590518"/>
            <a:ext cx="1337246" cy="1337246"/>
            <a:chOff x="5796138" y="4369268"/>
            <a:chExt cx="1337246" cy="1337246"/>
          </a:xfrm>
        </p:grpSpPr>
        <p:grpSp>
          <p:nvGrpSpPr>
            <p:cNvPr id="442" name="Groupe 235"/>
            <p:cNvGrpSpPr/>
            <p:nvPr/>
          </p:nvGrpSpPr>
          <p:grpSpPr>
            <a:xfrm>
              <a:off x="5829783" y="4412186"/>
              <a:ext cx="1267055" cy="1272977"/>
              <a:chOff x="5979886" y="4631620"/>
              <a:chExt cx="1490652" cy="1497620"/>
            </a:xfrm>
          </p:grpSpPr>
          <p:sp>
            <p:nvSpPr>
              <p:cNvPr id="444" name="Ellipse 443"/>
              <p:cNvSpPr>
                <a:spLocks noChangeAspect="1"/>
              </p:cNvSpPr>
              <p:nvPr/>
            </p:nvSpPr>
            <p:spPr>
              <a:xfrm>
                <a:off x="6837014" y="4764878"/>
                <a:ext cx="540000" cy="540000"/>
              </a:xfrm>
              <a:prstGeom prst="ellipse">
                <a:avLst/>
              </a:prstGeom>
              <a:solidFill>
                <a:srgbClr val="C00000">
                  <a:alpha val="80000"/>
                </a:srgbClr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T w="266700" h="88900"/>
              </a:sp3d>
            </p:spPr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smtClean="0">
                  <a:solidFill>
                    <a:prstClr val="white"/>
                  </a:solidFill>
                  <a:latin typeface="Calibri"/>
                  <a:ea typeface="ＭＳ Ｐゴシック" charset="-128"/>
                </a:endParaRPr>
              </a:p>
            </p:txBody>
          </p:sp>
          <p:sp>
            <p:nvSpPr>
              <p:cNvPr id="445" name="Ellipse 444"/>
              <p:cNvSpPr>
                <a:spLocks noChangeAspect="1"/>
              </p:cNvSpPr>
              <p:nvPr/>
            </p:nvSpPr>
            <p:spPr>
              <a:xfrm>
                <a:off x="6275378" y="4660596"/>
                <a:ext cx="540000" cy="540000"/>
              </a:xfrm>
              <a:prstGeom prst="ellipse">
                <a:avLst/>
              </a:prstGeom>
              <a:solidFill>
                <a:sysClr val="window" lastClr="FFFFFF">
                  <a:lumMod val="50000"/>
                  <a:alpha val="89000"/>
                </a:sysClr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T w="266700" h="88900"/>
              </a:sp3d>
            </p:spPr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smtClean="0">
                  <a:solidFill>
                    <a:prstClr val="white"/>
                  </a:solidFill>
                  <a:latin typeface="Calibri"/>
                  <a:ea typeface="ＭＳ Ｐゴシック" charset="-128"/>
                </a:endParaRPr>
              </a:p>
            </p:txBody>
          </p:sp>
          <p:sp>
            <p:nvSpPr>
              <p:cNvPr id="446" name="Ellipse 445"/>
              <p:cNvSpPr>
                <a:spLocks noChangeAspect="1"/>
              </p:cNvSpPr>
              <p:nvPr/>
            </p:nvSpPr>
            <p:spPr>
              <a:xfrm>
                <a:off x="6005192" y="5268934"/>
                <a:ext cx="540000" cy="540000"/>
              </a:xfrm>
              <a:prstGeom prst="ellipse">
                <a:avLst/>
              </a:prstGeom>
              <a:solidFill>
                <a:srgbClr val="C00000">
                  <a:alpha val="80000"/>
                </a:srgbClr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T w="266700" h="88900"/>
              </a:sp3d>
            </p:spPr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smtClean="0">
                  <a:solidFill>
                    <a:prstClr val="white"/>
                  </a:solidFill>
                  <a:latin typeface="Calibri"/>
                  <a:ea typeface="ＭＳ Ｐゴシック" charset="-128"/>
                </a:endParaRPr>
              </a:p>
            </p:txBody>
          </p:sp>
          <p:sp>
            <p:nvSpPr>
              <p:cNvPr id="447" name="Ellipse 446"/>
              <p:cNvSpPr>
                <a:spLocks noChangeAspect="1"/>
              </p:cNvSpPr>
              <p:nvPr/>
            </p:nvSpPr>
            <p:spPr>
              <a:xfrm>
                <a:off x="6311442" y="5553176"/>
                <a:ext cx="540000" cy="540000"/>
              </a:xfrm>
              <a:prstGeom prst="ellipse">
                <a:avLst/>
              </a:prstGeom>
              <a:solidFill>
                <a:sysClr val="window" lastClr="FFFFFF">
                  <a:lumMod val="50000"/>
                  <a:alpha val="89000"/>
                </a:sysClr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T w="266700" h="88900"/>
              </a:sp3d>
            </p:spPr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smtClean="0">
                  <a:solidFill>
                    <a:prstClr val="white"/>
                  </a:solidFill>
                  <a:latin typeface="Calibri"/>
                  <a:ea typeface="ＭＳ Ｐゴシック" charset="-128"/>
                </a:endParaRPr>
              </a:p>
            </p:txBody>
          </p:sp>
          <p:sp>
            <p:nvSpPr>
              <p:cNvPr id="448" name="Ellipse 447"/>
              <p:cNvSpPr>
                <a:spLocks noChangeAspect="1"/>
              </p:cNvSpPr>
              <p:nvPr/>
            </p:nvSpPr>
            <p:spPr>
              <a:xfrm>
                <a:off x="6571794" y="5027604"/>
                <a:ext cx="540000" cy="540000"/>
              </a:xfrm>
              <a:prstGeom prst="ellipse">
                <a:avLst/>
              </a:prstGeom>
              <a:solidFill>
                <a:srgbClr val="C00000">
                  <a:alpha val="80000"/>
                </a:srgbClr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T w="266700" h="88900"/>
              </a:sp3d>
            </p:spPr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smtClean="0">
                  <a:solidFill>
                    <a:prstClr val="white"/>
                  </a:solidFill>
                  <a:latin typeface="Calibri"/>
                  <a:ea typeface="ＭＳ Ｐゴシック" charset="-128"/>
                </a:endParaRPr>
              </a:p>
            </p:txBody>
          </p:sp>
          <p:sp>
            <p:nvSpPr>
              <p:cNvPr id="449" name="Ellipse 448"/>
              <p:cNvSpPr>
                <a:spLocks noChangeAspect="1"/>
              </p:cNvSpPr>
              <p:nvPr/>
            </p:nvSpPr>
            <p:spPr>
              <a:xfrm>
                <a:off x="6311442" y="4775636"/>
                <a:ext cx="540000" cy="540000"/>
              </a:xfrm>
              <a:prstGeom prst="ellipse">
                <a:avLst/>
              </a:prstGeom>
              <a:solidFill>
                <a:srgbClr val="C00000">
                  <a:alpha val="80000"/>
                </a:srgbClr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T w="266700" h="88900"/>
              </a:sp3d>
            </p:spPr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smtClean="0">
                  <a:solidFill>
                    <a:prstClr val="white"/>
                  </a:solidFill>
                  <a:latin typeface="Calibri"/>
                  <a:ea typeface="ＭＳ Ｐゴシック" charset="-128"/>
                </a:endParaRPr>
              </a:p>
            </p:txBody>
          </p:sp>
          <p:sp>
            <p:nvSpPr>
              <p:cNvPr id="450" name="Ellipse 449"/>
              <p:cNvSpPr>
                <a:spLocks noChangeAspect="1"/>
              </p:cNvSpPr>
              <p:nvPr/>
            </p:nvSpPr>
            <p:spPr>
              <a:xfrm>
                <a:off x="6707426" y="4739572"/>
                <a:ext cx="540000" cy="540000"/>
              </a:xfrm>
              <a:prstGeom prst="ellipse">
                <a:avLst/>
              </a:prstGeom>
              <a:solidFill>
                <a:sysClr val="window" lastClr="FFFFFF">
                  <a:lumMod val="50000"/>
                  <a:alpha val="89000"/>
                </a:sysClr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T w="266700" h="88900"/>
              </a:sp3d>
            </p:spPr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smtClean="0">
                  <a:solidFill>
                    <a:prstClr val="white"/>
                  </a:solidFill>
                  <a:latin typeface="Calibri"/>
                  <a:ea typeface="ＭＳ Ｐゴシック" charset="-128"/>
                </a:endParaRPr>
              </a:p>
            </p:txBody>
          </p:sp>
          <p:sp>
            <p:nvSpPr>
              <p:cNvPr id="451" name="Ellipse 450"/>
              <p:cNvSpPr>
                <a:spLocks noChangeAspect="1"/>
              </p:cNvSpPr>
              <p:nvPr/>
            </p:nvSpPr>
            <p:spPr>
              <a:xfrm>
                <a:off x="6275378" y="5243628"/>
                <a:ext cx="540000" cy="540000"/>
              </a:xfrm>
              <a:prstGeom prst="ellipse">
                <a:avLst/>
              </a:prstGeom>
              <a:solidFill>
                <a:sysClr val="window" lastClr="FFFFFF">
                  <a:lumMod val="50000"/>
                  <a:alpha val="89000"/>
                </a:sysClr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T w="266700" h="88900"/>
              </a:sp3d>
            </p:spPr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smtClean="0">
                  <a:solidFill>
                    <a:prstClr val="white"/>
                  </a:solidFill>
                  <a:latin typeface="Calibri"/>
                  <a:ea typeface="ＭＳ Ｐゴシック" charset="-128"/>
                </a:endParaRPr>
              </a:p>
            </p:txBody>
          </p:sp>
          <p:sp>
            <p:nvSpPr>
              <p:cNvPr id="452" name="Ellipse 451"/>
              <p:cNvSpPr>
                <a:spLocks noChangeAspect="1"/>
              </p:cNvSpPr>
              <p:nvPr/>
            </p:nvSpPr>
            <p:spPr>
              <a:xfrm>
                <a:off x="6671482" y="5351700"/>
                <a:ext cx="540000" cy="540000"/>
              </a:xfrm>
              <a:prstGeom prst="ellipse">
                <a:avLst/>
              </a:prstGeom>
              <a:solidFill>
                <a:srgbClr val="C00000">
                  <a:alpha val="80000"/>
                </a:srgbClr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T w="266700" h="88900"/>
              </a:sp3d>
            </p:spPr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smtClean="0">
                  <a:solidFill>
                    <a:prstClr val="white"/>
                  </a:solidFill>
                  <a:latin typeface="Calibri"/>
                  <a:ea typeface="ＭＳ Ｐゴシック" charset="-128"/>
                </a:endParaRPr>
              </a:p>
            </p:txBody>
          </p:sp>
          <p:sp>
            <p:nvSpPr>
              <p:cNvPr id="453" name="Ellipse 452"/>
              <p:cNvSpPr>
                <a:spLocks noChangeAspect="1"/>
              </p:cNvSpPr>
              <p:nvPr/>
            </p:nvSpPr>
            <p:spPr>
              <a:xfrm>
                <a:off x="6538224" y="5589240"/>
                <a:ext cx="540000" cy="540000"/>
              </a:xfrm>
              <a:prstGeom prst="ellipse">
                <a:avLst/>
              </a:prstGeom>
              <a:solidFill>
                <a:sysClr val="window" lastClr="FFFFFF">
                  <a:lumMod val="50000"/>
                  <a:alpha val="89000"/>
                </a:sysClr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T w="266700" h="88900"/>
              </a:sp3d>
            </p:spPr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smtClean="0">
                  <a:solidFill>
                    <a:prstClr val="white"/>
                  </a:solidFill>
                  <a:latin typeface="Calibri"/>
                  <a:ea typeface="ＭＳ Ｐゴシック" charset="-128"/>
                </a:endParaRPr>
              </a:p>
            </p:txBody>
          </p:sp>
          <p:sp>
            <p:nvSpPr>
              <p:cNvPr id="454" name="Ellipse 453"/>
              <p:cNvSpPr>
                <a:spLocks noChangeAspect="1"/>
              </p:cNvSpPr>
              <p:nvPr/>
            </p:nvSpPr>
            <p:spPr>
              <a:xfrm>
                <a:off x="6106176" y="5463442"/>
                <a:ext cx="540000" cy="540000"/>
              </a:xfrm>
              <a:prstGeom prst="ellipse">
                <a:avLst/>
              </a:prstGeom>
              <a:solidFill>
                <a:srgbClr val="C00000">
                  <a:alpha val="80000"/>
                </a:srgbClr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T w="266700" h="88900"/>
              </a:sp3d>
            </p:spPr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smtClean="0">
                  <a:solidFill>
                    <a:prstClr val="white"/>
                  </a:solidFill>
                  <a:latin typeface="Calibri"/>
                  <a:ea typeface="ＭＳ Ｐゴシック" charset="-128"/>
                </a:endParaRPr>
              </a:p>
            </p:txBody>
          </p:sp>
          <p:sp>
            <p:nvSpPr>
              <p:cNvPr id="455" name="Ellipse 454"/>
              <p:cNvSpPr>
                <a:spLocks noChangeAspect="1"/>
              </p:cNvSpPr>
              <p:nvPr/>
            </p:nvSpPr>
            <p:spPr>
              <a:xfrm>
                <a:off x="6419394" y="4991660"/>
                <a:ext cx="540000" cy="540000"/>
              </a:xfrm>
              <a:prstGeom prst="ellipse">
                <a:avLst/>
              </a:prstGeom>
              <a:solidFill>
                <a:sysClr val="window" lastClr="FFFFFF">
                  <a:lumMod val="50000"/>
                  <a:alpha val="89000"/>
                </a:sysClr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T w="266700" h="88900"/>
              </a:sp3d>
            </p:spPr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smtClean="0">
                  <a:solidFill>
                    <a:prstClr val="white"/>
                  </a:solidFill>
                  <a:latin typeface="Calibri"/>
                  <a:ea typeface="ＭＳ Ｐゴシック" charset="-128"/>
                </a:endParaRPr>
              </a:p>
            </p:txBody>
          </p:sp>
          <p:sp>
            <p:nvSpPr>
              <p:cNvPr id="456" name="Ellipse 455"/>
              <p:cNvSpPr>
                <a:spLocks noChangeAspect="1"/>
              </p:cNvSpPr>
              <p:nvPr/>
            </p:nvSpPr>
            <p:spPr>
              <a:xfrm>
                <a:off x="5979886" y="5052910"/>
                <a:ext cx="540000" cy="540000"/>
              </a:xfrm>
              <a:prstGeom prst="ellipse">
                <a:avLst/>
              </a:prstGeom>
              <a:solidFill>
                <a:sysClr val="window" lastClr="FFFFFF">
                  <a:lumMod val="50000"/>
                  <a:alpha val="89000"/>
                </a:sysClr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T w="266700" h="88900"/>
              </a:sp3d>
            </p:spPr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smtClean="0">
                  <a:solidFill>
                    <a:prstClr val="white"/>
                  </a:solidFill>
                  <a:latin typeface="Calibri"/>
                  <a:ea typeface="ＭＳ Ｐゴシック" charset="-128"/>
                </a:endParaRPr>
              </a:p>
            </p:txBody>
          </p:sp>
          <p:sp>
            <p:nvSpPr>
              <p:cNvPr id="457" name="Ellipse 456"/>
              <p:cNvSpPr>
                <a:spLocks noChangeAspect="1"/>
              </p:cNvSpPr>
              <p:nvPr/>
            </p:nvSpPr>
            <p:spPr>
              <a:xfrm>
                <a:off x="6095418" y="4739572"/>
                <a:ext cx="540000" cy="540000"/>
              </a:xfrm>
              <a:prstGeom prst="ellipse">
                <a:avLst/>
              </a:prstGeom>
              <a:solidFill>
                <a:srgbClr val="C00000">
                  <a:alpha val="80000"/>
                </a:srgbClr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T w="266700" h="88900"/>
              </a:sp3d>
            </p:spPr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smtClean="0">
                  <a:solidFill>
                    <a:prstClr val="white"/>
                  </a:solidFill>
                  <a:latin typeface="Calibri"/>
                  <a:ea typeface="ＭＳ Ｐゴシック" charset="-128"/>
                </a:endParaRPr>
              </a:p>
            </p:txBody>
          </p:sp>
          <p:sp>
            <p:nvSpPr>
              <p:cNvPr id="458" name="Ellipse 457"/>
              <p:cNvSpPr>
                <a:spLocks noChangeAspect="1"/>
              </p:cNvSpPr>
              <p:nvPr/>
            </p:nvSpPr>
            <p:spPr>
              <a:xfrm>
                <a:off x="6927240" y="5287152"/>
                <a:ext cx="540000" cy="540000"/>
              </a:xfrm>
              <a:prstGeom prst="ellipse">
                <a:avLst/>
              </a:prstGeom>
              <a:solidFill>
                <a:srgbClr val="C00000">
                  <a:alpha val="80000"/>
                </a:srgbClr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T w="266700" h="88900"/>
              </a:sp3d>
            </p:spPr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smtClean="0">
                  <a:solidFill>
                    <a:prstClr val="white"/>
                  </a:solidFill>
                  <a:latin typeface="Calibri"/>
                  <a:ea typeface="ＭＳ Ｐゴシック" charset="-128"/>
                </a:endParaRPr>
              </a:p>
            </p:txBody>
          </p:sp>
          <p:sp>
            <p:nvSpPr>
              <p:cNvPr id="459" name="Ellipse 458"/>
              <p:cNvSpPr>
                <a:spLocks noChangeAspect="1"/>
              </p:cNvSpPr>
              <p:nvPr/>
            </p:nvSpPr>
            <p:spPr>
              <a:xfrm>
                <a:off x="6930538" y="4951926"/>
                <a:ext cx="540000" cy="540000"/>
              </a:xfrm>
              <a:prstGeom prst="ellipse">
                <a:avLst/>
              </a:prstGeom>
              <a:solidFill>
                <a:sysClr val="window" lastClr="FFFFFF">
                  <a:lumMod val="50000"/>
                  <a:alpha val="89000"/>
                </a:sysClr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T w="266700" h="88900"/>
              </a:sp3d>
            </p:spPr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smtClean="0">
                  <a:solidFill>
                    <a:prstClr val="white"/>
                  </a:solidFill>
                  <a:latin typeface="Calibri"/>
                  <a:ea typeface="ＭＳ Ｐゴシック" charset="-128"/>
                </a:endParaRPr>
              </a:p>
            </p:txBody>
          </p:sp>
          <p:sp>
            <p:nvSpPr>
              <p:cNvPr id="460" name="Ellipse 459"/>
              <p:cNvSpPr>
                <a:spLocks noChangeAspect="1"/>
              </p:cNvSpPr>
              <p:nvPr/>
            </p:nvSpPr>
            <p:spPr>
              <a:xfrm>
                <a:off x="6491402" y="4631620"/>
                <a:ext cx="540000" cy="540000"/>
              </a:xfrm>
              <a:prstGeom prst="ellipse">
                <a:avLst/>
              </a:prstGeom>
              <a:solidFill>
                <a:srgbClr val="C00000">
                  <a:alpha val="80000"/>
                </a:srgbClr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T w="266700" h="88900"/>
              </a:sp3d>
            </p:spPr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smtClean="0">
                  <a:solidFill>
                    <a:prstClr val="white"/>
                  </a:solidFill>
                  <a:latin typeface="Calibri"/>
                  <a:ea typeface="ＭＳ Ｐゴシック" charset="-128"/>
                </a:endParaRPr>
              </a:p>
            </p:txBody>
          </p:sp>
          <p:sp>
            <p:nvSpPr>
              <p:cNvPr id="461" name="Ellipse 460"/>
              <p:cNvSpPr>
                <a:spLocks noChangeAspect="1"/>
              </p:cNvSpPr>
              <p:nvPr/>
            </p:nvSpPr>
            <p:spPr>
              <a:xfrm>
                <a:off x="6408636" y="5402192"/>
                <a:ext cx="540000" cy="540000"/>
              </a:xfrm>
              <a:prstGeom prst="ellipse">
                <a:avLst/>
              </a:prstGeom>
              <a:solidFill>
                <a:srgbClr val="C00000">
                  <a:alpha val="80000"/>
                </a:srgbClr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T w="266700" h="88900"/>
              </a:sp3d>
            </p:spPr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smtClean="0">
                  <a:solidFill>
                    <a:prstClr val="white"/>
                  </a:solidFill>
                  <a:latin typeface="Calibri"/>
                  <a:ea typeface="ＭＳ Ｐゴシック" charset="-128"/>
                </a:endParaRPr>
              </a:p>
            </p:txBody>
          </p:sp>
          <p:sp>
            <p:nvSpPr>
              <p:cNvPr id="462" name="Ellipse 461"/>
              <p:cNvSpPr>
                <a:spLocks noChangeAspect="1"/>
              </p:cNvSpPr>
              <p:nvPr/>
            </p:nvSpPr>
            <p:spPr>
              <a:xfrm>
                <a:off x="6347386" y="4933708"/>
                <a:ext cx="540000" cy="540000"/>
              </a:xfrm>
              <a:prstGeom prst="ellipse">
                <a:avLst/>
              </a:prstGeom>
              <a:solidFill>
                <a:sysClr val="window" lastClr="FFFFFF">
                  <a:lumMod val="50000"/>
                  <a:alpha val="89000"/>
                </a:sysClr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T w="266700" h="88900"/>
              </a:sp3d>
            </p:spPr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smtClean="0">
                  <a:solidFill>
                    <a:prstClr val="white"/>
                  </a:solidFill>
                  <a:latin typeface="Calibri"/>
                  <a:ea typeface="ＭＳ Ｐゴシック" charset="-128"/>
                </a:endParaRPr>
              </a:p>
            </p:txBody>
          </p:sp>
          <p:sp>
            <p:nvSpPr>
              <p:cNvPr id="463" name="Ellipse 462"/>
              <p:cNvSpPr>
                <a:spLocks noChangeAspect="1"/>
              </p:cNvSpPr>
              <p:nvPr/>
            </p:nvSpPr>
            <p:spPr>
              <a:xfrm>
                <a:off x="6779434" y="5409652"/>
                <a:ext cx="540000" cy="540000"/>
              </a:xfrm>
              <a:prstGeom prst="ellipse">
                <a:avLst/>
              </a:prstGeom>
              <a:solidFill>
                <a:sysClr val="window" lastClr="FFFFFF">
                  <a:lumMod val="50000"/>
                  <a:alpha val="89000"/>
                </a:sysClr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T w="266700" h="88900"/>
              </a:sp3d>
            </p:spPr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smtClean="0">
                  <a:solidFill>
                    <a:prstClr val="white"/>
                  </a:solidFill>
                  <a:latin typeface="Calibri"/>
                  <a:ea typeface="ＭＳ Ｐゴシック" charset="-128"/>
                </a:endParaRPr>
              </a:p>
            </p:txBody>
          </p:sp>
          <p:sp>
            <p:nvSpPr>
              <p:cNvPr id="464" name="Ellipse 463"/>
              <p:cNvSpPr>
                <a:spLocks noChangeAspect="1"/>
              </p:cNvSpPr>
              <p:nvPr/>
            </p:nvSpPr>
            <p:spPr>
              <a:xfrm>
                <a:off x="6610232" y="5074426"/>
                <a:ext cx="540000" cy="540000"/>
              </a:xfrm>
              <a:prstGeom prst="ellipse">
                <a:avLst/>
              </a:prstGeom>
              <a:solidFill>
                <a:srgbClr val="C00000">
                  <a:alpha val="80000"/>
                </a:srgbClr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T w="266700" h="88900"/>
              </a:sp3d>
            </p:spPr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smtClean="0">
                  <a:solidFill>
                    <a:prstClr val="white"/>
                  </a:solidFill>
                  <a:latin typeface="Calibri"/>
                  <a:ea typeface="ＭＳ Ｐゴシック" charset="-128"/>
                </a:endParaRPr>
              </a:p>
            </p:txBody>
          </p:sp>
          <p:sp>
            <p:nvSpPr>
              <p:cNvPr id="465" name="Ellipse 464"/>
              <p:cNvSpPr>
                <a:spLocks noChangeAspect="1"/>
              </p:cNvSpPr>
              <p:nvPr/>
            </p:nvSpPr>
            <p:spPr>
              <a:xfrm>
                <a:off x="6278676" y="5211354"/>
                <a:ext cx="540000" cy="540000"/>
              </a:xfrm>
              <a:prstGeom prst="ellipse">
                <a:avLst/>
              </a:prstGeom>
              <a:solidFill>
                <a:srgbClr val="C00000">
                  <a:alpha val="80000"/>
                </a:srgbClr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T w="266700" h="88900"/>
              </a:sp3d>
            </p:spPr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smtClean="0">
                  <a:solidFill>
                    <a:prstClr val="white"/>
                  </a:solidFill>
                  <a:latin typeface="Calibri"/>
                  <a:ea typeface="ＭＳ Ｐゴシック" charset="-128"/>
                </a:endParaRPr>
              </a:p>
            </p:txBody>
          </p:sp>
        </p:grpSp>
        <p:sp>
          <p:nvSpPr>
            <p:cNvPr id="443" name="Ellipse 442"/>
            <p:cNvSpPr/>
            <p:nvPr/>
          </p:nvSpPr>
          <p:spPr>
            <a:xfrm>
              <a:off x="5796138" y="4369268"/>
              <a:ext cx="1337246" cy="1337246"/>
            </a:xfrm>
            <a:prstGeom prst="ellipse">
              <a:avLst/>
            </a:prstGeom>
            <a:solidFill>
              <a:srgbClr val="1F497D">
                <a:lumMod val="50000"/>
                <a:alpha val="50000"/>
              </a:srgbClr>
            </a:solidFill>
            <a:ln w="25400" cap="flat" cmpd="sng" algn="ctr">
              <a:noFill/>
              <a:prstDash val="solid"/>
            </a:ln>
            <a:effectLst>
              <a:glow rad="63500">
                <a:srgbClr val="8064A2">
                  <a:satMod val="175000"/>
                  <a:alpha val="40000"/>
                </a:srgbClr>
              </a:glow>
            </a:effectLst>
            <a:scene3d>
              <a:camera prst="orthographicFront"/>
              <a:lightRig rig="threePt" dir="t"/>
            </a:scene3d>
            <a:sp3d prstMaterial="powder">
              <a:bevelT w="685800" h="2794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</p:grpSp>
      <p:grpSp>
        <p:nvGrpSpPr>
          <p:cNvPr id="466" name="Groupe 249"/>
          <p:cNvGrpSpPr/>
          <p:nvPr/>
        </p:nvGrpSpPr>
        <p:grpSpPr>
          <a:xfrm>
            <a:off x="4401216" y="1583630"/>
            <a:ext cx="459000" cy="459000"/>
            <a:chOff x="4294914" y="1016792"/>
            <a:chExt cx="459000" cy="459000"/>
          </a:xfrm>
        </p:grpSpPr>
        <p:sp>
          <p:nvSpPr>
            <p:cNvPr id="467" name="Ellipse 466"/>
            <p:cNvSpPr>
              <a:spLocks noChangeAspect="1"/>
            </p:cNvSpPr>
            <p:nvPr/>
          </p:nvSpPr>
          <p:spPr>
            <a:xfrm>
              <a:off x="4506856" y="1046175"/>
              <a:ext cx="153000" cy="153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68" name="Ellipse 467"/>
            <p:cNvSpPr>
              <a:spLocks noChangeAspect="1"/>
            </p:cNvSpPr>
            <p:nvPr/>
          </p:nvSpPr>
          <p:spPr>
            <a:xfrm>
              <a:off x="4331601" y="1223004"/>
              <a:ext cx="153000" cy="153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69" name="Ellipse 468"/>
            <p:cNvSpPr>
              <a:spLocks noChangeAspect="1"/>
            </p:cNvSpPr>
            <p:nvPr/>
          </p:nvSpPr>
          <p:spPr>
            <a:xfrm>
              <a:off x="4543816" y="1245994"/>
              <a:ext cx="153000" cy="153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70" name="Ellipse 469"/>
            <p:cNvSpPr>
              <a:spLocks noChangeAspect="1"/>
            </p:cNvSpPr>
            <p:nvPr/>
          </p:nvSpPr>
          <p:spPr>
            <a:xfrm>
              <a:off x="4294914" y="1016792"/>
              <a:ext cx="459000" cy="459000"/>
            </a:xfrm>
            <a:prstGeom prst="ellipse">
              <a:avLst/>
            </a:prstGeom>
            <a:solidFill>
              <a:srgbClr val="C00000">
                <a:alpha val="20000"/>
              </a:srgb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228600" h="889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</p:grpSp>
      <p:grpSp>
        <p:nvGrpSpPr>
          <p:cNvPr id="471" name="Groupe 247"/>
          <p:cNvGrpSpPr/>
          <p:nvPr/>
        </p:nvGrpSpPr>
        <p:grpSpPr>
          <a:xfrm>
            <a:off x="4408492" y="3301064"/>
            <a:ext cx="459000" cy="459000"/>
            <a:chOff x="4291244" y="2885210"/>
            <a:chExt cx="459000" cy="459000"/>
          </a:xfrm>
        </p:grpSpPr>
        <p:sp>
          <p:nvSpPr>
            <p:cNvPr id="472" name="Ellipse 471"/>
            <p:cNvSpPr>
              <a:spLocks noChangeAspect="1"/>
            </p:cNvSpPr>
            <p:nvPr/>
          </p:nvSpPr>
          <p:spPr>
            <a:xfrm>
              <a:off x="4503186" y="2914593"/>
              <a:ext cx="153000" cy="153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73" name="Ellipse 472"/>
            <p:cNvSpPr>
              <a:spLocks noChangeAspect="1"/>
            </p:cNvSpPr>
            <p:nvPr/>
          </p:nvSpPr>
          <p:spPr>
            <a:xfrm>
              <a:off x="4327931" y="3091422"/>
              <a:ext cx="153000" cy="153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74" name="Ellipse 473"/>
            <p:cNvSpPr>
              <a:spLocks noChangeAspect="1"/>
            </p:cNvSpPr>
            <p:nvPr/>
          </p:nvSpPr>
          <p:spPr>
            <a:xfrm>
              <a:off x="4540146" y="3114412"/>
              <a:ext cx="153000" cy="153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88900" h="508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75" name="Ellipse 474"/>
            <p:cNvSpPr>
              <a:spLocks noChangeAspect="1"/>
            </p:cNvSpPr>
            <p:nvPr/>
          </p:nvSpPr>
          <p:spPr>
            <a:xfrm>
              <a:off x="4291244" y="2885210"/>
              <a:ext cx="459000" cy="459000"/>
            </a:xfrm>
            <a:prstGeom prst="ellipse">
              <a:avLst/>
            </a:prstGeom>
            <a:solidFill>
              <a:srgbClr val="C00000">
                <a:alpha val="80000"/>
              </a:srgb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metal">
              <a:bevelT w="228600" h="88900"/>
            </a:sp3d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</p:grpSp>
      <p:sp>
        <p:nvSpPr>
          <p:cNvPr id="476" name="Ellipse 475"/>
          <p:cNvSpPr>
            <a:spLocks noChangeAspect="1"/>
          </p:cNvSpPr>
          <p:nvPr/>
        </p:nvSpPr>
        <p:spPr>
          <a:xfrm>
            <a:off x="4408492" y="5007740"/>
            <a:ext cx="459000" cy="459000"/>
          </a:xfrm>
          <a:prstGeom prst="ellipse">
            <a:avLst/>
          </a:prstGeom>
          <a:solidFill>
            <a:srgbClr val="C00000">
              <a:alpha val="80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 prstMaterial="metal">
            <a:bevelT w="228600" h="88900"/>
          </a:sp3d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 smtClean="0">
              <a:solidFill>
                <a:prstClr val="white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477" name="ZoneTexte 476"/>
          <p:cNvSpPr txBox="1"/>
          <p:nvPr/>
        </p:nvSpPr>
        <p:spPr>
          <a:xfrm>
            <a:off x="2795740" y="2852936"/>
            <a:ext cx="1776260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u="sng" dirty="0" err="1" smtClean="0">
                <a:solidFill>
                  <a:prstClr val="white"/>
                </a:solidFill>
                <a:latin typeface="Calibri"/>
                <a:ea typeface="ＭＳ Ｐゴシック" charset="-128"/>
              </a:rPr>
              <a:t>Energie</a:t>
            </a:r>
            <a:r>
              <a:rPr lang="en-US" b="1" u="sng" dirty="0" smtClean="0">
                <a:solidFill>
                  <a:prstClr val="white"/>
                </a:solidFill>
                <a:latin typeface="Calibri"/>
                <a:ea typeface="ＭＳ Ｐゴシック" charset="-128"/>
              </a:rPr>
              <a:t> </a:t>
            </a:r>
            <a:r>
              <a:rPr lang="en-US" b="1" u="sng" dirty="0" err="1" smtClean="0">
                <a:solidFill>
                  <a:prstClr val="white"/>
                </a:solidFill>
                <a:latin typeface="Calibri"/>
                <a:ea typeface="ＭＳ Ｐゴシック" charset="-128"/>
              </a:rPr>
              <a:t>intermédiaire</a:t>
            </a:r>
            <a:endParaRPr lang="en-US" b="1" u="sng" dirty="0" smtClean="0">
              <a:solidFill>
                <a:prstClr val="white"/>
              </a:solidFill>
              <a:latin typeface="Calibri"/>
              <a:ea typeface="ＭＳ Ｐゴシック" charset="-128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 err="1" smtClean="0">
                <a:solidFill>
                  <a:prstClr val="white"/>
                </a:solidFill>
                <a:latin typeface="Calibri"/>
                <a:ea typeface="ＭＳ Ｐゴシック" charset="-128"/>
              </a:rPr>
              <a:t>Comportement</a:t>
            </a:r>
            <a:r>
              <a:rPr lang="en-US" b="1" dirty="0" smtClean="0">
                <a:solidFill>
                  <a:prstClr val="white"/>
                </a:solidFill>
                <a:latin typeface="Calibri"/>
                <a:ea typeface="ＭＳ Ｐゴシック" charset="-128"/>
              </a:rPr>
              <a:t> </a:t>
            </a:r>
            <a:r>
              <a:rPr lang="en-US" b="1" dirty="0" err="1" smtClean="0">
                <a:solidFill>
                  <a:prstClr val="white"/>
                </a:solidFill>
                <a:latin typeface="Calibri"/>
                <a:ea typeface="ＭＳ Ｐゴシック" charset="-128"/>
              </a:rPr>
              <a:t>dominé</a:t>
            </a:r>
            <a:r>
              <a:rPr lang="en-US" b="1" dirty="0" smtClean="0">
                <a:solidFill>
                  <a:prstClr val="white"/>
                </a:solidFill>
                <a:latin typeface="Calibri"/>
                <a:ea typeface="ＭＳ Ｐゴシック" charset="-128"/>
              </a:rPr>
              <a:t> par </a:t>
            </a:r>
            <a:r>
              <a:rPr lang="en-US" b="1" dirty="0" err="1" smtClean="0">
                <a:solidFill>
                  <a:prstClr val="white"/>
                </a:solidFill>
                <a:latin typeface="Calibri"/>
                <a:ea typeface="ＭＳ Ｐゴシック" charset="-128"/>
              </a:rPr>
              <a:t>nucléons</a:t>
            </a:r>
            <a:endParaRPr lang="en-US" b="1" dirty="0">
              <a:solidFill>
                <a:prstClr val="white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478" name="ZoneTexte 477"/>
          <p:cNvSpPr txBox="1"/>
          <p:nvPr/>
        </p:nvSpPr>
        <p:spPr>
          <a:xfrm>
            <a:off x="2915816" y="4570370"/>
            <a:ext cx="1690828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u="sng" dirty="0" err="1" smtClean="0">
                <a:solidFill>
                  <a:prstClr val="white"/>
                </a:solidFill>
                <a:latin typeface="Calibri"/>
                <a:ea typeface="ＭＳ Ｐゴシック" charset="-128"/>
              </a:rPr>
              <a:t>Basse</a:t>
            </a:r>
            <a:r>
              <a:rPr lang="en-US" b="1" u="sng" dirty="0" smtClean="0">
                <a:solidFill>
                  <a:prstClr val="white"/>
                </a:solidFill>
                <a:latin typeface="Calibri"/>
                <a:ea typeface="ＭＳ Ｐゴシック" charset="-128"/>
              </a:rPr>
              <a:t> </a:t>
            </a:r>
            <a:r>
              <a:rPr lang="en-US" b="1" u="sng" dirty="0" err="1" smtClean="0">
                <a:solidFill>
                  <a:prstClr val="white"/>
                </a:solidFill>
                <a:latin typeface="Calibri"/>
                <a:ea typeface="ＭＳ Ｐゴシック" charset="-128"/>
              </a:rPr>
              <a:t>énergie</a:t>
            </a:r>
            <a:endParaRPr lang="en-US" b="1" u="sng" dirty="0" smtClean="0">
              <a:solidFill>
                <a:prstClr val="white"/>
              </a:solidFill>
              <a:latin typeface="Calibri"/>
              <a:ea typeface="ＭＳ Ｐゴシック" charset="-128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 err="1" smtClean="0">
                <a:solidFill>
                  <a:prstClr val="white"/>
                </a:solidFill>
                <a:latin typeface="Calibri"/>
                <a:ea typeface="ＭＳ Ｐゴシック" charset="-128"/>
              </a:rPr>
              <a:t>Comportement</a:t>
            </a:r>
            <a:r>
              <a:rPr lang="en-US" b="1" dirty="0" smtClean="0">
                <a:solidFill>
                  <a:prstClr val="white"/>
                </a:solidFill>
                <a:latin typeface="Calibri"/>
                <a:ea typeface="ＭＳ Ｐゴシック" charset="-128"/>
              </a:rPr>
              <a:t> </a:t>
            </a:r>
            <a:r>
              <a:rPr lang="en-US" b="1" dirty="0" err="1" smtClean="0">
                <a:solidFill>
                  <a:prstClr val="white"/>
                </a:solidFill>
                <a:latin typeface="Calibri"/>
                <a:ea typeface="ＭＳ Ｐゴシック" charset="-128"/>
              </a:rPr>
              <a:t>dominé</a:t>
            </a:r>
            <a:r>
              <a:rPr lang="en-US" b="1" dirty="0" smtClean="0">
                <a:solidFill>
                  <a:prstClr val="white"/>
                </a:solidFill>
                <a:latin typeface="Calibri"/>
                <a:ea typeface="ＭＳ Ｐゴシック" charset="-128"/>
              </a:rPr>
              <a:t> par </a:t>
            </a:r>
            <a:r>
              <a:rPr lang="en-US" b="1" dirty="0" err="1" smtClean="0">
                <a:solidFill>
                  <a:prstClr val="white"/>
                </a:solidFill>
                <a:latin typeface="Calibri"/>
                <a:ea typeface="ＭＳ Ｐゴシック" charset="-128"/>
              </a:rPr>
              <a:t>noyau</a:t>
            </a:r>
            <a:endParaRPr lang="en-US" b="1" dirty="0" smtClean="0">
              <a:solidFill>
                <a:prstClr val="white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479" name="ZoneTexte 478"/>
          <p:cNvSpPr txBox="1"/>
          <p:nvPr/>
        </p:nvSpPr>
        <p:spPr>
          <a:xfrm>
            <a:off x="2670224" y="1148551"/>
            <a:ext cx="1901776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u="sng" dirty="0" smtClean="0">
                <a:solidFill>
                  <a:prstClr val="white"/>
                </a:solidFill>
                <a:latin typeface="Calibri"/>
                <a:ea typeface="ＭＳ Ｐゴシック" charset="-128"/>
              </a:rPr>
              <a:t>Haute </a:t>
            </a:r>
            <a:r>
              <a:rPr lang="en-US" b="1" u="sng" dirty="0" err="1" smtClean="0">
                <a:solidFill>
                  <a:prstClr val="white"/>
                </a:solidFill>
                <a:latin typeface="Calibri"/>
                <a:ea typeface="ＭＳ Ｐゴシック" charset="-128"/>
              </a:rPr>
              <a:t>énergie</a:t>
            </a:r>
            <a:endParaRPr lang="en-US" b="1" u="sng" dirty="0" smtClean="0">
              <a:solidFill>
                <a:prstClr val="white"/>
              </a:solidFill>
              <a:latin typeface="Calibri"/>
              <a:ea typeface="ＭＳ Ｐゴシック" charset="-128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 err="1" smtClean="0">
                <a:solidFill>
                  <a:prstClr val="white"/>
                </a:solidFill>
                <a:latin typeface="Calibri"/>
                <a:ea typeface="ＭＳ Ｐゴシック" charset="-128"/>
              </a:rPr>
              <a:t>Comportement</a:t>
            </a:r>
            <a:r>
              <a:rPr lang="en-US" b="1" dirty="0" smtClean="0">
                <a:solidFill>
                  <a:prstClr val="white"/>
                </a:solidFill>
                <a:latin typeface="Calibri"/>
                <a:ea typeface="ＭＳ Ｐゴシック" charset="-128"/>
              </a:rPr>
              <a:t> </a:t>
            </a:r>
            <a:r>
              <a:rPr lang="en-US" b="1" dirty="0" err="1" smtClean="0">
                <a:solidFill>
                  <a:prstClr val="white"/>
                </a:solidFill>
                <a:latin typeface="Calibri"/>
                <a:ea typeface="ＭＳ Ｐゴシック" charset="-128"/>
              </a:rPr>
              <a:t>dominé</a:t>
            </a:r>
            <a:r>
              <a:rPr lang="en-US" b="1" dirty="0" smtClean="0">
                <a:solidFill>
                  <a:prstClr val="white"/>
                </a:solidFill>
                <a:latin typeface="Calibri"/>
                <a:ea typeface="ＭＳ Ｐゴシック" charset="-128"/>
              </a:rPr>
              <a:t> par quarks et gluons</a:t>
            </a:r>
          </a:p>
        </p:txBody>
      </p:sp>
      <p:sp>
        <p:nvSpPr>
          <p:cNvPr id="481" name="ZoneTexte 480"/>
          <p:cNvSpPr txBox="1"/>
          <p:nvPr/>
        </p:nvSpPr>
        <p:spPr>
          <a:xfrm>
            <a:off x="5281322" y="1290276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white"/>
                </a:solidFill>
                <a:latin typeface="Symbol" pitchFamily="18" charset="2"/>
                <a:ea typeface="ＭＳ Ｐゴシック" charset="-128"/>
              </a:rPr>
              <a:t>l</a:t>
            </a:r>
            <a:endParaRPr lang="en-US" b="1" dirty="0">
              <a:solidFill>
                <a:prstClr val="white"/>
              </a:solidFill>
              <a:latin typeface="Symbol" pitchFamily="18" charset="2"/>
              <a:ea typeface="ＭＳ Ｐゴシック" charset="-128"/>
            </a:endParaRPr>
          </a:p>
        </p:txBody>
      </p:sp>
      <p:sp>
        <p:nvSpPr>
          <p:cNvPr id="482" name="ZoneTexte 481"/>
          <p:cNvSpPr txBox="1"/>
          <p:nvPr/>
        </p:nvSpPr>
        <p:spPr>
          <a:xfrm>
            <a:off x="5278024" y="2958684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white"/>
                </a:solidFill>
                <a:latin typeface="Symbol" pitchFamily="18" charset="2"/>
                <a:ea typeface="ＭＳ Ｐゴシック" charset="-128"/>
              </a:rPr>
              <a:t>l</a:t>
            </a:r>
            <a:endParaRPr lang="en-US" b="1" dirty="0">
              <a:solidFill>
                <a:prstClr val="white"/>
              </a:solidFill>
              <a:latin typeface="Symbol" pitchFamily="18" charset="2"/>
              <a:ea typeface="ＭＳ Ｐゴシック" charset="-128"/>
            </a:endParaRPr>
          </a:p>
        </p:txBody>
      </p:sp>
      <p:sp>
        <p:nvSpPr>
          <p:cNvPr id="483" name="ZoneTexte 482"/>
          <p:cNvSpPr txBox="1"/>
          <p:nvPr/>
        </p:nvSpPr>
        <p:spPr>
          <a:xfrm>
            <a:off x="5276268" y="4715852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white"/>
                </a:solidFill>
                <a:latin typeface="Symbol" pitchFamily="18" charset="2"/>
                <a:ea typeface="ＭＳ Ｐゴシック" charset="-128"/>
              </a:rPr>
              <a:t>l</a:t>
            </a:r>
            <a:endParaRPr lang="en-US" b="1" dirty="0">
              <a:solidFill>
                <a:prstClr val="white"/>
              </a:solidFill>
              <a:latin typeface="Symbol" pitchFamily="18" charset="2"/>
              <a:ea typeface="ＭＳ Ｐゴシック" charset="-128"/>
            </a:endParaRPr>
          </a:p>
        </p:txBody>
      </p:sp>
      <p:sp>
        <p:nvSpPr>
          <p:cNvPr id="484" name="ZoneTexte 483"/>
          <p:cNvSpPr txBox="1"/>
          <p:nvPr/>
        </p:nvSpPr>
        <p:spPr>
          <a:xfrm>
            <a:off x="7387772" y="831470"/>
            <a:ext cx="1728192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u="sng" dirty="0" err="1" smtClean="0">
                <a:solidFill>
                  <a:prstClr val="white"/>
                </a:solidFill>
                <a:latin typeface="Calibri"/>
                <a:ea typeface="ＭＳ Ｐゴシック" charset="-128"/>
              </a:rPr>
              <a:t>Principaux</a:t>
            </a:r>
            <a:r>
              <a:rPr lang="en-US" b="1" u="sng" dirty="0" smtClean="0">
                <a:solidFill>
                  <a:prstClr val="white"/>
                </a:solidFill>
                <a:latin typeface="Calibri"/>
                <a:ea typeface="ＭＳ Ｐゴシック" charset="-128"/>
              </a:rPr>
              <a:t> </a:t>
            </a:r>
            <a:r>
              <a:rPr lang="en-US" b="1" u="sng" dirty="0" err="1" smtClean="0">
                <a:solidFill>
                  <a:prstClr val="white"/>
                </a:solidFill>
                <a:latin typeface="Calibri"/>
                <a:ea typeface="ＭＳ Ｐゴシック" charset="-128"/>
              </a:rPr>
              <a:t>modèles</a:t>
            </a:r>
            <a:endParaRPr lang="en-US" b="1" u="sng" baseline="30000" dirty="0" smtClean="0">
              <a:solidFill>
                <a:prstClr val="white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485" name="ZoneTexte 484"/>
          <p:cNvSpPr txBox="1"/>
          <p:nvPr/>
        </p:nvSpPr>
        <p:spPr>
          <a:xfrm>
            <a:off x="7614151" y="4221088"/>
            <a:ext cx="1507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err="1" smtClean="0">
                <a:solidFill>
                  <a:prstClr val="white"/>
                </a:solidFill>
                <a:latin typeface="Calibri"/>
                <a:ea typeface="ＭＳ Ｐゴシック" charset="-128"/>
              </a:rPr>
              <a:t>Precompound</a:t>
            </a:r>
            <a:endParaRPr lang="en-US" dirty="0" smtClean="0">
              <a:solidFill>
                <a:prstClr val="white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486" name="ZoneTexte 485"/>
          <p:cNvSpPr txBox="1"/>
          <p:nvPr/>
        </p:nvSpPr>
        <p:spPr>
          <a:xfrm>
            <a:off x="7744272" y="5595188"/>
            <a:ext cx="1402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err="1" smtClean="0">
                <a:solidFill>
                  <a:prstClr val="white"/>
                </a:solidFill>
                <a:latin typeface="Calibri"/>
                <a:ea typeface="ＭＳ Ｐゴシック" charset="-128"/>
              </a:rPr>
              <a:t>Radioactivité</a:t>
            </a:r>
            <a:endParaRPr lang="en-US" dirty="0" smtClean="0">
              <a:solidFill>
                <a:prstClr val="white"/>
              </a:solidFill>
              <a:latin typeface="Calibri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7182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76D072-6C1A-45AB-9910-1F32D0EF43A5}" type="slidenum">
              <a:rPr lang="en-US"/>
              <a:pPr>
                <a:defRPr/>
              </a:pPr>
              <a:t>107</a:t>
            </a:fld>
            <a:endParaRPr lang="en-US"/>
          </a:p>
        </p:txBody>
      </p:sp>
      <p:pic>
        <p:nvPicPr>
          <p:cNvPr id="104453" name="Picture 4" descr="roulette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-3267075"/>
            <a:ext cx="9366250" cy="1015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171450"/>
            <a:ext cx="7772400" cy="1143000"/>
          </a:xfrm>
        </p:spPr>
        <p:txBody>
          <a:bodyPr/>
          <a:lstStyle/>
          <a:p>
            <a:pPr eaLnBrk="1" hangingPunct="1"/>
            <a:r>
              <a:rPr lang="fr-FR" sz="3600" smtClean="0"/>
              <a:t>Comment marche un processus ?</a:t>
            </a:r>
          </a:p>
        </p:txBody>
      </p:sp>
      <p:sp>
        <p:nvSpPr>
          <p:cNvPr id="1044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925" y="908050"/>
            <a:ext cx="8964613" cy="6121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fr-FR" sz="2000" smtClean="0"/>
              <a:t>On utilise la technique dite du « Monté Carlo »</a:t>
            </a:r>
          </a:p>
          <a:p>
            <a:pPr eaLnBrk="1" hangingPunct="1">
              <a:lnSpc>
                <a:spcPct val="90000"/>
              </a:lnSpc>
            </a:pPr>
            <a:r>
              <a:rPr lang="fr-FR" sz="2000" smtClean="0"/>
              <a:t>Les processus physiques sont de nature aléatoire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1800" smtClean="0"/>
              <a:t>Probabilité de conversion d’un photon en paire d’électron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1800" smtClean="0"/>
              <a:t>Probabilité d’émission d’un photon par un électron passant dans la matière</a:t>
            </a:r>
          </a:p>
          <a:p>
            <a:pPr eaLnBrk="1" hangingPunct="1">
              <a:lnSpc>
                <a:spcPct val="90000"/>
              </a:lnSpc>
            </a:pPr>
            <a:r>
              <a:rPr lang="fr-FR" sz="2000" smtClean="0"/>
              <a:t>Les processus physiques implémentent les « sections efficaces »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1800" smtClean="0"/>
              <a:t>Qui décrivent les probabilités au-dessus</a:t>
            </a:r>
          </a:p>
          <a:p>
            <a:pPr lvl="2" eaLnBrk="1" hangingPunct="1">
              <a:lnSpc>
                <a:spcPct val="90000"/>
              </a:lnSpc>
            </a:pPr>
            <a:r>
              <a:rPr lang="fr-FR" sz="1600" smtClean="0"/>
              <a:t>Tenant compte des paramètres physiques (énergie, densité, etc…)</a:t>
            </a:r>
          </a:p>
          <a:p>
            <a:pPr eaLnBrk="1" hangingPunct="1">
              <a:lnSpc>
                <a:spcPct val="90000"/>
              </a:lnSpc>
            </a:pPr>
            <a:r>
              <a:rPr lang="fr-FR" sz="2000" smtClean="0"/>
              <a:t>Un processus physique « tire » aléatoirement le nombre de « longueurs d’interactions », ou la durée, avant qu’il n’agisse sur la particule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1800" smtClean="0"/>
              <a:t>Par exemple au bout de combien de temps le processus de désintégration va agir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1800" smtClean="0"/>
              <a:t>Ou à quelle distance aura lieu une interaction photo-nucléaire</a:t>
            </a:r>
          </a:p>
          <a:p>
            <a:pPr eaLnBrk="1" hangingPunct="1">
              <a:lnSpc>
                <a:spcPct val="90000"/>
              </a:lnSpc>
            </a:pPr>
            <a:r>
              <a:rPr lang="fr-FR" sz="2000" smtClean="0"/>
              <a:t>Puis on met ces processus ensembles, </a:t>
            </a:r>
            <a:r>
              <a:rPr lang="fr-FR" sz="2000" smtClean="0">
                <a:cs typeface="Times New Roman" pitchFamily="18" charset="0"/>
              </a:rPr>
              <a:t>à agir sur la particule, avec un arbitre: </a:t>
            </a:r>
            <a:r>
              <a:rPr lang="fr-FR" sz="2000" smtClean="0"/>
              <a:t>le « stepping » (on en reparlera)</a:t>
            </a:r>
          </a:p>
          <a:p>
            <a:pPr eaLnBrk="1" hangingPunct="1">
              <a:lnSpc>
                <a:spcPct val="90000"/>
              </a:lnSpc>
            </a:pPr>
            <a:r>
              <a:rPr lang="fr-FR" sz="2000" smtClean="0"/>
              <a:t>Si un processus intervient, il détermine alors le sort de la particule: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1800" smtClean="0"/>
              <a:t>Sa perte d’énergie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1800" smtClean="0"/>
              <a:t>Son éventuelle disparition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1800" smtClean="0"/>
              <a:t>L’éventuelle création de particules secondaires</a:t>
            </a:r>
          </a:p>
          <a:p>
            <a:pPr eaLnBrk="1" hangingPunct="1">
              <a:lnSpc>
                <a:spcPct val="90000"/>
              </a:lnSpc>
            </a:pPr>
            <a:r>
              <a:rPr lang="fr-FR" sz="2000" smtClean="0"/>
              <a:t>Tout cela, sous le contrôle du stepping</a:t>
            </a:r>
          </a:p>
        </p:txBody>
      </p:sp>
      <p:sp>
        <p:nvSpPr>
          <p:cNvPr id="8" name="Espace réservé de la date 3"/>
          <p:cNvSpPr txBox="1">
            <a:spLocks/>
          </p:cNvSpPr>
          <p:nvPr/>
        </p:nvSpPr>
        <p:spPr bwMode="auto">
          <a:xfrm>
            <a:off x="187325" y="6653213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mtClean="0"/>
              <a:t>Marc Verderi - LLR</a:t>
            </a:r>
            <a:endParaRPr lang="en-US"/>
          </a:p>
        </p:txBody>
      </p:sp>
      <p:sp>
        <p:nvSpPr>
          <p:cNvPr id="9" name="Espace réservé du pied de page 4"/>
          <p:cNvSpPr txBox="1">
            <a:spLocks/>
          </p:cNvSpPr>
          <p:nvPr/>
        </p:nvSpPr>
        <p:spPr bwMode="auto">
          <a:xfrm>
            <a:off x="2563813" y="6653213"/>
            <a:ext cx="43211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mtClean="0"/>
              <a:t>De la physique au detecteur - Aussois - Decembre 2012</a:t>
            </a:r>
            <a:endParaRPr lang="en-US"/>
          </a:p>
        </p:txBody>
      </p:sp>
      <p:sp>
        <p:nvSpPr>
          <p:cNvPr id="10" name="Espace réservé du numéro de diapositive 5"/>
          <p:cNvSpPr txBox="1">
            <a:spLocks/>
          </p:cNvSpPr>
          <p:nvPr/>
        </p:nvSpPr>
        <p:spPr bwMode="auto">
          <a:xfrm>
            <a:off x="7356475" y="6653213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A1C13872-1D52-4048-A2CF-9E4089792AD3}" type="slidenum">
              <a:rPr lang="en-US" smtClean="0"/>
              <a:pPr>
                <a:defRPr/>
              </a:pPr>
              <a:t>107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1F8CC8-A086-42EE-BDD6-1DE862D16FFD}" type="slidenum">
              <a:rPr lang="en-US"/>
              <a:pPr>
                <a:defRPr/>
              </a:pPr>
              <a:t>108</a:t>
            </a:fld>
            <a:endParaRPr lang="en-US"/>
          </a:p>
        </p:txBody>
      </p:sp>
      <p:sp>
        <p:nvSpPr>
          <p:cNvPr id="105477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fr-FR" smtClean="0"/>
              <a:t>Le stepping</a:t>
            </a:r>
          </a:p>
        </p:txBody>
      </p:sp>
      <p:sp>
        <p:nvSpPr>
          <p:cNvPr id="105478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22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23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77931F-CCF0-48C0-84AF-2163B188568F}" type="slidenum">
              <a:rPr lang="en-US"/>
              <a:pPr>
                <a:defRPr/>
              </a:pPr>
              <a:t>109</a:t>
            </a:fld>
            <a:endParaRPr lang="en-US"/>
          </a:p>
        </p:txBody>
      </p:sp>
      <p:pic>
        <p:nvPicPr>
          <p:cNvPr id="246802" name="Picture 18" descr="1194984776763627730left_foot_print_benji_pa_02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73811">
            <a:off x="1013619" y="146844"/>
            <a:ext cx="838200" cy="106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803" name="Picture 19" descr="1194984778189639209right_foot_print_benji_p_02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14155">
            <a:off x="1331913" y="1628775"/>
            <a:ext cx="838200" cy="106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804" name="Picture 20" descr="1194984776763627730left_foot_print_benji_pa_02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73811">
            <a:off x="2885282" y="1947068"/>
            <a:ext cx="838200" cy="106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805" name="Picture 21" descr="1194984778189639209right_foot_print_benji_p_02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14155">
            <a:off x="2987675" y="3213100"/>
            <a:ext cx="838200" cy="106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806" name="Picture 22" descr="1194984778189639209right_foot_print_benji_p_02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14155">
            <a:off x="4813300" y="4884738"/>
            <a:ext cx="838200" cy="106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807" name="Picture 23" descr="1194984778189639209right_foot_print_benji_p_02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14155">
            <a:off x="6686550" y="6180138"/>
            <a:ext cx="838200" cy="106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808" name="Picture 24" descr="1194984776763627730left_foot_print_benji_pa_02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73811">
            <a:off x="4483894" y="3485357"/>
            <a:ext cx="838200" cy="106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809" name="Picture 25" descr="1194984776763627730left_foot_print_benji_pa_02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73811">
            <a:off x="6141244" y="4782344"/>
            <a:ext cx="838200" cy="106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788" name="Picture 4" descr="1194984776763627730left_foot_print_benji_pa_02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57313">
            <a:off x="88107" y="5022056"/>
            <a:ext cx="838200" cy="106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789" name="Picture 5" descr="1194984776763627730left_foot_print_benji_pa_02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30580">
            <a:off x="3137694" y="3948907"/>
            <a:ext cx="838200" cy="106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11" name="Picture 6" descr="1194984776763627730left_foot_print_benji_pa_02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0446">
            <a:off x="7380288" y="5459413"/>
            <a:ext cx="838200" cy="106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791" name="Picture 7" descr="1194984776763627730left_foot_print_benji_pa_02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6005">
            <a:off x="4932363" y="1700213"/>
            <a:ext cx="838200" cy="106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793" name="Picture 9" descr="1194984778189639209right_foot_print_benji_p_02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74205">
            <a:off x="1910557" y="5171281"/>
            <a:ext cx="838200" cy="106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795" name="Picture 11" descr="1194984778189639209right_foot_print_benji_p_02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91583">
            <a:off x="4618832" y="3256756"/>
            <a:ext cx="838200" cy="106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796" name="Picture 12" descr="1194984778189639209right_foot_print_benji_p_02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58158">
            <a:off x="5810250" y="438150"/>
            <a:ext cx="838200" cy="106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16" name="Picture 13" descr="1194984778189639209right_foot_print_benji_p_02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40854">
            <a:off x="8413750" y="4437063"/>
            <a:ext cx="838200" cy="106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1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88913"/>
            <a:ext cx="7772400" cy="1143000"/>
          </a:xfrm>
        </p:spPr>
        <p:txBody>
          <a:bodyPr/>
          <a:lstStyle/>
          <a:p>
            <a:pPr eaLnBrk="1" hangingPunct="1"/>
            <a:r>
              <a:rPr lang="fr-FR" sz="4000" smtClean="0"/>
              <a:t>Le cœur de la simulation: le stepping</a:t>
            </a:r>
          </a:p>
        </p:txBody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484313"/>
            <a:ext cx="8642350" cy="482441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fr-FR" sz="2400" smtClean="0"/>
              <a:t>Geant4 fait progresser les particules par « pas »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000" smtClean="0"/>
              <a:t>« pas » = « step » en anglais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000" smtClean="0"/>
              <a:t>…cette progression s’appelle donc le « stepping »</a:t>
            </a:r>
          </a:p>
          <a:p>
            <a:pPr eaLnBrk="1" hangingPunct="1">
              <a:lnSpc>
                <a:spcPct val="90000"/>
              </a:lnSpc>
            </a:pPr>
            <a:r>
              <a:rPr lang="fr-FR" sz="2400" smtClean="0"/>
              <a:t>C’est lors de cette progression qu’intervient le calcul des processus physiques, en se basant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000" smtClean="0"/>
              <a:t>sur les propriétés de la particule en cours (particule primaire)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000" smtClean="0"/>
              <a:t>du milieu courant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000" smtClean="0"/>
              <a:t>et qui aboutit :</a:t>
            </a:r>
          </a:p>
          <a:p>
            <a:pPr lvl="2" eaLnBrk="1" hangingPunct="1">
              <a:lnSpc>
                <a:spcPct val="90000"/>
              </a:lnSpc>
            </a:pPr>
            <a:r>
              <a:rPr lang="fr-FR" sz="1800" smtClean="0"/>
              <a:t>au calcul de l’énergie déposée</a:t>
            </a:r>
          </a:p>
          <a:p>
            <a:pPr lvl="2" eaLnBrk="1" hangingPunct="1">
              <a:lnSpc>
                <a:spcPct val="90000"/>
              </a:lnSpc>
            </a:pPr>
            <a:r>
              <a:rPr lang="fr-FR" sz="1800" smtClean="0"/>
              <a:t>à la création d’éventuelles particules secondaires</a:t>
            </a:r>
          </a:p>
          <a:p>
            <a:pPr lvl="2" eaLnBrk="1" hangingPunct="1">
              <a:lnSpc>
                <a:spcPct val="90000"/>
              </a:lnSpc>
            </a:pPr>
            <a:r>
              <a:rPr lang="fr-FR" sz="1800" smtClean="0"/>
              <a:t>et qui modifie l’état de la primaire</a:t>
            </a:r>
          </a:p>
          <a:p>
            <a:pPr lvl="3" eaLnBrk="1" hangingPunct="1">
              <a:lnSpc>
                <a:spcPct val="90000"/>
              </a:lnSpc>
            </a:pPr>
            <a:r>
              <a:rPr lang="fr-FR" sz="1800" smtClean="0"/>
              <a:t>Énergie, direction, etc…</a:t>
            </a:r>
          </a:p>
          <a:p>
            <a:pPr eaLnBrk="1" hangingPunct="1">
              <a:lnSpc>
                <a:spcPct val="90000"/>
              </a:lnSpc>
            </a:pPr>
            <a:r>
              <a:rPr lang="fr-FR" sz="2400" smtClean="0"/>
              <a:t>L’ensemble de ces opérations de stepping constitue le « tracking »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000" smtClean="0"/>
              <a:t>C’est le chef d’orchestre de la simulation</a:t>
            </a:r>
          </a:p>
        </p:txBody>
      </p:sp>
      <p:pic>
        <p:nvPicPr>
          <p:cNvPr id="106519" name="Picture 17" descr="1194984776763627730left_foot_print_benji_pa_02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0446">
            <a:off x="8388350" y="3155950"/>
            <a:ext cx="838200" cy="106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8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8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787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E1D559-7A4E-4CFF-810B-36EA766F2208}" type="slidenum">
              <a:rPr lang="en-US"/>
              <a:pPr>
                <a:defRPr/>
              </a:pPr>
              <a:t>11</a:t>
            </a:fld>
            <a:endParaRPr lang="en-US"/>
          </a:p>
        </p:txBody>
      </p:sp>
      <p:pic>
        <p:nvPicPr>
          <p:cNvPr id="492550" name="Picture 6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12700"/>
            <a:ext cx="9144001" cy="685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8" name="Rectangle 2"/>
          <p:cNvSpPr>
            <a:spLocks noGrp="1" noChangeArrowheads="1"/>
          </p:cNvSpPr>
          <p:nvPr>
            <p:ph type="title"/>
          </p:nvPr>
        </p:nvSpPr>
        <p:spPr>
          <a:xfrm>
            <a:off x="646113" y="577850"/>
            <a:ext cx="7772400" cy="1143000"/>
          </a:xfrm>
        </p:spPr>
        <p:txBody>
          <a:bodyPr/>
          <a:lstStyle/>
          <a:p>
            <a:pPr eaLnBrk="1" hangingPunct="1"/>
            <a:r>
              <a:rPr lang="fr-FR" sz="4000" smtClean="0"/>
              <a:t>Par o</a:t>
            </a:r>
            <a:r>
              <a:rPr lang="fr-FR" sz="4000" smtClean="0">
                <a:cs typeface="Times New Roman" pitchFamily="18" charset="0"/>
              </a:rPr>
              <a:t>ù</a:t>
            </a:r>
            <a:r>
              <a:rPr lang="fr-FR" sz="4000" smtClean="0"/>
              <a:t> commence le problème de reconstruction ?</a:t>
            </a:r>
            <a:br>
              <a:rPr lang="fr-FR" sz="4000" smtClean="0"/>
            </a:br>
            <a:r>
              <a:rPr lang="fr-FR" sz="3200" smtClean="0"/>
              <a:t>Un exemple d’expérience: B</a:t>
            </a:r>
            <a:r>
              <a:rPr lang="fr-FR" sz="2800" smtClean="0"/>
              <a:t>A</a:t>
            </a:r>
            <a:r>
              <a:rPr lang="fr-FR" sz="3200" smtClean="0"/>
              <a:t>B</a:t>
            </a:r>
            <a:r>
              <a:rPr lang="fr-FR" sz="2800" smtClean="0"/>
              <a:t>AR</a:t>
            </a:r>
          </a:p>
        </p:txBody>
      </p:sp>
      <p:sp>
        <p:nvSpPr>
          <p:cNvPr id="133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46113" y="2738438"/>
            <a:ext cx="7772400" cy="4114800"/>
          </a:xfrm>
        </p:spPr>
        <p:txBody>
          <a:bodyPr/>
          <a:lstStyle/>
          <a:p>
            <a:pPr eaLnBrk="1" hangingPunct="1"/>
            <a:r>
              <a:rPr lang="fr-FR" smtClean="0"/>
              <a:t>Au « Stanford Linear Accelerator Center »</a:t>
            </a:r>
          </a:p>
          <a:p>
            <a:pPr lvl="1" eaLnBrk="1" hangingPunct="1"/>
            <a:r>
              <a:rPr lang="fr-FR" smtClean="0"/>
              <a:t>Près de San Francisco</a:t>
            </a:r>
          </a:p>
          <a:p>
            <a:pPr eaLnBrk="1" hangingPunct="1"/>
            <a:r>
              <a:rPr lang="fr-FR" smtClean="0"/>
              <a:t>La salle de contrôle de B</a:t>
            </a:r>
            <a:r>
              <a:rPr lang="fr-FR" sz="2800" smtClean="0"/>
              <a:t>A</a:t>
            </a:r>
            <a:r>
              <a:rPr lang="fr-FR" smtClean="0"/>
              <a:t>B</a:t>
            </a:r>
            <a:r>
              <a:rPr lang="fr-FR" sz="2800" smtClean="0"/>
              <a:t>AR</a:t>
            </a:r>
          </a:p>
          <a:p>
            <a:pPr lvl="1" eaLnBrk="1" hangingPunct="1"/>
            <a:r>
              <a:rPr lang="fr-FR" sz="2400" smtClean="0"/>
              <a:t>Du temps </a:t>
            </a:r>
            <a:r>
              <a:rPr lang="fr-FR" smtClean="0"/>
              <a:t>B</a:t>
            </a:r>
            <a:r>
              <a:rPr lang="fr-FR" sz="2400" smtClean="0"/>
              <a:t>A</a:t>
            </a:r>
            <a:r>
              <a:rPr lang="fr-FR" smtClean="0"/>
              <a:t>B</a:t>
            </a:r>
            <a:r>
              <a:rPr lang="fr-FR" sz="2400" smtClean="0"/>
              <a:t>AR o</a:t>
            </a:r>
            <a:r>
              <a:rPr lang="fr-FR" sz="2400" smtClean="0">
                <a:cs typeface="Times New Roman" pitchFamily="18" charset="0"/>
              </a:rPr>
              <a:t>ù prenait encore des données… </a:t>
            </a:r>
            <a:r>
              <a:rPr lang="fr-FR" sz="2400" smtClean="0">
                <a:cs typeface="Times New Roman" pitchFamily="18" charset="0"/>
                <a:sym typeface="Wingdings" pitchFamily="2" charset="2"/>
              </a:rPr>
              <a:t></a:t>
            </a:r>
            <a:endParaRPr lang="fr-FR" sz="2400" smtClean="0">
              <a:cs typeface="Times New Roman" pitchFamily="18" charset="0"/>
            </a:endParaRPr>
          </a:p>
          <a:p>
            <a:pPr lvl="2" eaLnBrk="1" hangingPunct="1"/>
            <a:endParaRPr lang="fr-FR" sz="2000" smtClean="0"/>
          </a:p>
        </p:txBody>
      </p:sp>
      <p:pic>
        <p:nvPicPr>
          <p:cNvPr id="49254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12700"/>
            <a:ext cx="9144000" cy="685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92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4925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2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10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7A2945-D4E9-49BF-8C3C-78444780D9A2}" type="slidenum">
              <a:rPr lang="en-US"/>
              <a:pPr>
                <a:defRPr/>
              </a:pPr>
              <a:t>110</a:t>
            </a:fld>
            <a:endParaRPr lang="en-US"/>
          </a:p>
        </p:txBody>
      </p:sp>
      <p:sp>
        <p:nvSpPr>
          <p:cNvPr id="10752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98438"/>
            <a:ext cx="7772400" cy="1143000"/>
          </a:xfrm>
        </p:spPr>
        <p:txBody>
          <a:bodyPr/>
          <a:lstStyle/>
          <a:p>
            <a:pPr eaLnBrk="1" hangingPunct="1"/>
            <a:r>
              <a:rPr lang="fr-FR" sz="4000" smtClean="0"/>
              <a:t>Un step se déroule dans un seul et même volume</a:t>
            </a:r>
          </a:p>
        </p:txBody>
      </p:sp>
      <p:sp>
        <p:nvSpPr>
          <p:cNvPr id="1075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557338"/>
            <a:ext cx="8642350" cy="3895725"/>
          </a:xfrm>
        </p:spPr>
        <p:txBody>
          <a:bodyPr/>
          <a:lstStyle/>
          <a:p>
            <a:pPr eaLnBrk="1" hangingPunct="1"/>
            <a:r>
              <a:rPr lang="fr-FR" sz="2400" smtClean="0"/>
              <a:t>Ceci afin de garantir un seul et même matériau tout au long du step:</a:t>
            </a:r>
          </a:p>
          <a:p>
            <a:pPr lvl="1" eaLnBrk="1" hangingPunct="1"/>
            <a:r>
              <a:rPr lang="fr-FR" sz="2000" smtClean="0"/>
              <a:t>Le même que celui utilisé pour faire les calculs physiques au point de départ du step</a:t>
            </a:r>
          </a:p>
          <a:p>
            <a:pPr eaLnBrk="1" hangingPunct="1"/>
            <a:r>
              <a:rPr lang="fr-FR" sz="2400" smtClean="0"/>
              <a:t>C’est le processus de transport qui assure cette fonction</a:t>
            </a:r>
          </a:p>
          <a:p>
            <a:pPr lvl="1" eaLnBrk="1" hangingPunct="1"/>
            <a:r>
              <a:rPr lang="fr-FR" sz="2000" smtClean="0"/>
              <a:t>C’est aussi lui qui déplace la particule, en mettant à jour ses coordonnées</a:t>
            </a:r>
          </a:p>
          <a:p>
            <a:pPr eaLnBrk="1" hangingPunct="1"/>
            <a:r>
              <a:rPr lang="fr-FR" sz="2400" smtClean="0"/>
              <a:t>Si une frontière de volume doit être franchie, le processus de transport demande à arrêter le step sur la surface du volume.</a:t>
            </a:r>
          </a:p>
        </p:txBody>
      </p:sp>
      <p:sp>
        <p:nvSpPr>
          <p:cNvPr id="107527" name="Rectangle 4"/>
          <p:cNvSpPr>
            <a:spLocks noChangeArrowheads="1"/>
          </p:cNvSpPr>
          <p:nvPr/>
        </p:nvSpPr>
        <p:spPr bwMode="auto">
          <a:xfrm>
            <a:off x="2411413" y="5157788"/>
            <a:ext cx="2879725" cy="1295400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/>
            <a:r>
              <a:rPr lang="fr-FR">
                <a:solidFill>
                  <a:srgbClr val="66FFFF"/>
                </a:solidFill>
              </a:rPr>
              <a:t>Volume A</a:t>
            </a:r>
          </a:p>
        </p:txBody>
      </p:sp>
      <p:sp>
        <p:nvSpPr>
          <p:cNvPr id="107528" name="Rectangle 5"/>
          <p:cNvSpPr>
            <a:spLocks noChangeArrowheads="1"/>
          </p:cNvSpPr>
          <p:nvPr/>
        </p:nvSpPr>
        <p:spPr bwMode="auto">
          <a:xfrm>
            <a:off x="5291138" y="5013325"/>
            <a:ext cx="1439862" cy="1008063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fr-FR">
                <a:solidFill>
                  <a:srgbClr val="FFDBDB"/>
                </a:solidFill>
              </a:rPr>
              <a:t>Volume B</a:t>
            </a:r>
          </a:p>
        </p:txBody>
      </p:sp>
      <p:sp>
        <p:nvSpPr>
          <p:cNvPr id="107529" name="Line 6"/>
          <p:cNvSpPr>
            <a:spLocks noChangeShapeType="1"/>
          </p:cNvSpPr>
          <p:nvPr/>
        </p:nvSpPr>
        <p:spPr bwMode="auto">
          <a:xfrm flipV="1">
            <a:off x="3778250" y="5661025"/>
            <a:ext cx="1512888" cy="2159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 type="oval" w="lg" len="lg"/>
            <a:tailEnd type="oval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30" name="Freeform 8"/>
          <p:cNvSpPr>
            <a:spLocks/>
          </p:cNvSpPr>
          <p:nvPr/>
        </p:nvSpPr>
        <p:spPr bwMode="auto">
          <a:xfrm>
            <a:off x="3784600" y="5762625"/>
            <a:ext cx="787400" cy="111125"/>
          </a:xfrm>
          <a:custGeom>
            <a:avLst/>
            <a:gdLst>
              <a:gd name="T0" fmla="*/ 0 w 496"/>
              <a:gd name="T1" fmla="*/ 176410938 h 70"/>
              <a:gd name="T2" fmla="*/ 1249997500 w 496"/>
              <a:gd name="T3" fmla="*/ 0 h 7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96" h="70">
                <a:moveTo>
                  <a:pt x="0" y="70"/>
                </a:moveTo>
                <a:lnTo>
                  <a:pt x="496" y="0"/>
                </a:lnTo>
              </a:path>
            </a:pathLst>
          </a:custGeom>
          <a:noFill/>
          <a:ln w="28575">
            <a:solidFill>
              <a:srgbClr val="FFFF00"/>
            </a:solidFill>
            <a:round/>
            <a:headEnd type="none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1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1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CF1E54-75E7-4519-8AE5-9810C527AF54}" type="slidenum">
              <a:rPr lang="en-US"/>
              <a:pPr>
                <a:defRPr/>
              </a:pPr>
              <a:t>111</a:t>
            </a:fld>
            <a:endParaRPr lang="en-US"/>
          </a:p>
        </p:txBody>
      </p:sp>
      <p:sp>
        <p:nvSpPr>
          <p:cNvPr id="108549" name="Rectangle 19"/>
          <p:cNvSpPr>
            <a:spLocks noGrp="1" noChangeArrowheads="1"/>
          </p:cNvSpPr>
          <p:nvPr>
            <p:ph type="body" idx="1"/>
          </p:nvPr>
        </p:nvSpPr>
        <p:spPr>
          <a:xfrm>
            <a:off x="179388" y="1081088"/>
            <a:ext cx="6481762" cy="5516562"/>
          </a:xfrm>
          <a:noFill/>
        </p:spPr>
        <p:txBody>
          <a:bodyPr/>
          <a:lstStyle/>
          <a:p>
            <a:pPr marL="381000" indent="-381000" eaLnBrk="1" hangingPunct="1">
              <a:buFontTx/>
              <a:buAutoNum type="arabicPeriod"/>
            </a:pPr>
            <a:r>
              <a:rPr lang="fr-FR" sz="1800" smtClean="0"/>
              <a:t>Détermination de la longueur du step:</a:t>
            </a:r>
          </a:p>
          <a:p>
            <a:pPr marL="800100" lvl="1" indent="-342900" eaLnBrk="1" hangingPunct="1"/>
            <a:r>
              <a:rPr lang="fr-FR" sz="1600" smtClean="0"/>
              <a:t>Pour ce faire, le stepping demande à chaque processus quelle longueur de vol il autorise pour la particule</a:t>
            </a:r>
          </a:p>
          <a:p>
            <a:pPr marL="1219200" lvl="2" indent="-304800" eaLnBrk="1" hangingPunct="1"/>
            <a:r>
              <a:rPr lang="fr-FR" sz="1600" smtClean="0"/>
              <a:t>Par exemple, s’il s’agit d’un positron, on peut avoir:</a:t>
            </a:r>
          </a:p>
          <a:p>
            <a:pPr marL="1638300" lvl="3" indent="-266700" eaLnBrk="1" hangingPunct="1"/>
            <a:r>
              <a:rPr lang="fr-FR" sz="1600" smtClean="0"/>
              <a:t>le processus « annihilation » répond 22.1 cm</a:t>
            </a:r>
          </a:p>
          <a:p>
            <a:pPr marL="1638300" lvl="3" indent="-266700" eaLnBrk="1" hangingPunct="1"/>
            <a:r>
              <a:rPr lang="fr-FR" sz="1600" smtClean="0"/>
              <a:t>Le processus de transport (géométrie) répond 12.1 cm</a:t>
            </a:r>
          </a:p>
          <a:p>
            <a:pPr marL="1638300" lvl="3" indent="-266700" eaLnBrk="1" hangingPunct="1"/>
            <a:r>
              <a:rPr lang="fr-FR" sz="1600" smtClean="0"/>
              <a:t>Le bremstralhung répond 7.3 cm</a:t>
            </a:r>
          </a:p>
          <a:p>
            <a:pPr marL="1219200" lvl="2" indent="-304800" eaLnBrk="1" hangingPunct="1"/>
            <a:r>
              <a:rPr lang="fr-FR" sz="1600" smtClean="0"/>
              <a:t>Dans ce cas la longueur de step sera 7.3 cm</a:t>
            </a:r>
          </a:p>
          <a:p>
            <a:pPr marL="381000" indent="-381000" eaLnBrk="1" hangingPunct="1">
              <a:buFontTx/>
              <a:buAutoNum type="arabicPeriod"/>
            </a:pPr>
            <a:r>
              <a:rPr lang="fr-FR" sz="1800" smtClean="0"/>
              <a:t>Application des processus physiques:</a:t>
            </a:r>
          </a:p>
          <a:p>
            <a:pPr marL="800100" lvl="1" indent="-342900" eaLnBrk="1" hangingPunct="1"/>
            <a:r>
              <a:rPr lang="fr-FR" sz="1600" smtClean="0"/>
              <a:t>En deux temps:</a:t>
            </a:r>
          </a:p>
          <a:p>
            <a:pPr marL="1219200" lvl="2" indent="-304800" eaLnBrk="1" hangingPunct="1"/>
            <a:r>
              <a:rPr lang="fr-FR" sz="1600" smtClean="0"/>
              <a:t>D’abord les contributions « continues »</a:t>
            </a:r>
          </a:p>
          <a:p>
            <a:pPr marL="1638300" lvl="3" indent="-266700" eaLnBrk="1" hangingPunct="1"/>
            <a:r>
              <a:rPr lang="fr-FR" sz="1600" smtClean="0"/>
              <a:t>comme l’ionisation</a:t>
            </a:r>
          </a:p>
          <a:p>
            <a:pPr marL="1638300" lvl="3" indent="-266700" eaLnBrk="1" hangingPunct="1"/>
            <a:r>
              <a:rPr lang="fr-FR" sz="1600" smtClean="0"/>
              <a:t>et calcul de l’énergie déposée dans la matière</a:t>
            </a:r>
          </a:p>
          <a:p>
            <a:pPr marL="1219200" lvl="2" indent="-304800" eaLnBrk="1" hangingPunct="1"/>
            <a:r>
              <a:rPr lang="fr-FR" sz="1600" smtClean="0"/>
              <a:t>Puis les processus ponctuels:</a:t>
            </a:r>
          </a:p>
          <a:p>
            <a:pPr marL="1638300" lvl="3" indent="-266700" eaLnBrk="1" hangingPunct="1"/>
            <a:r>
              <a:rPr lang="fr-FR" sz="1600" smtClean="0"/>
              <a:t>Ici, le bremstralhung: émission d’un photon</a:t>
            </a:r>
          </a:p>
          <a:p>
            <a:pPr marL="1638300" lvl="3" indent="-266700" eaLnBrk="1" hangingPunct="1"/>
            <a:r>
              <a:rPr lang="fr-FR" sz="1600" smtClean="0"/>
              <a:t>Dans ce cas, pas de dépôt supplémentaire d’énergie</a:t>
            </a:r>
          </a:p>
          <a:p>
            <a:pPr marL="381000" indent="-381000" eaLnBrk="1" hangingPunct="1">
              <a:buFontTx/>
              <a:buAutoNum type="arabicPeriod"/>
            </a:pPr>
            <a:r>
              <a:rPr lang="fr-FR" sz="1800" smtClean="0"/>
              <a:t>Enfin, si le volume dans lequel s’est déroulé le step est sensible : appel au code utilisateur pour traiter le dépôt d’énergie</a:t>
            </a:r>
          </a:p>
        </p:txBody>
      </p:sp>
      <p:sp>
        <p:nvSpPr>
          <p:cNvPr id="108550" name="Rectangle 7"/>
          <p:cNvSpPr>
            <a:spLocks noChangeArrowheads="1"/>
          </p:cNvSpPr>
          <p:nvPr/>
        </p:nvSpPr>
        <p:spPr bwMode="auto">
          <a:xfrm>
            <a:off x="6875463" y="1125538"/>
            <a:ext cx="2160587" cy="2519362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51" name="Rectangle 5"/>
          <p:cNvSpPr>
            <a:spLocks noChangeArrowheads="1"/>
          </p:cNvSpPr>
          <p:nvPr/>
        </p:nvSpPr>
        <p:spPr bwMode="auto">
          <a:xfrm>
            <a:off x="6659563" y="3644900"/>
            <a:ext cx="1800225" cy="2736850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5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100013"/>
            <a:ext cx="7772400" cy="1143001"/>
          </a:xfrm>
        </p:spPr>
        <p:txBody>
          <a:bodyPr/>
          <a:lstStyle/>
          <a:p>
            <a:pPr eaLnBrk="1" hangingPunct="1"/>
            <a:r>
              <a:rPr lang="fr-FR" smtClean="0"/>
              <a:t>Histoire d’un step</a:t>
            </a:r>
          </a:p>
        </p:txBody>
      </p:sp>
      <p:sp>
        <p:nvSpPr>
          <p:cNvPr id="108553" name="Freeform 4"/>
          <p:cNvSpPr>
            <a:spLocks/>
          </p:cNvSpPr>
          <p:nvPr/>
        </p:nvSpPr>
        <p:spPr bwMode="auto">
          <a:xfrm>
            <a:off x="7091363" y="1341438"/>
            <a:ext cx="1295400" cy="4824412"/>
          </a:xfrm>
          <a:custGeom>
            <a:avLst/>
            <a:gdLst>
              <a:gd name="T0" fmla="*/ 2056447500 w 816"/>
              <a:gd name="T1" fmla="*/ 0 h 3039"/>
              <a:gd name="T2" fmla="*/ 798890325 w 816"/>
              <a:gd name="T3" fmla="*/ 2147483647 h 3039"/>
              <a:gd name="T4" fmla="*/ 0 w 816"/>
              <a:gd name="T5" fmla="*/ 2147483647 h 303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816" h="3039">
                <a:moveTo>
                  <a:pt x="816" y="0"/>
                </a:moveTo>
                <a:cubicBezTo>
                  <a:pt x="634" y="563"/>
                  <a:pt x="453" y="1127"/>
                  <a:pt x="317" y="1633"/>
                </a:cubicBezTo>
                <a:cubicBezTo>
                  <a:pt x="181" y="2139"/>
                  <a:pt x="90" y="2589"/>
                  <a:pt x="0" y="3039"/>
                </a:cubicBezTo>
              </a:path>
            </a:pathLst>
          </a:custGeom>
          <a:noFill/>
          <a:ln w="31750" cap="flat">
            <a:solidFill>
              <a:srgbClr val="FFFF00"/>
            </a:solidFill>
            <a:prstDash val="dash"/>
            <a:round/>
            <a:headEnd type="stealth" w="lg" len="lg"/>
            <a:tailEnd type="oval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8554" name="Text Box 8"/>
          <p:cNvSpPr txBox="1">
            <a:spLocks noChangeArrowheads="1"/>
          </p:cNvSpPr>
          <p:nvPr/>
        </p:nvSpPr>
        <p:spPr bwMode="auto">
          <a:xfrm>
            <a:off x="7477125" y="3370263"/>
            <a:ext cx="3873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28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×</a:t>
            </a:r>
          </a:p>
        </p:txBody>
      </p:sp>
      <p:sp>
        <p:nvSpPr>
          <p:cNvPr id="108555" name="Text Box 9"/>
          <p:cNvSpPr txBox="1">
            <a:spLocks noChangeArrowheads="1"/>
          </p:cNvSpPr>
          <p:nvPr/>
        </p:nvSpPr>
        <p:spPr bwMode="auto">
          <a:xfrm>
            <a:off x="7226300" y="4349750"/>
            <a:ext cx="3873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28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×</a:t>
            </a:r>
          </a:p>
        </p:txBody>
      </p:sp>
      <p:sp>
        <p:nvSpPr>
          <p:cNvPr id="108556" name="Text Box 10"/>
          <p:cNvSpPr txBox="1">
            <a:spLocks noChangeArrowheads="1"/>
          </p:cNvSpPr>
          <p:nvPr/>
        </p:nvSpPr>
        <p:spPr bwMode="auto">
          <a:xfrm>
            <a:off x="8037513" y="1579563"/>
            <a:ext cx="3873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28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×</a:t>
            </a:r>
          </a:p>
        </p:txBody>
      </p:sp>
      <p:sp>
        <p:nvSpPr>
          <p:cNvPr id="108557" name="Rectangle 13"/>
          <p:cNvSpPr>
            <a:spLocks noChangeArrowheads="1"/>
          </p:cNvSpPr>
          <p:nvPr/>
        </p:nvSpPr>
        <p:spPr bwMode="auto">
          <a:xfrm>
            <a:off x="179388" y="3429000"/>
            <a:ext cx="6408737" cy="30956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58" name="Line 14"/>
          <p:cNvSpPr>
            <a:spLocks noChangeShapeType="1"/>
          </p:cNvSpPr>
          <p:nvPr/>
        </p:nvSpPr>
        <p:spPr bwMode="auto">
          <a:xfrm flipV="1">
            <a:off x="5724525" y="1844675"/>
            <a:ext cx="2447925" cy="504825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8559" name="Line 16"/>
          <p:cNvSpPr>
            <a:spLocks noChangeShapeType="1"/>
          </p:cNvSpPr>
          <p:nvPr/>
        </p:nvSpPr>
        <p:spPr bwMode="auto">
          <a:xfrm>
            <a:off x="6300788" y="2852738"/>
            <a:ext cx="1223962" cy="792162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8560" name="Line 17"/>
          <p:cNvSpPr>
            <a:spLocks noChangeShapeType="1"/>
          </p:cNvSpPr>
          <p:nvPr/>
        </p:nvSpPr>
        <p:spPr bwMode="auto">
          <a:xfrm>
            <a:off x="4787900" y="3068638"/>
            <a:ext cx="2447925" cy="1439862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1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1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61E23E-9D6D-4FBD-9B73-440FF9D9AA74}" type="slidenum">
              <a:rPr lang="en-US"/>
              <a:pPr>
                <a:defRPr/>
              </a:pPr>
              <a:t>112</a:t>
            </a:fld>
            <a:endParaRPr lang="en-US"/>
          </a:p>
        </p:txBody>
      </p:sp>
      <p:sp>
        <p:nvSpPr>
          <p:cNvPr id="109573" name="Rectangle 2"/>
          <p:cNvSpPr>
            <a:spLocks noChangeArrowheads="1"/>
          </p:cNvSpPr>
          <p:nvPr/>
        </p:nvSpPr>
        <p:spPr bwMode="auto">
          <a:xfrm>
            <a:off x="6875463" y="1125538"/>
            <a:ext cx="2160587" cy="2519362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74" name="Rectangle 3"/>
          <p:cNvSpPr>
            <a:spLocks noChangeArrowheads="1"/>
          </p:cNvSpPr>
          <p:nvPr/>
        </p:nvSpPr>
        <p:spPr bwMode="auto">
          <a:xfrm>
            <a:off x="6659563" y="3644900"/>
            <a:ext cx="1800225" cy="2736850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75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-100013"/>
            <a:ext cx="7772400" cy="1143001"/>
          </a:xfrm>
        </p:spPr>
        <p:txBody>
          <a:bodyPr/>
          <a:lstStyle/>
          <a:p>
            <a:pPr eaLnBrk="1" hangingPunct="1"/>
            <a:r>
              <a:rPr lang="fr-FR" smtClean="0"/>
              <a:t>Histoire d’un step</a:t>
            </a:r>
          </a:p>
        </p:txBody>
      </p:sp>
      <p:sp>
        <p:nvSpPr>
          <p:cNvPr id="35738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79388" y="1081088"/>
            <a:ext cx="6481762" cy="5516562"/>
          </a:xfrm>
        </p:spPr>
        <p:txBody>
          <a:bodyPr/>
          <a:lstStyle/>
          <a:p>
            <a:pPr marL="381000" indent="-381000" eaLnBrk="1" hangingPunct="1">
              <a:buFontTx/>
              <a:buAutoNum type="arabicPeriod"/>
            </a:pPr>
            <a:r>
              <a:rPr lang="fr-FR" sz="1800" smtClean="0"/>
              <a:t>Détermination de la longueur du step:</a:t>
            </a:r>
          </a:p>
          <a:p>
            <a:pPr marL="800100" lvl="1" indent="-342900" eaLnBrk="1" hangingPunct="1"/>
            <a:r>
              <a:rPr lang="fr-FR" sz="1600" smtClean="0"/>
              <a:t>Pour ce faire, le stepping demande à chaque processus quelle longueur de vol il autorise pour la particule</a:t>
            </a:r>
          </a:p>
          <a:p>
            <a:pPr marL="1219200" lvl="2" indent="-304800" eaLnBrk="1" hangingPunct="1"/>
            <a:r>
              <a:rPr lang="fr-FR" sz="1600" smtClean="0"/>
              <a:t>Par exemple, s’il s’agit d’un positron, on peut avoir:</a:t>
            </a:r>
          </a:p>
          <a:p>
            <a:pPr marL="1638300" lvl="3" indent="-266700" eaLnBrk="1" hangingPunct="1"/>
            <a:r>
              <a:rPr lang="fr-FR" sz="1600" smtClean="0"/>
              <a:t>le processus « annihilation » répond 22.1 cm</a:t>
            </a:r>
          </a:p>
          <a:p>
            <a:pPr marL="1638300" lvl="3" indent="-266700" eaLnBrk="1" hangingPunct="1"/>
            <a:r>
              <a:rPr lang="fr-FR" sz="1600" smtClean="0"/>
              <a:t>Le processus de transport (géométrie) répond 12.1 cm</a:t>
            </a:r>
          </a:p>
          <a:p>
            <a:pPr marL="1638300" lvl="3" indent="-266700" eaLnBrk="1" hangingPunct="1"/>
            <a:r>
              <a:rPr lang="fr-FR" sz="1600" smtClean="0"/>
              <a:t>Le bremstralhung répond 7.3 cm</a:t>
            </a:r>
          </a:p>
          <a:p>
            <a:pPr marL="1219200" lvl="2" indent="-304800" eaLnBrk="1" hangingPunct="1"/>
            <a:r>
              <a:rPr lang="fr-FR" sz="1600" smtClean="0"/>
              <a:t>Dans ce cas la longueur de step sera 7.3 cm</a:t>
            </a:r>
          </a:p>
          <a:p>
            <a:pPr marL="381000" indent="-381000" eaLnBrk="1" hangingPunct="1">
              <a:buFontTx/>
              <a:buAutoNum type="arabicPeriod"/>
            </a:pPr>
            <a:r>
              <a:rPr lang="fr-FR" sz="1800" smtClean="0"/>
              <a:t>Application des processus physiques:</a:t>
            </a:r>
          </a:p>
          <a:p>
            <a:pPr marL="800100" lvl="1" indent="-342900" eaLnBrk="1" hangingPunct="1"/>
            <a:r>
              <a:rPr lang="fr-FR" sz="1600" smtClean="0"/>
              <a:t>En deux temps:</a:t>
            </a:r>
          </a:p>
          <a:p>
            <a:pPr marL="1219200" lvl="2" indent="-304800" eaLnBrk="1" hangingPunct="1"/>
            <a:r>
              <a:rPr lang="fr-FR" sz="1600" smtClean="0"/>
              <a:t>D’abord les contributions « continues »</a:t>
            </a:r>
          </a:p>
          <a:p>
            <a:pPr marL="1638300" lvl="3" indent="-266700" eaLnBrk="1" hangingPunct="1"/>
            <a:r>
              <a:rPr lang="fr-FR" sz="1600" smtClean="0"/>
              <a:t>comme l’ionisation</a:t>
            </a:r>
          </a:p>
          <a:p>
            <a:pPr marL="1638300" lvl="3" indent="-266700" eaLnBrk="1" hangingPunct="1"/>
            <a:r>
              <a:rPr lang="fr-FR" sz="1600" smtClean="0"/>
              <a:t>et calcul de l’énergie déposée dans la matière</a:t>
            </a:r>
          </a:p>
          <a:p>
            <a:pPr marL="1219200" lvl="2" indent="-304800" eaLnBrk="1" hangingPunct="1"/>
            <a:r>
              <a:rPr lang="fr-FR" sz="1600" smtClean="0"/>
              <a:t>Puis les processus ponctuels:</a:t>
            </a:r>
          </a:p>
          <a:p>
            <a:pPr marL="1638300" lvl="3" indent="-266700" eaLnBrk="1" hangingPunct="1"/>
            <a:r>
              <a:rPr lang="fr-FR" sz="1600" smtClean="0"/>
              <a:t>Ici, le bremstralhung: émission d’un photon</a:t>
            </a:r>
          </a:p>
          <a:p>
            <a:pPr marL="1638300" lvl="3" indent="-266700" eaLnBrk="1" hangingPunct="1"/>
            <a:r>
              <a:rPr lang="fr-FR" sz="1600" smtClean="0"/>
              <a:t>Dans ce cas, pas de dépôt supplémentaire d’énergie</a:t>
            </a:r>
          </a:p>
          <a:p>
            <a:pPr marL="381000" indent="-381000" eaLnBrk="1" hangingPunct="1">
              <a:buFontTx/>
              <a:buAutoNum type="arabicPeriod"/>
            </a:pPr>
            <a:r>
              <a:rPr lang="fr-FR" sz="1800" smtClean="0"/>
              <a:t>Enfin, si le volume dans lequel s’est déroulé le step est sensible : appel au code utilisateur pour traiter le dépôt d’énergie</a:t>
            </a:r>
          </a:p>
        </p:txBody>
      </p:sp>
      <p:sp>
        <p:nvSpPr>
          <p:cNvPr id="357386" name="Line 10"/>
          <p:cNvSpPr>
            <a:spLocks noChangeShapeType="1"/>
          </p:cNvSpPr>
          <p:nvPr/>
        </p:nvSpPr>
        <p:spPr bwMode="auto">
          <a:xfrm flipV="1">
            <a:off x="7418388" y="4202113"/>
            <a:ext cx="287337" cy="4318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7387" name="Freeform 11"/>
          <p:cNvSpPr>
            <a:spLocks noChangeAspect="1"/>
          </p:cNvSpPr>
          <p:nvPr/>
        </p:nvSpPr>
        <p:spPr bwMode="auto">
          <a:xfrm>
            <a:off x="7153275" y="4219575"/>
            <a:ext cx="227013" cy="414338"/>
          </a:xfrm>
          <a:custGeom>
            <a:avLst/>
            <a:gdLst>
              <a:gd name="T0" fmla="*/ 71163959 w 713"/>
              <a:gd name="T1" fmla="*/ 130846670 h 1305"/>
              <a:gd name="T2" fmla="*/ 45110954 w 713"/>
              <a:gd name="T3" fmla="*/ 127721832 h 1305"/>
              <a:gd name="T4" fmla="*/ 58390736 w 713"/>
              <a:gd name="T5" fmla="*/ 107560557 h 1305"/>
              <a:gd name="T6" fmla="*/ 70454265 w 713"/>
              <a:gd name="T7" fmla="*/ 89213798 h 1305"/>
              <a:gd name="T8" fmla="*/ 47645348 w 713"/>
              <a:gd name="T9" fmla="*/ 88608959 h 1305"/>
              <a:gd name="T10" fmla="*/ 22910165 w 713"/>
              <a:gd name="T11" fmla="*/ 87903156 h 1305"/>
              <a:gd name="T12" fmla="*/ 38724342 w 713"/>
              <a:gd name="T13" fmla="*/ 67137044 h 1305"/>
              <a:gd name="T14" fmla="*/ 50179743 w 713"/>
              <a:gd name="T15" fmla="*/ 50100925 h 1305"/>
              <a:gd name="T16" fmla="*/ 25951438 w 713"/>
              <a:gd name="T17" fmla="*/ 48084798 h 1305"/>
              <a:gd name="T18" fmla="*/ 1925949 w 713"/>
              <a:gd name="T19" fmla="*/ 46270283 h 1305"/>
              <a:gd name="T20" fmla="*/ 15307299 w 713"/>
              <a:gd name="T21" fmla="*/ 24798367 h 1305"/>
              <a:gd name="T22" fmla="*/ 27370827 w 713"/>
              <a:gd name="T23" fmla="*/ 4032255 h 1305"/>
              <a:gd name="T24" fmla="*/ 0 w 713"/>
              <a:gd name="T25" fmla="*/ 806451 h 130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13" h="1305">
                <a:moveTo>
                  <a:pt x="702" y="1298"/>
                </a:moveTo>
                <a:cubicBezTo>
                  <a:pt x="660" y="1293"/>
                  <a:pt x="466" y="1305"/>
                  <a:pt x="445" y="1267"/>
                </a:cubicBezTo>
                <a:cubicBezTo>
                  <a:pt x="424" y="1229"/>
                  <a:pt x="534" y="1131"/>
                  <a:pt x="576" y="1067"/>
                </a:cubicBezTo>
                <a:cubicBezTo>
                  <a:pt x="618" y="1003"/>
                  <a:pt x="713" y="916"/>
                  <a:pt x="695" y="885"/>
                </a:cubicBezTo>
                <a:cubicBezTo>
                  <a:pt x="677" y="854"/>
                  <a:pt x="548" y="881"/>
                  <a:pt x="470" y="879"/>
                </a:cubicBezTo>
                <a:cubicBezTo>
                  <a:pt x="392" y="877"/>
                  <a:pt x="241" y="907"/>
                  <a:pt x="226" y="872"/>
                </a:cubicBezTo>
                <a:cubicBezTo>
                  <a:pt x="211" y="837"/>
                  <a:pt x="337" y="729"/>
                  <a:pt x="382" y="666"/>
                </a:cubicBezTo>
                <a:cubicBezTo>
                  <a:pt x="427" y="603"/>
                  <a:pt x="516" y="528"/>
                  <a:pt x="495" y="497"/>
                </a:cubicBezTo>
                <a:cubicBezTo>
                  <a:pt x="474" y="466"/>
                  <a:pt x="335" y="483"/>
                  <a:pt x="256" y="477"/>
                </a:cubicBezTo>
                <a:cubicBezTo>
                  <a:pt x="177" y="471"/>
                  <a:pt x="36" y="497"/>
                  <a:pt x="19" y="459"/>
                </a:cubicBezTo>
                <a:cubicBezTo>
                  <a:pt x="2" y="421"/>
                  <a:pt x="109" y="316"/>
                  <a:pt x="151" y="246"/>
                </a:cubicBezTo>
                <a:cubicBezTo>
                  <a:pt x="193" y="176"/>
                  <a:pt x="295" y="80"/>
                  <a:pt x="270" y="40"/>
                </a:cubicBezTo>
                <a:cubicBezTo>
                  <a:pt x="245" y="0"/>
                  <a:pt x="56" y="15"/>
                  <a:pt x="0" y="8"/>
                </a:cubicBezTo>
              </a:path>
            </a:pathLst>
          </a:custGeom>
          <a:noFill/>
          <a:ln w="254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7382" name="Freeform 6"/>
          <p:cNvSpPr>
            <a:spLocks/>
          </p:cNvSpPr>
          <p:nvPr/>
        </p:nvSpPr>
        <p:spPr bwMode="auto">
          <a:xfrm>
            <a:off x="7091363" y="4641850"/>
            <a:ext cx="323850" cy="1524000"/>
          </a:xfrm>
          <a:custGeom>
            <a:avLst/>
            <a:gdLst>
              <a:gd name="T0" fmla="*/ 514111875 w 204"/>
              <a:gd name="T1" fmla="*/ 0 h 960"/>
              <a:gd name="T2" fmla="*/ 292338125 w 204"/>
              <a:gd name="T3" fmla="*/ 992941563 h 960"/>
              <a:gd name="T4" fmla="*/ 0 w 204"/>
              <a:gd name="T5" fmla="*/ 2147483647 h 96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04" h="960">
                <a:moveTo>
                  <a:pt x="204" y="0"/>
                </a:moveTo>
                <a:cubicBezTo>
                  <a:pt x="189" y="67"/>
                  <a:pt x="150" y="234"/>
                  <a:pt x="116" y="394"/>
                </a:cubicBezTo>
                <a:cubicBezTo>
                  <a:pt x="82" y="554"/>
                  <a:pt x="24" y="842"/>
                  <a:pt x="0" y="960"/>
                </a:cubicBezTo>
              </a:path>
            </a:pathLst>
          </a:custGeom>
          <a:noFill/>
          <a:ln w="31750">
            <a:solidFill>
              <a:srgbClr val="FFFF00"/>
            </a:solidFill>
            <a:round/>
            <a:headEnd type="oval" w="lg" len="lg"/>
            <a:tailEnd type="oval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7389" name="Text Box 13"/>
          <p:cNvSpPr txBox="1">
            <a:spLocks noChangeArrowheads="1"/>
          </p:cNvSpPr>
          <p:nvPr/>
        </p:nvSpPr>
        <p:spPr bwMode="auto">
          <a:xfrm>
            <a:off x="6859588" y="5726113"/>
            <a:ext cx="5207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>
                <a:solidFill>
                  <a:srgbClr val="00FF00"/>
                </a:solidFill>
              </a:rPr>
              <a:t>+</a:t>
            </a:r>
            <a:r>
              <a:rPr lang="fr-FR"/>
              <a:t>  </a:t>
            </a:r>
            <a:r>
              <a:rPr lang="fr-FR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357390" name="Text Box 14"/>
          <p:cNvSpPr txBox="1">
            <a:spLocks noChangeArrowheads="1"/>
          </p:cNvSpPr>
          <p:nvPr/>
        </p:nvSpPr>
        <p:spPr bwMode="auto">
          <a:xfrm>
            <a:off x="6948488" y="5300663"/>
            <a:ext cx="5207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>
                <a:solidFill>
                  <a:srgbClr val="00FF00"/>
                </a:solidFill>
              </a:rPr>
              <a:t>+</a:t>
            </a:r>
            <a:r>
              <a:rPr lang="fr-FR"/>
              <a:t>  </a:t>
            </a:r>
            <a:r>
              <a:rPr lang="fr-FR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357391" name="Text Box 15"/>
          <p:cNvSpPr txBox="1">
            <a:spLocks noChangeArrowheads="1"/>
          </p:cNvSpPr>
          <p:nvPr/>
        </p:nvSpPr>
        <p:spPr bwMode="auto">
          <a:xfrm>
            <a:off x="7075488" y="4724400"/>
            <a:ext cx="5207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>
                <a:solidFill>
                  <a:srgbClr val="00FF00"/>
                </a:solidFill>
              </a:rPr>
              <a:t>+</a:t>
            </a:r>
            <a:r>
              <a:rPr lang="fr-FR"/>
              <a:t>  </a:t>
            </a:r>
            <a:r>
              <a:rPr lang="fr-FR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357392" name="Text Box 16"/>
          <p:cNvSpPr txBox="1">
            <a:spLocks noChangeArrowheads="1"/>
          </p:cNvSpPr>
          <p:nvPr/>
        </p:nvSpPr>
        <p:spPr bwMode="auto">
          <a:xfrm rot="10800000">
            <a:off x="6931025" y="5535613"/>
            <a:ext cx="5207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>
                <a:solidFill>
                  <a:srgbClr val="00FF00"/>
                </a:solidFill>
              </a:rPr>
              <a:t>+</a:t>
            </a:r>
            <a:r>
              <a:rPr lang="fr-FR"/>
              <a:t>  </a:t>
            </a:r>
            <a:r>
              <a:rPr lang="fr-FR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357393" name="Text Box 17"/>
          <p:cNvSpPr txBox="1">
            <a:spLocks noChangeArrowheads="1"/>
          </p:cNvSpPr>
          <p:nvPr/>
        </p:nvSpPr>
        <p:spPr bwMode="auto">
          <a:xfrm rot="10800000">
            <a:off x="7029450" y="5022850"/>
            <a:ext cx="5207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>
                <a:solidFill>
                  <a:srgbClr val="00FF00"/>
                </a:solidFill>
              </a:rPr>
              <a:t>+</a:t>
            </a:r>
            <a:r>
              <a:rPr lang="fr-FR"/>
              <a:t>  </a:t>
            </a:r>
            <a:r>
              <a:rPr lang="fr-FR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109585" name="Line 20"/>
          <p:cNvSpPr>
            <a:spLocks noChangeShapeType="1"/>
          </p:cNvSpPr>
          <p:nvPr/>
        </p:nvSpPr>
        <p:spPr bwMode="auto">
          <a:xfrm>
            <a:off x="4787900" y="3068638"/>
            <a:ext cx="2447925" cy="1439862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8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8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8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8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8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8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8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8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0"/>
                                        <p:tgtEl>
                                          <p:spTgt spid="357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1000"/>
                                        <p:tgtEl>
                                          <p:spTgt spid="357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1000"/>
                                        <p:tgtEl>
                                          <p:spTgt spid="357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1000"/>
                                        <p:tgtEl>
                                          <p:spTgt spid="357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000"/>
                                        <p:tgtEl>
                                          <p:spTgt spid="357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1000"/>
                                        <p:tgtEl>
                                          <p:spTgt spid="357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57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57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8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7381" grpId="0" build="p"/>
      <p:bldP spid="357386" grpId="0" animBg="1"/>
      <p:bldP spid="357387" grpId="0" animBg="1"/>
      <p:bldP spid="357382" grpId="0" animBg="1"/>
      <p:bldP spid="357389" grpId="0"/>
      <p:bldP spid="357390" grpId="0"/>
      <p:bldP spid="357391" grpId="0"/>
      <p:bldP spid="357392" grpId="0"/>
      <p:bldP spid="357393" grpId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e la date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11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12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45A4A9-C566-4241-B875-18D5AE753C67}" type="slidenum">
              <a:rPr lang="en-US"/>
              <a:pPr>
                <a:defRPr/>
              </a:pPr>
              <a:t>113</a:t>
            </a:fld>
            <a:endParaRPr lang="en-US"/>
          </a:p>
        </p:txBody>
      </p:sp>
      <p:pic>
        <p:nvPicPr>
          <p:cNvPr id="110597" name="Picture 2" descr="020717-parce-ke-c-jol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286125"/>
            <a:ext cx="3856038" cy="258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8" name="Rectangle 3"/>
          <p:cNvSpPr>
            <a:spLocks noGrp="1" noChangeArrowheads="1"/>
          </p:cNvSpPr>
          <p:nvPr>
            <p:ph type="title"/>
          </p:nvPr>
        </p:nvSpPr>
        <p:spPr>
          <a:xfrm>
            <a:off x="250825" y="198438"/>
            <a:ext cx="8642350" cy="1143000"/>
          </a:xfrm>
        </p:spPr>
        <p:txBody>
          <a:bodyPr/>
          <a:lstStyle/>
          <a:p>
            <a:pPr eaLnBrk="1" hangingPunct="1"/>
            <a:r>
              <a:rPr lang="fr-FR" sz="3600" smtClean="0">
                <a:solidFill>
                  <a:schemeClr val="bg1"/>
                </a:solidFill>
              </a:rPr>
              <a:t>Que fait-on des dépôts dans les volumes « sensibles » ?</a:t>
            </a:r>
          </a:p>
        </p:txBody>
      </p:sp>
      <p:sp>
        <p:nvSpPr>
          <p:cNvPr id="110599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701800"/>
            <a:ext cx="4244975" cy="4114800"/>
          </a:xfrm>
        </p:spPr>
        <p:txBody>
          <a:bodyPr/>
          <a:lstStyle/>
          <a:p>
            <a:pPr eaLnBrk="1" hangingPunct="1"/>
            <a:r>
              <a:rPr lang="fr-FR" sz="2000" smtClean="0">
                <a:solidFill>
                  <a:schemeClr val="bg1"/>
                </a:solidFill>
              </a:rPr>
              <a:t>Chambres à traces :</a:t>
            </a:r>
          </a:p>
          <a:p>
            <a:pPr lvl="1" eaLnBrk="1" hangingPunct="1"/>
            <a:r>
              <a:rPr lang="fr-FR" sz="1800" smtClean="0">
                <a:solidFill>
                  <a:schemeClr val="bg1"/>
                </a:solidFill>
              </a:rPr>
              <a:t>On s’intéresse aux particules individuellement</a:t>
            </a:r>
          </a:p>
          <a:p>
            <a:pPr lvl="1" eaLnBrk="1" hangingPunct="1"/>
            <a:r>
              <a:rPr lang="fr-FR" sz="1800" smtClean="0">
                <a:solidFill>
                  <a:schemeClr val="bg1"/>
                </a:solidFill>
              </a:rPr>
              <a:t>Chaque dépôt est converti en une réponse de voie d’électronique</a:t>
            </a:r>
          </a:p>
        </p:txBody>
      </p:sp>
      <p:sp>
        <p:nvSpPr>
          <p:cNvPr id="110600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701800"/>
            <a:ext cx="4244975" cy="4114800"/>
          </a:xfrm>
        </p:spPr>
        <p:txBody>
          <a:bodyPr/>
          <a:lstStyle/>
          <a:p>
            <a:pPr eaLnBrk="1" hangingPunct="1"/>
            <a:r>
              <a:rPr lang="fr-FR" sz="2000" smtClean="0">
                <a:solidFill>
                  <a:schemeClr val="bg1"/>
                </a:solidFill>
              </a:rPr>
              <a:t>Calorimètres:</a:t>
            </a:r>
          </a:p>
          <a:p>
            <a:pPr lvl="1" eaLnBrk="1" hangingPunct="1"/>
            <a:r>
              <a:rPr lang="fr-FR" sz="1800" smtClean="0">
                <a:solidFill>
                  <a:schemeClr val="bg1"/>
                </a:solidFill>
              </a:rPr>
              <a:t>Il y a développement de gerbe</a:t>
            </a:r>
          </a:p>
          <a:p>
            <a:pPr lvl="2" eaLnBrk="1" hangingPunct="1"/>
            <a:r>
              <a:rPr lang="fr-FR" sz="1600" smtClean="0">
                <a:solidFill>
                  <a:schemeClr val="bg1"/>
                </a:solidFill>
              </a:rPr>
              <a:t>Cascade de secondaires dans un cristal par exemple</a:t>
            </a:r>
          </a:p>
          <a:p>
            <a:pPr lvl="1" eaLnBrk="1" hangingPunct="1"/>
            <a:r>
              <a:rPr lang="fr-FR" sz="1800" smtClean="0">
                <a:solidFill>
                  <a:schemeClr val="bg1"/>
                </a:solidFill>
              </a:rPr>
              <a:t>C’est la somme des dépôts qui conduit à une réponse de voie d’électronique </a:t>
            </a:r>
          </a:p>
          <a:p>
            <a:pPr lvl="1" eaLnBrk="1" hangingPunct="1"/>
            <a:endParaRPr lang="fr-FR" sz="1800" smtClean="0">
              <a:solidFill>
                <a:schemeClr val="bg1"/>
              </a:solidFill>
            </a:endParaRPr>
          </a:p>
        </p:txBody>
      </p:sp>
      <p:sp>
        <p:nvSpPr>
          <p:cNvPr id="110601" name="Rectangle 6"/>
          <p:cNvSpPr>
            <a:spLocks noChangeArrowheads="1"/>
          </p:cNvSpPr>
          <p:nvPr/>
        </p:nvSpPr>
        <p:spPr bwMode="auto">
          <a:xfrm>
            <a:off x="250825" y="1341438"/>
            <a:ext cx="8642350" cy="519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fr-FR" sz="2000">
                <a:solidFill>
                  <a:schemeClr val="bg1"/>
                </a:solidFill>
                <a:latin typeface="Times New Roman" pitchFamily="18" charset="0"/>
              </a:rPr>
              <a:t>Ces dépôts sont le point de départ pour simuler la réponse du détecteur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endParaRPr lang="fr-FR" sz="2000">
              <a:solidFill>
                <a:schemeClr val="bg1"/>
              </a:solidFill>
              <a:latin typeface="Times New Roman" pitchFamily="18" charset="0"/>
            </a:endParaRP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endParaRPr lang="fr-FR" sz="2000">
              <a:solidFill>
                <a:schemeClr val="bg1"/>
              </a:solidFill>
              <a:latin typeface="Times New Roman" pitchFamily="18" charset="0"/>
            </a:endParaRP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endParaRPr lang="fr-FR" sz="2000">
              <a:solidFill>
                <a:schemeClr val="bg1"/>
              </a:solidFill>
              <a:latin typeface="Times New Roman" pitchFamily="18" charset="0"/>
            </a:endParaRP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endParaRPr lang="fr-FR" sz="2000">
              <a:solidFill>
                <a:schemeClr val="bg1"/>
              </a:solidFill>
              <a:latin typeface="Times New Roman" pitchFamily="18" charset="0"/>
            </a:endParaRP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endParaRPr lang="fr-FR" sz="2000">
              <a:solidFill>
                <a:schemeClr val="bg1"/>
              </a:solidFill>
              <a:latin typeface="Times New Roman" pitchFamily="18" charset="0"/>
            </a:endParaRP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endParaRPr lang="fr-FR" sz="2000">
              <a:solidFill>
                <a:schemeClr val="bg1"/>
              </a:solidFill>
              <a:latin typeface="Times New Roman" pitchFamily="18" charset="0"/>
            </a:endParaRP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endParaRPr lang="fr-FR" sz="2000">
              <a:solidFill>
                <a:schemeClr val="bg1"/>
              </a:solidFill>
              <a:latin typeface="Times New Roman" pitchFamily="18" charset="0"/>
            </a:endParaRP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endParaRPr lang="fr-FR" sz="2000">
              <a:solidFill>
                <a:schemeClr val="bg1"/>
              </a:solidFill>
              <a:latin typeface="Times New Roman" pitchFamily="18" charset="0"/>
            </a:endParaRP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endParaRPr lang="fr-FR" sz="2000">
              <a:solidFill>
                <a:schemeClr val="bg1"/>
              </a:solidFill>
              <a:latin typeface="Times New Roman" pitchFamily="18" charset="0"/>
            </a:endParaRP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endParaRPr lang="fr-FR" sz="2000">
              <a:solidFill>
                <a:schemeClr val="bg1"/>
              </a:solidFill>
              <a:latin typeface="Times New Roman" pitchFamily="18" charset="0"/>
            </a:endParaRP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endParaRPr lang="fr-FR" sz="2000">
              <a:solidFill>
                <a:schemeClr val="bg1"/>
              </a:solidFill>
              <a:latin typeface="Times New Roman" pitchFamily="18" charset="0"/>
            </a:endParaRP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fr-FR" sz="2000">
                <a:solidFill>
                  <a:schemeClr val="bg1"/>
                </a:solidFill>
                <a:latin typeface="Times New Roman" pitchFamily="18" charset="0"/>
              </a:rPr>
              <a:t>Ce sont de grandes lignes, chaque expérience a ensuite ses variantes</a:t>
            </a:r>
          </a:p>
          <a:p>
            <a:pPr marL="742950" lvl="1" indent="-285750" eaLnBrk="1" hangingPunct="1">
              <a:spcBef>
                <a:spcPct val="20000"/>
              </a:spcBef>
              <a:buFontTx/>
              <a:buChar char="–"/>
            </a:pPr>
            <a:r>
              <a:rPr lang="fr-FR">
                <a:solidFill>
                  <a:schemeClr val="bg1"/>
                </a:solidFill>
                <a:latin typeface="Times New Roman" pitchFamily="18" charset="0"/>
              </a:rPr>
              <a:t>Par ex: considérant les dépôts segmentant un cristal le long de son axe.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fr-FR" sz="2000">
                <a:solidFill>
                  <a:schemeClr val="bg1"/>
                </a:solidFill>
                <a:latin typeface="Times New Roman" pitchFamily="18" charset="0"/>
              </a:rPr>
              <a:t>Ces réponses de voie d’électronique sont alors traitées par la reconstruction.</a:t>
            </a:r>
          </a:p>
        </p:txBody>
      </p:sp>
      <p:pic>
        <p:nvPicPr>
          <p:cNvPr id="110602" name="Picture 7" descr="SS_025-dch-complet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3570288"/>
            <a:ext cx="3095625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603" name="Picture 8" descr="superlaye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888" y="3357563"/>
            <a:ext cx="7937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604" name="Freeform 9"/>
          <p:cNvSpPr>
            <a:spLocks/>
          </p:cNvSpPr>
          <p:nvPr/>
        </p:nvSpPr>
        <p:spPr bwMode="auto">
          <a:xfrm>
            <a:off x="3492500" y="3429000"/>
            <a:ext cx="503238" cy="1152525"/>
          </a:xfrm>
          <a:custGeom>
            <a:avLst/>
            <a:gdLst>
              <a:gd name="T0" fmla="*/ 0 w 317"/>
              <a:gd name="T1" fmla="*/ 1829633438 h 726"/>
              <a:gd name="T2" fmla="*/ 569555878 w 317"/>
              <a:gd name="T3" fmla="*/ 801409688 h 726"/>
              <a:gd name="T4" fmla="*/ 798891119 w 317"/>
              <a:gd name="T5" fmla="*/ 0 h 72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17" h="726">
                <a:moveTo>
                  <a:pt x="0" y="726"/>
                </a:moveTo>
                <a:cubicBezTo>
                  <a:pt x="86" y="582"/>
                  <a:pt x="173" y="439"/>
                  <a:pt x="226" y="318"/>
                </a:cubicBezTo>
                <a:cubicBezTo>
                  <a:pt x="279" y="197"/>
                  <a:pt x="298" y="98"/>
                  <a:pt x="317" y="0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5E5CF9-5DF5-48F0-B1CA-1FBB7B379CDF}" type="slidenum">
              <a:rPr lang="en-US"/>
              <a:pPr>
                <a:defRPr/>
              </a:pPr>
              <a:t>114</a:t>
            </a:fld>
            <a:endParaRPr lang="en-US"/>
          </a:p>
        </p:txBody>
      </p:sp>
      <p:sp>
        <p:nvSpPr>
          <p:cNvPr id="11162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26988"/>
            <a:ext cx="7772400" cy="1143001"/>
          </a:xfrm>
        </p:spPr>
        <p:txBody>
          <a:bodyPr/>
          <a:lstStyle/>
          <a:p>
            <a:pPr eaLnBrk="1" hangingPunct="1"/>
            <a:r>
              <a:rPr lang="fr-FR" sz="4000" smtClean="0"/>
              <a:t>Histoire d’un évènement</a:t>
            </a:r>
          </a:p>
        </p:txBody>
      </p:sp>
      <p:sp>
        <p:nvSpPr>
          <p:cNvPr id="264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196975"/>
            <a:ext cx="8207375" cy="525621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fr-FR" sz="2400" smtClean="0"/>
              <a:t>Au début de l’évènement, le générateur fournit les particules « primaires » à tracer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000" smtClean="0"/>
              <a:t>Photons issus de la désintégration du Higgs,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000" smtClean="0"/>
              <a:t>Particules filles de la désintégration d’un méson B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000" smtClean="0"/>
              <a:t>Etc…</a:t>
            </a:r>
          </a:p>
          <a:p>
            <a:pPr eaLnBrk="1" hangingPunct="1">
              <a:lnSpc>
                <a:spcPct val="90000"/>
              </a:lnSpc>
            </a:pPr>
            <a:r>
              <a:rPr lang="fr-FR" sz="2400" smtClean="0"/>
              <a:t>Chacune de ces particules est tracée jusqu’à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000" smtClean="0"/>
              <a:t>Disparaître par interaction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000" smtClean="0"/>
              <a:t>Ou sortir du « world » volume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000" smtClean="0"/>
              <a:t>Lors de son tracking, cette particule crée des particules secondaires.</a:t>
            </a:r>
          </a:p>
          <a:p>
            <a:pPr eaLnBrk="1" hangingPunct="1">
              <a:lnSpc>
                <a:spcPct val="90000"/>
              </a:lnSpc>
            </a:pPr>
            <a:r>
              <a:rPr lang="fr-FR" sz="2400" smtClean="0"/>
              <a:t>Ces particules secondaires sont à leur tour tracées, et ainsi de suite, jusqu’à disparition complète de toutes les particules.</a:t>
            </a:r>
          </a:p>
          <a:p>
            <a:pPr eaLnBrk="1" hangingPunct="1">
              <a:lnSpc>
                <a:spcPct val="90000"/>
              </a:lnSpc>
            </a:pPr>
            <a:r>
              <a:rPr lang="fr-FR" sz="2400" smtClean="0"/>
              <a:t>Reste alors les dépôts d’énergie dans les volumes « sensibles »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000" smtClean="0"/>
              <a:t>Et toutes informations que l’utilisateur a bien voulu conserver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000" smtClean="0"/>
              <a:t>Comme les relations mère </a:t>
            </a:r>
            <a:r>
              <a:rPr lang="fr-FR" sz="2000" smtClean="0">
                <a:cs typeface="Times New Roman" pitchFamily="18" charset="0"/>
              </a:rPr>
              <a:t>→</a:t>
            </a:r>
            <a:r>
              <a:rPr lang="fr-FR" sz="2000" smtClean="0"/>
              <a:t> {filles}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1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1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1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1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4195" grpId="0" build="p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1AC0FE-2534-4EB3-9E91-2FD8ECA6562D}" type="slidenum">
              <a:rPr lang="en-US"/>
              <a:pPr>
                <a:defRPr/>
              </a:pPr>
              <a:t>115</a:t>
            </a:fld>
            <a:endParaRPr lang="en-US"/>
          </a:p>
        </p:txBody>
      </p:sp>
      <p:sp>
        <p:nvSpPr>
          <p:cNvPr id="112645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fr-FR" smtClean="0"/>
              <a:t>Les cuts</a:t>
            </a:r>
          </a:p>
        </p:txBody>
      </p:sp>
      <p:sp>
        <p:nvSpPr>
          <p:cNvPr id="112646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fr-FR" smtClean="0"/>
              <a:t>Seuil de production de secondaires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94FDDF-3016-44E8-AF23-08A1D6DA0357}" type="slidenum">
              <a:rPr lang="en-US"/>
              <a:pPr>
                <a:defRPr/>
              </a:pPr>
              <a:t>116</a:t>
            </a:fld>
            <a:endParaRPr lang="en-US"/>
          </a:p>
        </p:txBody>
      </p:sp>
      <p:sp>
        <p:nvSpPr>
          <p:cNvPr id="113669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-100013"/>
            <a:ext cx="7772400" cy="1143001"/>
          </a:xfrm>
        </p:spPr>
        <p:txBody>
          <a:bodyPr/>
          <a:lstStyle/>
          <a:p>
            <a:pPr eaLnBrk="1" hangingPunct="1"/>
            <a:r>
              <a:rPr lang="fr-FR" sz="3600" smtClean="0"/>
              <a:t>Les cuts</a:t>
            </a:r>
          </a:p>
        </p:txBody>
      </p:sp>
      <p:sp>
        <p:nvSpPr>
          <p:cNvPr id="270342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250825" y="908050"/>
            <a:ext cx="8642350" cy="4114800"/>
          </a:xfrm>
        </p:spPr>
        <p:txBody>
          <a:bodyPr/>
          <a:lstStyle/>
          <a:p>
            <a:pPr eaLnBrk="1" hangingPunct="1">
              <a:lnSpc>
                <a:spcPct val="95000"/>
              </a:lnSpc>
              <a:tabLst>
                <a:tab pos="717550" algn="l"/>
              </a:tabLst>
            </a:pPr>
            <a:r>
              <a:rPr lang="fr-FR" sz="2000" dirty="0" smtClean="0"/>
              <a:t>Les « </a:t>
            </a:r>
            <a:r>
              <a:rPr lang="fr-FR" sz="2000" dirty="0" err="1" smtClean="0"/>
              <a:t>cuts</a:t>
            </a:r>
            <a:r>
              <a:rPr lang="fr-FR" sz="2000" dirty="0" smtClean="0"/>
              <a:t> » sont un sujet récurrent pour qui fait une simulation.</a:t>
            </a:r>
          </a:p>
          <a:p>
            <a:pPr lvl="1" eaLnBrk="1" hangingPunct="1">
              <a:lnSpc>
                <a:spcPct val="95000"/>
              </a:lnSpc>
              <a:tabLst>
                <a:tab pos="717550" algn="l"/>
              </a:tabLst>
            </a:pPr>
            <a:r>
              <a:rPr lang="fr-FR" sz="1800" dirty="0" smtClean="0"/>
              <a:t>Ils sont la manifestation d’une limitation de la modélisation.</a:t>
            </a:r>
          </a:p>
          <a:p>
            <a:pPr eaLnBrk="1" hangingPunct="1">
              <a:lnSpc>
                <a:spcPct val="95000"/>
              </a:lnSpc>
              <a:tabLst>
                <a:tab pos="717550" algn="l"/>
              </a:tabLst>
            </a:pPr>
            <a:r>
              <a:rPr lang="fr-FR" sz="2000" dirty="0" smtClean="0"/>
              <a:t>Qu’est-ce que ces « </a:t>
            </a:r>
            <a:r>
              <a:rPr lang="fr-FR" sz="2000" dirty="0" err="1" smtClean="0"/>
              <a:t>cuts</a:t>
            </a:r>
            <a:r>
              <a:rPr lang="fr-FR" sz="2000" dirty="0" smtClean="0"/>
              <a:t> » ? (en soit le mot « </a:t>
            </a:r>
            <a:r>
              <a:rPr lang="fr-FR" sz="2000" dirty="0" err="1" smtClean="0"/>
              <a:t>cut</a:t>
            </a:r>
            <a:r>
              <a:rPr lang="fr-FR" sz="2000" dirty="0" smtClean="0"/>
              <a:t> » est un peu malheureux)</a:t>
            </a:r>
          </a:p>
          <a:p>
            <a:pPr lvl="1" eaLnBrk="1" hangingPunct="1">
              <a:lnSpc>
                <a:spcPct val="95000"/>
              </a:lnSpc>
              <a:tabLst>
                <a:tab pos="717550" algn="l"/>
              </a:tabLst>
            </a:pPr>
            <a:r>
              <a:rPr lang="fr-FR" sz="1800" dirty="0" smtClean="0"/>
              <a:t>C’est qu’on ne peut pas descendre à des particules d’énergie arbitrairement basse.</a:t>
            </a:r>
          </a:p>
          <a:p>
            <a:pPr lvl="2" eaLnBrk="1" hangingPunct="1">
              <a:lnSpc>
                <a:spcPct val="95000"/>
              </a:lnSpc>
              <a:tabLst>
                <a:tab pos="717550" algn="l"/>
              </a:tabLst>
            </a:pPr>
            <a:r>
              <a:rPr lang="fr-FR" sz="1600" dirty="0" smtClean="0"/>
              <a:t>Cela en ferait trop !</a:t>
            </a:r>
          </a:p>
          <a:p>
            <a:pPr lvl="1" eaLnBrk="1" hangingPunct="1">
              <a:lnSpc>
                <a:spcPct val="95000"/>
              </a:lnSpc>
              <a:tabLst>
                <a:tab pos="717550" algn="l"/>
              </a:tabLst>
            </a:pPr>
            <a:r>
              <a:rPr lang="fr-FR" sz="1800" dirty="0" smtClean="0"/>
              <a:t>On est obligé de décider d’une limite: ce sont les </a:t>
            </a:r>
            <a:r>
              <a:rPr lang="fr-FR" sz="1800" dirty="0" err="1" smtClean="0"/>
              <a:t>cuts</a:t>
            </a:r>
            <a:r>
              <a:rPr lang="fr-FR" sz="1800" dirty="0" smtClean="0"/>
              <a:t> qui définissent cela</a:t>
            </a:r>
          </a:p>
          <a:p>
            <a:pPr lvl="1" eaLnBrk="1" hangingPunct="1">
              <a:lnSpc>
                <a:spcPct val="95000"/>
              </a:lnSpc>
              <a:tabLst>
                <a:tab pos="717550" algn="l"/>
              </a:tabLst>
            </a:pPr>
            <a:r>
              <a:rPr lang="fr-FR" sz="1800" dirty="0" smtClean="0"/>
              <a:t>Dans Geant4, ces </a:t>
            </a:r>
            <a:r>
              <a:rPr lang="fr-FR" sz="1800" dirty="0" err="1" smtClean="0"/>
              <a:t>cuts</a:t>
            </a:r>
            <a:r>
              <a:rPr lang="fr-FR" sz="1800" dirty="0" smtClean="0"/>
              <a:t> sont un seuil de production en énergie</a:t>
            </a:r>
          </a:p>
          <a:p>
            <a:pPr lvl="2" eaLnBrk="1" hangingPunct="1">
              <a:lnSpc>
                <a:spcPct val="95000"/>
              </a:lnSpc>
              <a:tabLst>
                <a:tab pos="717550" algn="l"/>
              </a:tabLst>
            </a:pPr>
            <a:r>
              <a:rPr lang="fr-FR" sz="1600" dirty="0" smtClean="0"/>
              <a:t>Ils sont utilisés pour empêcher des particules de trop basse énergie de naître.</a:t>
            </a:r>
          </a:p>
          <a:p>
            <a:pPr lvl="2" eaLnBrk="1" hangingPunct="1">
              <a:lnSpc>
                <a:spcPct val="95000"/>
              </a:lnSpc>
              <a:tabLst>
                <a:tab pos="717550" algn="l"/>
              </a:tabLst>
            </a:pPr>
            <a:r>
              <a:rPr lang="fr-FR" sz="1600" dirty="0" smtClean="0"/>
              <a:t>(Dans GEANT3 les </a:t>
            </a:r>
            <a:r>
              <a:rPr lang="fr-FR" sz="1600" dirty="0" err="1" smtClean="0"/>
              <a:t>cuts</a:t>
            </a:r>
            <a:r>
              <a:rPr lang="fr-FR" sz="1600" dirty="0" smtClean="0"/>
              <a:t> sont production et </a:t>
            </a:r>
            <a:r>
              <a:rPr lang="fr-FR" sz="1600" dirty="0" err="1" smtClean="0"/>
              <a:t>tracking</a:t>
            </a:r>
            <a:r>
              <a:rPr lang="fr-FR" sz="1600" dirty="0" smtClean="0"/>
              <a:t>)</a:t>
            </a:r>
          </a:p>
          <a:p>
            <a:pPr eaLnBrk="1" hangingPunct="1">
              <a:lnSpc>
                <a:spcPct val="95000"/>
              </a:lnSpc>
              <a:tabLst>
                <a:tab pos="717550" algn="l"/>
              </a:tabLst>
            </a:pPr>
            <a:r>
              <a:rPr lang="fr-FR" sz="2000" dirty="0" smtClean="0"/>
              <a:t>Et pour certains processus, on n’a pas le choix</a:t>
            </a:r>
          </a:p>
          <a:p>
            <a:pPr lvl="1" eaLnBrk="1" hangingPunct="1">
              <a:lnSpc>
                <a:spcPct val="95000"/>
              </a:lnSpc>
              <a:tabLst>
                <a:tab pos="717550" algn="l"/>
              </a:tabLst>
            </a:pPr>
            <a:r>
              <a:rPr lang="fr-FR" sz="1800" dirty="0" smtClean="0"/>
              <a:t>Ils présentent des divergences infra-rouges:</a:t>
            </a:r>
          </a:p>
          <a:p>
            <a:pPr lvl="2" eaLnBrk="1" hangingPunct="1">
              <a:lnSpc>
                <a:spcPct val="95000"/>
              </a:lnSpc>
              <a:tabLst>
                <a:tab pos="717550" algn="l"/>
              </a:tabLst>
            </a:pPr>
            <a:r>
              <a:rPr lang="fr-FR" sz="1600" dirty="0" smtClean="0"/>
              <a:t>Ils génèrent des nombres infinis / très élevés de particules de plus en plus basse énergie.</a:t>
            </a:r>
          </a:p>
          <a:p>
            <a:pPr lvl="1" eaLnBrk="1" hangingPunct="1">
              <a:lnSpc>
                <a:spcPct val="95000"/>
              </a:lnSpc>
              <a:tabLst>
                <a:tab pos="717550" algn="l"/>
              </a:tabLst>
            </a:pPr>
            <a:r>
              <a:rPr lang="fr-FR" sz="2000" dirty="0" smtClean="0"/>
              <a:t>Ces processus sont le </a:t>
            </a:r>
            <a:r>
              <a:rPr lang="fr-FR" sz="2000" dirty="0" err="1" smtClean="0"/>
              <a:t>bremstralhung</a:t>
            </a:r>
            <a:r>
              <a:rPr lang="fr-FR" sz="2000" dirty="0" smtClean="0"/>
              <a:t> et l’ionisation/production de </a:t>
            </a:r>
            <a:r>
              <a:rPr lang="fr-FR" sz="2000" dirty="0" smtClean="0">
                <a:latin typeface="Symbol" pitchFamily="18" charset="2"/>
              </a:rPr>
              <a:t>d</a:t>
            </a:r>
            <a:r>
              <a:rPr lang="fr-FR" sz="2000" dirty="0" smtClean="0"/>
              <a:t>-rays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4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4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4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4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0342" grpId="0" build="p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94FDDF-3016-44E8-AF23-08A1D6DA0357}" type="slidenum">
              <a:rPr lang="en-US"/>
              <a:pPr>
                <a:defRPr/>
              </a:pPr>
              <a:t>117</a:t>
            </a:fld>
            <a:endParaRPr lang="en-US"/>
          </a:p>
        </p:txBody>
      </p:sp>
      <p:sp>
        <p:nvSpPr>
          <p:cNvPr id="113669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-100013"/>
            <a:ext cx="7772400" cy="1143001"/>
          </a:xfrm>
        </p:spPr>
        <p:txBody>
          <a:bodyPr/>
          <a:lstStyle/>
          <a:p>
            <a:pPr eaLnBrk="1" hangingPunct="1"/>
            <a:r>
              <a:rPr lang="fr-FR" sz="3600" smtClean="0"/>
              <a:t>Les cuts</a:t>
            </a:r>
          </a:p>
        </p:txBody>
      </p:sp>
      <p:sp>
        <p:nvSpPr>
          <p:cNvPr id="270342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250825" y="908050"/>
            <a:ext cx="8642350" cy="4114800"/>
          </a:xfrm>
        </p:spPr>
        <p:txBody>
          <a:bodyPr/>
          <a:lstStyle/>
          <a:p>
            <a:pPr eaLnBrk="1" hangingPunct="1">
              <a:lnSpc>
                <a:spcPct val="95000"/>
              </a:lnSpc>
              <a:tabLst>
                <a:tab pos="717550" algn="l"/>
              </a:tabLst>
            </a:pPr>
            <a:r>
              <a:rPr lang="fr-FR" sz="2000" dirty="0" smtClean="0"/>
              <a:t>Les « </a:t>
            </a:r>
            <a:r>
              <a:rPr lang="fr-FR" sz="2000" dirty="0" err="1" smtClean="0"/>
              <a:t>cuts</a:t>
            </a:r>
            <a:r>
              <a:rPr lang="fr-FR" sz="2000" dirty="0" smtClean="0"/>
              <a:t> » sont un sujet récurrent pour qui fait une simulation.</a:t>
            </a:r>
          </a:p>
          <a:p>
            <a:pPr lvl="1" eaLnBrk="1" hangingPunct="1">
              <a:lnSpc>
                <a:spcPct val="95000"/>
              </a:lnSpc>
              <a:tabLst>
                <a:tab pos="717550" algn="l"/>
              </a:tabLst>
            </a:pPr>
            <a:r>
              <a:rPr lang="fr-FR" sz="1800" dirty="0" smtClean="0"/>
              <a:t>Ils sont la manifestation d’une limitation de la modélisation.</a:t>
            </a:r>
          </a:p>
          <a:p>
            <a:pPr eaLnBrk="1" hangingPunct="1">
              <a:lnSpc>
                <a:spcPct val="95000"/>
              </a:lnSpc>
              <a:tabLst>
                <a:tab pos="717550" algn="l"/>
              </a:tabLst>
            </a:pPr>
            <a:r>
              <a:rPr lang="fr-FR" sz="2000" dirty="0" smtClean="0"/>
              <a:t>Qu’est-ce que ces « </a:t>
            </a:r>
            <a:r>
              <a:rPr lang="fr-FR" sz="2000" dirty="0" err="1" smtClean="0"/>
              <a:t>cuts</a:t>
            </a:r>
            <a:r>
              <a:rPr lang="fr-FR" sz="2000" dirty="0" smtClean="0"/>
              <a:t> » ? (en soit le mot « </a:t>
            </a:r>
            <a:r>
              <a:rPr lang="fr-FR" sz="2000" dirty="0" err="1" smtClean="0"/>
              <a:t>cut</a:t>
            </a:r>
            <a:r>
              <a:rPr lang="fr-FR" sz="2000" dirty="0" smtClean="0"/>
              <a:t> » est un peu malheureux)</a:t>
            </a:r>
          </a:p>
          <a:p>
            <a:pPr lvl="1" eaLnBrk="1" hangingPunct="1">
              <a:lnSpc>
                <a:spcPct val="95000"/>
              </a:lnSpc>
              <a:tabLst>
                <a:tab pos="717550" algn="l"/>
              </a:tabLst>
            </a:pPr>
            <a:r>
              <a:rPr lang="fr-FR" sz="1800" dirty="0" smtClean="0"/>
              <a:t>C’est qu’on ne peut pas descendre à des particules d’énergie arbitrairement basse.</a:t>
            </a:r>
          </a:p>
          <a:p>
            <a:pPr lvl="2" eaLnBrk="1" hangingPunct="1">
              <a:lnSpc>
                <a:spcPct val="95000"/>
              </a:lnSpc>
              <a:tabLst>
                <a:tab pos="717550" algn="l"/>
              </a:tabLst>
            </a:pPr>
            <a:r>
              <a:rPr lang="fr-FR" sz="1600" dirty="0" smtClean="0"/>
              <a:t>Cela en ferait trop !</a:t>
            </a:r>
          </a:p>
          <a:p>
            <a:pPr lvl="1" eaLnBrk="1" hangingPunct="1">
              <a:lnSpc>
                <a:spcPct val="95000"/>
              </a:lnSpc>
              <a:tabLst>
                <a:tab pos="717550" algn="l"/>
              </a:tabLst>
            </a:pPr>
            <a:r>
              <a:rPr lang="fr-FR" sz="1800" dirty="0" smtClean="0"/>
              <a:t>On est obligé de décider d’une limite: ce sont les </a:t>
            </a:r>
            <a:r>
              <a:rPr lang="fr-FR" sz="1800" dirty="0" err="1" smtClean="0"/>
              <a:t>cuts</a:t>
            </a:r>
            <a:r>
              <a:rPr lang="fr-FR" sz="1800" dirty="0" smtClean="0"/>
              <a:t> qui définissent cela</a:t>
            </a:r>
          </a:p>
          <a:p>
            <a:pPr lvl="1" eaLnBrk="1" hangingPunct="1">
              <a:lnSpc>
                <a:spcPct val="95000"/>
              </a:lnSpc>
              <a:tabLst>
                <a:tab pos="717550" algn="l"/>
              </a:tabLst>
            </a:pPr>
            <a:r>
              <a:rPr lang="fr-FR" sz="1800" dirty="0" smtClean="0"/>
              <a:t>Dans Geant4, ces </a:t>
            </a:r>
            <a:r>
              <a:rPr lang="fr-FR" sz="1800" dirty="0" err="1" smtClean="0"/>
              <a:t>cuts</a:t>
            </a:r>
            <a:r>
              <a:rPr lang="fr-FR" sz="1800" dirty="0" smtClean="0"/>
              <a:t> sont un seuil de production en énergie</a:t>
            </a:r>
          </a:p>
          <a:p>
            <a:pPr lvl="2" eaLnBrk="1" hangingPunct="1">
              <a:lnSpc>
                <a:spcPct val="95000"/>
              </a:lnSpc>
              <a:tabLst>
                <a:tab pos="717550" algn="l"/>
              </a:tabLst>
            </a:pPr>
            <a:r>
              <a:rPr lang="fr-FR" sz="1600" dirty="0" smtClean="0"/>
              <a:t>Ils sont utilisés pour empêcher des particules de trop basse énergie de naître.</a:t>
            </a:r>
          </a:p>
          <a:p>
            <a:pPr lvl="2" eaLnBrk="1" hangingPunct="1">
              <a:lnSpc>
                <a:spcPct val="95000"/>
              </a:lnSpc>
              <a:tabLst>
                <a:tab pos="717550" algn="l"/>
              </a:tabLst>
            </a:pPr>
            <a:r>
              <a:rPr lang="fr-FR" sz="1600" dirty="0" smtClean="0"/>
              <a:t>(Dans GEANT3 les </a:t>
            </a:r>
            <a:r>
              <a:rPr lang="fr-FR" sz="1600" dirty="0" err="1" smtClean="0"/>
              <a:t>cuts</a:t>
            </a:r>
            <a:r>
              <a:rPr lang="fr-FR" sz="1600" dirty="0" smtClean="0"/>
              <a:t> sont production et </a:t>
            </a:r>
            <a:r>
              <a:rPr lang="fr-FR" sz="1600" dirty="0" err="1" smtClean="0"/>
              <a:t>tracking</a:t>
            </a:r>
            <a:r>
              <a:rPr lang="fr-FR" sz="1600" dirty="0" smtClean="0"/>
              <a:t>)</a:t>
            </a:r>
          </a:p>
          <a:p>
            <a:pPr eaLnBrk="1" hangingPunct="1">
              <a:lnSpc>
                <a:spcPct val="95000"/>
              </a:lnSpc>
              <a:tabLst>
                <a:tab pos="717550" algn="l"/>
              </a:tabLst>
            </a:pPr>
            <a:r>
              <a:rPr lang="fr-FR" sz="2000" dirty="0" smtClean="0"/>
              <a:t>Et pour certains processus, on n’a pas le choix</a:t>
            </a:r>
          </a:p>
          <a:p>
            <a:pPr lvl="1" eaLnBrk="1" hangingPunct="1">
              <a:lnSpc>
                <a:spcPct val="95000"/>
              </a:lnSpc>
              <a:tabLst>
                <a:tab pos="717550" algn="l"/>
              </a:tabLst>
            </a:pPr>
            <a:r>
              <a:rPr lang="fr-FR" sz="1800" dirty="0" smtClean="0"/>
              <a:t>Ils présentent des divergences infra-rouges:</a:t>
            </a:r>
          </a:p>
          <a:p>
            <a:pPr lvl="2" eaLnBrk="1" hangingPunct="1">
              <a:lnSpc>
                <a:spcPct val="95000"/>
              </a:lnSpc>
              <a:tabLst>
                <a:tab pos="717550" algn="l"/>
              </a:tabLst>
            </a:pPr>
            <a:r>
              <a:rPr lang="fr-FR" sz="1600" dirty="0" smtClean="0"/>
              <a:t>Ils génèrent des nombres infinis / très élevés de particules de plus en plus basse énergie.</a:t>
            </a:r>
          </a:p>
          <a:p>
            <a:pPr lvl="1" eaLnBrk="1" hangingPunct="1">
              <a:lnSpc>
                <a:spcPct val="95000"/>
              </a:lnSpc>
              <a:tabLst>
                <a:tab pos="717550" algn="l"/>
              </a:tabLst>
            </a:pPr>
            <a:r>
              <a:rPr lang="fr-FR" sz="2000" dirty="0" smtClean="0"/>
              <a:t>Ces processus sont le </a:t>
            </a:r>
            <a:r>
              <a:rPr lang="fr-FR" sz="2000" dirty="0" err="1" smtClean="0"/>
              <a:t>bremstralhung</a:t>
            </a:r>
            <a:r>
              <a:rPr lang="fr-FR" sz="2000" dirty="0" smtClean="0"/>
              <a:t> et l’ionisation/production</a:t>
            </a:r>
            <a:endParaRPr lang="fr-FR" sz="1800" dirty="0" smtClean="0"/>
          </a:p>
        </p:txBody>
      </p:sp>
      <p:sp>
        <p:nvSpPr>
          <p:cNvPr id="2" name="Rectangle 1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3568" y="116632"/>
            <a:ext cx="4752528" cy="3284984"/>
          </a:xfrm>
          <a:prstGeom prst="rect">
            <a:avLst/>
          </a:prstGeom>
          <a:solidFill>
            <a:srgbClr val="002060">
              <a:alpha val="50000"/>
            </a:srgbClr>
          </a:solidFill>
          <a:ln w="63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Ellipse 7"/>
          <p:cNvSpPr>
            <a:spLocks noChangeAspect="1"/>
          </p:cNvSpPr>
          <p:nvPr/>
        </p:nvSpPr>
        <p:spPr>
          <a:xfrm>
            <a:off x="2771800" y="1913027"/>
            <a:ext cx="459000" cy="459001"/>
          </a:xfrm>
          <a:prstGeom prst="ellipse">
            <a:avLst/>
          </a:prstGeom>
          <a:solidFill>
            <a:srgbClr val="C00000">
              <a:alpha val="80000"/>
            </a:srgbClr>
          </a:solidFill>
          <a:ln w="25400" cap="flat" cmpd="sng" algn="ctr">
            <a:noFill/>
            <a:prstDash val="solid"/>
          </a:ln>
          <a:effectLst>
            <a:glow rad="139700">
              <a:srgbClr val="ED7D31">
                <a:satMod val="175000"/>
                <a:alpha val="40000"/>
              </a:srgbClr>
            </a:glow>
          </a:effectLst>
          <a:scene3d>
            <a:camera prst="orthographicFront"/>
            <a:lightRig rig="threePt" dir="t"/>
          </a:scene3d>
          <a:sp3d prstMaterial="metal">
            <a:bevelT w="266700" h="889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Ellipse 8"/>
          <p:cNvSpPr>
            <a:spLocks noChangeAspect="1"/>
          </p:cNvSpPr>
          <p:nvPr/>
        </p:nvSpPr>
        <p:spPr>
          <a:xfrm>
            <a:off x="1178640" y="1669878"/>
            <a:ext cx="153000" cy="153000"/>
          </a:xfrm>
          <a:prstGeom prst="ellipse">
            <a:avLst/>
          </a:prstGeom>
          <a:solidFill>
            <a:srgbClr val="7030A0"/>
          </a:solidFill>
          <a:ln w="25400" cap="flat" cmpd="sng" algn="ctr">
            <a:noFill/>
            <a:prstDash val="solid"/>
          </a:ln>
          <a:effectLst>
            <a:glow rad="63500">
              <a:srgbClr val="5B9BD5">
                <a:satMod val="175000"/>
                <a:alpha val="40000"/>
              </a:srgbClr>
            </a:glow>
          </a:effectLst>
          <a:scene3d>
            <a:camera prst="orthographicFront"/>
            <a:lightRig rig="threePt" dir="t"/>
          </a:scene3d>
          <a:sp3d prstMaterial="metal">
            <a:bevelT w="88900" h="508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0" name="Connecteur droit avec flèche 9"/>
          <p:cNvCxnSpPr>
            <a:stCxn id="17" idx="1"/>
          </p:cNvCxnSpPr>
          <p:nvPr/>
        </p:nvCxnSpPr>
        <p:spPr>
          <a:xfrm>
            <a:off x="1844349" y="1736163"/>
            <a:ext cx="3150734" cy="7502"/>
          </a:xfrm>
          <a:prstGeom prst="straightConnector1">
            <a:avLst/>
          </a:prstGeom>
          <a:noFill/>
          <a:ln w="22225" cap="flat" cmpd="sng" algn="ctr">
            <a:solidFill>
              <a:srgbClr val="738D77"/>
            </a:solidFill>
            <a:prstDash val="solid"/>
            <a:miter lim="800000"/>
            <a:tailEnd type="stealth"/>
          </a:ln>
          <a:effectLst/>
        </p:spPr>
      </p:cxnSp>
      <p:cxnSp>
        <p:nvCxnSpPr>
          <p:cNvPr id="11" name="Connecteur droit avec flèche 10"/>
          <p:cNvCxnSpPr>
            <a:stCxn id="17" idx="3"/>
          </p:cNvCxnSpPr>
          <p:nvPr/>
        </p:nvCxnSpPr>
        <p:spPr>
          <a:xfrm flipV="1">
            <a:off x="2933039" y="301344"/>
            <a:ext cx="847492" cy="979026"/>
          </a:xfrm>
          <a:prstGeom prst="straightConnector1">
            <a:avLst/>
          </a:prstGeom>
          <a:noFill/>
          <a:ln w="22225" cap="flat" cmpd="sng" algn="ctr">
            <a:solidFill>
              <a:srgbClr val="738D77"/>
            </a:solidFill>
            <a:prstDash val="solid"/>
            <a:miter lim="800000"/>
            <a:tailEnd type="stealth"/>
          </a:ln>
          <a:effectLst/>
        </p:spPr>
      </p:cxnSp>
      <p:cxnSp>
        <p:nvCxnSpPr>
          <p:cNvPr id="12" name="Connecteur droit avec flèche 11"/>
          <p:cNvCxnSpPr/>
          <p:nvPr/>
        </p:nvCxnSpPr>
        <p:spPr>
          <a:xfrm flipV="1">
            <a:off x="2544701" y="835289"/>
            <a:ext cx="2186194" cy="745781"/>
          </a:xfrm>
          <a:prstGeom prst="straightConnector1">
            <a:avLst/>
          </a:prstGeom>
          <a:noFill/>
          <a:ln w="31750" cap="flat" cmpd="sng" algn="ctr">
            <a:solidFill>
              <a:srgbClr val="00FF00"/>
            </a:solidFill>
            <a:prstDash val="solid"/>
            <a:miter lim="800000"/>
            <a:tailEnd type="stealth"/>
          </a:ln>
          <a:effectLst/>
        </p:spPr>
      </p:cxnSp>
      <p:cxnSp>
        <p:nvCxnSpPr>
          <p:cNvPr id="13" name="Connecteur droit avec flèche 12"/>
          <p:cNvCxnSpPr/>
          <p:nvPr/>
        </p:nvCxnSpPr>
        <p:spPr>
          <a:xfrm flipV="1">
            <a:off x="2757126" y="385664"/>
            <a:ext cx="1275280" cy="1068251"/>
          </a:xfrm>
          <a:prstGeom prst="straightConnector1">
            <a:avLst/>
          </a:prstGeom>
          <a:noFill/>
          <a:ln w="25400" cap="flat" cmpd="sng" algn="ctr">
            <a:solidFill>
              <a:srgbClr val="59A766"/>
            </a:solidFill>
            <a:prstDash val="solid"/>
            <a:miter lim="800000"/>
            <a:tailEnd type="stealth"/>
          </a:ln>
          <a:effectLst/>
        </p:spPr>
      </p:cxnSp>
      <p:cxnSp>
        <p:nvCxnSpPr>
          <p:cNvPr id="14" name="Connecteur droit avec flèche 13"/>
          <p:cNvCxnSpPr/>
          <p:nvPr/>
        </p:nvCxnSpPr>
        <p:spPr>
          <a:xfrm flipV="1">
            <a:off x="2134972" y="1436762"/>
            <a:ext cx="2869076" cy="275423"/>
          </a:xfrm>
          <a:prstGeom prst="straightConnector1">
            <a:avLst/>
          </a:prstGeom>
          <a:noFill/>
          <a:ln w="25400" cap="flat" cmpd="sng" algn="ctr">
            <a:solidFill>
              <a:srgbClr val="59A766"/>
            </a:solidFill>
            <a:prstDash val="solid"/>
            <a:miter lim="800000"/>
            <a:tailEnd type="stealth"/>
          </a:ln>
          <a:effectLst/>
        </p:spPr>
      </p:cxnSp>
      <p:cxnSp>
        <p:nvCxnSpPr>
          <p:cNvPr id="15" name="Connecteur droit avec flèche 14"/>
          <p:cNvCxnSpPr/>
          <p:nvPr/>
        </p:nvCxnSpPr>
        <p:spPr>
          <a:xfrm flipV="1">
            <a:off x="2385200" y="1128917"/>
            <a:ext cx="2558120" cy="519953"/>
          </a:xfrm>
          <a:prstGeom prst="straightConnector1">
            <a:avLst/>
          </a:prstGeom>
          <a:noFill/>
          <a:ln w="28575" cap="flat" cmpd="sng" algn="ctr">
            <a:solidFill>
              <a:srgbClr val="34CC51"/>
            </a:solidFill>
            <a:prstDash val="solid"/>
            <a:miter lim="800000"/>
            <a:tailEnd type="stealth"/>
          </a:ln>
          <a:effectLst/>
        </p:spPr>
      </p:cxnSp>
      <p:cxnSp>
        <p:nvCxnSpPr>
          <p:cNvPr id="16" name="Connecteur droit avec flèche 15"/>
          <p:cNvCxnSpPr/>
          <p:nvPr/>
        </p:nvCxnSpPr>
        <p:spPr>
          <a:xfrm flipV="1">
            <a:off x="2696399" y="614742"/>
            <a:ext cx="1700373" cy="881378"/>
          </a:xfrm>
          <a:prstGeom prst="straightConnector1">
            <a:avLst/>
          </a:prstGeom>
          <a:noFill/>
          <a:ln w="28575" cap="flat" cmpd="sng" algn="ctr">
            <a:solidFill>
              <a:srgbClr val="34CC51"/>
            </a:solidFill>
            <a:prstDash val="solid"/>
            <a:miter lim="800000"/>
            <a:tailEnd type="stealth"/>
          </a:ln>
          <a:effectLst/>
        </p:spPr>
      </p:cxnSp>
      <p:sp>
        <p:nvSpPr>
          <p:cNvPr id="17" name="Forme libre 16"/>
          <p:cNvSpPr/>
          <p:nvPr/>
        </p:nvSpPr>
        <p:spPr>
          <a:xfrm>
            <a:off x="1396462" y="233264"/>
            <a:ext cx="2297690" cy="1514273"/>
          </a:xfrm>
          <a:custGeom>
            <a:avLst/>
            <a:gdLst>
              <a:gd name="connsiteX0" fmla="*/ 0 w 2958353"/>
              <a:gd name="connsiteY0" fmla="*/ 1434353 h 1434353"/>
              <a:gd name="connsiteX1" fmla="*/ 860612 w 2958353"/>
              <a:gd name="connsiteY1" fmla="*/ 1434353 h 1434353"/>
              <a:gd name="connsiteX2" fmla="*/ 1532965 w 2958353"/>
              <a:gd name="connsiteY2" fmla="*/ 1326777 h 1434353"/>
              <a:gd name="connsiteX3" fmla="*/ 2151530 w 2958353"/>
              <a:gd name="connsiteY3" fmla="*/ 950259 h 1434353"/>
              <a:gd name="connsiteX4" fmla="*/ 2958353 w 2958353"/>
              <a:gd name="connsiteY4" fmla="*/ 0 h 1434353"/>
              <a:gd name="connsiteX0" fmla="*/ 0 w 2958353"/>
              <a:gd name="connsiteY0" fmla="*/ 1434353 h 1434353"/>
              <a:gd name="connsiteX1" fmla="*/ 860612 w 2958353"/>
              <a:gd name="connsiteY1" fmla="*/ 1434353 h 1434353"/>
              <a:gd name="connsiteX2" fmla="*/ 1532965 w 2958353"/>
              <a:gd name="connsiteY2" fmla="*/ 1326777 h 1434353"/>
              <a:gd name="connsiteX3" fmla="*/ 2151530 w 2958353"/>
              <a:gd name="connsiteY3" fmla="*/ 950259 h 1434353"/>
              <a:gd name="connsiteX4" fmla="*/ 2958353 w 2958353"/>
              <a:gd name="connsiteY4" fmla="*/ 0 h 1434353"/>
              <a:gd name="connsiteX0" fmla="*/ 0 w 2958353"/>
              <a:gd name="connsiteY0" fmla="*/ 1434353 h 1434353"/>
              <a:gd name="connsiteX1" fmla="*/ 860612 w 2958353"/>
              <a:gd name="connsiteY1" fmla="*/ 1434353 h 1434353"/>
              <a:gd name="connsiteX2" fmla="*/ 1532965 w 2958353"/>
              <a:gd name="connsiteY2" fmla="*/ 1326777 h 1434353"/>
              <a:gd name="connsiteX3" fmla="*/ 2151530 w 2958353"/>
              <a:gd name="connsiteY3" fmla="*/ 950259 h 1434353"/>
              <a:gd name="connsiteX4" fmla="*/ 2958353 w 2958353"/>
              <a:gd name="connsiteY4" fmla="*/ 0 h 1434353"/>
              <a:gd name="connsiteX0" fmla="*/ 0 w 2958353"/>
              <a:gd name="connsiteY0" fmla="*/ 1434353 h 1442321"/>
              <a:gd name="connsiteX1" fmla="*/ 860612 w 2958353"/>
              <a:gd name="connsiteY1" fmla="*/ 1434353 h 1442321"/>
              <a:gd name="connsiteX2" fmla="*/ 1532965 w 2958353"/>
              <a:gd name="connsiteY2" fmla="*/ 1326777 h 1442321"/>
              <a:gd name="connsiteX3" fmla="*/ 2151530 w 2958353"/>
              <a:gd name="connsiteY3" fmla="*/ 950259 h 1442321"/>
              <a:gd name="connsiteX4" fmla="*/ 2958353 w 2958353"/>
              <a:gd name="connsiteY4" fmla="*/ 0 h 1442321"/>
              <a:gd name="connsiteX0" fmla="*/ 0 w 3054023"/>
              <a:gd name="connsiteY0" fmla="*/ 1596216 h 1604184"/>
              <a:gd name="connsiteX1" fmla="*/ 860612 w 3054023"/>
              <a:gd name="connsiteY1" fmla="*/ 1596216 h 1604184"/>
              <a:gd name="connsiteX2" fmla="*/ 1532965 w 3054023"/>
              <a:gd name="connsiteY2" fmla="*/ 1488640 h 1604184"/>
              <a:gd name="connsiteX3" fmla="*/ 2151530 w 3054023"/>
              <a:gd name="connsiteY3" fmla="*/ 1112122 h 1604184"/>
              <a:gd name="connsiteX4" fmla="*/ 3054023 w 3054023"/>
              <a:gd name="connsiteY4" fmla="*/ 0 h 1604184"/>
              <a:gd name="connsiteX0" fmla="*/ 0 w 2724495"/>
              <a:gd name="connsiteY0" fmla="*/ 1605738 h 1608296"/>
              <a:gd name="connsiteX1" fmla="*/ 531084 w 2724495"/>
              <a:gd name="connsiteY1" fmla="*/ 1596216 h 1608296"/>
              <a:gd name="connsiteX2" fmla="*/ 1203437 w 2724495"/>
              <a:gd name="connsiteY2" fmla="*/ 1488640 h 1608296"/>
              <a:gd name="connsiteX3" fmla="*/ 1822002 w 2724495"/>
              <a:gd name="connsiteY3" fmla="*/ 1112122 h 1608296"/>
              <a:gd name="connsiteX4" fmla="*/ 2724495 w 2724495"/>
              <a:gd name="connsiteY4" fmla="*/ 0 h 1608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24495" h="1608296">
                <a:moveTo>
                  <a:pt x="0" y="1605738"/>
                </a:moveTo>
                <a:cubicBezTo>
                  <a:pt x="286871" y="1605738"/>
                  <a:pt x="330511" y="1615732"/>
                  <a:pt x="531084" y="1596216"/>
                </a:cubicBezTo>
                <a:cubicBezTo>
                  <a:pt x="731657" y="1576700"/>
                  <a:pt x="988284" y="1569322"/>
                  <a:pt x="1203437" y="1488640"/>
                </a:cubicBezTo>
                <a:cubicBezTo>
                  <a:pt x="1418590" y="1407958"/>
                  <a:pt x="1568492" y="1360229"/>
                  <a:pt x="1822002" y="1112122"/>
                </a:cubicBezTo>
                <a:cubicBezTo>
                  <a:pt x="2075512" y="864015"/>
                  <a:pt x="2455554" y="316753"/>
                  <a:pt x="2724495" y="0"/>
                </a:cubicBezTo>
              </a:path>
            </a:pathLst>
          </a:custGeom>
          <a:noFill/>
          <a:ln w="28575" cap="flat" cmpd="sng" algn="ctr">
            <a:solidFill>
              <a:srgbClr val="C00000"/>
            </a:solidFill>
            <a:prstDash val="solid"/>
            <a:miter lim="800000"/>
            <a:tailEnd type="stealth" w="lg" len="lg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683569" y="2753544"/>
            <a:ext cx="4752527" cy="646331"/>
          </a:xfrm>
          <a:prstGeom prst="rect">
            <a:avLst/>
          </a:prstGeom>
          <a:noFill/>
          <a:ln>
            <a:solidFill>
              <a:srgbClr val="E7E6E6">
                <a:lumMod val="20000"/>
                <a:lumOff val="80000"/>
              </a:srgbClr>
            </a:solidFill>
          </a:ln>
        </p:spPr>
        <p:txBody>
          <a:bodyPr wrap="square" rtlCol="0" anchor="ctr" anchorCtr="1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Bremstralhung</a:t>
            </a: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: </a:t>
            </a:r>
            <a:r>
              <a:rPr kumimoji="0" lang="fr-FR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actual</a:t>
            </a: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 divergence in </a:t>
            </a:r>
            <a:r>
              <a:rPr kumimoji="0" lang="fr-FR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forward</a:t>
            </a: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 production of ultra-soft gammas.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4764752" y="491679"/>
            <a:ext cx="311304" cy="461665"/>
          </a:xfrm>
          <a:prstGeom prst="rect">
            <a:avLst/>
          </a:prstGeom>
          <a:noFill/>
          <a:ln>
            <a:noFill/>
          </a:ln>
        </p:spPr>
        <p:txBody>
          <a:bodyPr wrap="none" rtlCol="0" anchor="ctr" anchorCtr="1">
            <a:spAutoFit/>
          </a:bodyPr>
          <a:lstStyle/>
          <a:p>
            <a:r>
              <a:rPr lang="fr-FR" dirty="0" smtClean="0">
                <a:solidFill>
                  <a:srgbClr val="00FF00"/>
                </a:solidFill>
                <a:latin typeface="Symbol" pitchFamily="18" charset="2"/>
              </a:rPr>
              <a:t>g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4123679" y="1772816"/>
            <a:ext cx="880369" cy="461665"/>
          </a:xfrm>
          <a:prstGeom prst="rect">
            <a:avLst/>
          </a:prstGeom>
          <a:noFill/>
          <a:ln>
            <a:noFill/>
          </a:ln>
        </p:spPr>
        <p:txBody>
          <a:bodyPr wrap="none" rtlCol="0" anchor="ctr" anchorCtr="1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738D77"/>
                </a:solidFill>
                <a:effectLst/>
                <a:uLnTx/>
                <a:uFillTx/>
                <a:latin typeface="Calibri"/>
              </a:rPr>
              <a:t>Soft </a:t>
            </a: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738D77"/>
                </a:solidFill>
                <a:effectLst/>
                <a:uLnTx/>
                <a:uFillTx/>
                <a:latin typeface="Symbol" pitchFamily="18" charset="2"/>
              </a:rPr>
              <a:t>g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707611" y="3501008"/>
            <a:ext cx="5896837" cy="3168352"/>
          </a:xfrm>
          <a:prstGeom prst="rect">
            <a:avLst/>
          </a:prstGeom>
          <a:solidFill>
            <a:srgbClr val="002060">
              <a:alpha val="50000"/>
            </a:srgbClr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2" name="Ellipse 21"/>
          <p:cNvSpPr>
            <a:spLocks noChangeAspect="1"/>
          </p:cNvSpPr>
          <p:nvPr/>
        </p:nvSpPr>
        <p:spPr>
          <a:xfrm>
            <a:off x="3482565" y="5354312"/>
            <a:ext cx="256032" cy="256032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3" name="Ellipse 22"/>
          <p:cNvSpPr>
            <a:spLocks noChangeAspect="1"/>
          </p:cNvSpPr>
          <p:nvPr/>
        </p:nvSpPr>
        <p:spPr>
          <a:xfrm>
            <a:off x="3416452" y="5282018"/>
            <a:ext cx="399250" cy="399250"/>
          </a:xfrm>
          <a:prstGeom prst="ellipse">
            <a:avLst/>
          </a:prstGeom>
          <a:noFill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4" name="Ellipse 23"/>
          <p:cNvSpPr>
            <a:spLocks noChangeAspect="1"/>
          </p:cNvSpPr>
          <p:nvPr/>
        </p:nvSpPr>
        <p:spPr>
          <a:xfrm>
            <a:off x="3365724" y="5228218"/>
            <a:ext cx="509388" cy="509388"/>
          </a:xfrm>
          <a:prstGeom prst="ellipse">
            <a:avLst/>
          </a:prstGeom>
          <a:noFill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5" name="Ellipse 24"/>
          <p:cNvSpPr>
            <a:spLocks noChangeAspect="1"/>
          </p:cNvSpPr>
          <p:nvPr/>
        </p:nvSpPr>
        <p:spPr>
          <a:xfrm>
            <a:off x="3299434" y="5165175"/>
            <a:ext cx="642354" cy="642354"/>
          </a:xfrm>
          <a:prstGeom prst="ellipse">
            <a:avLst/>
          </a:prstGeom>
          <a:noFill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6" name="Ellipse 25"/>
          <p:cNvSpPr>
            <a:spLocks noChangeAspect="1"/>
          </p:cNvSpPr>
          <p:nvPr/>
        </p:nvSpPr>
        <p:spPr>
          <a:xfrm>
            <a:off x="3257568" y="5120348"/>
            <a:ext cx="721492" cy="721492"/>
          </a:xfrm>
          <a:prstGeom prst="ellipse">
            <a:avLst/>
          </a:prstGeom>
          <a:noFill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7" name="Ellipse 26"/>
          <p:cNvSpPr>
            <a:spLocks noChangeAspect="1"/>
          </p:cNvSpPr>
          <p:nvPr/>
        </p:nvSpPr>
        <p:spPr>
          <a:xfrm>
            <a:off x="3626573" y="5082700"/>
            <a:ext cx="91440" cy="91440"/>
          </a:xfrm>
          <a:prstGeom prst="ellipse">
            <a:avLst/>
          </a:prstGeom>
          <a:gradFill>
            <a:gsLst>
              <a:gs pos="0">
                <a:srgbClr val="00FF00"/>
              </a:gs>
              <a:gs pos="50000">
                <a:srgbClr val="59A766"/>
              </a:gs>
              <a:gs pos="100000">
                <a:srgbClr val="89B77B"/>
              </a:gs>
            </a:gsLst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8" name="Ellipse 27"/>
          <p:cNvSpPr>
            <a:spLocks noChangeAspect="1"/>
          </p:cNvSpPr>
          <p:nvPr/>
        </p:nvSpPr>
        <p:spPr>
          <a:xfrm>
            <a:off x="3814200" y="4905736"/>
            <a:ext cx="91440" cy="91440"/>
          </a:xfrm>
          <a:prstGeom prst="ellipse">
            <a:avLst/>
          </a:prstGeom>
          <a:gradFill>
            <a:gsLst>
              <a:gs pos="0">
                <a:srgbClr val="00FF00"/>
              </a:gs>
              <a:gs pos="50000">
                <a:srgbClr val="59A766"/>
              </a:gs>
              <a:gs pos="100000">
                <a:srgbClr val="89B77B"/>
              </a:gs>
            </a:gsLst>
          </a:gradFill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9" name="Ellipse 28"/>
          <p:cNvSpPr>
            <a:spLocks noChangeAspect="1"/>
          </p:cNvSpPr>
          <p:nvPr/>
        </p:nvSpPr>
        <p:spPr>
          <a:xfrm>
            <a:off x="3338541" y="5354304"/>
            <a:ext cx="91440" cy="91440"/>
          </a:xfrm>
          <a:prstGeom prst="ellipse">
            <a:avLst/>
          </a:prstGeom>
          <a:gradFill>
            <a:gsLst>
              <a:gs pos="0">
                <a:srgbClr val="00FF00"/>
              </a:gs>
              <a:gs pos="50000">
                <a:srgbClr val="59A766"/>
              </a:gs>
              <a:gs pos="100000">
                <a:srgbClr val="89B77B"/>
              </a:gs>
            </a:gsLst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0" name="Ellipse 29"/>
          <p:cNvSpPr>
            <a:spLocks noChangeAspect="1"/>
          </p:cNvSpPr>
          <p:nvPr/>
        </p:nvSpPr>
        <p:spPr>
          <a:xfrm>
            <a:off x="3626573" y="5631869"/>
            <a:ext cx="91440" cy="91440"/>
          </a:xfrm>
          <a:prstGeom prst="ellipse">
            <a:avLst/>
          </a:prstGeom>
          <a:gradFill>
            <a:gsLst>
              <a:gs pos="0">
                <a:srgbClr val="00FF00"/>
              </a:gs>
              <a:gs pos="50000">
                <a:srgbClr val="59A766"/>
              </a:gs>
              <a:gs pos="100000">
                <a:srgbClr val="89B77B"/>
              </a:gs>
            </a:gsLst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1" name="Ellipse 30"/>
          <p:cNvSpPr>
            <a:spLocks noChangeAspect="1"/>
          </p:cNvSpPr>
          <p:nvPr/>
        </p:nvSpPr>
        <p:spPr>
          <a:xfrm>
            <a:off x="5209345" y="5354312"/>
            <a:ext cx="256032" cy="256032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2" name="Ellipse 31"/>
          <p:cNvSpPr>
            <a:spLocks noChangeAspect="1"/>
          </p:cNvSpPr>
          <p:nvPr/>
        </p:nvSpPr>
        <p:spPr>
          <a:xfrm>
            <a:off x="5143232" y="5282018"/>
            <a:ext cx="399250" cy="399250"/>
          </a:xfrm>
          <a:prstGeom prst="ellipse">
            <a:avLst/>
          </a:prstGeom>
          <a:noFill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3" name="Ellipse 32"/>
          <p:cNvSpPr>
            <a:spLocks noChangeAspect="1"/>
          </p:cNvSpPr>
          <p:nvPr/>
        </p:nvSpPr>
        <p:spPr>
          <a:xfrm>
            <a:off x="5092504" y="5228218"/>
            <a:ext cx="509388" cy="509388"/>
          </a:xfrm>
          <a:prstGeom prst="ellipse">
            <a:avLst/>
          </a:prstGeom>
          <a:noFill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4" name="Ellipse 33"/>
          <p:cNvSpPr>
            <a:spLocks noChangeAspect="1"/>
          </p:cNvSpPr>
          <p:nvPr/>
        </p:nvSpPr>
        <p:spPr>
          <a:xfrm>
            <a:off x="5026214" y="5165175"/>
            <a:ext cx="642354" cy="642354"/>
          </a:xfrm>
          <a:prstGeom prst="ellipse">
            <a:avLst/>
          </a:prstGeom>
          <a:noFill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5" name="Ellipse 34"/>
          <p:cNvSpPr>
            <a:spLocks noChangeAspect="1"/>
          </p:cNvSpPr>
          <p:nvPr/>
        </p:nvSpPr>
        <p:spPr>
          <a:xfrm>
            <a:off x="4984348" y="5120348"/>
            <a:ext cx="721492" cy="721492"/>
          </a:xfrm>
          <a:prstGeom prst="ellipse">
            <a:avLst/>
          </a:prstGeom>
          <a:noFill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6" name="Ellipse 35"/>
          <p:cNvSpPr>
            <a:spLocks noChangeAspect="1"/>
          </p:cNvSpPr>
          <p:nvPr/>
        </p:nvSpPr>
        <p:spPr>
          <a:xfrm>
            <a:off x="5830424" y="5246344"/>
            <a:ext cx="91440" cy="91440"/>
          </a:xfrm>
          <a:prstGeom prst="ellipse">
            <a:avLst/>
          </a:prstGeom>
          <a:gradFill>
            <a:gsLst>
              <a:gs pos="0">
                <a:srgbClr val="00FF00"/>
              </a:gs>
              <a:gs pos="50000">
                <a:srgbClr val="59A766"/>
              </a:gs>
              <a:gs pos="100000">
                <a:srgbClr val="89B77B"/>
              </a:gs>
            </a:gsLst>
          </a:gradFill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7" name="Ellipse 36"/>
          <p:cNvSpPr>
            <a:spLocks noChangeAspect="1"/>
          </p:cNvSpPr>
          <p:nvPr/>
        </p:nvSpPr>
        <p:spPr>
          <a:xfrm>
            <a:off x="5497369" y="5190856"/>
            <a:ext cx="91440" cy="91440"/>
          </a:xfrm>
          <a:prstGeom prst="ellipse">
            <a:avLst/>
          </a:prstGeom>
          <a:gradFill>
            <a:gsLst>
              <a:gs pos="0">
                <a:srgbClr val="00FF00"/>
              </a:gs>
              <a:gs pos="50000">
                <a:srgbClr val="59A766"/>
              </a:gs>
              <a:gs pos="100000">
                <a:srgbClr val="89B77B"/>
              </a:gs>
            </a:gsLst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8" name="Ellipse 37"/>
          <p:cNvSpPr>
            <a:spLocks noChangeAspect="1"/>
          </p:cNvSpPr>
          <p:nvPr/>
        </p:nvSpPr>
        <p:spPr>
          <a:xfrm>
            <a:off x="5065321" y="5354304"/>
            <a:ext cx="91440" cy="91440"/>
          </a:xfrm>
          <a:prstGeom prst="ellipse">
            <a:avLst/>
          </a:prstGeom>
          <a:gradFill>
            <a:gsLst>
              <a:gs pos="0">
                <a:srgbClr val="00FF00"/>
              </a:gs>
              <a:gs pos="50000">
                <a:srgbClr val="59A766"/>
              </a:gs>
              <a:gs pos="100000">
                <a:srgbClr val="89B77B"/>
              </a:gs>
            </a:gsLst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9" name="Ellipse 38"/>
          <p:cNvSpPr>
            <a:spLocks noChangeAspect="1"/>
          </p:cNvSpPr>
          <p:nvPr/>
        </p:nvSpPr>
        <p:spPr>
          <a:xfrm>
            <a:off x="5353353" y="5631869"/>
            <a:ext cx="91440" cy="91440"/>
          </a:xfrm>
          <a:prstGeom prst="ellipse">
            <a:avLst/>
          </a:prstGeom>
          <a:gradFill>
            <a:gsLst>
              <a:gs pos="0">
                <a:srgbClr val="00FF00"/>
              </a:gs>
              <a:gs pos="50000">
                <a:srgbClr val="59A766"/>
              </a:gs>
              <a:gs pos="100000">
                <a:srgbClr val="89B77B"/>
              </a:gs>
            </a:gsLst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0" name="Ellipse 39"/>
          <p:cNvSpPr>
            <a:spLocks noChangeAspect="1"/>
          </p:cNvSpPr>
          <p:nvPr/>
        </p:nvSpPr>
        <p:spPr>
          <a:xfrm>
            <a:off x="5786821" y="4706240"/>
            <a:ext cx="256032" cy="256032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1" name="Ellipse 40"/>
          <p:cNvSpPr>
            <a:spLocks noChangeAspect="1"/>
          </p:cNvSpPr>
          <p:nvPr/>
        </p:nvSpPr>
        <p:spPr>
          <a:xfrm>
            <a:off x="5720708" y="4633946"/>
            <a:ext cx="399250" cy="399250"/>
          </a:xfrm>
          <a:prstGeom prst="ellipse">
            <a:avLst/>
          </a:prstGeom>
          <a:noFill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2" name="Ellipse 41"/>
          <p:cNvSpPr>
            <a:spLocks noChangeAspect="1"/>
          </p:cNvSpPr>
          <p:nvPr/>
        </p:nvSpPr>
        <p:spPr>
          <a:xfrm>
            <a:off x="5669980" y="4580146"/>
            <a:ext cx="509388" cy="509388"/>
          </a:xfrm>
          <a:prstGeom prst="ellipse">
            <a:avLst/>
          </a:prstGeom>
          <a:noFill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3" name="Ellipse 42"/>
          <p:cNvSpPr>
            <a:spLocks noChangeAspect="1"/>
          </p:cNvSpPr>
          <p:nvPr/>
        </p:nvSpPr>
        <p:spPr>
          <a:xfrm>
            <a:off x="5603690" y="4517103"/>
            <a:ext cx="642354" cy="642354"/>
          </a:xfrm>
          <a:prstGeom prst="ellipse">
            <a:avLst/>
          </a:prstGeom>
          <a:noFill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4" name="Ellipse 43"/>
          <p:cNvSpPr>
            <a:spLocks noChangeAspect="1"/>
          </p:cNvSpPr>
          <p:nvPr/>
        </p:nvSpPr>
        <p:spPr>
          <a:xfrm>
            <a:off x="5561824" y="4472276"/>
            <a:ext cx="721492" cy="721492"/>
          </a:xfrm>
          <a:prstGeom prst="ellipse">
            <a:avLst/>
          </a:prstGeom>
          <a:noFill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5" name="Ellipse 44"/>
          <p:cNvSpPr>
            <a:spLocks noChangeAspect="1"/>
          </p:cNvSpPr>
          <p:nvPr/>
        </p:nvSpPr>
        <p:spPr>
          <a:xfrm>
            <a:off x="6190464" y="4329672"/>
            <a:ext cx="91440" cy="91440"/>
          </a:xfrm>
          <a:prstGeom prst="ellipse">
            <a:avLst/>
          </a:prstGeom>
          <a:gradFill>
            <a:gsLst>
              <a:gs pos="0">
                <a:srgbClr val="00FF00"/>
              </a:gs>
              <a:gs pos="50000">
                <a:srgbClr val="59A766"/>
              </a:gs>
              <a:gs pos="100000">
                <a:srgbClr val="89B77B"/>
              </a:gs>
            </a:gsLst>
          </a:gradFill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6" name="Ellipse 45"/>
          <p:cNvSpPr>
            <a:spLocks noChangeAspect="1"/>
          </p:cNvSpPr>
          <p:nvPr/>
        </p:nvSpPr>
        <p:spPr>
          <a:xfrm>
            <a:off x="6074845" y="4542784"/>
            <a:ext cx="91440" cy="91440"/>
          </a:xfrm>
          <a:prstGeom prst="ellipse">
            <a:avLst/>
          </a:prstGeom>
          <a:gradFill>
            <a:gsLst>
              <a:gs pos="0">
                <a:srgbClr val="00FF00"/>
              </a:gs>
              <a:gs pos="50000">
                <a:srgbClr val="59A766"/>
              </a:gs>
              <a:gs pos="100000">
                <a:srgbClr val="89B77B"/>
              </a:gs>
            </a:gsLst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7" name="Ellipse 46"/>
          <p:cNvSpPr>
            <a:spLocks noChangeAspect="1"/>
          </p:cNvSpPr>
          <p:nvPr/>
        </p:nvSpPr>
        <p:spPr>
          <a:xfrm>
            <a:off x="5642797" y="4706232"/>
            <a:ext cx="91440" cy="91440"/>
          </a:xfrm>
          <a:prstGeom prst="ellipse">
            <a:avLst/>
          </a:prstGeom>
          <a:gradFill>
            <a:gsLst>
              <a:gs pos="0">
                <a:srgbClr val="00FF00"/>
              </a:gs>
              <a:gs pos="50000">
                <a:srgbClr val="59A766"/>
              </a:gs>
              <a:gs pos="100000">
                <a:srgbClr val="89B77B"/>
              </a:gs>
            </a:gsLst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8" name="Ellipse 47"/>
          <p:cNvSpPr>
            <a:spLocks noChangeAspect="1"/>
          </p:cNvSpPr>
          <p:nvPr/>
        </p:nvSpPr>
        <p:spPr>
          <a:xfrm>
            <a:off x="5930829" y="4983797"/>
            <a:ext cx="91440" cy="91440"/>
          </a:xfrm>
          <a:prstGeom prst="ellipse">
            <a:avLst/>
          </a:prstGeom>
          <a:gradFill>
            <a:gsLst>
              <a:gs pos="0">
                <a:srgbClr val="00FF00"/>
              </a:gs>
              <a:gs pos="50000">
                <a:srgbClr val="59A766"/>
              </a:gs>
              <a:gs pos="100000">
                <a:srgbClr val="89B77B"/>
              </a:gs>
            </a:gsLst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49" name="Groupe 48"/>
          <p:cNvGrpSpPr/>
          <p:nvPr/>
        </p:nvGrpSpPr>
        <p:grpSpPr>
          <a:xfrm>
            <a:off x="6352500" y="4074588"/>
            <a:ext cx="721492" cy="759140"/>
            <a:chOff x="3698939" y="4957596"/>
            <a:chExt cx="721492" cy="759140"/>
          </a:xfrm>
        </p:grpSpPr>
        <p:sp>
          <p:nvSpPr>
            <p:cNvPr id="50" name="Ellipse 49"/>
            <p:cNvSpPr>
              <a:spLocks noChangeAspect="1"/>
            </p:cNvSpPr>
            <p:nvPr/>
          </p:nvSpPr>
          <p:spPr>
            <a:xfrm>
              <a:off x="3923936" y="5229208"/>
              <a:ext cx="256032" cy="256032"/>
            </a:xfrm>
            <a:prstGeom prst="ellipse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51" name="Ellipse 50"/>
            <p:cNvSpPr>
              <a:spLocks noChangeAspect="1"/>
            </p:cNvSpPr>
            <p:nvPr/>
          </p:nvSpPr>
          <p:spPr>
            <a:xfrm>
              <a:off x="3857823" y="5156914"/>
              <a:ext cx="399250" cy="399250"/>
            </a:xfrm>
            <a:prstGeom prst="ellipse">
              <a:avLst/>
            </a:prstGeom>
            <a:noFill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52" name="Ellipse 51"/>
            <p:cNvSpPr>
              <a:spLocks noChangeAspect="1"/>
            </p:cNvSpPr>
            <p:nvPr/>
          </p:nvSpPr>
          <p:spPr>
            <a:xfrm>
              <a:off x="3807095" y="5103114"/>
              <a:ext cx="509388" cy="509388"/>
            </a:xfrm>
            <a:prstGeom prst="ellipse">
              <a:avLst/>
            </a:prstGeom>
            <a:noFill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53" name="Ellipse 52"/>
            <p:cNvSpPr>
              <a:spLocks noChangeAspect="1"/>
            </p:cNvSpPr>
            <p:nvPr/>
          </p:nvSpPr>
          <p:spPr>
            <a:xfrm>
              <a:off x="3740805" y="5040071"/>
              <a:ext cx="642354" cy="642354"/>
            </a:xfrm>
            <a:prstGeom prst="ellipse">
              <a:avLst/>
            </a:prstGeom>
            <a:noFill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54" name="Ellipse 53"/>
            <p:cNvSpPr>
              <a:spLocks noChangeAspect="1"/>
            </p:cNvSpPr>
            <p:nvPr/>
          </p:nvSpPr>
          <p:spPr>
            <a:xfrm>
              <a:off x="3698939" y="4995244"/>
              <a:ext cx="721492" cy="721492"/>
            </a:xfrm>
            <a:prstGeom prst="ellipse">
              <a:avLst/>
            </a:prstGeom>
            <a:noFill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55" name="Ellipse 54"/>
            <p:cNvSpPr>
              <a:spLocks noChangeAspect="1"/>
            </p:cNvSpPr>
            <p:nvPr/>
          </p:nvSpPr>
          <p:spPr>
            <a:xfrm>
              <a:off x="4067944" y="4957596"/>
              <a:ext cx="91440" cy="91440"/>
            </a:xfrm>
            <a:prstGeom prst="ellipse">
              <a:avLst/>
            </a:prstGeom>
            <a:gradFill>
              <a:gsLst>
                <a:gs pos="0">
                  <a:srgbClr val="00FF00"/>
                </a:gs>
                <a:gs pos="50000">
                  <a:srgbClr val="59A766"/>
                </a:gs>
                <a:gs pos="100000">
                  <a:srgbClr val="89B77B"/>
                </a:gs>
              </a:gsLst>
            </a:gra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56" name="Ellipse 55"/>
            <p:cNvSpPr>
              <a:spLocks noChangeAspect="1"/>
            </p:cNvSpPr>
            <p:nvPr/>
          </p:nvSpPr>
          <p:spPr>
            <a:xfrm>
              <a:off x="4211960" y="5065752"/>
              <a:ext cx="91440" cy="91440"/>
            </a:xfrm>
            <a:prstGeom prst="ellipse">
              <a:avLst/>
            </a:prstGeom>
            <a:gradFill>
              <a:gsLst>
                <a:gs pos="0">
                  <a:srgbClr val="00FF00"/>
                </a:gs>
                <a:gs pos="50000">
                  <a:srgbClr val="59A766"/>
                </a:gs>
                <a:gs pos="100000">
                  <a:srgbClr val="89B77B"/>
                </a:gs>
              </a:gsLst>
            </a:gra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57" name="Ellipse 56"/>
            <p:cNvSpPr>
              <a:spLocks noChangeAspect="1"/>
            </p:cNvSpPr>
            <p:nvPr/>
          </p:nvSpPr>
          <p:spPr>
            <a:xfrm>
              <a:off x="3779912" y="5229200"/>
              <a:ext cx="91440" cy="91440"/>
            </a:xfrm>
            <a:prstGeom prst="ellipse">
              <a:avLst/>
            </a:prstGeom>
            <a:gradFill>
              <a:gsLst>
                <a:gs pos="0">
                  <a:srgbClr val="00FF00"/>
                </a:gs>
                <a:gs pos="50000">
                  <a:srgbClr val="59A766"/>
                </a:gs>
                <a:gs pos="100000">
                  <a:srgbClr val="89B77B"/>
                </a:gs>
              </a:gsLst>
            </a:gra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58" name="Ellipse 57"/>
            <p:cNvSpPr>
              <a:spLocks noChangeAspect="1"/>
            </p:cNvSpPr>
            <p:nvPr/>
          </p:nvSpPr>
          <p:spPr>
            <a:xfrm>
              <a:off x="4067944" y="5506765"/>
              <a:ext cx="91440" cy="91440"/>
            </a:xfrm>
            <a:prstGeom prst="ellipse">
              <a:avLst/>
            </a:prstGeom>
            <a:gradFill>
              <a:gsLst>
                <a:gs pos="0">
                  <a:srgbClr val="00FF00"/>
                </a:gs>
                <a:gs pos="50000">
                  <a:srgbClr val="59A766"/>
                </a:gs>
                <a:gs pos="100000">
                  <a:srgbClr val="89B77B"/>
                </a:gs>
              </a:gsLst>
            </a:gra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59" name="Ellipse 58"/>
          <p:cNvSpPr>
            <a:spLocks noChangeAspect="1"/>
          </p:cNvSpPr>
          <p:nvPr/>
        </p:nvSpPr>
        <p:spPr>
          <a:xfrm>
            <a:off x="4860243" y="4495372"/>
            <a:ext cx="256032" cy="256032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0" name="Ellipse 59"/>
          <p:cNvSpPr>
            <a:spLocks noChangeAspect="1"/>
          </p:cNvSpPr>
          <p:nvPr/>
        </p:nvSpPr>
        <p:spPr>
          <a:xfrm>
            <a:off x="4794130" y="4423078"/>
            <a:ext cx="399250" cy="399250"/>
          </a:xfrm>
          <a:prstGeom prst="ellipse">
            <a:avLst/>
          </a:prstGeom>
          <a:noFill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1" name="Ellipse 60"/>
          <p:cNvSpPr>
            <a:spLocks noChangeAspect="1"/>
          </p:cNvSpPr>
          <p:nvPr/>
        </p:nvSpPr>
        <p:spPr>
          <a:xfrm>
            <a:off x="4743402" y="4369278"/>
            <a:ext cx="509388" cy="509388"/>
          </a:xfrm>
          <a:prstGeom prst="ellipse">
            <a:avLst/>
          </a:prstGeom>
          <a:noFill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2" name="Ellipse 61"/>
          <p:cNvSpPr>
            <a:spLocks noChangeAspect="1"/>
          </p:cNvSpPr>
          <p:nvPr/>
        </p:nvSpPr>
        <p:spPr>
          <a:xfrm>
            <a:off x="4677112" y="4306235"/>
            <a:ext cx="642354" cy="642354"/>
          </a:xfrm>
          <a:prstGeom prst="ellipse">
            <a:avLst/>
          </a:prstGeom>
          <a:noFill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3" name="Ellipse 62"/>
          <p:cNvSpPr>
            <a:spLocks noChangeAspect="1"/>
          </p:cNvSpPr>
          <p:nvPr/>
        </p:nvSpPr>
        <p:spPr>
          <a:xfrm>
            <a:off x="4635246" y="4261408"/>
            <a:ext cx="721492" cy="721492"/>
          </a:xfrm>
          <a:prstGeom prst="ellipse">
            <a:avLst/>
          </a:prstGeom>
          <a:noFill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4" name="Ellipse 63"/>
          <p:cNvSpPr>
            <a:spLocks noChangeAspect="1"/>
          </p:cNvSpPr>
          <p:nvPr/>
        </p:nvSpPr>
        <p:spPr>
          <a:xfrm>
            <a:off x="5398376" y="4473688"/>
            <a:ext cx="91440" cy="91440"/>
          </a:xfrm>
          <a:prstGeom prst="ellipse">
            <a:avLst/>
          </a:prstGeom>
          <a:gradFill>
            <a:gsLst>
              <a:gs pos="0">
                <a:srgbClr val="00FF00"/>
              </a:gs>
              <a:gs pos="50000">
                <a:srgbClr val="59A766"/>
              </a:gs>
              <a:gs pos="100000">
                <a:srgbClr val="89B77B"/>
              </a:gs>
            </a:gsLst>
          </a:gradFill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5" name="Ellipse 64"/>
          <p:cNvSpPr>
            <a:spLocks noChangeAspect="1"/>
          </p:cNvSpPr>
          <p:nvPr/>
        </p:nvSpPr>
        <p:spPr>
          <a:xfrm>
            <a:off x="5148267" y="4331916"/>
            <a:ext cx="91440" cy="91440"/>
          </a:xfrm>
          <a:prstGeom prst="ellipse">
            <a:avLst/>
          </a:prstGeom>
          <a:gradFill>
            <a:gsLst>
              <a:gs pos="0">
                <a:srgbClr val="00FF00"/>
              </a:gs>
              <a:gs pos="50000">
                <a:srgbClr val="59A766"/>
              </a:gs>
              <a:gs pos="100000">
                <a:srgbClr val="89B77B"/>
              </a:gs>
            </a:gsLst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6" name="Ellipse 65"/>
          <p:cNvSpPr>
            <a:spLocks noChangeAspect="1"/>
          </p:cNvSpPr>
          <p:nvPr/>
        </p:nvSpPr>
        <p:spPr>
          <a:xfrm>
            <a:off x="4716219" y="4495364"/>
            <a:ext cx="91440" cy="91440"/>
          </a:xfrm>
          <a:prstGeom prst="ellipse">
            <a:avLst/>
          </a:prstGeom>
          <a:gradFill>
            <a:gsLst>
              <a:gs pos="0">
                <a:srgbClr val="00FF00"/>
              </a:gs>
              <a:gs pos="50000">
                <a:srgbClr val="59A766"/>
              </a:gs>
              <a:gs pos="100000">
                <a:srgbClr val="89B77B"/>
              </a:gs>
            </a:gsLst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7" name="Ellipse 66"/>
          <p:cNvSpPr>
            <a:spLocks noChangeAspect="1"/>
          </p:cNvSpPr>
          <p:nvPr/>
        </p:nvSpPr>
        <p:spPr>
          <a:xfrm>
            <a:off x="5004251" y="4772929"/>
            <a:ext cx="91440" cy="91440"/>
          </a:xfrm>
          <a:prstGeom prst="ellipse">
            <a:avLst/>
          </a:prstGeom>
          <a:gradFill>
            <a:gsLst>
              <a:gs pos="0">
                <a:srgbClr val="00FF00"/>
              </a:gs>
              <a:gs pos="50000">
                <a:srgbClr val="59A766"/>
              </a:gs>
              <a:gs pos="100000">
                <a:srgbClr val="89B77B"/>
              </a:gs>
            </a:gsLst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8" name="Groupe 67"/>
          <p:cNvGrpSpPr/>
          <p:nvPr/>
        </p:nvGrpSpPr>
        <p:grpSpPr>
          <a:xfrm>
            <a:off x="5273792" y="3714548"/>
            <a:ext cx="721492" cy="759140"/>
            <a:chOff x="3698939" y="4957596"/>
            <a:chExt cx="721492" cy="759140"/>
          </a:xfrm>
        </p:grpSpPr>
        <p:sp>
          <p:nvSpPr>
            <p:cNvPr id="69" name="Ellipse 68"/>
            <p:cNvSpPr>
              <a:spLocks noChangeAspect="1"/>
            </p:cNvSpPr>
            <p:nvPr/>
          </p:nvSpPr>
          <p:spPr>
            <a:xfrm>
              <a:off x="3923936" y="5229208"/>
              <a:ext cx="256032" cy="256032"/>
            </a:xfrm>
            <a:prstGeom prst="ellipse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70" name="Ellipse 69"/>
            <p:cNvSpPr>
              <a:spLocks noChangeAspect="1"/>
            </p:cNvSpPr>
            <p:nvPr/>
          </p:nvSpPr>
          <p:spPr>
            <a:xfrm>
              <a:off x="3857823" y="5156914"/>
              <a:ext cx="399250" cy="399250"/>
            </a:xfrm>
            <a:prstGeom prst="ellipse">
              <a:avLst/>
            </a:prstGeom>
            <a:noFill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71" name="Ellipse 70"/>
            <p:cNvSpPr>
              <a:spLocks noChangeAspect="1"/>
            </p:cNvSpPr>
            <p:nvPr/>
          </p:nvSpPr>
          <p:spPr>
            <a:xfrm>
              <a:off x="3807095" y="5103114"/>
              <a:ext cx="509388" cy="509388"/>
            </a:xfrm>
            <a:prstGeom prst="ellipse">
              <a:avLst/>
            </a:prstGeom>
            <a:noFill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72" name="Ellipse 71"/>
            <p:cNvSpPr>
              <a:spLocks noChangeAspect="1"/>
            </p:cNvSpPr>
            <p:nvPr/>
          </p:nvSpPr>
          <p:spPr>
            <a:xfrm>
              <a:off x="3740805" y="5040071"/>
              <a:ext cx="642354" cy="642354"/>
            </a:xfrm>
            <a:prstGeom prst="ellipse">
              <a:avLst/>
            </a:prstGeom>
            <a:noFill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73" name="Ellipse 72"/>
            <p:cNvSpPr>
              <a:spLocks noChangeAspect="1"/>
            </p:cNvSpPr>
            <p:nvPr/>
          </p:nvSpPr>
          <p:spPr>
            <a:xfrm>
              <a:off x="3698939" y="4995244"/>
              <a:ext cx="721492" cy="721492"/>
            </a:xfrm>
            <a:prstGeom prst="ellipse">
              <a:avLst/>
            </a:prstGeom>
            <a:noFill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74" name="Ellipse 73"/>
            <p:cNvSpPr>
              <a:spLocks noChangeAspect="1"/>
            </p:cNvSpPr>
            <p:nvPr/>
          </p:nvSpPr>
          <p:spPr>
            <a:xfrm>
              <a:off x="4067944" y="4957596"/>
              <a:ext cx="91440" cy="91440"/>
            </a:xfrm>
            <a:prstGeom prst="ellipse">
              <a:avLst/>
            </a:prstGeom>
            <a:gradFill>
              <a:gsLst>
                <a:gs pos="0">
                  <a:srgbClr val="00FF00"/>
                </a:gs>
                <a:gs pos="50000">
                  <a:srgbClr val="59A766"/>
                </a:gs>
                <a:gs pos="100000">
                  <a:srgbClr val="89B77B"/>
                </a:gs>
              </a:gsLst>
            </a:gra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75" name="Ellipse 74"/>
            <p:cNvSpPr>
              <a:spLocks noChangeAspect="1"/>
            </p:cNvSpPr>
            <p:nvPr/>
          </p:nvSpPr>
          <p:spPr>
            <a:xfrm>
              <a:off x="4211960" y="5065752"/>
              <a:ext cx="91440" cy="91440"/>
            </a:xfrm>
            <a:prstGeom prst="ellipse">
              <a:avLst/>
            </a:prstGeom>
            <a:gradFill>
              <a:gsLst>
                <a:gs pos="0">
                  <a:srgbClr val="00FF00"/>
                </a:gs>
                <a:gs pos="50000">
                  <a:srgbClr val="59A766"/>
                </a:gs>
                <a:gs pos="100000">
                  <a:srgbClr val="89B77B"/>
                </a:gs>
              </a:gsLst>
            </a:gra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76" name="Ellipse 75"/>
            <p:cNvSpPr>
              <a:spLocks noChangeAspect="1"/>
            </p:cNvSpPr>
            <p:nvPr/>
          </p:nvSpPr>
          <p:spPr>
            <a:xfrm>
              <a:off x="3779912" y="5229200"/>
              <a:ext cx="91440" cy="91440"/>
            </a:xfrm>
            <a:prstGeom prst="ellipse">
              <a:avLst/>
            </a:prstGeom>
            <a:gradFill>
              <a:gsLst>
                <a:gs pos="0">
                  <a:srgbClr val="00FF00"/>
                </a:gs>
                <a:gs pos="50000">
                  <a:srgbClr val="59A766"/>
                </a:gs>
                <a:gs pos="100000">
                  <a:srgbClr val="89B77B"/>
                </a:gs>
              </a:gsLst>
            </a:gra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77" name="Ellipse 76"/>
            <p:cNvSpPr>
              <a:spLocks noChangeAspect="1"/>
            </p:cNvSpPr>
            <p:nvPr/>
          </p:nvSpPr>
          <p:spPr>
            <a:xfrm>
              <a:off x="4067944" y="5506765"/>
              <a:ext cx="91440" cy="91440"/>
            </a:xfrm>
            <a:prstGeom prst="ellipse">
              <a:avLst/>
            </a:prstGeom>
            <a:gradFill>
              <a:gsLst>
                <a:gs pos="0">
                  <a:srgbClr val="00FF00"/>
                </a:gs>
                <a:gs pos="50000">
                  <a:srgbClr val="59A766"/>
                </a:gs>
                <a:gs pos="100000">
                  <a:srgbClr val="89B77B"/>
                </a:gs>
              </a:gsLst>
            </a:gra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78" name="Ellipse 77"/>
          <p:cNvSpPr>
            <a:spLocks noChangeAspect="1"/>
          </p:cNvSpPr>
          <p:nvPr/>
        </p:nvSpPr>
        <p:spPr>
          <a:xfrm>
            <a:off x="4129225" y="4850256"/>
            <a:ext cx="256032" cy="256032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9" name="Ellipse 78"/>
          <p:cNvSpPr>
            <a:spLocks noChangeAspect="1"/>
          </p:cNvSpPr>
          <p:nvPr/>
        </p:nvSpPr>
        <p:spPr>
          <a:xfrm>
            <a:off x="4063112" y="4777962"/>
            <a:ext cx="399250" cy="399250"/>
          </a:xfrm>
          <a:prstGeom prst="ellipse">
            <a:avLst/>
          </a:prstGeom>
          <a:noFill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0" name="Ellipse 79"/>
          <p:cNvSpPr>
            <a:spLocks noChangeAspect="1"/>
          </p:cNvSpPr>
          <p:nvPr/>
        </p:nvSpPr>
        <p:spPr>
          <a:xfrm>
            <a:off x="4012384" y="4724162"/>
            <a:ext cx="509388" cy="509388"/>
          </a:xfrm>
          <a:prstGeom prst="ellipse">
            <a:avLst/>
          </a:prstGeom>
          <a:noFill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1" name="Ellipse 80"/>
          <p:cNvSpPr>
            <a:spLocks noChangeAspect="1"/>
          </p:cNvSpPr>
          <p:nvPr/>
        </p:nvSpPr>
        <p:spPr>
          <a:xfrm>
            <a:off x="3946094" y="4661119"/>
            <a:ext cx="642354" cy="642354"/>
          </a:xfrm>
          <a:prstGeom prst="ellipse">
            <a:avLst/>
          </a:prstGeom>
          <a:noFill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2" name="Ellipse 81"/>
          <p:cNvSpPr>
            <a:spLocks noChangeAspect="1"/>
          </p:cNvSpPr>
          <p:nvPr/>
        </p:nvSpPr>
        <p:spPr>
          <a:xfrm>
            <a:off x="3904228" y="4616292"/>
            <a:ext cx="721492" cy="721492"/>
          </a:xfrm>
          <a:prstGeom prst="ellipse">
            <a:avLst/>
          </a:prstGeom>
          <a:noFill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3" name="Ellipse 82"/>
          <p:cNvSpPr>
            <a:spLocks noChangeAspect="1"/>
          </p:cNvSpPr>
          <p:nvPr/>
        </p:nvSpPr>
        <p:spPr>
          <a:xfrm>
            <a:off x="4273233" y="4578644"/>
            <a:ext cx="91440" cy="91440"/>
          </a:xfrm>
          <a:prstGeom prst="ellipse">
            <a:avLst/>
          </a:prstGeom>
          <a:gradFill>
            <a:gsLst>
              <a:gs pos="0">
                <a:srgbClr val="00FF00"/>
              </a:gs>
              <a:gs pos="50000">
                <a:srgbClr val="59A766"/>
              </a:gs>
              <a:gs pos="100000">
                <a:srgbClr val="89B77B"/>
              </a:gs>
            </a:gsLst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4" name="Ellipse 83"/>
          <p:cNvSpPr>
            <a:spLocks noChangeAspect="1"/>
          </p:cNvSpPr>
          <p:nvPr/>
        </p:nvSpPr>
        <p:spPr>
          <a:xfrm>
            <a:off x="4606288" y="4761720"/>
            <a:ext cx="91440" cy="91440"/>
          </a:xfrm>
          <a:prstGeom prst="ellipse">
            <a:avLst/>
          </a:prstGeom>
          <a:gradFill>
            <a:gsLst>
              <a:gs pos="0">
                <a:srgbClr val="00FF00"/>
              </a:gs>
              <a:gs pos="50000">
                <a:srgbClr val="59A766"/>
              </a:gs>
              <a:gs pos="100000">
                <a:srgbClr val="89B77B"/>
              </a:gs>
            </a:gsLst>
          </a:gradFill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5" name="Ellipse 84"/>
          <p:cNvSpPr>
            <a:spLocks noChangeAspect="1"/>
          </p:cNvSpPr>
          <p:nvPr/>
        </p:nvSpPr>
        <p:spPr>
          <a:xfrm>
            <a:off x="3985201" y="4850248"/>
            <a:ext cx="91440" cy="91440"/>
          </a:xfrm>
          <a:prstGeom prst="ellipse">
            <a:avLst/>
          </a:prstGeom>
          <a:gradFill>
            <a:gsLst>
              <a:gs pos="0">
                <a:srgbClr val="00FF00"/>
              </a:gs>
              <a:gs pos="50000">
                <a:srgbClr val="59A766"/>
              </a:gs>
              <a:gs pos="100000">
                <a:srgbClr val="89B77B"/>
              </a:gs>
            </a:gsLst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6" name="Ellipse 85"/>
          <p:cNvSpPr>
            <a:spLocks noChangeAspect="1"/>
          </p:cNvSpPr>
          <p:nvPr/>
        </p:nvSpPr>
        <p:spPr>
          <a:xfrm>
            <a:off x="4273233" y="5127813"/>
            <a:ext cx="91440" cy="91440"/>
          </a:xfrm>
          <a:prstGeom prst="ellipse">
            <a:avLst/>
          </a:prstGeom>
          <a:gradFill>
            <a:gsLst>
              <a:gs pos="0">
                <a:srgbClr val="00FF00"/>
              </a:gs>
              <a:gs pos="50000">
                <a:srgbClr val="59A766"/>
              </a:gs>
              <a:gs pos="100000">
                <a:srgbClr val="89B77B"/>
              </a:gs>
            </a:gsLst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7" name="Ellipse 86"/>
          <p:cNvSpPr>
            <a:spLocks noChangeAspect="1"/>
          </p:cNvSpPr>
          <p:nvPr/>
        </p:nvSpPr>
        <p:spPr>
          <a:xfrm>
            <a:off x="4417257" y="5681404"/>
            <a:ext cx="256032" cy="256032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8" name="Ellipse 87"/>
          <p:cNvSpPr>
            <a:spLocks noChangeAspect="1"/>
          </p:cNvSpPr>
          <p:nvPr/>
        </p:nvSpPr>
        <p:spPr>
          <a:xfrm>
            <a:off x="4351144" y="5609110"/>
            <a:ext cx="399250" cy="399250"/>
          </a:xfrm>
          <a:prstGeom prst="ellipse">
            <a:avLst/>
          </a:prstGeom>
          <a:noFill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9" name="Ellipse 88"/>
          <p:cNvSpPr>
            <a:spLocks noChangeAspect="1"/>
          </p:cNvSpPr>
          <p:nvPr/>
        </p:nvSpPr>
        <p:spPr>
          <a:xfrm>
            <a:off x="4300416" y="5555310"/>
            <a:ext cx="509388" cy="509388"/>
          </a:xfrm>
          <a:prstGeom prst="ellipse">
            <a:avLst/>
          </a:prstGeom>
          <a:noFill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0" name="Ellipse 89"/>
          <p:cNvSpPr>
            <a:spLocks noChangeAspect="1"/>
          </p:cNvSpPr>
          <p:nvPr/>
        </p:nvSpPr>
        <p:spPr>
          <a:xfrm>
            <a:off x="4234126" y="5492267"/>
            <a:ext cx="642354" cy="642354"/>
          </a:xfrm>
          <a:prstGeom prst="ellipse">
            <a:avLst/>
          </a:prstGeom>
          <a:noFill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1" name="Ellipse 90"/>
          <p:cNvSpPr>
            <a:spLocks noChangeAspect="1"/>
          </p:cNvSpPr>
          <p:nvPr/>
        </p:nvSpPr>
        <p:spPr>
          <a:xfrm>
            <a:off x="4192260" y="5447440"/>
            <a:ext cx="721492" cy="721492"/>
          </a:xfrm>
          <a:prstGeom prst="ellipse">
            <a:avLst/>
          </a:prstGeom>
          <a:noFill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2" name="Ellipse 91"/>
          <p:cNvSpPr>
            <a:spLocks noChangeAspect="1"/>
          </p:cNvSpPr>
          <p:nvPr/>
        </p:nvSpPr>
        <p:spPr>
          <a:xfrm>
            <a:off x="4755067" y="5318352"/>
            <a:ext cx="91440" cy="91440"/>
          </a:xfrm>
          <a:prstGeom prst="ellipse">
            <a:avLst/>
          </a:prstGeom>
          <a:gradFill>
            <a:gsLst>
              <a:gs pos="0">
                <a:srgbClr val="00FF00"/>
              </a:gs>
              <a:gs pos="50000">
                <a:srgbClr val="59A766"/>
              </a:gs>
              <a:gs pos="100000">
                <a:srgbClr val="89B77B"/>
              </a:gs>
            </a:gsLst>
          </a:gradFill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3" name="Ellipse 92"/>
          <p:cNvSpPr>
            <a:spLocks noChangeAspect="1"/>
          </p:cNvSpPr>
          <p:nvPr/>
        </p:nvSpPr>
        <p:spPr>
          <a:xfrm>
            <a:off x="4705281" y="5517948"/>
            <a:ext cx="91440" cy="91440"/>
          </a:xfrm>
          <a:prstGeom prst="ellipse">
            <a:avLst/>
          </a:prstGeom>
          <a:gradFill>
            <a:gsLst>
              <a:gs pos="0">
                <a:srgbClr val="00FF00"/>
              </a:gs>
              <a:gs pos="50000">
                <a:srgbClr val="59A766"/>
              </a:gs>
              <a:gs pos="100000">
                <a:srgbClr val="89B77B"/>
              </a:gs>
            </a:gsLst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4" name="Ellipse 93"/>
          <p:cNvSpPr>
            <a:spLocks noChangeAspect="1"/>
          </p:cNvSpPr>
          <p:nvPr/>
        </p:nvSpPr>
        <p:spPr>
          <a:xfrm>
            <a:off x="4273233" y="5681396"/>
            <a:ext cx="91440" cy="91440"/>
          </a:xfrm>
          <a:prstGeom prst="ellipse">
            <a:avLst/>
          </a:prstGeom>
          <a:gradFill>
            <a:gsLst>
              <a:gs pos="0">
                <a:srgbClr val="00FF00"/>
              </a:gs>
              <a:gs pos="50000">
                <a:srgbClr val="59A766"/>
              </a:gs>
              <a:gs pos="100000">
                <a:srgbClr val="89B77B"/>
              </a:gs>
            </a:gsLst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5" name="Ellipse 94"/>
          <p:cNvSpPr>
            <a:spLocks noChangeAspect="1"/>
          </p:cNvSpPr>
          <p:nvPr/>
        </p:nvSpPr>
        <p:spPr>
          <a:xfrm>
            <a:off x="4561265" y="5958961"/>
            <a:ext cx="91440" cy="91440"/>
          </a:xfrm>
          <a:prstGeom prst="ellipse">
            <a:avLst/>
          </a:prstGeom>
          <a:gradFill>
            <a:gsLst>
              <a:gs pos="0">
                <a:srgbClr val="00FF00"/>
              </a:gs>
              <a:gs pos="50000">
                <a:srgbClr val="59A766"/>
              </a:gs>
              <a:gs pos="100000">
                <a:srgbClr val="89B77B"/>
              </a:gs>
            </a:gsLst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96" name="Groupe 95"/>
          <p:cNvGrpSpPr/>
          <p:nvPr/>
        </p:nvGrpSpPr>
        <p:grpSpPr>
          <a:xfrm>
            <a:off x="3473592" y="5802780"/>
            <a:ext cx="721492" cy="759140"/>
            <a:chOff x="3698939" y="4957596"/>
            <a:chExt cx="721492" cy="759140"/>
          </a:xfrm>
        </p:grpSpPr>
        <p:sp>
          <p:nvSpPr>
            <p:cNvPr id="97" name="Ellipse 96"/>
            <p:cNvSpPr>
              <a:spLocks noChangeAspect="1"/>
            </p:cNvSpPr>
            <p:nvPr/>
          </p:nvSpPr>
          <p:spPr>
            <a:xfrm>
              <a:off x="3923936" y="5229208"/>
              <a:ext cx="256032" cy="256032"/>
            </a:xfrm>
            <a:prstGeom prst="ellipse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8" name="Ellipse 97"/>
            <p:cNvSpPr>
              <a:spLocks noChangeAspect="1"/>
            </p:cNvSpPr>
            <p:nvPr/>
          </p:nvSpPr>
          <p:spPr>
            <a:xfrm>
              <a:off x="3857823" y="5156914"/>
              <a:ext cx="399250" cy="399250"/>
            </a:xfrm>
            <a:prstGeom prst="ellipse">
              <a:avLst/>
            </a:prstGeom>
            <a:noFill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9" name="Ellipse 98"/>
            <p:cNvSpPr>
              <a:spLocks noChangeAspect="1"/>
            </p:cNvSpPr>
            <p:nvPr/>
          </p:nvSpPr>
          <p:spPr>
            <a:xfrm>
              <a:off x="3807095" y="5103114"/>
              <a:ext cx="509388" cy="509388"/>
            </a:xfrm>
            <a:prstGeom prst="ellipse">
              <a:avLst/>
            </a:prstGeom>
            <a:noFill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0" name="Ellipse 99"/>
            <p:cNvSpPr>
              <a:spLocks noChangeAspect="1"/>
            </p:cNvSpPr>
            <p:nvPr/>
          </p:nvSpPr>
          <p:spPr>
            <a:xfrm>
              <a:off x="3740805" y="5040071"/>
              <a:ext cx="642354" cy="642354"/>
            </a:xfrm>
            <a:prstGeom prst="ellipse">
              <a:avLst/>
            </a:prstGeom>
            <a:noFill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1" name="Ellipse 100"/>
            <p:cNvSpPr>
              <a:spLocks noChangeAspect="1"/>
            </p:cNvSpPr>
            <p:nvPr/>
          </p:nvSpPr>
          <p:spPr>
            <a:xfrm>
              <a:off x="3698939" y="4995244"/>
              <a:ext cx="721492" cy="721492"/>
            </a:xfrm>
            <a:prstGeom prst="ellipse">
              <a:avLst/>
            </a:prstGeom>
            <a:noFill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2" name="Ellipse 101"/>
            <p:cNvSpPr>
              <a:spLocks noChangeAspect="1"/>
            </p:cNvSpPr>
            <p:nvPr/>
          </p:nvSpPr>
          <p:spPr>
            <a:xfrm>
              <a:off x="4067944" y="4957596"/>
              <a:ext cx="91440" cy="91440"/>
            </a:xfrm>
            <a:prstGeom prst="ellipse">
              <a:avLst/>
            </a:prstGeom>
            <a:gradFill>
              <a:gsLst>
                <a:gs pos="0">
                  <a:srgbClr val="00FF00"/>
                </a:gs>
                <a:gs pos="50000">
                  <a:srgbClr val="59A766"/>
                </a:gs>
                <a:gs pos="100000">
                  <a:srgbClr val="89B77B"/>
                </a:gs>
              </a:gsLst>
            </a:gra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3" name="Ellipse 102"/>
            <p:cNvSpPr>
              <a:spLocks noChangeAspect="1"/>
            </p:cNvSpPr>
            <p:nvPr/>
          </p:nvSpPr>
          <p:spPr>
            <a:xfrm>
              <a:off x="4211960" y="5065752"/>
              <a:ext cx="91440" cy="91440"/>
            </a:xfrm>
            <a:prstGeom prst="ellipse">
              <a:avLst/>
            </a:prstGeom>
            <a:gradFill>
              <a:gsLst>
                <a:gs pos="0">
                  <a:srgbClr val="00FF00"/>
                </a:gs>
                <a:gs pos="50000">
                  <a:srgbClr val="59A766"/>
                </a:gs>
                <a:gs pos="100000">
                  <a:srgbClr val="89B77B"/>
                </a:gs>
              </a:gsLst>
            </a:gra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4" name="Ellipse 103"/>
            <p:cNvSpPr>
              <a:spLocks noChangeAspect="1"/>
            </p:cNvSpPr>
            <p:nvPr/>
          </p:nvSpPr>
          <p:spPr>
            <a:xfrm>
              <a:off x="3779912" y="5229200"/>
              <a:ext cx="91440" cy="91440"/>
            </a:xfrm>
            <a:prstGeom prst="ellipse">
              <a:avLst/>
            </a:prstGeom>
            <a:gradFill>
              <a:gsLst>
                <a:gs pos="0">
                  <a:srgbClr val="00FF00"/>
                </a:gs>
                <a:gs pos="50000">
                  <a:srgbClr val="59A766"/>
                </a:gs>
                <a:gs pos="100000">
                  <a:srgbClr val="89B77B"/>
                </a:gs>
              </a:gsLst>
            </a:gra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5" name="Ellipse 104"/>
            <p:cNvSpPr>
              <a:spLocks noChangeAspect="1"/>
            </p:cNvSpPr>
            <p:nvPr/>
          </p:nvSpPr>
          <p:spPr>
            <a:xfrm>
              <a:off x="4067944" y="5506765"/>
              <a:ext cx="91440" cy="91440"/>
            </a:xfrm>
            <a:prstGeom prst="ellipse">
              <a:avLst/>
            </a:prstGeom>
            <a:gradFill>
              <a:gsLst>
                <a:gs pos="0">
                  <a:srgbClr val="00FF00"/>
                </a:gs>
                <a:gs pos="50000">
                  <a:srgbClr val="59A766"/>
                </a:gs>
                <a:gs pos="100000">
                  <a:srgbClr val="89B77B"/>
                </a:gs>
              </a:gsLst>
            </a:gra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cxnSp>
        <p:nvCxnSpPr>
          <p:cNvPr id="106" name="Connecteur droit avec flèche 105"/>
          <p:cNvCxnSpPr>
            <a:stCxn id="82" idx="5"/>
          </p:cNvCxnSpPr>
          <p:nvPr/>
        </p:nvCxnSpPr>
        <p:spPr>
          <a:xfrm flipV="1">
            <a:off x="4520060" y="4864369"/>
            <a:ext cx="115186" cy="367755"/>
          </a:xfrm>
          <a:prstGeom prst="straightConnector1">
            <a:avLst/>
          </a:prstGeom>
          <a:ln w="12700">
            <a:solidFill>
              <a:srgbClr val="00FF00"/>
            </a:solidFill>
            <a:tailEnd type="arrow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Connecteur droit avec flèche 106"/>
          <p:cNvCxnSpPr>
            <a:stCxn id="63" idx="5"/>
          </p:cNvCxnSpPr>
          <p:nvPr/>
        </p:nvCxnSpPr>
        <p:spPr>
          <a:xfrm flipV="1">
            <a:off x="5251078" y="4584364"/>
            <a:ext cx="166730" cy="292876"/>
          </a:xfrm>
          <a:prstGeom prst="straightConnector1">
            <a:avLst/>
          </a:prstGeom>
          <a:ln w="12700">
            <a:solidFill>
              <a:srgbClr val="00FF00"/>
            </a:solidFill>
            <a:tailEnd type="arrow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Connecteur droit avec flèche 107"/>
          <p:cNvCxnSpPr/>
          <p:nvPr/>
        </p:nvCxnSpPr>
        <p:spPr>
          <a:xfrm flipV="1">
            <a:off x="5806678" y="4369278"/>
            <a:ext cx="372690" cy="112126"/>
          </a:xfrm>
          <a:prstGeom prst="straightConnector1">
            <a:avLst/>
          </a:prstGeom>
          <a:ln w="12700">
            <a:solidFill>
              <a:srgbClr val="00FF00"/>
            </a:solidFill>
            <a:tailEnd type="arrow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Connecteur droit avec flèche 108"/>
          <p:cNvCxnSpPr>
            <a:stCxn id="26" idx="6"/>
          </p:cNvCxnSpPr>
          <p:nvPr/>
        </p:nvCxnSpPr>
        <p:spPr>
          <a:xfrm flipH="1" flipV="1">
            <a:off x="3875112" y="4997177"/>
            <a:ext cx="103948" cy="483917"/>
          </a:xfrm>
          <a:prstGeom prst="straightConnector1">
            <a:avLst/>
          </a:prstGeom>
          <a:ln w="12700">
            <a:solidFill>
              <a:srgbClr val="00FF00"/>
            </a:solidFill>
            <a:tailEnd type="arrow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Connecteur droit avec flèche 109"/>
          <p:cNvCxnSpPr>
            <a:endCxn id="36" idx="1"/>
          </p:cNvCxnSpPr>
          <p:nvPr/>
        </p:nvCxnSpPr>
        <p:spPr>
          <a:xfrm>
            <a:off x="5158606" y="5191958"/>
            <a:ext cx="685209" cy="67777"/>
          </a:xfrm>
          <a:prstGeom prst="straightConnector1">
            <a:avLst/>
          </a:prstGeom>
          <a:ln w="12700">
            <a:solidFill>
              <a:srgbClr val="00FF00"/>
            </a:solidFill>
            <a:tailEnd type="arrow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Connecteur droit avec flèche 110"/>
          <p:cNvCxnSpPr/>
          <p:nvPr/>
        </p:nvCxnSpPr>
        <p:spPr>
          <a:xfrm flipV="1">
            <a:off x="4409696" y="5364072"/>
            <a:ext cx="333706" cy="98298"/>
          </a:xfrm>
          <a:prstGeom prst="straightConnector1">
            <a:avLst/>
          </a:prstGeom>
          <a:ln w="12700">
            <a:solidFill>
              <a:srgbClr val="00FF00"/>
            </a:solidFill>
            <a:tailEnd type="arrow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Ellipse 111"/>
          <p:cNvSpPr>
            <a:spLocks noChangeAspect="1"/>
          </p:cNvSpPr>
          <p:nvPr/>
        </p:nvSpPr>
        <p:spPr>
          <a:xfrm>
            <a:off x="3032560" y="6048880"/>
            <a:ext cx="153000" cy="153000"/>
          </a:xfrm>
          <a:prstGeom prst="ellipse">
            <a:avLst/>
          </a:prstGeom>
          <a:solidFill>
            <a:srgbClr val="7030A0"/>
          </a:solidFill>
          <a:ln w="25400" cap="flat" cmpd="sng" algn="ctr">
            <a:noFill/>
            <a:prstDash val="solid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 prstMaterial="metal">
            <a:bevelT w="88900" h="508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3" name="Forme libre 112"/>
          <p:cNvSpPr/>
          <p:nvPr/>
        </p:nvSpPr>
        <p:spPr>
          <a:xfrm>
            <a:off x="3231781" y="3602297"/>
            <a:ext cx="3565756" cy="2489018"/>
          </a:xfrm>
          <a:custGeom>
            <a:avLst/>
            <a:gdLst>
              <a:gd name="connsiteX0" fmla="*/ 0 w 2958353"/>
              <a:gd name="connsiteY0" fmla="*/ 1434353 h 1434353"/>
              <a:gd name="connsiteX1" fmla="*/ 860612 w 2958353"/>
              <a:gd name="connsiteY1" fmla="*/ 1434353 h 1434353"/>
              <a:gd name="connsiteX2" fmla="*/ 1532965 w 2958353"/>
              <a:gd name="connsiteY2" fmla="*/ 1326777 h 1434353"/>
              <a:gd name="connsiteX3" fmla="*/ 2151530 w 2958353"/>
              <a:gd name="connsiteY3" fmla="*/ 950259 h 1434353"/>
              <a:gd name="connsiteX4" fmla="*/ 2958353 w 2958353"/>
              <a:gd name="connsiteY4" fmla="*/ 0 h 1434353"/>
              <a:gd name="connsiteX0" fmla="*/ 0 w 2958353"/>
              <a:gd name="connsiteY0" fmla="*/ 1434353 h 1434353"/>
              <a:gd name="connsiteX1" fmla="*/ 860612 w 2958353"/>
              <a:gd name="connsiteY1" fmla="*/ 1434353 h 1434353"/>
              <a:gd name="connsiteX2" fmla="*/ 1532965 w 2958353"/>
              <a:gd name="connsiteY2" fmla="*/ 1326777 h 1434353"/>
              <a:gd name="connsiteX3" fmla="*/ 2151530 w 2958353"/>
              <a:gd name="connsiteY3" fmla="*/ 950259 h 1434353"/>
              <a:gd name="connsiteX4" fmla="*/ 2958353 w 2958353"/>
              <a:gd name="connsiteY4" fmla="*/ 0 h 1434353"/>
              <a:gd name="connsiteX0" fmla="*/ 0 w 2958353"/>
              <a:gd name="connsiteY0" fmla="*/ 1434353 h 1434353"/>
              <a:gd name="connsiteX1" fmla="*/ 860612 w 2958353"/>
              <a:gd name="connsiteY1" fmla="*/ 1434353 h 1434353"/>
              <a:gd name="connsiteX2" fmla="*/ 1532965 w 2958353"/>
              <a:gd name="connsiteY2" fmla="*/ 1326777 h 1434353"/>
              <a:gd name="connsiteX3" fmla="*/ 2151530 w 2958353"/>
              <a:gd name="connsiteY3" fmla="*/ 950259 h 1434353"/>
              <a:gd name="connsiteX4" fmla="*/ 2958353 w 2958353"/>
              <a:gd name="connsiteY4" fmla="*/ 0 h 1434353"/>
              <a:gd name="connsiteX0" fmla="*/ 0 w 2958353"/>
              <a:gd name="connsiteY0" fmla="*/ 1434353 h 1442321"/>
              <a:gd name="connsiteX1" fmla="*/ 860612 w 2958353"/>
              <a:gd name="connsiteY1" fmla="*/ 1434353 h 1442321"/>
              <a:gd name="connsiteX2" fmla="*/ 1532965 w 2958353"/>
              <a:gd name="connsiteY2" fmla="*/ 1326777 h 1442321"/>
              <a:gd name="connsiteX3" fmla="*/ 2151530 w 2958353"/>
              <a:gd name="connsiteY3" fmla="*/ 950259 h 1442321"/>
              <a:gd name="connsiteX4" fmla="*/ 2958353 w 2958353"/>
              <a:gd name="connsiteY4" fmla="*/ 0 h 1442321"/>
              <a:gd name="connsiteX0" fmla="*/ 0 w 3054023"/>
              <a:gd name="connsiteY0" fmla="*/ 1596216 h 1604184"/>
              <a:gd name="connsiteX1" fmla="*/ 860612 w 3054023"/>
              <a:gd name="connsiteY1" fmla="*/ 1596216 h 1604184"/>
              <a:gd name="connsiteX2" fmla="*/ 1532965 w 3054023"/>
              <a:gd name="connsiteY2" fmla="*/ 1488640 h 1604184"/>
              <a:gd name="connsiteX3" fmla="*/ 2151530 w 3054023"/>
              <a:gd name="connsiteY3" fmla="*/ 1112122 h 1604184"/>
              <a:gd name="connsiteX4" fmla="*/ 3054023 w 3054023"/>
              <a:gd name="connsiteY4" fmla="*/ 0 h 1604184"/>
              <a:gd name="connsiteX0" fmla="*/ 0 w 2724495"/>
              <a:gd name="connsiteY0" fmla="*/ 1605738 h 1608296"/>
              <a:gd name="connsiteX1" fmla="*/ 531084 w 2724495"/>
              <a:gd name="connsiteY1" fmla="*/ 1596216 h 1608296"/>
              <a:gd name="connsiteX2" fmla="*/ 1203437 w 2724495"/>
              <a:gd name="connsiteY2" fmla="*/ 1488640 h 1608296"/>
              <a:gd name="connsiteX3" fmla="*/ 1822002 w 2724495"/>
              <a:gd name="connsiteY3" fmla="*/ 1112122 h 1608296"/>
              <a:gd name="connsiteX4" fmla="*/ 2724495 w 2724495"/>
              <a:gd name="connsiteY4" fmla="*/ 0 h 1608296"/>
              <a:gd name="connsiteX0" fmla="*/ 0 w 2311829"/>
              <a:gd name="connsiteY0" fmla="*/ 2557872 h 2560430"/>
              <a:gd name="connsiteX1" fmla="*/ 531084 w 2311829"/>
              <a:gd name="connsiteY1" fmla="*/ 2548350 h 2560430"/>
              <a:gd name="connsiteX2" fmla="*/ 1203437 w 2311829"/>
              <a:gd name="connsiteY2" fmla="*/ 2440774 h 2560430"/>
              <a:gd name="connsiteX3" fmla="*/ 1822002 w 2311829"/>
              <a:gd name="connsiteY3" fmla="*/ 2064256 h 2560430"/>
              <a:gd name="connsiteX4" fmla="*/ 2311829 w 2311829"/>
              <a:gd name="connsiteY4" fmla="*/ 0 h 2560430"/>
              <a:gd name="connsiteX0" fmla="*/ 0 w 2311829"/>
              <a:gd name="connsiteY0" fmla="*/ 2557872 h 2580345"/>
              <a:gd name="connsiteX1" fmla="*/ 531084 w 2311829"/>
              <a:gd name="connsiteY1" fmla="*/ 2548350 h 2580345"/>
              <a:gd name="connsiteX2" fmla="*/ 1203437 w 2311829"/>
              <a:gd name="connsiteY2" fmla="*/ 2440774 h 2580345"/>
              <a:gd name="connsiteX3" fmla="*/ 1548829 w 2311829"/>
              <a:gd name="connsiteY3" fmla="*/ 1074037 h 2580345"/>
              <a:gd name="connsiteX4" fmla="*/ 2311829 w 2311829"/>
              <a:gd name="connsiteY4" fmla="*/ 0 h 2580345"/>
              <a:gd name="connsiteX0" fmla="*/ 0 w 2311829"/>
              <a:gd name="connsiteY0" fmla="*/ 2557872 h 2616010"/>
              <a:gd name="connsiteX1" fmla="*/ 531084 w 2311829"/>
              <a:gd name="connsiteY1" fmla="*/ 2548350 h 2616010"/>
              <a:gd name="connsiteX2" fmla="*/ 1069757 w 2311829"/>
              <a:gd name="connsiteY2" fmla="*/ 1679067 h 2616010"/>
              <a:gd name="connsiteX3" fmla="*/ 1548829 w 2311829"/>
              <a:gd name="connsiteY3" fmla="*/ 1074037 h 2616010"/>
              <a:gd name="connsiteX4" fmla="*/ 2311829 w 2311829"/>
              <a:gd name="connsiteY4" fmla="*/ 0 h 2616010"/>
              <a:gd name="connsiteX0" fmla="*/ 0 w 2311829"/>
              <a:gd name="connsiteY0" fmla="*/ 2557872 h 2557872"/>
              <a:gd name="connsiteX1" fmla="*/ 536896 w 2311829"/>
              <a:gd name="connsiteY1" fmla="*/ 2110370 h 2557872"/>
              <a:gd name="connsiteX2" fmla="*/ 1069757 w 2311829"/>
              <a:gd name="connsiteY2" fmla="*/ 1679067 h 2557872"/>
              <a:gd name="connsiteX3" fmla="*/ 1548829 w 2311829"/>
              <a:gd name="connsiteY3" fmla="*/ 1074037 h 2557872"/>
              <a:gd name="connsiteX4" fmla="*/ 2311829 w 2311829"/>
              <a:gd name="connsiteY4" fmla="*/ 0 h 2557872"/>
              <a:gd name="connsiteX0" fmla="*/ 0 w 2311829"/>
              <a:gd name="connsiteY0" fmla="*/ 2557872 h 2557872"/>
              <a:gd name="connsiteX1" fmla="*/ 536896 w 2311829"/>
              <a:gd name="connsiteY1" fmla="*/ 2110370 h 2557872"/>
              <a:gd name="connsiteX2" fmla="*/ 1069757 w 2311829"/>
              <a:gd name="connsiteY2" fmla="*/ 1679067 h 2557872"/>
              <a:gd name="connsiteX3" fmla="*/ 1548829 w 2311829"/>
              <a:gd name="connsiteY3" fmla="*/ 1074037 h 2557872"/>
              <a:gd name="connsiteX4" fmla="*/ 2311829 w 2311829"/>
              <a:gd name="connsiteY4" fmla="*/ 0 h 2557872"/>
              <a:gd name="connsiteX0" fmla="*/ 0 w 2311829"/>
              <a:gd name="connsiteY0" fmla="*/ 2557872 h 2557872"/>
              <a:gd name="connsiteX1" fmla="*/ 536896 w 2311829"/>
              <a:gd name="connsiteY1" fmla="*/ 2110370 h 2557872"/>
              <a:gd name="connsiteX2" fmla="*/ 1069757 w 2311829"/>
              <a:gd name="connsiteY2" fmla="*/ 1679067 h 2557872"/>
              <a:gd name="connsiteX3" fmla="*/ 1560454 w 2311829"/>
              <a:gd name="connsiteY3" fmla="*/ 1026431 h 2557872"/>
              <a:gd name="connsiteX4" fmla="*/ 2311829 w 2311829"/>
              <a:gd name="connsiteY4" fmla="*/ 0 h 2557872"/>
              <a:gd name="connsiteX0" fmla="*/ 0 w 2311829"/>
              <a:gd name="connsiteY0" fmla="*/ 2643564 h 2643564"/>
              <a:gd name="connsiteX1" fmla="*/ 536896 w 2311829"/>
              <a:gd name="connsiteY1" fmla="*/ 2110370 h 2643564"/>
              <a:gd name="connsiteX2" fmla="*/ 1069757 w 2311829"/>
              <a:gd name="connsiteY2" fmla="*/ 1679067 h 2643564"/>
              <a:gd name="connsiteX3" fmla="*/ 1560454 w 2311829"/>
              <a:gd name="connsiteY3" fmla="*/ 1026431 h 2643564"/>
              <a:gd name="connsiteX4" fmla="*/ 2311829 w 2311829"/>
              <a:gd name="connsiteY4" fmla="*/ 0 h 2643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1829" h="2643564">
                <a:moveTo>
                  <a:pt x="0" y="2643564"/>
                </a:moveTo>
                <a:cubicBezTo>
                  <a:pt x="234562" y="2481701"/>
                  <a:pt x="358603" y="2271119"/>
                  <a:pt x="536896" y="2110370"/>
                </a:cubicBezTo>
                <a:cubicBezTo>
                  <a:pt x="715189" y="1949621"/>
                  <a:pt x="899164" y="1859723"/>
                  <a:pt x="1069757" y="1679067"/>
                </a:cubicBezTo>
                <a:cubicBezTo>
                  <a:pt x="1240350" y="1498411"/>
                  <a:pt x="1353442" y="1306275"/>
                  <a:pt x="1560454" y="1026431"/>
                </a:cubicBezTo>
                <a:cubicBezTo>
                  <a:pt x="1767466" y="746587"/>
                  <a:pt x="2042888" y="316753"/>
                  <a:pt x="2311829" y="0"/>
                </a:cubicBezTo>
              </a:path>
            </a:pathLst>
          </a:custGeom>
          <a:noFill/>
          <a:ln w="28575">
            <a:solidFill>
              <a:srgbClr val="C00000"/>
            </a:solidFill>
            <a:tailEnd type="stealth" w="lg" len="lg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4" name="ZoneTexte 113"/>
          <p:cNvSpPr txBox="1"/>
          <p:nvPr/>
        </p:nvSpPr>
        <p:spPr>
          <a:xfrm>
            <a:off x="7308304" y="3520895"/>
            <a:ext cx="1296144" cy="3139321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fr-FR" sz="1800" dirty="0" smtClean="0">
                <a:solidFill>
                  <a:schemeClr val="bg1"/>
                </a:solidFill>
              </a:rPr>
              <a:t>Ionisation : large production of ionisation </a:t>
            </a:r>
            <a:r>
              <a:rPr lang="fr-FR" sz="1800" dirty="0" err="1" smtClean="0">
                <a:solidFill>
                  <a:schemeClr val="bg1"/>
                </a:solidFill>
              </a:rPr>
              <a:t>electrons</a:t>
            </a:r>
            <a:r>
              <a:rPr lang="fr-FR" sz="1800" dirty="0" smtClean="0">
                <a:solidFill>
                  <a:schemeClr val="bg1"/>
                </a:solidFill>
              </a:rPr>
              <a:t>, </a:t>
            </a:r>
            <a:r>
              <a:rPr lang="fr-FR" sz="1800" dirty="0" err="1" smtClean="0">
                <a:solidFill>
                  <a:schemeClr val="bg1"/>
                </a:solidFill>
              </a:rPr>
              <a:t>from</a:t>
            </a:r>
            <a:r>
              <a:rPr lang="fr-FR" sz="1800" dirty="0" smtClean="0">
                <a:solidFill>
                  <a:schemeClr val="bg1"/>
                </a:solidFill>
              </a:rPr>
              <a:t> </a:t>
            </a:r>
            <a:r>
              <a:rPr lang="fr-FR" sz="1800" dirty="0" err="1" smtClean="0">
                <a:solidFill>
                  <a:schemeClr val="bg1"/>
                </a:solidFill>
              </a:rPr>
              <a:t>loosely</a:t>
            </a:r>
            <a:r>
              <a:rPr lang="fr-FR" sz="1800" dirty="0" smtClean="0">
                <a:solidFill>
                  <a:schemeClr val="bg1"/>
                </a:solidFill>
              </a:rPr>
              <a:t> </a:t>
            </a:r>
            <a:r>
              <a:rPr lang="fr-FR" sz="1800" dirty="0" err="1" smtClean="0">
                <a:solidFill>
                  <a:schemeClr val="bg1"/>
                </a:solidFill>
              </a:rPr>
              <a:t>bound</a:t>
            </a:r>
            <a:r>
              <a:rPr lang="fr-FR" sz="1800" dirty="0" smtClean="0">
                <a:solidFill>
                  <a:schemeClr val="bg1"/>
                </a:solidFill>
              </a:rPr>
              <a:t> </a:t>
            </a:r>
            <a:r>
              <a:rPr lang="fr-FR" sz="1800" dirty="0" err="1" smtClean="0">
                <a:solidFill>
                  <a:schemeClr val="bg1"/>
                </a:solidFill>
              </a:rPr>
              <a:t>atomic</a:t>
            </a:r>
            <a:r>
              <a:rPr lang="fr-FR" sz="1800" dirty="0" smtClean="0">
                <a:solidFill>
                  <a:schemeClr val="bg1"/>
                </a:solidFill>
              </a:rPr>
              <a:t> </a:t>
            </a:r>
            <a:r>
              <a:rPr lang="fr-FR" sz="1800" dirty="0" err="1" smtClean="0">
                <a:solidFill>
                  <a:schemeClr val="bg1"/>
                </a:solidFill>
              </a:rPr>
              <a:t>ones</a:t>
            </a:r>
            <a:r>
              <a:rPr lang="fr-FR" sz="1800" dirty="0" smtClean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57634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94FDDF-3016-44E8-AF23-08A1D6DA0357}" type="slidenum">
              <a:rPr lang="en-US"/>
              <a:pPr>
                <a:defRPr/>
              </a:pPr>
              <a:t>118</a:t>
            </a:fld>
            <a:endParaRPr lang="en-US"/>
          </a:p>
        </p:txBody>
      </p:sp>
      <p:sp>
        <p:nvSpPr>
          <p:cNvPr id="113669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-100013"/>
            <a:ext cx="7772400" cy="1143001"/>
          </a:xfrm>
        </p:spPr>
        <p:txBody>
          <a:bodyPr/>
          <a:lstStyle/>
          <a:p>
            <a:pPr eaLnBrk="1" hangingPunct="1"/>
            <a:r>
              <a:rPr lang="fr-FR" sz="3600" smtClean="0"/>
              <a:t>Les cuts</a:t>
            </a:r>
          </a:p>
        </p:txBody>
      </p:sp>
      <p:sp>
        <p:nvSpPr>
          <p:cNvPr id="270342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250825" y="908050"/>
            <a:ext cx="8642350" cy="4114800"/>
          </a:xfrm>
        </p:spPr>
        <p:txBody>
          <a:bodyPr/>
          <a:lstStyle/>
          <a:p>
            <a:pPr eaLnBrk="1" hangingPunct="1">
              <a:lnSpc>
                <a:spcPct val="95000"/>
              </a:lnSpc>
              <a:tabLst>
                <a:tab pos="717550" algn="l"/>
              </a:tabLst>
            </a:pPr>
            <a:r>
              <a:rPr lang="fr-FR" sz="2000" smtClean="0"/>
              <a:t>Les « cuts » sont un sujet récurrent pour qui fait une simulation.</a:t>
            </a:r>
          </a:p>
          <a:p>
            <a:pPr lvl="1" eaLnBrk="1" hangingPunct="1">
              <a:lnSpc>
                <a:spcPct val="95000"/>
              </a:lnSpc>
              <a:tabLst>
                <a:tab pos="717550" algn="l"/>
              </a:tabLst>
            </a:pPr>
            <a:r>
              <a:rPr lang="fr-FR" sz="1800" smtClean="0"/>
              <a:t>Ils sont la manifestation d’une limitation de la modélisation.</a:t>
            </a:r>
          </a:p>
          <a:p>
            <a:pPr eaLnBrk="1" hangingPunct="1">
              <a:lnSpc>
                <a:spcPct val="95000"/>
              </a:lnSpc>
              <a:tabLst>
                <a:tab pos="717550" algn="l"/>
              </a:tabLst>
            </a:pPr>
            <a:r>
              <a:rPr lang="fr-FR" sz="2000" smtClean="0"/>
              <a:t>Qu’est-ce que ces « cuts » ? (en soit le mot « cut » est un peu malheureux)</a:t>
            </a:r>
          </a:p>
          <a:p>
            <a:pPr lvl="1" eaLnBrk="1" hangingPunct="1">
              <a:lnSpc>
                <a:spcPct val="95000"/>
              </a:lnSpc>
              <a:tabLst>
                <a:tab pos="717550" algn="l"/>
              </a:tabLst>
            </a:pPr>
            <a:r>
              <a:rPr lang="fr-FR" sz="1800" smtClean="0"/>
              <a:t>C’est qu’on ne peut pas descendre à des particules d’énergie arbitrairement basse.</a:t>
            </a:r>
          </a:p>
          <a:p>
            <a:pPr lvl="2" eaLnBrk="1" hangingPunct="1">
              <a:lnSpc>
                <a:spcPct val="95000"/>
              </a:lnSpc>
              <a:tabLst>
                <a:tab pos="717550" algn="l"/>
              </a:tabLst>
            </a:pPr>
            <a:r>
              <a:rPr lang="fr-FR" sz="1600" smtClean="0"/>
              <a:t>Cela en ferait trop !</a:t>
            </a:r>
          </a:p>
          <a:p>
            <a:pPr lvl="1" eaLnBrk="1" hangingPunct="1">
              <a:lnSpc>
                <a:spcPct val="95000"/>
              </a:lnSpc>
              <a:tabLst>
                <a:tab pos="717550" algn="l"/>
              </a:tabLst>
            </a:pPr>
            <a:r>
              <a:rPr lang="fr-FR" sz="1800" smtClean="0"/>
              <a:t>On est obligé de décider d’une limite: ce sont les cuts qui définissent cela</a:t>
            </a:r>
          </a:p>
          <a:p>
            <a:pPr lvl="1" eaLnBrk="1" hangingPunct="1">
              <a:lnSpc>
                <a:spcPct val="95000"/>
              </a:lnSpc>
              <a:tabLst>
                <a:tab pos="717550" algn="l"/>
              </a:tabLst>
            </a:pPr>
            <a:r>
              <a:rPr lang="fr-FR" sz="1800" smtClean="0"/>
              <a:t>Dans Geant4, ces cuts sont un seuil de production en énergie</a:t>
            </a:r>
          </a:p>
          <a:p>
            <a:pPr lvl="2" eaLnBrk="1" hangingPunct="1">
              <a:lnSpc>
                <a:spcPct val="95000"/>
              </a:lnSpc>
              <a:tabLst>
                <a:tab pos="717550" algn="l"/>
              </a:tabLst>
            </a:pPr>
            <a:r>
              <a:rPr lang="fr-FR" sz="1600" smtClean="0"/>
              <a:t>Ils sont utilisés pour empêcher des particules de trop basse énergie de naître.</a:t>
            </a:r>
          </a:p>
          <a:p>
            <a:pPr lvl="2" eaLnBrk="1" hangingPunct="1">
              <a:lnSpc>
                <a:spcPct val="95000"/>
              </a:lnSpc>
              <a:tabLst>
                <a:tab pos="717550" algn="l"/>
              </a:tabLst>
            </a:pPr>
            <a:r>
              <a:rPr lang="fr-FR" sz="1600" smtClean="0"/>
              <a:t>(Dans GEANT3 les cuts sont production et tracking)</a:t>
            </a:r>
          </a:p>
          <a:p>
            <a:pPr eaLnBrk="1" hangingPunct="1">
              <a:lnSpc>
                <a:spcPct val="95000"/>
              </a:lnSpc>
              <a:tabLst>
                <a:tab pos="717550" algn="l"/>
              </a:tabLst>
            </a:pPr>
            <a:r>
              <a:rPr lang="fr-FR" sz="2000" smtClean="0"/>
              <a:t>Et pour certains processus, on n’a pas le choix</a:t>
            </a:r>
          </a:p>
          <a:p>
            <a:pPr lvl="1" eaLnBrk="1" hangingPunct="1">
              <a:lnSpc>
                <a:spcPct val="95000"/>
              </a:lnSpc>
              <a:tabLst>
                <a:tab pos="717550" algn="l"/>
              </a:tabLst>
            </a:pPr>
            <a:r>
              <a:rPr lang="fr-FR" sz="1800" smtClean="0"/>
              <a:t>Ils présentent des divergences infra-rouges:</a:t>
            </a:r>
          </a:p>
          <a:p>
            <a:pPr lvl="2" eaLnBrk="1" hangingPunct="1">
              <a:lnSpc>
                <a:spcPct val="95000"/>
              </a:lnSpc>
              <a:tabLst>
                <a:tab pos="717550" algn="l"/>
              </a:tabLst>
            </a:pPr>
            <a:r>
              <a:rPr lang="fr-FR" sz="1600" smtClean="0"/>
              <a:t>Ils génèrent des nombres infinis / très élevés de particules de plus en plus basse énergie.</a:t>
            </a:r>
          </a:p>
          <a:p>
            <a:pPr lvl="1" eaLnBrk="1" hangingPunct="1">
              <a:lnSpc>
                <a:spcPct val="95000"/>
              </a:lnSpc>
              <a:tabLst>
                <a:tab pos="717550" algn="l"/>
              </a:tabLst>
            </a:pPr>
            <a:r>
              <a:rPr lang="fr-FR" sz="2000" smtClean="0"/>
              <a:t>Ces processus sont le bremstralhung et l’ionisation/production de </a:t>
            </a:r>
            <a:r>
              <a:rPr lang="fr-FR" sz="2000" smtClean="0">
                <a:latin typeface="Symbol" pitchFamily="18" charset="2"/>
              </a:rPr>
              <a:t>d</a:t>
            </a:r>
            <a:r>
              <a:rPr lang="fr-FR" sz="2000" smtClean="0"/>
              <a:t>-rays</a:t>
            </a:r>
          </a:p>
          <a:p>
            <a:pPr eaLnBrk="1" hangingPunct="1">
              <a:lnSpc>
                <a:spcPct val="95000"/>
              </a:lnSpc>
              <a:tabLst>
                <a:tab pos="717550" algn="l"/>
              </a:tabLst>
            </a:pPr>
            <a:r>
              <a:rPr lang="fr-FR" sz="2000" smtClean="0"/>
              <a:t>Mais ces secondaires auraient emporté une énergie ? Qu’en fait-on ?</a:t>
            </a:r>
          </a:p>
          <a:p>
            <a:pPr lvl="1" eaLnBrk="1" hangingPunct="1">
              <a:lnSpc>
                <a:spcPct val="95000"/>
              </a:lnSpc>
              <a:tabLst>
                <a:tab pos="717550" algn="l"/>
              </a:tabLst>
            </a:pPr>
            <a:r>
              <a:rPr lang="fr-FR" sz="1800" smtClean="0"/>
              <a:t>L’énergie correspondante est comptabilisée comme contribution continue. </a:t>
            </a:r>
          </a:p>
          <a:p>
            <a:pPr eaLnBrk="1" hangingPunct="1">
              <a:lnSpc>
                <a:spcPct val="95000"/>
              </a:lnSpc>
              <a:tabLst>
                <a:tab pos="717550" algn="l"/>
              </a:tabLst>
            </a:pPr>
            <a:r>
              <a:rPr lang="fr-FR" sz="2000" smtClean="0"/>
              <a:t>Il s’agit de trouver alors un compromis entre vitesse et précision.</a:t>
            </a:r>
          </a:p>
          <a:p>
            <a:pPr lvl="1" eaLnBrk="1" hangingPunct="1">
              <a:lnSpc>
                <a:spcPct val="95000"/>
              </a:lnSpc>
              <a:tabLst>
                <a:tab pos="717550" algn="l"/>
              </a:tabLst>
            </a:pPr>
            <a:r>
              <a:rPr lang="fr-FR" sz="1800" smtClean="0"/>
              <a:t>Cela dépend complètement de l’expérience, du sous-détecteur, etc…</a:t>
            </a:r>
          </a:p>
        </p:txBody>
      </p:sp>
    </p:spTree>
    <p:extLst>
      <p:ext uri="{BB962C8B-B14F-4D97-AF65-F5344CB8AC3E}">
        <p14:creationId xmlns:p14="http://schemas.microsoft.com/office/powerpoint/2010/main" val="2357634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043985-9602-4A9A-8C80-B6964E8AFD8F}" type="slidenum">
              <a:rPr lang="en-US"/>
              <a:pPr>
                <a:defRPr/>
              </a:pPr>
              <a:t>119</a:t>
            </a:fld>
            <a:endParaRPr lang="en-US"/>
          </a:p>
        </p:txBody>
      </p:sp>
      <p:sp>
        <p:nvSpPr>
          <p:cNvPr id="114693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fr-FR" smtClean="0"/>
              <a:t>Et enfin…</a:t>
            </a:r>
          </a:p>
        </p:txBody>
      </p:sp>
      <p:sp>
        <p:nvSpPr>
          <p:cNvPr id="114694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1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1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A936D4-D852-4901-933E-6B73BBEC578B}" type="slidenum">
              <a:rPr lang="en-US"/>
              <a:pPr>
                <a:defRPr/>
              </a:pPr>
              <a:t>12</a:t>
            </a:fld>
            <a:endParaRPr lang="en-US"/>
          </a:p>
        </p:txBody>
      </p:sp>
      <p:pic>
        <p:nvPicPr>
          <p:cNvPr id="14341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1838" y="-33338"/>
            <a:ext cx="10633076" cy="6899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fr-FR" smtClean="0"/>
          </a:p>
        </p:txBody>
      </p:sp>
      <p:pic>
        <p:nvPicPr>
          <p:cNvPr id="4945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26988"/>
            <a:ext cx="2520951" cy="1835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459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-26988"/>
            <a:ext cx="3744912" cy="2441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459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975" y="-23813"/>
            <a:ext cx="1801813" cy="132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4602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1484313"/>
            <a:ext cx="2598738" cy="194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4603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3357563"/>
            <a:ext cx="2603501" cy="400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4604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3176588"/>
            <a:ext cx="2065338" cy="147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4605" name="Picture 1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4508500"/>
            <a:ext cx="3600450" cy="2401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4606" name="Picture 1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4508500"/>
            <a:ext cx="800100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4607" name="Picture 1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0" y="5575300"/>
            <a:ext cx="1905000" cy="1382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25932E-8755-464D-90CD-223BB07105D5}" type="slidenum">
              <a:rPr lang="en-US"/>
              <a:pPr>
                <a:defRPr/>
              </a:pPr>
              <a:t>120</a:t>
            </a:fld>
            <a:endParaRPr lang="en-US"/>
          </a:p>
        </p:txBody>
      </p:sp>
      <p:sp>
        <p:nvSpPr>
          <p:cNvPr id="1157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smtClean="0"/>
              <a:t>Mise en œuvre de la simulation</a:t>
            </a:r>
          </a:p>
        </p:txBody>
      </p:sp>
      <p:sp>
        <p:nvSpPr>
          <p:cNvPr id="1157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981200"/>
            <a:ext cx="8207375" cy="4114800"/>
          </a:xfrm>
        </p:spPr>
        <p:txBody>
          <a:bodyPr/>
          <a:lstStyle/>
          <a:p>
            <a:pPr eaLnBrk="1" hangingPunct="1"/>
            <a:r>
              <a:rPr lang="fr-FR" sz="2800" smtClean="0"/>
              <a:t>Cela consiste, pour un utilisateur a</a:t>
            </a:r>
          </a:p>
          <a:p>
            <a:pPr lvl="1" eaLnBrk="1" hangingPunct="1"/>
            <a:r>
              <a:rPr lang="fr-FR" sz="2400" smtClean="0"/>
              <a:t>Décrire sa géométrie de détecteur</a:t>
            </a:r>
          </a:p>
          <a:p>
            <a:pPr lvl="2" eaLnBrk="1" hangingPunct="1"/>
            <a:r>
              <a:rPr lang="fr-FR" sz="2000" smtClean="0"/>
              <a:t>Volumes, matériaux, volumes « sensibles »</a:t>
            </a:r>
          </a:p>
          <a:p>
            <a:pPr lvl="1" eaLnBrk="1" hangingPunct="1"/>
            <a:r>
              <a:rPr lang="fr-FR" sz="2400" smtClean="0"/>
              <a:t>Décrire la physique mise en jeu:</a:t>
            </a:r>
          </a:p>
          <a:p>
            <a:pPr lvl="2" eaLnBrk="1" hangingPunct="1"/>
            <a:r>
              <a:rPr lang="fr-FR" sz="2000" smtClean="0"/>
              <a:t>Sélectionner les processus physiques d’intérêt pour sa simulation</a:t>
            </a:r>
          </a:p>
          <a:p>
            <a:pPr lvl="3" eaLnBrk="1" hangingPunct="1"/>
            <a:r>
              <a:rPr lang="fr-FR" sz="1800" smtClean="0"/>
              <a:t>Domaine en énergie</a:t>
            </a:r>
          </a:p>
          <a:p>
            <a:pPr lvl="3" eaLnBrk="1" hangingPunct="1"/>
            <a:r>
              <a:rPr lang="fr-FR" sz="1800" smtClean="0"/>
              <a:t>Adapter les « cuts » : seuil de production</a:t>
            </a:r>
          </a:p>
          <a:p>
            <a:pPr lvl="2" eaLnBrk="1" hangingPunct="1"/>
            <a:r>
              <a:rPr lang="fr-FR" sz="2000" smtClean="0"/>
              <a:t>Sélectionner les particules présentes</a:t>
            </a:r>
          </a:p>
          <a:p>
            <a:pPr lvl="1" eaLnBrk="1" hangingPunct="1"/>
            <a:r>
              <a:rPr lang="fr-FR" sz="2400" smtClean="0"/>
              <a:t>Raccorder son générateur d’évènements à la simulation</a:t>
            </a:r>
          </a:p>
          <a:p>
            <a:pPr lvl="1" eaLnBrk="1" hangingPunct="1"/>
            <a:endParaRPr lang="fr-FR" sz="2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22FD6B-A8A2-4323-BDED-F5F87BC4BF99}" type="slidenum">
              <a:rPr lang="en-US"/>
              <a:pPr>
                <a:defRPr/>
              </a:pPr>
              <a:t>121</a:t>
            </a:fld>
            <a:endParaRPr lang="en-US"/>
          </a:p>
        </p:txBody>
      </p:sp>
      <p:sp>
        <p:nvSpPr>
          <p:cNvPr id="116741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fr-FR" smtClean="0"/>
              <a:t>Démos ?</a:t>
            </a:r>
          </a:p>
        </p:txBody>
      </p:sp>
      <p:sp>
        <p:nvSpPr>
          <p:cNvPr id="116742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E1B46E-59C1-49D1-9677-39562CB69553}" type="slidenum">
              <a:rPr lang="en-US"/>
              <a:pPr>
                <a:defRPr/>
              </a:pPr>
              <a:t>122</a:t>
            </a:fld>
            <a:endParaRPr lang="en-US"/>
          </a:p>
        </p:txBody>
      </p:sp>
      <p:sp>
        <p:nvSpPr>
          <p:cNvPr id="117765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fr-FR" smtClean="0"/>
              <a:t>RAPPEL</a:t>
            </a:r>
          </a:p>
        </p:txBody>
      </p:sp>
      <p:sp>
        <p:nvSpPr>
          <p:cNvPr id="117766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FD9381-8185-4E6A-B1D2-439631569D17}" type="slidenum">
              <a:rPr lang="en-US"/>
              <a:pPr>
                <a:defRPr/>
              </a:pPr>
              <a:t>123</a:t>
            </a:fld>
            <a:endParaRPr lang="en-US"/>
          </a:p>
        </p:txBody>
      </p:sp>
      <p:sp>
        <p:nvSpPr>
          <p:cNvPr id="119813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– QUATRI</a:t>
            </a:r>
            <a:r>
              <a:rPr lang="en-US" sz="4000" smtClean="0">
                <a:cs typeface="Times New Roman" pitchFamily="18" charset="0"/>
              </a:rPr>
              <a:t>È</a:t>
            </a:r>
            <a:r>
              <a:rPr lang="en-US" sz="4000" smtClean="0"/>
              <a:t>ME PARTIE – </a:t>
            </a:r>
            <a:br>
              <a:rPr lang="en-US" sz="4000" smtClean="0"/>
            </a:br>
            <a:r>
              <a:rPr lang="en-US" sz="4000" smtClean="0"/>
              <a:t/>
            </a:r>
            <a:br>
              <a:rPr lang="en-US" sz="4000" smtClean="0"/>
            </a:br>
            <a:r>
              <a:rPr lang="en-US" sz="4000" smtClean="0"/>
              <a:t>L’AJUSTEMENT</a:t>
            </a:r>
          </a:p>
        </p:txBody>
      </p:sp>
      <p:sp>
        <p:nvSpPr>
          <p:cNvPr id="119814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9E052D-30B8-438C-9033-463FDB8D2750}" type="slidenum">
              <a:rPr lang="en-US"/>
              <a:pPr>
                <a:defRPr/>
              </a:pPr>
              <a:t>124</a:t>
            </a:fld>
            <a:endParaRPr lang="en-US"/>
          </a:p>
        </p:txBody>
      </p:sp>
      <p:sp>
        <p:nvSpPr>
          <p:cNvPr id="12083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33375"/>
            <a:ext cx="7772400" cy="1143000"/>
          </a:xfrm>
        </p:spPr>
        <p:txBody>
          <a:bodyPr/>
          <a:lstStyle/>
          <a:p>
            <a:pPr eaLnBrk="1" hangingPunct="1"/>
            <a:r>
              <a:rPr lang="fr-FR" smtClean="0"/>
              <a:t>Introduction</a:t>
            </a:r>
          </a:p>
        </p:txBody>
      </p:sp>
      <p:sp>
        <p:nvSpPr>
          <p:cNvPr id="1208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84784"/>
            <a:ext cx="7772400" cy="4679950"/>
          </a:xfrm>
        </p:spPr>
        <p:txBody>
          <a:bodyPr/>
          <a:lstStyle/>
          <a:p>
            <a:pPr eaLnBrk="1" hangingPunct="1"/>
            <a:r>
              <a:rPr lang="fr-FR" sz="2400" dirty="0" smtClean="0"/>
              <a:t>Nous avons vu, dans une analyse de physique, le besoin pour faire « coller au mieux » un modèle sur un échantillon de données, en ajustant les paramètres de ce modèle.</a:t>
            </a:r>
          </a:p>
          <a:p>
            <a:pPr lvl="1" eaLnBrk="1" hangingPunct="1"/>
            <a:r>
              <a:rPr lang="fr-FR" sz="2000" dirty="0" smtClean="0"/>
              <a:t>Dans notre cas, il s’agissait d’ajuster sin(2</a:t>
            </a:r>
            <a:r>
              <a:rPr lang="fr-FR" sz="2000" i="1" dirty="0" smtClean="0">
                <a:latin typeface="Symbol" pitchFamily="18" charset="2"/>
              </a:rPr>
              <a:t>b</a:t>
            </a:r>
            <a:r>
              <a:rPr lang="fr-FR" sz="2000" dirty="0" smtClean="0"/>
              <a:t>).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3356992"/>
            <a:ext cx="4324523" cy="278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017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9E052D-30B8-438C-9033-463FDB8D2750}" type="slidenum">
              <a:rPr lang="en-US"/>
              <a:pPr>
                <a:defRPr/>
              </a:pPr>
              <a:t>125</a:t>
            </a:fld>
            <a:endParaRPr lang="en-US"/>
          </a:p>
        </p:txBody>
      </p:sp>
      <p:sp>
        <p:nvSpPr>
          <p:cNvPr id="12083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27384"/>
            <a:ext cx="7772400" cy="1143000"/>
          </a:xfrm>
        </p:spPr>
        <p:txBody>
          <a:bodyPr/>
          <a:lstStyle/>
          <a:p>
            <a:pPr eaLnBrk="1" hangingPunct="1"/>
            <a:r>
              <a:rPr lang="fr-FR" dirty="0" smtClean="0"/>
              <a:t>Introduction</a:t>
            </a:r>
          </a:p>
        </p:txBody>
      </p:sp>
      <p:sp>
        <p:nvSpPr>
          <p:cNvPr id="1208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124744"/>
            <a:ext cx="5760640" cy="5112544"/>
          </a:xfrm>
        </p:spPr>
        <p:txBody>
          <a:bodyPr/>
          <a:lstStyle/>
          <a:p>
            <a:pPr eaLnBrk="1" hangingPunct="1"/>
            <a:r>
              <a:rPr lang="fr-FR" sz="2400" dirty="0" smtClean="0"/>
              <a:t>Ce problème d’ajustement est un problème général, celui des « statistiques »</a:t>
            </a:r>
          </a:p>
          <a:p>
            <a:pPr eaLnBrk="1" hangingPunct="1"/>
            <a:r>
              <a:rPr lang="fr-FR" sz="2400" dirty="0" smtClean="0"/>
              <a:t>Il y a les « probabilités » :</a:t>
            </a:r>
          </a:p>
          <a:p>
            <a:pPr lvl="1" eaLnBrk="1" hangingPunct="1"/>
            <a:r>
              <a:rPr lang="fr-FR" sz="2000" dirty="0" smtClean="0"/>
              <a:t>partant d’une distribution (théorique) connue, et contrôlée par des paramètres, connus eux aussi, on peut générer un échantillon de données.</a:t>
            </a:r>
          </a:p>
          <a:p>
            <a:pPr eaLnBrk="1" hangingPunct="1"/>
            <a:r>
              <a:rPr lang="fr-FR" sz="2400" dirty="0" smtClean="0"/>
              <a:t>Et les « statistiques » :</a:t>
            </a:r>
          </a:p>
          <a:p>
            <a:pPr lvl="1" eaLnBrk="1" hangingPunct="1"/>
            <a:r>
              <a:rPr lang="fr-FR" sz="2000" dirty="0" smtClean="0"/>
              <a:t>Qui est la démarche « inverse »</a:t>
            </a:r>
          </a:p>
          <a:p>
            <a:pPr lvl="1" eaLnBrk="1" hangingPunct="1"/>
            <a:r>
              <a:rPr lang="fr-FR" sz="2000" dirty="0" smtClean="0"/>
              <a:t>partant d’un échantillon de données observées, et supposant une distribution, comment estimer les paramètres contrôlant la distribution ?</a:t>
            </a:r>
          </a:p>
          <a:p>
            <a:pPr lvl="2" eaLnBrk="1" hangingPunct="1"/>
            <a:r>
              <a:rPr lang="fr-FR" sz="1800" dirty="0" smtClean="0"/>
              <a:t>Et dans quelle fourchette peuvent varier ces paramètres ?</a:t>
            </a:r>
          </a:p>
        </p:txBody>
      </p:sp>
      <p:pic>
        <p:nvPicPr>
          <p:cNvPr id="8" name="Picture 7" descr="chi2_n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051762"/>
            <a:ext cx="3281077" cy="218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4" descr="chi2_fi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827" y="3905308"/>
            <a:ext cx="3281077" cy="218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9783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9E052D-30B8-438C-9033-463FDB8D2750}" type="slidenum">
              <a:rPr lang="en-US"/>
              <a:pPr>
                <a:defRPr/>
              </a:pPr>
              <a:t>126</a:t>
            </a:fld>
            <a:endParaRPr lang="en-US"/>
          </a:p>
        </p:txBody>
      </p:sp>
      <p:sp>
        <p:nvSpPr>
          <p:cNvPr id="12083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33375"/>
            <a:ext cx="7772400" cy="1143000"/>
          </a:xfrm>
        </p:spPr>
        <p:txBody>
          <a:bodyPr/>
          <a:lstStyle/>
          <a:p>
            <a:pPr eaLnBrk="1" hangingPunct="1"/>
            <a:r>
              <a:rPr lang="fr-FR" smtClean="0"/>
              <a:t>Introduction</a:t>
            </a:r>
          </a:p>
        </p:txBody>
      </p:sp>
      <p:sp>
        <p:nvSpPr>
          <p:cNvPr id="1208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57338"/>
            <a:ext cx="7772400" cy="4679950"/>
          </a:xfrm>
        </p:spPr>
        <p:txBody>
          <a:bodyPr/>
          <a:lstStyle/>
          <a:p>
            <a:pPr eaLnBrk="1" hangingPunct="1"/>
            <a:r>
              <a:rPr lang="fr-FR" sz="2400" dirty="0" smtClean="0"/>
              <a:t>Ce problème d’ajustement est un problème général, celui des « statistiques »</a:t>
            </a:r>
          </a:p>
          <a:p>
            <a:pPr eaLnBrk="1" hangingPunct="1"/>
            <a:r>
              <a:rPr lang="fr-FR" sz="2400" dirty="0" smtClean="0"/>
              <a:t>Il y a les « probabilités » :</a:t>
            </a:r>
          </a:p>
          <a:p>
            <a:pPr lvl="1" eaLnBrk="1" hangingPunct="1"/>
            <a:r>
              <a:rPr lang="fr-FR" sz="2000" dirty="0" smtClean="0"/>
              <a:t>partant d’une distribution (théorique) connue, et contrôlée par des paramètres, connus eux aussi, on peut générer un échantillon de données.</a:t>
            </a:r>
          </a:p>
          <a:p>
            <a:pPr eaLnBrk="1" hangingPunct="1"/>
            <a:r>
              <a:rPr lang="fr-FR" sz="2400" dirty="0" smtClean="0"/>
              <a:t>Et les « statistiques » :</a:t>
            </a:r>
          </a:p>
          <a:p>
            <a:pPr lvl="1" eaLnBrk="1" hangingPunct="1"/>
            <a:r>
              <a:rPr lang="fr-FR" sz="2000" dirty="0" smtClean="0"/>
              <a:t>Qui est la démarche « inverse »</a:t>
            </a:r>
          </a:p>
          <a:p>
            <a:pPr lvl="1" eaLnBrk="1" hangingPunct="1"/>
            <a:r>
              <a:rPr lang="fr-FR" sz="2000" dirty="0" smtClean="0"/>
              <a:t>partant d’un échantillon de données observées, et supposant une distribution, comment estimer les paramètres contrôlant la distribution ?</a:t>
            </a:r>
          </a:p>
          <a:p>
            <a:pPr lvl="2" eaLnBrk="1" hangingPunct="1"/>
            <a:r>
              <a:rPr lang="fr-FR" sz="1800" dirty="0" smtClean="0"/>
              <a:t>Et dans quelle fourchette peuvent varier ces paramètres ?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alpha val="7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350687" y="359399"/>
            <a:ext cx="8352928" cy="2736304"/>
          </a:xfrm>
          <a:prstGeom prst="rect">
            <a:avLst/>
          </a:prstGeom>
          <a:solidFill>
            <a:schemeClr val="accent6">
              <a:alpha val="7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1331640" y="1578496"/>
            <a:ext cx="2088232" cy="11304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Distribution de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probabilité</a:t>
            </a:r>
            <a:r>
              <a:rPr lang="en-US" sz="1600" dirty="0" smtClean="0"/>
              <a:t>, </a:t>
            </a:r>
            <a:r>
              <a:rPr lang="en-US" sz="1600" dirty="0" err="1" smtClean="0"/>
              <a:t>comportant</a:t>
            </a:r>
            <a:r>
              <a:rPr lang="en-US" sz="1600" dirty="0" smtClean="0"/>
              <a:t> des </a:t>
            </a:r>
            <a:r>
              <a:rPr lang="en-US" sz="1600" dirty="0" err="1" smtClean="0"/>
              <a:t>paramètres</a:t>
            </a:r>
            <a:r>
              <a:rPr lang="en-US" sz="1600" dirty="0" smtClean="0"/>
              <a:t> </a:t>
            </a:r>
            <a:r>
              <a:rPr lang="en-US" sz="1600" i="1" u="sng" dirty="0" err="1" smtClean="0"/>
              <a:t>connus</a:t>
            </a:r>
            <a:endParaRPr kumimoji="0" lang="en-US" sz="1600" b="0" i="1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0" name="Rectangle à coins arrondis 9"/>
          <p:cNvSpPr/>
          <p:nvPr/>
        </p:nvSpPr>
        <p:spPr bwMode="auto">
          <a:xfrm>
            <a:off x="5940152" y="1772816"/>
            <a:ext cx="1944216" cy="70922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Echantillon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de </a:t>
            </a:r>
            <a:r>
              <a:rPr kumimoji="0" 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données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Flèche droite 10"/>
          <p:cNvSpPr/>
          <p:nvPr/>
        </p:nvSpPr>
        <p:spPr bwMode="auto">
          <a:xfrm>
            <a:off x="3707904" y="1700808"/>
            <a:ext cx="1944216" cy="792088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génération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563888" y="692696"/>
            <a:ext cx="2326278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Probabilités</a:t>
            </a:r>
            <a:endParaRPr lang="en-US" sz="3200" dirty="0"/>
          </a:p>
        </p:txBody>
      </p:sp>
      <p:sp>
        <p:nvSpPr>
          <p:cNvPr id="13" name="Rectangle 12"/>
          <p:cNvSpPr/>
          <p:nvPr/>
        </p:nvSpPr>
        <p:spPr bwMode="auto">
          <a:xfrm>
            <a:off x="395536" y="3284984"/>
            <a:ext cx="8352928" cy="2736304"/>
          </a:xfrm>
          <a:prstGeom prst="rect">
            <a:avLst/>
          </a:prstGeom>
          <a:solidFill>
            <a:schemeClr val="accent6">
              <a:alpha val="7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1331640" y="4293096"/>
            <a:ext cx="2088232" cy="13464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Distribution de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probabilité</a:t>
            </a:r>
            <a:r>
              <a:rPr lang="en-US" sz="1600" dirty="0" smtClean="0"/>
              <a:t>, </a:t>
            </a:r>
            <a:r>
              <a:rPr lang="en-US" sz="1600" dirty="0" err="1" smtClean="0"/>
              <a:t>comportant</a:t>
            </a:r>
            <a:r>
              <a:rPr lang="en-US" sz="1600" dirty="0" smtClean="0"/>
              <a:t> des </a:t>
            </a:r>
            <a:r>
              <a:rPr lang="en-US" sz="1600" dirty="0" err="1" smtClean="0"/>
              <a:t>paramètres</a:t>
            </a:r>
            <a:r>
              <a:rPr lang="en-US" sz="1600" dirty="0" smtClean="0"/>
              <a:t> </a:t>
            </a:r>
            <a:r>
              <a:rPr lang="en-US" sz="1600" i="1" u="sng" dirty="0" smtClean="0"/>
              <a:t>à </a:t>
            </a:r>
            <a:r>
              <a:rPr lang="en-US" sz="1600" i="1" u="sng" dirty="0" err="1" smtClean="0"/>
              <a:t>déterminer</a:t>
            </a:r>
            <a:r>
              <a:rPr lang="en-US" sz="1600" dirty="0" smtClean="0"/>
              <a:t> 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Rectangle à coins arrondis 14"/>
          <p:cNvSpPr/>
          <p:nvPr/>
        </p:nvSpPr>
        <p:spPr bwMode="auto">
          <a:xfrm>
            <a:off x="5940152" y="4653136"/>
            <a:ext cx="1944216" cy="70922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Echantillon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de </a:t>
            </a:r>
            <a:r>
              <a:rPr kumimoji="0" 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données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Flèche droite 15"/>
          <p:cNvSpPr/>
          <p:nvPr/>
        </p:nvSpPr>
        <p:spPr bwMode="auto">
          <a:xfrm flipH="1">
            <a:off x="3707904" y="4581128"/>
            <a:ext cx="1944216" cy="792088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err="1" smtClean="0"/>
              <a:t>inférence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3491880" y="3564305"/>
            <a:ext cx="2303836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Statistiques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42716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Probabilités</a:t>
            </a:r>
            <a:endParaRPr lang="en-US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Marc Verderi - LLR</a:t>
            </a: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De la physique au detecteur - Aussois - Decembre 2012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9C6849-EF54-4072-8BE8-5907B12CFCAC}" type="slidenum">
              <a:rPr lang="en-US" smtClean="0"/>
              <a:pPr>
                <a:defRPr/>
              </a:pPr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451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75CAB6-D87A-47E7-BA15-9D26EE9D7386}" type="slidenum">
              <a:rPr lang="en-US"/>
              <a:pPr>
                <a:defRPr/>
              </a:pPr>
              <a:t>128</a:t>
            </a:fld>
            <a:endParaRPr lang="en-US"/>
          </a:p>
        </p:txBody>
      </p:sp>
      <p:pic>
        <p:nvPicPr>
          <p:cNvPr id="121861" name="Picture 4" descr="loto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26988"/>
            <a:ext cx="9180513" cy="688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15888"/>
            <a:ext cx="7772400" cy="1143000"/>
          </a:xfrm>
        </p:spPr>
        <p:txBody>
          <a:bodyPr/>
          <a:lstStyle/>
          <a:p>
            <a:pPr eaLnBrk="1" hangingPunct="1"/>
            <a:r>
              <a:rPr lang="fr-FR" sz="4000" dirty="0" smtClean="0"/>
              <a:t>Les tirages du LOTO !</a:t>
            </a:r>
            <a:br>
              <a:rPr lang="fr-FR" sz="4000" dirty="0" smtClean="0"/>
            </a:br>
            <a:r>
              <a:rPr lang="fr-FR" sz="2800" dirty="0" smtClean="0"/>
              <a:t>(ancienne version du LOTO, à 6 numéros)</a:t>
            </a:r>
          </a:p>
        </p:txBody>
      </p:sp>
      <p:pic>
        <p:nvPicPr>
          <p:cNvPr id="7175" name="Picture 7" descr="tirage_boul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341438"/>
            <a:ext cx="8101013" cy="485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5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6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CE332A-752B-4E72-9704-7AB4360A25E2}" type="slidenum">
              <a:rPr lang="en-US"/>
              <a:pPr>
                <a:defRPr/>
              </a:pPr>
              <a:t>129</a:t>
            </a:fld>
            <a:endParaRPr lang="en-US"/>
          </a:p>
        </p:txBody>
      </p:sp>
      <p:sp>
        <p:nvSpPr>
          <p:cNvPr id="122885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188913"/>
            <a:ext cx="7772400" cy="1143000"/>
          </a:xfrm>
        </p:spPr>
        <p:txBody>
          <a:bodyPr/>
          <a:lstStyle/>
          <a:p>
            <a:pPr eaLnBrk="1" hangingPunct="1"/>
            <a:r>
              <a:rPr lang="fr-FR" smtClean="0"/>
              <a:t>Somme des numéros</a:t>
            </a:r>
          </a:p>
        </p:txBody>
      </p:sp>
      <p:pic>
        <p:nvPicPr>
          <p:cNvPr id="122886" name="Picture 5" descr="loto_sum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1511300"/>
            <a:ext cx="6600825" cy="395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6564" y="-72008"/>
            <a:ext cx="10393140" cy="6957392"/>
          </a:xfrm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Marc Verderi - LLR</a:t>
            </a: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De la physique au detecteur - Aussois - Decembre 2012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9C6849-EF54-4072-8BE8-5907B12CFCAC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533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5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6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2EFA0F-9774-4970-8A6D-ACF076FE2F37}" type="slidenum">
              <a:rPr lang="en-US"/>
              <a:pPr>
                <a:defRPr/>
              </a:pPr>
              <a:t>130</a:t>
            </a:fld>
            <a:endParaRPr lang="en-US"/>
          </a:p>
        </p:txBody>
      </p:sp>
      <p:sp>
        <p:nvSpPr>
          <p:cNvPr id="12390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88913"/>
            <a:ext cx="7772400" cy="1143000"/>
          </a:xfrm>
        </p:spPr>
        <p:txBody>
          <a:bodyPr/>
          <a:lstStyle/>
          <a:p>
            <a:pPr eaLnBrk="1" hangingPunct="1"/>
            <a:r>
              <a:rPr lang="fr-FR" smtClean="0"/>
              <a:t>Somme des numéros</a:t>
            </a:r>
          </a:p>
        </p:txBody>
      </p:sp>
      <p:pic>
        <p:nvPicPr>
          <p:cNvPr id="123910" name="Picture 4" descr="loto_sum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1511300"/>
            <a:ext cx="6600825" cy="395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5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6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098538-5A99-44D0-A080-997F9FB1DBAE}" type="slidenum">
              <a:rPr lang="en-US"/>
              <a:pPr>
                <a:defRPr/>
              </a:pPr>
              <a:t>131</a:t>
            </a:fld>
            <a:endParaRPr lang="en-US"/>
          </a:p>
        </p:txBody>
      </p:sp>
      <p:sp>
        <p:nvSpPr>
          <p:cNvPr id="12493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88913"/>
            <a:ext cx="7772400" cy="1143000"/>
          </a:xfrm>
        </p:spPr>
        <p:txBody>
          <a:bodyPr/>
          <a:lstStyle/>
          <a:p>
            <a:pPr eaLnBrk="1" hangingPunct="1"/>
            <a:r>
              <a:rPr lang="fr-FR" smtClean="0"/>
              <a:t>Somme des numéros</a:t>
            </a:r>
          </a:p>
        </p:txBody>
      </p:sp>
      <p:pic>
        <p:nvPicPr>
          <p:cNvPr id="124934" name="Picture 4" descr="loto_sum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1511300"/>
            <a:ext cx="6600825" cy="395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5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6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5C0C69-34F9-4B9A-9DC1-54932B2CF9CB}" type="slidenum">
              <a:rPr lang="en-US"/>
              <a:pPr>
                <a:defRPr/>
              </a:pPr>
              <a:t>132</a:t>
            </a:fld>
            <a:endParaRPr lang="en-US"/>
          </a:p>
        </p:txBody>
      </p:sp>
      <p:sp>
        <p:nvSpPr>
          <p:cNvPr id="12595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88913"/>
            <a:ext cx="7772400" cy="1143000"/>
          </a:xfrm>
        </p:spPr>
        <p:txBody>
          <a:bodyPr/>
          <a:lstStyle/>
          <a:p>
            <a:pPr eaLnBrk="1" hangingPunct="1"/>
            <a:r>
              <a:rPr lang="fr-FR" smtClean="0"/>
              <a:t>Somme des numéros</a:t>
            </a:r>
          </a:p>
        </p:txBody>
      </p:sp>
      <p:pic>
        <p:nvPicPr>
          <p:cNvPr id="125958" name="Picture 4" descr="loto_sum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1511300"/>
            <a:ext cx="6600825" cy="395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5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6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FF6D17-24A1-4863-A615-7EB12F4B88BA}" type="slidenum">
              <a:rPr lang="en-US"/>
              <a:pPr>
                <a:defRPr/>
              </a:pPr>
              <a:t>133</a:t>
            </a:fld>
            <a:endParaRPr lang="en-US"/>
          </a:p>
        </p:txBody>
      </p:sp>
      <p:sp>
        <p:nvSpPr>
          <p:cNvPr id="12698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88913"/>
            <a:ext cx="7772400" cy="1143000"/>
          </a:xfrm>
        </p:spPr>
        <p:txBody>
          <a:bodyPr/>
          <a:lstStyle/>
          <a:p>
            <a:pPr eaLnBrk="1" hangingPunct="1"/>
            <a:r>
              <a:rPr lang="fr-FR" smtClean="0"/>
              <a:t>Somme des numéros</a:t>
            </a:r>
          </a:p>
        </p:txBody>
      </p:sp>
      <p:pic>
        <p:nvPicPr>
          <p:cNvPr id="126982" name="Picture 4" descr="loto_sum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1511300"/>
            <a:ext cx="6600825" cy="395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5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6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42B977-AB69-4869-BBCE-ECBAFB93E7DA}" type="slidenum">
              <a:rPr lang="en-US"/>
              <a:pPr>
                <a:defRPr/>
              </a:pPr>
              <a:t>134</a:t>
            </a:fld>
            <a:endParaRPr lang="en-US"/>
          </a:p>
        </p:txBody>
      </p:sp>
      <p:sp>
        <p:nvSpPr>
          <p:cNvPr id="12800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88913"/>
            <a:ext cx="7772400" cy="1143000"/>
          </a:xfrm>
        </p:spPr>
        <p:txBody>
          <a:bodyPr/>
          <a:lstStyle/>
          <a:p>
            <a:pPr eaLnBrk="1" hangingPunct="1"/>
            <a:r>
              <a:rPr lang="fr-FR" smtClean="0"/>
              <a:t>Somme des numéros</a:t>
            </a:r>
          </a:p>
        </p:txBody>
      </p:sp>
      <p:pic>
        <p:nvPicPr>
          <p:cNvPr id="128006" name="Picture 4" descr="loto_sum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1511300"/>
            <a:ext cx="6600825" cy="395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CC8EFC-5EAD-4CAA-BBE9-1E5A79E82AD3}" type="slidenum">
              <a:rPr lang="en-US"/>
              <a:pPr>
                <a:defRPr/>
              </a:pPr>
              <a:t>135</a:t>
            </a:fld>
            <a:endParaRPr lang="en-US"/>
          </a:p>
        </p:txBody>
      </p:sp>
      <p:pic>
        <p:nvPicPr>
          <p:cNvPr id="129029" name="Picture 8" descr="loto_sum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1511300"/>
            <a:ext cx="6600825" cy="395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30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5445125"/>
            <a:ext cx="7772400" cy="938213"/>
          </a:xfrm>
        </p:spPr>
        <p:txBody>
          <a:bodyPr/>
          <a:lstStyle/>
          <a:p>
            <a:pPr eaLnBrk="1" hangingPunct="1"/>
            <a:r>
              <a:rPr lang="fr-FR" sz="2800" smtClean="0"/>
              <a:t>Ajustement par une « gaussienne »</a:t>
            </a:r>
          </a:p>
        </p:txBody>
      </p:sp>
      <p:pic>
        <p:nvPicPr>
          <p:cNvPr id="458756" name="Picture 4" descr="loto_sum6_fit_gaus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1511300"/>
            <a:ext cx="6600825" cy="395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32" name="Rectangle 7"/>
          <p:cNvSpPr>
            <a:spLocks noGrp="1" noChangeArrowheads="1"/>
          </p:cNvSpPr>
          <p:nvPr>
            <p:ph type="title"/>
          </p:nvPr>
        </p:nvSpPr>
        <p:spPr>
          <a:xfrm>
            <a:off x="685800" y="188913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fr-FR" smtClean="0"/>
              <a:t>Somme des numéros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58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161621-346E-4DF0-A850-5E2A5FA6CDF8}" type="slidenum">
              <a:rPr lang="en-US"/>
              <a:pPr>
                <a:defRPr/>
              </a:pPr>
              <a:t>136</a:t>
            </a:fld>
            <a:endParaRPr lang="en-US"/>
          </a:p>
        </p:txBody>
      </p:sp>
      <p:pic>
        <p:nvPicPr>
          <p:cNvPr id="130053" name="Picture 3" descr="loto_sum6_fit_gauss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1511300"/>
            <a:ext cx="6600825" cy="395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0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50825" y="1052513"/>
            <a:ext cx="8642350" cy="547211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fr-FR" sz="2400" dirty="0" smtClean="0"/>
              <a:t>Les physiciens aiment les gaussiennes: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000" dirty="0" smtClean="0"/>
              <a:t>Résultat d’une mesure (énergie, position…) peut-être vu comme provenant d’une suite de contributions, chacune apportant sa fluctuation</a:t>
            </a:r>
          </a:p>
          <a:p>
            <a:pPr lvl="2" eaLnBrk="1" hangingPunct="1">
              <a:lnSpc>
                <a:spcPct val="90000"/>
              </a:lnSpc>
            </a:pPr>
            <a:r>
              <a:rPr lang="fr-FR" sz="1800" dirty="0" smtClean="0"/>
              <a:t>Fluctuation du nombres de traces déposant de l’énergie dans un cristal, fluctuation des dépôts d’énergie de ces traces, fluctuation du bruit électronique, etc…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000" dirty="0" smtClean="0"/>
              <a:t>Cela n’a rien de surprenant si en bout de chaîne on se retrouve avec des quantités qui ont des distributions gaussiennes</a:t>
            </a:r>
          </a:p>
          <a:p>
            <a:pPr eaLnBrk="1" hangingPunct="1">
              <a:lnSpc>
                <a:spcPct val="90000"/>
              </a:lnSpc>
            </a:pPr>
            <a:r>
              <a:rPr lang="fr-FR" sz="2400" dirty="0" smtClean="0"/>
              <a:t>C’est le « central </a:t>
            </a:r>
            <a:r>
              <a:rPr lang="fr-FR" sz="2400" dirty="0" err="1" smtClean="0"/>
              <a:t>limit</a:t>
            </a:r>
            <a:r>
              <a:rPr lang="fr-FR" sz="2400" dirty="0" smtClean="0"/>
              <a:t> </a:t>
            </a:r>
            <a:r>
              <a:rPr lang="fr-FR" sz="2400" dirty="0" err="1" smtClean="0"/>
              <a:t>theorem</a:t>
            </a:r>
            <a:r>
              <a:rPr lang="fr-FR" sz="2400" dirty="0" smtClean="0"/>
              <a:t> »: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000" dirty="0" smtClean="0"/>
              <a:t>« Si une variable aléatoire </a:t>
            </a:r>
            <a:r>
              <a:rPr lang="fr-FR" sz="2000" i="1" dirty="0" smtClean="0"/>
              <a:t>X</a:t>
            </a:r>
            <a:r>
              <a:rPr lang="fr-FR" sz="2000" dirty="0" smtClean="0"/>
              <a:t> est formée de la somme de </a:t>
            </a:r>
            <a:r>
              <a:rPr lang="fr-FR" sz="2000" i="1" dirty="0" smtClean="0"/>
              <a:t>N</a:t>
            </a:r>
            <a:r>
              <a:rPr lang="fr-FR" sz="2000" dirty="0" smtClean="0"/>
              <a:t> variables aléatoires </a:t>
            </a:r>
            <a:r>
              <a:rPr lang="fr-FR" sz="2000" i="1" dirty="0" smtClean="0"/>
              <a:t>x</a:t>
            </a:r>
            <a:r>
              <a:rPr lang="fr-FR" sz="2000" i="1" baseline="-25000" dirty="0" smtClean="0"/>
              <a:t>i</a:t>
            </a:r>
            <a:r>
              <a:rPr lang="fr-FR" sz="2000" dirty="0" smtClean="0"/>
              <a:t> indépendantes, de moyenne </a:t>
            </a:r>
            <a:r>
              <a:rPr lang="fr-FR" sz="2000" i="1" dirty="0" smtClean="0">
                <a:latin typeface="Symbol" pitchFamily="18" charset="2"/>
              </a:rPr>
              <a:t>m</a:t>
            </a:r>
            <a:r>
              <a:rPr lang="fr-FR" sz="2000" i="1" baseline="-25000" dirty="0" smtClean="0"/>
              <a:t>i</a:t>
            </a:r>
            <a:r>
              <a:rPr lang="fr-FR" sz="2000" dirty="0" smtClean="0"/>
              <a:t> et de variance </a:t>
            </a:r>
            <a:r>
              <a:rPr lang="fr-FR" sz="2000" i="1" dirty="0" smtClean="0">
                <a:latin typeface="Symbol" pitchFamily="18" charset="2"/>
              </a:rPr>
              <a:t>s</a:t>
            </a:r>
            <a:r>
              <a:rPr lang="fr-FR" sz="2000" i="1" baseline="-25000" dirty="0" smtClean="0"/>
              <a:t>i</a:t>
            </a:r>
            <a:r>
              <a:rPr lang="fr-FR" sz="2000" dirty="0" smtClean="0"/>
              <a:t>, alors </a:t>
            </a:r>
            <a:r>
              <a:rPr lang="fr-FR" sz="2000" i="1" dirty="0" smtClean="0"/>
              <a:t>X</a:t>
            </a:r>
            <a:r>
              <a:rPr lang="fr-FR" sz="2000" dirty="0" smtClean="0"/>
              <a:t> est distribuée suivant une gaussienne de valeur moyenne </a:t>
            </a:r>
            <a:r>
              <a:rPr lang="fr-FR" sz="2000" i="1" dirty="0" smtClean="0">
                <a:latin typeface="Symbol" pitchFamily="18" charset="2"/>
              </a:rPr>
              <a:t>m </a:t>
            </a:r>
            <a:r>
              <a:rPr lang="fr-FR" sz="2000" dirty="0" smtClean="0"/>
              <a:t>= </a:t>
            </a:r>
            <a:r>
              <a:rPr lang="fr-FR" sz="2000" i="1" dirty="0" smtClean="0">
                <a:cs typeface="Times New Roman" pitchFamily="18" charset="0"/>
              </a:rPr>
              <a:t>∑</a:t>
            </a:r>
            <a:r>
              <a:rPr lang="fr-FR" sz="2000" i="1" baseline="-25000" dirty="0" smtClean="0">
                <a:cs typeface="Times New Roman" pitchFamily="18" charset="0"/>
              </a:rPr>
              <a:t>i=</a:t>
            </a:r>
            <a:r>
              <a:rPr lang="fr-FR" sz="2000" baseline="-25000" dirty="0" smtClean="0">
                <a:cs typeface="Times New Roman" pitchFamily="18" charset="0"/>
              </a:rPr>
              <a:t>1</a:t>
            </a:r>
            <a:r>
              <a:rPr lang="fr-FR" sz="2000" i="1" baseline="-25000" dirty="0" smtClean="0">
                <a:cs typeface="Times New Roman" pitchFamily="18" charset="0"/>
              </a:rPr>
              <a:t>,N</a:t>
            </a:r>
            <a:r>
              <a:rPr lang="fr-FR" sz="2000" i="1" dirty="0" smtClean="0">
                <a:latin typeface="Symbol" pitchFamily="18" charset="2"/>
              </a:rPr>
              <a:t>m</a:t>
            </a:r>
            <a:r>
              <a:rPr lang="fr-FR" sz="2000" i="1" baseline="-25000" dirty="0" smtClean="0"/>
              <a:t>i</a:t>
            </a:r>
            <a:r>
              <a:rPr lang="fr-FR" sz="2000" dirty="0" smtClean="0"/>
              <a:t> et de variance </a:t>
            </a:r>
            <a:r>
              <a:rPr lang="fr-FR" sz="2000" dirty="0" smtClean="0">
                <a:latin typeface="Symbol" pitchFamily="18" charset="2"/>
              </a:rPr>
              <a:t>s</a:t>
            </a:r>
            <a:r>
              <a:rPr lang="fr-FR" sz="2000" baseline="30000" dirty="0" smtClean="0"/>
              <a:t>2</a:t>
            </a:r>
            <a:r>
              <a:rPr lang="fr-FR" sz="2000" dirty="0" smtClean="0"/>
              <a:t> = </a:t>
            </a:r>
            <a:r>
              <a:rPr lang="fr-FR" sz="2000" i="1" dirty="0" smtClean="0">
                <a:cs typeface="Times New Roman" pitchFamily="18" charset="0"/>
              </a:rPr>
              <a:t>∑</a:t>
            </a:r>
            <a:r>
              <a:rPr lang="fr-FR" sz="2000" i="1" baseline="-25000" dirty="0" smtClean="0">
                <a:cs typeface="Times New Roman" pitchFamily="18" charset="0"/>
              </a:rPr>
              <a:t>i=</a:t>
            </a:r>
            <a:r>
              <a:rPr lang="fr-FR" sz="2000" baseline="-25000" dirty="0" smtClean="0">
                <a:cs typeface="Times New Roman" pitchFamily="18" charset="0"/>
              </a:rPr>
              <a:t>1</a:t>
            </a:r>
            <a:r>
              <a:rPr lang="fr-FR" sz="2000" i="1" baseline="-25000" dirty="0" smtClean="0">
                <a:cs typeface="Times New Roman" pitchFamily="18" charset="0"/>
              </a:rPr>
              <a:t>,N</a:t>
            </a:r>
            <a:r>
              <a:rPr lang="fr-FR" sz="2000" i="1" dirty="0" smtClean="0">
                <a:latin typeface="Symbol" pitchFamily="18" charset="2"/>
              </a:rPr>
              <a:t>s</a:t>
            </a:r>
            <a:r>
              <a:rPr lang="fr-FR" sz="2000" i="1" baseline="-25000" dirty="0" smtClean="0"/>
              <a:t>i</a:t>
            </a:r>
            <a:r>
              <a:rPr lang="fr-FR" sz="2000" baseline="30000" dirty="0" smtClean="0"/>
              <a:t>2</a:t>
            </a:r>
            <a:r>
              <a:rPr lang="fr-FR" sz="2000" dirty="0" smtClean="0"/>
              <a:t>, dans la limite </a:t>
            </a:r>
            <a:r>
              <a:rPr lang="fr-FR" sz="2000" i="1" dirty="0" smtClean="0"/>
              <a:t>N</a:t>
            </a:r>
            <a:r>
              <a:rPr lang="fr-FR" sz="2000" i="1" dirty="0" smtClean="0">
                <a:cs typeface="Times New Roman" pitchFamily="18" charset="0"/>
              </a:rPr>
              <a:t>→∞</a:t>
            </a:r>
            <a:r>
              <a:rPr lang="fr-FR" sz="2000" dirty="0" smtClean="0"/>
              <a:t> . »</a:t>
            </a:r>
          </a:p>
          <a:p>
            <a:pPr eaLnBrk="1" hangingPunct="1">
              <a:lnSpc>
                <a:spcPct val="90000"/>
              </a:lnSpc>
            </a:pPr>
            <a:r>
              <a:rPr lang="fr-FR" sz="2400" dirty="0" smtClean="0"/>
              <a:t>Avec quelques bémols dans notre cas: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000" dirty="0" smtClean="0"/>
              <a:t>Les </a:t>
            </a:r>
            <a:r>
              <a:rPr lang="fr-FR" sz="2000" i="1" dirty="0" smtClean="0"/>
              <a:t>x</a:t>
            </a:r>
            <a:r>
              <a:rPr lang="fr-FR" sz="2000" i="1" baseline="-25000" dirty="0" smtClean="0"/>
              <a:t>i</a:t>
            </a:r>
            <a:r>
              <a:rPr lang="fr-FR" sz="2000" dirty="0" smtClean="0"/>
              <a:t> doivent être continues (mais j’ai pris des gros </a:t>
            </a:r>
            <a:r>
              <a:rPr lang="fr-FR" sz="2000" dirty="0" err="1" smtClean="0"/>
              <a:t>bins</a:t>
            </a:r>
            <a:r>
              <a:rPr lang="fr-FR" sz="2000" dirty="0" smtClean="0"/>
              <a:t>)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000" dirty="0" smtClean="0"/>
              <a:t>On a </a:t>
            </a:r>
            <a:r>
              <a:rPr lang="fr-FR" sz="2000" i="1" dirty="0" smtClean="0"/>
              <a:t>N</a:t>
            </a:r>
            <a:r>
              <a:rPr lang="fr-FR" sz="2000" dirty="0" smtClean="0"/>
              <a:t>=6</a:t>
            </a:r>
          </a:p>
          <a:p>
            <a:pPr lvl="2" eaLnBrk="1" hangingPunct="1">
              <a:lnSpc>
                <a:spcPct val="90000"/>
              </a:lnSpc>
            </a:pPr>
            <a:r>
              <a:rPr lang="fr-FR" sz="1800" dirty="0" smtClean="0"/>
              <a:t>Mais résultat déjà pas si mal !</a:t>
            </a:r>
          </a:p>
        </p:txBody>
      </p:sp>
      <p:sp>
        <p:nvSpPr>
          <p:cNvPr id="130055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-90488"/>
            <a:ext cx="7772400" cy="1143001"/>
          </a:xfrm>
          <a:noFill/>
        </p:spPr>
        <p:txBody>
          <a:bodyPr/>
          <a:lstStyle/>
          <a:p>
            <a:pPr eaLnBrk="1" hangingPunct="1"/>
            <a:r>
              <a:rPr lang="fr-FR" smtClean="0"/>
              <a:t>« central limit theorem »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0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0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02" grpId="0" build="p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-27384"/>
            <a:ext cx="8352928" cy="1143000"/>
          </a:xfrm>
        </p:spPr>
        <p:txBody>
          <a:bodyPr/>
          <a:lstStyle/>
          <a:p>
            <a:r>
              <a:rPr lang="fr-FR" sz="3600" dirty="0" smtClean="0"/>
              <a:t>LOTO &amp; distributions de probabilités</a:t>
            </a:r>
            <a:endParaRPr lang="fr-FR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20" y="1052736"/>
            <a:ext cx="5976664" cy="5328592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fr-FR" sz="1800" dirty="0" smtClean="0"/>
              <a:t>Le tirage des boules du LOTO met en jeu une distribution “uniforme”</a:t>
            </a:r>
          </a:p>
          <a:p>
            <a:pPr lvl="1">
              <a:lnSpc>
                <a:spcPct val="90000"/>
              </a:lnSpc>
            </a:pPr>
            <a:r>
              <a:rPr lang="fr-FR" sz="1600" dirty="0" smtClean="0"/>
              <a:t>Chaque boule a la même probabilité de sortie</a:t>
            </a:r>
          </a:p>
          <a:p>
            <a:pPr lvl="1">
              <a:lnSpc>
                <a:spcPct val="90000"/>
              </a:lnSpc>
            </a:pPr>
            <a:r>
              <a:rPr lang="fr-FR" sz="1600" dirty="0" smtClean="0"/>
              <a:t>Dit autrement (pour le tirage la première boule):</a:t>
            </a:r>
          </a:p>
          <a:p>
            <a:pPr lvl="2">
              <a:lnSpc>
                <a:spcPct val="90000"/>
              </a:lnSpc>
            </a:pPr>
            <a:r>
              <a:rPr lang="fr-FR" sz="1400" dirty="0" smtClean="0"/>
              <a:t>Probabilité(i, i=1,49) = 1/49</a:t>
            </a:r>
          </a:p>
          <a:p>
            <a:pPr>
              <a:lnSpc>
                <a:spcPct val="90000"/>
              </a:lnSpc>
            </a:pPr>
            <a:r>
              <a:rPr lang="fr-FR" sz="1800" dirty="0" smtClean="0"/>
              <a:t>Des distributions de probabilités il en existe autant que vous voulez</a:t>
            </a:r>
          </a:p>
          <a:p>
            <a:pPr lvl="1">
              <a:lnSpc>
                <a:spcPct val="90000"/>
              </a:lnSpc>
            </a:pPr>
            <a:r>
              <a:rPr lang="fr-FR" sz="1600" dirty="0" smtClean="0"/>
              <a:t>Binomiale (ex: pile ou face) :</a:t>
            </a:r>
          </a:p>
          <a:p>
            <a:pPr lvl="2">
              <a:lnSpc>
                <a:spcPct val="90000"/>
              </a:lnSpc>
            </a:pPr>
            <a:r>
              <a:rPr lang="fr-FR" sz="1400" dirty="0" err="1" smtClean="0"/>
              <a:t>proba</a:t>
            </a:r>
            <a:r>
              <a:rPr lang="fr-FR" sz="1400" dirty="0" smtClean="0"/>
              <a:t> d’observer x succès pour n tirages, avec </a:t>
            </a:r>
            <a:r>
              <a:rPr lang="fr-FR" sz="1400" dirty="0" err="1" smtClean="0"/>
              <a:t>proba</a:t>
            </a:r>
            <a:r>
              <a:rPr lang="fr-FR" sz="1400" dirty="0" smtClean="0"/>
              <a:t> p de réussite par tirage</a:t>
            </a:r>
          </a:p>
          <a:p>
            <a:pPr lvl="1">
              <a:lnSpc>
                <a:spcPct val="90000"/>
              </a:lnSpc>
            </a:pPr>
            <a:r>
              <a:rPr lang="fr-FR" sz="1600" dirty="0" smtClean="0"/>
              <a:t>Poisson:</a:t>
            </a:r>
          </a:p>
          <a:p>
            <a:pPr lvl="2">
              <a:lnSpc>
                <a:spcPct val="90000"/>
              </a:lnSpc>
            </a:pPr>
            <a:r>
              <a:rPr lang="fr-FR" sz="1400" dirty="0"/>
              <a:t>p</a:t>
            </a:r>
            <a:r>
              <a:rPr lang="fr-FR" sz="1400" dirty="0" smtClean="0"/>
              <a:t>ar exemple, si </a:t>
            </a:r>
            <a:r>
              <a:rPr lang="fr-FR" sz="1400" dirty="0" smtClean="0"/>
              <a:t>on attend en moyenne 2.54 évènements, quelle est la </a:t>
            </a:r>
            <a:r>
              <a:rPr lang="fr-FR" sz="1400" dirty="0" err="1" smtClean="0"/>
              <a:t>proba</a:t>
            </a:r>
            <a:r>
              <a:rPr lang="fr-FR" sz="1400" dirty="0" smtClean="0"/>
              <a:t> d’en observer 8 ?</a:t>
            </a:r>
          </a:p>
          <a:p>
            <a:pPr lvl="2">
              <a:lnSpc>
                <a:spcPct val="90000"/>
              </a:lnSpc>
            </a:pPr>
            <a:r>
              <a:rPr lang="fr-FR" sz="1400" dirty="0" smtClean="0"/>
              <a:t>cas limite de la loi binomiale quand p → 0 et n →∞; </a:t>
            </a:r>
            <a:r>
              <a:rPr lang="fr-FR" sz="1400" dirty="0" smtClean="0">
                <a:sym typeface="Symbol"/>
              </a:rPr>
              <a:t></a:t>
            </a:r>
            <a:r>
              <a:rPr lang="fr-FR" sz="1400" dirty="0" smtClean="0"/>
              <a:t> = </a:t>
            </a:r>
            <a:r>
              <a:rPr lang="fr-FR" sz="1400" dirty="0" err="1" smtClean="0"/>
              <a:t>n∙p</a:t>
            </a:r>
            <a:r>
              <a:rPr lang="fr-FR" sz="1400" dirty="0"/>
              <a:t> </a:t>
            </a:r>
            <a:r>
              <a:rPr lang="fr-FR" sz="1400" dirty="0" smtClean="0"/>
              <a:t>.</a:t>
            </a:r>
          </a:p>
          <a:p>
            <a:pPr lvl="1">
              <a:lnSpc>
                <a:spcPct val="90000"/>
              </a:lnSpc>
            </a:pPr>
            <a:r>
              <a:rPr lang="fr-FR" sz="1600" dirty="0" smtClean="0"/>
              <a:t>Gaussienne ou « loi normale »</a:t>
            </a:r>
          </a:p>
          <a:p>
            <a:pPr lvl="2">
              <a:lnSpc>
                <a:spcPct val="90000"/>
              </a:lnSpc>
            </a:pPr>
            <a:r>
              <a:rPr lang="fr-FR" sz="1400" dirty="0" smtClean="0"/>
              <a:t>Cas limite de la loi de Poisson quand la moyenne devient grande</a:t>
            </a:r>
          </a:p>
          <a:p>
            <a:pPr lvl="1">
              <a:lnSpc>
                <a:spcPct val="90000"/>
              </a:lnSpc>
            </a:pPr>
            <a:r>
              <a:rPr lang="fr-FR" sz="1600" dirty="0" smtClean="0"/>
              <a:t>Exponentielle :</a:t>
            </a:r>
          </a:p>
          <a:p>
            <a:pPr lvl="2">
              <a:lnSpc>
                <a:spcPct val="90000"/>
              </a:lnSpc>
            </a:pPr>
            <a:r>
              <a:rPr lang="fr-FR" sz="1400" dirty="0" smtClean="0"/>
              <a:t>celle décrivant les décroissances radioactives</a:t>
            </a:r>
          </a:p>
          <a:p>
            <a:pPr lvl="2">
              <a:lnSpc>
                <a:spcPct val="90000"/>
              </a:lnSpc>
            </a:pPr>
            <a:r>
              <a:rPr lang="fr-FR" sz="1400" dirty="0"/>
              <a:t>o</a:t>
            </a:r>
            <a:r>
              <a:rPr lang="fr-FR" sz="1400" dirty="0" smtClean="0"/>
              <a:t>u la </a:t>
            </a:r>
            <a:r>
              <a:rPr lang="fr-FR" sz="1400" dirty="0" err="1" smtClean="0"/>
              <a:t>proba</a:t>
            </a:r>
            <a:r>
              <a:rPr lang="fr-FR" sz="1400" dirty="0" smtClean="0"/>
              <a:t> d’interaction dans la matière avec la distance</a:t>
            </a:r>
          </a:p>
          <a:p>
            <a:pPr lvl="1">
              <a:lnSpc>
                <a:spcPct val="90000"/>
              </a:lnSpc>
            </a:pPr>
            <a:r>
              <a:rPr lang="fr-FR" sz="1600" dirty="0" smtClean="0"/>
              <a:t>Une (au moins) par canal de physique étudié…</a:t>
            </a:r>
            <a:endParaRPr lang="fr-FR" sz="16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Marc Verderi - LLR</a:t>
            </a: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De la physique au detecteur - Aussois - Decembre 2012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9C6849-EF54-4072-8BE8-5907B12CFCAC}" type="slidenum">
              <a:rPr lang="en-US" smtClean="0"/>
              <a:pPr>
                <a:defRPr/>
              </a:pPr>
              <a:t>137</a:t>
            </a:fld>
            <a:endParaRPr lang="en-US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464" y="1078552"/>
            <a:ext cx="2448000" cy="163036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464" y="2790136"/>
            <a:ext cx="2484000" cy="18630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4702036"/>
            <a:ext cx="2628000" cy="1679292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6372200" y="989781"/>
            <a:ext cx="1877437" cy="307777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Binomiale</a:t>
            </a:r>
            <a:r>
              <a:rPr lang="en-US" sz="1400" dirty="0" smtClean="0"/>
              <a:t> (</a:t>
            </a:r>
            <a:r>
              <a:rPr lang="en-US" sz="1400" dirty="0" err="1" smtClean="0"/>
              <a:t>Bernouilli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sp>
        <p:nvSpPr>
          <p:cNvPr id="12" name="ZoneTexte 11"/>
          <p:cNvSpPr txBox="1"/>
          <p:nvPr/>
        </p:nvSpPr>
        <p:spPr>
          <a:xfrm>
            <a:off x="6372200" y="2617167"/>
            <a:ext cx="822661" cy="307777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Poisson</a:t>
            </a:r>
            <a:endParaRPr lang="en-US" sz="1400" dirty="0"/>
          </a:p>
        </p:txBody>
      </p:sp>
      <p:sp>
        <p:nvSpPr>
          <p:cNvPr id="13" name="ZoneTexte 12"/>
          <p:cNvSpPr txBox="1"/>
          <p:nvPr/>
        </p:nvSpPr>
        <p:spPr>
          <a:xfrm>
            <a:off x="6386476" y="4687293"/>
            <a:ext cx="1140056" cy="307777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Gaussienne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05799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269776"/>
            <a:ext cx="7772400" cy="1143000"/>
          </a:xfrm>
        </p:spPr>
        <p:txBody>
          <a:bodyPr/>
          <a:lstStyle/>
          <a:p>
            <a:r>
              <a:rPr lang="en-US" dirty="0" smtClean="0"/>
              <a:t>Pour </a:t>
            </a:r>
            <a:r>
              <a:rPr lang="en-US" dirty="0" err="1" smtClean="0"/>
              <a:t>formaliser</a:t>
            </a:r>
            <a:r>
              <a:rPr lang="en-US" dirty="0" smtClean="0"/>
              <a:t>: </a:t>
            </a:r>
            <a:r>
              <a:rPr lang="en-US" dirty="0" err="1"/>
              <a:t>q</a:t>
            </a:r>
            <a:r>
              <a:rPr lang="en-US" dirty="0" err="1" smtClean="0"/>
              <a:t>u’est-ce</a:t>
            </a:r>
            <a:r>
              <a:rPr lang="en-US" dirty="0" smtClean="0"/>
              <a:t> </a:t>
            </a:r>
            <a:r>
              <a:rPr lang="en-US" dirty="0" err="1" smtClean="0"/>
              <a:t>qu’une</a:t>
            </a:r>
            <a:r>
              <a:rPr lang="en-US" dirty="0" smtClean="0"/>
              <a:t> distribution de </a:t>
            </a:r>
            <a:r>
              <a:rPr lang="en-US" dirty="0" err="1" smtClean="0"/>
              <a:t>probabilité</a:t>
            </a:r>
            <a:r>
              <a:rPr lang="en-US" dirty="0" smtClean="0"/>
              <a:t> ?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Espace réservé du contenu 2"/>
              <p:cNvSpPr>
                <a:spLocks noGrp="1"/>
              </p:cNvSpPr>
              <p:nvPr>
                <p:ph idx="1"/>
              </p:nvPr>
            </p:nvSpPr>
            <p:spPr>
              <a:xfrm>
                <a:off x="323528" y="1628800"/>
                <a:ext cx="8496944" cy="4618856"/>
              </a:xfrm>
            </p:spPr>
            <p:txBody>
              <a:bodyPr/>
              <a:lstStyle/>
              <a:p>
                <a:r>
                  <a:rPr lang="en-US" sz="2400" dirty="0" smtClean="0"/>
                  <a:t>C’est </a:t>
                </a:r>
                <a:r>
                  <a:rPr lang="en-US" sz="2400" dirty="0" err="1" smtClean="0"/>
                  <a:t>une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fonction</a:t>
                </a:r>
                <a:r>
                  <a:rPr lang="en-US" sz="2400" dirty="0" smtClean="0"/>
                  <a:t>:</a:t>
                </a:r>
              </a:p>
              <a:p>
                <a:pPr lvl="1"/>
                <a:r>
                  <a:rPr lang="en-US" sz="2000" dirty="0" smtClean="0"/>
                  <a:t>Positive (</a:t>
                </a:r>
                <a:r>
                  <a:rPr lang="en-US" sz="2000" dirty="0" err="1" smtClean="0"/>
                  <a:t>ou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nulle</a:t>
                </a:r>
                <a:r>
                  <a:rPr lang="en-US" sz="2000" dirty="0" smtClean="0"/>
                  <a:t>)</a:t>
                </a:r>
              </a:p>
              <a:p>
                <a:pPr lvl="2"/>
                <a:r>
                  <a:rPr lang="en-US" sz="1800" dirty="0" smtClean="0"/>
                  <a:t>Car </a:t>
                </a:r>
                <a:r>
                  <a:rPr lang="en-US" sz="1800" dirty="0" err="1" smtClean="0"/>
                  <a:t>c’est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une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probabilité</a:t>
                </a:r>
                <a:endParaRPr lang="en-US" sz="1800" dirty="0" smtClean="0"/>
              </a:p>
              <a:p>
                <a:pPr lvl="1"/>
                <a:r>
                  <a:rPr lang="en-US" sz="2000" dirty="0" smtClean="0"/>
                  <a:t>Elle </a:t>
                </a:r>
                <a:r>
                  <a:rPr lang="en-US" sz="2000" dirty="0" err="1" smtClean="0"/>
                  <a:t>peut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être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d’une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ou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plusieurs</a:t>
                </a:r>
                <a:r>
                  <a:rPr lang="en-US" sz="2000" dirty="0" smtClean="0"/>
                  <a:t> variables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fr-FR" sz="1800" smtClean="0">
                        <a:latin typeface="Cambria Math"/>
                      </a:rPr>
                      <m:t>𝑓</m:t>
                    </m:r>
                    <m:d>
                      <m:dPr>
                        <m:ctrlPr>
                          <a:rPr lang="fr-FR" sz="180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fr-FR" sz="1800" smtClean="0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fr-FR" sz="1800" smtClean="0">
                        <a:latin typeface="Cambria Math"/>
                      </a:rPr>
                      <m:t>, </m:t>
                    </m:r>
                    <m:r>
                      <a:rPr lang="fr-FR" sz="1800" smtClean="0">
                        <a:latin typeface="Cambria Math"/>
                      </a:rPr>
                      <m:t>𝑔</m:t>
                    </m:r>
                    <m:d>
                      <m:dPr>
                        <m:ctrlPr>
                          <a:rPr lang="fr-FR" sz="180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fr-FR" sz="1800" smtClean="0">
                            <a:latin typeface="Cambria Math"/>
                          </a:rPr>
                          <m:t>𝑥</m:t>
                        </m:r>
                        <m:r>
                          <a:rPr lang="fr-FR" sz="1800" smtClean="0">
                            <a:latin typeface="Cambria Math"/>
                          </a:rPr>
                          <m:t>,</m:t>
                        </m:r>
                        <m:r>
                          <a:rPr lang="fr-FR" sz="1800" smtClean="0">
                            <a:latin typeface="Cambria Math"/>
                          </a:rPr>
                          <m:t>𝑦</m:t>
                        </m:r>
                      </m:e>
                    </m:d>
                    <m:r>
                      <a:rPr lang="fr-FR" sz="1800" smtClean="0">
                        <a:latin typeface="Cambria Math"/>
                      </a:rPr>
                      <m:t>, </m:t>
                    </m:r>
                    <m:r>
                      <a:rPr lang="fr-FR" sz="1800" smtClean="0">
                        <a:latin typeface="Cambria Math"/>
                      </a:rPr>
                      <m:t>h</m:t>
                    </m:r>
                    <m:d>
                      <m:dPr>
                        <m:ctrlPr>
                          <a:rPr lang="fr-FR" sz="180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fr-FR" sz="1800" smtClean="0">
                            <a:latin typeface="Cambria Math"/>
                          </a:rPr>
                          <m:t>𝑥</m:t>
                        </m:r>
                        <m:r>
                          <a:rPr lang="fr-FR" sz="1800" smtClean="0">
                            <a:latin typeface="Cambria Math"/>
                          </a:rPr>
                          <m:t>,</m:t>
                        </m:r>
                        <m:r>
                          <a:rPr lang="fr-FR" sz="1800" smtClean="0">
                            <a:latin typeface="Cambria Math"/>
                          </a:rPr>
                          <m:t>𝑦</m:t>
                        </m:r>
                        <m:r>
                          <a:rPr lang="fr-FR" sz="1800" smtClean="0">
                            <a:latin typeface="Cambria Math"/>
                          </a:rPr>
                          <m:t>,</m:t>
                        </m:r>
                        <m:r>
                          <a:rPr lang="fr-FR" sz="1800" smtClean="0">
                            <a:latin typeface="Cambria Math"/>
                          </a:rPr>
                          <m:t>𝑧</m:t>
                        </m:r>
                      </m:e>
                    </m:d>
                    <m:r>
                      <a:rPr lang="fr-FR" sz="1800" smtClean="0">
                        <a:latin typeface="Cambria Math"/>
                      </a:rPr>
                      <m:t>,⋯</m:t>
                    </m:r>
                  </m:oMath>
                </a14:m>
                <a:endParaRPr lang="en-US" sz="1800" dirty="0" smtClean="0"/>
              </a:p>
              <a:p>
                <a:pPr lvl="2"/>
                <a:r>
                  <a:rPr lang="en-US" sz="1800" dirty="0" err="1" smtClean="0"/>
                  <a:t>Ces</a:t>
                </a:r>
                <a:r>
                  <a:rPr lang="en-US" sz="1800" dirty="0" smtClean="0"/>
                  <a:t> variables </a:t>
                </a:r>
                <a:r>
                  <a:rPr lang="en-US" sz="1800" dirty="0" err="1" smtClean="0"/>
                  <a:t>sont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définies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sur</a:t>
                </a:r>
                <a:r>
                  <a:rPr lang="en-US" sz="1800" dirty="0" smtClean="0"/>
                  <a:t> un certain </a:t>
                </a:r>
                <a:r>
                  <a:rPr lang="en-US" sz="1800" dirty="0" err="1" smtClean="0"/>
                  <a:t>domaine</a:t>
                </a:r>
                <a:endParaRPr lang="en-US" sz="1800" dirty="0" smtClean="0"/>
              </a:p>
              <a:p>
                <a:pPr lvl="3"/>
                <a:r>
                  <a:rPr lang="en-US" sz="1600" dirty="0" err="1" smtClean="0"/>
                  <a:t>Fini</a:t>
                </a:r>
                <a:r>
                  <a:rPr lang="en-US" sz="1600" dirty="0" smtClean="0"/>
                  <a:t> </a:t>
                </a:r>
                <a:r>
                  <a:rPr lang="en-US" sz="1600" dirty="0" err="1" smtClean="0"/>
                  <a:t>ou</a:t>
                </a:r>
                <a:r>
                  <a:rPr lang="en-US" sz="1600" dirty="0" smtClean="0"/>
                  <a:t> non</a:t>
                </a:r>
              </a:p>
              <a:p>
                <a:pPr lvl="1"/>
                <a:r>
                  <a:rPr lang="en-US" sz="2000" dirty="0" err="1" smtClean="0"/>
                  <a:t>D’intégrale</a:t>
                </a:r>
                <a:r>
                  <a:rPr lang="en-US" sz="2000" dirty="0" smtClean="0"/>
                  <a:t> 1</a:t>
                </a:r>
              </a:p>
              <a:p>
                <a:pPr lvl="2"/>
                <a14:m>
                  <m:oMath xmlns:m="http://schemas.openxmlformats.org/officeDocument/2006/math"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sz="1800" i="1" smtClean="0">
                            <a:latin typeface="Cambria Math"/>
                          </a:rPr>
                        </m:ctrlPr>
                      </m:naryPr>
                      <m:sub/>
                      <m:sup/>
                      <m:e>
                        <m:r>
                          <a:rPr lang="fr-FR" sz="1800" smtClean="0">
                            <a:latin typeface="Cambria Math"/>
                          </a:rPr>
                          <m:t>𝑓</m:t>
                        </m:r>
                        <m:d>
                          <m:dPr>
                            <m:ctrlPr>
                              <a:rPr lang="fr-FR" sz="180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fr-FR" sz="1800" smtClean="0">
                                <a:latin typeface="Cambria Math"/>
                              </a:rPr>
                              <m:t>𝑥</m:t>
                            </m:r>
                          </m:e>
                        </m:d>
                        <m:r>
                          <a:rPr lang="fr-FR" sz="1800" smtClean="0">
                            <a:latin typeface="Cambria Math"/>
                          </a:rPr>
                          <m:t>𝑑𝑥</m:t>
                        </m:r>
                        <m:r>
                          <a:rPr lang="fr-FR" sz="1800" smtClean="0">
                            <a:latin typeface="Cambria Math"/>
                          </a:rPr>
                          <m:t>=1; </m:t>
                        </m:r>
                        <m:nary>
                          <m:naryPr>
                            <m:limLoc m:val="undOvr"/>
                            <m:subHide m:val="on"/>
                            <m:supHide m:val="on"/>
                            <m:ctrlPr>
                              <a:rPr lang="fr-FR" sz="1800" i="1" smtClean="0">
                                <a:latin typeface="Cambria Math"/>
                              </a:rPr>
                            </m:ctrlPr>
                          </m:naryPr>
                          <m:sub/>
                          <m:sup/>
                          <m:e>
                            <m:r>
                              <a:rPr lang="fr-FR" sz="1800" smtClean="0">
                                <a:latin typeface="Cambria Math"/>
                              </a:rPr>
                              <m:t>𝑔</m:t>
                            </m:r>
                            <m:d>
                              <m:dPr>
                                <m:ctrlPr>
                                  <a:rPr lang="fr-FR" sz="1800" i="1" smtClean="0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fr-FR" sz="1800" smtClean="0">
                                    <a:latin typeface="Cambria Math"/>
                                  </a:rPr>
                                  <m:t>𝑥</m:t>
                                </m:r>
                                <m:r>
                                  <a:rPr lang="fr-FR" sz="1800" smtClean="0">
                                    <a:latin typeface="Cambria Math"/>
                                  </a:rPr>
                                  <m:t>,</m:t>
                                </m:r>
                                <m:r>
                                  <a:rPr lang="fr-FR" sz="1800" smtClean="0">
                                    <a:latin typeface="Cambria Math"/>
                                  </a:rPr>
                                  <m:t>𝑦</m:t>
                                </m:r>
                              </m:e>
                            </m:d>
                            <m:r>
                              <a:rPr lang="fr-FR" sz="1800" smtClean="0">
                                <a:latin typeface="Cambria Math"/>
                              </a:rPr>
                              <m:t>𝑑𝑥𝑑𝑦</m:t>
                            </m:r>
                            <m:r>
                              <a:rPr lang="fr-FR" sz="1800" smtClean="0">
                                <a:latin typeface="Cambria Math"/>
                              </a:rPr>
                              <m:t>=1;…</m:t>
                            </m:r>
                          </m:e>
                        </m:nary>
                      </m:e>
                    </m:nary>
                  </m:oMath>
                </a14:m>
                <a:endParaRPr lang="en-US" sz="1800" dirty="0" smtClean="0"/>
              </a:p>
              <a:p>
                <a:pPr lvl="2"/>
                <a:r>
                  <a:rPr lang="en-US" sz="1800" dirty="0" smtClean="0"/>
                  <a:t>Et plus </a:t>
                </a:r>
                <a:r>
                  <a:rPr lang="en-US" sz="1800" dirty="0" err="1" smtClean="0"/>
                  <a:t>précisément</a:t>
                </a:r>
                <a:r>
                  <a:rPr lang="en-US" sz="1800" dirty="0" smtClean="0"/>
                  <a:t>, </a:t>
                </a:r>
                <a:r>
                  <a:rPr lang="en-US" sz="1800" dirty="0" err="1" smtClean="0"/>
                  <a:t>cela</a:t>
                </a:r>
                <a:r>
                  <a:rPr lang="en-US" sz="1800" dirty="0" smtClean="0"/>
                  <a:t> </a:t>
                </a:r>
                <a:r>
                  <a:rPr lang="en-US" sz="1800" dirty="0" err="1"/>
                  <a:t>q</a:t>
                </a:r>
                <a:r>
                  <a:rPr lang="en-US" sz="1800" dirty="0" err="1" smtClean="0"/>
                  <a:t>uel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que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soit</a:t>
                </a:r>
                <a:r>
                  <a:rPr lang="en-US" sz="1800" dirty="0" smtClean="0"/>
                  <a:t> la </a:t>
                </a:r>
                <a:r>
                  <a:rPr lang="en-US" sz="1800" dirty="0" err="1" smtClean="0"/>
                  <a:t>valeur</a:t>
                </a:r>
                <a:r>
                  <a:rPr lang="en-US" sz="1800" dirty="0" smtClean="0"/>
                  <a:t> du et </a:t>
                </a:r>
                <a:r>
                  <a:rPr lang="en-US" sz="1800" dirty="0" err="1" smtClean="0"/>
                  <a:t>ou</a:t>
                </a:r>
                <a:r>
                  <a:rPr lang="en-US" sz="1800" dirty="0" smtClean="0"/>
                  <a:t> des </a:t>
                </a:r>
                <a:r>
                  <a:rPr lang="en-US" sz="1800" dirty="0" err="1" smtClean="0"/>
                  <a:t>paramètres</a:t>
                </a:r>
                <a:r>
                  <a:rPr lang="en-US" sz="1800" dirty="0" smtClean="0"/>
                  <a:t>, cad:</a:t>
                </a:r>
              </a:p>
              <a:p>
                <a:pPr lvl="2"/>
                <a14:m>
                  <m:oMath xmlns:m="http://schemas.openxmlformats.org/officeDocument/2006/math"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sz="1800" i="1">
                            <a:latin typeface="Cambria Math"/>
                          </a:rPr>
                        </m:ctrlPr>
                      </m:naryPr>
                      <m:sub/>
                      <m:sup/>
                      <m:e>
                        <m:r>
                          <a:rPr lang="fr-FR" sz="1800" smtClean="0">
                            <a:latin typeface="Cambria Math"/>
                          </a:rPr>
                          <m:t>𝑓</m:t>
                        </m:r>
                        <m:d>
                          <m:dPr>
                            <m:ctrlPr>
                              <a:rPr lang="fr-FR" sz="1800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fr-FR" sz="1800">
                                <a:latin typeface="Cambria Math"/>
                              </a:rPr>
                              <m:t>𝑥</m:t>
                            </m:r>
                            <m:r>
                              <a:rPr lang="fr-FR" sz="1800" smtClean="0">
                                <a:latin typeface="Cambria Math"/>
                              </a:rPr>
                              <m:t>;</m:t>
                            </m:r>
                            <m:sSub>
                              <m:sSubPr>
                                <m:ctrlPr>
                                  <a:rPr lang="fr-FR" sz="180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fr-FR" sz="1800" smtClean="0">
                                    <a:latin typeface="Cambria Math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fr-FR" sz="1800" smtClean="0">
                                    <a:latin typeface="Cambria Math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fr-FR" sz="1800" smtClean="0">
                                <a:latin typeface="Cambria Math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fr-FR" sz="180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fr-FR" sz="1800" smtClean="0">
                                    <a:latin typeface="Cambria Math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fr-FR" sz="1800" smtClean="0">
                                    <a:latin typeface="Cambria Math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fr-FR" sz="1800" smtClean="0">
                                <a:latin typeface="Cambria Math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fr-FR" sz="180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fr-FR" sz="1800" smtClean="0">
                                    <a:latin typeface="Cambria Math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fr-FR" sz="1800" smtClean="0">
                                    <a:latin typeface="Cambria Math"/>
                                  </a:rPr>
                                  <m:t>3</m:t>
                                </m:r>
                              </m:sub>
                            </m:sSub>
                          </m:e>
                        </m:d>
                        <m:r>
                          <a:rPr lang="fr-FR" sz="1800">
                            <a:latin typeface="Cambria Math"/>
                          </a:rPr>
                          <m:t>𝑑𝑥</m:t>
                        </m:r>
                        <m:r>
                          <a:rPr lang="fr-FR" sz="1800">
                            <a:latin typeface="Cambria Math"/>
                          </a:rPr>
                          <m:t>=1; </m:t>
                        </m:r>
                        <m:nary>
                          <m:naryPr>
                            <m:limLoc m:val="undOvr"/>
                            <m:subHide m:val="on"/>
                            <m:supHide m:val="on"/>
                            <m:ctrlPr>
                              <a:rPr lang="fr-FR" sz="1800" i="1">
                                <a:latin typeface="Cambria Math"/>
                              </a:rPr>
                            </m:ctrlPr>
                          </m:naryPr>
                          <m:sub/>
                          <m:sup/>
                          <m:e>
                            <m:r>
                              <a:rPr lang="fr-FR" sz="1800" smtClean="0">
                                <a:latin typeface="Cambria Math"/>
                              </a:rPr>
                              <m:t>𝑔</m:t>
                            </m:r>
                            <m:d>
                              <m:dPr>
                                <m:ctrlPr>
                                  <a:rPr lang="fr-FR" sz="1800" i="1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fr-FR" sz="1800">
                                    <a:latin typeface="Cambria Math"/>
                                  </a:rPr>
                                  <m:t>𝑥</m:t>
                                </m:r>
                                <m:r>
                                  <a:rPr lang="fr-FR" sz="1800">
                                    <a:latin typeface="Cambria Math"/>
                                  </a:rPr>
                                  <m:t>,</m:t>
                                </m:r>
                                <m:r>
                                  <a:rPr lang="fr-FR" sz="1800">
                                    <a:latin typeface="Cambria Math"/>
                                  </a:rPr>
                                  <m:t>𝑦</m:t>
                                </m:r>
                                <m:r>
                                  <a:rPr lang="fr-FR" sz="1800" smtClean="0">
                                    <a:latin typeface="Cambria Math"/>
                                  </a:rPr>
                                  <m:t>;</m:t>
                                </m:r>
                                <m:sSub>
                                  <m:sSubPr>
                                    <m:ctrlPr>
                                      <a:rPr lang="fr-FR" sz="180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800" smtClean="0">
                                        <a:latin typeface="Cambria Math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fr-FR" sz="1800" smtClean="0"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fr-FR" sz="1800" smtClean="0">
                                    <a:latin typeface="Cambria Math"/>
                                  </a:rPr>
                                  <m:t>⋯</m:t>
                                </m:r>
                                <m:sSub>
                                  <m:sSubPr>
                                    <m:ctrlPr>
                                      <a:rPr lang="fr-FR" sz="180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800" smtClean="0">
                                        <a:latin typeface="Cambria Math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fr-FR" sz="1800" smtClean="0">
                                        <a:latin typeface="Cambria Math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fr-FR" sz="1800">
                                <a:latin typeface="Cambria Math"/>
                              </a:rPr>
                              <m:t>𝑑𝑥𝑑𝑦</m:t>
                            </m:r>
                            <m:r>
                              <a:rPr lang="fr-FR" sz="1800">
                                <a:latin typeface="Cambria Math"/>
                              </a:rPr>
                              <m:t>=1;…</m:t>
                            </m:r>
                          </m:e>
                        </m:nary>
                      </m:e>
                    </m:nary>
                  </m:oMath>
                </a14:m>
                <a:endParaRPr lang="en-US" sz="1800" dirty="0" smtClean="0"/>
              </a:p>
              <a:p>
                <a:r>
                  <a:rPr lang="en-US" sz="2400" dirty="0" smtClean="0"/>
                  <a:t>Somme </a:t>
                </a:r>
                <a:r>
                  <a:rPr lang="en-US" sz="2400" dirty="0" err="1" smtClean="0"/>
                  <a:t>toute</a:t>
                </a:r>
                <a:r>
                  <a:rPr lang="en-US" sz="2400" dirty="0"/>
                  <a:t>,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une</a:t>
                </a:r>
                <a:r>
                  <a:rPr lang="en-US" sz="2400" dirty="0" smtClean="0"/>
                  <a:t> distribution de </a:t>
                </a:r>
                <a:r>
                  <a:rPr lang="en-US" sz="2400" dirty="0" err="1" smtClean="0"/>
                  <a:t>probabilité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est</a:t>
                </a:r>
                <a:r>
                  <a:rPr lang="en-US" sz="2400" dirty="0" smtClean="0"/>
                  <a:t> un objet </a:t>
                </a:r>
                <a:r>
                  <a:rPr lang="en-US" sz="2400" dirty="0" err="1" smtClean="0"/>
                  <a:t>mathématique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assez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peu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contraint</a:t>
                </a:r>
                <a:r>
                  <a:rPr lang="en-US" sz="2400" dirty="0" smtClean="0"/>
                  <a:t>.</a:t>
                </a:r>
                <a:endParaRPr lang="en-US" sz="2400" dirty="0"/>
              </a:p>
              <a:p>
                <a:pPr lvl="2"/>
                <a:endParaRPr lang="en-US" sz="1800" dirty="0" smtClean="0"/>
              </a:p>
              <a:p>
                <a:pPr lvl="2"/>
                <a:endParaRPr lang="en-US" sz="1800" dirty="0"/>
              </a:p>
            </p:txBody>
          </p:sp>
        </mc:Choice>
        <mc:Fallback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3528" y="1628800"/>
                <a:ext cx="8496944" cy="4618856"/>
              </a:xfrm>
              <a:blipFill rotWithShape="1">
                <a:blip r:embed="rId2"/>
                <a:stretch>
                  <a:fillRect l="-933" t="-1055" b="-54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 Verderi - LLR</a:t>
            </a: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De la physique au detecteur - Aussois - Decembre 2012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C6849-EF54-4072-8BE8-5907B12CFCAC}" type="slidenum">
              <a:rPr lang="en-US" smtClean="0"/>
              <a:pPr/>
              <a:t>138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544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trike="sngStrike" dirty="0" err="1" smtClean="0"/>
              <a:t>Statistiques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Ajustement</a:t>
            </a:r>
            <a:endParaRPr lang="en-US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Marc Verderi - LLR</a:t>
            </a: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De la physique au detecteur - Aussois - Decembre 2012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9C6849-EF54-4072-8BE8-5907B12CFCAC}" type="slidenum">
              <a:rPr lang="en-US" smtClean="0"/>
              <a:pPr>
                <a:defRPr/>
              </a:pPr>
              <a:t>139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491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906EBF-5BB3-4B71-84B9-6C4AADE945FE}" type="slidenum">
              <a:rPr lang="en-US"/>
              <a:pPr>
                <a:defRPr/>
              </a:pPr>
              <a:t>14</a:t>
            </a:fld>
            <a:endParaRPr lang="en-US"/>
          </a:p>
        </p:txBody>
      </p:sp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15888"/>
            <a:ext cx="7772400" cy="1143000"/>
          </a:xfrm>
        </p:spPr>
        <p:txBody>
          <a:bodyPr/>
          <a:lstStyle/>
          <a:p>
            <a:pPr eaLnBrk="1" hangingPunct="1"/>
            <a:r>
              <a:rPr lang="fr-FR" smtClean="0"/>
              <a:t>Reconstruction ?</a:t>
            </a:r>
          </a:p>
        </p:txBody>
      </p:sp>
      <p:sp>
        <p:nvSpPr>
          <p:cNvPr id="153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412875"/>
            <a:ext cx="8642350" cy="48958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fr-FR" sz="2800" smtClean="0"/>
              <a:t>La reconstruction est l’opération qui permet de passer des données brutes d’un sous-système </a:t>
            </a:r>
            <a:r>
              <a:rPr lang="fr-FR" sz="2800" smtClean="0">
                <a:cs typeface="Times New Roman" pitchFamily="18" charset="0"/>
              </a:rPr>
              <a:t>à</a:t>
            </a:r>
            <a:r>
              <a:rPr lang="fr-FR" sz="2800" smtClean="0"/>
              <a:t> des objets que ce sous-système est conçu pour mesurer: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400" smtClean="0"/>
              <a:t>Détecteur de vertex:</a:t>
            </a:r>
          </a:p>
          <a:p>
            <a:pPr lvl="2" eaLnBrk="1" hangingPunct="1">
              <a:lnSpc>
                <a:spcPct val="90000"/>
              </a:lnSpc>
            </a:pPr>
            <a:r>
              <a:rPr lang="fr-FR" sz="2000" smtClean="0"/>
              <a:t>Coups dans cellules </a:t>
            </a:r>
            <a:r>
              <a:rPr lang="fr-FR" sz="2000" smtClean="0">
                <a:cs typeface="Times New Roman" pitchFamily="18" charset="0"/>
                <a:sym typeface="Wingdings" pitchFamily="2" charset="2"/>
              </a:rPr>
              <a:t></a:t>
            </a:r>
            <a:r>
              <a:rPr lang="fr-FR" sz="2000" smtClean="0"/>
              <a:t> vertex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400" smtClean="0"/>
              <a:t>Chambre </a:t>
            </a:r>
            <a:r>
              <a:rPr lang="fr-FR" sz="2400" smtClean="0">
                <a:cs typeface="Times New Roman" pitchFamily="18" charset="0"/>
              </a:rPr>
              <a:t>à</a:t>
            </a:r>
            <a:r>
              <a:rPr lang="fr-FR" sz="2400" smtClean="0"/>
              <a:t> traces:</a:t>
            </a:r>
          </a:p>
          <a:p>
            <a:pPr lvl="2" eaLnBrk="1" hangingPunct="1">
              <a:lnSpc>
                <a:spcPct val="90000"/>
              </a:lnSpc>
            </a:pPr>
            <a:r>
              <a:rPr lang="fr-FR" sz="2000" smtClean="0"/>
              <a:t>Coup dans cellules </a:t>
            </a:r>
            <a:r>
              <a:rPr lang="fr-FR" sz="2000" smtClean="0">
                <a:cs typeface="Times New Roman" pitchFamily="18" charset="0"/>
                <a:sym typeface="Wingdings" pitchFamily="2" charset="2"/>
              </a:rPr>
              <a:t></a:t>
            </a:r>
            <a:r>
              <a:rPr lang="fr-FR" sz="2000" smtClean="0"/>
              <a:t> traces chargées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400" smtClean="0"/>
              <a:t>Calorimètre</a:t>
            </a:r>
          </a:p>
          <a:p>
            <a:pPr lvl="2" eaLnBrk="1" hangingPunct="1">
              <a:lnSpc>
                <a:spcPct val="90000"/>
              </a:lnSpc>
            </a:pPr>
            <a:r>
              <a:rPr lang="fr-FR" sz="2000" smtClean="0"/>
              <a:t>Cristaux, cellules, etc… </a:t>
            </a:r>
            <a:r>
              <a:rPr lang="fr-FR" sz="2000" smtClean="0">
                <a:sym typeface="Wingdings" pitchFamily="2" charset="2"/>
              </a:rPr>
              <a:t> clusters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400" smtClean="0"/>
              <a:t>Détecteur Cherenkov:</a:t>
            </a:r>
          </a:p>
          <a:p>
            <a:pPr lvl="2" eaLnBrk="1" hangingPunct="1">
              <a:lnSpc>
                <a:spcPct val="90000"/>
              </a:lnSpc>
            </a:pPr>
            <a:r>
              <a:rPr lang="fr-FR" sz="2000" smtClean="0"/>
              <a:t>Cellules, photo-multiplicateurs </a:t>
            </a:r>
            <a:r>
              <a:rPr lang="fr-FR" sz="2000" smtClean="0">
                <a:sym typeface="Wingdings" pitchFamily="2" charset="2"/>
              </a:rPr>
              <a:t> angle cherenkov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400" smtClean="0"/>
              <a:t>Etc…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7" name="Rectangle 2"/>
          <p:cNvSpPr>
            <a:spLocks noGrp="1" noChangeArrowheads="1"/>
          </p:cNvSpPr>
          <p:nvPr>
            <p:ph type="title"/>
          </p:nvPr>
        </p:nvSpPr>
        <p:spPr>
          <a:xfrm>
            <a:off x="62655" y="44624"/>
            <a:ext cx="9001000" cy="1143000"/>
          </a:xfrm>
        </p:spPr>
        <p:txBody>
          <a:bodyPr/>
          <a:lstStyle/>
          <a:p>
            <a:r>
              <a:rPr lang="fr-FR" sz="3600" dirty="0" smtClean="0"/>
              <a:t>Qu’est qu’un « ajustement », « fit » en anglais ?</a:t>
            </a:r>
          </a:p>
        </p:txBody>
      </p:sp>
      <p:sp>
        <p:nvSpPr>
          <p:cNvPr id="1310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1124744"/>
            <a:ext cx="8496944" cy="5112568"/>
          </a:xfrm>
        </p:spPr>
        <p:txBody>
          <a:bodyPr>
            <a:noAutofit/>
          </a:bodyPr>
          <a:lstStyle/>
          <a:p>
            <a:pPr>
              <a:spcBef>
                <a:spcPts val="400"/>
              </a:spcBef>
            </a:pPr>
            <a:r>
              <a:rPr lang="fr-FR" sz="2400" dirty="0" smtClean="0"/>
              <a:t>Ce que nous venons de voir concerne les probabilités:</a:t>
            </a:r>
          </a:p>
          <a:p>
            <a:pPr lvl="1">
              <a:spcBef>
                <a:spcPts val="400"/>
              </a:spcBef>
            </a:pPr>
            <a:r>
              <a:rPr lang="fr-FR" sz="2000" dirty="0" smtClean="0"/>
              <a:t>On connait la distribution et ses paramètres</a:t>
            </a:r>
          </a:p>
          <a:p>
            <a:pPr lvl="1">
              <a:spcBef>
                <a:spcPts val="400"/>
              </a:spcBef>
            </a:pPr>
            <a:r>
              <a:rPr lang="fr-FR" sz="2000" dirty="0" smtClean="0"/>
              <a:t>On génère des données selon cette distribution</a:t>
            </a:r>
          </a:p>
          <a:p>
            <a:pPr>
              <a:spcBef>
                <a:spcPts val="400"/>
              </a:spcBef>
            </a:pPr>
            <a:r>
              <a:rPr lang="fr-FR" sz="2400" dirty="0" smtClean="0"/>
              <a:t>Dans une analyse de physique, on veut donc faire le « contraire »:</a:t>
            </a:r>
          </a:p>
          <a:p>
            <a:pPr lvl="1">
              <a:spcBef>
                <a:spcPts val="400"/>
              </a:spcBef>
            </a:pPr>
            <a:r>
              <a:rPr lang="fr-FR" sz="2000" dirty="0" smtClean="0"/>
              <a:t>On observe des données et on veut remonter à la distribution sous-jacente.</a:t>
            </a:r>
          </a:p>
          <a:p>
            <a:pPr lvl="1">
              <a:spcBef>
                <a:spcPts val="400"/>
              </a:spcBef>
            </a:pPr>
            <a:r>
              <a:rPr lang="fr-FR" sz="2000" dirty="0" smtClean="0"/>
              <a:t>En général on a un modèle pour ces données, et ce que l’on cherche à déterminer ce sont les paramètres (par exemple sin(2</a:t>
            </a:r>
            <a:r>
              <a:rPr lang="fr-FR" sz="2000" dirty="0" smtClean="0">
                <a:sym typeface="Symbol"/>
              </a:rPr>
              <a:t></a:t>
            </a:r>
            <a:r>
              <a:rPr lang="fr-FR" sz="2000" dirty="0" smtClean="0"/>
              <a:t>)) qui contrôlent ce modèle.</a:t>
            </a:r>
          </a:p>
          <a:p>
            <a:pPr>
              <a:spcBef>
                <a:spcPts val="400"/>
              </a:spcBef>
            </a:pPr>
            <a:r>
              <a:rPr lang="fr-FR" sz="2400" dirty="0" smtClean="0"/>
              <a:t>Un ajustement est une technique qui permet de faire cela</a:t>
            </a:r>
          </a:p>
          <a:p>
            <a:pPr lvl="1">
              <a:spcBef>
                <a:spcPts val="400"/>
              </a:spcBef>
            </a:pPr>
            <a:r>
              <a:rPr lang="fr-FR" sz="2000" dirty="0" smtClean="0"/>
              <a:t>C’est un outil pratique qui réalise le « faire des statistiques »</a:t>
            </a:r>
          </a:p>
          <a:p>
            <a:pPr lvl="1">
              <a:spcBef>
                <a:spcPts val="400"/>
              </a:spcBef>
            </a:pPr>
            <a:r>
              <a:rPr lang="fr-FR" sz="2000" dirty="0" smtClean="0"/>
              <a:t>Il permet une extraction / estimation des paramètres</a:t>
            </a:r>
          </a:p>
          <a:p>
            <a:pPr>
              <a:spcBef>
                <a:spcPts val="400"/>
              </a:spcBef>
            </a:pPr>
            <a:r>
              <a:rPr lang="fr-FR" sz="2400" dirty="0" smtClean="0"/>
              <a:t>Dans la suite, exemples avec des données générées suivant une gaussienne, avec moyenne </a:t>
            </a:r>
            <a:r>
              <a:rPr lang="fr-FR" sz="2400" dirty="0" smtClean="0">
                <a:sym typeface="Symbol"/>
              </a:rPr>
              <a:t></a:t>
            </a:r>
            <a:r>
              <a:rPr lang="fr-FR" sz="2400" dirty="0" smtClean="0"/>
              <a:t> = 1 et écart type </a:t>
            </a:r>
            <a:r>
              <a:rPr lang="fr-FR" sz="2400" dirty="0" smtClean="0">
                <a:sym typeface="Symbol"/>
              </a:rPr>
              <a:t></a:t>
            </a:r>
            <a:r>
              <a:rPr lang="fr-FR" sz="2400" dirty="0" smtClean="0"/>
              <a:t> = 2.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r>
              <a:rPr lang="en-US" smtClean="0"/>
              <a:t>Marc Verderi - LLR</a:t>
            </a: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De la physique au detecteur - Aussois - Decembre 2012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17FE7-A061-45A8-BE92-FF5F93C9D6C7}" type="slidenum">
              <a:rPr lang="en-US" smtClean="0"/>
              <a:pPr/>
              <a:t>140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C048F-C395-480B-B5A7-7B9928878879}" type="slidenum">
              <a:rPr lang="en-US"/>
              <a:pPr>
                <a:defRPr/>
              </a:pPr>
              <a:t>141</a:t>
            </a:fld>
            <a:endParaRPr lang="en-US"/>
          </a:p>
        </p:txBody>
      </p:sp>
      <p:pic>
        <p:nvPicPr>
          <p:cNvPr id="132101" name="Picture 2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2565400"/>
            <a:ext cx="6264275" cy="2652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21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smtClean="0"/>
              <a:t>Le problème</a:t>
            </a:r>
          </a:p>
        </p:txBody>
      </p:sp>
      <p:sp>
        <p:nvSpPr>
          <p:cNvPr id="1321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fr-FR" dirty="0" smtClean="0"/>
              <a:t>On </a:t>
            </a:r>
            <a:r>
              <a:rPr lang="fr-FR" dirty="0" smtClean="0"/>
              <a:t>observe ces données </a:t>
            </a:r>
            <a:r>
              <a:rPr lang="fr-FR" dirty="0" smtClean="0"/>
              <a:t>(50 valeurs ici):</a:t>
            </a:r>
          </a:p>
          <a:p>
            <a:pPr eaLnBrk="1" hangingPunct="1"/>
            <a:endParaRPr lang="fr-FR" dirty="0" smtClean="0"/>
          </a:p>
          <a:p>
            <a:pPr eaLnBrk="1" hangingPunct="1"/>
            <a:endParaRPr lang="fr-FR" dirty="0" smtClean="0"/>
          </a:p>
          <a:p>
            <a:pPr eaLnBrk="1" hangingPunct="1"/>
            <a:endParaRPr lang="fr-FR" dirty="0" smtClean="0"/>
          </a:p>
          <a:p>
            <a:pPr eaLnBrk="1" hangingPunct="1"/>
            <a:endParaRPr lang="fr-FR" dirty="0" smtClean="0"/>
          </a:p>
          <a:p>
            <a:pPr eaLnBrk="1" hangingPunct="1"/>
            <a:r>
              <a:rPr lang="fr-FR" dirty="0" smtClean="0"/>
              <a:t>Que valent </a:t>
            </a:r>
            <a:r>
              <a:rPr lang="fr-FR" i="1" dirty="0" smtClean="0">
                <a:latin typeface="Symbol" pitchFamily="18" charset="2"/>
              </a:rPr>
              <a:t>m</a:t>
            </a:r>
            <a:r>
              <a:rPr lang="fr-FR" dirty="0" smtClean="0"/>
              <a:t> et </a:t>
            </a:r>
            <a:r>
              <a:rPr lang="fr-FR" i="1" dirty="0" smtClean="0">
                <a:latin typeface="Symbol" pitchFamily="18" charset="2"/>
              </a:rPr>
              <a:t>s</a:t>
            </a:r>
            <a:r>
              <a:rPr lang="fr-FR" dirty="0" smtClean="0"/>
              <a:t> 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1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1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9972B1-3CC0-4917-8E48-60990826B32E}" type="slidenum">
              <a:rPr lang="en-US"/>
              <a:pPr>
                <a:defRPr/>
              </a:pPr>
              <a:t>142</a:t>
            </a:fld>
            <a:endParaRPr lang="en-US"/>
          </a:p>
        </p:txBody>
      </p:sp>
      <p:sp>
        <p:nvSpPr>
          <p:cNvPr id="13312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4450"/>
            <a:ext cx="7772400" cy="1143000"/>
          </a:xfrm>
        </p:spPr>
        <p:txBody>
          <a:bodyPr/>
          <a:lstStyle/>
          <a:p>
            <a:pPr eaLnBrk="1" hangingPunct="1"/>
            <a:r>
              <a:rPr lang="fr-FR" sz="4000" smtClean="0"/>
              <a:t>Relativement simple dans ce cas…</a:t>
            </a:r>
          </a:p>
        </p:txBody>
      </p:sp>
      <p:sp>
        <p:nvSpPr>
          <p:cNvPr id="133126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107950" y="1268413"/>
            <a:ext cx="8893175" cy="4827587"/>
          </a:xfrm>
        </p:spPr>
        <p:txBody>
          <a:bodyPr/>
          <a:lstStyle/>
          <a:p>
            <a:pPr eaLnBrk="1" hangingPunct="1"/>
            <a:r>
              <a:rPr lang="fr-FR" sz="2800" dirty="0" smtClean="0"/>
              <a:t>On connait des façons d’estimer la moyenne et le sigma:</a:t>
            </a:r>
          </a:p>
          <a:p>
            <a:pPr eaLnBrk="1" hangingPunct="1"/>
            <a:endParaRPr lang="fr-FR" sz="2800" dirty="0" smtClean="0"/>
          </a:p>
          <a:p>
            <a:pPr eaLnBrk="1" hangingPunct="1"/>
            <a:endParaRPr lang="fr-FR" sz="2800" dirty="0" smtClean="0"/>
          </a:p>
          <a:p>
            <a:pPr eaLnBrk="1" hangingPunct="1"/>
            <a:endParaRPr lang="fr-FR" sz="2800" dirty="0" smtClean="0"/>
          </a:p>
          <a:p>
            <a:pPr eaLnBrk="1" hangingPunct="1"/>
            <a:endParaRPr lang="fr-FR" sz="2800" dirty="0" smtClean="0"/>
          </a:p>
          <a:p>
            <a:pPr eaLnBrk="1" hangingPunct="1"/>
            <a:r>
              <a:rPr lang="fr-FR" sz="2800" dirty="0" smtClean="0"/>
              <a:t>Et ces estimateurs sont donnés avec un écart-type, ce qui permet de donner un encadrement sur ces valeurs:</a:t>
            </a:r>
          </a:p>
        </p:txBody>
      </p:sp>
      <p:graphicFrame>
        <p:nvGraphicFramePr>
          <p:cNvPr id="133127" name="Object 4"/>
          <p:cNvGraphicFramePr>
            <a:graphicFrameLocks noChangeAspect="1"/>
          </p:cNvGraphicFramePr>
          <p:nvPr/>
        </p:nvGraphicFramePr>
        <p:xfrm>
          <a:off x="671513" y="1866900"/>
          <a:ext cx="5564187" cy="177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88" name="Equation" r:id="rId3" imgW="2781300" imgH="889000" progId="Equation.3">
                  <p:embed/>
                </p:oleObj>
              </mc:Choice>
              <mc:Fallback>
                <p:oleObj name="Equation" r:id="rId3" imgW="2781300" imgH="8890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1513" y="1866900"/>
                        <a:ext cx="5564187" cy="177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28" name="Object 6"/>
          <p:cNvGraphicFramePr>
            <a:graphicFrameLocks noChangeAspect="1"/>
          </p:cNvGraphicFramePr>
          <p:nvPr/>
        </p:nvGraphicFramePr>
        <p:xfrm>
          <a:off x="7459663" y="2154238"/>
          <a:ext cx="1144587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89" name="Equation" r:id="rId5" imgW="571500" imgH="457200" progId="Equation.3">
                  <p:embed/>
                </p:oleObj>
              </mc:Choice>
              <mc:Fallback>
                <p:oleObj name="Equation" r:id="rId5" imgW="571500" imgH="4572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59663" y="2154238"/>
                        <a:ext cx="1144587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2119" name="AutoShape 7"/>
          <p:cNvSpPr>
            <a:spLocks noChangeArrowheads="1"/>
          </p:cNvSpPr>
          <p:nvPr/>
        </p:nvSpPr>
        <p:spPr bwMode="auto">
          <a:xfrm>
            <a:off x="6162675" y="2419350"/>
            <a:ext cx="976313" cy="485775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43922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aphicFrame>
        <p:nvGraphicFramePr>
          <p:cNvPr id="133130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8690236"/>
              </p:ext>
            </p:extLst>
          </p:nvPr>
        </p:nvGraphicFramePr>
        <p:xfrm>
          <a:off x="3132138" y="4963690"/>
          <a:ext cx="1933575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90" name="Equation" r:id="rId7" imgW="965200" imgH="457200" progId="Equation.3">
                  <p:embed/>
                </p:oleObj>
              </mc:Choice>
              <mc:Fallback>
                <p:oleObj name="Equation" r:id="rId7" imgW="965200" imgH="4572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2138" y="4963690"/>
                        <a:ext cx="1933575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3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0363180"/>
              </p:ext>
            </p:extLst>
          </p:nvPr>
        </p:nvGraphicFramePr>
        <p:xfrm>
          <a:off x="5765453" y="4699992"/>
          <a:ext cx="966787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91" name="Equation" r:id="rId9" imgW="482391" imgH="228501" progId="Equation.3">
                  <p:embed/>
                </p:oleObj>
              </mc:Choice>
              <mc:Fallback>
                <p:oleObj name="Equation" r:id="rId9" imgW="482391" imgH="228501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65453" y="4699992"/>
                        <a:ext cx="966787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32" name="Line 11"/>
          <p:cNvSpPr>
            <a:spLocks noChangeShapeType="1"/>
          </p:cNvSpPr>
          <p:nvPr/>
        </p:nvSpPr>
        <p:spPr bwMode="auto">
          <a:xfrm flipH="1">
            <a:off x="5065712" y="5012902"/>
            <a:ext cx="658415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13313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3550718"/>
              </p:ext>
            </p:extLst>
          </p:nvPr>
        </p:nvGraphicFramePr>
        <p:xfrm>
          <a:off x="5755481" y="5661248"/>
          <a:ext cx="1120775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92" name="Equation" r:id="rId11" imgW="558800" imgH="228600" progId="Equation.3">
                  <p:embed/>
                </p:oleObj>
              </mc:Choice>
              <mc:Fallback>
                <p:oleObj name="Equation" r:id="rId11" imgW="558800" imgH="22860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55481" y="5661248"/>
                        <a:ext cx="1120775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34" name="Line 13"/>
          <p:cNvSpPr>
            <a:spLocks noChangeShapeType="1"/>
          </p:cNvSpPr>
          <p:nvPr/>
        </p:nvSpPr>
        <p:spPr bwMode="auto">
          <a:xfrm flipH="1" flipV="1">
            <a:off x="5076428" y="5733256"/>
            <a:ext cx="647699" cy="14366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10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C902D0-93E2-47F6-A70B-5227870FBD39}" type="slidenum">
              <a:rPr lang="en-US"/>
              <a:pPr>
                <a:defRPr/>
              </a:pPr>
              <a:t>143</a:t>
            </a:fld>
            <a:endParaRPr lang="en-US"/>
          </a:p>
        </p:txBody>
      </p:sp>
      <p:sp>
        <p:nvSpPr>
          <p:cNvPr id="13414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4450"/>
            <a:ext cx="7772400" cy="1143000"/>
          </a:xfrm>
        </p:spPr>
        <p:txBody>
          <a:bodyPr/>
          <a:lstStyle/>
          <a:p>
            <a:pPr eaLnBrk="1" hangingPunct="1"/>
            <a:r>
              <a:rPr lang="fr-FR" smtClean="0"/>
              <a:t>Mais en général…</a:t>
            </a:r>
          </a:p>
        </p:txBody>
      </p:sp>
      <p:sp>
        <p:nvSpPr>
          <p:cNvPr id="1341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268413"/>
            <a:ext cx="8785100" cy="50514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fr-FR" sz="2800" dirty="0" smtClean="0"/>
              <a:t>Formes à ajuster sont bien plus compliquées:</a:t>
            </a:r>
          </a:p>
          <a:p>
            <a:pPr eaLnBrk="1" hangingPunct="1">
              <a:lnSpc>
                <a:spcPct val="90000"/>
              </a:lnSpc>
            </a:pPr>
            <a:endParaRPr lang="fr-FR" sz="2800" dirty="0" smtClean="0"/>
          </a:p>
          <a:p>
            <a:pPr eaLnBrk="1" hangingPunct="1">
              <a:lnSpc>
                <a:spcPct val="90000"/>
              </a:lnSpc>
            </a:pPr>
            <a:endParaRPr lang="fr-FR" sz="2800" dirty="0" smtClean="0"/>
          </a:p>
          <a:p>
            <a:pPr eaLnBrk="1" hangingPunct="1">
              <a:lnSpc>
                <a:spcPct val="90000"/>
              </a:lnSpc>
            </a:pPr>
            <a:endParaRPr lang="fr-FR" sz="2800" dirty="0" smtClean="0"/>
          </a:p>
          <a:p>
            <a:pPr eaLnBrk="1" hangingPunct="1">
              <a:lnSpc>
                <a:spcPct val="90000"/>
              </a:lnSpc>
            </a:pPr>
            <a:endParaRPr lang="fr-FR" sz="2800" dirty="0" smtClean="0"/>
          </a:p>
          <a:p>
            <a:pPr eaLnBrk="1" hangingPunct="1">
              <a:lnSpc>
                <a:spcPct val="90000"/>
              </a:lnSpc>
            </a:pPr>
            <a:endParaRPr lang="fr-FR" sz="2800" dirty="0" smtClean="0"/>
          </a:p>
          <a:p>
            <a:pPr eaLnBrk="1" hangingPunct="1">
              <a:lnSpc>
                <a:spcPct val="90000"/>
              </a:lnSpc>
            </a:pPr>
            <a:endParaRPr lang="fr-FR" sz="2800" dirty="0" smtClean="0"/>
          </a:p>
        </p:txBody>
      </p:sp>
      <p:pic>
        <p:nvPicPr>
          <p:cNvPr id="13415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48" y="2350464"/>
            <a:ext cx="8713788" cy="177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4152" name="Text Box 5"/>
          <p:cNvSpPr txBox="1">
            <a:spLocks noChangeArrowheads="1"/>
          </p:cNvSpPr>
          <p:nvPr/>
        </p:nvSpPr>
        <p:spPr bwMode="auto">
          <a:xfrm>
            <a:off x="6443663" y="1890089"/>
            <a:ext cx="2089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>
                <a:latin typeface="Times New Roman" pitchFamily="18" charset="0"/>
              </a:rPr>
              <a:t>Paramètres à estimer</a:t>
            </a:r>
          </a:p>
        </p:txBody>
      </p:sp>
      <p:sp>
        <p:nvSpPr>
          <p:cNvPr id="134153" name="Line 6"/>
          <p:cNvSpPr>
            <a:spLocks noChangeShapeType="1"/>
          </p:cNvSpPr>
          <p:nvPr/>
        </p:nvSpPr>
        <p:spPr bwMode="auto">
          <a:xfrm flipH="1">
            <a:off x="7164388" y="2323476"/>
            <a:ext cx="287337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4154" name="Line 7"/>
          <p:cNvSpPr>
            <a:spLocks noChangeShapeType="1"/>
          </p:cNvSpPr>
          <p:nvPr/>
        </p:nvSpPr>
        <p:spPr bwMode="auto">
          <a:xfrm>
            <a:off x="7451725" y="2323476"/>
            <a:ext cx="792163" cy="574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263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10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C902D0-93E2-47F6-A70B-5227870FBD39}" type="slidenum">
              <a:rPr lang="en-US"/>
              <a:pPr>
                <a:defRPr/>
              </a:pPr>
              <a:t>144</a:t>
            </a:fld>
            <a:endParaRPr lang="en-US"/>
          </a:p>
        </p:txBody>
      </p:sp>
      <p:sp>
        <p:nvSpPr>
          <p:cNvPr id="13414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4450"/>
            <a:ext cx="7772400" cy="1143000"/>
          </a:xfrm>
        </p:spPr>
        <p:txBody>
          <a:bodyPr/>
          <a:lstStyle/>
          <a:p>
            <a:pPr eaLnBrk="1" hangingPunct="1"/>
            <a:r>
              <a:rPr lang="fr-FR" smtClean="0"/>
              <a:t>Mais en général…</a:t>
            </a:r>
          </a:p>
        </p:txBody>
      </p:sp>
      <p:sp>
        <p:nvSpPr>
          <p:cNvPr id="1341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268413"/>
            <a:ext cx="8785100" cy="50514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fr-FR" sz="2800" dirty="0" smtClean="0"/>
              <a:t>Formes à ajuster sont bien plus compliquées:</a:t>
            </a:r>
          </a:p>
          <a:p>
            <a:pPr eaLnBrk="1" hangingPunct="1">
              <a:lnSpc>
                <a:spcPct val="90000"/>
              </a:lnSpc>
            </a:pPr>
            <a:endParaRPr lang="fr-FR" sz="2800" dirty="0" smtClean="0"/>
          </a:p>
          <a:p>
            <a:pPr eaLnBrk="1" hangingPunct="1">
              <a:lnSpc>
                <a:spcPct val="90000"/>
              </a:lnSpc>
            </a:pPr>
            <a:endParaRPr lang="fr-FR" sz="2800" dirty="0" smtClean="0"/>
          </a:p>
          <a:p>
            <a:pPr eaLnBrk="1" hangingPunct="1">
              <a:lnSpc>
                <a:spcPct val="90000"/>
              </a:lnSpc>
            </a:pPr>
            <a:endParaRPr lang="fr-FR" sz="2800" dirty="0" smtClean="0"/>
          </a:p>
          <a:p>
            <a:pPr eaLnBrk="1" hangingPunct="1">
              <a:lnSpc>
                <a:spcPct val="90000"/>
              </a:lnSpc>
            </a:pPr>
            <a:endParaRPr lang="fr-FR" sz="2800" dirty="0" smtClean="0"/>
          </a:p>
          <a:p>
            <a:pPr eaLnBrk="1" hangingPunct="1">
              <a:lnSpc>
                <a:spcPct val="90000"/>
              </a:lnSpc>
            </a:pPr>
            <a:endParaRPr lang="fr-FR" sz="2800" dirty="0" smtClean="0"/>
          </a:p>
          <a:p>
            <a:pPr eaLnBrk="1" hangingPunct="1">
              <a:lnSpc>
                <a:spcPct val="90000"/>
              </a:lnSpc>
            </a:pPr>
            <a:endParaRPr lang="fr-FR" sz="2800" dirty="0" smtClean="0"/>
          </a:p>
          <a:p>
            <a:pPr eaLnBrk="1" hangingPunct="1">
              <a:lnSpc>
                <a:spcPct val="90000"/>
              </a:lnSpc>
            </a:pPr>
            <a:r>
              <a:rPr lang="fr-FR" sz="2800" dirty="0" smtClean="0"/>
              <a:t>Et on ne s’en tire pas avec une moyenne arithmétique et un sigma…</a:t>
            </a:r>
          </a:p>
          <a:p>
            <a:pPr eaLnBrk="1" hangingPunct="1">
              <a:lnSpc>
                <a:spcPct val="90000"/>
              </a:lnSpc>
            </a:pPr>
            <a:r>
              <a:rPr lang="fr-FR" sz="2800" dirty="0" smtClean="0"/>
              <a:t>Et il nous faut des méthodes générales, et plus puissantes.</a:t>
            </a:r>
          </a:p>
        </p:txBody>
      </p:sp>
      <p:pic>
        <p:nvPicPr>
          <p:cNvPr id="13415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48" y="2350464"/>
            <a:ext cx="8713788" cy="177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4152" name="Text Box 5"/>
          <p:cNvSpPr txBox="1">
            <a:spLocks noChangeArrowheads="1"/>
          </p:cNvSpPr>
          <p:nvPr/>
        </p:nvSpPr>
        <p:spPr bwMode="auto">
          <a:xfrm>
            <a:off x="6443663" y="1890089"/>
            <a:ext cx="2089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>
                <a:latin typeface="Times New Roman" pitchFamily="18" charset="0"/>
              </a:rPr>
              <a:t>Paramètres à estimer</a:t>
            </a:r>
          </a:p>
        </p:txBody>
      </p:sp>
      <p:sp>
        <p:nvSpPr>
          <p:cNvPr id="134153" name="Line 6"/>
          <p:cNvSpPr>
            <a:spLocks noChangeShapeType="1"/>
          </p:cNvSpPr>
          <p:nvPr/>
        </p:nvSpPr>
        <p:spPr bwMode="auto">
          <a:xfrm flipH="1">
            <a:off x="7164388" y="2323476"/>
            <a:ext cx="287337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4154" name="Line 7"/>
          <p:cNvSpPr>
            <a:spLocks noChangeShapeType="1"/>
          </p:cNvSpPr>
          <p:nvPr/>
        </p:nvSpPr>
        <p:spPr bwMode="auto">
          <a:xfrm>
            <a:off x="7451725" y="2323476"/>
            <a:ext cx="792163" cy="574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9092" y="3501008"/>
            <a:ext cx="7189292" cy="125419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3" name="Connecteur droit avec flèche 2"/>
          <p:cNvCxnSpPr/>
          <p:nvPr/>
        </p:nvCxnSpPr>
        <p:spPr bwMode="auto">
          <a:xfrm flipH="1">
            <a:off x="3635896" y="3237082"/>
            <a:ext cx="1080120" cy="26392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" name="Connecteur droit avec flèche 4"/>
          <p:cNvCxnSpPr/>
          <p:nvPr/>
        </p:nvCxnSpPr>
        <p:spPr bwMode="auto">
          <a:xfrm flipH="1">
            <a:off x="6012160" y="3284984"/>
            <a:ext cx="431503" cy="21602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Connecteur droit avec flèche 6"/>
          <p:cNvCxnSpPr/>
          <p:nvPr/>
        </p:nvCxnSpPr>
        <p:spPr bwMode="auto">
          <a:xfrm flipH="1">
            <a:off x="7488238" y="3284984"/>
            <a:ext cx="180106" cy="21602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Connecteur droit avec flèche 15"/>
          <p:cNvCxnSpPr/>
          <p:nvPr/>
        </p:nvCxnSpPr>
        <p:spPr bwMode="auto">
          <a:xfrm flipH="1">
            <a:off x="2267744" y="2780928"/>
            <a:ext cx="1368152" cy="72008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574783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10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C902D0-93E2-47F6-A70B-5227870FBD39}" type="slidenum">
              <a:rPr lang="en-US"/>
              <a:pPr>
                <a:defRPr/>
              </a:pPr>
              <a:t>145</a:t>
            </a:fld>
            <a:endParaRPr lang="en-US"/>
          </a:p>
        </p:txBody>
      </p:sp>
      <p:sp>
        <p:nvSpPr>
          <p:cNvPr id="13414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4450"/>
            <a:ext cx="7772400" cy="1143000"/>
          </a:xfrm>
        </p:spPr>
        <p:txBody>
          <a:bodyPr/>
          <a:lstStyle/>
          <a:p>
            <a:pPr eaLnBrk="1" hangingPunct="1"/>
            <a:r>
              <a:rPr lang="fr-FR" smtClean="0"/>
              <a:t>Mais en général…</a:t>
            </a:r>
          </a:p>
        </p:txBody>
      </p:sp>
      <p:sp>
        <p:nvSpPr>
          <p:cNvPr id="1341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268413"/>
            <a:ext cx="8785100" cy="50514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fr-FR" sz="2800" dirty="0" smtClean="0"/>
              <a:t>Formes à ajuster sont bien plus compliquées:</a:t>
            </a:r>
          </a:p>
          <a:p>
            <a:pPr eaLnBrk="1" hangingPunct="1">
              <a:lnSpc>
                <a:spcPct val="90000"/>
              </a:lnSpc>
            </a:pPr>
            <a:endParaRPr lang="fr-FR" sz="2800" dirty="0" smtClean="0"/>
          </a:p>
          <a:p>
            <a:pPr eaLnBrk="1" hangingPunct="1">
              <a:lnSpc>
                <a:spcPct val="90000"/>
              </a:lnSpc>
            </a:pPr>
            <a:endParaRPr lang="fr-FR" sz="2800" dirty="0" smtClean="0"/>
          </a:p>
          <a:p>
            <a:pPr eaLnBrk="1" hangingPunct="1">
              <a:lnSpc>
                <a:spcPct val="90000"/>
              </a:lnSpc>
            </a:pPr>
            <a:endParaRPr lang="fr-FR" sz="2800" dirty="0" smtClean="0"/>
          </a:p>
          <a:p>
            <a:pPr eaLnBrk="1" hangingPunct="1">
              <a:lnSpc>
                <a:spcPct val="90000"/>
              </a:lnSpc>
            </a:pPr>
            <a:endParaRPr lang="fr-FR" sz="2800" dirty="0" smtClean="0"/>
          </a:p>
          <a:p>
            <a:pPr eaLnBrk="1" hangingPunct="1">
              <a:lnSpc>
                <a:spcPct val="90000"/>
              </a:lnSpc>
            </a:pPr>
            <a:endParaRPr lang="fr-FR" sz="2800" dirty="0" smtClean="0"/>
          </a:p>
          <a:p>
            <a:pPr eaLnBrk="1" hangingPunct="1">
              <a:lnSpc>
                <a:spcPct val="90000"/>
              </a:lnSpc>
            </a:pPr>
            <a:endParaRPr lang="fr-FR" sz="2800" dirty="0" smtClean="0"/>
          </a:p>
          <a:p>
            <a:pPr eaLnBrk="1" hangingPunct="1">
              <a:lnSpc>
                <a:spcPct val="90000"/>
              </a:lnSpc>
            </a:pPr>
            <a:r>
              <a:rPr lang="fr-FR" sz="2800" dirty="0" smtClean="0"/>
              <a:t>Et on ne s’en tire pas avec une moyenne arithmétique et un sigma…</a:t>
            </a:r>
          </a:p>
          <a:p>
            <a:pPr eaLnBrk="1" hangingPunct="1">
              <a:lnSpc>
                <a:spcPct val="90000"/>
              </a:lnSpc>
            </a:pPr>
            <a:r>
              <a:rPr lang="fr-FR" sz="2800" dirty="0" smtClean="0"/>
              <a:t>Et il nous faut des méthodes générales, et plus puissantes.</a:t>
            </a:r>
          </a:p>
        </p:txBody>
      </p:sp>
      <p:pic>
        <p:nvPicPr>
          <p:cNvPr id="13415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48" y="2350464"/>
            <a:ext cx="8713788" cy="177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4152" name="Text Box 5"/>
          <p:cNvSpPr txBox="1">
            <a:spLocks noChangeArrowheads="1"/>
          </p:cNvSpPr>
          <p:nvPr/>
        </p:nvSpPr>
        <p:spPr bwMode="auto">
          <a:xfrm>
            <a:off x="6443663" y="1890089"/>
            <a:ext cx="2089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>
                <a:latin typeface="Times New Roman" pitchFamily="18" charset="0"/>
              </a:rPr>
              <a:t>Paramètres à estimer</a:t>
            </a:r>
          </a:p>
        </p:txBody>
      </p:sp>
      <p:sp>
        <p:nvSpPr>
          <p:cNvPr id="134153" name="Line 6"/>
          <p:cNvSpPr>
            <a:spLocks noChangeShapeType="1"/>
          </p:cNvSpPr>
          <p:nvPr/>
        </p:nvSpPr>
        <p:spPr bwMode="auto">
          <a:xfrm flipH="1">
            <a:off x="7164388" y="2323476"/>
            <a:ext cx="287337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4154" name="Line 7"/>
          <p:cNvSpPr>
            <a:spLocks noChangeShapeType="1"/>
          </p:cNvSpPr>
          <p:nvPr/>
        </p:nvSpPr>
        <p:spPr bwMode="auto">
          <a:xfrm>
            <a:off x="7451725" y="2323476"/>
            <a:ext cx="792163" cy="574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9092" y="3501008"/>
            <a:ext cx="7189292" cy="125419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3" name="Connecteur droit avec flèche 2"/>
          <p:cNvCxnSpPr/>
          <p:nvPr/>
        </p:nvCxnSpPr>
        <p:spPr bwMode="auto">
          <a:xfrm flipH="1">
            <a:off x="3635896" y="3237082"/>
            <a:ext cx="1080120" cy="26392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" name="Connecteur droit avec flèche 4"/>
          <p:cNvCxnSpPr/>
          <p:nvPr/>
        </p:nvCxnSpPr>
        <p:spPr bwMode="auto">
          <a:xfrm flipH="1">
            <a:off x="6012160" y="3284984"/>
            <a:ext cx="431503" cy="21602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Connecteur droit avec flèche 6"/>
          <p:cNvCxnSpPr/>
          <p:nvPr/>
        </p:nvCxnSpPr>
        <p:spPr bwMode="auto">
          <a:xfrm flipH="1">
            <a:off x="7488238" y="3284984"/>
            <a:ext cx="180106" cy="21602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Connecteur droit avec flèche 15"/>
          <p:cNvCxnSpPr/>
          <p:nvPr/>
        </p:nvCxnSpPr>
        <p:spPr bwMode="auto">
          <a:xfrm flipH="1">
            <a:off x="2267744" y="2780928"/>
            <a:ext cx="1368152" cy="72008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3" name="Image 22" descr="f12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2333" y="5013176"/>
            <a:ext cx="3927619" cy="126476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4" name="Image 23" descr="f45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3968" y="4955721"/>
            <a:ext cx="3927619" cy="133333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25" name="Connecteur droit avec flèche 24"/>
          <p:cNvCxnSpPr/>
          <p:nvPr/>
        </p:nvCxnSpPr>
        <p:spPr bwMode="auto">
          <a:xfrm flipH="1">
            <a:off x="611560" y="3861048"/>
            <a:ext cx="1656184" cy="122413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Connecteur droit avec flèche 26"/>
          <p:cNvCxnSpPr/>
          <p:nvPr/>
        </p:nvCxnSpPr>
        <p:spPr bwMode="auto">
          <a:xfrm flipH="1">
            <a:off x="683568" y="3861048"/>
            <a:ext cx="2880320" cy="172819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Connecteur droit avec flèche 28"/>
          <p:cNvCxnSpPr/>
          <p:nvPr/>
        </p:nvCxnSpPr>
        <p:spPr bwMode="auto">
          <a:xfrm flipH="1">
            <a:off x="683568" y="3861048"/>
            <a:ext cx="3888432" cy="216024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Connecteur droit avec flèche 30"/>
          <p:cNvCxnSpPr/>
          <p:nvPr/>
        </p:nvCxnSpPr>
        <p:spPr bwMode="auto">
          <a:xfrm flipH="1">
            <a:off x="4788024" y="3861048"/>
            <a:ext cx="1080120" cy="172819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" name="Connecteur droit avec flèche 32"/>
          <p:cNvCxnSpPr/>
          <p:nvPr/>
        </p:nvCxnSpPr>
        <p:spPr bwMode="auto">
          <a:xfrm>
            <a:off x="2483768" y="4149080"/>
            <a:ext cx="1944216" cy="93610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" name="Connecteur droit avec flèche 34"/>
          <p:cNvCxnSpPr/>
          <p:nvPr/>
        </p:nvCxnSpPr>
        <p:spPr bwMode="auto">
          <a:xfrm flipH="1">
            <a:off x="4572000" y="4149080"/>
            <a:ext cx="360040" cy="172819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26830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10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C902D0-93E2-47F6-A70B-5227870FBD39}" type="slidenum">
              <a:rPr lang="en-US"/>
              <a:pPr>
                <a:defRPr/>
              </a:pPr>
              <a:t>146</a:t>
            </a:fld>
            <a:endParaRPr lang="en-US"/>
          </a:p>
        </p:txBody>
      </p:sp>
      <p:sp>
        <p:nvSpPr>
          <p:cNvPr id="13414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4450"/>
            <a:ext cx="7772400" cy="1143000"/>
          </a:xfrm>
        </p:spPr>
        <p:txBody>
          <a:bodyPr/>
          <a:lstStyle/>
          <a:p>
            <a:pPr eaLnBrk="1" hangingPunct="1"/>
            <a:r>
              <a:rPr lang="fr-FR" smtClean="0"/>
              <a:t>Mais en général…</a:t>
            </a:r>
          </a:p>
        </p:txBody>
      </p:sp>
      <p:sp>
        <p:nvSpPr>
          <p:cNvPr id="1341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268413"/>
            <a:ext cx="8785100" cy="50514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fr-FR" sz="2800" dirty="0" smtClean="0"/>
              <a:t>Formes à ajuster sont bien plus compliquées:</a:t>
            </a:r>
          </a:p>
          <a:p>
            <a:pPr eaLnBrk="1" hangingPunct="1">
              <a:lnSpc>
                <a:spcPct val="90000"/>
              </a:lnSpc>
            </a:pPr>
            <a:endParaRPr lang="fr-FR" sz="2800" dirty="0" smtClean="0"/>
          </a:p>
          <a:p>
            <a:pPr eaLnBrk="1" hangingPunct="1">
              <a:lnSpc>
                <a:spcPct val="90000"/>
              </a:lnSpc>
            </a:pPr>
            <a:endParaRPr lang="fr-FR" sz="2800" dirty="0" smtClean="0"/>
          </a:p>
          <a:p>
            <a:pPr eaLnBrk="1" hangingPunct="1">
              <a:lnSpc>
                <a:spcPct val="90000"/>
              </a:lnSpc>
            </a:pPr>
            <a:endParaRPr lang="fr-FR" sz="2800" dirty="0" smtClean="0"/>
          </a:p>
          <a:p>
            <a:pPr eaLnBrk="1" hangingPunct="1">
              <a:lnSpc>
                <a:spcPct val="90000"/>
              </a:lnSpc>
            </a:pPr>
            <a:endParaRPr lang="fr-FR" sz="2800" dirty="0" smtClean="0"/>
          </a:p>
          <a:p>
            <a:pPr eaLnBrk="1" hangingPunct="1">
              <a:lnSpc>
                <a:spcPct val="90000"/>
              </a:lnSpc>
            </a:pPr>
            <a:endParaRPr lang="fr-FR" sz="2800" dirty="0" smtClean="0"/>
          </a:p>
          <a:p>
            <a:pPr eaLnBrk="1" hangingPunct="1">
              <a:lnSpc>
                <a:spcPct val="90000"/>
              </a:lnSpc>
            </a:pPr>
            <a:endParaRPr lang="fr-FR" sz="2800" dirty="0" smtClean="0"/>
          </a:p>
          <a:p>
            <a:pPr eaLnBrk="1" hangingPunct="1">
              <a:lnSpc>
                <a:spcPct val="90000"/>
              </a:lnSpc>
            </a:pPr>
            <a:r>
              <a:rPr lang="fr-FR" sz="2800" dirty="0" smtClean="0"/>
              <a:t>Et on ne s’en tire pas avec une moyenne arithmétique et un sigma…</a:t>
            </a:r>
          </a:p>
          <a:p>
            <a:pPr eaLnBrk="1" hangingPunct="1">
              <a:lnSpc>
                <a:spcPct val="90000"/>
              </a:lnSpc>
            </a:pPr>
            <a:r>
              <a:rPr lang="fr-FR" sz="2800" dirty="0" smtClean="0"/>
              <a:t>Et il nous faut des méthodes générales, et plus puissantes.</a:t>
            </a:r>
          </a:p>
        </p:txBody>
      </p:sp>
      <p:pic>
        <p:nvPicPr>
          <p:cNvPr id="13415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48" y="2350464"/>
            <a:ext cx="8713788" cy="177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4152" name="Text Box 5"/>
          <p:cNvSpPr txBox="1">
            <a:spLocks noChangeArrowheads="1"/>
          </p:cNvSpPr>
          <p:nvPr/>
        </p:nvSpPr>
        <p:spPr bwMode="auto">
          <a:xfrm>
            <a:off x="6443663" y="1890089"/>
            <a:ext cx="2089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>
                <a:latin typeface="Times New Roman" pitchFamily="18" charset="0"/>
              </a:rPr>
              <a:t>Paramètres à estimer</a:t>
            </a:r>
          </a:p>
        </p:txBody>
      </p:sp>
      <p:sp>
        <p:nvSpPr>
          <p:cNvPr id="134153" name="Line 6"/>
          <p:cNvSpPr>
            <a:spLocks noChangeShapeType="1"/>
          </p:cNvSpPr>
          <p:nvPr/>
        </p:nvSpPr>
        <p:spPr bwMode="auto">
          <a:xfrm flipH="1">
            <a:off x="7164388" y="2323476"/>
            <a:ext cx="287337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4154" name="Line 7"/>
          <p:cNvSpPr>
            <a:spLocks noChangeShapeType="1"/>
          </p:cNvSpPr>
          <p:nvPr/>
        </p:nvSpPr>
        <p:spPr bwMode="auto">
          <a:xfrm>
            <a:off x="7451725" y="2323476"/>
            <a:ext cx="792163" cy="574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9092" y="3501008"/>
            <a:ext cx="7189292" cy="125419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3" name="Connecteur droit avec flèche 2"/>
          <p:cNvCxnSpPr/>
          <p:nvPr/>
        </p:nvCxnSpPr>
        <p:spPr bwMode="auto">
          <a:xfrm flipH="1">
            <a:off x="3635896" y="3237082"/>
            <a:ext cx="1080120" cy="26392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" name="Connecteur droit avec flèche 4"/>
          <p:cNvCxnSpPr/>
          <p:nvPr/>
        </p:nvCxnSpPr>
        <p:spPr bwMode="auto">
          <a:xfrm flipH="1">
            <a:off x="6012160" y="3284984"/>
            <a:ext cx="431503" cy="21602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Connecteur droit avec flèche 6"/>
          <p:cNvCxnSpPr/>
          <p:nvPr/>
        </p:nvCxnSpPr>
        <p:spPr bwMode="auto">
          <a:xfrm flipH="1">
            <a:off x="7488238" y="3284984"/>
            <a:ext cx="180106" cy="21602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Connecteur droit avec flèche 15"/>
          <p:cNvCxnSpPr/>
          <p:nvPr/>
        </p:nvCxnSpPr>
        <p:spPr bwMode="auto">
          <a:xfrm flipH="1">
            <a:off x="2267744" y="2780928"/>
            <a:ext cx="1368152" cy="72008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3" name="Image 22" descr="f12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2333" y="5013176"/>
            <a:ext cx="3927619" cy="126476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4" name="Image 23" descr="f45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3968" y="4955721"/>
            <a:ext cx="3927619" cy="133333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25" name="Connecteur droit avec flèche 24"/>
          <p:cNvCxnSpPr/>
          <p:nvPr/>
        </p:nvCxnSpPr>
        <p:spPr bwMode="auto">
          <a:xfrm flipH="1">
            <a:off x="611560" y="3861048"/>
            <a:ext cx="1656184" cy="122413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Connecteur droit avec flèche 26"/>
          <p:cNvCxnSpPr/>
          <p:nvPr/>
        </p:nvCxnSpPr>
        <p:spPr bwMode="auto">
          <a:xfrm flipH="1">
            <a:off x="683568" y="3861048"/>
            <a:ext cx="2880320" cy="172819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Connecteur droit avec flèche 28"/>
          <p:cNvCxnSpPr/>
          <p:nvPr/>
        </p:nvCxnSpPr>
        <p:spPr bwMode="auto">
          <a:xfrm flipH="1">
            <a:off x="683568" y="3861048"/>
            <a:ext cx="3888432" cy="216024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Connecteur droit avec flèche 30"/>
          <p:cNvCxnSpPr/>
          <p:nvPr/>
        </p:nvCxnSpPr>
        <p:spPr bwMode="auto">
          <a:xfrm flipH="1">
            <a:off x="4788024" y="3861048"/>
            <a:ext cx="1080120" cy="172819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" name="Connecteur droit avec flèche 32"/>
          <p:cNvCxnSpPr/>
          <p:nvPr/>
        </p:nvCxnSpPr>
        <p:spPr bwMode="auto">
          <a:xfrm>
            <a:off x="2483768" y="4149080"/>
            <a:ext cx="1944216" cy="93610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" name="Connecteur droit avec flèche 34"/>
          <p:cNvCxnSpPr/>
          <p:nvPr/>
        </p:nvCxnSpPr>
        <p:spPr bwMode="auto">
          <a:xfrm flipH="1">
            <a:off x="4572000" y="4149080"/>
            <a:ext cx="360040" cy="172819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1124744"/>
            <a:ext cx="4834890" cy="9401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28" name="Connecteur droit avec flèche 27"/>
          <p:cNvCxnSpPr/>
          <p:nvPr/>
        </p:nvCxnSpPr>
        <p:spPr bwMode="auto">
          <a:xfrm flipH="1" flipV="1">
            <a:off x="1115616" y="1412776"/>
            <a:ext cx="2016224" cy="152055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Connecteur droit avec flèche 29"/>
          <p:cNvCxnSpPr/>
          <p:nvPr/>
        </p:nvCxnSpPr>
        <p:spPr bwMode="auto">
          <a:xfrm flipH="1" flipV="1">
            <a:off x="1259632" y="1890089"/>
            <a:ext cx="3024336" cy="104323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" name="Connecteur droit avec flèche 31"/>
          <p:cNvCxnSpPr/>
          <p:nvPr/>
        </p:nvCxnSpPr>
        <p:spPr bwMode="auto">
          <a:xfrm flipH="1" flipV="1">
            <a:off x="1187624" y="1700808"/>
            <a:ext cx="4608512" cy="123252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659490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10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C902D0-93E2-47F6-A70B-5227870FBD39}" type="slidenum">
              <a:rPr lang="en-US"/>
              <a:pPr>
                <a:defRPr/>
              </a:pPr>
              <a:t>147</a:t>
            </a:fld>
            <a:endParaRPr lang="en-US"/>
          </a:p>
        </p:txBody>
      </p:sp>
      <p:sp>
        <p:nvSpPr>
          <p:cNvPr id="13414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4450"/>
            <a:ext cx="7772400" cy="1143000"/>
          </a:xfrm>
        </p:spPr>
        <p:txBody>
          <a:bodyPr/>
          <a:lstStyle/>
          <a:p>
            <a:pPr eaLnBrk="1" hangingPunct="1"/>
            <a:r>
              <a:rPr lang="fr-FR" smtClean="0"/>
              <a:t>Mais en général…</a:t>
            </a:r>
          </a:p>
        </p:txBody>
      </p:sp>
      <p:sp>
        <p:nvSpPr>
          <p:cNvPr id="1341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268413"/>
            <a:ext cx="8785100" cy="50514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fr-FR" sz="2800" dirty="0" smtClean="0"/>
              <a:t>Formes à ajuster sont bien plus compliquées:</a:t>
            </a:r>
          </a:p>
          <a:p>
            <a:pPr eaLnBrk="1" hangingPunct="1">
              <a:lnSpc>
                <a:spcPct val="90000"/>
              </a:lnSpc>
            </a:pPr>
            <a:endParaRPr lang="fr-FR" sz="2800" dirty="0" smtClean="0"/>
          </a:p>
          <a:p>
            <a:pPr eaLnBrk="1" hangingPunct="1">
              <a:lnSpc>
                <a:spcPct val="90000"/>
              </a:lnSpc>
            </a:pPr>
            <a:endParaRPr lang="fr-FR" sz="2800" dirty="0" smtClean="0"/>
          </a:p>
          <a:p>
            <a:pPr eaLnBrk="1" hangingPunct="1">
              <a:lnSpc>
                <a:spcPct val="90000"/>
              </a:lnSpc>
            </a:pPr>
            <a:endParaRPr lang="fr-FR" sz="2800" dirty="0" smtClean="0"/>
          </a:p>
          <a:p>
            <a:pPr eaLnBrk="1" hangingPunct="1">
              <a:lnSpc>
                <a:spcPct val="90000"/>
              </a:lnSpc>
            </a:pPr>
            <a:endParaRPr lang="fr-FR" sz="2800" dirty="0" smtClean="0"/>
          </a:p>
          <a:p>
            <a:pPr eaLnBrk="1" hangingPunct="1">
              <a:lnSpc>
                <a:spcPct val="90000"/>
              </a:lnSpc>
            </a:pPr>
            <a:endParaRPr lang="fr-FR" sz="2800" dirty="0" smtClean="0"/>
          </a:p>
          <a:p>
            <a:pPr eaLnBrk="1" hangingPunct="1">
              <a:lnSpc>
                <a:spcPct val="90000"/>
              </a:lnSpc>
            </a:pPr>
            <a:endParaRPr lang="fr-FR" sz="2800" dirty="0" smtClean="0"/>
          </a:p>
          <a:p>
            <a:pPr eaLnBrk="1" hangingPunct="1">
              <a:lnSpc>
                <a:spcPct val="90000"/>
              </a:lnSpc>
            </a:pPr>
            <a:r>
              <a:rPr lang="fr-FR" sz="2800" dirty="0" smtClean="0"/>
              <a:t>Et on ne s’en tire pas avec une moyenne arithmétique et un sigma…</a:t>
            </a:r>
          </a:p>
          <a:p>
            <a:pPr eaLnBrk="1" hangingPunct="1">
              <a:lnSpc>
                <a:spcPct val="90000"/>
              </a:lnSpc>
            </a:pPr>
            <a:r>
              <a:rPr lang="fr-FR" sz="2800" dirty="0" smtClean="0"/>
              <a:t>Et il nous faut des méthodes générales, et plus puissantes.</a:t>
            </a:r>
          </a:p>
        </p:txBody>
      </p:sp>
      <p:pic>
        <p:nvPicPr>
          <p:cNvPr id="13415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48" y="2350464"/>
            <a:ext cx="8713788" cy="177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4152" name="Text Box 5"/>
          <p:cNvSpPr txBox="1">
            <a:spLocks noChangeArrowheads="1"/>
          </p:cNvSpPr>
          <p:nvPr/>
        </p:nvSpPr>
        <p:spPr bwMode="auto">
          <a:xfrm>
            <a:off x="6443663" y="1890089"/>
            <a:ext cx="2089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>
                <a:latin typeface="Times New Roman" pitchFamily="18" charset="0"/>
              </a:rPr>
              <a:t>Paramètres à estimer</a:t>
            </a:r>
          </a:p>
        </p:txBody>
      </p:sp>
      <p:sp>
        <p:nvSpPr>
          <p:cNvPr id="134153" name="Line 6"/>
          <p:cNvSpPr>
            <a:spLocks noChangeShapeType="1"/>
          </p:cNvSpPr>
          <p:nvPr/>
        </p:nvSpPr>
        <p:spPr bwMode="auto">
          <a:xfrm flipH="1">
            <a:off x="7164388" y="2323476"/>
            <a:ext cx="287337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4154" name="Line 7"/>
          <p:cNvSpPr>
            <a:spLocks noChangeShapeType="1"/>
          </p:cNvSpPr>
          <p:nvPr/>
        </p:nvSpPr>
        <p:spPr bwMode="auto">
          <a:xfrm>
            <a:off x="7451725" y="2323476"/>
            <a:ext cx="792163" cy="574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763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FB48E1-339F-42B2-9E2A-7AC0E6EBBF89}" type="slidenum">
              <a:rPr lang="en-US"/>
              <a:pPr>
                <a:defRPr/>
              </a:pPr>
              <a:t>148</a:t>
            </a:fld>
            <a:endParaRPr lang="en-US"/>
          </a:p>
        </p:txBody>
      </p:sp>
      <p:sp>
        <p:nvSpPr>
          <p:cNvPr id="135173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44450"/>
            <a:ext cx="8642350" cy="1143000"/>
          </a:xfrm>
        </p:spPr>
        <p:txBody>
          <a:bodyPr/>
          <a:lstStyle/>
          <a:p>
            <a:pPr eaLnBrk="1" hangingPunct="1"/>
            <a:r>
              <a:rPr lang="fr-FR" sz="3600" smtClean="0"/>
              <a:t>La méthode du maximum de vraisemblance</a:t>
            </a:r>
          </a:p>
        </p:txBody>
      </p:sp>
      <p:sp>
        <p:nvSpPr>
          <p:cNvPr id="1351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3863" y="1125538"/>
            <a:ext cx="8281987" cy="504031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fr-FR" sz="2000" dirty="0" smtClean="0"/>
              <a:t>Supposons que l’on collecte </a:t>
            </a:r>
            <a:r>
              <a:rPr lang="fr-FR" sz="2000" i="1" dirty="0" smtClean="0"/>
              <a:t>N</a:t>
            </a:r>
            <a:r>
              <a:rPr lang="fr-FR" sz="2000" dirty="0" smtClean="0"/>
              <a:t> valeurs indépendantes {</a:t>
            </a:r>
            <a:r>
              <a:rPr lang="fr-FR" sz="2000" i="1" dirty="0" smtClean="0"/>
              <a:t>x</a:t>
            </a:r>
            <a:r>
              <a:rPr lang="fr-FR" sz="2000" i="1" baseline="-25000" dirty="0" smtClean="0"/>
              <a:t>i</a:t>
            </a:r>
            <a:r>
              <a:rPr lang="fr-FR" sz="2000" dirty="0" smtClean="0"/>
              <a:t>} (nos mesures)</a:t>
            </a:r>
          </a:p>
          <a:p>
            <a:pPr eaLnBrk="1" hangingPunct="1">
              <a:lnSpc>
                <a:spcPct val="90000"/>
              </a:lnSpc>
            </a:pPr>
            <a:r>
              <a:rPr lang="fr-FR" sz="2000" dirty="0" smtClean="0"/>
              <a:t>Et on suppose que la distribution sous-jacente est une gaussienne (par ex.)</a:t>
            </a:r>
          </a:p>
          <a:p>
            <a:pPr algn="ctr" eaLnBrk="1" hangingPunct="1">
              <a:lnSpc>
                <a:spcPct val="130000"/>
              </a:lnSpc>
              <a:buFontTx/>
              <a:buNone/>
            </a:pPr>
            <a:r>
              <a:rPr lang="fr-FR" sz="2000" i="1" dirty="0" smtClean="0"/>
              <a:t>g</a:t>
            </a:r>
            <a:r>
              <a:rPr lang="fr-FR" sz="2000" dirty="0" smtClean="0"/>
              <a:t>(</a:t>
            </a:r>
            <a:r>
              <a:rPr lang="fr-FR" sz="2000" i="1" dirty="0" smtClean="0"/>
              <a:t>x</a:t>
            </a:r>
            <a:r>
              <a:rPr lang="fr-FR" sz="2000" dirty="0" smtClean="0"/>
              <a:t>; </a:t>
            </a:r>
            <a:r>
              <a:rPr lang="fr-FR" sz="2000" i="1" dirty="0" err="1" smtClean="0">
                <a:latin typeface="Symbol" pitchFamily="18" charset="2"/>
              </a:rPr>
              <a:t>m</a:t>
            </a:r>
            <a:r>
              <a:rPr lang="fr-FR" sz="2000" baseline="-25000" dirty="0" err="1" smtClean="0"/>
              <a:t>vraie</a:t>
            </a:r>
            <a:r>
              <a:rPr lang="fr-FR" sz="2000" dirty="0" smtClean="0"/>
              <a:t>, </a:t>
            </a:r>
            <a:r>
              <a:rPr lang="fr-FR" sz="2000" i="1" dirty="0" err="1" smtClean="0">
                <a:latin typeface="Symbol" pitchFamily="18" charset="2"/>
              </a:rPr>
              <a:t>s</a:t>
            </a:r>
            <a:r>
              <a:rPr lang="fr-FR" sz="2000" baseline="-25000" dirty="0" err="1" smtClean="0"/>
              <a:t>vraie</a:t>
            </a:r>
            <a:r>
              <a:rPr lang="fr-FR" sz="2000" dirty="0" smtClean="0"/>
              <a:t>)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1800" dirty="0" smtClean="0"/>
              <a:t>de moyenne </a:t>
            </a:r>
            <a:r>
              <a:rPr lang="fr-FR" sz="1800" i="1" dirty="0" err="1" smtClean="0">
                <a:latin typeface="Symbol" pitchFamily="18" charset="2"/>
              </a:rPr>
              <a:t>m</a:t>
            </a:r>
            <a:r>
              <a:rPr lang="fr-FR" sz="1800" baseline="-25000" dirty="0" err="1" smtClean="0"/>
              <a:t>vraie</a:t>
            </a:r>
            <a:r>
              <a:rPr lang="fr-FR" sz="1800" dirty="0" smtClean="0"/>
              <a:t> et d’écart type </a:t>
            </a:r>
            <a:r>
              <a:rPr lang="fr-FR" sz="1800" i="1" dirty="0" err="1" smtClean="0">
                <a:latin typeface="Symbol" pitchFamily="18" charset="2"/>
              </a:rPr>
              <a:t>s</a:t>
            </a:r>
            <a:r>
              <a:rPr lang="fr-FR" sz="1800" baseline="-25000" dirty="0" err="1" smtClean="0"/>
              <a:t>vraie</a:t>
            </a:r>
            <a:r>
              <a:rPr lang="fr-FR" sz="1800" baseline="-25000" dirty="0" smtClean="0"/>
              <a:t> </a:t>
            </a:r>
            <a:r>
              <a:rPr lang="fr-FR" sz="1800" dirty="0" smtClean="0"/>
              <a:t> inconnus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1800" dirty="0" smtClean="0"/>
              <a:t>et que l’on cherche donc à estimer.</a:t>
            </a:r>
          </a:p>
          <a:p>
            <a:pPr eaLnBrk="1" hangingPunct="1">
              <a:lnSpc>
                <a:spcPct val="90000"/>
              </a:lnSpc>
            </a:pPr>
            <a:r>
              <a:rPr lang="fr-FR" sz="2000" dirty="0" smtClean="0"/>
              <a:t>On se dit: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1800" dirty="0" smtClean="0"/>
              <a:t>La probabilité d’observer (par ex.) 0.967, en fonction de paramètres </a:t>
            </a:r>
            <a:r>
              <a:rPr lang="fr-FR" sz="1800" i="1" dirty="0" smtClean="0">
                <a:latin typeface="Symbol" pitchFamily="18" charset="2"/>
              </a:rPr>
              <a:t>m</a:t>
            </a:r>
            <a:r>
              <a:rPr lang="fr-FR" sz="1800" dirty="0" smtClean="0"/>
              <a:t> et </a:t>
            </a:r>
            <a:r>
              <a:rPr lang="fr-FR" sz="1800" i="1" dirty="0" smtClean="0">
                <a:latin typeface="Symbol" pitchFamily="18" charset="2"/>
              </a:rPr>
              <a:t>s</a:t>
            </a:r>
            <a:r>
              <a:rPr lang="fr-FR" sz="1800" dirty="0" smtClean="0"/>
              <a:t>, est</a:t>
            </a:r>
          </a:p>
          <a:p>
            <a:pPr lvl="1" algn="ctr" eaLnBrk="1" hangingPunct="1">
              <a:lnSpc>
                <a:spcPct val="140000"/>
              </a:lnSpc>
              <a:buFontTx/>
              <a:buNone/>
            </a:pPr>
            <a:r>
              <a:rPr lang="fr-FR" sz="1800" i="1" dirty="0" smtClean="0"/>
              <a:t>g</a:t>
            </a:r>
            <a:r>
              <a:rPr lang="fr-FR" sz="1800" dirty="0" smtClean="0"/>
              <a:t>(0.967; </a:t>
            </a:r>
            <a:r>
              <a:rPr lang="fr-FR" sz="1800" i="1" dirty="0" smtClean="0">
                <a:latin typeface="Symbol" pitchFamily="18" charset="2"/>
              </a:rPr>
              <a:t>m</a:t>
            </a:r>
            <a:r>
              <a:rPr lang="fr-FR" sz="1800" dirty="0" smtClean="0"/>
              <a:t>, </a:t>
            </a:r>
            <a:r>
              <a:rPr lang="fr-FR" sz="1800" i="1" dirty="0" smtClean="0">
                <a:latin typeface="Symbol" pitchFamily="18" charset="2"/>
              </a:rPr>
              <a:t>s</a:t>
            </a:r>
            <a:r>
              <a:rPr lang="fr-FR" sz="1800" dirty="0" smtClean="0"/>
              <a:t>)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1800" dirty="0" smtClean="0"/>
              <a:t>Si on considère les </a:t>
            </a:r>
            <a:r>
              <a:rPr lang="fr-FR" sz="1800" i="1" dirty="0" smtClean="0"/>
              <a:t>N</a:t>
            </a:r>
            <a:r>
              <a:rPr lang="fr-FR" sz="1800" dirty="0" smtClean="0"/>
              <a:t> observations {</a:t>
            </a:r>
            <a:r>
              <a:rPr lang="fr-FR" sz="1800" i="1" dirty="0" smtClean="0"/>
              <a:t>x</a:t>
            </a:r>
            <a:r>
              <a:rPr lang="fr-FR" sz="1800" baseline="-25000" dirty="0" smtClean="0"/>
              <a:t>i</a:t>
            </a:r>
            <a:r>
              <a:rPr lang="fr-FR" sz="1800" dirty="0" smtClean="0"/>
              <a:t>}, la probabilité d’observer ces valeurs est le produit des probabilités (car valeurs indépendantes):</a:t>
            </a:r>
          </a:p>
          <a:p>
            <a:pPr lvl="1" algn="ctr" eaLnBrk="1" hangingPunct="1">
              <a:lnSpc>
                <a:spcPct val="160000"/>
              </a:lnSpc>
              <a:buFontTx/>
              <a:buNone/>
            </a:pPr>
            <a:r>
              <a:rPr lang="fr-FR" sz="1800" i="1" dirty="0" smtClean="0"/>
              <a:t> L</a:t>
            </a:r>
            <a:r>
              <a:rPr lang="fr-FR" sz="1800" dirty="0" smtClean="0"/>
              <a:t>({</a:t>
            </a:r>
            <a:r>
              <a:rPr lang="fr-FR" sz="1800" i="1" dirty="0" smtClean="0"/>
              <a:t>x</a:t>
            </a:r>
            <a:r>
              <a:rPr lang="fr-FR" sz="1800" baseline="-25000" dirty="0" smtClean="0"/>
              <a:t>i</a:t>
            </a:r>
            <a:r>
              <a:rPr lang="fr-FR" sz="1800" dirty="0" smtClean="0"/>
              <a:t>};</a:t>
            </a:r>
            <a:r>
              <a:rPr lang="fr-FR" sz="1800" i="1" dirty="0" err="1" smtClean="0">
                <a:latin typeface="Symbol" pitchFamily="18" charset="2"/>
              </a:rPr>
              <a:t>m</a:t>
            </a:r>
            <a:r>
              <a:rPr lang="fr-FR" sz="1800" dirty="0" err="1" smtClean="0"/>
              <a:t>,</a:t>
            </a:r>
            <a:r>
              <a:rPr lang="fr-FR" sz="1800" i="1" dirty="0" err="1" smtClean="0">
                <a:latin typeface="Symbol" pitchFamily="18" charset="2"/>
              </a:rPr>
              <a:t>s</a:t>
            </a:r>
            <a:r>
              <a:rPr lang="fr-FR" sz="1800" dirty="0" smtClean="0"/>
              <a:t>) = </a:t>
            </a:r>
            <a:r>
              <a:rPr lang="fr-FR" sz="1800" i="1" dirty="0" smtClean="0"/>
              <a:t>g</a:t>
            </a:r>
            <a:r>
              <a:rPr lang="fr-FR" sz="1800" dirty="0" smtClean="0"/>
              <a:t>(</a:t>
            </a:r>
            <a:r>
              <a:rPr lang="fr-FR" sz="1800" i="1" dirty="0" smtClean="0"/>
              <a:t>x</a:t>
            </a:r>
            <a:r>
              <a:rPr lang="fr-FR" sz="1800" baseline="-25000" dirty="0" smtClean="0"/>
              <a:t>1</a:t>
            </a:r>
            <a:r>
              <a:rPr lang="fr-FR" sz="1800" dirty="0" smtClean="0"/>
              <a:t>; </a:t>
            </a:r>
            <a:r>
              <a:rPr lang="fr-FR" sz="1800" i="1" dirty="0" smtClean="0">
                <a:latin typeface="Symbol" pitchFamily="18" charset="2"/>
              </a:rPr>
              <a:t>m</a:t>
            </a:r>
            <a:r>
              <a:rPr lang="fr-FR" sz="1800" dirty="0" smtClean="0"/>
              <a:t>, </a:t>
            </a:r>
            <a:r>
              <a:rPr lang="fr-FR" sz="1800" i="1" dirty="0" smtClean="0">
                <a:latin typeface="Symbol" pitchFamily="18" charset="2"/>
              </a:rPr>
              <a:t>s</a:t>
            </a:r>
            <a:r>
              <a:rPr lang="fr-FR" sz="1800" dirty="0" smtClean="0"/>
              <a:t>)</a:t>
            </a:r>
            <a:r>
              <a:rPr lang="en-US" sz="1800" dirty="0" smtClean="0">
                <a:cs typeface="Times New Roman" pitchFamily="18" charset="0"/>
              </a:rPr>
              <a:t>· </a:t>
            </a:r>
            <a:r>
              <a:rPr lang="fr-FR" sz="1800" i="1" dirty="0" smtClean="0"/>
              <a:t>g</a:t>
            </a:r>
            <a:r>
              <a:rPr lang="fr-FR" sz="1800" dirty="0" smtClean="0"/>
              <a:t>(</a:t>
            </a:r>
            <a:r>
              <a:rPr lang="fr-FR" sz="1800" i="1" dirty="0" smtClean="0"/>
              <a:t>x</a:t>
            </a:r>
            <a:r>
              <a:rPr lang="fr-FR" sz="1800" baseline="-25000" dirty="0" smtClean="0"/>
              <a:t>2</a:t>
            </a:r>
            <a:r>
              <a:rPr lang="fr-FR" sz="1800" dirty="0" smtClean="0"/>
              <a:t>; </a:t>
            </a:r>
            <a:r>
              <a:rPr lang="fr-FR" sz="1800" i="1" dirty="0" smtClean="0">
                <a:latin typeface="Symbol" pitchFamily="18" charset="2"/>
              </a:rPr>
              <a:t>m</a:t>
            </a:r>
            <a:r>
              <a:rPr lang="fr-FR" sz="1800" dirty="0" smtClean="0"/>
              <a:t>, </a:t>
            </a:r>
            <a:r>
              <a:rPr lang="fr-FR" sz="1800" i="1" dirty="0" smtClean="0">
                <a:latin typeface="Symbol" pitchFamily="18" charset="2"/>
              </a:rPr>
              <a:t>s</a:t>
            </a:r>
            <a:r>
              <a:rPr lang="fr-FR" sz="1800" dirty="0" smtClean="0"/>
              <a:t>)</a:t>
            </a:r>
            <a:r>
              <a:rPr lang="en-US" sz="1800" dirty="0" smtClean="0">
                <a:cs typeface="Times New Roman" pitchFamily="18" charset="0"/>
              </a:rPr>
              <a:t>·…· </a:t>
            </a:r>
            <a:r>
              <a:rPr lang="fr-FR" sz="1800" i="1" dirty="0" smtClean="0"/>
              <a:t>g</a:t>
            </a:r>
            <a:r>
              <a:rPr lang="fr-FR" sz="1800" dirty="0" smtClean="0"/>
              <a:t>(</a:t>
            </a:r>
            <a:r>
              <a:rPr lang="fr-FR" sz="1800" i="1" dirty="0" err="1" smtClean="0"/>
              <a:t>x</a:t>
            </a:r>
            <a:r>
              <a:rPr lang="fr-FR" sz="1800" i="1" baseline="-25000" dirty="0" err="1" smtClean="0"/>
              <a:t>N</a:t>
            </a:r>
            <a:r>
              <a:rPr lang="fr-FR" sz="1800" dirty="0" smtClean="0"/>
              <a:t>; </a:t>
            </a:r>
            <a:r>
              <a:rPr lang="fr-FR" sz="1800" i="1" dirty="0" smtClean="0">
                <a:latin typeface="Symbol" pitchFamily="18" charset="2"/>
              </a:rPr>
              <a:t>m</a:t>
            </a:r>
            <a:r>
              <a:rPr lang="fr-FR" sz="1800" dirty="0" smtClean="0"/>
              <a:t>, </a:t>
            </a:r>
            <a:r>
              <a:rPr lang="fr-FR" sz="1800" i="1" dirty="0" smtClean="0">
                <a:latin typeface="Symbol" pitchFamily="18" charset="2"/>
              </a:rPr>
              <a:t>s</a:t>
            </a:r>
            <a:r>
              <a:rPr lang="fr-FR" sz="1800" dirty="0" smtClean="0"/>
              <a:t>) = </a:t>
            </a:r>
            <a:r>
              <a:rPr lang="fr-FR" sz="1800" dirty="0" smtClean="0">
                <a:cs typeface="Times New Roman" pitchFamily="18" charset="0"/>
              </a:rPr>
              <a:t>∏</a:t>
            </a:r>
            <a:r>
              <a:rPr lang="fr-FR" sz="1800" i="1" baseline="-25000" dirty="0" smtClean="0">
                <a:cs typeface="Times New Roman" pitchFamily="18" charset="0"/>
              </a:rPr>
              <a:t>i</a:t>
            </a:r>
            <a:r>
              <a:rPr lang="fr-FR" sz="1800" baseline="-25000" dirty="0" smtClean="0">
                <a:cs typeface="Times New Roman" pitchFamily="18" charset="0"/>
              </a:rPr>
              <a:t>=1,</a:t>
            </a:r>
            <a:r>
              <a:rPr lang="fr-FR" sz="1800" i="1" baseline="-25000" dirty="0" smtClean="0">
                <a:cs typeface="Times New Roman" pitchFamily="18" charset="0"/>
              </a:rPr>
              <a:t>N</a:t>
            </a:r>
            <a:r>
              <a:rPr lang="fr-FR" sz="1800" dirty="0" smtClean="0">
                <a:cs typeface="Times New Roman" pitchFamily="18" charset="0"/>
              </a:rPr>
              <a:t> </a:t>
            </a:r>
            <a:r>
              <a:rPr lang="fr-FR" sz="1800" i="1" dirty="0" smtClean="0"/>
              <a:t>g</a:t>
            </a:r>
            <a:r>
              <a:rPr lang="fr-FR" sz="1800" dirty="0" smtClean="0"/>
              <a:t>(</a:t>
            </a:r>
            <a:r>
              <a:rPr lang="fr-FR" sz="1800" i="1" dirty="0" smtClean="0"/>
              <a:t>x</a:t>
            </a:r>
            <a:r>
              <a:rPr lang="fr-FR" sz="1800" i="1" baseline="-25000" dirty="0" smtClean="0"/>
              <a:t>i</a:t>
            </a:r>
            <a:r>
              <a:rPr lang="fr-FR" sz="1800" dirty="0" smtClean="0"/>
              <a:t>; </a:t>
            </a:r>
            <a:r>
              <a:rPr lang="fr-FR" sz="1800" i="1" dirty="0" smtClean="0">
                <a:latin typeface="Symbol" pitchFamily="18" charset="2"/>
              </a:rPr>
              <a:t>m</a:t>
            </a:r>
            <a:r>
              <a:rPr lang="fr-FR" sz="1800" dirty="0" smtClean="0"/>
              <a:t>, </a:t>
            </a:r>
            <a:r>
              <a:rPr lang="fr-FR" sz="1800" i="1" dirty="0" smtClean="0">
                <a:latin typeface="Symbol" pitchFamily="18" charset="2"/>
              </a:rPr>
              <a:t>s</a:t>
            </a:r>
            <a:r>
              <a:rPr lang="fr-FR" sz="1800" dirty="0" smtClean="0"/>
              <a:t>)</a:t>
            </a:r>
            <a:endParaRPr lang="en-US" sz="1800" dirty="0" smtClean="0">
              <a:cs typeface="Times New Roman" pitchFamily="18" charset="0"/>
            </a:endParaRPr>
          </a:p>
          <a:p>
            <a:pPr lvl="2" eaLnBrk="1" hangingPunct="1">
              <a:lnSpc>
                <a:spcPct val="90000"/>
              </a:lnSpc>
            </a:pPr>
            <a:r>
              <a:rPr lang="fr-FR" sz="1600" dirty="0" smtClean="0"/>
              <a:t>Ce produit est appelé la « vraisemblance » (« </a:t>
            </a:r>
            <a:r>
              <a:rPr lang="fr-FR" sz="1600" dirty="0" err="1" smtClean="0"/>
              <a:t>likelihood</a:t>
            </a:r>
            <a:r>
              <a:rPr lang="fr-FR" sz="1600" dirty="0" smtClean="0"/>
              <a:t> » en anglais).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1800" dirty="0" smtClean="0"/>
              <a:t>Et l’on se dit que les valeurs </a:t>
            </a:r>
            <a:r>
              <a:rPr lang="fr-FR" sz="1800" i="1" dirty="0" err="1" smtClean="0">
                <a:latin typeface="Symbol" pitchFamily="18" charset="2"/>
              </a:rPr>
              <a:t>m</a:t>
            </a:r>
            <a:r>
              <a:rPr lang="fr-FR" sz="1800" baseline="-25000" dirty="0" err="1" smtClean="0"/>
              <a:t>max</a:t>
            </a:r>
            <a:r>
              <a:rPr lang="fr-FR" sz="1800" dirty="0" smtClean="0"/>
              <a:t> et </a:t>
            </a:r>
            <a:r>
              <a:rPr lang="fr-FR" sz="1800" i="1" dirty="0" err="1" smtClean="0">
                <a:latin typeface="Symbol" pitchFamily="18" charset="2"/>
              </a:rPr>
              <a:t>s</a:t>
            </a:r>
            <a:r>
              <a:rPr lang="fr-FR" sz="1800" baseline="-25000" dirty="0" err="1" smtClean="0"/>
              <a:t>max</a:t>
            </a:r>
            <a:r>
              <a:rPr lang="fr-FR" sz="1800" dirty="0" smtClean="0"/>
              <a:t> maximisant cette vraisemblance devraient approcher les valeurs vraies </a:t>
            </a:r>
            <a:r>
              <a:rPr lang="fr-FR" sz="1800" i="1" dirty="0" err="1" smtClean="0">
                <a:latin typeface="Symbol" pitchFamily="18" charset="2"/>
              </a:rPr>
              <a:t>m</a:t>
            </a:r>
            <a:r>
              <a:rPr lang="fr-FR" sz="1800" baseline="-25000" dirty="0" err="1" smtClean="0"/>
              <a:t>vraie</a:t>
            </a:r>
            <a:r>
              <a:rPr lang="fr-FR" sz="1800" dirty="0" smtClean="0"/>
              <a:t> et </a:t>
            </a:r>
            <a:r>
              <a:rPr lang="fr-FR" sz="1800" i="1" dirty="0" err="1" smtClean="0">
                <a:latin typeface="Symbol" pitchFamily="18" charset="2"/>
              </a:rPr>
              <a:t>s</a:t>
            </a:r>
            <a:r>
              <a:rPr lang="fr-FR" sz="1800" baseline="-25000" dirty="0" err="1" smtClean="0"/>
              <a:t>vraie</a:t>
            </a:r>
            <a:r>
              <a:rPr lang="fr-FR" sz="1800" dirty="0" smtClean="0"/>
              <a:t>.</a:t>
            </a:r>
          </a:p>
          <a:p>
            <a:pPr lvl="1" eaLnBrk="1" hangingPunct="1">
              <a:lnSpc>
                <a:spcPct val="90000"/>
              </a:lnSpc>
            </a:pPr>
            <a:endParaRPr lang="fr-FR" sz="1800" dirty="0" smtClean="0"/>
          </a:p>
          <a:p>
            <a:pPr lvl="1" eaLnBrk="1" hangingPunct="1">
              <a:lnSpc>
                <a:spcPct val="90000"/>
              </a:lnSpc>
            </a:pPr>
            <a:endParaRPr lang="fr-FR" sz="1800" dirty="0" smtClean="0"/>
          </a:p>
        </p:txBody>
      </p:sp>
      <p:sp>
        <p:nvSpPr>
          <p:cNvPr id="135175" name="Text Box 4"/>
          <p:cNvSpPr txBox="1">
            <a:spLocks noChangeArrowheads="1"/>
          </p:cNvSpPr>
          <p:nvPr/>
        </p:nvSpPr>
        <p:spPr bwMode="auto">
          <a:xfrm>
            <a:off x="6083300" y="2205038"/>
            <a:ext cx="2952750" cy="10144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 sz="1200">
                <a:latin typeface="Times New Roman" pitchFamily="18" charset="0"/>
              </a:rPr>
              <a:t>C’est un abus de langage, la vraie probabilité est </a:t>
            </a:r>
            <a:r>
              <a:rPr lang="fr-FR" sz="1200" i="1">
                <a:latin typeface="Times New Roman" pitchFamily="18" charset="0"/>
              </a:rPr>
              <a:t>g</a:t>
            </a:r>
            <a:r>
              <a:rPr lang="fr-FR" sz="1200">
                <a:latin typeface="Times New Roman" pitchFamily="18" charset="0"/>
              </a:rPr>
              <a:t>(xxx; </a:t>
            </a:r>
            <a:r>
              <a:rPr lang="fr-FR" sz="1200" i="1">
                <a:latin typeface="Symbol" pitchFamily="18" charset="2"/>
              </a:rPr>
              <a:t>m</a:t>
            </a:r>
            <a:r>
              <a:rPr lang="fr-FR" sz="1200">
                <a:latin typeface="Times New Roman" pitchFamily="18" charset="0"/>
              </a:rPr>
              <a:t>, </a:t>
            </a:r>
            <a:r>
              <a:rPr lang="fr-FR" sz="1200" i="1">
                <a:latin typeface="Symbol" pitchFamily="18" charset="2"/>
              </a:rPr>
              <a:t>s</a:t>
            </a:r>
            <a:r>
              <a:rPr lang="fr-FR" sz="1200">
                <a:latin typeface="Times New Roman" pitchFamily="18" charset="0"/>
              </a:rPr>
              <a:t>)</a:t>
            </a:r>
            <a:r>
              <a:rPr lang="en-US" sz="1200">
                <a:latin typeface="Times New Roman" pitchFamily="18" charset="0"/>
                <a:cs typeface="Times New Roman" pitchFamily="18" charset="0"/>
              </a:rPr>
              <a:t>·</a:t>
            </a:r>
            <a:r>
              <a:rPr lang="fr-FR" sz="1200">
                <a:latin typeface="Times New Roman" pitchFamily="18" charset="0"/>
              </a:rPr>
              <a:t>d</a:t>
            </a:r>
            <a:r>
              <a:rPr lang="fr-FR" sz="1200" i="1">
                <a:latin typeface="Times New Roman" pitchFamily="18" charset="0"/>
              </a:rPr>
              <a:t>x</a:t>
            </a:r>
            <a:r>
              <a:rPr lang="fr-FR" sz="1200">
                <a:latin typeface="Times New Roman" pitchFamily="18" charset="0"/>
              </a:rPr>
              <a:t>, c’est-à-dire la probabilité d’observer une valeur entre </a:t>
            </a:r>
            <a:r>
              <a:rPr lang="fr-FR" sz="1200" i="1">
                <a:latin typeface="Times New Roman" pitchFamily="18" charset="0"/>
              </a:rPr>
              <a:t>x</a:t>
            </a:r>
            <a:r>
              <a:rPr lang="fr-FR" sz="1200">
                <a:latin typeface="Times New Roman" pitchFamily="18" charset="0"/>
              </a:rPr>
              <a:t> et </a:t>
            </a:r>
            <a:r>
              <a:rPr lang="fr-FR" sz="1200" i="1">
                <a:latin typeface="Times New Roman" pitchFamily="18" charset="0"/>
              </a:rPr>
              <a:t>x</a:t>
            </a:r>
            <a:r>
              <a:rPr lang="fr-FR" sz="1200">
                <a:latin typeface="Times New Roman" pitchFamily="18" charset="0"/>
              </a:rPr>
              <a:t>+d</a:t>
            </a:r>
            <a:r>
              <a:rPr lang="fr-FR" sz="1200" i="1">
                <a:latin typeface="Times New Roman" pitchFamily="18" charset="0"/>
              </a:rPr>
              <a:t>x</a:t>
            </a:r>
            <a:r>
              <a:rPr lang="fr-FR" sz="1200">
                <a:latin typeface="Times New Roman" pitchFamily="18" charset="0"/>
              </a:rPr>
              <a:t>. Mais c’est sans importance pour la suite.</a:t>
            </a:r>
            <a:endParaRPr lang="fr-FR" sz="1200" i="1">
              <a:latin typeface="Times New Roman" pitchFamily="18" charset="0"/>
            </a:endParaRPr>
          </a:p>
        </p:txBody>
      </p:sp>
      <p:sp>
        <p:nvSpPr>
          <p:cNvPr id="135176" name="Freeform 9"/>
          <p:cNvSpPr>
            <a:spLocks/>
          </p:cNvSpPr>
          <p:nvPr/>
        </p:nvSpPr>
        <p:spPr bwMode="auto">
          <a:xfrm>
            <a:off x="2465388" y="2708275"/>
            <a:ext cx="3619500" cy="512763"/>
          </a:xfrm>
          <a:custGeom>
            <a:avLst/>
            <a:gdLst>
              <a:gd name="T0" fmla="*/ 2147483647 w 2280"/>
              <a:gd name="T1" fmla="*/ 0 h 323"/>
              <a:gd name="T2" fmla="*/ 2147483647 w 2280"/>
              <a:gd name="T3" fmla="*/ 229335236 h 323"/>
              <a:gd name="T4" fmla="*/ 851812813 w 2280"/>
              <a:gd name="T5" fmla="*/ 451109202 h 323"/>
              <a:gd name="T6" fmla="*/ 0 w 2280"/>
              <a:gd name="T7" fmla="*/ 814012056 h 32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80" h="323">
                <a:moveTo>
                  <a:pt x="2280" y="0"/>
                </a:moveTo>
                <a:cubicBezTo>
                  <a:pt x="2030" y="26"/>
                  <a:pt x="1787" y="61"/>
                  <a:pt x="1463" y="91"/>
                </a:cubicBezTo>
                <a:cubicBezTo>
                  <a:pt x="1139" y="121"/>
                  <a:pt x="582" y="140"/>
                  <a:pt x="338" y="179"/>
                </a:cubicBezTo>
                <a:cubicBezTo>
                  <a:pt x="94" y="218"/>
                  <a:pt x="70" y="293"/>
                  <a:pt x="0" y="323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7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8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910420-FFA5-4F10-99BC-CFFBB6CD26E3}" type="slidenum">
              <a:rPr lang="en-US"/>
              <a:pPr>
                <a:defRPr/>
              </a:pPr>
              <a:t>149</a:t>
            </a:fld>
            <a:endParaRPr lang="en-US"/>
          </a:p>
        </p:txBody>
      </p:sp>
      <p:sp>
        <p:nvSpPr>
          <p:cNvPr id="13619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100013"/>
            <a:ext cx="7772400" cy="1143001"/>
          </a:xfrm>
        </p:spPr>
        <p:txBody>
          <a:bodyPr/>
          <a:lstStyle/>
          <a:p>
            <a:pPr eaLnBrk="1" hangingPunct="1"/>
            <a:r>
              <a:rPr lang="fr-FR" sz="3600" smtClean="0"/>
              <a:t>Log(vraisemblance)</a:t>
            </a:r>
          </a:p>
        </p:txBody>
      </p:sp>
      <p:sp>
        <p:nvSpPr>
          <p:cNvPr id="13619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981075"/>
            <a:ext cx="4965700" cy="4892675"/>
          </a:xfrm>
        </p:spPr>
        <p:txBody>
          <a:bodyPr/>
          <a:lstStyle/>
          <a:p>
            <a:pPr eaLnBrk="1" hangingPunct="1"/>
            <a:r>
              <a:rPr lang="fr-FR" sz="2000" dirty="0" smtClean="0"/>
              <a:t>Techniquement, le produit </a:t>
            </a:r>
          </a:p>
          <a:p>
            <a:pPr algn="ctr" eaLnBrk="1" hangingPunct="1">
              <a:lnSpc>
                <a:spcPct val="140000"/>
              </a:lnSpc>
              <a:buFontTx/>
              <a:buNone/>
            </a:pPr>
            <a:r>
              <a:rPr lang="fr-FR" sz="1800" i="1" dirty="0" smtClean="0"/>
              <a:t>L</a:t>
            </a:r>
            <a:r>
              <a:rPr lang="fr-FR" sz="1800" dirty="0" smtClean="0"/>
              <a:t>({</a:t>
            </a:r>
            <a:r>
              <a:rPr lang="fr-FR" sz="1800" i="1" dirty="0" smtClean="0"/>
              <a:t>x</a:t>
            </a:r>
            <a:r>
              <a:rPr lang="fr-FR" sz="1800" baseline="-25000" dirty="0" smtClean="0"/>
              <a:t>i</a:t>
            </a:r>
            <a:r>
              <a:rPr lang="fr-FR" sz="1800" dirty="0" smtClean="0"/>
              <a:t>};</a:t>
            </a:r>
            <a:r>
              <a:rPr lang="fr-FR" sz="1800" i="1" dirty="0" err="1" smtClean="0">
                <a:latin typeface="Symbol" pitchFamily="18" charset="2"/>
              </a:rPr>
              <a:t>m</a:t>
            </a:r>
            <a:r>
              <a:rPr lang="fr-FR" sz="1800" dirty="0" err="1" smtClean="0"/>
              <a:t>,</a:t>
            </a:r>
            <a:r>
              <a:rPr lang="fr-FR" sz="1800" i="1" dirty="0" err="1" smtClean="0">
                <a:latin typeface="Symbol" pitchFamily="18" charset="2"/>
              </a:rPr>
              <a:t>s</a:t>
            </a:r>
            <a:r>
              <a:rPr lang="fr-FR" sz="1800" dirty="0" smtClean="0"/>
              <a:t>) = </a:t>
            </a:r>
            <a:r>
              <a:rPr lang="fr-FR" sz="1800" dirty="0" smtClean="0">
                <a:cs typeface="Times New Roman" pitchFamily="18" charset="0"/>
              </a:rPr>
              <a:t>∏</a:t>
            </a:r>
            <a:r>
              <a:rPr lang="fr-FR" sz="1800" i="1" baseline="-25000" dirty="0" smtClean="0">
                <a:cs typeface="Times New Roman" pitchFamily="18" charset="0"/>
              </a:rPr>
              <a:t>i</a:t>
            </a:r>
            <a:r>
              <a:rPr lang="fr-FR" sz="1800" baseline="-25000" dirty="0" smtClean="0">
                <a:cs typeface="Times New Roman" pitchFamily="18" charset="0"/>
              </a:rPr>
              <a:t>=1,</a:t>
            </a:r>
            <a:r>
              <a:rPr lang="fr-FR" sz="1800" i="1" baseline="-25000" dirty="0" smtClean="0">
                <a:cs typeface="Times New Roman" pitchFamily="18" charset="0"/>
              </a:rPr>
              <a:t>N</a:t>
            </a:r>
            <a:r>
              <a:rPr lang="fr-FR" sz="1800" dirty="0" smtClean="0">
                <a:cs typeface="Times New Roman" pitchFamily="18" charset="0"/>
              </a:rPr>
              <a:t> </a:t>
            </a:r>
            <a:r>
              <a:rPr lang="fr-FR" sz="1800" i="1" dirty="0" smtClean="0"/>
              <a:t>g</a:t>
            </a:r>
            <a:r>
              <a:rPr lang="fr-FR" sz="1800" dirty="0" smtClean="0"/>
              <a:t>(</a:t>
            </a:r>
            <a:r>
              <a:rPr lang="fr-FR" sz="1800" i="1" dirty="0" smtClean="0"/>
              <a:t>x</a:t>
            </a:r>
            <a:r>
              <a:rPr lang="fr-FR" sz="1800" i="1" baseline="-25000" dirty="0" smtClean="0"/>
              <a:t>i</a:t>
            </a:r>
            <a:r>
              <a:rPr lang="fr-FR" sz="1800" dirty="0" smtClean="0"/>
              <a:t>; </a:t>
            </a:r>
            <a:r>
              <a:rPr lang="fr-FR" sz="1800" i="1" dirty="0" smtClean="0">
                <a:latin typeface="Symbol" pitchFamily="18" charset="2"/>
              </a:rPr>
              <a:t>m</a:t>
            </a:r>
            <a:r>
              <a:rPr lang="fr-FR" sz="1800" dirty="0" smtClean="0"/>
              <a:t>, </a:t>
            </a:r>
            <a:r>
              <a:rPr lang="fr-FR" sz="1800" i="1" dirty="0" smtClean="0">
                <a:latin typeface="Symbol" pitchFamily="18" charset="2"/>
              </a:rPr>
              <a:t>s</a:t>
            </a:r>
            <a:r>
              <a:rPr lang="fr-FR" sz="1800" dirty="0" smtClean="0"/>
              <a:t>)</a:t>
            </a:r>
            <a:endParaRPr lang="fr-FR" sz="1800" dirty="0" smtClean="0">
              <a:cs typeface="Times New Roman" pitchFamily="18" charset="0"/>
            </a:endParaRPr>
          </a:p>
          <a:p>
            <a:pPr eaLnBrk="1" hangingPunct="1">
              <a:buFontTx/>
              <a:buNone/>
            </a:pPr>
            <a:r>
              <a:rPr lang="fr-FR" sz="2000" dirty="0" smtClean="0">
                <a:cs typeface="Times New Roman" pitchFamily="18" charset="0"/>
              </a:rPr>
              <a:t>     aboutit à de très petits nombres, ce qui peut poser des problèmes numériques.</a:t>
            </a:r>
          </a:p>
          <a:p>
            <a:pPr eaLnBrk="1" hangingPunct="1"/>
            <a:r>
              <a:rPr lang="fr-FR" sz="2000" dirty="0" smtClean="0">
                <a:cs typeface="Times New Roman" pitchFamily="18" charset="0"/>
              </a:rPr>
              <a:t>On préfère utiliser le logarithme de cette quantité, on passe alors à la somme:</a:t>
            </a:r>
          </a:p>
          <a:p>
            <a:pPr lvl="1" algn="ctr" eaLnBrk="1" hangingPunct="1">
              <a:lnSpc>
                <a:spcPct val="140000"/>
              </a:lnSpc>
              <a:buFontTx/>
              <a:buNone/>
            </a:pPr>
            <a:r>
              <a:rPr lang="fr-FR" sz="1800" dirty="0" smtClean="0">
                <a:cs typeface="Times New Roman" pitchFamily="18" charset="0"/>
              </a:rPr>
              <a:t>log(</a:t>
            </a:r>
            <a:r>
              <a:rPr lang="fr-FR" sz="1800" i="1" dirty="0" smtClean="0"/>
              <a:t>L</a:t>
            </a:r>
            <a:r>
              <a:rPr lang="fr-FR" sz="1800" dirty="0" smtClean="0"/>
              <a:t>({</a:t>
            </a:r>
            <a:r>
              <a:rPr lang="fr-FR" sz="1800" i="1" dirty="0" smtClean="0"/>
              <a:t>x</a:t>
            </a:r>
            <a:r>
              <a:rPr lang="fr-FR" sz="1800" baseline="-25000" dirty="0" smtClean="0"/>
              <a:t>i</a:t>
            </a:r>
            <a:r>
              <a:rPr lang="fr-FR" sz="1800" dirty="0" smtClean="0"/>
              <a:t>};</a:t>
            </a:r>
            <a:r>
              <a:rPr lang="fr-FR" sz="1800" i="1" dirty="0" err="1" smtClean="0">
                <a:latin typeface="Symbol" pitchFamily="18" charset="2"/>
              </a:rPr>
              <a:t>m</a:t>
            </a:r>
            <a:r>
              <a:rPr lang="fr-FR" sz="1800" dirty="0" err="1" smtClean="0"/>
              <a:t>,</a:t>
            </a:r>
            <a:r>
              <a:rPr lang="fr-FR" sz="1800" i="1" dirty="0" err="1" smtClean="0">
                <a:latin typeface="Symbol" pitchFamily="18" charset="2"/>
              </a:rPr>
              <a:t>s</a:t>
            </a:r>
            <a:r>
              <a:rPr lang="fr-FR" sz="1800" dirty="0" smtClean="0"/>
              <a:t>)) = </a:t>
            </a:r>
            <a:r>
              <a:rPr lang="fr-FR" sz="1800" dirty="0" smtClean="0">
                <a:cs typeface="Times New Roman" pitchFamily="18" charset="0"/>
              </a:rPr>
              <a:t>∑ </a:t>
            </a:r>
            <a:r>
              <a:rPr lang="fr-FR" sz="1600" i="1" baseline="-25000" dirty="0" smtClean="0">
                <a:cs typeface="Times New Roman" pitchFamily="18" charset="0"/>
              </a:rPr>
              <a:t>i</a:t>
            </a:r>
            <a:r>
              <a:rPr lang="fr-FR" sz="1600" baseline="-25000" dirty="0" smtClean="0">
                <a:cs typeface="Times New Roman" pitchFamily="18" charset="0"/>
              </a:rPr>
              <a:t>=1,</a:t>
            </a:r>
            <a:r>
              <a:rPr lang="fr-FR" sz="1600" i="1" baseline="-25000" dirty="0" smtClean="0">
                <a:cs typeface="Times New Roman" pitchFamily="18" charset="0"/>
              </a:rPr>
              <a:t>N</a:t>
            </a:r>
            <a:r>
              <a:rPr lang="fr-FR" sz="1600" dirty="0" smtClean="0">
                <a:cs typeface="Times New Roman" pitchFamily="18" charset="0"/>
              </a:rPr>
              <a:t> </a:t>
            </a:r>
            <a:r>
              <a:rPr lang="fr-FR" sz="1800" dirty="0" smtClean="0"/>
              <a:t>log(</a:t>
            </a:r>
            <a:r>
              <a:rPr lang="fr-FR" sz="1800" i="1" dirty="0" smtClean="0"/>
              <a:t>g</a:t>
            </a:r>
            <a:r>
              <a:rPr lang="fr-FR" sz="1800" dirty="0" smtClean="0"/>
              <a:t>(</a:t>
            </a:r>
            <a:r>
              <a:rPr lang="fr-FR" sz="1800" i="1" dirty="0" smtClean="0"/>
              <a:t>x</a:t>
            </a:r>
            <a:r>
              <a:rPr lang="fr-FR" sz="1800" baseline="-25000" dirty="0" smtClean="0"/>
              <a:t>i</a:t>
            </a:r>
            <a:r>
              <a:rPr lang="fr-FR" sz="1800" dirty="0" smtClean="0"/>
              <a:t>; </a:t>
            </a:r>
            <a:r>
              <a:rPr lang="fr-FR" sz="1800" i="1" dirty="0" smtClean="0">
                <a:latin typeface="Symbol" pitchFamily="18" charset="2"/>
              </a:rPr>
              <a:t>m</a:t>
            </a:r>
            <a:r>
              <a:rPr lang="fr-FR" sz="1800" dirty="0" smtClean="0"/>
              <a:t>, </a:t>
            </a:r>
            <a:r>
              <a:rPr lang="fr-FR" sz="1800" i="1" dirty="0" smtClean="0">
                <a:latin typeface="Symbol" pitchFamily="18" charset="2"/>
              </a:rPr>
              <a:t>s</a:t>
            </a:r>
            <a:r>
              <a:rPr lang="fr-FR" sz="1800" dirty="0" smtClean="0"/>
              <a:t>))</a:t>
            </a:r>
            <a:endParaRPr lang="fr-FR" sz="1800" dirty="0" smtClean="0">
              <a:cs typeface="Times New Roman" pitchFamily="18" charset="0"/>
            </a:endParaRPr>
          </a:p>
          <a:p>
            <a:pPr lvl="1" eaLnBrk="1" hangingPunct="1"/>
            <a:r>
              <a:rPr lang="fr-FR" sz="1800" dirty="0" smtClean="0"/>
              <a:t>(Mais ce n’est pas qu’une question de problème technique)</a:t>
            </a:r>
          </a:p>
          <a:p>
            <a:pPr eaLnBrk="1" hangingPunct="1"/>
            <a:r>
              <a:rPr lang="fr-FR" sz="2000" dirty="0" smtClean="0"/>
              <a:t>S’agissant de la recherche d’un maximum, cela ne change pas le problème.</a:t>
            </a:r>
          </a:p>
        </p:txBody>
      </p:sp>
      <p:pic>
        <p:nvPicPr>
          <p:cNvPr id="136199" name="Picture 6" descr="max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052513"/>
            <a:ext cx="3527425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200" name="Rectangle 7"/>
          <p:cNvSpPr>
            <a:spLocks noChangeArrowheads="1"/>
          </p:cNvSpPr>
          <p:nvPr/>
        </p:nvSpPr>
        <p:spPr bwMode="auto">
          <a:xfrm>
            <a:off x="323850" y="4868863"/>
            <a:ext cx="8569325" cy="64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fr-FR" sz="2000">
                <a:latin typeface="Times New Roman" pitchFamily="18" charset="0"/>
              </a:rPr>
              <a:t>Illustration de comment cette somme évolue avec le nombre d’évènements.</a:t>
            </a:r>
          </a:p>
          <a:p>
            <a:pPr marL="742950" lvl="1" indent="-285750" eaLnBrk="1" hangingPunct="1">
              <a:spcBef>
                <a:spcPct val="20000"/>
              </a:spcBef>
              <a:buFontTx/>
              <a:buChar char="–"/>
            </a:pPr>
            <a:r>
              <a:rPr lang="fr-FR">
                <a:latin typeface="Times New Roman" pitchFamily="18" charset="0"/>
              </a:rPr>
              <a:t>Dans la suite, des données </a:t>
            </a:r>
            <a:r>
              <a:rPr lang="fr-FR" sz="1600">
                <a:latin typeface="Times New Roman" pitchFamily="18" charset="0"/>
              </a:rPr>
              <a:t>{</a:t>
            </a:r>
            <a:r>
              <a:rPr lang="fr-FR" sz="1600" i="1">
                <a:latin typeface="Times New Roman" pitchFamily="18" charset="0"/>
              </a:rPr>
              <a:t>x</a:t>
            </a:r>
            <a:r>
              <a:rPr lang="fr-FR" sz="1600" baseline="-25000">
                <a:latin typeface="Times New Roman" pitchFamily="18" charset="0"/>
              </a:rPr>
              <a:t>i</a:t>
            </a:r>
            <a:r>
              <a:rPr lang="fr-FR" sz="1600">
                <a:latin typeface="Times New Roman" pitchFamily="18" charset="0"/>
              </a:rPr>
              <a:t>}</a:t>
            </a:r>
            <a:r>
              <a:rPr lang="fr-FR">
                <a:latin typeface="Times New Roman" pitchFamily="18" charset="0"/>
              </a:rPr>
              <a:t> ont été générées suivant une gaussienne</a:t>
            </a:r>
          </a:p>
          <a:p>
            <a:pPr marL="1143000" lvl="2" indent="-228600" eaLnBrk="1" hangingPunct="1">
              <a:spcBef>
                <a:spcPct val="20000"/>
              </a:spcBef>
              <a:buFontTx/>
              <a:buChar char="•"/>
            </a:pPr>
            <a:r>
              <a:rPr lang="fr-FR" sz="1600">
                <a:latin typeface="Times New Roman" pitchFamily="18" charset="0"/>
              </a:rPr>
              <a:t>de valeur moyenne 1 et d’écart type 2</a:t>
            </a:r>
          </a:p>
          <a:p>
            <a:pPr marL="1143000" lvl="2" indent="-228600" eaLnBrk="1" hangingPunct="1">
              <a:spcBef>
                <a:spcPct val="20000"/>
              </a:spcBef>
              <a:buFontTx/>
              <a:buChar char="•"/>
            </a:pPr>
            <a:r>
              <a:rPr lang="fr-FR" sz="1600">
                <a:latin typeface="Times New Roman" pitchFamily="18" charset="0"/>
              </a:rPr>
              <a:t>et l’on trace le Log(vraisemblance) pour différents </a:t>
            </a:r>
            <a:r>
              <a:rPr lang="fr-FR" sz="1600" i="1">
                <a:latin typeface="Times New Roman" pitchFamily="18" charset="0"/>
              </a:rPr>
              <a:t>N</a:t>
            </a:r>
            <a:r>
              <a:rPr lang="fr-FR" sz="1600">
                <a:latin typeface="Times New Roman" pitchFamily="18" charset="0"/>
              </a:rPr>
              <a:t> (de 1 à 1024).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Espace réservé de la date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125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126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F8EC08-429E-4526-978D-0C7C1251F1FB}" type="slidenum">
              <a:rPr lang="en-US"/>
              <a:pPr>
                <a:defRPr/>
              </a:pPr>
              <a:t>15</a:t>
            </a:fld>
            <a:endParaRPr lang="en-US"/>
          </a:p>
        </p:txBody>
      </p:sp>
      <p:sp>
        <p:nvSpPr>
          <p:cNvPr id="16389" name="AutoShape 5"/>
          <p:cNvSpPr>
            <a:spLocks noChangeAspect="1" noChangeArrowheads="1"/>
          </p:cNvSpPr>
          <p:nvPr/>
        </p:nvSpPr>
        <p:spPr bwMode="auto">
          <a:xfrm>
            <a:off x="2465388" y="1735138"/>
            <a:ext cx="4229100" cy="3657600"/>
          </a:xfrm>
          <a:prstGeom prst="hexagon">
            <a:avLst>
              <a:gd name="adj" fmla="val 28906"/>
              <a:gd name="vf" fmla="val 11547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6390" name="Group 40"/>
          <p:cNvGrpSpPr>
            <a:grpSpLocks/>
          </p:cNvGrpSpPr>
          <p:nvPr/>
        </p:nvGrpSpPr>
        <p:grpSpPr bwMode="auto">
          <a:xfrm>
            <a:off x="3514725" y="1270000"/>
            <a:ext cx="2146300" cy="4606925"/>
            <a:chOff x="2214" y="709"/>
            <a:chExt cx="1352" cy="2902"/>
          </a:xfrm>
        </p:grpSpPr>
        <p:grpSp>
          <p:nvGrpSpPr>
            <p:cNvPr id="16479" name="Group 23"/>
            <p:cNvGrpSpPr>
              <a:grpSpLocks/>
            </p:cNvGrpSpPr>
            <p:nvPr/>
          </p:nvGrpSpPr>
          <p:grpSpPr bwMode="auto">
            <a:xfrm>
              <a:off x="2214" y="709"/>
              <a:ext cx="1348" cy="272"/>
              <a:chOff x="2218" y="709"/>
              <a:chExt cx="1348" cy="272"/>
            </a:xfrm>
          </p:grpSpPr>
          <p:sp>
            <p:nvSpPr>
              <p:cNvPr id="16496" name="Rectangle 7"/>
              <p:cNvSpPr>
                <a:spLocks noChangeArrowheads="1"/>
              </p:cNvSpPr>
              <p:nvPr/>
            </p:nvSpPr>
            <p:spPr bwMode="auto">
              <a:xfrm>
                <a:off x="2218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97" name="Rectangle 8"/>
              <p:cNvSpPr>
                <a:spLocks noChangeArrowheads="1"/>
              </p:cNvSpPr>
              <p:nvPr/>
            </p:nvSpPr>
            <p:spPr bwMode="auto">
              <a:xfrm>
                <a:off x="2308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98" name="Rectangle 9"/>
              <p:cNvSpPr>
                <a:spLocks noChangeArrowheads="1"/>
              </p:cNvSpPr>
              <p:nvPr/>
            </p:nvSpPr>
            <p:spPr bwMode="auto">
              <a:xfrm>
                <a:off x="2398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99" name="Rectangle 10"/>
              <p:cNvSpPr>
                <a:spLocks noChangeArrowheads="1"/>
              </p:cNvSpPr>
              <p:nvPr/>
            </p:nvSpPr>
            <p:spPr bwMode="auto">
              <a:xfrm>
                <a:off x="2488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500" name="Rectangle 11"/>
              <p:cNvSpPr>
                <a:spLocks noChangeArrowheads="1"/>
              </p:cNvSpPr>
              <p:nvPr/>
            </p:nvSpPr>
            <p:spPr bwMode="auto">
              <a:xfrm>
                <a:off x="2578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501" name="Rectangle 12"/>
              <p:cNvSpPr>
                <a:spLocks noChangeArrowheads="1"/>
              </p:cNvSpPr>
              <p:nvPr/>
            </p:nvSpPr>
            <p:spPr bwMode="auto">
              <a:xfrm>
                <a:off x="2668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502" name="Rectangle 13"/>
              <p:cNvSpPr>
                <a:spLocks noChangeArrowheads="1"/>
              </p:cNvSpPr>
              <p:nvPr/>
            </p:nvSpPr>
            <p:spPr bwMode="auto">
              <a:xfrm>
                <a:off x="2758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503" name="Rectangle 14"/>
              <p:cNvSpPr>
                <a:spLocks noChangeArrowheads="1"/>
              </p:cNvSpPr>
              <p:nvPr/>
            </p:nvSpPr>
            <p:spPr bwMode="auto">
              <a:xfrm>
                <a:off x="2848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504" name="Rectangle 15"/>
              <p:cNvSpPr>
                <a:spLocks noChangeArrowheads="1"/>
              </p:cNvSpPr>
              <p:nvPr/>
            </p:nvSpPr>
            <p:spPr bwMode="auto">
              <a:xfrm>
                <a:off x="2937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505" name="Rectangle 16"/>
              <p:cNvSpPr>
                <a:spLocks noChangeArrowheads="1"/>
              </p:cNvSpPr>
              <p:nvPr/>
            </p:nvSpPr>
            <p:spPr bwMode="auto">
              <a:xfrm>
                <a:off x="3027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506" name="Rectangle 17"/>
              <p:cNvSpPr>
                <a:spLocks noChangeArrowheads="1"/>
              </p:cNvSpPr>
              <p:nvPr/>
            </p:nvSpPr>
            <p:spPr bwMode="auto">
              <a:xfrm>
                <a:off x="3117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507" name="Rectangle 18"/>
              <p:cNvSpPr>
                <a:spLocks noChangeArrowheads="1"/>
              </p:cNvSpPr>
              <p:nvPr/>
            </p:nvSpPr>
            <p:spPr bwMode="auto">
              <a:xfrm>
                <a:off x="3207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508" name="Rectangle 19"/>
              <p:cNvSpPr>
                <a:spLocks noChangeArrowheads="1"/>
              </p:cNvSpPr>
              <p:nvPr/>
            </p:nvSpPr>
            <p:spPr bwMode="auto">
              <a:xfrm>
                <a:off x="3296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509" name="Rectangle 20"/>
              <p:cNvSpPr>
                <a:spLocks noChangeArrowheads="1"/>
              </p:cNvSpPr>
              <p:nvPr/>
            </p:nvSpPr>
            <p:spPr bwMode="auto">
              <a:xfrm>
                <a:off x="3386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510" name="Rectangle 21"/>
              <p:cNvSpPr>
                <a:spLocks noChangeArrowheads="1"/>
              </p:cNvSpPr>
              <p:nvPr/>
            </p:nvSpPr>
            <p:spPr bwMode="auto">
              <a:xfrm>
                <a:off x="3476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6480" name="Group 24"/>
            <p:cNvGrpSpPr>
              <a:grpSpLocks/>
            </p:cNvGrpSpPr>
            <p:nvPr/>
          </p:nvGrpSpPr>
          <p:grpSpPr bwMode="auto">
            <a:xfrm>
              <a:off x="2218" y="3339"/>
              <a:ext cx="1348" cy="272"/>
              <a:chOff x="2218" y="709"/>
              <a:chExt cx="1348" cy="272"/>
            </a:xfrm>
          </p:grpSpPr>
          <p:sp>
            <p:nvSpPr>
              <p:cNvPr id="16481" name="Rectangle 25"/>
              <p:cNvSpPr>
                <a:spLocks noChangeArrowheads="1"/>
              </p:cNvSpPr>
              <p:nvPr/>
            </p:nvSpPr>
            <p:spPr bwMode="auto">
              <a:xfrm>
                <a:off x="2218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82" name="Rectangle 26"/>
              <p:cNvSpPr>
                <a:spLocks noChangeArrowheads="1"/>
              </p:cNvSpPr>
              <p:nvPr/>
            </p:nvSpPr>
            <p:spPr bwMode="auto">
              <a:xfrm>
                <a:off x="2308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83" name="Rectangle 27"/>
              <p:cNvSpPr>
                <a:spLocks noChangeArrowheads="1"/>
              </p:cNvSpPr>
              <p:nvPr/>
            </p:nvSpPr>
            <p:spPr bwMode="auto">
              <a:xfrm>
                <a:off x="2398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84" name="Rectangle 28"/>
              <p:cNvSpPr>
                <a:spLocks noChangeArrowheads="1"/>
              </p:cNvSpPr>
              <p:nvPr/>
            </p:nvSpPr>
            <p:spPr bwMode="auto">
              <a:xfrm>
                <a:off x="2488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85" name="Rectangle 29"/>
              <p:cNvSpPr>
                <a:spLocks noChangeArrowheads="1"/>
              </p:cNvSpPr>
              <p:nvPr/>
            </p:nvSpPr>
            <p:spPr bwMode="auto">
              <a:xfrm>
                <a:off x="2578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86" name="Rectangle 30"/>
              <p:cNvSpPr>
                <a:spLocks noChangeArrowheads="1"/>
              </p:cNvSpPr>
              <p:nvPr/>
            </p:nvSpPr>
            <p:spPr bwMode="auto">
              <a:xfrm>
                <a:off x="2668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87" name="Rectangle 31"/>
              <p:cNvSpPr>
                <a:spLocks noChangeArrowheads="1"/>
              </p:cNvSpPr>
              <p:nvPr/>
            </p:nvSpPr>
            <p:spPr bwMode="auto">
              <a:xfrm>
                <a:off x="2758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88" name="Rectangle 32"/>
              <p:cNvSpPr>
                <a:spLocks noChangeArrowheads="1"/>
              </p:cNvSpPr>
              <p:nvPr/>
            </p:nvSpPr>
            <p:spPr bwMode="auto">
              <a:xfrm>
                <a:off x="2848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89" name="Rectangle 33"/>
              <p:cNvSpPr>
                <a:spLocks noChangeArrowheads="1"/>
              </p:cNvSpPr>
              <p:nvPr/>
            </p:nvSpPr>
            <p:spPr bwMode="auto">
              <a:xfrm>
                <a:off x="2937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90" name="Rectangle 34"/>
              <p:cNvSpPr>
                <a:spLocks noChangeArrowheads="1"/>
              </p:cNvSpPr>
              <p:nvPr/>
            </p:nvSpPr>
            <p:spPr bwMode="auto">
              <a:xfrm>
                <a:off x="3027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91" name="Rectangle 35"/>
              <p:cNvSpPr>
                <a:spLocks noChangeArrowheads="1"/>
              </p:cNvSpPr>
              <p:nvPr/>
            </p:nvSpPr>
            <p:spPr bwMode="auto">
              <a:xfrm>
                <a:off x="3117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92" name="Rectangle 36"/>
              <p:cNvSpPr>
                <a:spLocks noChangeArrowheads="1"/>
              </p:cNvSpPr>
              <p:nvPr/>
            </p:nvSpPr>
            <p:spPr bwMode="auto">
              <a:xfrm>
                <a:off x="3207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93" name="Rectangle 37"/>
              <p:cNvSpPr>
                <a:spLocks noChangeArrowheads="1"/>
              </p:cNvSpPr>
              <p:nvPr/>
            </p:nvSpPr>
            <p:spPr bwMode="auto">
              <a:xfrm>
                <a:off x="3296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94" name="Rectangle 38"/>
              <p:cNvSpPr>
                <a:spLocks noChangeArrowheads="1"/>
              </p:cNvSpPr>
              <p:nvPr/>
            </p:nvSpPr>
            <p:spPr bwMode="auto">
              <a:xfrm>
                <a:off x="3386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95" name="Rectangle 39"/>
              <p:cNvSpPr>
                <a:spLocks noChangeArrowheads="1"/>
              </p:cNvSpPr>
              <p:nvPr/>
            </p:nvSpPr>
            <p:spPr bwMode="auto">
              <a:xfrm>
                <a:off x="3476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6391" name="Group 41"/>
          <p:cNvGrpSpPr>
            <a:grpSpLocks/>
          </p:cNvGrpSpPr>
          <p:nvPr/>
        </p:nvGrpSpPr>
        <p:grpSpPr bwMode="auto">
          <a:xfrm rot="3600000">
            <a:off x="3498851" y="1258887"/>
            <a:ext cx="2146300" cy="4606925"/>
            <a:chOff x="2214" y="709"/>
            <a:chExt cx="1352" cy="2902"/>
          </a:xfrm>
        </p:grpSpPr>
        <p:grpSp>
          <p:nvGrpSpPr>
            <p:cNvPr id="16447" name="Group 42"/>
            <p:cNvGrpSpPr>
              <a:grpSpLocks/>
            </p:cNvGrpSpPr>
            <p:nvPr/>
          </p:nvGrpSpPr>
          <p:grpSpPr bwMode="auto">
            <a:xfrm>
              <a:off x="2214" y="709"/>
              <a:ext cx="1348" cy="272"/>
              <a:chOff x="2218" y="709"/>
              <a:chExt cx="1348" cy="272"/>
            </a:xfrm>
          </p:grpSpPr>
          <p:sp>
            <p:nvSpPr>
              <p:cNvPr id="16464" name="Rectangle 43"/>
              <p:cNvSpPr>
                <a:spLocks noChangeArrowheads="1"/>
              </p:cNvSpPr>
              <p:nvPr/>
            </p:nvSpPr>
            <p:spPr bwMode="auto">
              <a:xfrm>
                <a:off x="2218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65" name="Rectangle 44"/>
              <p:cNvSpPr>
                <a:spLocks noChangeArrowheads="1"/>
              </p:cNvSpPr>
              <p:nvPr/>
            </p:nvSpPr>
            <p:spPr bwMode="auto">
              <a:xfrm>
                <a:off x="2308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66" name="Rectangle 45"/>
              <p:cNvSpPr>
                <a:spLocks noChangeArrowheads="1"/>
              </p:cNvSpPr>
              <p:nvPr/>
            </p:nvSpPr>
            <p:spPr bwMode="auto">
              <a:xfrm>
                <a:off x="2398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67" name="Rectangle 46"/>
              <p:cNvSpPr>
                <a:spLocks noChangeArrowheads="1"/>
              </p:cNvSpPr>
              <p:nvPr/>
            </p:nvSpPr>
            <p:spPr bwMode="auto">
              <a:xfrm>
                <a:off x="2488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68" name="Rectangle 47"/>
              <p:cNvSpPr>
                <a:spLocks noChangeArrowheads="1"/>
              </p:cNvSpPr>
              <p:nvPr/>
            </p:nvSpPr>
            <p:spPr bwMode="auto">
              <a:xfrm>
                <a:off x="2578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69" name="Rectangle 48"/>
              <p:cNvSpPr>
                <a:spLocks noChangeArrowheads="1"/>
              </p:cNvSpPr>
              <p:nvPr/>
            </p:nvSpPr>
            <p:spPr bwMode="auto">
              <a:xfrm>
                <a:off x="2668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70" name="Rectangle 49"/>
              <p:cNvSpPr>
                <a:spLocks noChangeArrowheads="1"/>
              </p:cNvSpPr>
              <p:nvPr/>
            </p:nvSpPr>
            <p:spPr bwMode="auto">
              <a:xfrm>
                <a:off x="2758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71" name="Rectangle 50"/>
              <p:cNvSpPr>
                <a:spLocks noChangeArrowheads="1"/>
              </p:cNvSpPr>
              <p:nvPr/>
            </p:nvSpPr>
            <p:spPr bwMode="auto">
              <a:xfrm>
                <a:off x="2848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72" name="Rectangle 51"/>
              <p:cNvSpPr>
                <a:spLocks noChangeArrowheads="1"/>
              </p:cNvSpPr>
              <p:nvPr/>
            </p:nvSpPr>
            <p:spPr bwMode="auto">
              <a:xfrm>
                <a:off x="2937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73" name="Rectangle 52"/>
              <p:cNvSpPr>
                <a:spLocks noChangeArrowheads="1"/>
              </p:cNvSpPr>
              <p:nvPr/>
            </p:nvSpPr>
            <p:spPr bwMode="auto">
              <a:xfrm>
                <a:off x="3027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74" name="Rectangle 53"/>
              <p:cNvSpPr>
                <a:spLocks noChangeArrowheads="1"/>
              </p:cNvSpPr>
              <p:nvPr/>
            </p:nvSpPr>
            <p:spPr bwMode="auto">
              <a:xfrm>
                <a:off x="3117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75" name="Rectangle 54"/>
              <p:cNvSpPr>
                <a:spLocks noChangeArrowheads="1"/>
              </p:cNvSpPr>
              <p:nvPr/>
            </p:nvSpPr>
            <p:spPr bwMode="auto">
              <a:xfrm>
                <a:off x="3207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76" name="Rectangle 55"/>
              <p:cNvSpPr>
                <a:spLocks noChangeArrowheads="1"/>
              </p:cNvSpPr>
              <p:nvPr/>
            </p:nvSpPr>
            <p:spPr bwMode="auto">
              <a:xfrm>
                <a:off x="3296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77" name="Rectangle 56"/>
              <p:cNvSpPr>
                <a:spLocks noChangeArrowheads="1"/>
              </p:cNvSpPr>
              <p:nvPr/>
            </p:nvSpPr>
            <p:spPr bwMode="auto">
              <a:xfrm>
                <a:off x="3386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78" name="Rectangle 57"/>
              <p:cNvSpPr>
                <a:spLocks noChangeArrowheads="1"/>
              </p:cNvSpPr>
              <p:nvPr/>
            </p:nvSpPr>
            <p:spPr bwMode="auto">
              <a:xfrm>
                <a:off x="3476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6448" name="Group 58"/>
            <p:cNvGrpSpPr>
              <a:grpSpLocks/>
            </p:cNvGrpSpPr>
            <p:nvPr/>
          </p:nvGrpSpPr>
          <p:grpSpPr bwMode="auto">
            <a:xfrm>
              <a:off x="2218" y="3339"/>
              <a:ext cx="1348" cy="272"/>
              <a:chOff x="2218" y="709"/>
              <a:chExt cx="1348" cy="272"/>
            </a:xfrm>
          </p:grpSpPr>
          <p:sp>
            <p:nvSpPr>
              <p:cNvPr id="16449" name="Rectangle 59"/>
              <p:cNvSpPr>
                <a:spLocks noChangeArrowheads="1"/>
              </p:cNvSpPr>
              <p:nvPr/>
            </p:nvSpPr>
            <p:spPr bwMode="auto">
              <a:xfrm>
                <a:off x="2218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50" name="Rectangle 60"/>
              <p:cNvSpPr>
                <a:spLocks noChangeArrowheads="1"/>
              </p:cNvSpPr>
              <p:nvPr/>
            </p:nvSpPr>
            <p:spPr bwMode="auto">
              <a:xfrm>
                <a:off x="2308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51" name="Rectangle 61"/>
              <p:cNvSpPr>
                <a:spLocks noChangeArrowheads="1"/>
              </p:cNvSpPr>
              <p:nvPr/>
            </p:nvSpPr>
            <p:spPr bwMode="auto">
              <a:xfrm>
                <a:off x="2398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52" name="Rectangle 62"/>
              <p:cNvSpPr>
                <a:spLocks noChangeArrowheads="1"/>
              </p:cNvSpPr>
              <p:nvPr/>
            </p:nvSpPr>
            <p:spPr bwMode="auto">
              <a:xfrm>
                <a:off x="2488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53" name="Rectangle 63"/>
              <p:cNvSpPr>
                <a:spLocks noChangeArrowheads="1"/>
              </p:cNvSpPr>
              <p:nvPr/>
            </p:nvSpPr>
            <p:spPr bwMode="auto">
              <a:xfrm>
                <a:off x="2578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54" name="Rectangle 64"/>
              <p:cNvSpPr>
                <a:spLocks noChangeArrowheads="1"/>
              </p:cNvSpPr>
              <p:nvPr/>
            </p:nvSpPr>
            <p:spPr bwMode="auto">
              <a:xfrm>
                <a:off x="2668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55" name="Rectangle 65"/>
              <p:cNvSpPr>
                <a:spLocks noChangeArrowheads="1"/>
              </p:cNvSpPr>
              <p:nvPr/>
            </p:nvSpPr>
            <p:spPr bwMode="auto">
              <a:xfrm>
                <a:off x="2758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56" name="Rectangle 66"/>
              <p:cNvSpPr>
                <a:spLocks noChangeArrowheads="1"/>
              </p:cNvSpPr>
              <p:nvPr/>
            </p:nvSpPr>
            <p:spPr bwMode="auto">
              <a:xfrm>
                <a:off x="2848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57" name="Rectangle 67"/>
              <p:cNvSpPr>
                <a:spLocks noChangeArrowheads="1"/>
              </p:cNvSpPr>
              <p:nvPr/>
            </p:nvSpPr>
            <p:spPr bwMode="auto">
              <a:xfrm>
                <a:off x="2937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58" name="Rectangle 68"/>
              <p:cNvSpPr>
                <a:spLocks noChangeArrowheads="1"/>
              </p:cNvSpPr>
              <p:nvPr/>
            </p:nvSpPr>
            <p:spPr bwMode="auto">
              <a:xfrm>
                <a:off x="3027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59" name="Rectangle 69"/>
              <p:cNvSpPr>
                <a:spLocks noChangeArrowheads="1"/>
              </p:cNvSpPr>
              <p:nvPr/>
            </p:nvSpPr>
            <p:spPr bwMode="auto">
              <a:xfrm>
                <a:off x="3117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60" name="Rectangle 70"/>
              <p:cNvSpPr>
                <a:spLocks noChangeArrowheads="1"/>
              </p:cNvSpPr>
              <p:nvPr/>
            </p:nvSpPr>
            <p:spPr bwMode="auto">
              <a:xfrm>
                <a:off x="3207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61" name="Rectangle 71"/>
              <p:cNvSpPr>
                <a:spLocks noChangeArrowheads="1"/>
              </p:cNvSpPr>
              <p:nvPr/>
            </p:nvSpPr>
            <p:spPr bwMode="auto">
              <a:xfrm>
                <a:off x="3296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62" name="Rectangle 72"/>
              <p:cNvSpPr>
                <a:spLocks noChangeArrowheads="1"/>
              </p:cNvSpPr>
              <p:nvPr/>
            </p:nvSpPr>
            <p:spPr bwMode="auto">
              <a:xfrm>
                <a:off x="3386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63" name="Rectangle 73"/>
              <p:cNvSpPr>
                <a:spLocks noChangeArrowheads="1"/>
              </p:cNvSpPr>
              <p:nvPr/>
            </p:nvSpPr>
            <p:spPr bwMode="auto">
              <a:xfrm>
                <a:off x="3476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6392" name="Group 74"/>
          <p:cNvGrpSpPr>
            <a:grpSpLocks/>
          </p:cNvGrpSpPr>
          <p:nvPr/>
        </p:nvGrpSpPr>
        <p:grpSpPr bwMode="auto">
          <a:xfrm rot="-3600000">
            <a:off x="3509963" y="1263650"/>
            <a:ext cx="2146300" cy="4606925"/>
            <a:chOff x="2214" y="709"/>
            <a:chExt cx="1352" cy="2902"/>
          </a:xfrm>
        </p:grpSpPr>
        <p:grpSp>
          <p:nvGrpSpPr>
            <p:cNvPr id="16415" name="Group 75"/>
            <p:cNvGrpSpPr>
              <a:grpSpLocks/>
            </p:cNvGrpSpPr>
            <p:nvPr/>
          </p:nvGrpSpPr>
          <p:grpSpPr bwMode="auto">
            <a:xfrm>
              <a:off x="2214" y="709"/>
              <a:ext cx="1348" cy="272"/>
              <a:chOff x="2218" y="709"/>
              <a:chExt cx="1348" cy="272"/>
            </a:xfrm>
          </p:grpSpPr>
          <p:sp>
            <p:nvSpPr>
              <p:cNvPr id="16432" name="Rectangle 76"/>
              <p:cNvSpPr>
                <a:spLocks noChangeArrowheads="1"/>
              </p:cNvSpPr>
              <p:nvPr/>
            </p:nvSpPr>
            <p:spPr bwMode="auto">
              <a:xfrm>
                <a:off x="2218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33" name="Rectangle 77"/>
              <p:cNvSpPr>
                <a:spLocks noChangeArrowheads="1"/>
              </p:cNvSpPr>
              <p:nvPr/>
            </p:nvSpPr>
            <p:spPr bwMode="auto">
              <a:xfrm>
                <a:off x="2308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34" name="Rectangle 78"/>
              <p:cNvSpPr>
                <a:spLocks noChangeArrowheads="1"/>
              </p:cNvSpPr>
              <p:nvPr/>
            </p:nvSpPr>
            <p:spPr bwMode="auto">
              <a:xfrm>
                <a:off x="2398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35" name="Rectangle 79"/>
              <p:cNvSpPr>
                <a:spLocks noChangeArrowheads="1"/>
              </p:cNvSpPr>
              <p:nvPr/>
            </p:nvSpPr>
            <p:spPr bwMode="auto">
              <a:xfrm>
                <a:off x="2488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36" name="Rectangle 80"/>
              <p:cNvSpPr>
                <a:spLocks noChangeArrowheads="1"/>
              </p:cNvSpPr>
              <p:nvPr/>
            </p:nvSpPr>
            <p:spPr bwMode="auto">
              <a:xfrm>
                <a:off x="2578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37" name="Rectangle 81"/>
              <p:cNvSpPr>
                <a:spLocks noChangeArrowheads="1"/>
              </p:cNvSpPr>
              <p:nvPr/>
            </p:nvSpPr>
            <p:spPr bwMode="auto">
              <a:xfrm>
                <a:off x="2668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38" name="Rectangle 82"/>
              <p:cNvSpPr>
                <a:spLocks noChangeArrowheads="1"/>
              </p:cNvSpPr>
              <p:nvPr/>
            </p:nvSpPr>
            <p:spPr bwMode="auto">
              <a:xfrm>
                <a:off x="2758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39" name="Rectangle 83"/>
              <p:cNvSpPr>
                <a:spLocks noChangeArrowheads="1"/>
              </p:cNvSpPr>
              <p:nvPr/>
            </p:nvSpPr>
            <p:spPr bwMode="auto">
              <a:xfrm>
                <a:off x="2848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40" name="Rectangle 84"/>
              <p:cNvSpPr>
                <a:spLocks noChangeArrowheads="1"/>
              </p:cNvSpPr>
              <p:nvPr/>
            </p:nvSpPr>
            <p:spPr bwMode="auto">
              <a:xfrm>
                <a:off x="2937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41" name="Rectangle 85"/>
              <p:cNvSpPr>
                <a:spLocks noChangeArrowheads="1"/>
              </p:cNvSpPr>
              <p:nvPr/>
            </p:nvSpPr>
            <p:spPr bwMode="auto">
              <a:xfrm>
                <a:off x="3027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42" name="Rectangle 86"/>
              <p:cNvSpPr>
                <a:spLocks noChangeArrowheads="1"/>
              </p:cNvSpPr>
              <p:nvPr/>
            </p:nvSpPr>
            <p:spPr bwMode="auto">
              <a:xfrm>
                <a:off x="3117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43" name="Rectangle 87"/>
              <p:cNvSpPr>
                <a:spLocks noChangeArrowheads="1"/>
              </p:cNvSpPr>
              <p:nvPr/>
            </p:nvSpPr>
            <p:spPr bwMode="auto">
              <a:xfrm>
                <a:off x="3207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44" name="Rectangle 88"/>
              <p:cNvSpPr>
                <a:spLocks noChangeArrowheads="1"/>
              </p:cNvSpPr>
              <p:nvPr/>
            </p:nvSpPr>
            <p:spPr bwMode="auto">
              <a:xfrm>
                <a:off x="3296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45" name="Rectangle 89"/>
              <p:cNvSpPr>
                <a:spLocks noChangeArrowheads="1"/>
              </p:cNvSpPr>
              <p:nvPr/>
            </p:nvSpPr>
            <p:spPr bwMode="auto">
              <a:xfrm>
                <a:off x="3386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46" name="Rectangle 90"/>
              <p:cNvSpPr>
                <a:spLocks noChangeArrowheads="1"/>
              </p:cNvSpPr>
              <p:nvPr/>
            </p:nvSpPr>
            <p:spPr bwMode="auto">
              <a:xfrm>
                <a:off x="3476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6416" name="Group 91"/>
            <p:cNvGrpSpPr>
              <a:grpSpLocks/>
            </p:cNvGrpSpPr>
            <p:nvPr/>
          </p:nvGrpSpPr>
          <p:grpSpPr bwMode="auto">
            <a:xfrm>
              <a:off x="2218" y="3339"/>
              <a:ext cx="1348" cy="272"/>
              <a:chOff x="2218" y="709"/>
              <a:chExt cx="1348" cy="272"/>
            </a:xfrm>
          </p:grpSpPr>
          <p:sp>
            <p:nvSpPr>
              <p:cNvPr id="16417" name="Rectangle 92"/>
              <p:cNvSpPr>
                <a:spLocks noChangeArrowheads="1"/>
              </p:cNvSpPr>
              <p:nvPr/>
            </p:nvSpPr>
            <p:spPr bwMode="auto">
              <a:xfrm>
                <a:off x="2218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18" name="Rectangle 93"/>
              <p:cNvSpPr>
                <a:spLocks noChangeArrowheads="1"/>
              </p:cNvSpPr>
              <p:nvPr/>
            </p:nvSpPr>
            <p:spPr bwMode="auto">
              <a:xfrm>
                <a:off x="2308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19" name="Rectangle 94"/>
              <p:cNvSpPr>
                <a:spLocks noChangeArrowheads="1"/>
              </p:cNvSpPr>
              <p:nvPr/>
            </p:nvSpPr>
            <p:spPr bwMode="auto">
              <a:xfrm>
                <a:off x="2398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20" name="Rectangle 95"/>
              <p:cNvSpPr>
                <a:spLocks noChangeArrowheads="1"/>
              </p:cNvSpPr>
              <p:nvPr/>
            </p:nvSpPr>
            <p:spPr bwMode="auto">
              <a:xfrm>
                <a:off x="2488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21" name="Rectangle 96"/>
              <p:cNvSpPr>
                <a:spLocks noChangeArrowheads="1"/>
              </p:cNvSpPr>
              <p:nvPr/>
            </p:nvSpPr>
            <p:spPr bwMode="auto">
              <a:xfrm>
                <a:off x="2578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22" name="Rectangle 97"/>
              <p:cNvSpPr>
                <a:spLocks noChangeArrowheads="1"/>
              </p:cNvSpPr>
              <p:nvPr/>
            </p:nvSpPr>
            <p:spPr bwMode="auto">
              <a:xfrm>
                <a:off x="2668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23" name="Rectangle 98"/>
              <p:cNvSpPr>
                <a:spLocks noChangeArrowheads="1"/>
              </p:cNvSpPr>
              <p:nvPr/>
            </p:nvSpPr>
            <p:spPr bwMode="auto">
              <a:xfrm>
                <a:off x="2758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24" name="Rectangle 99"/>
              <p:cNvSpPr>
                <a:spLocks noChangeArrowheads="1"/>
              </p:cNvSpPr>
              <p:nvPr/>
            </p:nvSpPr>
            <p:spPr bwMode="auto">
              <a:xfrm>
                <a:off x="2848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25" name="Rectangle 100"/>
              <p:cNvSpPr>
                <a:spLocks noChangeArrowheads="1"/>
              </p:cNvSpPr>
              <p:nvPr/>
            </p:nvSpPr>
            <p:spPr bwMode="auto">
              <a:xfrm>
                <a:off x="2937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26" name="Rectangle 101"/>
              <p:cNvSpPr>
                <a:spLocks noChangeArrowheads="1"/>
              </p:cNvSpPr>
              <p:nvPr/>
            </p:nvSpPr>
            <p:spPr bwMode="auto">
              <a:xfrm>
                <a:off x="3027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27" name="Rectangle 102"/>
              <p:cNvSpPr>
                <a:spLocks noChangeArrowheads="1"/>
              </p:cNvSpPr>
              <p:nvPr/>
            </p:nvSpPr>
            <p:spPr bwMode="auto">
              <a:xfrm>
                <a:off x="3117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28" name="Rectangle 103"/>
              <p:cNvSpPr>
                <a:spLocks noChangeArrowheads="1"/>
              </p:cNvSpPr>
              <p:nvPr/>
            </p:nvSpPr>
            <p:spPr bwMode="auto">
              <a:xfrm>
                <a:off x="3207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29" name="Rectangle 104"/>
              <p:cNvSpPr>
                <a:spLocks noChangeArrowheads="1"/>
              </p:cNvSpPr>
              <p:nvPr/>
            </p:nvSpPr>
            <p:spPr bwMode="auto">
              <a:xfrm>
                <a:off x="3296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30" name="Rectangle 105"/>
              <p:cNvSpPr>
                <a:spLocks noChangeArrowheads="1"/>
              </p:cNvSpPr>
              <p:nvPr/>
            </p:nvSpPr>
            <p:spPr bwMode="auto">
              <a:xfrm>
                <a:off x="3386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31" name="Rectangle 106"/>
              <p:cNvSpPr>
                <a:spLocks noChangeArrowheads="1"/>
              </p:cNvSpPr>
              <p:nvPr/>
            </p:nvSpPr>
            <p:spPr bwMode="auto">
              <a:xfrm>
                <a:off x="3476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6393" name="AutoShape 108"/>
          <p:cNvSpPr>
            <a:spLocks noChangeAspect="1" noChangeArrowheads="1"/>
          </p:cNvSpPr>
          <p:nvPr/>
        </p:nvSpPr>
        <p:spPr bwMode="auto">
          <a:xfrm>
            <a:off x="4157663" y="3201988"/>
            <a:ext cx="846137" cy="731837"/>
          </a:xfrm>
          <a:prstGeom prst="hexagon">
            <a:avLst>
              <a:gd name="adj" fmla="val 28905"/>
              <a:gd name="vf" fmla="val 11547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4" name="Oval 107"/>
          <p:cNvSpPr>
            <a:spLocks noChangeAspect="1" noChangeArrowheads="1"/>
          </p:cNvSpPr>
          <p:nvPr/>
        </p:nvSpPr>
        <p:spPr bwMode="auto">
          <a:xfrm>
            <a:off x="4457700" y="3451225"/>
            <a:ext cx="230188" cy="230188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5725" name="Arc 109"/>
          <p:cNvSpPr>
            <a:spLocks/>
          </p:cNvSpPr>
          <p:nvPr/>
        </p:nvSpPr>
        <p:spPr bwMode="auto">
          <a:xfrm flipV="1">
            <a:off x="4591050" y="2684463"/>
            <a:ext cx="1584325" cy="865187"/>
          </a:xfrm>
          <a:custGeom>
            <a:avLst/>
            <a:gdLst>
              <a:gd name="T0" fmla="*/ 0 w 21600"/>
              <a:gd name="T1" fmla="*/ 0 h 21600"/>
              <a:gd name="T2" fmla="*/ 116207672 w 21600"/>
              <a:gd name="T3" fmla="*/ 34655025 h 21600"/>
              <a:gd name="T4" fmla="*/ 0 w 21600"/>
              <a:gd name="T5" fmla="*/ 34655025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5726" name="AutoShape 110"/>
          <p:cNvSpPr>
            <a:spLocks noChangeAspect="1" noChangeArrowheads="1"/>
          </p:cNvSpPr>
          <p:nvPr/>
        </p:nvSpPr>
        <p:spPr bwMode="auto">
          <a:xfrm>
            <a:off x="5003800" y="3387725"/>
            <a:ext cx="165100" cy="142875"/>
          </a:xfrm>
          <a:prstGeom prst="hexagon">
            <a:avLst>
              <a:gd name="adj" fmla="val 28889"/>
              <a:gd name="vf" fmla="val 115470"/>
            </a:avLst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5727" name="AutoShape 111"/>
          <p:cNvSpPr>
            <a:spLocks noChangeAspect="1" noChangeArrowheads="1"/>
          </p:cNvSpPr>
          <p:nvPr/>
        </p:nvSpPr>
        <p:spPr bwMode="auto">
          <a:xfrm>
            <a:off x="5175250" y="3486150"/>
            <a:ext cx="165100" cy="142875"/>
          </a:xfrm>
          <a:prstGeom prst="hexagon">
            <a:avLst>
              <a:gd name="adj" fmla="val 28889"/>
              <a:gd name="vf" fmla="val 115470"/>
            </a:avLst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5728" name="AutoShape 112"/>
          <p:cNvSpPr>
            <a:spLocks noChangeAspect="1" noChangeArrowheads="1"/>
          </p:cNvSpPr>
          <p:nvPr/>
        </p:nvSpPr>
        <p:spPr bwMode="auto">
          <a:xfrm>
            <a:off x="5343525" y="3387725"/>
            <a:ext cx="165100" cy="142875"/>
          </a:xfrm>
          <a:prstGeom prst="hexagon">
            <a:avLst>
              <a:gd name="adj" fmla="val 28889"/>
              <a:gd name="vf" fmla="val 115470"/>
            </a:avLst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5729" name="AutoShape 113"/>
          <p:cNvSpPr>
            <a:spLocks noChangeAspect="1" noChangeArrowheads="1"/>
          </p:cNvSpPr>
          <p:nvPr/>
        </p:nvSpPr>
        <p:spPr bwMode="auto">
          <a:xfrm>
            <a:off x="5514975" y="3286125"/>
            <a:ext cx="165100" cy="142875"/>
          </a:xfrm>
          <a:prstGeom prst="hexagon">
            <a:avLst>
              <a:gd name="adj" fmla="val 28889"/>
              <a:gd name="vf" fmla="val 115470"/>
            </a:avLst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5730" name="AutoShape 114"/>
          <p:cNvSpPr>
            <a:spLocks noChangeAspect="1" noChangeArrowheads="1"/>
          </p:cNvSpPr>
          <p:nvPr/>
        </p:nvSpPr>
        <p:spPr bwMode="auto">
          <a:xfrm>
            <a:off x="5686425" y="3186113"/>
            <a:ext cx="165100" cy="142875"/>
          </a:xfrm>
          <a:prstGeom prst="hexagon">
            <a:avLst>
              <a:gd name="adj" fmla="val 28889"/>
              <a:gd name="vf" fmla="val 115470"/>
            </a:avLst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5731" name="AutoShape 115"/>
          <p:cNvSpPr>
            <a:spLocks noChangeAspect="1" noChangeArrowheads="1"/>
          </p:cNvSpPr>
          <p:nvPr/>
        </p:nvSpPr>
        <p:spPr bwMode="auto">
          <a:xfrm>
            <a:off x="5857875" y="3084513"/>
            <a:ext cx="165100" cy="142875"/>
          </a:xfrm>
          <a:prstGeom prst="hexagon">
            <a:avLst>
              <a:gd name="adj" fmla="val 28889"/>
              <a:gd name="vf" fmla="val 115470"/>
            </a:avLst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5732" name="AutoShape 116"/>
          <p:cNvSpPr>
            <a:spLocks noChangeAspect="1" noChangeArrowheads="1"/>
          </p:cNvSpPr>
          <p:nvPr/>
        </p:nvSpPr>
        <p:spPr bwMode="auto">
          <a:xfrm>
            <a:off x="6030913" y="2989263"/>
            <a:ext cx="165100" cy="142875"/>
          </a:xfrm>
          <a:prstGeom prst="hexagon">
            <a:avLst>
              <a:gd name="adj" fmla="val 28889"/>
              <a:gd name="vf" fmla="val 115470"/>
            </a:avLst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5733" name="AutoShape 117"/>
          <p:cNvSpPr>
            <a:spLocks noChangeAspect="1" noChangeArrowheads="1"/>
          </p:cNvSpPr>
          <p:nvPr/>
        </p:nvSpPr>
        <p:spPr bwMode="auto">
          <a:xfrm>
            <a:off x="6027738" y="2790825"/>
            <a:ext cx="165100" cy="142875"/>
          </a:xfrm>
          <a:prstGeom prst="hexagon">
            <a:avLst>
              <a:gd name="adj" fmla="val 28889"/>
              <a:gd name="vf" fmla="val 115470"/>
            </a:avLst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5735" name="AutoShape 119"/>
          <p:cNvSpPr>
            <a:spLocks noChangeAspect="1" noChangeArrowheads="1"/>
          </p:cNvSpPr>
          <p:nvPr/>
        </p:nvSpPr>
        <p:spPr bwMode="auto">
          <a:xfrm>
            <a:off x="5176838" y="3292475"/>
            <a:ext cx="165100" cy="142875"/>
          </a:xfrm>
          <a:prstGeom prst="hexagon">
            <a:avLst>
              <a:gd name="adj" fmla="val 28889"/>
              <a:gd name="vf" fmla="val 115470"/>
            </a:avLst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5736" name="Line 120"/>
          <p:cNvSpPr>
            <a:spLocks noChangeShapeType="1"/>
          </p:cNvSpPr>
          <p:nvPr/>
        </p:nvSpPr>
        <p:spPr bwMode="auto">
          <a:xfrm flipH="1" flipV="1">
            <a:off x="3059113" y="2565400"/>
            <a:ext cx="1512887" cy="1008063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95770" name="Group 154"/>
          <p:cNvGrpSpPr>
            <a:grpSpLocks/>
          </p:cNvGrpSpPr>
          <p:nvPr/>
        </p:nvGrpSpPr>
        <p:grpSpPr bwMode="auto">
          <a:xfrm>
            <a:off x="2557463" y="2205038"/>
            <a:ext cx="574675" cy="388937"/>
            <a:chOff x="431" y="1443"/>
            <a:chExt cx="362" cy="245"/>
          </a:xfrm>
        </p:grpSpPr>
        <p:sp>
          <p:nvSpPr>
            <p:cNvPr id="16412" name="Rectangle 130"/>
            <p:cNvSpPr>
              <a:spLocks noChangeArrowheads="1"/>
            </p:cNvSpPr>
            <p:nvPr/>
          </p:nvSpPr>
          <p:spPr bwMode="auto">
            <a:xfrm rot="-3600000">
              <a:off x="522" y="1507"/>
              <a:ext cx="90" cy="272"/>
            </a:xfrm>
            <a:prstGeom prst="rect">
              <a:avLst/>
            </a:prstGeom>
            <a:solidFill>
              <a:srgbClr val="91AB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13" name="Rectangle 131"/>
            <p:cNvSpPr>
              <a:spLocks noChangeArrowheads="1"/>
            </p:cNvSpPr>
            <p:nvPr/>
          </p:nvSpPr>
          <p:spPr bwMode="auto">
            <a:xfrm rot="-3600000">
              <a:off x="567" y="1430"/>
              <a:ext cx="90" cy="272"/>
            </a:xfrm>
            <a:prstGeom prst="rect">
              <a:avLst/>
            </a:prstGeom>
            <a:solidFill>
              <a:srgbClr val="E1E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14" name="Rectangle 132"/>
            <p:cNvSpPr>
              <a:spLocks noChangeArrowheads="1"/>
            </p:cNvSpPr>
            <p:nvPr/>
          </p:nvSpPr>
          <p:spPr bwMode="auto">
            <a:xfrm rot="-3600000">
              <a:off x="612" y="1352"/>
              <a:ext cx="90" cy="272"/>
            </a:xfrm>
            <a:prstGeom prst="rect">
              <a:avLst/>
            </a:prstGeom>
            <a:solidFill>
              <a:srgbClr val="0039F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95774" name="Freeform 158"/>
          <p:cNvSpPr>
            <a:spLocks/>
          </p:cNvSpPr>
          <p:nvPr/>
        </p:nvSpPr>
        <p:spPr bwMode="auto">
          <a:xfrm>
            <a:off x="4586288" y="2719388"/>
            <a:ext cx="1584325" cy="815975"/>
          </a:xfrm>
          <a:custGeom>
            <a:avLst/>
            <a:gdLst>
              <a:gd name="T0" fmla="*/ 2147483647 w 998"/>
              <a:gd name="T1" fmla="*/ 0 h 514"/>
              <a:gd name="T2" fmla="*/ 2147483647 w 998"/>
              <a:gd name="T3" fmla="*/ 569555313 h 514"/>
              <a:gd name="T4" fmla="*/ 1713706250 w 998"/>
              <a:gd name="T5" fmla="*/ 1028223750 h 514"/>
              <a:gd name="T6" fmla="*/ 914817513 w 998"/>
              <a:gd name="T7" fmla="*/ 1257558763 h 514"/>
              <a:gd name="T8" fmla="*/ 0 w 998"/>
              <a:gd name="T9" fmla="*/ 1257558763 h 51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98" h="514">
                <a:moveTo>
                  <a:pt x="998" y="0"/>
                </a:moveTo>
                <a:cubicBezTo>
                  <a:pt x="979" y="79"/>
                  <a:pt x="960" y="158"/>
                  <a:pt x="907" y="226"/>
                </a:cubicBezTo>
                <a:cubicBezTo>
                  <a:pt x="854" y="294"/>
                  <a:pt x="771" y="362"/>
                  <a:pt x="680" y="408"/>
                </a:cubicBezTo>
                <a:cubicBezTo>
                  <a:pt x="589" y="454"/>
                  <a:pt x="476" y="484"/>
                  <a:pt x="363" y="499"/>
                </a:cubicBezTo>
                <a:cubicBezTo>
                  <a:pt x="250" y="514"/>
                  <a:pt x="125" y="506"/>
                  <a:pt x="0" y="499"/>
                </a:cubicBezTo>
              </a:path>
            </a:pathLst>
          </a:cu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5775" name="Freeform 159"/>
          <p:cNvSpPr>
            <a:spLocks/>
          </p:cNvSpPr>
          <p:nvPr/>
        </p:nvSpPr>
        <p:spPr bwMode="auto">
          <a:xfrm>
            <a:off x="4556125" y="2552700"/>
            <a:ext cx="1584325" cy="909638"/>
          </a:xfrm>
          <a:custGeom>
            <a:avLst/>
            <a:gdLst>
              <a:gd name="T0" fmla="*/ 2147483647 w 998"/>
              <a:gd name="T1" fmla="*/ 0 h 573"/>
              <a:gd name="T2" fmla="*/ 2147483647 w 998"/>
              <a:gd name="T3" fmla="*/ 322580177 h 573"/>
              <a:gd name="T4" fmla="*/ 2147483647 w 998"/>
              <a:gd name="T5" fmla="*/ 819052025 h 573"/>
              <a:gd name="T6" fmla="*/ 1733867500 w 998"/>
              <a:gd name="T7" fmla="*/ 1282761030 h 573"/>
              <a:gd name="T8" fmla="*/ 945059388 w 998"/>
              <a:gd name="T9" fmla="*/ 1433970488 h 573"/>
              <a:gd name="T10" fmla="*/ 0 w 998"/>
              <a:gd name="T11" fmla="*/ 1345764177 h 57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998" h="573">
                <a:moveTo>
                  <a:pt x="973" y="0"/>
                </a:moveTo>
                <a:cubicBezTo>
                  <a:pt x="976" y="21"/>
                  <a:pt x="998" y="74"/>
                  <a:pt x="989" y="128"/>
                </a:cubicBezTo>
                <a:cubicBezTo>
                  <a:pt x="980" y="182"/>
                  <a:pt x="967" y="262"/>
                  <a:pt x="917" y="325"/>
                </a:cubicBezTo>
                <a:cubicBezTo>
                  <a:pt x="867" y="388"/>
                  <a:pt x="778" y="468"/>
                  <a:pt x="688" y="509"/>
                </a:cubicBezTo>
                <a:cubicBezTo>
                  <a:pt x="598" y="550"/>
                  <a:pt x="490" y="565"/>
                  <a:pt x="375" y="569"/>
                </a:cubicBezTo>
                <a:cubicBezTo>
                  <a:pt x="260" y="573"/>
                  <a:pt x="78" y="541"/>
                  <a:pt x="0" y="534"/>
                </a:cubicBezTo>
              </a:path>
            </a:pathLst>
          </a:cu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5776" name="Freeform 160"/>
          <p:cNvSpPr>
            <a:spLocks/>
          </p:cNvSpPr>
          <p:nvPr/>
        </p:nvSpPr>
        <p:spPr bwMode="auto">
          <a:xfrm>
            <a:off x="4627563" y="2693988"/>
            <a:ext cx="1571625" cy="914400"/>
          </a:xfrm>
          <a:custGeom>
            <a:avLst/>
            <a:gdLst>
              <a:gd name="T0" fmla="*/ 2147483647 w 990"/>
              <a:gd name="T1" fmla="*/ 0 h 576"/>
              <a:gd name="T2" fmla="*/ 2147483647 w 990"/>
              <a:gd name="T3" fmla="*/ 219254388 h 576"/>
              <a:gd name="T4" fmla="*/ 2147483647 w 990"/>
              <a:gd name="T5" fmla="*/ 622479388 h 576"/>
              <a:gd name="T6" fmla="*/ 1590219388 w 990"/>
              <a:gd name="T7" fmla="*/ 1033264063 h 576"/>
              <a:gd name="T8" fmla="*/ 871974063 w 990"/>
              <a:gd name="T9" fmla="*/ 1323082825 h 576"/>
              <a:gd name="T10" fmla="*/ 0 w 990"/>
              <a:gd name="T11" fmla="*/ 1451610000 h 57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990" h="576">
                <a:moveTo>
                  <a:pt x="979" y="0"/>
                </a:moveTo>
                <a:cubicBezTo>
                  <a:pt x="979" y="14"/>
                  <a:pt x="990" y="46"/>
                  <a:pt x="976" y="87"/>
                </a:cubicBezTo>
                <a:cubicBezTo>
                  <a:pt x="962" y="128"/>
                  <a:pt x="953" y="193"/>
                  <a:pt x="896" y="247"/>
                </a:cubicBezTo>
                <a:cubicBezTo>
                  <a:pt x="839" y="301"/>
                  <a:pt x="723" y="364"/>
                  <a:pt x="631" y="410"/>
                </a:cubicBezTo>
                <a:cubicBezTo>
                  <a:pt x="539" y="456"/>
                  <a:pt x="451" y="497"/>
                  <a:pt x="346" y="525"/>
                </a:cubicBezTo>
                <a:cubicBezTo>
                  <a:pt x="241" y="553"/>
                  <a:pt x="72" y="566"/>
                  <a:pt x="0" y="576"/>
                </a:cubicBezTo>
              </a:path>
            </a:pathLst>
          </a:cu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5777" name="Line 161"/>
          <p:cNvSpPr>
            <a:spLocks noChangeShapeType="1"/>
          </p:cNvSpPr>
          <p:nvPr/>
        </p:nvSpPr>
        <p:spPr bwMode="auto">
          <a:xfrm flipH="1" flipV="1">
            <a:off x="3068638" y="2503488"/>
            <a:ext cx="1512887" cy="1079500"/>
          </a:xfrm>
          <a:prstGeom prst="line">
            <a:avLst/>
          </a:prstGeom>
          <a:noFill/>
          <a:ln w="28575" cap="rnd">
            <a:solidFill>
              <a:schemeClr val="accent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11" name="Rectangle 162"/>
          <p:cNvSpPr>
            <a:spLocks noGrp="1" noChangeArrowheads="1"/>
          </p:cNvSpPr>
          <p:nvPr>
            <p:ph type="title"/>
          </p:nvPr>
        </p:nvSpPr>
        <p:spPr>
          <a:xfrm>
            <a:off x="685800" y="-26988"/>
            <a:ext cx="7772400" cy="1143001"/>
          </a:xfrm>
        </p:spPr>
        <p:txBody>
          <a:bodyPr/>
          <a:lstStyle/>
          <a:p>
            <a:pPr eaLnBrk="1" hangingPunct="1"/>
            <a:r>
              <a:rPr lang="fr-FR" smtClean="0"/>
              <a:t>Principe reconstruction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"/>
                                        <p:tgtEl>
                                          <p:spTgt spid="495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4957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5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repeatCount="indefinite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4" dur="1000" tmFilter="0, 0; .2, .5; .8, .5; 1, 0"/>
                                        <p:tgtEl>
                                          <p:spTgt spid="4957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500" autoRev="1" fill="hold"/>
                                        <p:tgtEl>
                                          <p:spTgt spid="4957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7" dur="1000" tmFilter="0, 0; .2, .5; .8, .5; 1, 0"/>
                                        <p:tgtEl>
                                          <p:spTgt spid="4957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500" autoRev="1" fill="hold"/>
                                        <p:tgtEl>
                                          <p:spTgt spid="4957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0" dur="1000" tmFilter="0, 0; .2, .5; .8, .5; 1, 0"/>
                                        <p:tgtEl>
                                          <p:spTgt spid="4957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500" autoRev="1" fill="hold"/>
                                        <p:tgtEl>
                                          <p:spTgt spid="4957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3" dur="1000" tmFilter="0, 0; .2, .5; .8, .5; 1, 0"/>
                                        <p:tgtEl>
                                          <p:spTgt spid="4957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500" autoRev="1" fill="hold"/>
                                        <p:tgtEl>
                                          <p:spTgt spid="4957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6" dur="1000" tmFilter="0, 0; .2, .5; .8, .5; 1, 0"/>
                                        <p:tgtEl>
                                          <p:spTgt spid="4957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500" autoRev="1" fill="hold"/>
                                        <p:tgtEl>
                                          <p:spTgt spid="4957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4957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4957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2" dur="1000" tmFilter="0, 0; .2, .5; .8, .5; 1, 0"/>
                                        <p:tgtEl>
                                          <p:spTgt spid="4957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500" autoRev="1" fill="hold"/>
                                        <p:tgtEl>
                                          <p:spTgt spid="4957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5" dur="1000" tmFilter="0, 0; .2, .5; .8, .5; 1, 0"/>
                                        <p:tgtEl>
                                          <p:spTgt spid="4957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500" autoRev="1" fill="hold"/>
                                        <p:tgtEl>
                                          <p:spTgt spid="4957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4957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4957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2000"/>
                                        <p:tgtEl>
                                          <p:spTgt spid="4957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2"/>
                                            </p:cond>
                                          </p:stCondLst>
                                        </p:cTn>
                                        <p:tgtEl>
                                          <p:spTgt spid="495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2000"/>
                                        <p:tgtEl>
                                          <p:spTgt spid="4957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6"/>
                                            </p:cond>
                                          </p:stCondLst>
                                        </p:cTn>
                                        <p:tgtEl>
                                          <p:spTgt spid="495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7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2000"/>
                                        <p:tgtEl>
                                          <p:spTgt spid="495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4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000"/>
                                        <p:tgtEl>
                                          <p:spTgt spid="4957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5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000"/>
                                        <p:tgtEl>
                                          <p:spTgt spid="4957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5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000"/>
                                        <p:tgtEl>
                                          <p:spTgt spid="4957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5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2000"/>
                                        <p:tgtEl>
                                          <p:spTgt spid="4957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5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2000"/>
                                        <p:tgtEl>
                                          <p:spTgt spid="4957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5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2000"/>
                                        <p:tgtEl>
                                          <p:spTgt spid="4957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5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2000"/>
                                        <p:tgtEl>
                                          <p:spTgt spid="4957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5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2000"/>
                                        <p:tgtEl>
                                          <p:spTgt spid="4957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5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2000"/>
                                        <p:tgtEl>
                                          <p:spTgt spid="4957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5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9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500"/>
                                        <p:tgtEl>
                                          <p:spTgt spid="495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7" presetID="26" presetClass="emph" presetSubtype="0" repeatCount="indefinite" fill="hold" grpId="3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08" dur="2000" tmFilter="0, 0; .2, .5; .8, .5; 1, 0"/>
                                        <p:tgtEl>
                                          <p:spTgt spid="4957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1000" autoRev="1" fill="hold"/>
                                        <p:tgtEl>
                                          <p:spTgt spid="4957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95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 nodeType="clickPar">
                      <p:stCondLst>
                        <p:cond delay="indefinite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495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8" dur="2000"/>
                                        <p:tgtEl>
                                          <p:spTgt spid="495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20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1" dur="500"/>
                                        <p:tgtEl>
                                          <p:spTgt spid="4957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5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4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00" tmFilter="0, 0; .2, .5; .8, .5; 1, 0"/>
                                        <p:tgtEl>
                                          <p:spTgt spid="4957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6" dur="500" autoRev="1" fill="hold"/>
                                        <p:tgtEl>
                                          <p:spTgt spid="4957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495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32" presetID="1" presetClass="entr" presetSubtype="0" fill="hold" grpId="2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35" presetID="26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2000" tmFilter="0, 0; .2, .5; .8, .5; 1, 0"/>
                                        <p:tgtEl>
                                          <p:spTgt spid="4957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7" dur="1000" autoRev="1" fill="hold"/>
                                        <p:tgtEl>
                                          <p:spTgt spid="4957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95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5725" grpId="0" animBg="1"/>
      <p:bldP spid="495725" grpId="1" animBg="1"/>
      <p:bldP spid="495725" grpId="2" animBg="1"/>
      <p:bldP spid="495725" grpId="3" animBg="1"/>
      <p:bldP spid="495726" grpId="0" animBg="1"/>
      <p:bldP spid="495726" grpId="1" animBg="1"/>
      <p:bldP spid="495726" grpId="2" animBg="1"/>
      <p:bldP spid="495727" grpId="0" animBg="1"/>
      <p:bldP spid="495727" grpId="1" animBg="1"/>
      <p:bldP spid="495727" grpId="2" animBg="1"/>
      <p:bldP spid="495728" grpId="0" animBg="1"/>
      <p:bldP spid="495728" grpId="1" animBg="1"/>
      <p:bldP spid="495728" grpId="2" animBg="1"/>
      <p:bldP spid="495729" grpId="0" animBg="1"/>
      <p:bldP spid="495729" grpId="1" animBg="1"/>
      <p:bldP spid="495729" grpId="2" animBg="1"/>
      <p:bldP spid="495730" grpId="0" animBg="1"/>
      <p:bldP spid="495730" grpId="1" animBg="1"/>
      <p:bldP spid="495730" grpId="2" animBg="1"/>
      <p:bldP spid="495731" grpId="0" animBg="1"/>
      <p:bldP spid="495731" grpId="1" animBg="1"/>
      <p:bldP spid="495731" grpId="2" animBg="1"/>
      <p:bldP spid="495732" grpId="0" animBg="1"/>
      <p:bldP spid="495732" grpId="1" animBg="1"/>
      <p:bldP spid="495732" grpId="2" animBg="1"/>
      <p:bldP spid="495733" grpId="0" animBg="1"/>
      <p:bldP spid="495733" grpId="1" animBg="1"/>
      <p:bldP spid="495733" grpId="2" animBg="1"/>
      <p:bldP spid="495735" grpId="0" animBg="1"/>
      <p:bldP spid="495735" grpId="1" animBg="1"/>
      <p:bldP spid="495735" grpId="2" animBg="1"/>
      <p:bldP spid="495736" grpId="0" animBg="1"/>
      <p:bldP spid="495736" grpId="1" animBg="1"/>
      <p:bldP spid="495736" grpId="2" animBg="1"/>
      <p:bldP spid="495736" grpId="3" animBg="1"/>
      <p:bldP spid="495774" grpId="0" animBg="1"/>
      <p:bldP spid="495775" grpId="0" animBg="1"/>
      <p:bldP spid="495776" grpId="0" animBg="1"/>
      <p:bldP spid="495777" grpId="0" animBg="1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4AEABB-90E8-489E-9DFC-06C889372727}" type="slidenum">
              <a:rPr lang="en-US"/>
              <a:pPr>
                <a:defRPr/>
              </a:pPr>
              <a:t>150</a:t>
            </a:fld>
            <a:endParaRPr lang="en-US"/>
          </a:p>
        </p:txBody>
      </p:sp>
      <p:sp>
        <p:nvSpPr>
          <p:cNvPr id="13722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4450"/>
            <a:ext cx="7772400" cy="1143000"/>
          </a:xfrm>
        </p:spPr>
        <p:txBody>
          <a:bodyPr/>
          <a:lstStyle/>
          <a:p>
            <a:pPr eaLnBrk="1" hangingPunct="1"/>
            <a:r>
              <a:rPr lang="fr-FR" sz="3600" smtClean="0"/>
              <a:t>Log(vraisemblance)</a:t>
            </a:r>
          </a:p>
        </p:txBody>
      </p:sp>
      <p:sp>
        <p:nvSpPr>
          <p:cNvPr id="1372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5589588"/>
            <a:ext cx="7772400" cy="71913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fr-FR" sz="2400" smtClean="0"/>
              <a:t>Plot de log(vraisemblance): </a:t>
            </a:r>
          </a:p>
          <a:p>
            <a:pPr lvl="1" eaLnBrk="1" hangingPunct="1">
              <a:lnSpc>
                <a:spcPct val="80000"/>
              </a:lnSpc>
            </a:pPr>
            <a:r>
              <a:rPr lang="fr-FR" sz="2000" smtClean="0"/>
              <a:t>Hauteur de la courbe montrée: de {max à max-11</a:t>
            </a:r>
            <a:r>
              <a:rPr lang="fr-FR" sz="2000" baseline="30000" smtClean="0"/>
              <a:t>2</a:t>
            </a:r>
            <a:r>
              <a:rPr lang="fr-FR" sz="2000" smtClean="0"/>
              <a:t>/2}</a:t>
            </a:r>
          </a:p>
        </p:txBody>
      </p:sp>
      <p:pic>
        <p:nvPicPr>
          <p:cNvPr id="3" name="Likeli_gouraud_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76061" y="1052736"/>
            <a:ext cx="5448267" cy="4086200"/>
          </a:xfrm>
          <a:prstGeom prst="rect">
            <a:avLst/>
          </a:prstGeom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 rot="-5400000">
            <a:off x="6553349" y="2901950"/>
            <a:ext cx="23304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 sz="1000" dirty="0"/>
              <a:t>(cliquer sur l’animation pour démarrer)</a:t>
            </a:r>
          </a:p>
        </p:txBody>
      </p:sp>
    </p:spTree>
    <p:extLst>
      <p:ext uri="{BB962C8B-B14F-4D97-AF65-F5344CB8AC3E}">
        <p14:creationId xmlns:p14="http://schemas.microsoft.com/office/powerpoint/2010/main" val="348237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1C7F6D-4D09-4C88-8273-D5427247D678}" type="slidenum">
              <a:rPr lang="en-US"/>
              <a:pPr>
                <a:defRPr/>
              </a:pPr>
              <a:t>151</a:t>
            </a:fld>
            <a:endParaRPr lang="en-US"/>
          </a:p>
        </p:txBody>
      </p:sp>
      <p:sp>
        <p:nvSpPr>
          <p:cNvPr id="13824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5229225"/>
            <a:ext cx="7772400" cy="1150938"/>
          </a:xfrm>
        </p:spPr>
        <p:txBody>
          <a:bodyPr/>
          <a:lstStyle/>
          <a:p>
            <a:pPr eaLnBrk="1" hangingPunct="1"/>
            <a:r>
              <a:rPr lang="fr-FR" sz="2400" smtClean="0"/>
              <a:t>Idem, vue de « dessus »</a:t>
            </a:r>
          </a:p>
          <a:p>
            <a:pPr lvl="1" eaLnBrk="1" hangingPunct="1"/>
            <a:r>
              <a:rPr lang="fr-FR" sz="2000" smtClean="0"/>
              <a:t>Les contours correspondent à des variations de -1</a:t>
            </a:r>
            <a:r>
              <a:rPr lang="fr-FR" sz="2000" baseline="30000" smtClean="0"/>
              <a:t>2</a:t>
            </a:r>
            <a:r>
              <a:rPr lang="fr-FR" sz="2000" smtClean="0"/>
              <a:t>/2, -2</a:t>
            </a:r>
            <a:r>
              <a:rPr lang="fr-FR" sz="2000" baseline="30000" smtClean="0"/>
              <a:t>2</a:t>
            </a:r>
            <a:r>
              <a:rPr lang="fr-FR" sz="2000" smtClean="0"/>
              <a:t>/2, -3</a:t>
            </a:r>
            <a:r>
              <a:rPr lang="fr-FR" sz="2000" baseline="30000" smtClean="0"/>
              <a:t>2</a:t>
            </a:r>
            <a:r>
              <a:rPr lang="fr-FR" sz="2000" smtClean="0"/>
              <a:t>/2… -10</a:t>
            </a:r>
            <a:r>
              <a:rPr lang="fr-FR" sz="2000" baseline="30000" smtClean="0"/>
              <a:t>2</a:t>
            </a:r>
            <a:r>
              <a:rPr lang="fr-FR" sz="2000" smtClean="0"/>
              <a:t>/2 par rapport au maximum</a:t>
            </a:r>
          </a:p>
        </p:txBody>
      </p:sp>
      <p:sp>
        <p:nvSpPr>
          <p:cNvPr id="138246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4445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fr-FR" sz="3600" smtClean="0"/>
              <a:t>Log(vraisemblance)</a:t>
            </a:r>
          </a:p>
        </p:txBody>
      </p:sp>
      <p:sp>
        <p:nvSpPr>
          <p:cNvPr id="138247" name="Text Box 4"/>
          <p:cNvSpPr txBox="1">
            <a:spLocks noChangeArrowheads="1"/>
          </p:cNvSpPr>
          <p:nvPr/>
        </p:nvSpPr>
        <p:spPr bwMode="auto">
          <a:xfrm rot="-5400000">
            <a:off x="6193309" y="2901950"/>
            <a:ext cx="23304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 sz="1000" dirty="0"/>
              <a:t>(cliquer sur l’animation pour démarrer)</a:t>
            </a:r>
          </a:p>
        </p:txBody>
      </p:sp>
      <p:pic>
        <p:nvPicPr>
          <p:cNvPr id="3" name="Lileli_cont_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91680" y="1089192"/>
            <a:ext cx="5424000" cy="406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-18256"/>
            <a:ext cx="7772400" cy="1143000"/>
          </a:xfrm>
        </p:spPr>
        <p:txBody>
          <a:bodyPr/>
          <a:lstStyle/>
          <a:p>
            <a:r>
              <a:rPr lang="en-US" sz="4000" dirty="0" err="1" smtClean="0"/>
              <a:t>Preuve</a:t>
            </a:r>
            <a:r>
              <a:rPr lang="en-US" sz="4000" dirty="0" smtClean="0"/>
              <a:t> d’un </a:t>
            </a:r>
            <a:r>
              <a:rPr lang="en-US" sz="4000" dirty="0" err="1" smtClean="0"/>
              <a:t>extremum</a:t>
            </a:r>
            <a:endParaRPr lang="en-US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/>
              <p:cNvSpPr>
                <a:spLocks noGrp="1"/>
              </p:cNvSpPr>
              <p:nvPr>
                <p:ph idx="1"/>
              </p:nvPr>
            </p:nvSpPr>
            <p:spPr>
              <a:xfrm>
                <a:off x="323528" y="1210544"/>
                <a:ext cx="8568952" cy="5314800"/>
              </a:xfrm>
            </p:spPr>
            <p:txBody>
              <a:bodyPr/>
              <a:lstStyle/>
              <a:p>
                <a:r>
                  <a:rPr lang="en-US" sz="2000" dirty="0" smtClean="0"/>
                  <a:t>On </a:t>
                </a:r>
                <a:r>
                  <a:rPr lang="en-US" sz="2000" dirty="0" err="1" smtClean="0"/>
                  <a:t>montre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assez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facilement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que</a:t>
                </a:r>
                <a:r>
                  <a:rPr lang="en-US" sz="2000" dirty="0" smtClean="0"/>
                  <a:t> la </a:t>
                </a:r>
                <a:r>
                  <a:rPr lang="en-US" sz="2000" dirty="0" err="1" smtClean="0"/>
                  <a:t>vraisemblance</a:t>
                </a:r>
                <a:r>
                  <a:rPr lang="en-US" sz="2000" dirty="0" smtClean="0"/>
                  <a:t> a un </a:t>
                </a:r>
                <a:r>
                  <a:rPr lang="en-US" sz="2000" dirty="0" err="1" smtClean="0"/>
                  <a:t>extremum</a:t>
                </a:r>
                <a:r>
                  <a:rPr lang="en-US" sz="2000" dirty="0" smtClean="0"/>
                  <a:t> pour les </a:t>
                </a:r>
                <a:r>
                  <a:rPr lang="en-US" sz="2000" dirty="0" err="1" smtClean="0"/>
                  <a:t>valeurs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vraies</a:t>
                </a:r>
                <a:r>
                  <a:rPr lang="en-US" sz="2000" dirty="0" smtClean="0"/>
                  <a:t> des </a:t>
                </a:r>
                <a:r>
                  <a:rPr lang="en-US" sz="2000" dirty="0" err="1" smtClean="0"/>
                  <a:t>paramètres</a:t>
                </a:r>
                <a:r>
                  <a:rPr lang="en-US" sz="2000" dirty="0" smtClean="0"/>
                  <a:t>, </a:t>
                </a:r>
                <a:r>
                  <a:rPr lang="en-US" sz="2000" dirty="0" err="1" smtClean="0"/>
                  <a:t>dans</a:t>
                </a:r>
                <a:r>
                  <a:rPr lang="en-US" sz="2000" dirty="0" smtClean="0"/>
                  <a:t> le </a:t>
                </a:r>
                <a:r>
                  <a:rPr lang="en-US" sz="2000" dirty="0" err="1" smtClean="0"/>
                  <a:t>cas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d’une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statistique</a:t>
                </a:r>
                <a:r>
                  <a:rPr lang="en-US" sz="2000" dirty="0" smtClean="0"/>
                  <a:t> (d’un </a:t>
                </a:r>
                <a:r>
                  <a:rPr lang="en-US" sz="2000" dirty="0" err="1" smtClean="0"/>
                  <a:t>nombre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d’évènements</a:t>
                </a:r>
                <a:r>
                  <a:rPr lang="en-US" sz="2000" dirty="0" smtClean="0"/>
                  <a:t>) </a:t>
                </a:r>
                <a:r>
                  <a:rPr lang="en-US" sz="2000" i="1" dirty="0" smtClean="0"/>
                  <a:t>N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tendant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vers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infini</a:t>
                </a:r>
                <a:r>
                  <a:rPr lang="en-US" sz="2000" dirty="0" smtClean="0"/>
                  <a:t>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fr-FR" sz="2000" b="0" i="1" smtClean="0"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 sz="2000" b="0" i="0" smtClean="0">
                              <a:latin typeface="Cambria Math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ctrlPr>
                                <a:rPr lang="fr-FR" sz="20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fr-FR" sz="2000" b="0" i="1" smtClean="0">
                                  <a:latin typeface="Cambria Math"/>
                                </a:rPr>
                                <m:t>𝐿</m:t>
                              </m:r>
                              <m:r>
                                <a:rPr lang="fr-FR" sz="2000" b="0" i="1" smtClean="0">
                                  <a:latin typeface="Cambria Math"/>
                                </a:rPr>
                                <m:t>;</m:t>
                              </m:r>
                              <m:r>
                                <a:rPr lang="fr-FR" sz="2000" b="0" i="1" smtClean="0">
                                  <a:latin typeface="Cambria Math"/>
                                </a:rPr>
                                <m:t>𝑝</m:t>
                              </m:r>
                            </m:e>
                          </m:d>
                        </m:e>
                      </m:func>
                      <m:r>
                        <a:rPr lang="fr-FR" sz="20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fr-FR" sz="2000" b="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fr-FR" sz="2000" b="0" i="1" smtClean="0">
                              <a:latin typeface="Cambria Math"/>
                            </a:rPr>
                            <m:t>𝑖</m:t>
                          </m:r>
                        </m:sub>
                        <m:sup/>
                        <m:e>
                          <m:func>
                            <m:funcPr>
                              <m:ctrlPr>
                                <a:rPr lang="fr-FR" sz="2000" b="0" i="1" smtClean="0"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fr-FR" sz="2000" b="0" i="0" smtClean="0">
                                  <a:latin typeface="Cambria Math"/>
                                </a:rPr>
                                <m:t>log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fr-FR" sz="2000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fr-FR" sz="2000" b="0" i="1" smtClean="0">
                                      <a:latin typeface="Cambria Math"/>
                                    </a:rPr>
                                    <m:t>𝑓</m:t>
                                  </m:r>
                                  <m:d>
                                    <m:dPr>
                                      <m:ctrlPr>
                                        <a:rPr lang="fr-FR" sz="2000" b="0" i="1" smtClean="0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fr-FR" sz="2000" b="0" i="1" smtClean="0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sz="2000" b="0" i="1" smtClean="0">
                                              <a:latin typeface="Cambria Math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fr-FR" sz="2000" b="0" i="1" smtClean="0">
                                              <a:latin typeface="Cambria Math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fr-FR" sz="2000" b="0" i="1" smtClean="0">
                                          <a:latin typeface="Cambria Math"/>
                                        </a:rPr>
                                        <m:t>;</m:t>
                                      </m:r>
                                      <m:r>
                                        <a:rPr lang="fr-FR" sz="2000" b="0" i="1" smtClean="0">
                                          <a:latin typeface="Cambria Math"/>
                                        </a:rPr>
                                        <m:t>𝑝</m:t>
                                      </m:r>
                                    </m:e>
                                  </m:d>
                                </m:e>
                              </m:d>
                            </m:e>
                          </m:func>
                          <m:r>
                            <a:rPr lang="fr-FR" sz="2000" b="0" i="1" smtClean="0">
                              <a:latin typeface="Cambria Math"/>
                              <a:ea typeface="Cambria Math"/>
                            </a:rPr>
                            <m:t>→</m:t>
                          </m:r>
                          <m:r>
                            <a:rPr lang="fr-FR" sz="2000" b="0" i="1" smtClean="0">
                              <a:latin typeface="Cambria Math"/>
                              <a:ea typeface="Cambria Math"/>
                            </a:rPr>
                            <m:t>𝑁</m:t>
                          </m:r>
                        </m:e>
                      </m:nary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fr-FR" sz="2000" b="0" i="1" smtClean="0">
                              <a:latin typeface="Cambria Math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fr-FR" sz="2000" b="0" i="1" smtClean="0">
                              <a:latin typeface="Cambria Math"/>
                            </a:rPr>
                            <m:t>𝑓</m:t>
                          </m:r>
                          <m:d>
                            <m:dPr>
                              <m:ctrlPr>
                                <a:rPr lang="fr-FR" sz="20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fr-FR" sz="2000" b="0" i="1" smtClean="0">
                                  <a:latin typeface="Cambria Math"/>
                                </a:rPr>
                                <m:t>𝑥</m:t>
                              </m:r>
                              <m:r>
                                <a:rPr lang="fr-FR" sz="2000" b="0" i="1" smtClean="0">
                                  <a:latin typeface="Cambria Math"/>
                                </a:rPr>
                                <m:t>;</m:t>
                              </m:r>
                              <m:sSub>
                                <m:sSubPr>
                                  <m:ctrlPr>
                                    <a:rPr lang="fr-FR" sz="2000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fr-FR" sz="2000" b="0" i="1" smtClean="0">
                                      <a:latin typeface="Cambria Math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fr-FR" sz="2000" b="0" i="1" smtClean="0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  <m:func>
                            <m:funcPr>
                              <m:ctrlPr>
                                <a:rPr lang="fr-FR" sz="2000" b="0" i="1" smtClean="0"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fr-FR" sz="2000" b="0" i="0" smtClean="0">
                                  <a:latin typeface="Cambria Math"/>
                                </a:rPr>
                                <m:t>log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fr-FR" sz="2000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fr-FR" sz="2000" b="0" i="1" smtClean="0">
                                      <a:latin typeface="Cambria Math"/>
                                    </a:rPr>
                                    <m:t>𝑓</m:t>
                                  </m:r>
                                  <m:d>
                                    <m:dPr>
                                      <m:ctrlPr>
                                        <a:rPr lang="fr-FR" sz="2000" b="0" i="1" smtClean="0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sz="2000" b="0" i="1" smtClean="0">
                                          <a:latin typeface="Cambria Math"/>
                                        </a:rPr>
                                        <m:t>𝑥</m:t>
                                      </m:r>
                                      <m:r>
                                        <a:rPr lang="fr-FR" sz="2000" b="0" i="1" smtClean="0">
                                          <a:latin typeface="Cambria Math"/>
                                        </a:rPr>
                                        <m:t>;</m:t>
                                      </m:r>
                                      <m:r>
                                        <a:rPr lang="fr-FR" sz="2000" b="0" i="1" smtClean="0">
                                          <a:latin typeface="Cambria Math"/>
                                        </a:rPr>
                                        <m:t>𝑝</m:t>
                                      </m:r>
                                    </m:e>
                                  </m:d>
                                </m:e>
                              </m:d>
                            </m:e>
                          </m:func>
                          <m:r>
                            <a:rPr lang="fr-FR" sz="2000" b="0" i="1" smtClean="0">
                              <a:latin typeface="Cambria Math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fr-FR" sz="2000" b="0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20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fr-FR" sz="2000" b="0" i="1" smtClean="0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fr-FR" sz="2000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fr-FR" sz="2000" b="0" i="1" smtClean="0">
                              <a:latin typeface="Cambria Math"/>
                            </a:rPr>
                            <m:t>𝑝</m:t>
                          </m:r>
                        </m:den>
                      </m:f>
                      <m:func>
                        <m:funcPr>
                          <m:ctrlPr>
                            <a:rPr lang="fr-FR" sz="2000" b="0" i="1" smtClean="0"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 sz="2000" b="0" i="0" smtClean="0">
                              <a:latin typeface="Cambria Math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ctrlPr>
                                <a:rPr lang="fr-FR" sz="20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fr-FR" sz="2000" b="0" i="1" smtClean="0">
                                  <a:latin typeface="Cambria Math"/>
                                </a:rPr>
                                <m:t>𝐿</m:t>
                              </m:r>
                              <m:r>
                                <a:rPr lang="fr-FR" sz="2000" b="0" i="1" smtClean="0">
                                  <a:latin typeface="Cambria Math"/>
                                </a:rPr>
                                <m:t>;</m:t>
                              </m:r>
                              <m:r>
                                <a:rPr lang="fr-FR" sz="2000" b="0" i="1" smtClean="0">
                                  <a:latin typeface="Cambria Math"/>
                                </a:rPr>
                                <m:t>𝑝</m:t>
                              </m:r>
                            </m:e>
                          </m:d>
                        </m:e>
                      </m:func>
                      <m:r>
                        <a:rPr lang="fr-FR" sz="2000" b="0" i="1" smtClean="0">
                          <a:latin typeface="Cambria Math"/>
                        </a:rPr>
                        <m:t>=</m:t>
                      </m:r>
                      <m:r>
                        <a:rPr lang="fr-FR" sz="2000" b="0" i="1" smtClean="0">
                          <a:latin typeface="Cambria Math"/>
                        </a:rPr>
                        <m:t>𝑁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fr-FR" sz="2000" b="0" i="1" smtClean="0">
                              <a:latin typeface="Cambria Math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fr-FR" sz="2000" b="0" i="1" smtClean="0">
                              <a:latin typeface="Cambria Math"/>
                            </a:rPr>
                            <m:t>𝑓</m:t>
                          </m:r>
                          <m:r>
                            <a:rPr lang="fr-FR" sz="2000" b="0" i="1" smtClean="0">
                              <a:latin typeface="Cambria Math"/>
                            </a:rPr>
                            <m:t>(</m:t>
                          </m:r>
                          <m:r>
                            <a:rPr lang="fr-FR" sz="2000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fr-FR" sz="2000" b="0" i="1" smtClean="0">
                              <a:latin typeface="Cambria Math"/>
                            </a:rPr>
                            <m:t>;</m:t>
                          </m:r>
                          <m:sSub>
                            <m:sSubPr>
                              <m:ctrlPr>
                                <a:rPr lang="fr-FR" sz="20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FR" sz="2000" b="0" i="1" smtClean="0">
                                  <a:latin typeface="Cambria Math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fr-FR" sz="20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fr-FR" sz="2000" b="0" i="1" smtClean="0">
                              <a:latin typeface="Cambria Math"/>
                            </a:rPr>
                            <m:t>)</m:t>
                          </m:r>
                          <m:f>
                            <m:fPr>
                              <m:ctrlPr>
                                <a:rPr lang="fr-FR" sz="2000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f>
                                <m:fPr>
                                  <m:ctrlPr>
                                    <a:rPr lang="fr-FR" sz="2000" b="0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fr-FR" sz="2000" b="0" i="1" smtClean="0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fr-FR" sz="2000" b="0" i="1" smtClean="0">
                                      <a:latin typeface="Cambria Math"/>
                                    </a:rPr>
                                    <m:t>𝑓</m:t>
                                  </m:r>
                                </m:num>
                                <m:den>
                                  <m:r>
                                    <a:rPr lang="fr-FR" sz="2000" b="0" i="1" smtClean="0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fr-FR" sz="2000" b="0" i="1" smtClean="0">
                                      <a:latin typeface="Cambria Math"/>
                                    </a:rPr>
                                    <m:t>𝑝</m:t>
                                  </m:r>
                                </m:den>
                              </m:f>
                              <m:r>
                                <a:rPr lang="fr-FR" sz="2000" b="0" i="1" smtClean="0">
                                  <a:latin typeface="Cambria Math"/>
                                </a:rPr>
                                <m:t>(</m:t>
                              </m:r>
                              <m:r>
                                <a:rPr lang="fr-FR" sz="2000" b="0" i="1" smtClean="0">
                                  <a:latin typeface="Cambria Math"/>
                                </a:rPr>
                                <m:t>𝑥</m:t>
                              </m:r>
                              <m:r>
                                <a:rPr lang="fr-FR" sz="2000" b="0" i="1" smtClean="0">
                                  <a:latin typeface="Cambria Math"/>
                                </a:rPr>
                                <m:t>;</m:t>
                              </m:r>
                              <m:r>
                                <a:rPr lang="fr-FR" sz="2000" b="0" i="1" smtClean="0">
                                  <a:latin typeface="Cambria Math"/>
                                </a:rPr>
                                <m:t>𝑝</m:t>
                              </m:r>
                              <m:r>
                                <a:rPr lang="fr-FR" sz="2000" b="0" i="1" smtClean="0">
                                  <a:latin typeface="Cambria Math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fr-FR" sz="2000" b="0" i="1" smtClean="0">
                                  <a:latin typeface="Cambria Math"/>
                                </a:rPr>
                                <m:t>𝑓</m:t>
                              </m:r>
                              <m:r>
                                <a:rPr lang="fr-FR" sz="2000" b="0" i="1" smtClean="0">
                                  <a:latin typeface="Cambria Math"/>
                                </a:rPr>
                                <m:t>(</m:t>
                              </m:r>
                              <m:r>
                                <a:rPr lang="fr-FR" sz="2000" b="0" i="1" smtClean="0">
                                  <a:latin typeface="Cambria Math"/>
                                </a:rPr>
                                <m:t>𝑥</m:t>
                              </m:r>
                              <m:r>
                                <a:rPr lang="fr-FR" sz="2000" b="0" i="1" smtClean="0">
                                  <a:latin typeface="Cambria Math"/>
                                </a:rPr>
                                <m:t>;</m:t>
                              </m:r>
                              <m:r>
                                <a:rPr lang="fr-FR" sz="2000" b="0" i="1" smtClean="0">
                                  <a:latin typeface="Cambria Math"/>
                                </a:rPr>
                                <m:t>𝑝</m:t>
                              </m:r>
                              <m:r>
                                <a:rPr lang="fr-FR" sz="2000" b="0" i="1" smtClean="0">
                                  <a:latin typeface="Cambria Math"/>
                                </a:rPr>
                                <m:t>)</m:t>
                              </m:r>
                            </m:den>
                          </m:f>
                          <m:r>
                            <a:rPr lang="fr-FR" sz="2000" b="0" i="1" smtClean="0">
                              <a:latin typeface="Cambria Math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fr-FR" sz="2000" b="0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20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fr-FR" sz="2000" i="1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fr-FR" sz="2000" i="1">
                              <a:latin typeface="Cambria Math"/>
                            </a:rPr>
                            <m:t>𝜕</m:t>
                          </m:r>
                          <m:r>
                            <a:rPr lang="fr-FR" sz="2000" i="1">
                              <a:latin typeface="Cambria Math"/>
                            </a:rPr>
                            <m:t>𝑝</m:t>
                          </m:r>
                        </m:den>
                      </m:f>
                      <m:func>
                        <m:funcPr>
                          <m:ctrlPr>
                            <a:rPr lang="fr-FR" sz="2000" i="1"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 sz="2000">
                              <a:latin typeface="Cambria Math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ctrlPr>
                                <a:rPr lang="fr-FR" sz="20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fr-FR" sz="2000" i="1">
                                  <a:latin typeface="Cambria Math"/>
                                </a:rPr>
                                <m:t>𝐿</m:t>
                              </m:r>
                              <m:r>
                                <a:rPr lang="fr-FR" sz="2000" i="1">
                                  <a:latin typeface="Cambria Math"/>
                                </a:rPr>
                                <m:t>;</m:t>
                              </m:r>
                              <m:sSub>
                                <m:sSubPr>
                                  <m:ctrlPr>
                                    <a:rPr lang="fr-FR" sz="200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fr-FR" sz="2000" b="0" i="1" smtClean="0">
                                      <a:latin typeface="Cambria Math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fr-FR" sz="2000" b="0" i="1" smtClean="0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  <m:r>
                        <a:rPr lang="fr-FR" sz="2000" i="1">
                          <a:latin typeface="Cambria Math"/>
                        </a:rPr>
                        <m:t>=</m:t>
                      </m:r>
                      <m:r>
                        <a:rPr lang="fr-FR" sz="2000" i="1">
                          <a:latin typeface="Cambria Math"/>
                        </a:rPr>
                        <m:t>𝑁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fr-FR" sz="2000" i="1">
                              <a:latin typeface="Cambria Math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fr-FR" sz="2000" i="1">
                              <a:latin typeface="Cambria Math"/>
                            </a:rPr>
                            <m:t>𝑓</m:t>
                          </m:r>
                          <m:d>
                            <m:dPr>
                              <m:ctrlPr>
                                <a:rPr lang="fr-FR" sz="20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fr-FR" sz="2000" i="1">
                                  <a:latin typeface="Cambria Math"/>
                                </a:rPr>
                                <m:t>𝑥</m:t>
                              </m:r>
                              <m:r>
                                <a:rPr lang="fr-FR" sz="2000" i="1">
                                  <a:latin typeface="Cambria Math"/>
                                </a:rPr>
                                <m:t>;</m:t>
                              </m:r>
                              <m:sSub>
                                <m:sSubPr>
                                  <m:ctrlPr>
                                    <a:rPr lang="fr-FR" sz="20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fr-FR" sz="2000" i="1">
                                      <a:latin typeface="Cambria Math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fr-FR" sz="2000" i="1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  <m:f>
                            <m:fPr>
                              <m:ctrlPr>
                                <a:rPr lang="fr-FR" sz="2000" i="1">
                                  <a:latin typeface="Cambria Math"/>
                                </a:rPr>
                              </m:ctrlPr>
                            </m:fPr>
                            <m:num>
                              <m:f>
                                <m:fPr>
                                  <m:ctrlPr>
                                    <a:rPr lang="fr-FR" sz="20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fr-FR" sz="2000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fr-FR" sz="2000" i="1">
                                      <a:latin typeface="Cambria Math"/>
                                    </a:rPr>
                                    <m:t>𝑓</m:t>
                                  </m:r>
                                </m:num>
                                <m:den>
                                  <m:r>
                                    <a:rPr lang="fr-FR" sz="2000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fr-FR" sz="2000" i="1">
                                      <a:latin typeface="Cambria Math"/>
                                    </a:rPr>
                                    <m:t>𝑝</m:t>
                                  </m:r>
                                </m:den>
                              </m:f>
                              <m:d>
                                <m:dPr>
                                  <m:ctrlPr>
                                    <a:rPr lang="fr-FR" sz="2000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fr-FR" sz="2000" i="1">
                                      <a:latin typeface="Cambria Math"/>
                                    </a:rPr>
                                    <m:t>𝑥</m:t>
                                  </m:r>
                                  <m:r>
                                    <a:rPr lang="fr-FR" sz="2000" i="1">
                                      <a:latin typeface="Cambria Math"/>
                                    </a:rPr>
                                    <m:t>;</m:t>
                                  </m:r>
                                  <m:r>
                                    <a:rPr lang="fr-FR" sz="2000" i="1">
                                      <a:latin typeface="Cambria Math"/>
                                    </a:rPr>
                                    <m:t>𝑝</m:t>
                                  </m:r>
                                </m:e>
                              </m:d>
                            </m:num>
                            <m:den>
                              <m:r>
                                <a:rPr lang="fr-FR" sz="2000" i="1">
                                  <a:latin typeface="Cambria Math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fr-FR" sz="2000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fr-FR" sz="2000" i="1">
                                      <a:latin typeface="Cambria Math"/>
                                    </a:rPr>
                                    <m:t>𝑥</m:t>
                                  </m:r>
                                  <m:r>
                                    <a:rPr lang="fr-FR" sz="2000" i="1">
                                      <a:latin typeface="Cambria Math"/>
                                    </a:rPr>
                                    <m:t>;</m:t>
                                  </m:r>
                                  <m:sSub>
                                    <m:sSubPr>
                                      <m:ctrlPr>
                                        <a:rPr lang="fr-FR" sz="200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2000" b="0" i="1" smtClean="0">
                                          <a:latin typeface="Cambria Math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fr-FR" sz="2000" b="0" i="1" smtClean="0">
                                          <a:latin typeface="Cambria Math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</m:den>
                          </m:f>
                          <m:r>
                            <a:rPr lang="fr-FR" sz="2000" i="1">
                              <a:latin typeface="Cambria Math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fr-FR" sz="2000" b="0" dirty="0" smtClean="0"/>
              </a:p>
            </p:txBody>
          </p:sp>
        </mc:Choice>
        <mc:Fallback xmlns=""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3528" y="1210544"/>
                <a:ext cx="8568952" cy="5314800"/>
              </a:xfrm>
              <a:blipFill rotWithShape="1">
                <a:blip r:embed="rId2"/>
                <a:stretch>
                  <a:fillRect l="-569" t="-5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Marc Verderi - LLR</a:t>
            </a: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De la physique au detecteur - Aussois - Decembre 2012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9C6849-EF54-4072-8BE8-5907B12CFCAC}" type="slidenum">
              <a:rPr lang="en-US" smtClean="0"/>
              <a:pPr>
                <a:defRPr/>
              </a:pPr>
              <a:t>152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2915816" y="4914377"/>
                <a:ext cx="5400600" cy="81887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smtClean="0">
                          <a:latin typeface="Cambria Math"/>
                        </a:rPr>
                        <m:t>=</m:t>
                      </m:r>
                      <m:r>
                        <a:rPr lang="fr-FR" i="1" smtClean="0">
                          <a:latin typeface="Cambria Math"/>
                        </a:rPr>
                        <m:t>𝑁</m:t>
                      </m:r>
                      <m:f>
                        <m:fPr>
                          <m:ctrlPr>
                            <a:rPr lang="fr-FR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fr-FR" i="1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fr-FR" i="1">
                              <a:latin typeface="Cambria Math"/>
                            </a:rPr>
                            <m:t>𝜕</m:t>
                          </m:r>
                          <m:r>
                            <a:rPr lang="fr-FR" i="1">
                              <a:latin typeface="Cambria Math"/>
                            </a:rPr>
                            <m:t>𝑝</m:t>
                          </m:r>
                        </m:den>
                      </m:f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fr-FR" i="1">
                              <a:latin typeface="Cambria Math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fr-FR" i="1">
                              <a:latin typeface="Cambria Math"/>
                            </a:rPr>
                            <m:t>𝑓</m:t>
                          </m:r>
                          <m:d>
                            <m:dPr>
                              <m:ctrlPr>
                                <a:rPr lang="fr-FR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fr-FR" i="1">
                                  <a:latin typeface="Cambria Math"/>
                                </a:rPr>
                                <m:t>𝑥</m:t>
                              </m:r>
                              <m:r>
                                <a:rPr lang="fr-FR" i="1">
                                  <a:latin typeface="Cambria Math"/>
                                </a:rPr>
                                <m:t>;</m:t>
                              </m:r>
                              <m:sSub>
                                <m:sSubPr>
                                  <m:ctrlPr>
                                    <a:rPr lang="fr-FR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fr-FR" i="1">
                                      <a:latin typeface="Cambria Math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fr-FR" i="1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  <m:r>
                            <a:rPr lang="fr-FR" i="1">
                              <a:latin typeface="Cambria Math"/>
                            </a:rPr>
                            <m:t>𝑑𝑥</m:t>
                          </m:r>
                          <m:r>
                            <a:rPr lang="fr-FR" i="1">
                              <a:latin typeface="Cambria Math"/>
                            </a:rPr>
                            <m:t>=</m:t>
                          </m:r>
                        </m:e>
                      </m:nary>
                      <m:r>
                        <a:rPr lang="fr-FR" b="0" i="1" smtClean="0">
                          <a:latin typeface="Cambria Math"/>
                        </a:rPr>
                        <m:t> </m:t>
                      </m:r>
                      <m:r>
                        <a:rPr lang="fr-FR" b="0" i="1" smtClean="0">
                          <a:latin typeface="Cambria Math"/>
                        </a:rPr>
                        <m:t>𝑁</m:t>
                      </m:r>
                      <m:f>
                        <m:fPr>
                          <m:ctrlPr>
                            <a:rPr lang="fr-FR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fr-FR" i="1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fr-FR" i="1">
                              <a:latin typeface="Cambria Math"/>
                            </a:rPr>
                            <m:t>𝜕</m:t>
                          </m:r>
                          <m:r>
                            <a:rPr lang="fr-FR" i="1">
                              <a:latin typeface="Cambria Math"/>
                            </a:rPr>
                            <m:t>𝑝</m:t>
                          </m:r>
                        </m:den>
                      </m:f>
                      <m:r>
                        <a:rPr lang="fr-FR" b="0" i="1" smtClean="0">
                          <a:latin typeface="Cambria Math"/>
                        </a:rPr>
                        <m:t>1=0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5816" y="4914377"/>
                <a:ext cx="5400600" cy="81887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ZoneTexte 7"/>
          <p:cNvSpPr txBox="1"/>
          <p:nvPr/>
        </p:nvSpPr>
        <p:spPr>
          <a:xfrm>
            <a:off x="7236296" y="2916233"/>
            <a:ext cx="1656184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/>
              <a:t>Valeur</a:t>
            </a:r>
            <a:r>
              <a:rPr lang="en-US" sz="1600" dirty="0" smtClean="0"/>
              <a:t> </a:t>
            </a:r>
            <a:r>
              <a:rPr lang="en-US" sz="1600" dirty="0" err="1" smtClean="0"/>
              <a:t>vraie</a:t>
            </a:r>
            <a:r>
              <a:rPr lang="en-US" sz="1600" dirty="0" smtClean="0"/>
              <a:t> du </a:t>
            </a:r>
            <a:r>
              <a:rPr lang="en-US" sz="1600" dirty="0" err="1" smtClean="0"/>
              <a:t>paramètre</a:t>
            </a:r>
            <a:r>
              <a:rPr lang="en-US" sz="1600" dirty="0" smtClean="0"/>
              <a:t> </a:t>
            </a:r>
            <a:r>
              <a:rPr lang="en-US" sz="1600" i="1" dirty="0" smtClean="0"/>
              <a:t>p</a:t>
            </a:r>
            <a:endParaRPr lang="en-US" sz="1600" i="1" dirty="0"/>
          </a:p>
        </p:txBody>
      </p:sp>
      <p:cxnSp>
        <p:nvCxnSpPr>
          <p:cNvPr id="10" name="Connecteur droit avec flèche 9"/>
          <p:cNvCxnSpPr/>
          <p:nvPr/>
        </p:nvCxnSpPr>
        <p:spPr bwMode="auto">
          <a:xfrm flipH="1" flipV="1">
            <a:off x="6012160" y="2708920"/>
            <a:ext cx="1224136" cy="20731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619040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10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F3860A-9D05-4819-A281-A7F164E4930D}" type="slidenum">
              <a:rPr lang="en-US"/>
              <a:pPr>
                <a:defRPr/>
              </a:pPr>
              <a:t>153</a:t>
            </a:fld>
            <a:endParaRPr lang="en-US"/>
          </a:p>
        </p:txBody>
      </p:sp>
      <p:sp>
        <p:nvSpPr>
          <p:cNvPr id="13926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4450"/>
            <a:ext cx="7772400" cy="1143000"/>
          </a:xfrm>
        </p:spPr>
        <p:txBody>
          <a:bodyPr/>
          <a:lstStyle/>
          <a:p>
            <a:pPr eaLnBrk="1" hangingPunct="1"/>
            <a:r>
              <a:rPr lang="fr-FR" sz="3600" smtClean="0"/>
              <a:t>Log(vraisemblance)</a:t>
            </a:r>
          </a:p>
        </p:txBody>
      </p:sp>
      <p:pic>
        <p:nvPicPr>
          <p:cNvPr id="139270" name="Picture 6" descr="1024_cont_zo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513" y="1076325"/>
            <a:ext cx="4584700" cy="458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5230813"/>
            <a:ext cx="7772400" cy="1150937"/>
          </a:xfrm>
        </p:spPr>
        <p:txBody>
          <a:bodyPr/>
          <a:lstStyle/>
          <a:p>
            <a:pPr eaLnBrk="1" hangingPunct="1"/>
            <a:r>
              <a:rPr lang="fr-FR" sz="2400" dirty="0" smtClean="0"/>
              <a:t>Idem, </a:t>
            </a:r>
            <a:r>
              <a:rPr lang="fr-FR" sz="2400" dirty="0" smtClean="0"/>
              <a:t>vue zoomée</a:t>
            </a:r>
          </a:p>
          <a:p>
            <a:pPr eaLnBrk="1" hangingPunct="1"/>
            <a:r>
              <a:rPr lang="fr-FR" sz="2400" dirty="0" smtClean="0"/>
              <a:t>Avec la distribution de données avec laquelle le log de cette vraisemblance est calculée.</a:t>
            </a:r>
            <a:endParaRPr lang="fr-FR" sz="2000" dirty="0" smtClean="0"/>
          </a:p>
        </p:txBody>
      </p:sp>
      <p:pic>
        <p:nvPicPr>
          <p:cNvPr id="139272" name="Picture 7" descr="toy_firs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1916113"/>
            <a:ext cx="2292350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73" name="Oval 8"/>
          <p:cNvSpPr>
            <a:spLocks noChangeArrowheads="1"/>
          </p:cNvSpPr>
          <p:nvPr/>
        </p:nvSpPr>
        <p:spPr bwMode="auto">
          <a:xfrm>
            <a:off x="2700338" y="4292600"/>
            <a:ext cx="1008062" cy="360363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9274" name="Line 9"/>
          <p:cNvSpPr>
            <a:spLocks noChangeShapeType="1"/>
          </p:cNvSpPr>
          <p:nvPr/>
        </p:nvSpPr>
        <p:spPr bwMode="auto">
          <a:xfrm flipV="1">
            <a:off x="3708400" y="3573463"/>
            <a:ext cx="4319588" cy="8636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1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1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F12C4E-1722-45A8-80E8-86A3FCF9987C}" type="slidenum">
              <a:rPr lang="en-US"/>
              <a:pPr>
                <a:defRPr/>
              </a:pPr>
              <a:t>154</a:t>
            </a:fld>
            <a:endParaRPr lang="en-US"/>
          </a:p>
        </p:txBody>
      </p:sp>
      <p:sp>
        <p:nvSpPr>
          <p:cNvPr id="140293" name="Rectangle 4"/>
          <p:cNvSpPr>
            <a:spLocks noGrp="1" noChangeArrowheads="1"/>
          </p:cNvSpPr>
          <p:nvPr>
            <p:ph type="title"/>
          </p:nvPr>
        </p:nvSpPr>
        <p:spPr>
          <a:xfrm>
            <a:off x="250825" y="-171450"/>
            <a:ext cx="8642350" cy="1143000"/>
          </a:xfrm>
        </p:spPr>
        <p:txBody>
          <a:bodyPr/>
          <a:lstStyle/>
          <a:p>
            <a:pPr eaLnBrk="1" hangingPunct="1"/>
            <a:r>
              <a:rPr lang="fr-FR" sz="3200" smtClean="0"/>
              <a:t>Et répétant 1000 fois la même « expérience »…</a:t>
            </a:r>
          </a:p>
        </p:txBody>
      </p:sp>
      <p:pic>
        <p:nvPicPr>
          <p:cNvPr id="140294" name="Picture 10" descr="toy_00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450" y="1069975"/>
            <a:ext cx="4584700" cy="458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2139" name="Picture 11" descr="toy_bes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088" y="620713"/>
            <a:ext cx="2292350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2140" name="Picture 12" descr="toy_wme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675" y="2533650"/>
            <a:ext cx="2292350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2141" name="Picture 13" descr="toy_wsigm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3" y="4451350"/>
            <a:ext cx="2292350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2143" name="Picture 15" descr="to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450" y="1068388"/>
            <a:ext cx="4584700" cy="458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2144" name="Picture 16" descr="toy_bw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5" y="1068388"/>
            <a:ext cx="4584700" cy="458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2147" name="Line 19"/>
          <p:cNvSpPr>
            <a:spLocks noChangeShapeType="1"/>
          </p:cNvSpPr>
          <p:nvPr/>
        </p:nvSpPr>
        <p:spPr bwMode="auto">
          <a:xfrm flipV="1">
            <a:off x="4581525" y="1728788"/>
            <a:ext cx="2736850" cy="14446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2148" name="Line 20"/>
          <p:cNvSpPr>
            <a:spLocks noChangeShapeType="1"/>
          </p:cNvSpPr>
          <p:nvPr/>
        </p:nvSpPr>
        <p:spPr bwMode="auto">
          <a:xfrm>
            <a:off x="4211638" y="4413250"/>
            <a:ext cx="3097212" cy="79216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2149" name="Line 21"/>
          <p:cNvSpPr>
            <a:spLocks noChangeShapeType="1"/>
          </p:cNvSpPr>
          <p:nvPr/>
        </p:nvSpPr>
        <p:spPr bwMode="auto">
          <a:xfrm>
            <a:off x="5895975" y="3886200"/>
            <a:ext cx="1417638" cy="18097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0303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685800" y="5518150"/>
            <a:ext cx="6262688" cy="93503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fr-FR" sz="2000" dirty="0" smtClean="0"/>
              <a:t>On observe une dispersion autour des valeurs vraies.</a:t>
            </a:r>
          </a:p>
          <a:p>
            <a:pPr eaLnBrk="1" hangingPunct="1">
              <a:lnSpc>
                <a:spcPct val="90000"/>
              </a:lnSpc>
            </a:pPr>
            <a:r>
              <a:rPr lang="fr-FR" sz="2000" dirty="0" smtClean="0"/>
              <a:t>(On remarque au passage que nos paramètres à estimer sont « devenus » des variables aléatoires.)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32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32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2147" grpId="0" animBg="1"/>
      <p:bldP spid="432148" grpId="0" animBg="1"/>
      <p:bldP spid="432149" grpId="0" animBg="1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1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1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F12C4E-1722-45A8-80E8-86A3FCF9987C}" type="slidenum">
              <a:rPr lang="en-US"/>
              <a:pPr>
                <a:defRPr/>
              </a:pPr>
              <a:t>155</a:t>
            </a:fld>
            <a:endParaRPr lang="en-US"/>
          </a:p>
        </p:txBody>
      </p:sp>
      <p:sp>
        <p:nvSpPr>
          <p:cNvPr id="140293" name="Rectangle 4"/>
          <p:cNvSpPr>
            <a:spLocks noGrp="1" noChangeArrowheads="1"/>
          </p:cNvSpPr>
          <p:nvPr>
            <p:ph type="title"/>
          </p:nvPr>
        </p:nvSpPr>
        <p:spPr>
          <a:xfrm>
            <a:off x="250825" y="-171450"/>
            <a:ext cx="8642350" cy="1143000"/>
          </a:xfrm>
        </p:spPr>
        <p:txBody>
          <a:bodyPr/>
          <a:lstStyle/>
          <a:p>
            <a:pPr eaLnBrk="1" hangingPunct="1"/>
            <a:r>
              <a:rPr lang="fr-FR" sz="3200" smtClean="0"/>
              <a:t>Et répétant 1000 fois la même « expérience »…</a:t>
            </a:r>
          </a:p>
        </p:txBody>
      </p:sp>
      <p:pic>
        <p:nvPicPr>
          <p:cNvPr id="140294" name="Picture 10" descr="toy_00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450" y="1069975"/>
            <a:ext cx="4584700" cy="458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2140" name="Picture 12" descr="toy_wme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675" y="2533650"/>
            <a:ext cx="2292350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2141" name="Picture 13" descr="toy_wsigm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3" y="4451350"/>
            <a:ext cx="2292350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2143" name="Picture 15" descr="to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450" y="1068388"/>
            <a:ext cx="4584700" cy="458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2144" name="Picture 16" descr="toy_bw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5" y="1068388"/>
            <a:ext cx="4584700" cy="458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2147" name="Line 19"/>
          <p:cNvSpPr>
            <a:spLocks noChangeShapeType="1"/>
          </p:cNvSpPr>
          <p:nvPr/>
        </p:nvSpPr>
        <p:spPr bwMode="auto">
          <a:xfrm flipV="1">
            <a:off x="4581525" y="1728788"/>
            <a:ext cx="2736850" cy="14446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2148" name="Line 20"/>
          <p:cNvSpPr>
            <a:spLocks noChangeShapeType="1"/>
          </p:cNvSpPr>
          <p:nvPr/>
        </p:nvSpPr>
        <p:spPr bwMode="auto">
          <a:xfrm>
            <a:off x="4211638" y="4413250"/>
            <a:ext cx="3097212" cy="79216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2149" name="Line 21"/>
          <p:cNvSpPr>
            <a:spLocks noChangeShapeType="1"/>
          </p:cNvSpPr>
          <p:nvPr/>
        </p:nvSpPr>
        <p:spPr bwMode="auto">
          <a:xfrm>
            <a:off x="5895975" y="3886200"/>
            <a:ext cx="1417638" cy="18097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0303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685800" y="5518150"/>
            <a:ext cx="6262688" cy="93503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fr-FR" sz="2000" dirty="0" smtClean="0"/>
              <a:t>On observe une dispersion autour des valeurs vraies.</a:t>
            </a:r>
          </a:p>
          <a:p>
            <a:pPr eaLnBrk="1" hangingPunct="1">
              <a:lnSpc>
                <a:spcPct val="90000"/>
              </a:lnSpc>
            </a:pPr>
            <a:r>
              <a:rPr lang="fr-FR" sz="2000" dirty="0" smtClean="0"/>
              <a:t>(On remarque au passage que nos paramètres à estimer sont « devenus » des variables aléatoires.)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alpha val="7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Forme libre 1"/>
          <p:cNvSpPr/>
          <p:nvPr/>
        </p:nvSpPr>
        <p:spPr bwMode="auto">
          <a:xfrm>
            <a:off x="1756372" y="633743"/>
            <a:ext cx="7197505" cy="5069940"/>
          </a:xfrm>
          <a:custGeom>
            <a:avLst/>
            <a:gdLst>
              <a:gd name="connsiteX0" fmla="*/ 4925085 w 7197505"/>
              <a:gd name="connsiteY0" fmla="*/ 0 h 5069940"/>
              <a:gd name="connsiteX1" fmla="*/ 0 w 7197505"/>
              <a:gd name="connsiteY1" fmla="*/ 280657 h 5069940"/>
              <a:gd name="connsiteX2" fmla="*/ 4807390 w 7197505"/>
              <a:gd name="connsiteY2" fmla="*/ 5069940 h 5069940"/>
              <a:gd name="connsiteX3" fmla="*/ 7197505 w 7197505"/>
              <a:gd name="connsiteY3" fmla="*/ 2281473 h 5069940"/>
              <a:gd name="connsiteX4" fmla="*/ 4925085 w 7197505"/>
              <a:gd name="connsiteY4" fmla="*/ 0 h 5069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97505" h="5069940">
                <a:moveTo>
                  <a:pt x="4925085" y="0"/>
                </a:moveTo>
                <a:lnTo>
                  <a:pt x="0" y="280657"/>
                </a:lnTo>
                <a:lnTo>
                  <a:pt x="4807390" y="5069940"/>
                </a:lnTo>
                <a:lnTo>
                  <a:pt x="7197505" y="2281473"/>
                </a:lnTo>
                <a:lnTo>
                  <a:pt x="4925085" y="0"/>
                </a:lnTo>
                <a:close/>
              </a:path>
            </a:pathLst>
          </a:custGeom>
          <a:solidFill>
            <a:srgbClr val="FFC000">
              <a:alpha val="7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7" name="Picture 11" descr="toy_bes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908720"/>
            <a:ext cx="4788000" cy="47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2139" name="Picture 11" descr="toy_bes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088" y="620713"/>
            <a:ext cx="2292350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12998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139" name="Picture 11" descr="toy_bes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088" y="620713"/>
            <a:ext cx="2292350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1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1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F12C4E-1722-45A8-80E8-86A3FCF9987C}" type="slidenum">
              <a:rPr lang="en-US"/>
              <a:pPr>
                <a:defRPr/>
              </a:pPr>
              <a:t>156</a:t>
            </a:fld>
            <a:endParaRPr lang="en-US"/>
          </a:p>
        </p:txBody>
      </p:sp>
      <p:sp>
        <p:nvSpPr>
          <p:cNvPr id="140293" name="Rectangle 4"/>
          <p:cNvSpPr>
            <a:spLocks noGrp="1" noChangeArrowheads="1"/>
          </p:cNvSpPr>
          <p:nvPr>
            <p:ph type="title"/>
          </p:nvPr>
        </p:nvSpPr>
        <p:spPr>
          <a:xfrm>
            <a:off x="250825" y="-171450"/>
            <a:ext cx="8642350" cy="1143000"/>
          </a:xfrm>
        </p:spPr>
        <p:txBody>
          <a:bodyPr/>
          <a:lstStyle/>
          <a:p>
            <a:pPr eaLnBrk="1" hangingPunct="1"/>
            <a:r>
              <a:rPr lang="fr-FR" sz="3200" smtClean="0"/>
              <a:t>Et répétant 1000 fois la même « expérience »…</a:t>
            </a:r>
          </a:p>
        </p:txBody>
      </p:sp>
      <p:pic>
        <p:nvPicPr>
          <p:cNvPr id="140294" name="Picture 10" descr="toy_00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450" y="1069975"/>
            <a:ext cx="4584700" cy="458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2140" name="Picture 12" descr="toy_wme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675" y="2533650"/>
            <a:ext cx="2292350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2141" name="Picture 13" descr="toy_wsigm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3" y="4451350"/>
            <a:ext cx="2292350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2143" name="Picture 15" descr="to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450" y="1068388"/>
            <a:ext cx="4584700" cy="458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2144" name="Picture 16" descr="toy_bw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5" y="1068388"/>
            <a:ext cx="4584700" cy="458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2147" name="Line 19"/>
          <p:cNvSpPr>
            <a:spLocks noChangeShapeType="1"/>
          </p:cNvSpPr>
          <p:nvPr/>
        </p:nvSpPr>
        <p:spPr bwMode="auto">
          <a:xfrm flipV="1">
            <a:off x="4581525" y="1728788"/>
            <a:ext cx="2736850" cy="14446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2148" name="Line 20"/>
          <p:cNvSpPr>
            <a:spLocks noChangeShapeType="1"/>
          </p:cNvSpPr>
          <p:nvPr/>
        </p:nvSpPr>
        <p:spPr bwMode="auto">
          <a:xfrm>
            <a:off x="4211638" y="4413250"/>
            <a:ext cx="3097212" cy="79216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2149" name="Line 21"/>
          <p:cNvSpPr>
            <a:spLocks noChangeShapeType="1"/>
          </p:cNvSpPr>
          <p:nvPr/>
        </p:nvSpPr>
        <p:spPr bwMode="auto">
          <a:xfrm>
            <a:off x="5895975" y="3886200"/>
            <a:ext cx="1417638" cy="18097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0303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685800" y="5518150"/>
            <a:ext cx="6262688" cy="93503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fr-FR" sz="2000" dirty="0" smtClean="0"/>
              <a:t>On observe une dispersion autour des valeurs vraies.</a:t>
            </a:r>
          </a:p>
          <a:p>
            <a:pPr eaLnBrk="1" hangingPunct="1">
              <a:lnSpc>
                <a:spcPct val="90000"/>
              </a:lnSpc>
            </a:pPr>
            <a:r>
              <a:rPr lang="fr-FR" sz="2000" dirty="0" smtClean="0"/>
              <a:t>(On remarque au passage que nos paramètres à estimer sont « devenus » des variables aléatoires.)</a:t>
            </a:r>
          </a:p>
        </p:txBody>
      </p:sp>
    </p:spTree>
    <p:extLst>
      <p:ext uri="{BB962C8B-B14F-4D97-AF65-F5344CB8AC3E}">
        <p14:creationId xmlns:p14="http://schemas.microsoft.com/office/powerpoint/2010/main" val="31204922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139" name="Picture 11" descr="toy_bes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088" y="620713"/>
            <a:ext cx="2292350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1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1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F12C4E-1722-45A8-80E8-86A3FCF9987C}" type="slidenum">
              <a:rPr lang="en-US"/>
              <a:pPr>
                <a:defRPr/>
              </a:pPr>
              <a:t>157</a:t>
            </a:fld>
            <a:endParaRPr lang="en-US"/>
          </a:p>
        </p:txBody>
      </p:sp>
      <p:sp>
        <p:nvSpPr>
          <p:cNvPr id="140293" name="Rectangle 4"/>
          <p:cNvSpPr>
            <a:spLocks noGrp="1" noChangeArrowheads="1"/>
          </p:cNvSpPr>
          <p:nvPr>
            <p:ph type="title"/>
          </p:nvPr>
        </p:nvSpPr>
        <p:spPr>
          <a:xfrm>
            <a:off x="250825" y="-171450"/>
            <a:ext cx="8642350" cy="1143000"/>
          </a:xfrm>
        </p:spPr>
        <p:txBody>
          <a:bodyPr/>
          <a:lstStyle/>
          <a:p>
            <a:pPr eaLnBrk="1" hangingPunct="1"/>
            <a:r>
              <a:rPr lang="fr-FR" sz="3200" smtClean="0"/>
              <a:t>Et répétant 1000 fois la même « expérience »…</a:t>
            </a:r>
          </a:p>
        </p:txBody>
      </p:sp>
      <p:pic>
        <p:nvPicPr>
          <p:cNvPr id="140294" name="Picture 10" descr="toy_00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450" y="1069975"/>
            <a:ext cx="4584700" cy="458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2141" name="Picture 13" descr="toy_wsigm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3" y="4451350"/>
            <a:ext cx="2292350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2143" name="Picture 15" descr="to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450" y="1068388"/>
            <a:ext cx="4584700" cy="458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2144" name="Picture 16" descr="toy_bw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5" y="1068388"/>
            <a:ext cx="4584700" cy="458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2147" name="Line 19"/>
          <p:cNvSpPr>
            <a:spLocks noChangeShapeType="1"/>
          </p:cNvSpPr>
          <p:nvPr/>
        </p:nvSpPr>
        <p:spPr bwMode="auto">
          <a:xfrm flipV="1">
            <a:off x="4581525" y="1728788"/>
            <a:ext cx="2736850" cy="14446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2148" name="Line 20"/>
          <p:cNvSpPr>
            <a:spLocks noChangeShapeType="1"/>
          </p:cNvSpPr>
          <p:nvPr/>
        </p:nvSpPr>
        <p:spPr bwMode="auto">
          <a:xfrm>
            <a:off x="4211638" y="4413250"/>
            <a:ext cx="3097212" cy="79216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2149" name="Line 21"/>
          <p:cNvSpPr>
            <a:spLocks noChangeShapeType="1"/>
          </p:cNvSpPr>
          <p:nvPr/>
        </p:nvSpPr>
        <p:spPr bwMode="auto">
          <a:xfrm>
            <a:off x="5895975" y="3886200"/>
            <a:ext cx="1417638" cy="18097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0303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685800" y="5518150"/>
            <a:ext cx="6262688" cy="93503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fr-FR" sz="2000" dirty="0" smtClean="0"/>
              <a:t>On observe une dispersion autour des valeurs vraies.</a:t>
            </a:r>
          </a:p>
          <a:p>
            <a:pPr eaLnBrk="1" hangingPunct="1">
              <a:lnSpc>
                <a:spcPct val="90000"/>
              </a:lnSpc>
            </a:pPr>
            <a:r>
              <a:rPr lang="fr-FR" sz="2000" dirty="0" smtClean="0"/>
              <a:t>(On remarque au passage que nos paramètres à estimer sont « devenus » des variables aléatoires.)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alpha val="7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Forme libre 1"/>
          <p:cNvSpPr/>
          <p:nvPr/>
        </p:nvSpPr>
        <p:spPr bwMode="auto">
          <a:xfrm>
            <a:off x="6444209" y="926410"/>
            <a:ext cx="2520404" cy="4777274"/>
          </a:xfrm>
          <a:custGeom>
            <a:avLst/>
            <a:gdLst>
              <a:gd name="connsiteX0" fmla="*/ 4925085 w 7197505"/>
              <a:gd name="connsiteY0" fmla="*/ 0 h 5069940"/>
              <a:gd name="connsiteX1" fmla="*/ 0 w 7197505"/>
              <a:gd name="connsiteY1" fmla="*/ 280657 h 5069940"/>
              <a:gd name="connsiteX2" fmla="*/ 4807390 w 7197505"/>
              <a:gd name="connsiteY2" fmla="*/ 5069940 h 5069940"/>
              <a:gd name="connsiteX3" fmla="*/ 7197505 w 7197505"/>
              <a:gd name="connsiteY3" fmla="*/ 2281473 h 5069940"/>
              <a:gd name="connsiteX4" fmla="*/ 4925085 w 7197505"/>
              <a:gd name="connsiteY4" fmla="*/ 0 h 5069940"/>
              <a:gd name="connsiteX0" fmla="*/ 4925085 w 7197505"/>
              <a:gd name="connsiteY0" fmla="*/ 0 h 5069940"/>
              <a:gd name="connsiteX1" fmla="*/ 0 w 7197505"/>
              <a:gd name="connsiteY1" fmla="*/ 280657 h 5069940"/>
              <a:gd name="connsiteX2" fmla="*/ 4807390 w 7197505"/>
              <a:gd name="connsiteY2" fmla="*/ 5069940 h 5069940"/>
              <a:gd name="connsiteX3" fmla="*/ 7197505 w 7197505"/>
              <a:gd name="connsiteY3" fmla="*/ 4173647 h 5069940"/>
              <a:gd name="connsiteX4" fmla="*/ 4925085 w 7197505"/>
              <a:gd name="connsiteY4" fmla="*/ 0 h 5069940"/>
              <a:gd name="connsiteX0" fmla="*/ 7170344 w 7197505"/>
              <a:gd name="connsiteY0" fmla="*/ 1629624 h 4789283"/>
              <a:gd name="connsiteX1" fmla="*/ 0 w 7197505"/>
              <a:gd name="connsiteY1" fmla="*/ 0 h 4789283"/>
              <a:gd name="connsiteX2" fmla="*/ 4807390 w 7197505"/>
              <a:gd name="connsiteY2" fmla="*/ 4789283 h 4789283"/>
              <a:gd name="connsiteX3" fmla="*/ 7197505 w 7197505"/>
              <a:gd name="connsiteY3" fmla="*/ 3892990 h 4789283"/>
              <a:gd name="connsiteX4" fmla="*/ 7170344 w 7197505"/>
              <a:gd name="connsiteY4" fmla="*/ 1629624 h 4789283"/>
              <a:gd name="connsiteX0" fmla="*/ 2408221 w 2435382"/>
              <a:gd name="connsiteY0" fmla="*/ 1584357 h 4744016"/>
              <a:gd name="connsiteX1" fmla="*/ 0 w 2435382"/>
              <a:gd name="connsiteY1" fmla="*/ 0 h 4744016"/>
              <a:gd name="connsiteX2" fmla="*/ 45267 w 2435382"/>
              <a:gd name="connsiteY2" fmla="*/ 4744016 h 4744016"/>
              <a:gd name="connsiteX3" fmla="*/ 2435382 w 2435382"/>
              <a:gd name="connsiteY3" fmla="*/ 3847723 h 4744016"/>
              <a:gd name="connsiteX4" fmla="*/ 2408221 w 2435382"/>
              <a:gd name="connsiteY4" fmla="*/ 1584357 h 4744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35382" h="4744016">
                <a:moveTo>
                  <a:pt x="2408221" y="1584357"/>
                </a:moveTo>
                <a:lnTo>
                  <a:pt x="0" y="0"/>
                </a:lnTo>
                <a:lnTo>
                  <a:pt x="45267" y="4744016"/>
                </a:lnTo>
                <a:lnTo>
                  <a:pt x="2435382" y="3847723"/>
                </a:lnTo>
                <a:lnTo>
                  <a:pt x="2408221" y="1584357"/>
                </a:lnTo>
                <a:close/>
              </a:path>
            </a:pathLst>
          </a:custGeom>
          <a:solidFill>
            <a:srgbClr val="FFC000">
              <a:alpha val="7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432140" name="Picture 12" descr="toy_wmea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675" y="2533650"/>
            <a:ext cx="2292350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2" descr="toy_wmea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926410"/>
            <a:ext cx="4788000" cy="47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04922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139" name="Picture 11" descr="toy_bes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088" y="620713"/>
            <a:ext cx="2292350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1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1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F12C4E-1722-45A8-80E8-86A3FCF9987C}" type="slidenum">
              <a:rPr lang="en-US"/>
              <a:pPr>
                <a:defRPr/>
              </a:pPr>
              <a:t>158</a:t>
            </a:fld>
            <a:endParaRPr lang="en-US"/>
          </a:p>
        </p:txBody>
      </p:sp>
      <p:sp>
        <p:nvSpPr>
          <p:cNvPr id="140293" name="Rectangle 4"/>
          <p:cNvSpPr>
            <a:spLocks noGrp="1" noChangeArrowheads="1"/>
          </p:cNvSpPr>
          <p:nvPr>
            <p:ph type="title"/>
          </p:nvPr>
        </p:nvSpPr>
        <p:spPr>
          <a:xfrm>
            <a:off x="250825" y="-171450"/>
            <a:ext cx="8642350" cy="1143000"/>
          </a:xfrm>
        </p:spPr>
        <p:txBody>
          <a:bodyPr/>
          <a:lstStyle/>
          <a:p>
            <a:pPr eaLnBrk="1" hangingPunct="1"/>
            <a:r>
              <a:rPr lang="fr-FR" sz="3200" smtClean="0"/>
              <a:t>Et répétant 1000 fois la même « expérience »…</a:t>
            </a:r>
          </a:p>
        </p:txBody>
      </p:sp>
      <p:pic>
        <p:nvPicPr>
          <p:cNvPr id="140294" name="Picture 10" descr="toy_00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450" y="1069975"/>
            <a:ext cx="4584700" cy="458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2140" name="Picture 12" descr="toy_wme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675" y="2533650"/>
            <a:ext cx="2292350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2141" name="Picture 13" descr="toy_wsigm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3" y="4451350"/>
            <a:ext cx="2292350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2143" name="Picture 15" descr="to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450" y="1068388"/>
            <a:ext cx="4584700" cy="458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2144" name="Picture 16" descr="toy_bw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5" y="1068388"/>
            <a:ext cx="4584700" cy="458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2147" name="Line 19"/>
          <p:cNvSpPr>
            <a:spLocks noChangeShapeType="1"/>
          </p:cNvSpPr>
          <p:nvPr/>
        </p:nvSpPr>
        <p:spPr bwMode="auto">
          <a:xfrm flipV="1">
            <a:off x="4581525" y="1728788"/>
            <a:ext cx="2736850" cy="14446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2148" name="Line 20"/>
          <p:cNvSpPr>
            <a:spLocks noChangeShapeType="1"/>
          </p:cNvSpPr>
          <p:nvPr/>
        </p:nvSpPr>
        <p:spPr bwMode="auto">
          <a:xfrm>
            <a:off x="4211638" y="4413250"/>
            <a:ext cx="3097212" cy="79216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2149" name="Line 21"/>
          <p:cNvSpPr>
            <a:spLocks noChangeShapeType="1"/>
          </p:cNvSpPr>
          <p:nvPr/>
        </p:nvSpPr>
        <p:spPr bwMode="auto">
          <a:xfrm>
            <a:off x="5895975" y="3886200"/>
            <a:ext cx="1417638" cy="18097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0303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685800" y="5518150"/>
            <a:ext cx="6262688" cy="93503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fr-FR" sz="2000" dirty="0" smtClean="0"/>
              <a:t>On observe une dispersion autour des valeurs vraies.</a:t>
            </a:r>
          </a:p>
          <a:p>
            <a:pPr eaLnBrk="1" hangingPunct="1">
              <a:lnSpc>
                <a:spcPct val="90000"/>
              </a:lnSpc>
            </a:pPr>
            <a:r>
              <a:rPr lang="fr-FR" sz="2000" dirty="0" smtClean="0"/>
              <a:t>(On remarque au passage que nos paramètres à estimer sont « devenus » des variables aléatoires.)</a:t>
            </a:r>
          </a:p>
        </p:txBody>
      </p:sp>
    </p:spTree>
    <p:extLst>
      <p:ext uri="{BB962C8B-B14F-4D97-AF65-F5344CB8AC3E}">
        <p14:creationId xmlns:p14="http://schemas.microsoft.com/office/powerpoint/2010/main" val="18043725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140" name="Picture 12" descr="toy_wmea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675" y="2533650"/>
            <a:ext cx="2292350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2139" name="Picture 11" descr="toy_bes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088" y="620713"/>
            <a:ext cx="2292350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1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1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F12C4E-1722-45A8-80E8-86A3FCF9987C}" type="slidenum">
              <a:rPr lang="en-US"/>
              <a:pPr>
                <a:defRPr/>
              </a:pPr>
              <a:t>159</a:t>
            </a:fld>
            <a:endParaRPr lang="en-US"/>
          </a:p>
        </p:txBody>
      </p:sp>
      <p:sp>
        <p:nvSpPr>
          <p:cNvPr id="140293" name="Rectangle 4"/>
          <p:cNvSpPr>
            <a:spLocks noGrp="1" noChangeArrowheads="1"/>
          </p:cNvSpPr>
          <p:nvPr>
            <p:ph type="title"/>
          </p:nvPr>
        </p:nvSpPr>
        <p:spPr>
          <a:xfrm>
            <a:off x="250825" y="-171450"/>
            <a:ext cx="8642350" cy="1143000"/>
          </a:xfrm>
        </p:spPr>
        <p:txBody>
          <a:bodyPr/>
          <a:lstStyle/>
          <a:p>
            <a:pPr eaLnBrk="1" hangingPunct="1"/>
            <a:r>
              <a:rPr lang="fr-FR" sz="3200" smtClean="0"/>
              <a:t>Et répétant 1000 fois la même « expérience »…</a:t>
            </a:r>
          </a:p>
        </p:txBody>
      </p:sp>
      <p:pic>
        <p:nvPicPr>
          <p:cNvPr id="140294" name="Picture 10" descr="toy_000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450" y="1069975"/>
            <a:ext cx="4584700" cy="458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2143" name="Picture 15" descr="to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450" y="1068388"/>
            <a:ext cx="4584700" cy="458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2144" name="Picture 16" descr="toy_bw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5" y="1068388"/>
            <a:ext cx="4584700" cy="458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2147" name="Line 19"/>
          <p:cNvSpPr>
            <a:spLocks noChangeShapeType="1"/>
          </p:cNvSpPr>
          <p:nvPr/>
        </p:nvSpPr>
        <p:spPr bwMode="auto">
          <a:xfrm flipV="1">
            <a:off x="4581525" y="1728788"/>
            <a:ext cx="2736850" cy="14446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2148" name="Line 20"/>
          <p:cNvSpPr>
            <a:spLocks noChangeShapeType="1"/>
          </p:cNvSpPr>
          <p:nvPr/>
        </p:nvSpPr>
        <p:spPr bwMode="auto">
          <a:xfrm>
            <a:off x="4211638" y="4413250"/>
            <a:ext cx="3097212" cy="79216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2149" name="Line 21"/>
          <p:cNvSpPr>
            <a:spLocks noChangeShapeType="1"/>
          </p:cNvSpPr>
          <p:nvPr/>
        </p:nvSpPr>
        <p:spPr bwMode="auto">
          <a:xfrm>
            <a:off x="5895975" y="3886200"/>
            <a:ext cx="1417638" cy="18097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0303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685800" y="5518150"/>
            <a:ext cx="6262688" cy="93503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fr-FR" sz="2000" dirty="0" smtClean="0"/>
              <a:t>On observe une dispersion autour des valeurs vraies.</a:t>
            </a:r>
          </a:p>
          <a:p>
            <a:pPr eaLnBrk="1" hangingPunct="1">
              <a:lnSpc>
                <a:spcPct val="90000"/>
              </a:lnSpc>
            </a:pPr>
            <a:r>
              <a:rPr lang="fr-FR" sz="2000" dirty="0" smtClean="0"/>
              <a:t>(On remarque au passage que nos paramètres à estimer sont « devenus » des variables aléatoires.)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alpha val="7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Forme libre 1"/>
          <p:cNvSpPr/>
          <p:nvPr/>
        </p:nvSpPr>
        <p:spPr bwMode="auto">
          <a:xfrm>
            <a:off x="1738265" y="959668"/>
            <a:ext cx="7224665" cy="5812325"/>
          </a:xfrm>
          <a:custGeom>
            <a:avLst/>
            <a:gdLst>
              <a:gd name="connsiteX0" fmla="*/ 4925085 w 7197505"/>
              <a:gd name="connsiteY0" fmla="*/ 0 h 5069940"/>
              <a:gd name="connsiteX1" fmla="*/ 0 w 7197505"/>
              <a:gd name="connsiteY1" fmla="*/ 280657 h 5069940"/>
              <a:gd name="connsiteX2" fmla="*/ 4807390 w 7197505"/>
              <a:gd name="connsiteY2" fmla="*/ 5069940 h 5069940"/>
              <a:gd name="connsiteX3" fmla="*/ 7197505 w 7197505"/>
              <a:gd name="connsiteY3" fmla="*/ 2281473 h 5069940"/>
              <a:gd name="connsiteX4" fmla="*/ 4925085 w 7197505"/>
              <a:gd name="connsiteY4" fmla="*/ 0 h 5069940"/>
              <a:gd name="connsiteX0" fmla="*/ 4925085 w 7197505"/>
              <a:gd name="connsiteY0" fmla="*/ 0 h 5069940"/>
              <a:gd name="connsiteX1" fmla="*/ 0 w 7197505"/>
              <a:gd name="connsiteY1" fmla="*/ 280657 h 5069940"/>
              <a:gd name="connsiteX2" fmla="*/ 4807390 w 7197505"/>
              <a:gd name="connsiteY2" fmla="*/ 5069940 h 5069940"/>
              <a:gd name="connsiteX3" fmla="*/ 7197505 w 7197505"/>
              <a:gd name="connsiteY3" fmla="*/ 4173647 h 5069940"/>
              <a:gd name="connsiteX4" fmla="*/ 4925085 w 7197505"/>
              <a:gd name="connsiteY4" fmla="*/ 0 h 5069940"/>
              <a:gd name="connsiteX0" fmla="*/ 7170344 w 7197505"/>
              <a:gd name="connsiteY0" fmla="*/ 1629624 h 4789283"/>
              <a:gd name="connsiteX1" fmla="*/ 0 w 7197505"/>
              <a:gd name="connsiteY1" fmla="*/ 0 h 4789283"/>
              <a:gd name="connsiteX2" fmla="*/ 4807390 w 7197505"/>
              <a:gd name="connsiteY2" fmla="*/ 4789283 h 4789283"/>
              <a:gd name="connsiteX3" fmla="*/ 7197505 w 7197505"/>
              <a:gd name="connsiteY3" fmla="*/ 3892990 h 4789283"/>
              <a:gd name="connsiteX4" fmla="*/ 7170344 w 7197505"/>
              <a:gd name="connsiteY4" fmla="*/ 1629624 h 4789283"/>
              <a:gd name="connsiteX0" fmla="*/ 2408221 w 2435382"/>
              <a:gd name="connsiteY0" fmla="*/ 1584357 h 4744016"/>
              <a:gd name="connsiteX1" fmla="*/ 0 w 2435382"/>
              <a:gd name="connsiteY1" fmla="*/ 0 h 4744016"/>
              <a:gd name="connsiteX2" fmla="*/ 45267 w 2435382"/>
              <a:gd name="connsiteY2" fmla="*/ 4744016 h 4744016"/>
              <a:gd name="connsiteX3" fmla="*/ 2435382 w 2435382"/>
              <a:gd name="connsiteY3" fmla="*/ 3847723 h 4744016"/>
              <a:gd name="connsiteX4" fmla="*/ 2408221 w 2435382"/>
              <a:gd name="connsiteY4" fmla="*/ 1584357 h 4744016"/>
              <a:gd name="connsiteX0" fmla="*/ 7188451 w 7215612"/>
              <a:gd name="connsiteY0" fmla="*/ 1584357 h 4807390"/>
              <a:gd name="connsiteX1" fmla="*/ 4780230 w 7215612"/>
              <a:gd name="connsiteY1" fmla="*/ 0 h 4807390"/>
              <a:gd name="connsiteX2" fmla="*/ 0 w 7215612"/>
              <a:gd name="connsiteY2" fmla="*/ 4807390 h 4807390"/>
              <a:gd name="connsiteX3" fmla="*/ 7215612 w 7215612"/>
              <a:gd name="connsiteY3" fmla="*/ 3847723 h 4807390"/>
              <a:gd name="connsiteX4" fmla="*/ 7188451 w 7215612"/>
              <a:gd name="connsiteY4" fmla="*/ 1584357 h 4807390"/>
              <a:gd name="connsiteX0" fmla="*/ 7188451 w 7188451"/>
              <a:gd name="connsiteY0" fmla="*/ 1584357 h 5812325"/>
              <a:gd name="connsiteX1" fmla="*/ 4780230 w 7188451"/>
              <a:gd name="connsiteY1" fmla="*/ 0 h 5812325"/>
              <a:gd name="connsiteX2" fmla="*/ 0 w 7188451"/>
              <a:gd name="connsiteY2" fmla="*/ 4807390 h 5812325"/>
              <a:gd name="connsiteX3" fmla="*/ 4934139 w 7188451"/>
              <a:gd name="connsiteY3" fmla="*/ 5812325 h 5812325"/>
              <a:gd name="connsiteX4" fmla="*/ 7188451 w 7188451"/>
              <a:gd name="connsiteY4" fmla="*/ 1584357 h 5812325"/>
              <a:gd name="connsiteX0" fmla="*/ 7224665 w 7224665"/>
              <a:gd name="connsiteY0" fmla="*/ 3494638 h 5812325"/>
              <a:gd name="connsiteX1" fmla="*/ 4780230 w 7224665"/>
              <a:gd name="connsiteY1" fmla="*/ 0 h 5812325"/>
              <a:gd name="connsiteX2" fmla="*/ 0 w 7224665"/>
              <a:gd name="connsiteY2" fmla="*/ 4807390 h 5812325"/>
              <a:gd name="connsiteX3" fmla="*/ 4934139 w 7224665"/>
              <a:gd name="connsiteY3" fmla="*/ 5812325 h 5812325"/>
              <a:gd name="connsiteX4" fmla="*/ 7224665 w 7224665"/>
              <a:gd name="connsiteY4" fmla="*/ 3494638 h 5812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24665" h="5812325">
                <a:moveTo>
                  <a:pt x="7224665" y="3494638"/>
                </a:moveTo>
                <a:lnTo>
                  <a:pt x="4780230" y="0"/>
                </a:lnTo>
                <a:lnTo>
                  <a:pt x="0" y="4807390"/>
                </a:lnTo>
                <a:lnTo>
                  <a:pt x="4934139" y="5812325"/>
                </a:lnTo>
                <a:lnTo>
                  <a:pt x="7224665" y="3494638"/>
                </a:lnTo>
                <a:close/>
              </a:path>
            </a:pathLst>
          </a:custGeom>
          <a:solidFill>
            <a:srgbClr val="FFC000">
              <a:alpha val="7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432141" name="Picture 13" descr="toy_wsigm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3" y="4451350"/>
            <a:ext cx="2292350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3" descr="toy_wsigm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216" y="980728"/>
            <a:ext cx="4788000" cy="47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54401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Espace réservé de la date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144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145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2E216F-D2F5-4922-B074-146318E0B60B}" type="slidenum">
              <a:rPr lang="en-US"/>
              <a:pPr>
                <a:defRPr/>
              </a:pPr>
              <a:t>16</a:t>
            </a:fld>
            <a:endParaRPr lang="en-US"/>
          </a:p>
        </p:txBody>
      </p:sp>
      <p:sp>
        <p:nvSpPr>
          <p:cNvPr id="17413" name="AutoShape 2"/>
          <p:cNvSpPr>
            <a:spLocks noChangeAspect="1" noChangeArrowheads="1"/>
          </p:cNvSpPr>
          <p:nvPr/>
        </p:nvSpPr>
        <p:spPr bwMode="auto">
          <a:xfrm>
            <a:off x="2465388" y="1733550"/>
            <a:ext cx="4229100" cy="3657600"/>
          </a:xfrm>
          <a:prstGeom prst="hexagon">
            <a:avLst>
              <a:gd name="adj" fmla="val 28906"/>
              <a:gd name="vf" fmla="val 11547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7414" name="Group 3"/>
          <p:cNvGrpSpPr>
            <a:grpSpLocks/>
          </p:cNvGrpSpPr>
          <p:nvPr/>
        </p:nvGrpSpPr>
        <p:grpSpPr bwMode="auto">
          <a:xfrm>
            <a:off x="3514725" y="1268413"/>
            <a:ext cx="2146300" cy="4606925"/>
            <a:chOff x="2214" y="709"/>
            <a:chExt cx="1352" cy="2902"/>
          </a:xfrm>
        </p:grpSpPr>
        <p:grpSp>
          <p:nvGrpSpPr>
            <p:cNvPr id="17522" name="Group 4"/>
            <p:cNvGrpSpPr>
              <a:grpSpLocks/>
            </p:cNvGrpSpPr>
            <p:nvPr/>
          </p:nvGrpSpPr>
          <p:grpSpPr bwMode="auto">
            <a:xfrm>
              <a:off x="2214" y="709"/>
              <a:ext cx="1348" cy="272"/>
              <a:chOff x="2218" y="709"/>
              <a:chExt cx="1348" cy="272"/>
            </a:xfrm>
          </p:grpSpPr>
          <p:sp>
            <p:nvSpPr>
              <p:cNvPr id="17539" name="Rectangle 5"/>
              <p:cNvSpPr>
                <a:spLocks noChangeArrowheads="1"/>
              </p:cNvSpPr>
              <p:nvPr/>
            </p:nvSpPr>
            <p:spPr bwMode="auto">
              <a:xfrm>
                <a:off x="2218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540" name="Rectangle 6"/>
              <p:cNvSpPr>
                <a:spLocks noChangeArrowheads="1"/>
              </p:cNvSpPr>
              <p:nvPr/>
            </p:nvSpPr>
            <p:spPr bwMode="auto">
              <a:xfrm>
                <a:off x="2308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541" name="Rectangle 7"/>
              <p:cNvSpPr>
                <a:spLocks noChangeArrowheads="1"/>
              </p:cNvSpPr>
              <p:nvPr/>
            </p:nvSpPr>
            <p:spPr bwMode="auto">
              <a:xfrm>
                <a:off x="2398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542" name="Rectangle 8"/>
              <p:cNvSpPr>
                <a:spLocks noChangeArrowheads="1"/>
              </p:cNvSpPr>
              <p:nvPr/>
            </p:nvSpPr>
            <p:spPr bwMode="auto">
              <a:xfrm>
                <a:off x="2488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543" name="Rectangle 9"/>
              <p:cNvSpPr>
                <a:spLocks noChangeArrowheads="1"/>
              </p:cNvSpPr>
              <p:nvPr/>
            </p:nvSpPr>
            <p:spPr bwMode="auto">
              <a:xfrm>
                <a:off x="2578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544" name="Rectangle 10"/>
              <p:cNvSpPr>
                <a:spLocks noChangeArrowheads="1"/>
              </p:cNvSpPr>
              <p:nvPr/>
            </p:nvSpPr>
            <p:spPr bwMode="auto">
              <a:xfrm>
                <a:off x="2668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545" name="Rectangle 11"/>
              <p:cNvSpPr>
                <a:spLocks noChangeArrowheads="1"/>
              </p:cNvSpPr>
              <p:nvPr/>
            </p:nvSpPr>
            <p:spPr bwMode="auto">
              <a:xfrm>
                <a:off x="2758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546" name="Rectangle 12"/>
              <p:cNvSpPr>
                <a:spLocks noChangeArrowheads="1"/>
              </p:cNvSpPr>
              <p:nvPr/>
            </p:nvSpPr>
            <p:spPr bwMode="auto">
              <a:xfrm>
                <a:off x="2848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547" name="Rectangle 13"/>
              <p:cNvSpPr>
                <a:spLocks noChangeArrowheads="1"/>
              </p:cNvSpPr>
              <p:nvPr/>
            </p:nvSpPr>
            <p:spPr bwMode="auto">
              <a:xfrm>
                <a:off x="2937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548" name="Rectangle 14"/>
              <p:cNvSpPr>
                <a:spLocks noChangeArrowheads="1"/>
              </p:cNvSpPr>
              <p:nvPr/>
            </p:nvSpPr>
            <p:spPr bwMode="auto">
              <a:xfrm>
                <a:off x="3027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549" name="Rectangle 15"/>
              <p:cNvSpPr>
                <a:spLocks noChangeArrowheads="1"/>
              </p:cNvSpPr>
              <p:nvPr/>
            </p:nvSpPr>
            <p:spPr bwMode="auto">
              <a:xfrm>
                <a:off x="3117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550" name="Rectangle 16"/>
              <p:cNvSpPr>
                <a:spLocks noChangeArrowheads="1"/>
              </p:cNvSpPr>
              <p:nvPr/>
            </p:nvSpPr>
            <p:spPr bwMode="auto">
              <a:xfrm>
                <a:off x="3207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551" name="Rectangle 17"/>
              <p:cNvSpPr>
                <a:spLocks noChangeArrowheads="1"/>
              </p:cNvSpPr>
              <p:nvPr/>
            </p:nvSpPr>
            <p:spPr bwMode="auto">
              <a:xfrm>
                <a:off x="3296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552" name="Rectangle 18"/>
              <p:cNvSpPr>
                <a:spLocks noChangeArrowheads="1"/>
              </p:cNvSpPr>
              <p:nvPr/>
            </p:nvSpPr>
            <p:spPr bwMode="auto">
              <a:xfrm>
                <a:off x="3386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553" name="Rectangle 19"/>
              <p:cNvSpPr>
                <a:spLocks noChangeArrowheads="1"/>
              </p:cNvSpPr>
              <p:nvPr/>
            </p:nvSpPr>
            <p:spPr bwMode="auto">
              <a:xfrm>
                <a:off x="3476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7523" name="Group 20"/>
            <p:cNvGrpSpPr>
              <a:grpSpLocks/>
            </p:cNvGrpSpPr>
            <p:nvPr/>
          </p:nvGrpSpPr>
          <p:grpSpPr bwMode="auto">
            <a:xfrm>
              <a:off x="2218" y="3339"/>
              <a:ext cx="1348" cy="272"/>
              <a:chOff x="2218" y="709"/>
              <a:chExt cx="1348" cy="272"/>
            </a:xfrm>
          </p:grpSpPr>
          <p:sp>
            <p:nvSpPr>
              <p:cNvPr id="17524" name="Rectangle 21"/>
              <p:cNvSpPr>
                <a:spLocks noChangeArrowheads="1"/>
              </p:cNvSpPr>
              <p:nvPr/>
            </p:nvSpPr>
            <p:spPr bwMode="auto">
              <a:xfrm>
                <a:off x="2218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525" name="Rectangle 22"/>
              <p:cNvSpPr>
                <a:spLocks noChangeArrowheads="1"/>
              </p:cNvSpPr>
              <p:nvPr/>
            </p:nvSpPr>
            <p:spPr bwMode="auto">
              <a:xfrm>
                <a:off x="2308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526" name="Rectangle 23"/>
              <p:cNvSpPr>
                <a:spLocks noChangeArrowheads="1"/>
              </p:cNvSpPr>
              <p:nvPr/>
            </p:nvSpPr>
            <p:spPr bwMode="auto">
              <a:xfrm>
                <a:off x="2398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527" name="Rectangle 24"/>
              <p:cNvSpPr>
                <a:spLocks noChangeArrowheads="1"/>
              </p:cNvSpPr>
              <p:nvPr/>
            </p:nvSpPr>
            <p:spPr bwMode="auto">
              <a:xfrm>
                <a:off x="2488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528" name="Rectangle 25"/>
              <p:cNvSpPr>
                <a:spLocks noChangeArrowheads="1"/>
              </p:cNvSpPr>
              <p:nvPr/>
            </p:nvSpPr>
            <p:spPr bwMode="auto">
              <a:xfrm>
                <a:off x="2578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529" name="Rectangle 26"/>
              <p:cNvSpPr>
                <a:spLocks noChangeArrowheads="1"/>
              </p:cNvSpPr>
              <p:nvPr/>
            </p:nvSpPr>
            <p:spPr bwMode="auto">
              <a:xfrm>
                <a:off x="2668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530" name="Rectangle 27"/>
              <p:cNvSpPr>
                <a:spLocks noChangeArrowheads="1"/>
              </p:cNvSpPr>
              <p:nvPr/>
            </p:nvSpPr>
            <p:spPr bwMode="auto">
              <a:xfrm>
                <a:off x="2758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531" name="Rectangle 28"/>
              <p:cNvSpPr>
                <a:spLocks noChangeArrowheads="1"/>
              </p:cNvSpPr>
              <p:nvPr/>
            </p:nvSpPr>
            <p:spPr bwMode="auto">
              <a:xfrm>
                <a:off x="2848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532" name="Rectangle 29"/>
              <p:cNvSpPr>
                <a:spLocks noChangeArrowheads="1"/>
              </p:cNvSpPr>
              <p:nvPr/>
            </p:nvSpPr>
            <p:spPr bwMode="auto">
              <a:xfrm>
                <a:off x="2937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533" name="Rectangle 30"/>
              <p:cNvSpPr>
                <a:spLocks noChangeArrowheads="1"/>
              </p:cNvSpPr>
              <p:nvPr/>
            </p:nvSpPr>
            <p:spPr bwMode="auto">
              <a:xfrm>
                <a:off x="3027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534" name="Rectangle 31"/>
              <p:cNvSpPr>
                <a:spLocks noChangeArrowheads="1"/>
              </p:cNvSpPr>
              <p:nvPr/>
            </p:nvSpPr>
            <p:spPr bwMode="auto">
              <a:xfrm>
                <a:off x="3117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535" name="Rectangle 32"/>
              <p:cNvSpPr>
                <a:spLocks noChangeArrowheads="1"/>
              </p:cNvSpPr>
              <p:nvPr/>
            </p:nvSpPr>
            <p:spPr bwMode="auto">
              <a:xfrm>
                <a:off x="3207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536" name="Rectangle 33"/>
              <p:cNvSpPr>
                <a:spLocks noChangeArrowheads="1"/>
              </p:cNvSpPr>
              <p:nvPr/>
            </p:nvSpPr>
            <p:spPr bwMode="auto">
              <a:xfrm>
                <a:off x="3296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537" name="Rectangle 34"/>
              <p:cNvSpPr>
                <a:spLocks noChangeArrowheads="1"/>
              </p:cNvSpPr>
              <p:nvPr/>
            </p:nvSpPr>
            <p:spPr bwMode="auto">
              <a:xfrm>
                <a:off x="3386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538" name="Rectangle 35"/>
              <p:cNvSpPr>
                <a:spLocks noChangeArrowheads="1"/>
              </p:cNvSpPr>
              <p:nvPr/>
            </p:nvSpPr>
            <p:spPr bwMode="auto">
              <a:xfrm>
                <a:off x="3476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7415" name="Group 36"/>
          <p:cNvGrpSpPr>
            <a:grpSpLocks/>
          </p:cNvGrpSpPr>
          <p:nvPr/>
        </p:nvGrpSpPr>
        <p:grpSpPr bwMode="auto">
          <a:xfrm rot="3600000">
            <a:off x="3498851" y="1257300"/>
            <a:ext cx="2146300" cy="4606925"/>
            <a:chOff x="2214" y="709"/>
            <a:chExt cx="1352" cy="2902"/>
          </a:xfrm>
        </p:grpSpPr>
        <p:grpSp>
          <p:nvGrpSpPr>
            <p:cNvPr id="17490" name="Group 37"/>
            <p:cNvGrpSpPr>
              <a:grpSpLocks/>
            </p:cNvGrpSpPr>
            <p:nvPr/>
          </p:nvGrpSpPr>
          <p:grpSpPr bwMode="auto">
            <a:xfrm>
              <a:off x="2214" y="709"/>
              <a:ext cx="1348" cy="272"/>
              <a:chOff x="2218" y="709"/>
              <a:chExt cx="1348" cy="272"/>
            </a:xfrm>
          </p:grpSpPr>
          <p:sp>
            <p:nvSpPr>
              <p:cNvPr id="17507" name="Rectangle 38"/>
              <p:cNvSpPr>
                <a:spLocks noChangeArrowheads="1"/>
              </p:cNvSpPr>
              <p:nvPr/>
            </p:nvSpPr>
            <p:spPr bwMode="auto">
              <a:xfrm>
                <a:off x="2218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508" name="Rectangle 39"/>
              <p:cNvSpPr>
                <a:spLocks noChangeArrowheads="1"/>
              </p:cNvSpPr>
              <p:nvPr/>
            </p:nvSpPr>
            <p:spPr bwMode="auto">
              <a:xfrm>
                <a:off x="2308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509" name="Rectangle 40"/>
              <p:cNvSpPr>
                <a:spLocks noChangeArrowheads="1"/>
              </p:cNvSpPr>
              <p:nvPr/>
            </p:nvSpPr>
            <p:spPr bwMode="auto">
              <a:xfrm>
                <a:off x="2398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510" name="Rectangle 41"/>
              <p:cNvSpPr>
                <a:spLocks noChangeArrowheads="1"/>
              </p:cNvSpPr>
              <p:nvPr/>
            </p:nvSpPr>
            <p:spPr bwMode="auto">
              <a:xfrm>
                <a:off x="2488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511" name="Rectangle 42"/>
              <p:cNvSpPr>
                <a:spLocks noChangeArrowheads="1"/>
              </p:cNvSpPr>
              <p:nvPr/>
            </p:nvSpPr>
            <p:spPr bwMode="auto">
              <a:xfrm>
                <a:off x="2578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512" name="Rectangle 43"/>
              <p:cNvSpPr>
                <a:spLocks noChangeArrowheads="1"/>
              </p:cNvSpPr>
              <p:nvPr/>
            </p:nvSpPr>
            <p:spPr bwMode="auto">
              <a:xfrm>
                <a:off x="2668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513" name="Rectangle 44"/>
              <p:cNvSpPr>
                <a:spLocks noChangeArrowheads="1"/>
              </p:cNvSpPr>
              <p:nvPr/>
            </p:nvSpPr>
            <p:spPr bwMode="auto">
              <a:xfrm>
                <a:off x="2758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514" name="Rectangle 45"/>
              <p:cNvSpPr>
                <a:spLocks noChangeArrowheads="1"/>
              </p:cNvSpPr>
              <p:nvPr/>
            </p:nvSpPr>
            <p:spPr bwMode="auto">
              <a:xfrm>
                <a:off x="2848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515" name="Rectangle 46"/>
              <p:cNvSpPr>
                <a:spLocks noChangeArrowheads="1"/>
              </p:cNvSpPr>
              <p:nvPr/>
            </p:nvSpPr>
            <p:spPr bwMode="auto">
              <a:xfrm>
                <a:off x="2937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516" name="Rectangle 47"/>
              <p:cNvSpPr>
                <a:spLocks noChangeArrowheads="1"/>
              </p:cNvSpPr>
              <p:nvPr/>
            </p:nvSpPr>
            <p:spPr bwMode="auto">
              <a:xfrm>
                <a:off x="3027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517" name="Rectangle 48"/>
              <p:cNvSpPr>
                <a:spLocks noChangeArrowheads="1"/>
              </p:cNvSpPr>
              <p:nvPr/>
            </p:nvSpPr>
            <p:spPr bwMode="auto">
              <a:xfrm>
                <a:off x="3117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518" name="Rectangle 49"/>
              <p:cNvSpPr>
                <a:spLocks noChangeArrowheads="1"/>
              </p:cNvSpPr>
              <p:nvPr/>
            </p:nvSpPr>
            <p:spPr bwMode="auto">
              <a:xfrm>
                <a:off x="3207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519" name="Rectangle 50"/>
              <p:cNvSpPr>
                <a:spLocks noChangeArrowheads="1"/>
              </p:cNvSpPr>
              <p:nvPr/>
            </p:nvSpPr>
            <p:spPr bwMode="auto">
              <a:xfrm>
                <a:off x="3296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520" name="Rectangle 51"/>
              <p:cNvSpPr>
                <a:spLocks noChangeArrowheads="1"/>
              </p:cNvSpPr>
              <p:nvPr/>
            </p:nvSpPr>
            <p:spPr bwMode="auto">
              <a:xfrm>
                <a:off x="3386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521" name="Rectangle 52"/>
              <p:cNvSpPr>
                <a:spLocks noChangeArrowheads="1"/>
              </p:cNvSpPr>
              <p:nvPr/>
            </p:nvSpPr>
            <p:spPr bwMode="auto">
              <a:xfrm>
                <a:off x="3476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7491" name="Group 53"/>
            <p:cNvGrpSpPr>
              <a:grpSpLocks/>
            </p:cNvGrpSpPr>
            <p:nvPr/>
          </p:nvGrpSpPr>
          <p:grpSpPr bwMode="auto">
            <a:xfrm>
              <a:off x="2218" y="3339"/>
              <a:ext cx="1348" cy="272"/>
              <a:chOff x="2218" y="709"/>
              <a:chExt cx="1348" cy="272"/>
            </a:xfrm>
          </p:grpSpPr>
          <p:sp>
            <p:nvSpPr>
              <p:cNvPr id="17492" name="Rectangle 54"/>
              <p:cNvSpPr>
                <a:spLocks noChangeArrowheads="1"/>
              </p:cNvSpPr>
              <p:nvPr/>
            </p:nvSpPr>
            <p:spPr bwMode="auto">
              <a:xfrm>
                <a:off x="2218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93" name="Rectangle 55"/>
              <p:cNvSpPr>
                <a:spLocks noChangeArrowheads="1"/>
              </p:cNvSpPr>
              <p:nvPr/>
            </p:nvSpPr>
            <p:spPr bwMode="auto">
              <a:xfrm>
                <a:off x="2308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94" name="Rectangle 56"/>
              <p:cNvSpPr>
                <a:spLocks noChangeArrowheads="1"/>
              </p:cNvSpPr>
              <p:nvPr/>
            </p:nvSpPr>
            <p:spPr bwMode="auto">
              <a:xfrm>
                <a:off x="2398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95" name="Rectangle 57"/>
              <p:cNvSpPr>
                <a:spLocks noChangeArrowheads="1"/>
              </p:cNvSpPr>
              <p:nvPr/>
            </p:nvSpPr>
            <p:spPr bwMode="auto">
              <a:xfrm>
                <a:off x="2488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96" name="Rectangle 58"/>
              <p:cNvSpPr>
                <a:spLocks noChangeArrowheads="1"/>
              </p:cNvSpPr>
              <p:nvPr/>
            </p:nvSpPr>
            <p:spPr bwMode="auto">
              <a:xfrm>
                <a:off x="2578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97" name="Rectangle 59"/>
              <p:cNvSpPr>
                <a:spLocks noChangeArrowheads="1"/>
              </p:cNvSpPr>
              <p:nvPr/>
            </p:nvSpPr>
            <p:spPr bwMode="auto">
              <a:xfrm>
                <a:off x="2668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98" name="Rectangle 60"/>
              <p:cNvSpPr>
                <a:spLocks noChangeArrowheads="1"/>
              </p:cNvSpPr>
              <p:nvPr/>
            </p:nvSpPr>
            <p:spPr bwMode="auto">
              <a:xfrm>
                <a:off x="2758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99" name="Rectangle 61"/>
              <p:cNvSpPr>
                <a:spLocks noChangeArrowheads="1"/>
              </p:cNvSpPr>
              <p:nvPr/>
            </p:nvSpPr>
            <p:spPr bwMode="auto">
              <a:xfrm>
                <a:off x="2848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500" name="Rectangle 62"/>
              <p:cNvSpPr>
                <a:spLocks noChangeArrowheads="1"/>
              </p:cNvSpPr>
              <p:nvPr/>
            </p:nvSpPr>
            <p:spPr bwMode="auto">
              <a:xfrm>
                <a:off x="2937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501" name="Rectangle 63"/>
              <p:cNvSpPr>
                <a:spLocks noChangeArrowheads="1"/>
              </p:cNvSpPr>
              <p:nvPr/>
            </p:nvSpPr>
            <p:spPr bwMode="auto">
              <a:xfrm>
                <a:off x="3027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502" name="Rectangle 64"/>
              <p:cNvSpPr>
                <a:spLocks noChangeArrowheads="1"/>
              </p:cNvSpPr>
              <p:nvPr/>
            </p:nvSpPr>
            <p:spPr bwMode="auto">
              <a:xfrm>
                <a:off x="3117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503" name="Rectangle 65"/>
              <p:cNvSpPr>
                <a:spLocks noChangeArrowheads="1"/>
              </p:cNvSpPr>
              <p:nvPr/>
            </p:nvSpPr>
            <p:spPr bwMode="auto">
              <a:xfrm>
                <a:off x="3207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504" name="Rectangle 66"/>
              <p:cNvSpPr>
                <a:spLocks noChangeArrowheads="1"/>
              </p:cNvSpPr>
              <p:nvPr/>
            </p:nvSpPr>
            <p:spPr bwMode="auto">
              <a:xfrm>
                <a:off x="3296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505" name="Rectangle 67"/>
              <p:cNvSpPr>
                <a:spLocks noChangeArrowheads="1"/>
              </p:cNvSpPr>
              <p:nvPr/>
            </p:nvSpPr>
            <p:spPr bwMode="auto">
              <a:xfrm>
                <a:off x="3386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506" name="Rectangle 68"/>
              <p:cNvSpPr>
                <a:spLocks noChangeArrowheads="1"/>
              </p:cNvSpPr>
              <p:nvPr/>
            </p:nvSpPr>
            <p:spPr bwMode="auto">
              <a:xfrm>
                <a:off x="3476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7416" name="Group 69"/>
          <p:cNvGrpSpPr>
            <a:grpSpLocks/>
          </p:cNvGrpSpPr>
          <p:nvPr/>
        </p:nvGrpSpPr>
        <p:grpSpPr bwMode="auto">
          <a:xfrm rot="-3600000">
            <a:off x="3509963" y="1262062"/>
            <a:ext cx="2146300" cy="4606925"/>
            <a:chOff x="2214" y="709"/>
            <a:chExt cx="1352" cy="2902"/>
          </a:xfrm>
        </p:grpSpPr>
        <p:grpSp>
          <p:nvGrpSpPr>
            <p:cNvPr id="17458" name="Group 70"/>
            <p:cNvGrpSpPr>
              <a:grpSpLocks/>
            </p:cNvGrpSpPr>
            <p:nvPr/>
          </p:nvGrpSpPr>
          <p:grpSpPr bwMode="auto">
            <a:xfrm>
              <a:off x="2214" y="709"/>
              <a:ext cx="1348" cy="272"/>
              <a:chOff x="2218" y="709"/>
              <a:chExt cx="1348" cy="272"/>
            </a:xfrm>
          </p:grpSpPr>
          <p:sp>
            <p:nvSpPr>
              <p:cNvPr id="17475" name="Rectangle 71"/>
              <p:cNvSpPr>
                <a:spLocks noChangeArrowheads="1"/>
              </p:cNvSpPr>
              <p:nvPr/>
            </p:nvSpPr>
            <p:spPr bwMode="auto">
              <a:xfrm>
                <a:off x="2218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76" name="Rectangle 72"/>
              <p:cNvSpPr>
                <a:spLocks noChangeArrowheads="1"/>
              </p:cNvSpPr>
              <p:nvPr/>
            </p:nvSpPr>
            <p:spPr bwMode="auto">
              <a:xfrm>
                <a:off x="2308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77" name="Rectangle 73"/>
              <p:cNvSpPr>
                <a:spLocks noChangeArrowheads="1"/>
              </p:cNvSpPr>
              <p:nvPr/>
            </p:nvSpPr>
            <p:spPr bwMode="auto">
              <a:xfrm>
                <a:off x="2398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78" name="Rectangle 74"/>
              <p:cNvSpPr>
                <a:spLocks noChangeArrowheads="1"/>
              </p:cNvSpPr>
              <p:nvPr/>
            </p:nvSpPr>
            <p:spPr bwMode="auto">
              <a:xfrm>
                <a:off x="2488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79" name="Rectangle 75"/>
              <p:cNvSpPr>
                <a:spLocks noChangeArrowheads="1"/>
              </p:cNvSpPr>
              <p:nvPr/>
            </p:nvSpPr>
            <p:spPr bwMode="auto">
              <a:xfrm>
                <a:off x="2578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80" name="Rectangle 76"/>
              <p:cNvSpPr>
                <a:spLocks noChangeArrowheads="1"/>
              </p:cNvSpPr>
              <p:nvPr/>
            </p:nvSpPr>
            <p:spPr bwMode="auto">
              <a:xfrm>
                <a:off x="2668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81" name="Rectangle 77"/>
              <p:cNvSpPr>
                <a:spLocks noChangeArrowheads="1"/>
              </p:cNvSpPr>
              <p:nvPr/>
            </p:nvSpPr>
            <p:spPr bwMode="auto">
              <a:xfrm>
                <a:off x="2758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82" name="Rectangle 78"/>
              <p:cNvSpPr>
                <a:spLocks noChangeArrowheads="1"/>
              </p:cNvSpPr>
              <p:nvPr/>
            </p:nvSpPr>
            <p:spPr bwMode="auto">
              <a:xfrm>
                <a:off x="2848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83" name="Rectangle 79"/>
              <p:cNvSpPr>
                <a:spLocks noChangeArrowheads="1"/>
              </p:cNvSpPr>
              <p:nvPr/>
            </p:nvSpPr>
            <p:spPr bwMode="auto">
              <a:xfrm>
                <a:off x="2937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84" name="Rectangle 80"/>
              <p:cNvSpPr>
                <a:spLocks noChangeArrowheads="1"/>
              </p:cNvSpPr>
              <p:nvPr/>
            </p:nvSpPr>
            <p:spPr bwMode="auto">
              <a:xfrm>
                <a:off x="3027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85" name="Rectangle 81"/>
              <p:cNvSpPr>
                <a:spLocks noChangeArrowheads="1"/>
              </p:cNvSpPr>
              <p:nvPr/>
            </p:nvSpPr>
            <p:spPr bwMode="auto">
              <a:xfrm>
                <a:off x="3117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86" name="Rectangle 82"/>
              <p:cNvSpPr>
                <a:spLocks noChangeArrowheads="1"/>
              </p:cNvSpPr>
              <p:nvPr/>
            </p:nvSpPr>
            <p:spPr bwMode="auto">
              <a:xfrm>
                <a:off x="3207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87" name="Rectangle 83"/>
              <p:cNvSpPr>
                <a:spLocks noChangeArrowheads="1"/>
              </p:cNvSpPr>
              <p:nvPr/>
            </p:nvSpPr>
            <p:spPr bwMode="auto">
              <a:xfrm>
                <a:off x="3296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88" name="Rectangle 84"/>
              <p:cNvSpPr>
                <a:spLocks noChangeArrowheads="1"/>
              </p:cNvSpPr>
              <p:nvPr/>
            </p:nvSpPr>
            <p:spPr bwMode="auto">
              <a:xfrm>
                <a:off x="3386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89" name="Rectangle 85"/>
              <p:cNvSpPr>
                <a:spLocks noChangeArrowheads="1"/>
              </p:cNvSpPr>
              <p:nvPr/>
            </p:nvSpPr>
            <p:spPr bwMode="auto">
              <a:xfrm>
                <a:off x="3476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7459" name="Group 86"/>
            <p:cNvGrpSpPr>
              <a:grpSpLocks/>
            </p:cNvGrpSpPr>
            <p:nvPr/>
          </p:nvGrpSpPr>
          <p:grpSpPr bwMode="auto">
            <a:xfrm>
              <a:off x="2218" y="3339"/>
              <a:ext cx="1348" cy="272"/>
              <a:chOff x="2218" y="709"/>
              <a:chExt cx="1348" cy="272"/>
            </a:xfrm>
          </p:grpSpPr>
          <p:sp>
            <p:nvSpPr>
              <p:cNvPr id="17460" name="Rectangle 87"/>
              <p:cNvSpPr>
                <a:spLocks noChangeArrowheads="1"/>
              </p:cNvSpPr>
              <p:nvPr/>
            </p:nvSpPr>
            <p:spPr bwMode="auto">
              <a:xfrm>
                <a:off x="2218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61" name="Rectangle 88"/>
              <p:cNvSpPr>
                <a:spLocks noChangeArrowheads="1"/>
              </p:cNvSpPr>
              <p:nvPr/>
            </p:nvSpPr>
            <p:spPr bwMode="auto">
              <a:xfrm>
                <a:off x="2308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62" name="Rectangle 89"/>
              <p:cNvSpPr>
                <a:spLocks noChangeArrowheads="1"/>
              </p:cNvSpPr>
              <p:nvPr/>
            </p:nvSpPr>
            <p:spPr bwMode="auto">
              <a:xfrm>
                <a:off x="2398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63" name="Rectangle 90"/>
              <p:cNvSpPr>
                <a:spLocks noChangeArrowheads="1"/>
              </p:cNvSpPr>
              <p:nvPr/>
            </p:nvSpPr>
            <p:spPr bwMode="auto">
              <a:xfrm>
                <a:off x="2488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64" name="Rectangle 91"/>
              <p:cNvSpPr>
                <a:spLocks noChangeArrowheads="1"/>
              </p:cNvSpPr>
              <p:nvPr/>
            </p:nvSpPr>
            <p:spPr bwMode="auto">
              <a:xfrm>
                <a:off x="2578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65" name="Rectangle 92"/>
              <p:cNvSpPr>
                <a:spLocks noChangeArrowheads="1"/>
              </p:cNvSpPr>
              <p:nvPr/>
            </p:nvSpPr>
            <p:spPr bwMode="auto">
              <a:xfrm>
                <a:off x="2668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66" name="Rectangle 93"/>
              <p:cNvSpPr>
                <a:spLocks noChangeArrowheads="1"/>
              </p:cNvSpPr>
              <p:nvPr/>
            </p:nvSpPr>
            <p:spPr bwMode="auto">
              <a:xfrm>
                <a:off x="2758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67" name="Rectangle 94"/>
              <p:cNvSpPr>
                <a:spLocks noChangeArrowheads="1"/>
              </p:cNvSpPr>
              <p:nvPr/>
            </p:nvSpPr>
            <p:spPr bwMode="auto">
              <a:xfrm>
                <a:off x="2848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68" name="Rectangle 95"/>
              <p:cNvSpPr>
                <a:spLocks noChangeArrowheads="1"/>
              </p:cNvSpPr>
              <p:nvPr/>
            </p:nvSpPr>
            <p:spPr bwMode="auto">
              <a:xfrm>
                <a:off x="2937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69" name="Rectangle 96"/>
              <p:cNvSpPr>
                <a:spLocks noChangeArrowheads="1"/>
              </p:cNvSpPr>
              <p:nvPr/>
            </p:nvSpPr>
            <p:spPr bwMode="auto">
              <a:xfrm>
                <a:off x="3027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70" name="Rectangle 97"/>
              <p:cNvSpPr>
                <a:spLocks noChangeArrowheads="1"/>
              </p:cNvSpPr>
              <p:nvPr/>
            </p:nvSpPr>
            <p:spPr bwMode="auto">
              <a:xfrm>
                <a:off x="3117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71" name="Rectangle 98"/>
              <p:cNvSpPr>
                <a:spLocks noChangeArrowheads="1"/>
              </p:cNvSpPr>
              <p:nvPr/>
            </p:nvSpPr>
            <p:spPr bwMode="auto">
              <a:xfrm>
                <a:off x="3207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72" name="Rectangle 99"/>
              <p:cNvSpPr>
                <a:spLocks noChangeArrowheads="1"/>
              </p:cNvSpPr>
              <p:nvPr/>
            </p:nvSpPr>
            <p:spPr bwMode="auto">
              <a:xfrm>
                <a:off x="3296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73" name="Rectangle 100"/>
              <p:cNvSpPr>
                <a:spLocks noChangeArrowheads="1"/>
              </p:cNvSpPr>
              <p:nvPr/>
            </p:nvSpPr>
            <p:spPr bwMode="auto">
              <a:xfrm>
                <a:off x="3386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74" name="Rectangle 101"/>
              <p:cNvSpPr>
                <a:spLocks noChangeArrowheads="1"/>
              </p:cNvSpPr>
              <p:nvPr/>
            </p:nvSpPr>
            <p:spPr bwMode="auto">
              <a:xfrm>
                <a:off x="3476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7417" name="AutoShape 102"/>
          <p:cNvSpPr>
            <a:spLocks noChangeAspect="1" noChangeArrowheads="1"/>
          </p:cNvSpPr>
          <p:nvPr/>
        </p:nvSpPr>
        <p:spPr bwMode="auto">
          <a:xfrm>
            <a:off x="4157663" y="3200400"/>
            <a:ext cx="846137" cy="731838"/>
          </a:xfrm>
          <a:prstGeom prst="hexagon">
            <a:avLst>
              <a:gd name="adj" fmla="val 28905"/>
              <a:gd name="vf" fmla="val 11547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8" name="Oval 103"/>
          <p:cNvSpPr>
            <a:spLocks noChangeAspect="1" noChangeArrowheads="1"/>
          </p:cNvSpPr>
          <p:nvPr/>
        </p:nvSpPr>
        <p:spPr bwMode="auto">
          <a:xfrm>
            <a:off x="4457700" y="3449638"/>
            <a:ext cx="230188" cy="23018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7769" name="AutoShape 105"/>
          <p:cNvSpPr>
            <a:spLocks noChangeAspect="1" noChangeArrowheads="1"/>
          </p:cNvSpPr>
          <p:nvPr/>
        </p:nvSpPr>
        <p:spPr bwMode="auto">
          <a:xfrm>
            <a:off x="5003800" y="3386138"/>
            <a:ext cx="165100" cy="142875"/>
          </a:xfrm>
          <a:prstGeom prst="hexagon">
            <a:avLst>
              <a:gd name="adj" fmla="val 28889"/>
              <a:gd name="vf" fmla="val 115470"/>
            </a:avLst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7770" name="AutoShape 106"/>
          <p:cNvSpPr>
            <a:spLocks noChangeAspect="1" noChangeArrowheads="1"/>
          </p:cNvSpPr>
          <p:nvPr/>
        </p:nvSpPr>
        <p:spPr bwMode="auto">
          <a:xfrm>
            <a:off x="5175250" y="3484563"/>
            <a:ext cx="165100" cy="142875"/>
          </a:xfrm>
          <a:prstGeom prst="hexagon">
            <a:avLst>
              <a:gd name="adj" fmla="val 28889"/>
              <a:gd name="vf" fmla="val 115470"/>
            </a:avLst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7771" name="AutoShape 107"/>
          <p:cNvSpPr>
            <a:spLocks noChangeAspect="1" noChangeArrowheads="1"/>
          </p:cNvSpPr>
          <p:nvPr/>
        </p:nvSpPr>
        <p:spPr bwMode="auto">
          <a:xfrm>
            <a:off x="5343525" y="3386138"/>
            <a:ext cx="165100" cy="142875"/>
          </a:xfrm>
          <a:prstGeom prst="hexagon">
            <a:avLst>
              <a:gd name="adj" fmla="val 28889"/>
              <a:gd name="vf" fmla="val 115470"/>
            </a:avLst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7772" name="AutoShape 108"/>
          <p:cNvSpPr>
            <a:spLocks noChangeAspect="1" noChangeArrowheads="1"/>
          </p:cNvSpPr>
          <p:nvPr/>
        </p:nvSpPr>
        <p:spPr bwMode="auto">
          <a:xfrm>
            <a:off x="5514975" y="3284538"/>
            <a:ext cx="165100" cy="142875"/>
          </a:xfrm>
          <a:prstGeom prst="hexagon">
            <a:avLst>
              <a:gd name="adj" fmla="val 28889"/>
              <a:gd name="vf" fmla="val 115470"/>
            </a:avLst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7773" name="AutoShape 109"/>
          <p:cNvSpPr>
            <a:spLocks noChangeAspect="1" noChangeArrowheads="1"/>
          </p:cNvSpPr>
          <p:nvPr/>
        </p:nvSpPr>
        <p:spPr bwMode="auto">
          <a:xfrm>
            <a:off x="5686425" y="3184525"/>
            <a:ext cx="165100" cy="142875"/>
          </a:xfrm>
          <a:prstGeom prst="hexagon">
            <a:avLst>
              <a:gd name="adj" fmla="val 28889"/>
              <a:gd name="vf" fmla="val 115470"/>
            </a:avLst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7774" name="AutoShape 110"/>
          <p:cNvSpPr>
            <a:spLocks noChangeAspect="1" noChangeArrowheads="1"/>
          </p:cNvSpPr>
          <p:nvPr/>
        </p:nvSpPr>
        <p:spPr bwMode="auto">
          <a:xfrm>
            <a:off x="5857875" y="3082925"/>
            <a:ext cx="165100" cy="142875"/>
          </a:xfrm>
          <a:prstGeom prst="hexagon">
            <a:avLst>
              <a:gd name="adj" fmla="val 28889"/>
              <a:gd name="vf" fmla="val 115470"/>
            </a:avLst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7775" name="AutoShape 111"/>
          <p:cNvSpPr>
            <a:spLocks noChangeAspect="1" noChangeArrowheads="1"/>
          </p:cNvSpPr>
          <p:nvPr/>
        </p:nvSpPr>
        <p:spPr bwMode="auto">
          <a:xfrm>
            <a:off x="6030913" y="2987675"/>
            <a:ext cx="165100" cy="142875"/>
          </a:xfrm>
          <a:prstGeom prst="hexagon">
            <a:avLst>
              <a:gd name="adj" fmla="val 28889"/>
              <a:gd name="vf" fmla="val 115470"/>
            </a:avLst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7776" name="AutoShape 112"/>
          <p:cNvSpPr>
            <a:spLocks noChangeAspect="1" noChangeArrowheads="1"/>
          </p:cNvSpPr>
          <p:nvPr/>
        </p:nvSpPr>
        <p:spPr bwMode="auto">
          <a:xfrm>
            <a:off x="6027738" y="2789238"/>
            <a:ext cx="165100" cy="142875"/>
          </a:xfrm>
          <a:prstGeom prst="hexagon">
            <a:avLst>
              <a:gd name="adj" fmla="val 28889"/>
              <a:gd name="vf" fmla="val 115470"/>
            </a:avLst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7777" name="AutoShape 113"/>
          <p:cNvSpPr>
            <a:spLocks noChangeAspect="1" noChangeArrowheads="1"/>
          </p:cNvSpPr>
          <p:nvPr/>
        </p:nvSpPr>
        <p:spPr bwMode="auto">
          <a:xfrm>
            <a:off x="5176838" y="3290888"/>
            <a:ext cx="165100" cy="142875"/>
          </a:xfrm>
          <a:prstGeom prst="hexagon">
            <a:avLst>
              <a:gd name="adj" fmla="val 28889"/>
              <a:gd name="vf" fmla="val 115470"/>
            </a:avLst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7780" name="Rectangle 116"/>
          <p:cNvSpPr>
            <a:spLocks noChangeArrowheads="1"/>
          </p:cNvSpPr>
          <p:nvPr/>
        </p:nvSpPr>
        <p:spPr bwMode="auto">
          <a:xfrm rot="-3600000">
            <a:off x="2701925" y="2305051"/>
            <a:ext cx="142875" cy="431800"/>
          </a:xfrm>
          <a:prstGeom prst="rect">
            <a:avLst/>
          </a:prstGeom>
          <a:solidFill>
            <a:srgbClr val="91AB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7781" name="Rectangle 117"/>
          <p:cNvSpPr>
            <a:spLocks noChangeArrowheads="1"/>
          </p:cNvSpPr>
          <p:nvPr/>
        </p:nvSpPr>
        <p:spPr bwMode="auto">
          <a:xfrm rot="-3600000">
            <a:off x="2773362" y="2182813"/>
            <a:ext cx="142875" cy="431800"/>
          </a:xfrm>
          <a:prstGeom prst="rect">
            <a:avLst/>
          </a:prstGeom>
          <a:solidFill>
            <a:srgbClr val="E1E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7782" name="Rectangle 118"/>
          <p:cNvSpPr>
            <a:spLocks noChangeArrowheads="1"/>
          </p:cNvSpPr>
          <p:nvPr/>
        </p:nvSpPr>
        <p:spPr bwMode="auto">
          <a:xfrm rot="-3600000">
            <a:off x="2844800" y="2058988"/>
            <a:ext cx="142875" cy="431800"/>
          </a:xfrm>
          <a:prstGeom prst="rect">
            <a:avLst/>
          </a:prstGeom>
          <a:solidFill>
            <a:srgbClr val="0039F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31" name="Text Box 120"/>
          <p:cNvSpPr txBox="1">
            <a:spLocks noChangeArrowheads="1"/>
          </p:cNvSpPr>
          <p:nvPr/>
        </p:nvSpPr>
        <p:spPr bwMode="auto">
          <a:xfrm>
            <a:off x="158750" y="908050"/>
            <a:ext cx="2641600" cy="4760913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prstDash val="dash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 b="1">
                <a:latin typeface="Courier New" pitchFamily="49" charset="0"/>
              </a:rPr>
              <a:t>RUN 0x003F06A</a:t>
            </a:r>
          </a:p>
          <a:p>
            <a:r>
              <a:rPr lang="fr-FR" b="1">
                <a:latin typeface="Courier New" pitchFamily="49" charset="0"/>
              </a:rPr>
              <a:t>EVT 0x005DC0A</a:t>
            </a:r>
          </a:p>
          <a:p>
            <a:r>
              <a:rPr lang="fr-FR" b="1">
                <a:latin typeface="Courier New" pitchFamily="49" charset="0"/>
              </a:rPr>
              <a:t>TIME_STAMP …</a:t>
            </a:r>
          </a:p>
          <a:p>
            <a:r>
              <a:rPr lang="fr-FR" b="1">
                <a:latin typeface="Courier New" pitchFamily="49" charset="0"/>
              </a:rPr>
              <a:t>…</a:t>
            </a:r>
          </a:p>
          <a:p>
            <a:r>
              <a:rPr lang="fr-FR" b="1">
                <a:latin typeface="Courier New" pitchFamily="49" charset="0"/>
              </a:rPr>
              <a:t>…</a:t>
            </a:r>
          </a:p>
          <a:p>
            <a:endParaRPr lang="fr-FR" b="1">
              <a:latin typeface="Courier New" pitchFamily="49" charset="0"/>
            </a:endParaRPr>
          </a:p>
          <a:p>
            <a:endParaRPr lang="fr-FR" b="1">
              <a:latin typeface="Courier New" pitchFamily="49" charset="0"/>
            </a:endParaRPr>
          </a:p>
          <a:p>
            <a:endParaRPr lang="fr-FR" b="1">
              <a:latin typeface="Courier New" pitchFamily="49" charset="0"/>
            </a:endParaRPr>
          </a:p>
          <a:p>
            <a:endParaRPr lang="fr-FR" b="1">
              <a:latin typeface="Courier New" pitchFamily="49" charset="0"/>
            </a:endParaRPr>
          </a:p>
          <a:p>
            <a:endParaRPr lang="fr-FR" b="1">
              <a:latin typeface="Courier New" pitchFamily="49" charset="0"/>
            </a:endParaRPr>
          </a:p>
          <a:p>
            <a:r>
              <a:rPr lang="fr-FR" b="1">
                <a:latin typeface="Courier New" pitchFamily="49" charset="0"/>
              </a:rPr>
              <a:t>…</a:t>
            </a:r>
          </a:p>
          <a:p>
            <a:r>
              <a:rPr lang="fr-FR" b="1">
                <a:latin typeface="Courier New" pitchFamily="49" charset="0"/>
              </a:rPr>
              <a:t>…</a:t>
            </a:r>
          </a:p>
          <a:p>
            <a:r>
              <a:rPr lang="fr-FR" b="1">
                <a:latin typeface="Courier New" pitchFamily="49" charset="0"/>
              </a:rPr>
              <a:t>CALO:MOD4:CR7:0857</a:t>
            </a:r>
          </a:p>
          <a:p>
            <a:r>
              <a:rPr lang="fr-FR" b="1">
                <a:latin typeface="Courier New" pitchFamily="49" charset="0"/>
              </a:rPr>
              <a:t>CALO:MOD4:CR8:1140</a:t>
            </a:r>
          </a:p>
          <a:p>
            <a:r>
              <a:rPr lang="fr-FR" b="1">
                <a:latin typeface="Courier New" pitchFamily="49" charset="0"/>
              </a:rPr>
              <a:t>CALO:MOD4:CR9:0520</a:t>
            </a:r>
          </a:p>
          <a:p>
            <a:r>
              <a:rPr lang="fr-FR" b="1">
                <a:latin typeface="Courier New" pitchFamily="49" charset="0"/>
              </a:rPr>
              <a:t>…</a:t>
            </a:r>
          </a:p>
          <a:p>
            <a:r>
              <a:rPr lang="fr-FR" b="1">
                <a:latin typeface="Courier New" pitchFamily="49" charset="0"/>
              </a:rPr>
              <a:t>…</a:t>
            </a:r>
          </a:p>
        </p:txBody>
      </p:sp>
      <p:sp>
        <p:nvSpPr>
          <p:cNvPr id="17432" name="Text Box 121"/>
          <p:cNvSpPr txBox="1">
            <a:spLocks noChangeArrowheads="1"/>
          </p:cNvSpPr>
          <p:nvPr/>
        </p:nvSpPr>
        <p:spPr bwMode="auto">
          <a:xfrm>
            <a:off x="6330950" y="908050"/>
            <a:ext cx="2778125" cy="3937000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prstDash val="dash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 b="1">
                <a:latin typeface="Courier New" pitchFamily="49" charset="0"/>
              </a:rPr>
              <a:t>…</a:t>
            </a:r>
          </a:p>
          <a:p>
            <a:r>
              <a:rPr lang="fr-FR" b="1">
                <a:latin typeface="Courier New" pitchFamily="49" charset="0"/>
              </a:rPr>
              <a:t>…</a:t>
            </a:r>
          </a:p>
          <a:p>
            <a:r>
              <a:rPr lang="fr-FR" b="1">
                <a:latin typeface="Courier New" pitchFamily="49" charset="0"/>
              </a:rPr>
              <a:t>DCH:SECT0:CH056:081</a:t>
            </a:r>
          </a:p>
          <a:p>
            <a:r>
              <a:rPr lang="fr-FR" b="1">
                <a:latin typeface="Courier New" pitchFamily="49" charset="0"/>
              </a:rPr>
              <a:t>DCH:SECT0:CH084:050</a:t>
            </a:r>
          </a:p>
          <a:p>
            <a:r>
              <a:rPr lang="fr-FR" b="1">
                <a:latin typeface="Courier New" pitchFamily="49" charset="0"/>
              </a:rPr>
              <a:t>DCH:SECT0:CH085:070</a:t>
            </a:r>
          </a:p>
          <a:p>
            <a:r>
              <a:rPr lang="fr-FR" b="1">
                <a:latin typeface="Courier New" pitchFamily="49" charset="0"/>
              </a:rPr>
              <a:t>DCH:SECT0:CH112:101</a:t>
            </a:r>
          </a:p>
          <a:p>
            <a:r>
              <a:rPr lang="fr-FR" b="1">
                <a:latin typeface="Courier New" pitchFamily="49" charset="0"/>
              </a:rPr>
              <a:t>DCH:SECT4:CH047:090</a:t>
            </a:r>
          </a:p>
          <a:p>
            <a:r>
              <a:rPr lang="fr-FR" b="1">
                <a:latin typeface="Courier New" pitchFamily="49" charset="0"/>
              </a:rPr>
              <a:t>DCH:SECT4:CH097:231</a:t>
            </a:r>
          </a:p>
          <a:p>
            <a:r>
              <a:rPr lang="fr-FR" b="1">
                <a:latin typeface="Courier New" pitchFamily="49" charset="0"/>
              </a:rPr>
              <a:t>DCH:SECT4:CH103:077</a:t>
            </a:r>
          </a:p>
          <a:p>
            <a:r>
              <a:rPr lang="fr-FR" b="1">
                <a:latin typeface="Courier New" pitchFamily="49" charset="0"/>
              </a:rPr>
              <a:t>DCH:…</a:t>
            </a:r>
          </a:p>
          <a:p>
            <a:r>
              <a:rPr lang="fr-FR" b="1">
                <a:latin typeface="Courier New" pitchFamily="49" charset="0"/>
              </a:rPr>
              <a:t>…</a:t>
            </a:r>
          </a:p>
          <a:p>
            <a:r>
              <a:rPr lang="fr-FR" b="1">
                <a:latin typeface="Courier New" pitchFamily="49" charset="0"/>
              </a:rPr>
              <a:t>…</a:t>
            </a:r>
          </a:p>
          <a:p>
            <a:endParaRPr lang="fr-FR" b="1">
              <a:latin typeface="Courier New" pitchFamily="49" charset="0"/>
            </a:endParaRPr>
          </a:p>
          <a:p>
            <a:endParaRPr lang="fr-FR" b="1">
              <a:latin typeface="Courier New" pitchFamily="49" charset="0"/>
            </a:endParaRPr>
          </a:p>
        </p:txBody>
      </p:sp>
      <p:sp>
        <p:nvSpPr>
          <p:cNvPr id="497786" name="AutoShape 122"/>
          <p:cNvSpPr>
            <a:spLocks noChangeArrowheads="1"/>
          </p:cNvSpPr>
          <p:nvPr/>
        </p:nvSpPr>
        <p:spPr bwMode="auto">
          <a:xfrm>
            <a:off x="2555875" y="5300663"/>
            <a:ext cx="1871663" cy="1214437"/>
          </a:xfrm>
          <a:prstGeom prst="can">
            <a:avLst>
              <a:gd name="adj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fr-FR" b="1">
                <a:latin typeface="Courier New" pitchFamily="49" charset="0"/>
              </a:rPr>
              <a:t>BASE DONNEES</a:t>
            </a:r>
          </a:p>
          <a:p>
            <a:pPr algn="ctr"/>
            <a:r>
              <a:rPr lang="fr-FR" b="1">
                <a:latin typeface="Courier New" pitchFamily="49" charset="0"/>
              </a:rPr>
              <a:t>CALO</a:t>
            </a:r>
          </a:p>
        </p:txBody>
      </p:sp>
      <p:sp>
        <p:nvSpPr>
          <p:cNvPr id="497787" name="Rectangle 123"/>
          <p:cNvSpPr>
            <a:spLocks noChangeArrowheads="1"/>
          </p:cNvSpPr>
          <p:nvPr/>
        </p:nvSpPr>
        <p:spPr bwMode="auto">
          <a:xfrm>
            <a:off x="217488" y="4518025"/>
            <a:ext cx="1871662" cy="287338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7788" name="Line 124"/>
          <p:cNvSpPr>
            <a:spLocks noChangeShapeType="1"/>
          </p:cNvSpPr>
          <p:nvPr/>
        </p:nvSpPr>
        <p:spPr bwMode="auto">
          <a:xfrm>
            <a:off x="2079625" y="4795838"/>
            <a:ext cx="504825" cy="57626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7789" name="Freeform 125"/>
          <p:cNvSpPr>
            <a:spLocks/>
          </p:cNvSpPr>
          <p:nvPr/>
        </p:nvSpPr>
        <p:spPr bwMode="auto">
          <a:xfrm>
            <a:off x="3041650" y="2511425"/>
            <a:ext cx="809625" cy="2789238"/>
          </a:xfrm>
          <a:custGeom>
            <a:avLst/>
            <a:gdLst>
              <a:gd name="T0" fmla="*/ 1285279688 w 510"/>
              <a:gd name="T1" fmla="*/ 2147483647 h 1757"/>
              <a:gd name="T2" fmla="*/ 1267639388 w 510"/>
              <a:gd name="T3" fmla="*/ 0 h 1757"/>
              <a:gd name="T4" fmla="*/ 0 w 510"/>
              <a:gd name="T5" fmla="*/ 0 h 175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510" h="1757">
                <a:moveTo>
                  <a:pt x="510" y="1757"/>
                </a:moveTo>
                <a:lnTo>
                  <a:pt x="503" y="0"/>
                </a:lnTo>
                <a:lnTo>
                  <a:pt x="0" y="0"/>
                </a:lnTo>
              </a:path>
            </a:pathLst>
          </a:custGeom>
          <a:noFill/>
          <a:ln w="19050">
            <a:solidFill>
              <a:srgbClr val="FF0000"/>
            </a:solidFill>
            <a:round/>
            <a:headEnd type="none" w="med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7790" name="AutoShape 126"/>
          <p:cNvSpPr>
            <a:spLocks noChangeArrowheads="1"/>
          </p:cNvSpPr>
          <p:nvPr/>
        </p:nvSpPr>
        <p:spPr bwMode="auto">
          <a:xfrm>
            <a:off x="6300788" y="5310188"/>
            <a:ext cx="1871662" cy="1214437"/>
          </a:xfrm>
          <a:prstGeom prst="can">
            <a:avLst>
              <a:gd name="adj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fr-FR" b="1">
                <a:latin typeface="Courier New" pitchFamily="49" charset="0"/>
              </a:rPr>
              <a:t>BASE DONNEES</a:t>
            </a:r>
          </a:p>
          <a:p>
            <a:pPr algn="ctr"/>
            <a:r>
              <a:rPr lang="fr-FR" b="1">
                <a:latin typeface="Courier New" pitchFamily="49" charset="0"/>
              </a:rPr>
              <a:t>CHAMBRE</a:t>
            </a:r>
          </a:p>
          <a:p>
            <a:pPr algn="ctr"/>
            <a:r>
              <a:rPr lang="fr-FR" b="1">
                <a:latin typeface="Courier New" pitchFamily="49" charset="0"/>
              </a:rPr>
              <a:t>A TRACES</a:t>
            </a:r>
          </a:p>
        </p:txBody>
      </p:sp>
      <p:sp>
        <p:nvSpPr>
          <p:cNvPr id="497791" name="Freeform 127"/>
          <p:cNvSpPr>
            <a:spLocks/>
          </p:cNvSpPr>
          <p:nvPr/>
        </p:nvSpPr>
        <p:spPr bwMode="auto">
          <a:xfrm>
            <a:off x="3098800" y="2392363"/>
            <a:ext cx="885825" cy="2932112"/>
          </a:xfrm>
          <a:custGeom>
            <a:avLst/>
            <a:gdLst>
              <a:gd name="T0" fmla="*/ 1391126250 w 558"/>
              <a:gd name="T1" fmla="*/ 2147483647 h 1847"/>
              <a:gd name="T2" fmla="*/ 1406247188 w 558"/>
              <a:gd name="T3" fmla="*/ 2519362 h 1847"/>
              <a:gd name="T4" fmla="*/ 0 w 558"/>
              <a:gd name="T5" fmla="*/ 0 h 184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558" h="1847">
                <a:moveTo>
                  <a:pt x="552" y="1847"/>
                </a:moveTo>
                <a:lnTo>
                  <a:pt x="558" y="1"/>
                </a:lnTo>
                <a:lnTo>
                  <a:pt x="0" y="0"/>
                </a:lnTo>
              </a:path>
            </a:pathLst>
          </a:custGeom>
          <a:noFill/>
          <a:ln w="19050">
            <a:solidFill>
              <a:srgbClr val="FF0000"/>
            </a:solidFill>
            <a:round/>
            <a:headEnd type="none" w="med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7792" name="Freeform 128"/>
          <p:cNvSpPr>
            <a:spLocks/>
          </p:cNvSpPr>
          <p:nvPr/>
        </p:nvSpPr>
        <p:spPr bwMode="auto">
          <a:xfrm>
            <a:off x="2962275" y="2616200"/>
            <a:ext cx="752475" cy="2676525"/>
          </a:xfrm>
          <a:custGeom>
            <a:avLst/>
            <a:gdLst>
              <a:gd name="T0" fmla="*/ 1194554063 w 474"/>
              <a:gd name="T1" fmla="*/ 2147483647 h 1686"/>
              <a:gd name="T2" fmla="*/ 1179433125 w 474"/>
              <a:gd name="T3" fmla="*/ 0 h 1686"/>
              <a:gd name="T4" fmla="*/ 0 w 474"/>
              <a:gd name="T5" fmla="*/ 7561263 h 168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74" h="1686">
                <a:moveTo>
                  <a:pt x="474" y="1686"/>
                </a:moveTo>
                <a:lnTo>
                  <a:pt x="468" y="0"/>
                </a:lnTo>
                <a:lnTo>
                  <a:pt x="0" y="3"/>
                </a:lnTo>
              </a:path>
            </a:pathLst>
          </a:custGeom>
          <a:noFill/>
          <a:ln w="19050">
            <a:solidFill>
              <a:srgbClr val="FF0000"/>
            </a:solidFill>
            <a:round/>
            <a:headEnd type="none" w="med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7793" name="Rectangle 129"/>
          <p:cNvSpPr>
            <a:spLocks noChangeArrowheads="1"/>
          </p:cNvSpPr>
          <p:nvPr/>
        </p:nvSpPr>
        <p:spPr bwMode="auto">
          <a:xfrm>
            <a:off x="685800" y="-90488"/>
            <a:ext cx="7772400" cy="1143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/>
            <a:r>
              <a:rPr lang="fr-FR" sz="4400">
                <a:solidFill>
                  <a:schemeClr val="tx2"/>
                </a:solidFill>
                <a:latin typeface="Times New Roman" pitchFamily="18" charset="0"/>
              </a:rPr>
              <a:t>Localisation voies électroniques</a:t>
            </a:r>
          </a:p>
        </p:txBody>
      </p:sp>
      <p:sp>
        <p:nvSpPr>
          <p:cNvPr id="497794" name="Rectangle 130"/>
          <p:cNvSpPr>
            <a:spLocks noChangeArrowheads="1"/>
          </p:cNvSpPr>
          <p:nvPr/>
        </p:nvSpPr>
        <p:spPr bwMode="auto">
          <a:xfrm>
            <a:off x="217488" y="4230688"/>
            <a:ext cx="1871662" cy="287337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7795" name="Line 131"/>
          <p:cNvSpPr>
            <a:spLocks noChangeShapeType="1"/>
          </p:cNvSpPr>
          <p:nvPr/>
        </p:nvSpPr>
        <p:spPr bwMode="auto">
          <a:xfrm>
            <a:off x="2079625" y="4508500"/>
            <a:ext cx="692150" cy="792163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7796" name="Rectangle 132"/>
          <p:cNvSpPr>
            <a:spLocks noChangeArrowheads="1"/>
          </p:cNvSpPr>
          <p:nvPr/>
        </p:nvSpPr>
        <p:spPr bwMode="auto">
          <a:xfrm>
            <a:off x="222250" y="4811713"/>
            <a:ext cx="1871663" cy="287337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7797" name="Line 133"/>
          <p:cNvSpPr>
            <a:spLocks noChangeShapeType="1"/>
          </p:cNvSpPr>
          <p:nvPr/>
        </p:nvSpPr>
        <p:spPr bwMode="auto">
          <a:xfrm>
            <a:off x="2084388" y="5089525"/>
            <a:ext cx="400050" cy="427038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7798" name="Rectangle 134"/>
          <p:cNvSpPr>
            <a:spLocks noChangeArrowheads="1"/>
          </p:cNvSpPr>
          <p:nvPr/>
        </p:nvSpPr>
        <p:spPr bwMode="auto">
          <a:xfrm>
            <a:off x="6372225" y="1522413"/>
            <a:ext cx="2160588" cy="233362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7802" name="Rectangle 138"/>
          <p:cNvSpPr>
            <a:spLocks noChangeArrowheads="1"/>
          </p:cNvSpPr>
          <p:nvPr/>
        </p:nvSpPr>
        <p:spPr bwMode="auto">
          <a:xfrm>
            <a:off x="6372225" y="1789113"/>
            <a:ext cx="2160588" cy="233362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7803" name="Rectangle 139"/>
          <p:cNvSpPr>
            <a:spLocks noChangeArrowheads="1"/>
          </p:cNvSpPr>
          <p:nvPr/>
        </p:nvSpPr>
        <p:spPr bwMode="auto">
          <a:xfrm>
            <a:off x="6381750" y="2068513"/>
            <a:ext cx="2160588" cy="233362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7804" name="Rectangle 140"/>
          <p:cNvSpPr>
            <a:spLocks noChangeArrowheads="1"/>
          </p:cNvSpPr>
          <p:nvPr/>
        </p:nvSpPr>
        <p:spPr bwMode="auto">
          <a:xfrm>
            <a:off x="6372225" y="2351088"/>
            <a:ext cx="2160588" cy="233362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7805" name="Rectangle 141"/>
          <p:cNvSpPr>
            <a:spLocks noChangeArrowheads="1"/>
          </p:cNvSpPr>
          <p:nvPr/>
        </p:nvSpPr>
        <p:spPr bwMode="auto">
          <a:xfrm>
            <a:off x="6372225" y="2619375"/>
            <a:ext cx="2160588" cy="233363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7806" name="Rectangle 142"/>
          <p:cNvSpPr>
            <a:spLocks noChangeArrowheads="1"/>
          </p:cNvSpPr>
          <p:nvPr/>
        </p:nvSpPr>
        <p:spPr bwMode="auto">
          <a:xfrm>
            <a:off x="6372225" y="2890838"/>
            <a:ext cx="2160588" cy="233362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7807" name="Rectangle 143"/>
          <p:cNvSpPr>
            <a:spLocks noChangeArrowheads="1"/>
          </p:cNvSpPr>
          <p:nvPr/>
        </p:nvSpPr>
        <p:spPr bwMode="auto">
          <a:xfrm>
            <a:off x="6372225" y="3176588"/>
            <a:ext cx="2160588" cy="233362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7808" name="Rectangle 144"/>
          <p:cNvSpPr>
            <a:spLocks noChangeArrowheads="1"/>
          </p:cNvSpPr>
          <p:nvPr/>
        </p:nvSpPr>
        <p:spPr bwMode="auto">
          <a:xfrm>
            <a:off x="6372225" y="3438525"/>
            <a:ext cx="2160588" cy="233363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7809" name="AutoShape 145"/>
          <p:cNvSpPr>
            <a:spLocks noChangeArrowheads="1"/>
          </p:cNvSpPr>
          <p:nvPr/>
        </p:nvSpPr>
        <p:spPr bwMode="auto">
          <a:xfrm>
            <a:off x="8412163" y="2670175"/>
            <a:ext cx="792162" cy="720725"/>
          </a:xfrm>
          <a:prstGeom prst="irregularSeal1">
            <a:avLst/>
          </a:prstGeom>
          <a:noFill/>
          <a:ln w="28575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7810" name="AutoShape 146"/>
          <p:cNvSpPr>
            <a:spLocks noChangeArrowheads="1"/>
          </p:cNvSpPr>
          <p:nvPr/>
        </p:nvSpPr>
        <p:spPr bwMode="auto">
          <a:xfrm>
            <a:off x="6300788" y="3789363"/>
            <a:ext cx="1871662" cy="1717675"/>
          </a:xfrm>
          <a:prstGeom prst="can">
            <a:avLst>
              <a:gd name="adj" fmla="val 18486"/>
            </a:avLst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fr-FR" b="1">
                <a:latin typeface="Courier New" pitchFamily="49" charset="0"/>
              </a:rPr>
              <a:t>BASE DONNEES</a:t>
            </a:r>
          </a:p>
          <a:p>
            <a:pPr algn="ctr"/>
            <a:r>
              <a:rPr lang="fr-FR" b="1">
                <a:latin typeface="Courier New" pitchFamily="49" charset="0"/>
              </a:rPr>
              <a:t>CALIBRATION</a:t>
            </a:r>
          </a:p>
          <a:p>
            <a:pPr algn="ctr"/>
            <a:r>
              <a:rPr lang="fr-FR" b="1">
                <a:latin typeface="Courier New" pitchFamily="49" charset="0"/>
              </a:rPr>
              <a:t>CHAMBRE</a:t>
            </a:r>
          </a:p>
          <a:p>
            <a:pPr algn="ctr"/>
            <a:r>
              <a:rPr lang="fr-FR" b="1">
                <a:latin typeface="Courier New" pitchFamily="49" charset="0"/>
              </a:rPr>
              <a:t>A TRACES</a:t>
            </a:r>
          </a:p>
        </p:txBody>
      </p:sp>
      <p:sp>
        <p:nvSpPr>
          <p:cNvPr id="497811" name="AutoShape 147"/>
          <p:cNvSpPr>
            <a:spLocks noChangeArrowheads="1"/>
          </p:cNvSpPr>
          <p:nvPr/>
        </p:nvSpPr>
        <p:spPr bwMode="auto">
          <a:xfrm>
            <a:off x="2555875" y="3789363"/>
            <a:ext cx="1871663" cy="1717675"/>
          </a:xfrm>
          <a:prstGeom prst="can">
            <a:avLst>
              <a:gd name="adj" fmla="val 18486"/>
            </a:avLst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fr-FR" b="1">
                <a:latin typeface="Courier New" pitchFamily="49" charset="0"/>
              </a:rPr>
              <a:t>BASE DONNEES</a:t>
            </a:r>
          </a:p>
          <a:p>
            <a:pPr algn="ctr"/>
            <a:r>
              <a:rPr lang="fr-FR" b="1">
                <a:latin typeface="Courier New" pitchFamily="49" charset="0"/>
              </a:rPr>
              <a:t>CALIBRATION</a:t>
            </a:r>
          </a:p>
          <a:p>
            <a:pPr algn="ctr"/>
            <a:r>
              <a:rPr lang="fr-FR" b="1">
                <a:latin typeface="Courier New" pitchFamily="49" charset="0"/>
              </a:rPr>
              <a:t>CALO</a:t>
            </a:r>
          </a:p>
        </p:txBody>
      </p:sp>
      <p:sp>
        <p:nvSpPr>
          <p:cNvPr id="497812" name="Rectangle 148"/>
          <p:cNvSpPr>
            <a:spLocks noChangeArrowheads="1"/>
          </p:cNvSpPr>
          <p:nvPr/>
        </p:nvSpPr>
        <p:spPr bwMode="auto">
          <a:xfrm>
            <a:off x="615950" y="-100013"/>
            <a:ext cx="7772400" cy="1143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/>
            <a:r>
              <a:rPr lang="fr-FR" sz="4400">
                <a:solidFill>
                  <a:schemeClr val="tx2"/>
                </a:solidFill>
                <a:latin typeface="Times New Roman" pitchFamily="18" charset="0"/>
              </a:rPr>
              <a:t>Réponses voies électroniques</a:t>
            </a:r>
          </a:p>
        </p:txBody>
      </p:sp>
      <p:sp>
        <p:nvSpPr>
          <p:cNvPr id="497814" name="Rectangle 150"/>
          <p:cNvSpPr>
            <a:spLocks noChangeArrowheads="1"/>
          </p:cNvSpPr>
          <p:nvPr/>
        </p:nvSpPr>
        <p:spPr bwMode="auto">
          <a:xfrm>
            <a:off x="396875" y="1619250"/>
            <a:ext cx="8207375" cy="4114800"/>
          </a:xfrm>
          <a:prstGeom prst="rect">
            <a:avLst/>
          </a:prstGeom>
          <a:solidFill>
            <a:schemeClr val="bg1">
              <a:alpha val="89803"/>
            </a:schemeClr>
          </a:solidFill>
          <a:ln w="9525">
            <a:miter lim="800000"/>
            <a:headEnd/>
            <a:tailEnd/>
          </a:ln>
          <a:effectLst/>
          <a:scene3d>
            <a:camera prst="legacyPerspectiveTopRight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chemeClr val="bg1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flatTx/>
          </a:bodyPr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fr-FR" sz="3200">
                <a:latin typeface="Times New Roman" pitchFamily="18" charset="0"/>
              </a:rPr>
              <a:t>La prise en compte des données de calibration, permet de corriger les disparités de voie </a:t>
            </a:r>
            <a:r>
              <a:rPr lang="fr-FR" sz="3200"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fr-FR" sz="3200">
                <a:latin typeface="Times New Roman" pitchFamily="18" charset="0"/>
              </a:rPr>
              <a:t> voie:</a:t>
            </a:r>
          </a:p>
          <a:p>
            <a:pPr marL="742950" lvl="1" indent="-285750" eaLnBrk="1" hangingPunct="1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fr-FR" sz="2800">
                <a:latin typeface="Times New Roman" pitchFamily="18" charset="0"/>
              </a:rPr>
              <a:t>A un même signal d’entrée, correspondra un même signal de sortie</a:t>
            </a:r>
          </a:p>
          <a:p>
            <a:pPr marL="742950" lvl="1" indent="-285750" eaLnBrk="1" hangingPunct="1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fr-FR" sz="2800">
                <a:latin typeface="Times New Roman" pitchFamily="18" charset="0"/>
              </a:rPr>
              <a:t>On obtiendra une réponse uniforme sur l’ensemble des voies d’un sous-système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fr-FR" sz="3200">
                <a:latin typeface="Times New Roman" pitchFamily="18" charset="0"/>
              </a:rPr>
              <a:t>On « met de niveau » les voies d’électroniques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7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7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7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77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77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77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778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77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778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77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778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77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778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778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97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97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97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97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497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497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497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497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97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497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497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497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5" dur="500"/>
                                        <p:tgtEl>
                                          <p:spTgt spid="497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978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978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978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97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 nodeType="clickPar">
                      <p:stCondLst>
                        <p:cond delay="indefinite"/>
                      </p:stCondLst>
                      <p:childTnLst>
                        <p:par>
                          <p:cTn id="1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8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8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8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78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78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78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78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78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78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78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78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78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78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78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 nodeType="clickPar">
                      <p:stCondLst>
                        <p:cond delay="indefinite"/>
                      </p:stCondLst>
                      <p:childTnLst>
                        <p:par>
                          <p:cTn id="1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 nodeType="clickPar">
                      <p:stCondLst>
                        <p:cond delay="indefinite"/>
                      </p:stCondLst>
                      <p:childTnLst>
                        <p:par>
                          <p:cTn id="1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4978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4978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497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7769" grpId="0" animBg="1"/>
      <p:bldP spid="497770" grpId="0" animBg="1"/>
      <p:bldP spid="497771" grpId="0" animBg="1"/>
      <p:bldP spid="497772" grpId="0" animBg="1"/>
      <p:bldP spid="497773" grpId="0" animBg="1"/>
      <p:bldP spid="497774" grpId="0" animBg="1"/>
      <p:bldP spid="497775" grpId="0" animBg="1"/>
      <p:bldP spid="497776" grpId="0" animBg="1"/>
      <p:bldP spid="497777" grpId="0" animBg="1"/>
      <p:bldP spid="497780" grpId="0" animBg="1"/>
      <p:bldP spid="497781" grpId="0" animBg="1"/>
      <p:bldP spid="497782" grpId="0" animBg="1"/>
      <p:bldP spid="497786" grpId="0" animBg="1"/>
      <p:bldP spid="497787" grpId="0" animBg="1"/>
      <p:bldP spid="497788" grpId="0" animBg="1"/>
      <p:bldP spid="497789" grpId="0" animBg="1"/>
      <p:bldP spid="497790" grpId="0" animBg="1"/>
      <p:bldP spid="497791" grpId="0" animBg="1"/>
      <p:bldP spid="497792" grpId="0" animBg="1"/>
      <p:bldP spid="497793" grpId="0"/>
      <p:bldP spid="497794" grpId="0" animBg="1"/>
      <p:bldP spid="497795" grpId="0" animBg="1"/>
      <p:bldP spid="497796" grpId="0" animBg="1"/>
      <p:bldP spid="497797" grpId="0" animBg="1"/>
      <p:bldP spid="497798" grpId="0" animBg="1"/>
      <p:bldP spid="497802" grpId="0" animBg="1"/>
      <p:bldP spid="497803" grpId="0" animBg="1"/>
      <p:bldP spid="497804" grpId="0" animBg="1"/>
      <p:bldP spid="497805" grpId="0" animBg="1"/>
      <p:bldP spid="497806" grpId="0" animBg="1"/>
      <p:bldP spid="497807" grpId="0" animBg="1"/>
      <p:bldP spid="497808" grpId="0" animBg="1"/>
      <p:bldP spid="497809" grpId="0" animBg="1"/>
      <p:bldP spid="497810" grpId="0" animBg="1"/>
      <p:bldP spid="497811" grpId="0" animBg="1"/>
      <p:bldP spid="497812" grpId="0"/>
      <p:bldP spid="497814" grpId="0" animBg="1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7DFF2C-1F93-42F1-AD56-613D6296DB3F}" type="slidenum">
              <a:rPr lang="en-US"/>
              <a:pPr>
                <a:defRPr/>
              </a:pPr>
              <a:t>160</a:t>
            </a:fld>
            <a:endParaRPr lang="en-US"/>
          </a:p>
        </p:txBody>
      </p:sp>
      <p:sp>
        <p:nvSpPr>
          <p:cNvPr id="14131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4450"/>
            <a:ext cx="7772400" cy="1143000"/>
          </a:xfrm>
        </p:spPr>
        <p:txBody>
          <a:bodyPr/>
          <a:lstStyle/>
          <a:p>
            <a:pPr eaLnBrk="1" hangingPunct="1"/>
            <a:r>
              <a:rPr lang="fr-FR" sz="3600" smtClean="0"/>
              <a:t>Dispersion &amp; incertitudes statistiques</a:t>
            </a:r>
          </a:p>
        </p:txBody>
      </p:sp>
      <p:pic>
        <p:nvPicPr>
          <p:cNvPr id="141318" name="Picture 3" descr="1024_cont_zo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5" y="1068388"/>
            <a:ext cx="4584700" cy="458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19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85800" y="5300663"/>
            <a:ext cx="7772400" cy="115093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fr-FR" sz="2400" smtClean="0"/>
              <a:t>Valeur « vraie », i.e. générée, se trouve </a:t>
            </a:r>
            <a:r>
              <a:rPr lang="fr-FR" sz="2400" smtClean="0">
                <a:cs typeface="Times New Roman" pitchFamily="18" charset="0"/>
              </a:rPr>
              <a:t>à environ (1.8)</a:t>
            </a:r>
            <a:r>
              <a:rPr lang="fr-FR" sz="2400" baseline="30000" smtClean="0">
                <a:cs typeface="Times New Roman" pitchFamily="18" charset="0"/>
              </a:rPr>
              <a:t>2</a:t>
            </a:r>
            <a:r>
              <a:rPr lang="fr-FR" sz="2400" smtClean="0">
                <a:cs typeface="Times New Roman" pitchFamily="18" charset="0"/>
              </a:rPr>
              <a:t>/2 plus bas que le maximum.</a:t>
            </a:r>
          </a:p>
          <a:p>
            <a:pPr eaLnBrk="1" hangingPunct="1">
              <a:lnSpc>
                <a:spcPct val="90000"/>
              </a:lnSpc>
            </a:pPr>
            <a:r>
              <a:rPr lang="fr-FR" sz="2400" smtClean="0">
                <a:cs typeface="Times New Roman" pitchFamily="18" charset="0"/>
              </a:rPr>
              <a:t>Et donc ?</a:t>
            </a:r>
          </a:p>
        </p:txBody>
      </p:sp>
      <p:sp>
        <p:nvSpPr>
          <p:cNvPr id="141320" name="Text Box 8"/>
          <p:cNvSpPr txBox="1">
            <a:spLocks noChangeArrowheads="1"/>
          </p:cNvSpPr>
          <p:nvPr/>
        </p:nvSpPr>
        <p:spPr bwMode="auto">
          <a:xfrm>
            <a:off x="7359650" y="2220913"/>
            <a:ext cx="1055688" cy="201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>
                <a:latin typeface="Times New Roman" pitchFamily="18" charset="0"/>
              </a:rPr>
              <a:t>h</a:t>
            </a:r>
            <a:r>
              <a:rPr lang="fr-FR" baseline="-25000">
                <a:latin typeface="Times New Roman" pitchFamily="18" charset="0"/>
              </a:rPr>
              <a:t>max</a:t>
            </a:r>
            <a:r>
              <a:rPr lang="fr-FR">
                <a:latin typeface="Symbol" pitchFamily="18" charset="2"/>
              </a:rPr>
              <a:t>-</a:t>
            </a:r>
            <a:r>
              <a:rPr lang="fr-FR">
                <a:latin typeface="Times New Roman" pitchFamily="18" charset="0"/>
              </a:rPr>
              <a:t>1</a:t>
            </a:r>
            <a:r>
              <a:rPr lang="fr-FR" baseline="30000">
                <a:latin typeface="Times New Roman" pitchFamily="18" charset="0"/>
              </a:rPr>
              <a:t>2</a:t>
            </a:r>
            <a:r>
              <a:rPr lang="fr-FR">
                <a:latin typeface="Times New Roman" pitchFamily="18" charset="0"/>
              </a:rPr>
              <a:t>/2</a:t>
            </a:r>
          </a:p>
          <a:p>
            <a:endParaRPr lang="fr-FR">
              <a:latin typeface="Times New Roman" pitchFamily="18" charset="0"/>
            </a:endParaRPr>
          </a:p>
          <a:p>
            <a:r>
              <a:rPr lang="fr-FR">
                <a:latin typeface="Times New Roman" pitchFamily="18" charset="0"/>
              </a:rPr>
              <a:t>h</a:t>
            </a:r>
            <a:r>
              <a:rPr lang="fr-FR" baseline="-25000">
                <a:latin typeface="Times New Roman" pitchFamily="18" charset="0"/>
              </a:rPr>
              <a:t>max</a:t>
            </a:r>
            <a:r>
              <a:rPr lang="fr-FR">
                <a:latin typeface="Symbol" pitchFamily="18" charset="2"/>
              </a:rPr>
              <a:t>-</a:t>
            </a:r>
            <a:r>
              <a:rPr lang="fr-FR">
                <a:latin typeface="Times New Roman" pitchFamily="18" charset="0"/>
              </a:rPr>
              <a:t>2</a:t>
            </a:r>
            <a:r>
              <a:rPr lang="fr-FR" baseline="30000">
                <a:latin typeface="Times New Roman" pitchFamily="18" charset="0"/>
              </a:rPr>
              <a:t>2</a:t>
            </a:r>
            <a:r>
              <a:rPr lang="fr-FR">
                <a:latin typeface="Times New Roman" pitchFamily="18" charset="0"/>
              </a:rPr>
              <a:t>/2</a:t>
            </a:r>
          </a:p>
          <a:p>
            <a:endParaRPr lang="fr-FR">
              <a:latin typeface="Times New Roman" pitchFamily="18" charset="0"/>
            </a:endParaRPr>
          </a:p>
          <a:p>
            <a:r>
              <a:rPr lang="fr-FR">
                <a:latin typeface="Times New Roman" pitchFamily="18" charset="0"/>
              </a:rPr>
              <a:t>h</a:t>
            </a:r>
            <a:r>
              <a:rPr lang="fr-FR" baseline="-25000">
                <a:latin typeface="Times New Roman" pitchFamily="18" charset="0"/>
              </a:rPr>
              <a:t>max</a:t>
            </a:r>
            <a:r>
              <a:rPr lang="fr-FR">
                <a:latin typeface="Symbol" pitchFamily="18" charset="2"/>
              </a:rPr>
              <a:t>-</a:t>
            </a:r>
            <a:r>
              <a:rPr lang="fr-FR">
                <a:latin typeface="Times New Roman" pitchFamily="18" charset="0"/>
              </a:rPr>
              <a:t>3</a:t>
            </a:r>
            <a:r>
              <a:rPr lang="fr-FR" baseline="30000">
                <a:latin typeface="Times New Roman" pitchFamily="18" charset="0"/>
              </a:rPr>
              <a:t>2</a:t>
            </a:r>
            <a:r>
              <a:rPr lang="fr-FR">
                <a:latin typeface="Times New Roman" pitchFamily="18" charset="0"/>
              </a:rPr>
              <a:t>/2</a:t>
            </a:r>
          </a:p>
          <a:p>
            <a:endParaRPr lang="fr-FR">
              <a:latin typeface="Times New Roman" pitchFamily="18" charset="0"/>
            </a:endParaRPr>
          </a:p>
          <a:p>
            <a:r>
              <a:rPr lang="fr-FR">
                <a:latin typeface="Times New Roman" pitchFamily="18" charset="0"/>
              </a:rPr>
              <a:t>…</a:t>
            </a:r>
          </a:p>
        </p:txBody>
      </p:sp>
      <p:sp>
        <p:nvSpPr>
          <p:cNvPr id="141321" name="Line 10"/>
          <p:cNvSpPr>
            <a:spLocks noChangeShapeType="1"/>
          </p:cNvSpPr>
          <p:nvPr/>
        </p:nvSpPr>
        <p:spPr bwMode="auto">
          <a:xfrm flipH="1">
            <a:off x="4787900" y="2420938"/>
            <a:ext cx="2592388" cy="215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22" name="Line 11"/>
          <p:cNvSpPr>
            <a:spLocks noChangeShapeType="1"/>
          </p:cNvSpPr>
          <p:nvPr/>
        </p:nvSpPr>
        <p:spPr bwMode="auto">
          <a:xfrm flipH="1" flipV="1">
            <a:off x="5076825" y="2924175"/>
            <a:ext cx="2303463" cy="73025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23" name="Line 12"/>
          <p:cNvSpPr>
            <a:spLocks noChangeShapeType="1"/>
          </p:cNvSpPr>
          <p:nvPr/>
        </p:nvSpPr>
        <p:spPr bwMode="auto">
          <a:xfrm flipH="1" flipV="1">
            <a:off x="5076825" y="3284538"/>
            <a:ext cx="2303463" cy="215900"/>
          </a:xfrm>
          <a:prstGeom prst="line">
            <a:avLst/>
          </a:prstGeom>
          <a:noFill/>
          <a:ln w="12700">
            <a:solidFill>
              <a:srgbClr val="00FF00"/>
            </a:solidFill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10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E021DD-D6EB-4530-AF11-3AD3812BF854}" type="slidenum">
              <a:rPr lang="en-US"/>
              <a:pPr>
                <a:defRPr/>
              </a:pPr>
              <a:t>161</a:t>
            </a:fld>
            <a:endParaRPr lang="en-US"/>
          </a:p>
        </p:txBody>
      </p:sp>
      <p:sp>
        <p:nvSpPr>
          <p:cNvPr id="142341" name="Rectangle 8"/>
          <p:cNvSpPr>
            <a:spLocks noGrp="1" noChangeArrowheads="1"/>
          </p:cNvSpPr>
          <p:nvPr>
            <p:ph type="title"/>
          </p:nvPr>
        </p:nvSpPr>
        <p:spPr>
          <a:xfrm>
            <a:off x="685800" y="-27384"/>
            <a:ext cx="7772400" cy="1143000"/>
          </a:xfrm>
        </p:spPr>
        <p:txBody>
          <a:bodyPr/>
          <a:lstStyle/>
          <a:p>
            <a:pPr eaLnBrk="1" hangingPunct="1"/>
            <a:r>
              <a:rPr lang="fr-FR" sz="4000" dirty="0" smtClean="0"/>
              <a:t>Incertitude statistique</a:t>
            </a:r>
          </a:p>
        </p:txBody>
      </p:sp>
      <p:sp>
        <p:nvSpPr>
          <p:cNvPr id="316425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250825" y="1124744"/>
            <a:ext cx="5041900" cy="5400600"/>
          </a:xfrm>
        </p:spPr>
        <p:txBody>
          <a:bodyPr/>
          <a:lstStyle/>
          <a:p>
            <a:pPr eaLnBrk="1" hangingPunct="1">
              <a:lnSpc>
                <a:spcPct val="85000"/>
              </a:lnSpc>
            </a:pPr>
            <a:r>
              <a:rPr lang="fr-FR" sz="2000" dirty="0" smtClean="0"/>
              <a:t>Dans la limite des hautes statistiques (</a:t>
            </a:r>
            <a:r>
              <a:rPr lang="fr-FR" sz="2000" i="1" dirty="0" smtClean="0"/>
              <a:t>N</a:t>
            </a:r>
            <a:r>
              <a:rPr lang="fr-FR" sz="2000" dirty="0" smtClean="0"/>
              <a:t>→∞) on montre alors que les maxima se répartissent suivant une gaussienne</a:t>
            </a:r>
          </a:p>
          <a:p>
            <a:pPr lvl="1" eaLnBrk="1" hangingPunct="1">
              <a:lnSpc>
                <a:spcPct val="85000"/>
              </a:lnSpc>
            </a:pPr>
            <a:r>
              <a:rPr lang="fr-FR" sz="1800" dirty="0" smtClean="0"/>
              <a:t>dont la moyenne correspond aux valeurs vraies</a:t>
            </a:r>
          </a:p>
          <a:p>
            <a:pPr lvl="1" eaLnBrk="1" hangingPunct="1">
              <a:lnSpc>
                <a:spcPct val="85000"/>
              </a:lnSpc>
            </a:pPr>
            <a:r>
              <a:rPr lang="fr-FR" sz="1800" dirty="0"/>
              <a:t>d</a:t>
            </a:r>
            <a:r>
              <a:rPr lang="fr-FR" sz="1800" dirty="0" smtClean="0"/>
              <a:t>ont le(s) écart(s) type(s) peuvent être estimés par la largeur du log(Vraisemblance) à </a:t>
            </a:r>
            <a:r>
              <a:rPr lang="fr-FR" sz="1800" dirty="0" smtClean="0"/>
              <a:t>max</a:t>
            </a:r>
            <a:r>
              <a:rPr lang="fr-FR" sz="1800" dirty="0" smtClean="0">
                <a:latin typeface="Symbol" pitchFamily="18" charset="2"/>
              </a:rPr>
              <a:t>- </a:t>
            </a:r>
            <a:r>
              <a:rPr lang="fr-FR" sz="1800" dirty="0" smtClean="0">
                <a:latin typeface="+mj-lt"/>
              </a:rPr>
              <a:t>s</a:t>
            </a:r>
            <a:r>
              <a:rPr lang="fr-FR" sz="1800" baseline="30000" dirty="0" smtClean="0">
                <a:latin typeface="+mj-lt"/>
              </a:rPr>
              <a:t>2</a:t>
            </a:r>
            <a:r>
              <a:rPr lang="fr-FR" sz="1800" dirty="0" smtClean="0"/>
              <a:t>1/2</a:t>
            </a:r>
            <a:r>
              <a:rPr lang="fr-FR" sz="1800" dirty="0" smtClean="0"/>
              <a:t>.</a:t>
            </a:r>
          </a:p>
          <a:p>
            <a:pPr eaLnBrk="1" hangingPunct="1">
              <a:lnSpc>
                <a:spcPct val="85000"/>
              </a:lnSpc>
            </a:pPr>
            <a:r>
              <a:rPr lang="fr-FR" sz="2000" dirty="0" smtClean="0"/>
              <a:t>C’est dans cette interprétation gaussienne des incertitudes que l’on rapporte le résultat.</a:t>
            </a:r>
          </a:p>
          <a:p>
            <a:pPr lvl="1" eaLnBrk="1" hangingPunct="1">
              <a:lnSpc>
                <a:spcPct val="85000"/>
              </a:lnSpc>
            </a:pPr>
            <a:r>
              <a:rPr lang="fr-FR" sz="1800" dirty="0" smtClean="0"/>
              <a:t>Et si l’on s’écarte de cette situation, on le décrit</a:t>
            </a:r>
          </a:p>
          <a:p>
            <a:pPr eaLnBrk="1" hangingPunct="1">
              <a:lnSpc>
                <a:spcPct val="85000"/>
              </a:lnSpc>
            </a:pPr>
            <a:r>
              <a:rPr lang="fr-FR" sz="2000" dirty="0" smtClean="0"/>
              <a:t>On donne:</a:t>
            </a:r>
          </a:p>
          <a:p>
            <a:pPr lvl="1" eaLnBrk="1" hangingPunct="1">
              <a:lnSpc>
                <a:spcPct val="85000"/>
              </a:lnSpc>
            </a:pPr>
            <a:r>
              <a:rPr lang="fr-FR" sz="1800" dirty="0" smtClean="0"/>
              <a:t>La valeur centrale de l’ajustement</a:t>
            </a:r>
          </a:p>
          <a:p>
            <a:pPr lvl="1" eaLnBrk="1" hangingPunct="1">
              <a:lnSpc>
                <a:spcPct val="85000"/>
              </a:lnSpc>
            </a:pPr>
            <a:r>
              <a:rPr lang="fr-FR" sz="1800" dirty="0" smtClean="0"/>
              <a:t>Le(s) sigma(s) de cette gaussienne</a:t>
            </a:r>
          </a:p>
          <a:p>
            <a:pPr eaLnBrk="1" hangingPunct="1">
              <a:lnSpc>
                <a:spcPct val="85000"/>
              </a:lnSpc>
            </a:pPr>
            <a:r>
              <a:rPr lang="fr-FR" sz="2000" dirty="0" smtClean="0"/>
              <a:t>Cela permet de définir la probabilité pour que tel ou tel intervalle contienne / ne contienne pas le résultat vrai</a:t>
            </a:r>
            <a:r>
              <a:rPr lang="fr-FR" sz="2000" dirty="0" smtClean="0"/>
              <a:t>.</a:t>
            </a:r>
          </a:p>
          <a:p>
            <a:pPr lvl="1" eaLnBrk="1" hangingPunct="1">
              <a:lnSpc>
                <a:spcPct val="85000"/>
              </a:lnSpc>
            </a:pPr>
            <a:r>
              <a:rPr lang="fr-FR" sz="1600" dirty="0" smtClean="0"/>
              <a:t>(pour parler vite: guerre </a:t>
            </a:r>
            <a:r>
              <a:rPr lang="fr-FR" sz="1600" dirty="0" err="1" smtClean="0"/>
              <a:t>fréquentistes</a:t>
            </a:r>
            <a:r>
              <a:rPr lang="fr-FR" sz="1600" dirty="0" smtClean="0"/>
              <a:t>/</a:t>
            </a:r>
            <a:r>
              <a:rPr lang="fr-FR" sz="1600" dirty="0" err="1" smtClean="0"/>
              <a:t>Bayesiens</a:t>
            </a:r>
            <a:r>
              <a:rPr lang="fr-FR" sz="1600" dirty="0" smtClean="0"/>
              <a:t>)</a:t>
            </a:r>
            <a:endParaRPr lang="fr-FR" sz="1600" dirty="0" smtClean="0"/>
          </a:p>
        </p:txBody>
      </p:sp>
      <p:sp>
        <p:nvSpPr>
          <p:cNvPr id="142343" name="Text Box 7"/>
          <p:cNvSpPr txBox="1">
            <a:spLocks noChangeArrowheads="1"/>
          </p:cNvSpPr>
          <p:nvPr/>
        </p:nvSpPr>
        <p:spPr bwMode="auto">
          <a:xfrm>
            <a:off x="5487988" y="1280319"/>
            <a:ext cx="3187700" cy="9255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>
                <a:latin typeface="Times New Roman" pitchFamily="18" charset="0"/>
              </a:rPr>
              <a:t>N’a rien à voir avec le fait qu’on avait une gaussienne au départ: c’est général ! </a:t>
            </a:r>
          </a:p>
        </p:txBody>
      </p:sp>
      <p:pic>
        <p:nvPicPr>
          <p:cNvPr id="316427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4206081"/>
            <a:ext cx="3382963" cy="189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6426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713" y="1239044"/>
            <a:ext cx="3700462" cy="298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2346" name="Text Box 12"/>
          <p:cNvSpPr txBox="1">
            <a:spLocks noChangeArrowheads="1"/>
          </p:cNvSpPr>
          <p:nvPr/>
        </p:nvSpPr>
        <p:spPr bwMode="auto">
          <a:xfrm>
            <a:off x="5715000" y="6044406"/>
            <a:ext cx="29606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 sz="1600" dirty="0">
                <a:latin typeface="Times New Roman" pitchFamily="18" charset="0"/>
              </a:rPr>
              <a:t>(probabilités pour fit 1 paramètre)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16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64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64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64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64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64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64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64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64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64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64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64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6425" grpId="0" build="p"/>
      <p:bldP spid="142346" grpId="0"/>
    </p:bld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17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18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ECAD58-59AB-49B3-9B07-DF5FE759EC4B}" type="slidenum">
              <a:rPr lang="en-US"/>
              <a:pPr>
                <a:defRPr/>
              </a:pPr>
              <a:t>162</a:t>
            </a:fld>
            <a:endParaRPr lang="en-US"/>
          </a:p>
        </p:txBody>
      </p:sp>
      <p:sp>
        <p:nvSpPr>
          <p:cNvPr id="14336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4450"/>
            <a:ext cx="7772400" cy="1143000"/>
          </a:xfrm>
        </p:spPr>
        <p:txBody>
          <a:bodyPr/>
          <a:lstStyle/>
          <a:p>
            <a:pPr eaLnBrk="1" hangingPunct="1"/>
            <a:r>
              <a:rPr lang="fr-FR" sz="4000" dirty="0" smtClean="0">
                <a:cs typeface="Times New Roman" pitchFamily="18" charset="0"/>
              </a:rPr>
              <a:t>On peut donc situer notre résultat en terme de nombre de « sigma »s</a:t>
            </a:r>
            <a:endParaRPr lang="fr-FR" sz="4000" dirty="0" smtClean="0">
              <a:cs typeface="Times New Roman" pitchFamily="18" charset="0"/>
            </a:endParaRPr>
          </a:p>
        </p:txBody>
      </p:sp>
      <p:pic>
        <p:nvPicPr>
          <p:cNvPr id="143366" name="Picture 3" descr="1024_cont_zo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5" y="1334095"/>
            <a:ext cx="4584700" cy="458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7" name="Text Box 5"/>
          <p:cNvSpPr txBox="1">
            <a:spLocks noChangeArrowheads="1"/>
          </p:cNvSpPr>
          <p:nvPr/>
        </p:nvSpPr>
        <p:spPr bwMode="auto">
          <a:xfrm>
            <a:off x="7359650" y="2486620"/>
            <a:ext cx="1055688" cy="201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>
                <a:latin typeface="Times New Roman" pitchFamily="18" charset="0"/>
              </a:rPr>
              <a:t>h</a:t>
            </a:r>
            <a:r>
              <a:rPr lang="fr-FR" baseline="-25000">
                <a:latin typeface="Times New Roman" pitchFamily="18" charset="0"/>
              </a:rPr>
              <a:t>max</a:t>
            </a:r>
            <a:r>
              <a:rPr lang="fr-FR">
                <a:latin typeface="Symbol" pitchFamily="18" charset="2"/>
              </a:rPr>
              <a:t>-</a:t>
            </a:r>
            <a:r>
              <a:rPr lang="fr-FR">
                <a:latin typeface="Times New Roman" pitchFamily="18" charset="0"/>
              </a:rPr>
              <a:t>1</a:t>
            </a:r>
            <a:r>
              <a:rPr lang="fr-FR" baseline="30000">
                <a:latin typeface="Times New Roman" pitchFamily="18" charset="0"/>
              </a:rPr>
              <a:t>2</a:t>
            </a:r>
            <a:r>
              <a:rPr lang="fr-FR">
                <a:latin typeface="Times New Roman" pitchFamily="18" charset="0"/>
              </a:rPr>
              <a:t>/2</a:t>
            </a:r>
          </a:p>
          <a:p>
            <a:endParaRPr lang="fr-FR">
              <a:latin typeface="Times New Roman" pitchFamily="18" charset="0"/>
            </a:endParaRPr>
          </a:p>
          <a:p>
            <a:r>
              <a:rPr lang="fr-FR">
                <a:latin typeface="Times New Roman" pitchFamily="18" charset="0"/>
              </a:rPr>
              <a:t>h</a:t>
            </a:r>
            <a:r>
              <a:rPr lang="fr-FR" baseline="-25000">
                <a:latin typeface="Times New Roman" pitchFamily="18" charset="0"/>
              </a:rPr>
              <a:t>max</a:t>
            </a:r>
            <a:r>
              <a:rPr lang="fr-FR">
                <a:latin typeface="Symbol" pitchFamily="18" charset="2"/>
              </a:rPr>
              <a:t>-</a:t>
            </a:r>
            <a:r>
              <a:rPr lang="fr-FR">
                <a:latin typeface="Times New Roman" pitchFamily="18" charset="0"/>
              </a:rPr>
              <a:t>2</a:t>
            </a:r>
            <a:r>
              <a:rPr lang="fr-FR" baseline="30000">
                <a:latin typeface="Times New Roman" pitchFamily="18" charset="0"/>
              </a:rPr>
              <a:t>2</a:t>
            </a:r>
            <a:r>
              <a:rPr lang="fr-FR">
                <a:latin typeface="Times New Roman" pitchFamily="18" charset="0"/>
              </a:rPr>
              <a:t>/2</a:t>
            </a:r>
          </a:p>
          <a:p>
            <a:endParaRPr lang="fr-FR">
              <a:latin typeface="Times New Roman" pitchFamily="18" charset="0"/>
            </a:endParaRPr>
          </a:p>
          <a:p>
            <a:r>
              <a:rPr lang="fr-FR">
                <a:latin typeface="Times New Roman" pitchFamily="18" charset="0"/>
              </a:rPr>
              <a:t>h</a:t>
            </a:r>
            <a:r>
              <a:rPr lang="fr-FR" baseline="-25000">
                <a:latin typeface="Times New Roman" pitchFamily="18" charset="0"/>
              </a:rPr>
              <a:t>max</a:t>
            </a:r>
            <a:r>
              <a:rPr lang="fr-FR">
                <a:latin typeface="Symbol" pitchFamily="18" charset="2"/>
              </a:rPr>
              <a:t>-</a:t>
            </a:r>
            <a:r>
              <a:rPr lang="fr-FR">
                <a:latin typeface="Times New Roman" pitchFamily="18" charset="0"/>
              </a:rPr>
              <a:t>3</a:t>
            </a:r>
            <a:r>
              <a:rPr lang="fr-FR" baseline="30000">
                <a:latin typeface="Times New Roman" pitchFamily="18" charset="0"/>
              </a:rPr>
              <a:t>2</a:t>
            </a:r>
            <a:r>
              <a:rPr lang="fr-FR">
                <a:latin typeface="Times New Roman" pitchFamily="18" charset="0"/>
              </a:rPr>
              <a:t>/2</a:t>
            </a:r>
          </a:p>
          <a:p>
            <a:endParaRPr lang="fr-FR">
              <a:latin typeface="Times New Roman" pitchFamily="18" charset="0"/>
            </a:endParaRPr>
          </a:p>
          <a:p>
            <a:r>
              <a:rPr lang="fr-FR">
                <a:latin typeface="Times New Roman" pitchFamily="18" charset="0"/>
              </a:rPr>
              <a:t>…</a:t>
            </a:r>
          </a:p>
        </p:txBody>
      </p:sp>
      <p:sp>
        <p:nvSpPr>
          <p:cNvPr id="143368" name="Line 6"/>
          <p:cNvSpPr>
            <a:spLocks noChangeShapeType="1"/>
          </p:cNvSpPr>
          <p:nvPr/>
        </p:nvSpPr>
        <p:spPr bwMode="auto">
          <a:xfrm flipH="1">
            <a:off x="4787900" y="2686645"/>
            <a:ext cx="2592388" cy="215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369" name="Line 7"/>
          <p:cNvSpPr>
            <a:spLocks noChangeShapeType="1"/>
          </p:cNvSpPr>
          <p:nvPr/>
        </p:nvSpPr>
        <p:spPr bwMode="auto">
          <a:xfrm flipH="1" flipV="1">
            <a:off x="5076825" y="3189883"/>
            <a:ext cx="2303463" cy="73025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370" name="Line 8"/>
          <p:cNvSpPr>
            <a:spLocks noChangeShapeType="1"/>
          </p:cNvSpPr>
          <p:nvPr/>
        </p:nvSpPr>
        <p:spPr bwMode="auto">
          <a:xfrm flipH="1" flipV="1">
            <a:off x="5076825" y="3550245"/>
            <a:ext cx="2303463" cy="215900"/>
          </a:xfrm>
          <a:prstGeom prst="line">
            <a:avLst/>
          </a:prstGeom>
          <a:noFill/>
          <a:ln w="12700">
            <a:solidFill>
              <a:srgbClr val="00FF00"/>
            </a:solidFill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371" name="Line 11"/>
          <p:cNvSpPr>
            <a:spLocks noChangeShapeType="1"/>
          </p:cNvSpPr>
          <p:nvPr/>
        </p:nvSpPr>
        <p:spPr bwMode="auto">
          <a:xfrm flipH="1">
            <a:off x="3976688" y="2634258"/>
            <a:ext cx="0" cy="324167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372" name="Line 14"/>
          <p:cNvSpPr>
            <a:spLocks noChangeShapeType="1"/>
          </p:cNvSpPr>
          <p:nvPr/>
        </p:nvSpPr>
        <p:spPr bwMode="auto">
          <a:xfrm>
            <a:off x="3967163" y="5775920"/>
            <a:ext cx="863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stealth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373" name="Line 15"/>
          <p:cNvSpPr>
            <a:spLocks noChangeShapeType="1"/>
          </p:cNvSpPr>
          <p:nvPr/>
        </p:nvSpPr>
        <p:spPr bwMode="auto">
          <a:xfrm flipH="1">
            <a:off x="4806950" y="2635845"/>
            <a:ext cx="0" cy="324167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374" name="Text Box 16"/>
          <p:cNvSpPr txBox="1">
            <a:spLocks noChangeArrowheads="1"/>
          </p:cNvSpPr>
          <p:nvPr/>
        </p:nvSpPr>
        <p:spPr bwMode="auto">
          <a:xfrm>
            <a:off x="3132138" y="5942608"/>
            <a:ext cx="28797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>
                <a:latin typeface="Times New Roman" pitchFamily="18" charset="0"/>
              </a:rPr>
              <a:t>2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×</a:t>
            </a:r>
            <a:r>
              <a:rPr lang="fr-FR">
                <a:latin typeface="Times New Roman" pitchFamily="18" charset="0"/>
              </a:rPr>
              <a:t>erreur sur </a:t>
            </a:r>
            <a:r>
              <a:rPr lang="fr-FR" i="1">
                <a:latin typeface="Symbol" pitchFamily="18" charset="2"/>
              </a:rPr>
              <a:t>m</a:t>
            </a:r>
            <a:r>
              <a:rPr lang="fr-FR">
                <a:latin typeface="Times New Roman" pitchFamily="18" charset="0"/>
              </a:rPr>
              <a:t> (le «</a:t>
            </a:r>
            <a:r>
              <a:rPr lang="fr-FR" i="1">
                <a:latin typeface="Symbol" pitchFamily="18" charset="2"/>
              </a:rPr>
              <a:t>s</a:t>
            </a:r>
            <a:r>
              <a:rPr lang="fr-FR">
                <a:latin typeface="Times New Roman" pitchFamily="18" charset="0"/>
              </a:rPr>
              <a:t> » sur </a:t>
            </a:r>
            <a:r>
              <a:rPr lang="fr-FR" i="1">
                <a:latin typeface="Symbol" pitchFamily="18" charset="2"/>
              </a:rPr>
              <a:t>m</a:t>
            </a:r>
            <a:r>
              <a:rPr lang="fr-FR">
                <a:latin typeface="Times New Roman" pitchFamily="18" charset="0"/>
              </a:rPr>
              <a:t>)</a:t>
            </a:r>
          </a:p>
        </p:txBody>
      </p:sp>
      <p:sp>
        <p:nvSpPr>
          <p:cNvPr id="143375" name="Line 17"/>
          <p:cNvSpPr>
            <a:spLocks noChangeShapeType="1"/>
          </p:cNvSpPr>
          <p:nvPr/>
        </p:nvSpPr>
        <p:spPr bwMode="auto">
          <a:xfrm flipH="1">
            <a:off x="1476375" y="2337395"/>
            <a:ext cx="3240088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376" name="Line 18"/>
          <p:cNvSpPr>
            <a:spLocks noChangeShapeType="1"/>
          </p:cNvSpPr>
          <p:nvPr/>
        </p:nvSpPr>
        <p:spPr bwMode="auto">
          <a:xfrm flipH="1">
            <a:off x="1476375" y="3461345"/>
            <a:ext cx="3240088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377" name="Line 19"/>
          <p:cNvSpPr>
            <a:spLocks noChangeShapeType="1"/>
          </p:cNvSpPr>
          <p:nvPr/>
        </p:nvSpPr>
        <p:spPr bwMode="auto">
          <a:xfrm flipV="1">
            <a:off x="1581150" y="2380258"/>
            <a:ext cx="0" cy="1081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stealth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378" name="Text Box 20"/>
          <p:cNvSpPr txBox="1">
            <a:spLocks noChangeArrowheads="1"/>
          </p:cNvSpPr>
          <p:nvPr/>
        </p:nvSpPr>
        <p:spPr bwMode="auto">
          <a:xfrm>
            <a:off x="34925" y="2534245"/>
            <a:ext cx="15144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fr-FR">
                <a:latin typeface="Times New Roman" pitchFamily="18" charset="0"/>
              </a:rPr>
              <a:t>4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×</a:t>
            </a:r>
            <a:r>
              <a:rPr lang="fr-FR">
                <a:latin typeface="Times New Roman" pitchFamily="18" charset="0"/>
              </a:rPr>
              <a:t>erreur sur</a:t>
            </a:r>
            <a:r>
              <a:rPr lang="fr-FR" i="1">
                <a:latin typeface="Symbol" pitchFamily="18" charset="2"/>
              </a:rPr>
              <a:t>s</a:t>
            </a:r>
            <a:r>
              <a:rPr lang="fr-FR">
                <a:latin typeface="Times New Roman" pitchFamily="18" charset="0"/>
              </a:rPr>
              <a:t> </a:t>
            </a:r>
          </a:p>
          <a:p>
            <a:pPr algn="ctr"/>
            <a:r>
              <a:rPr lang="fr-FR">
                <a:latin typeface="Times New Roman" pitchFamily="18" charset="0"/>
              </a:rPr>
              <a:t>(le «</a:t>
            </a:r>
            <a:r>
              <a:rPr lang="fr-FR" i="1">
                <a:latin typeface="Symbol" pitchFamily="18" charset="2"/>
              </a:rPr>
              <a:t>s</a:t>
            </a:r>
            <a:r>
              <a:rPr lang="fr-FR">
                <a:latin typeface="Times New Roman" pitchFamily="18" charset="0"/>
              </a:rPr>
              <a:t> » sur </a:t>
            </a:r>
            <a:r>
              <a:rPr lang="fr-FR" i="1">
                <a:latin typeface="Symbol" pitchFamily="18" charset="2"/>
              </a:rPr>
              <a:t>s</a:t>
            </a:r>
            <a:r>
              <a:rPr lang="fr-FR">
                <a:latin typeface="Times New Roman" pitchFamily="18" charset="0"/>
              </a:rPr>
              <a:t>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Espace réservé de la date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27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28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83A73C-D624-4C24-AEE9-EB0EFBBEBD76}" type="slidenum">
              <a:rPr lang="en-US"/>
              <a:pPr>
                <a:defRPr/>
              </a:pPr>
              <a:t>163</a:t>
            </a:fld>
            <a:endParaRPr lang="en-US"/>
          </a:p>
        </p:txBody>
      </p:sp>
      <p:grpSp>
        <p:nvGrpSpPr>
          <p:cNvPr id="144389" name="Group 33"/>
          <p:cNvGrpSpPr>
            <a:grpSpLocks/>
          </p:cNvGrpSpPr>
          <p:nvPr/>
        </p:nvGrpSpPr>
        <p:grpSpPr bwMode="auto">
          <a:xfrm>
            <a:off x="4572000" y="1474788"/>
            <a:ext cx="4572000" cy="1954212"/>
            <a:chOff x="2880" y="929"/>
            <a:chExt cx="2880" cy="1231"/>
          </a:xfrm>
        </p:grpSpPr>
        <p:pic>
          <p:nvPicPr>
            <p:cNvPr id="144411" name="Picture 2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" y="929"/>
              <a:ext cx="2763" cy="11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4412" name="Rectangle 32"/>
            <p:cNvSpPr>
              <a:spLocks noChangeArrowheads="1"/>
            </p:cNvSpPr>
            <p:nvPr/>
          </p:nvSpPr>
          <p:spPr bwMode="auto">
            <a:xfrm>
              <a:off x="2880" y="1298"/>
              <a:ext cx="2880" cy="8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44390" name="Oval 4"/>
          <p:cNvSpPr>
            <a:spLocks noChangeArrowheads="1"/>
          </p:cNvSpPr>
          <p:nvPr/>
        </p:nvSpPr>
        <p:spPr bwMode="auto">
          <a:xfrm rot="1098950">
            <a:off x="2771775" y="2930525"/>
            <a:ext cx="3529013" cy="1295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391" name="Line 6"/>
          <p:cNvSpPr>
            <a:spLocks noChangeShapeType="1"/>
          </p:cNvSpPr>
          <p:nvPr/>
        </p:nvSpPr>
        <p:spPr bwMode="auto">
          <a:xfrm flipV="1">
            <a:off x="2051050" y="1581150"/>
            <a:ext cx="0" cy="34559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4392" name="Line 7"/>
          <p:cNvSpPr>
            <a:spLocks noChangeShapeType="1"/>
          </p:cNvSpPr>
          <p:nvPr/>
        </p:nvSpPr>
        <p:spPr bwMode="auto">
          <a:xfrm>
            <a:off x="2051050" y="5046663"/>
            <a:ext cx="5041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4393" name="Text Box 8"/>
          <p:cNvSpPr txBox="1">
            <a:spLocks noChangeArrowheads="1"/>
          </p:cNvSpPr>
          <p:nvPr/>
        </p:nvSpPr>
        <p:spPr bwMode="auto">
          <a:xfrm>
            <a:off x="1298575" y="1497013"/>
            <a:ext cx="482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 sz="2800">
                <a:latin typeface="Times New Roman" pitchFamily="18" charset="0"/>
              </a:rPr>
              <a:t>p</a:t>
            </a:r>
            <a:r>
              <a:rPr lang="fr-FR" sz="2800" baseline="-25000">
                <a:latin typeface="Times New Roman" pitchFamily="18" charset="0"/>
              </a:rPr>
              <a:t>2</a:t>
            </a:r>
          </a:p>
        </p:txBody>
      </p:sp>
      <p:sp>
        <p:nvSpPr>
          <p:cNvPr id="144394" name="Text Box 9"/>
          <p:cNvSpPr txBox="1">
            <a:spLocks noChangeArrowheads="1"/>
          </p:cNvSpPr>
          <p:nvPr/>
        </p:nvSpPr>
        <p:spPr bwMode="auto">
          <a:xfrm>
            <a:off x="6626225" y="5018088"/>
            <a:ext cx="482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 sz="2800">
                <a:latin typeface="Times New Roman" pitchFamily="18" charset="0"/>
              </a:rPr>
              <a:t>p</a:t>
            </a:r>
            <a:r>
              <a:rPr lang="fr-FR" sz="2800" baseline="-25000">
                <a:latin typeface="Times New Roman" pitchFamily="18" charset="0"/>
              </a:rPr>
              <a:t>1</a:t>
            </a:r>
          </a:p>
        </p:txBody>
      </p:sp>
      <p:sp>
        <p:nvSpPr>
          <p:cNvPr id="144395" name="Oval 10"/>
          <p:cNvSpPr>
            <a:spLocks noChangeAspect="1" noChangeArrowheads="1"/>
          </p:cNvSpPr>
          <p:nvPr/>
        </p:nvSpPr>
        <p:spPr bwMode="auto">
          <a:xfrm>
            <a:off x="4456113" y="3463925"/>
            <a:ext cx="179387" cy="1793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396" name="Line 11"/>
          <p:cNvSpPr>
            <a:spLocks noChangeShapeType="1"/>
          </p:cNvSpPr>
          <p:nvPr/>
        </p:nvSpPr>
        <p:spPr bwMode="auto">
          <a:xfrm>
            <a:off x="1619250" y="2714625"/>
            <a:ext cx="1800225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4397" name="Line 12"/>
          <p:cNvSpPr>
            <a:spLocks noChangeShapeType="1"/>
          </p:cNvSpPr>
          <p:nvPr/>
        </p:nvSpPr>
        <p:spPr bwMode="auto">
          <a:xfrm>
            <a:off x="1619250" y="4443413"/>
            <a:ext cx="4105275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4398" name="Line 13"/>
          <p:cNvSpPr>
            <a:spLocks noChangeShapeType="1"/>
          </p:cNvSpPr>
          <p:nvPr/>
        </p:nvSpPr>
        <p:spPr bwMode="auto">
          <a:xfrm>
            <a:off x="2843213" y="2857500"/>
            <a:ext cx="0" cy="273685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4399" name="Line 14"/>
          <p:cNvSpPr>
            <a:spLocks noChangeShapeType="1"/>
          </p:cNvSpPr>
          <p:nvPr/>
        </p:nvSpPr>
        <p:spPr bwMode="auto">
          <a:xfrm>
            <a:off x="6227763" y="2859088"/>
            <a:ext cx="0" cy="2735262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4400" name="Line 16"/>
          <p:cNvSpPr>
            <a:spLocks noChangeShapeType="1"/>
          </p:cNvSpPr>
          <p:nvPr/>
        </p:nvSpPr>
        <p:spPr bwMode="auto">
          <a:xfrm rot="1080000">
            <a:off x="2482850" y="3568700"/>
            <a:ext cx="41767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4401" name="Line 17"/>
          <p:cNvSpPr>
            <a:spLocks noChangeShapeType="1"/>
          </p:cNvSpPr>
          <p:nvPr/>
        </p:nvSpPr>
        <p:spPr bwMode="auto">
          <a:xfrm rot="1080000">
            <a:off x="4543425" y="2809875"/>
            <a:ext cx="0" cy="15128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4402" name="Line 18"/>
          <p:cNvSpPr>
            <a:spLocks noChangeShapeType="1"/>
          </p:cNvSpPr>
          <p:nvPr/>
        </p:nvSpPr>
        <p:spPr bwMode="auto">
          <a:xfrm>
            <a:off x="2843213" y="5262563"/>
            <a:ext cx="33845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stealth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4403" name="Line 20"/>
          <p:cNvSpPr>
            <a:spLocks noChangeShapeType="1"/>
          </p:cNvSpPr>
          <p:nvPr/>
        </p:nvSpPr>
        <p:spPr bwMode="auto">
          <a:xfrm>
            <a:off x="1692275" y="2714625"/>
            <a:ext cx="0" cy="17287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stealth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4404" name="Text Box 21"/>
          <p:cNvSpPr txBox="1">
            <a:spLocks noChangeArrowheads="1"/>
          </p:cNvSpPr>
          <p:nvPr/>
        </p:nvSpPr>
        <p:spPr bwMode="auto">
          <a:xfrm>
            <a:off x="4140200" y="5276850"/>
            <a:ext cx="793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 sz="2400">
                <a:latin typeface="Symbol" pitchFamily="18" charset="2"/>
              </a:rPr>
              <a:t>2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×</a:t>
            </a:r>
            <a:r>
              <a:rPr lang="fr-FR" sz="2400">
                <a:latin typeface="Symbol" pitchFamily="18" charset="2"/>
              </a:rPr>
              <a:t>s</a:t>
            </a:r>
            <a:r>
              <a:rPr lang="fr-FR" sz="2400" baseline="-25000">
                <a:latin typeface="Symbol" pitchFamily="18" charset="2"/>
              </a:rPr>
              <a:t>1</a:t>
            </a:r>
          </a:p>
        </p:txBody>
      </p:sp>
      <p:sp>
        <p:nvSpPr>
          <p:cNvPr id="144405" name="Text Box 22"/>
          <p:cNvSpPr txBox="1">
            <a:spLocks noChangeArrowheads="1"/>
          </p:cNvSpPr>
          <p:nvPr/>
        </p:nvSpPr>
        <p:spPr bwMode="auto">
          <a:xfrm>
            <a:off x="827088" y="3287713"/>
            <a:ext cx="793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 sz="2400">
                <a:latin typeface="Symbol" pitchFamily="18" charset="2"/>
              </a:rPr>
              <a:t>2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×</a:t>
            </a:r>
            <a:r>
              <a:rPr lang="fr-FR" sz="2400">
                <a:latin typeface="Symbol" pitchFamily="18" charset="2"/>
              </a:rPr>
              <a:t>s</a:t>
            </a:r>
            <a:r>
              <a:rPr lang="fr-FR" sz="2400" baseline="-25000">
                <a:latin typeface="Symbol" pitchFamily="18" charset="2"/>
              </a:rPr>
              <a:t>2</a:t>
            </a:r>
          </a:p>
        </p:txBody>
      </p:sp>
      <p:sp>
        <p:nvSpPr>
          <p:cNvPr id="144406" name="Line 23"/>
          <p:cNvSpPr>
            <a:spLocks noChangeShapeType="1"/>
          </p:cNvSpPr>
          <p:nvPr/>
        </p:nvSpPr>
        <p:spPr bwMode="auto">
          <a:xfrm>
            <a:off x="2843213" y="3074988"/>
            <a:ext cx="3384550" cy="93503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4407" name="Line 24"/>
          <p:cNvSpPr>
            <a:spLocks noChangeShapeType="1"/>
          </p:cNvSpPr>
          <p:nvPr/>
        </p:nvSpPr>
        <p:spPr bwMode="auto">
          <a:xfrm>
            <a:off x="4529138" y="3549650"/>
            <a:ext cx="30241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4408" name="Line 25"/>
          <p:cNvSpPr>
            <a:spLocks noChangeShapeType="1"/>
          </p:cNvSpPr>
          <p:nvPr/>
        </p:nvSpPr>
        <p:spPr bwMode="auto">
          <a:xfrm>
            <a:off x="6227763" y="4010025"/>
            <a:ext cx="12969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4409" name="Text Box 26"/>
          <p:cNvSpPr txBox="1">
            <a:spLocks noChangeArrowheads="1"/>
          </p:cNvSpPr>
          <p:nvPr/>
        </p:nvSpPr>
        <p:spPr bwMode="auto">
          <a:xfrm>
            <a:off x="6748463" y="3578225"/>
            <a:ext cx="1568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>
                <a:latin typeface="Times New Roman" pitchFamily="18" charset="0"/>
              </a:rPr>
              <a:t>Corrélation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×</a:t>
            </a:r>
            <a:r>
              <a:rPr lang="en-US">
                <a:latin typeface="Symbol" pitchFamily="18" charset="2"/>
                <a:cs typeface="Times New Roman" pitchFamily="18" charset="0"/>
              </a:rPr>
              <a:t>s</a:t>
            </a:r>
            <a:r>
              <a:rPr lang="en-US" baseline="-25000">
                <a:latin typeface="Symbol" pitchFamily="18" charset="2"/>
                <a:cs typeface="Times New Roman" pitchFamily="18" charset="0"/>
              </a:rPr>
              <a:t>2</a:t>
            </a:r>
          </a:p>
        </p:txBody>
      </p:sp>
      <p:sp>
        <p:nvSpPr>
          <p:cNvPr id="144410" name="Rectangle 31"/>
          <p:cNvSpPr>
            <a:spLocks noGrp="1" noChangeArrowheads="1"/>
          </p:cNvSpPr>
          <p:nvPr>
            <p:ph type="title"/>
          </p:nvPr>
        </p:nvSpPr>
        <p:spPr>
          <a:xfrm>
            <a:off x="685800" y="44450"/>
            <a:ext cx="7772400" cy="1430338"/>
          </a:xfrm>
        </p:spPr>
        <p:txBody>
          <a:bodyPr/>
          <a:lstStyle/>
          <a:p>
            <a:pPr eaLnBrk="1" hangingPunct="1"/>
            <a:r>
              <a:rPr lang="fr-FR" dirty="0" smtClean="0"/>
              <a:t>De façon plus </a:t>
            </a:r>
            <a:r>
              <a:rPr lang="fr-FR" dirty="0" smtClean="0"/>
              <a:t>générale:</a:t>
            </a:r>
            <a:br>
              <a:rPr lang="fr-FR" dirty="0" smtClean="0"/>
            </a:br>
            <a:r>
              <a:rPr lang="fr-FR" sz="3600" dirty="0" smtClean="0"/>
              <a:t>corrélation entre paramètres</a:t>
            </a:r>
            <a:endParaRPr lang="fr-F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685800" y="-90264"/>
            <a:ext cx="7772400" cy="1143000"/>
          </a:xfrm>
        </p:spPr>
        <p:txBody>
          <a:bodyPr/>
          <a:lstStyle/>
          <a:p>
            <a:r>
              <a:rPr lang="en-US" sz="3600" dirty="0" err="1" smtClean="0"/>
              <a:t>Corrélation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Espace réservé du contenu 6"/>
              <p:cNvSpPr>
                <a:spLocks noGrp="1"/>
              </p:cNvSpPr>
              <p:nvPr>
                <p:ph idx="1"/>
              </p:nvPr>
            </p:nvSpPr>
            <p:spPr>
              <a:xfrm>
                <a:off x="251520" y="970384"/>
                <a:ext cx="8496944" cy="5122912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fr-FR" sz="2400" dirty="0" smtClean="0"/>
                  <a:t>Caractérise (vise à caractériser) le degré d’indépendance entre deux variables aléatoires</a:t>
                </a:r>
              </a:p>
              <a:p>
                <a:pPr>
                  <a:lnSpc>
                    <a:spcPct val="110000"/>
                  </a:lnSpc>
                </a:pPr>
                <a:r>
                  <a:rPr lang="fr-FR" sz="2400" dirty="0" smtClean="0"/>
                  <a:t>Définie par</a:t>
                </a:r>
              </a:p>
              <a:p>
                <a:pPr marL="0" indent="0">
                  <a:lnSpc>
                    <a:spcPct val="11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000" i="1" smtClean="0">
                          <a:latin typeface="Cambria Math"/>
                          <a:ea typeface="Cambria Math"/>
                        </a:rPr>
                        <m:t>𝜌</m:t>
                      </m:r>
                      <m:r>
                        <a:rPr lang="fr-FR" sz="20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fr-FR" sz="2000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d>
                            <m:dPr>
                              <m:begChr m:val="⟨"/>
                              <m:endChr m:val="⟩"/>
                              <m:ctrlPr>
                                <a:rPr lang="fr-FR" sz="20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fr-FR" sz="2000" b="0" i="1" smtClean="0">
                                  <a:latin typeface="Cambria Math"/>
                                  <a:ea typeface="Cambria Math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fr-FR" sz="20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fr-FR" sz="2000" b="0" i="1" smtClean="0"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fr-FR" sz="2000" b="0" i="1" smtClean="0"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fr-FR" sz="2000" b="0" i="1" smtClean="0"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fr-FR" sz="20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fr-FR" sz="2000" b="0" i="1" smtClean="0">
                                      <a:latin typeface="Cambria Math"/>
                                      <a:ea typeface="Cambria Math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fr-FR" sz="2000" b="0" i="1" smtClean="0"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fr-FR" sz="2000" b="0" i="1" smtClean="0">
                                  <a:latin typeface="Cambria Math"/>
                                  <a:ea typeface="Cambria Math"/>
                                </a:rPr>
                                <m:t>)</m:t>
                              </m:r>
                              <m:r>
                                <a:rPr lang="fr-FR" sz="2000" i="1">
                                  <a:latin typeface="Cambria Math"/>
                                  <a:ea typeface="Cambria Math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fr-FR" sz="2000" i="1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fr-FR" sz="2000" i="1"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fr-FR" sz="2000" b="0" i="1" smtClean="0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fr-FR" sz="2000" i="1"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fr-FR" sz="2000" i="1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fr-FR" sz="2000" i="1">
                                      <a:latin typeface="Cambria Math"/>
                                      <a:ea typeface="Cambria Math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fr-FR" sz="2000" b="0" i="1" smtClean="0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fr-FR" sz="2000" i="1">
                                  <a:latin typeface="Cambria Math"/>
                                  <a:ea typeface="Cambria Math"/>
                                </a:rPr>
                                <m:t>)</m:t>
                              </m:r>
                            </m:e>
                          </m: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fr-FR" sz="20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radPr>
                            <m:deg/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fr-FR" sz="20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fr-FR" sz="2000" i="1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sz="2000" i="1">
                                          <a:latin typeface="Cambria Math"/>
                                          <a:ea typeface="Cambria Math"/>
                                        </a:rPr>
                                        <m:t>(</m:t>
                                      </m:r>
                                      <m:sSub>
                                        <m:sSubPr>
                                          <m:ctrlPr>
                                            <a:rPr lang="fr-FR" sz="2000" i="1">
                                              <a:latin typeface="Cambria Math"/>
                                              <a:ea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sz="2000" i="1">
                                              <a:latin typeface="Cambria Math"/>
                                              <a:ea typeface="Cambria Math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fr-FR" sz="2000" i="1">
                                              <a:latin typeface="Cambria Math"/>
                                              <a:ea typeface="Cambria Math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a:rPr lang="fr-FR" sz="2000" i="1">
                                          <a:latin typeface="Cambria Math"/>
                                          <a:ea typeface="Cambria Math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fr-FR" sz="2000" i="1">
                                              <a:latin typeface="Cambria Math"/>
                                              <a:ea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sz="2000" i="1">
                                              <a:latin typeface="Cambria Math"/>
                                              <a:ea typeface="Cambria Math"/>
                                            </a:rPr>
                                            <m:t>𝜇</m:t>
                                          </m:r>
                                        </m:e>
                                        <m:sub>
                                          <m:r>
                                            <a:rPr lang="fr-FR" sz="2000" i="1">
                                              <a:latin typeface="Cambria Math"/>
                                              <a:ea typeface="Cambria Math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a:rPr lang="fr-FR" sz="2000" i="1">
                                          <a:latin typeface="Cambria Math"/>
                                          <a:ea typeface="Cambria Math"/>
                                        </a:rPr>
                                        <m:t>)</m:t>
                                      </m:r>
                                    </m:e>
                                    <m:sup>
                                      <m:r>
                                        <a:rPr lang="fr-FR" sz="2000" i="1"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fr-FR" sz="20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fr-FR" sz="2000" i="1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sz="2000" i="1">
                                          <a:latin typeface="Cambria Math"/>
                                          <a:ea typeface="Cambria Math"/>
                                        </a:rPr>
                                        <m:t>(</m:t>
                                      </m:r>
                                      <m:sSub>
                                        <m:sSubPr>
                                          <m:ctrlPr>
                                            <a:rPr lang="fr-FR" sz="2000" i="1">
                                              <a:latin typeface="Cambria Math"/>
                                              <a:ea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sz="2000" i="1">
                                              <a:latin typeface="Cambria Math"/>
                                              <a:ea typeface="Cambria Math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fr-FR" sz="2000" i="1">
                                              <a:latin typeface="Cambria Math"/>
                                              <a:ea typeface="Cambria Math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fr-FR" sz="2000" i="1">
                                          <a:latin typeface="Cambria Math"/>
                                          <a:ea typeface="Cambria Math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fr-FR" sz="2000" i="1">
                                              <a:latin typeface="Cambria Math"/>
                                              <a:ea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sz="2000" i="1">
                                              <a:latin typeface="Cambria Math"/>
                                              <a:ea typeface="Cambria Math"/>
                                            </a:rPr>
                                            <m:t>𝜇</m:t>
                                          </m:r>
                                        </m:e>
                                        <m:sub>
                                          <m:r>
                                            <a:rPr lang="fr-FR" sz="2000" i="1">
                                              <a:latin typeface="Cambria Math"/>
                                              <a:ea typeface="Cambria Math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fr-FR" sz="2000" i="1">
                                          <a:latin typeface="Cambria Math"/>
                                          <a:ea typeface="Cambria Math"/>
                                        </a:rPr>
                                        <m:t>)</m:t>
                                      </m:r>
                                    </m:e>
                                    <m:sup>
                                      <m:r>
                                        <a:rPr lang="fr-FR" sz="2000" i="1"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rad>
                        </m:den>
                      </m:f>
                    </m:oMath>
                  </m:oMathPara>
                </a14:m>
                <a:endParaRPr lang="fr-FR" sz="2400" dirty="0" smtClean="0"/>
              </a:p>
            </p:txBody>
          </p:sp>
        </mc:Choice>
        <mc:Fallback xmlns="">
          <p:sp>
            <p:nvSpPr>
              <p:cNvPr id="7" name="Espace réservé du contenu 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1520" y="970384"/>
                <a:ext cx="8496944" cy="5122912"/>
              </a:xfrm>
              <a:blipFill rotWithShape="1">
                <a:blip r:embed="rId2"/>
                <a:stretch>
                  <a:fillRect l="-933" t="-7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Marc Verderi - LLR</a:t>
            </a:r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De la physique au detecteur - Aussois - Decembre 2012</a:t>
            </a:r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F1FBB3-0DE8-4BA3-A317-2039D3A62D28}" type="slidenum">
              <a:rPr lang="en-US" smtClean="0"/>
              <a:pPr>
                <a:defRPr/>
              </a:pPr>
              <a:t>164</a:t>
            </a:fld>
            <a:endParaRPr lang="en-US"/>
          </a:p>
        </p:txBody>
      </p:sp>
      <p:pic>
        <p:nvPicPr>
          <p:cNvPr id="8" name="Picture 7" descr="c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" t="8627" r="7542" b="3421"/>
          <a:stretch>
            <a:fillRect/>
          </a:stretch>
        </p:blipFill>
        <p:spPr bwMode="auto">
          <a:xfrm>
            <a:off x="6372200" y="2742623"/>
            <a:ext cx="2664296" cy="2774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Espace réservé du contenu 6"/>
              <p:cNvSpPr txBox="1">
                <a:spLocks/>
              </p:cNvSpPr>
              <p:nvPr/>
            </p:nvSpPr>
            <p:spPr bwMode="auto">
              <a:xfrm>
                <a:off x="251520" y="3058616"/>
                <a:ext cx="6840760" cy="38987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>
                  <a:lnSpc>
                    <a:spcPct val="110000"/>
                  </a:lnSpc>
                </a:pPr>
                <a:r>
                  <a:rPr lang="fr-FR" sz="2400" dirty="0" smtClean="0"/>
                  <a:t>On a:</a:t>
                </a:r>
              </a:p>
              <a:p>
                <a:pPr lvl="1">
                  <a:lnSpc>
                    <a:spcPct val="110000"/>
                  </a:lnSpc>
                </a:pPr>
                <a:r>
                  <a:rPr lang="fr-FR" sz="2000" dirty="0" smtClean="0"/>
                  <a:t>Deux variables indépendantes ont </a:t>
                </a:r>
                <a14:m>
                  <m:oMath xmlns:m="http://schemas.openxmlformats.org/officeDocument/2006/math">
                    <m:r>
                      <a:rPr lang="fr-FR" sz="2000" i="1" smtClean="0">
                        <a:latin typeface="Cambria Math"/>
                        <a:ea typeface="Cambria Math"/>
                      </a:rPr>
                      <m:t>𝜌</m:t>
                    </m:r>
                    <m:r>
                      <a:rPr lang="fr-FR" sz="2000" i="1" smtClean="0">
                        <a:latin typeface="Cambria Math"/>
                        <a:ea typeface="Cambria Math"/>
                      </a:rPr>
                      <m:t>=0</m:t>
                    </m:r>
                  </m:oMath>
                </a14:m>
                <a:endParaRPr lang="fr-FR" sz="2000" dirty="0" smtClean="0">
                  <a:ea typeface="Cambria Math"/>
                </a:endParaRPr>
              </a:p>
              <a:p>
                <a:pPr lvl="2">
                  <a:lnSpc>
                    <a:spcPct val="110000"/>
                  </a:lnSpc>
                </a:pPr>
                <a:r>
                  <a:rPr lang="fr-FR" sz="1800" dirty="0" smtClean="0">
                    <a:ea typeface="Cambria Math"/>
                  </a:rPr>
                  <a:t>Mais le contraire n’est pas vrai</a:t>
                </a:r>
              </a:p>
              <a:p>
                <a:pPr lvl="1">
                  <a:lnSpc>
                    <a:spcPct val="110000"/>
                  </a:lnSpc>
                </a:pPr>
                <a:r>
                  <a:rPr lang="fr-FR" sz="2000" dirty="0" smtClean="0"/>
                  <a:t>Deux variables complétements corrélées ont </a:t>
                </a:r>
                <a14:m>
                  <m:oMath xmlns:m="http://schemas.openxmlformats.org/officeDocument/2006/math">
                    <m:r>
                      <a:rPr lang="fr-FR" sz="2000" i="1" smtClean="0">
                        <a:latin typeface="Cambria Math"/>
                        <a:ea typeface="Cambria Math"/>
                      </a:rPr>
                      <m:t>𝜌</m:t>
                    </m:r>
                    <m:r>
                      <a:rPr lang="fr-FR" sz="2000" i="1" smtClean="0">
                        <a:latin typeface="Cambria Math"/>
                        <a:ea typeface="Cambria Math"/>
                      </a:rPr>
                      <m:t>=1</m:t>
                    </m:r>
                  </m:oMath>
                </a14:m>
                <a:r>
                  <a:rPr lang="fr-FR" sz="2000" dirty="0" smtClean="0"/>
                  <a:t> (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/>
                        <a:ea typeface="Cambria Math"/>
                      </a:rPr>
                      <m:t>𝜌</m:t>
                    </m:r>
                    <m:r>
                      <a:rPr lang="fr-FR" sz="2000" i="1">
                        <a:latin typeface="Cambria Math"/>
                        <a:ea typeface="Cambria Math"/>
                      </a:rPr>
                      <m:t>=−1</m:t>
                    </m:r>
                  </m:oMath>
                </a14:m>
                <a:r>
                  <a:rPr lang="fr-FR" sz="2000" dirty="0" smtClean="0"/>
                  <a:t> anti-corrélées)</a:t>
                </a:r>
              </a:p>
              <a:p>
                <a:pPr lvl="2">
                  <a:lnSpc>
                    <a:spcPct val="110000"/>
                  </a:lnSpc>
                </a:pPr>
                <a:r>
                  <a:rPr lang="fr-FR" sz="1800" dirty="0" smtClean="0"/>
                  <a:t>(anti)corrélées veut dire: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8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fr-FR" sz="1800" i="1" smtClean="0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fr-FR" sz="1800" i="1" smtClean="0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fr-FR" sz="1800" i="1" smtClean="0">
                        <a:latin typeface="Cambria Math"/>
                      </a:rPr>
                      <m:t>=</m:t>
                    </m:r>
                    <m:r>
                      <a:rPr lang="fr-FR" sz="1800" i="1" smtClean="0">
                        <a:latin typeface="Cambria Math"/>
                      </a:rPr>
                      <m:t>𝑘</m:t>
                    </m:r>
                    <m:r>
                      <a:rPr lang="fr-FR" sz="1800" i="1" smtClean="0">
                        <a:latin typeface="Cambria Math"/>
                        <a:ea typeface="Cambria Math"/>
                      </a:rPr>
                      <m:t>∙</m:t>
                    </m:r>
                    <m:sSub>
                      <m:sSubPr>
                        <m:ctrlPr>
                          <a:rPr lang="fr-FR" sz="1800" i="1" smtClean="0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fr-FR" sz="1800" i="1" smtClean="0">
                            <a:latin typeface="Cambria Math"/>
                            <a:ea typeface="Cambria Math"/>
                          </a:rPr>
                          <m:t>𝑥</m:t>
                        </m:r>
                      </m:e>
                      <m:sub>
                        <m:r>
                          <a:rPr lang="fr-FR" sz="1800" i="1" smtClean="0">
                            <a:latin typeface="Cambria Math"/>
                            <a:ea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fr-FR" sz="1800" dirty="0" smtClean="0"/>
                  <a:t> et donc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800" i="1">
                            <a:latin typeface="Cambria Math"/>
                          </a:rPr>
                        </m:ctrlPr>
                      </m:sSubPr>
                      <m:e>
                        <m:r>
                          <a:rPr lang="fr-FR" sz="1800" i="1" smtClean="0">
                            <a:latin typeface="Cambria Math"/>
                            <a:ea typeface="Cambria Math"/>
                          </a:rPr>
                          <m:t>𝜇</m:t>
                        </m:r>
                      </m:e>
                      <m:sub>
                        <m:r>
                          <a:rPr lang="fr-FR" sz="1800" i="1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fr-FR" sz="1800" i="1">
                        <a:latin typeface="Cambria Math"/>
                      </a:rPr>
                      <m:t>=</m:t>
                    </m:r>
                    <m:r>
                      <a:rPr lang="fr-FR" sz="1800" i="1">
                        <a:latin typeface="Cambria Math"/>
                      </a:rPr>
                      <m:t>𝑘</m:t>
                    </m:r>
                    <m:r>
                      <a:rPr lang="fr-FR" sz="1800" i="1">
                        <a:latin typeface="Cambria Math"/>
                        <a:ea typeface="Cambria Math"/>
                      </a:rPr>
                      <m:t>∙</m:t>
                    </m:r>
                    <m:sSub>
                      <m:sSubPr>
                        <m:ctrlPr>
                          <a:rPr lang="fr-FR" sz="1800" i="1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fr-FR" sz="1800" i="1" smtClean="0">
                            <a:latin typeface="Cambria Math"/>
                            <a:ea typeface="Cambria Math"/>
                          </a:rPr>
                          <m:t>𝜇</m:t>
                        </m:r>
                      </m:e>
                      <m:sub>
                        <m:r>
                          <a:rPr lang="fr-FR" sz="1800" i="1">
                            <a:latin typeface="Cambria Math"/>
                            <a:ea typeface="Cambria Math"/>
                          </a:rPr>
                          <m:t>1</m:t>
                        </m:r>
                      </m:sub>
                    </m:sSub>
                  </m:oMath>
                </a14:m>
                <a:endParaRPr lang="fr-FR" sz="1800" dirty="0" smtClean="0">
                  <a:ea typeface="Cambria Math"/>
                </a:endParaRPr>
              </a:p>
              <a:p>
                <a:pPr lvl="2">
                  <a:lnSpc>
                    <a:spcPct val="110000"/>
                  </a:lnSpc>
                </a:pPr>
                <a:r>
                  <a:rPr lang="fr-FR" sz="1800" dirty="0"/>
                  <a:t>d</a:t>
                </a:r>
                <a:r>
                  <a:rPr lang="fr-FR" sz="1800" dirty="0" smtClean="0"/>
                  <a:t>ans ce cas </a:t>
                </a:r>
                <a14:m>
                  <m:oMath xmlns:m="http://schemas.openxmlformats.org/officeDocument/2006/math">
                    <m:r>
                      <a:rPr lang="fr-FR" sz="1800" i="1">
                        <a:latin typeface="Cambria Math"/>
                        <a:ea typeface="Cambria Math"/>
                      </a:rPr>
                      <m:t>𝜌</m:t>
                    </m:r>
                    <m:r>
                      <a:rPr lang="fr-FR" sz="1800" i="1"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fr-FR" sz="1800" i="1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d>
                          <m:dPr>
                            <m:begChr m:val="⟨"/>
                            <m:endChr m:val="⟩"/>
                            <m:ctrlPr>
                              <a:rPr lang="fr-FR" sz="1800" i="1"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fr-FR" sz="1800" i="1">
                                <a:latin typeface="Cambria Math"/>
                                <a:ea typeface="Cambria Math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fr-FR" sz="1800" i="1">
                                    <a:latin typeface="Cambria Math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fr-FR" sz="1800" i="1">
                                    <a:latin typeface="Cambria Math"/>
                                    <a:ea typeface="Cambria Math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fr-FR" sz="1800" i="1">
                                    <a:latin typeface="Cambria Math"/>
                                    <a:ea typeface="Cambria Math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fr-FR" sz="1800" i="1">
                                <a:latin typeface="Cambria Math"/>
                                <a:ea typeface="Cambria Math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fr-FR" sz="1800" i="1">
                                    <a:latin typeface="Cambria Math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fr-FR" sz="1800" i="1">
                                    <a:latin typeface="Cambria Math"/>
                                    <a:ea typeface="Cambria Math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fr-FR" sz="1800" i="1">
                                    <a:latin typeface="Cambria Math"/>
                                    <a:ea typeface="Cambria Math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fr-FR" sz="1800" i="1">
                                <a:latin typeface="Cambria Math"/>
                                <a:ea typeface="Cambria Math"/>
                              </a:rPr>
                              <m:t>)(</m:t>
                            </m:r>
                            <m:r>
                              <a:rPr lang="fr-FR" sz="1800" i="1">
                                <a:latin typeface="Cambria Math"/>
                              </a:rPr>
                              <m:t>𝑘</m:t>
                            </m:r>
                            <m:r>
                              <a:rPr lang="fr-FR" sz="1800" i="1">
                                <a:latin typeface="Cambria Math"/>
                                <a:ea typeface="Cambria Math"/>
                              </a:rPr>
                              <m:t>∙</m:t>
                            </m:r>
                            <m:sSub>
                              <m:sSubPr>
                                <m:ctrlPr>
                                  <a:rPr lang="fr-FR" sz="1800" i="1">
                                    <a:latin typeface="Cambria Math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fr-FR" sz="1800" i="1">
                                    <a:latin typeface="Cambria Math"/>
                                    <a:ea typeface="Cambria Math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fr-FR" sz="1800" i="1">
                                    <a:latin typeface="Cambria Math"/>
                                    <a:ea typeface="Cambria Math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fr-FR" sz="1800" i="1">
                                <a:latin typeface="Cambria Math"/>
                                <a:ea typeface="Cambria Math"/>
                              </a:rPr>
                              <m:t>−</m:t>
                            </m:r>
                            <m:r>
                              <a:rPr lang="fr-FR" sz="1800" i="1">
                                <a:latin typeface="Cambria Math"/>
                              </a:rPr>
                              <m:t>𝑘</m:t>
                            </m:r>
                            <m:r>
                              <a:rPr lang="fr-FR" sz="1800" i="1">
                                <a:latin typeface="Cambria Math"/>
                                <a:ea typeface="Cambria Math"/>
                              </a:rPr>
                              <m:t>∙</m:t>
                            </m:r>
                            <m:sSub>
                              <m:sSubPr>
                                <m:ctrlPr>
                                  <a:rPr lang="fr-FR" sz="1800" i="1">
                                    <a:latin typeface="Cambria Math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fr-FR" sz="1800" i="1">
                                    <a:latin typeface="Cambria Math"/>
                                    <a:ea typeface="Cambria Math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fr-FR" sz="1800" i="1">
                                    <a:latin typeface="Cambria Math"/>
                                    <a:ea typeface="Cambria Math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fr-FR" sz="1800" i="1">
                                <a:latin typeface="Cambria Math"/>
                                <a:ea typeface="Cambria Math"/>
                              </a:rPr>
                              <m:t>)</m:t>
                            </m:r>
                          </m:e>
                        </m:d>
                      </m:num>
                      <m:den>
                        <m:rad>
                          <m:radPr>
                            <m:degHide m:val="on"/>
                            <m:ctrlPr>
                              <a:rPr lang="fr-FR" sz="1800" i="1">
                                <a:latin typeface="Cambria Math"/>
                                <a:ea typeface="Cambria Math"/>
                              </a:rPr>
                            </m:ctrlPr>
                          </m:radPr>
                          <m:deg/>
                          <m:e>
                            <m:d>
                              <m:dPr>
                                <m:begChr m:val="⟨"/>
                                <m:endChr m:val="⟩"/>
                                <m:ctrlPr>
                                  <a:rPr lang="fr-FR" sz="1800" i="1">
                                    <a:latin typeface="Cambria Math"/>
                                    <a:ea typeface="Cambria Math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fr-FR" sz="1800" i="1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1800" i="1">
                                        <a:latin typeface="Cambria Math"/>
                                        <a:ea typeface="Cambria Math"/>
                                      </a:rPr>
                                      <m:t>(</m:t>
                                    </m:r>
                                    <m:sSub>
                                      <m:sSubPr>
                                        <m:ctrlPr>
                                          <a:rPr lang="fr-FR" sz="1800" i="1">
                                            <a:latin typeface="Cambria Math"/>
                                            <a:ea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FR" sz="1800" i="1">
                                            <a:latin typeface="Cambria Math"/>
                                            <a:ea typeface="Cambria Math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fr-FR" sz="1800" i="1">
                                            <a:latin typeface="Cambria Math"/>
                                            <a:ea typeface="Cambria Math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fr-FR" sz="1800" i="1">
                                        <a:latin typeface="Cambria Math"/>
                                        <a:ea typeface="Cambria Math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fr-FR" sz="1800" i="1">
                                            <a:latin typeface="Cambria Math"/>
                                            <a:ea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FR" sz="1800" i="1">
                                            <a:latin typeface="Cambria Math"/>
                                            <a:ea typeface="Cambria Math"/>
                                          </a:rPr>
                                          <m:t>𝜇</m:t>
                                        </m:r>
                                      </m:e>
                                      <m:sub>
                                        <m:r>
                                          <a:rPr lang="fr-FR" sz="1800" i="1">
                                            <a:latin typeface="Cambria Math"/>
                                            <a:ea typeface="Cambria Math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fr-FR" sz="1800" i="1">
                                        <a:latin typeface="Cambria Math"/>
                                        <a:ea typeface="Cambria Math"/>
                                      </a:rPr>
                                      <m:t>)</m:t>
                                    </m:r>
                                  </m:e>
                                  <m:sup>
                                    <m:r>
                                      <a:rPr lang="fr-FR" sz="1800" i="1">
                                        <a:latin typeface="Cambria Math"/>
                                        <a:ea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d>
                            <m:d>
                              <m:dPr>
                                <m:begChr m:val="⟨"/>
                                <m:endChr m:val="⟩"/>
                                <m:ctrlPr>
                                  <a:rPr lang="fr-FR" sz="1800" i="1">
                                    <a:latin typeface="Cambria Math"/>
                                    <a:ea typeface="Cambria Math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fr-FR" sz="1800" i="1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1800" i="1">
                                        <a:latin typeface="Cambria Math"/>
                                        <a:ea typeface="Cambria Math"/>
                                      </a:rPr>
                                      <m:t>(</m:t>
                                    </m:r>
                                    <m:r>
                                      <a:rPr lang="fr-FR" sz="1800" i="1">
                                        <a:latin typeface="Cambria Math"/>
                                      </a:rPr>
                                      <m:t>𝑘</m:t>
                                    </m:r>
                                    <m:r>
                                      <a:rPr lang="fr-FR" sz="1800" i="1">
                                        <a:latin typeface="Cambria Math"/>
                                        <a:ea typeface="Cambria Math"/>
                                      </a:rPr>
                                      <m:t>∙</m:t>
                                    </m:r>
                                    <m:sSub>
                                      <m:sSubPr>
                                        <m:ctrlPr>
                                          <a:rPr lang="fr-FR" sz="1800" i="1">
                                            <a:latin typeface="Cambria Math"/>
                                            <a:ea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FR" sz="1800" i="1">
                                            <a:latin typeface="Cambria Math"/>
                                            <a:ea typeface="Cambria Math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fr-FR" sz="1800" i="1">
                                            <a:latin typeface="Cambria Math"/>
                                            <a:ea typeface="Cambria Math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fr-FR" sz="1800" i="1" smtClean="0">
                                        <a:latin typeface="Cambria Math"/>
                                        <a:ea typeface="Cambria Math"/>
                                      </a:rPr>
                                      <m:t>−</m:t>
                                    </m:r>
                                    <m:r>
                                      <a:rPr lang="fr-FR" sz="1800" i="1">
                                        <a:latin typeface="Cambria Math"/>
                                      </a:rPr>
                                      <m:t>𝑘</m:t>
                                    </m:r>
                                    <m:r>
                                      <a:rPr lang="fr-FR" sz="1800" i="1">
                                        <a:latin typeface="Cambria Math"/>
                                        <a:ea typeface="Cambria Math"/>
                                      </a:rPr>
                                      <m:t>∙</m:t>
                                    </m:r>
                                    <m:sSub>
                                      <m:sSubPr>
                                        <m:ctrlPr>
                                          <a:rPr lang="fr-FR" sz="1800" i="1">
                                            <a:latin typeface="Cambria Math"/>
                                            <a:ea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FR" sz="1800" i="1">
                                            <a:latin typeface="Cambria Math"/>
                                            <a:ea typeface="Cambria Math"/>
                                          </a:rPr>
                                          <m:t>𝜇</m:t>
                                        </m:r>
                                      </m:e>
                                      <m:sub>
                                        <m:r>
                                          <a:rPr lang="fr-FR" sz="1800" i="1">
                                            <a:latin typeface="Cambria Math"/>
                                            <a:ea typeface="Cambria Math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fr-FR" sz="1800" i="1">
                                        <a:latin typeface="Cambria Math"/>
                                        <a:ea typeface="Cambria Math"/>
                                      </a:rPr>
                                      <m:t>)</m:t>
                                    </m:r>
                                  </m:e>
                                  <m:sup>
                                    <m:r>
                                      <a:rPr lang="fr-FR" sz="1800" i="1">
                                        <a:latin typeface="Cambria Math"/>
                                        <a:ea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d>
                          </m:e>
                        </m:rad>
                      </m:den>
                    </m:f>
                    <m:r>
                      <a:rPr lang="fr-FR" sz="1800" i="1" smtClean="0"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fr-FR" sz="1800" i="1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fr-FR" sz="1800" i="1" smtClean="0">
                            <a:latin typeface="Cambria Math"/>
                            <a:ea typeface="Cambria Math"/>
                          </a:rPr>
                          <m:t>𝑘</m:t>
                        </m:r>
                        <m:d>
                          <m:dPr>
                            <m:begChr m:val="⟨"/>
                            <m:endChr m:val="⟩"/>
                            <m:ctrlPr>
                              <a:rPr lang="fr-FR" sz="1800" i="1"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fr-FR" sz="1800" i="1">
                                    <a:latin typeface="Cambria Math"/>
                                    <a:ea typeface="Cambria Math"/>
                                  </a:rPr>
                                </m:ctrlPr>
                              </m:sSupPr>
                              <m:e>
                                <m:r>
                                  <a:rPr lang="fr-FR" sz="1800" i="1">
                                    <a:latin typeface="Cambria Math"/>
                                    <a:ea typeface="Cambria Math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fr-FR" sz="1800" i="1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800" i="1">
                                        <a:latin typeface="Cambria Math"/>
                                        <a:ea typeface="Cambria Math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fr-FR" sz="1800" i="1">
                                        <a:latin typeface="Cambria Math"/>
                                        <a:ea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fr-FR" sz="1800" i="1">
                                    <a:latin typeface="Cambria Math"/>
                                    <a:ea typeface="Cambria Math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fr-FR" sz="1800" i="1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800" i="1">
                                        <a:latin typeface="Cambria Math"/>
                                        <a:ea typeface="Cambria Math"/>
                                      </a:rPr>
                                      <m:t>𝜇</m:t>
                                    </m:r>
                                  </m:e>
                                  <m:sub>
                                    <m:r>
                                      <a:rPr lang="fr-FR" sz="1800" i="1">
                                        <a:latin typeface="Cambria Math"/>
                                        <a:ea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fr-FR" sz="1800" i="1">
                                    <a:latin typeface="Cambria Math"/>
                                    <a:ea typeface="Cambria Math"/>
                                  </a:rPr>
                                  <m:t>)</m:t>
                                </m:r>
                              </m:e>
                              <m:sup>
                                <m:r>
                                  <a:rPr lang="fr-FR" sz="1800" i="1">
                                    <a:latin typeface="Cambria Math"/>
                                    <a:ea typeface="Cambria Math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num>
                      <m:den>
                        <m:d>
                          <m:dPr>
                            <m:begChr m:val="|"/>
                            <m:endChr m:val="|"/>
                            <m:ctrlPr>
                              <a:rPr lang="fr-FR" sz="1800" i="1" smtClean="0"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fr-FR" sz="1800" i="1" smtClean="0">
                                <a:latin typeface="Cambria Math"/>
                                <a:ea typeface="Cambria Math"/>
                              </a:rPr>
                              <m:t>𝑘</m:t>
                            </m:r>
                          </m:e>
                        </m:d>
                        <m:d>
                          <m:dPr>
                            <m:begChr m:val="⟨"/>
                            <m:endChr m:val="⟩"/>
                            <m:ctrlPr>
                              <a:rPr lang="fr-FR" sz="1800" i="1"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fr-FR" sz="1800" i="1">
                                    <a:latin typeface="Cambria Math"/>
                                    <a:ea typeface="Cambria Math"/>
                                  </a:rPr>
                                </m:ctrlPr>
                              </m:sSupPr>
                              <m:e>
                                <m:r>
                                  <a:rPr lang="fr-FR" sz="1800" i="1">
                                    <a:latin typeface="Cambria Math"/>
                                    <a:ea typeface="Cambria Math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fr-FR" sz="1800" i="1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800" i="1">
                                        <a:latin typeface="Cambria Math"/>
                                        <a:ea typeface="Cambria Math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fr-FR" sz="1800" i="1">
                                        <a:latin typeface="Cambria Math"/>
                                        <a:ea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fr-FR" sz="1800" i="1">
                                    <a:latin typeface="Cambria Math"/>
                                    <a:ea typeface="Cambria Math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fr-FR" sz="1800" i="1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800" i="1">
                                        <a:latin typeface="Cambria Math"/>
                                        <a:ea typeface="Cambria Math"/>
                                      </a:rPr>
                                      <m:t>𝜇</m:t>
                                    </m:r>
                                  </m:e>
                                  <m:sub>
                                    <m:r>
                                      <a:rPr lang="fr-FR" sz="1800" i="1">
                                        <a:latin typeface="Cambria Math"/>
                                        <a:ea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fr-FR" sz="1800" i="1">
                                    <a:latin typeface="Cambria Math"/>
                                    <a:ea typeface="Cambria Math"/>
                                  </a:rPr>
                                  <m:t>)</m:t>
                                </m:r>
                              </m:e>
                              <m:sup>
                                <m:r>
                                  <a:rPr lang="fr-FR" sz="1800" i="1">
                                    <a:latin typeface="Cambria Math"/>
                                    <a:ea typeface="Cambria Math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den>
                    </m:f>
                    <m:r>
                      <a:rPr lang="fr-FR" sz="1800" i="1" smtClean="0">
                        <a:latin typeface="Cambria Math"/>
                        <a:ea typeface="Cambria Math"/>
                      </a:rPr>
                      <m:t>=</m:t>
                    </m:r>
                    <m:r>
                      <a:rPr lang="fr-FR" sz="1800" b="0" i="1" smtClean="0">
                        <a:latin typeface="Cambria Math"/>
                        <a:ea typeface="Cambria Math"/>
                      </a:rPr>
                      <m:t>                         =</m:t>
                    </m:r>
                    <m:r>
                      <a:rPr lang="fr-FR" sz="1800" i="1" smtClean="0">
                        <a:latin typeface="Cambria Math"/>
                        <a:ea typeface="Cambria Math"/>
                      </a:rPr>
                      <m:t>𝑠𝑖𝑔𝑛</m:t>
                    </m:r>
                    <m:r>
                      <a:rPr lang="fr-FR" sz="1800" i="1" smtClean="0">
                        <a:latin typeface="Cambria Math"/>
                        <a:ea typeface="Cambria Math"/>
                      </a:rPr>
                      <m:t>(</m:t>
                    </m:r>
                    <m:r>
                      <a:rPr lang="fr-FR" sz="1800" i="1" smtClean="0">
                        <a:latin typeface="Cambria Math"/>
                        <a:ea typeface="Cambria Math"/>
                      </a:rPr>
                      <m:t>𝑘</m:t>
                    </m:r>
                    <m:r>
                      <a:rPr lang="fr-FR" sz="1800" i="1" smtClean="0">
                        <a:latin typeface="Cambria Math"/>
                        <a:ea typeface="Cambria Math"/>
                      </a:rPr>
                      <m:t>)</m:t>
                    </m:r>
                  </m:oMath>
                </a14:m>
                <a:endParaRPr lang="fr-FR" sz="1800" dirty="0">
                  <a:ea typeface="Cambria Math"/>
                </a:endParaRPr>
              </a:p>
              <a:p>
                <a:pPr marL="914400" lvl="2" indent="0">
                  <a:lnSpc>
                    <a:spcPct val="110000"/>
                  </a:lnSpc>
                  <a:buFontTx/>
                  <a:buNone/>
                </a:pPr>
                <a:r>
                  <a:rPr lang="fr-FR" sz="1800" dirty="0" smtClean="0"/>
                  <a:t>  </a:t>
                </a:r>
              </a:p>
            </p:txBody>
          </p:sp>
        </mc:Choice>
        <mc:Fallback>
          <p:sp>
            <p:nvSpPr>
              <p:cNvPr id="9" name="Espace réservé du contenu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1520" y="3058616"/>
                <a:ext cx="6840760" cy="3898776"/>
              </a:xfrm>
              <a:prstGeom prst="rect">
                <a:avLst/>
              </a:prstGeom>
              <a:blipFill rotWithShape="1">
                <a:blip r:embed="rId4"/>
                <a:stretch>
                  <a:fillRect l="-1159" t="-93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ZoneTexte 1"/>
          <p:cNvSpPr txBox="1"/>
          <p:nvPr/>
        </p:nvSpPr>
        <p:spPr>
          <a:xfrm>
            <a:off x="7236296" y="5497487"/>
            <a:ext cx="17668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Courtesy Luca </a:t>
            </a:r>
            <a:r>
              <a:rPr lang="en-US" sz="1400" dirty="0" err="1" smtClean="0"/>
              <a:t>Lista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22788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Espace réservé de la date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29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30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D84E07-53BF-47E9-8729-5C774BC2AAAF}" type="slidenum">
              <a:rPr lang="en-US"/>
              <a:pPr>
                <a:defRPr/>
              </a:pPr>
              <a:t>165</a:t>
            </a:fld>
            <a:endParaRPr lang="en-US"/>
          </a:p>
        </p:txBody>
      </p:sp>
      <p:sp>
        <p:nvSpPr>
          <p:cNvPr id="145413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4450"/>
            <a:ext cx="8207375" cy="1143000"/>
          </a:xfrm>
        </p:spPr>
        <p:txBody>
          <a:bodyPr/>
          <a:lstStyle/>
          <a:p>
            <a:pPr eaLnBrk="1" hangingPunct="1"/>
            <a:r>
              <a:rPr lang="fr-FR" sz="4000" dirty="0" smtClean="0"/>
              <a:t>Une autre méthode: le minimum de </a:t>
            </a:r>
            <a:r>
              <a:rPr lang="fr-FR" sz="4000" dirty="0" smtClean="0">
                <a:latin typeface="Symbol" pitchFamily="18" charset="2"/>
              </a:rPr>
              <a:t>c</a:t>
            </a:r>
            <a:r>
              <a:rPr lang="fr-FR" sz="4000" baseline="30000" dirty="0" smtClean="0"/>
              <a:t>2</a:t>
            </a:r>
          </a:p>
        </p:txBody>
      </p:sp>
      <p:graphicFrame>
        <p:nvGraphicFramePr>
          <p:cNvPr id="145414" name="Object 4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973920598"/>
              </p:ext>
            </p:extLst>
          </p:nvPr>
        </p:nvGraphicFramePr>
        <p:xfrm>
          <a:off x="863796" y="1196975"/>
          <a:ext cx="7597052" cy="1182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469" name="Équation" r:id="rId3" imgW="3416040" imgH="545760" progId="Equation.3">
                  <p:embed/>
                </p:oleObj>
              </mc:Choice>
              <mc:Fallback>
                <p:oleObj name="Équation" r:id="rId3" imgW="3416040" imgH="54576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3796" y="1196975"/>
                        <a:ext cx="7597052" cy="1182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39655" name="Picture 7" descr="chi2_n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413" y="2538413"/>
            <a:ext cx="6016625" cy="401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39679" name="Group 31"/>
          <p:cNvGrpSpPr>
            <a:grpSpLocks/>
          </p:cNvGrpSpPr>
          <p:nvPr/>
        </p:nvGrpSpPr>
        <p:grpSpPr bwMode="auto">
          <a:xfrm>
            <a:off x="5121104" y="1354138"/>
            <a:ext cx="3168650" cy="5170487"/>
            <a:chOff x="3243" y="853"/>
            <a:chExt cx="1996" cy="3257"/>
          </a:xfrm>
        </p:grpSpPr>
        <p:sp>
          <p:nvSpPr>
            <p:cNvPr id="145431" name="Line 9"/>
            <p:cNvSpPr>
              <a:spLocks noChangeShapeType="1"/>
            </p:cNvSpPr>
            <p:nvPr/>
          </p:nvSpPr>
          <p:spPr bwMode="auto">
            <a:xfrm flipV="1">
              <a:off x="3781" y="3793"/>
              <a:ext cx="0" cy="13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432" name="Line 10"/>
            <p:cNvSpPr>
              <a:spLocks noChangeShapeType="1"/>
            </p:cNvSpPr>
            <p:nvPr/>
          </p:nvSpPr>
          <p:spPr bwMode="auto">
            <a:xfrm flipV="1">
              <a:off x="3815" y="3793"/>
              <a:ext cx="0" cy="13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433" name="Line 11"/>
            <p:cNvSpPr>
              <a:spLocks noChangeShapeType="1"/>
            </p:cNvSpPr>
            <p:nvPr/>
          </p:nvSpPr>
          <p:spPr bwMode="auto">
            <a:xfrm flipV="1">
              <a:off x="3880" y="3793"/>
              <a:ext cx="0" cy="13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434" name="Line 12"/>
            <p:cNvSpPr>
              <a:spLocks noChangeShapeType="1"/>
            </p:cNvSpPr>
            <p:nvPr/>
          </p:nvSpPr>
          <p:spPr bwMode="auto">
            <a:xfrm flipV="1">
              <a:off x="3486" y="3793"/>
              <a:ext cx="0" cy="13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435" name="Line 13"/>
            <p:cNvSpPr>
              <a:spLocks noChangeShapeType="1"/>
            </p:cNvSpPr>
            <p:nvPr/>
          </p:nvSpPr>
          <p:spPr bwMode="auto">
            <a:xfrm flipV="1">
              <a:off x="3649" y="3793"/>
              <a:ext cx="0" cy="13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436" name="Text Box 14"/>
            <p:cNvSpPr txBox="1">
              <a:spLocks noChangeArrowheads="1"/>
            </p:cNvSpPr>
            <p:nvPr/>
          </p:nvSpPr>
          <p:spPr bwMode="auto">
            <a:xfrm>
              <a:off x="3243" y="3762"/>
              <a:ext cx="18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fr-FR">
                  <a:solidFill>
                    <a:srgbClr val="FF0000"/>
                  </a:solidFill>
                </a:rPr>
                <a:t>…</a:t>
              </a:r>
            </a:p>
          </p:txBody>
        </p:sp>
        <p:sp>
          <p:nvSpPr>
            <p:cNvPr id="145437" name="Freeform 16"/>
            <p:cNvSpPr>
              <a:spLocks/>
            </p:cNvSpPr>
            <p:nvPr/>
          </p:nvSpPr>
          <p:spPr bwMode="auto">
            <a:xfrm>
              <a:off x="3470" y="1097"/>
              <a:ext cx="1769" cy="3013"/>
            </a:xfrm>
            <a:custGeom>
              <a:avLst/>
              <a:gdLst>
                <a:gd name="T0" fmla="*/ 544 w 1769"/>
                <a:gd name="T1" fmla="*/ 0 h 3013"/>
                <a:gd name="T2" fmla="*/ 865 w 1769"/>
                <a:gd name="T3" fmla="*/ 213 h 3013"/>
                <a:gd name="T4" fmla="*/ 1134 w 1769"/>
                <a:gd name="T5" fmla="*/ 383 h 3013"/>
                <a:gd name="T6" fmla="*/ 1435 w 1769"/>
                <a:gd name="T7" fmla="*/ 576 h 3013"/>
                <a:gd name="T8" fmla="*/ 1678 w 1769"/>
                <a:gd name="T9" fmla="*/ 836 h 3013"/>
                <a:gd name="T10" fmla="*/ 1769 w 1769"/>
                <a:gd name="T11" fmla="*/ 1199 h 3013"/>
                <a:gd name="T12" fmla="*/ 1769 w 1769"/>
                <a:gd name="T13" fmla="*/ 1925 h 3013"/>
                <a:gd name="T14" fmla="*/ 1723 w 1769"/>
                <a:gd name="T15" fmla="*/ 2787 h 3013"/>
                <a:gd name="T16" fmla="*/ 1587 w 1769"/>
                <a:gd name="T17" fmla="*/ 2968 h 3013"/>
                <a:gd name="T18" fmla="*/ 1088 w 1769"/>
                <a:gd name="T19" fmla="*/ 3013 h 3013"/>
                <a:gd name="T20" fmla="*/ 816 w 1769"/>
                <a:gd name="T21" fmla="*/ 2968 h 3013"/>
                <a:gd name="T22" fmla="*/ 635 w 1769"/>
                <a:gd name="T23" fmla="*/ 2877 h 3013"/>
                <a:gd name="T24" fmla="*/ 408 w 1769"/>
                <a:gd name="T25" fmla="*/ 2832 h 3013"/>
                <a:gd name="T26" fmla="*/ 0 w 1769"/>
                <a:gd name="T27" fmla="*/ 2832 h 301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769" h="3013">
                  <a:moveTo>
                    <a:pt x="544" y="0"/>
                  </a:moveTo>
                  <a:lnTo>
                    <a:pt x="865" y="213"/>
                  </a:lnTo>
                  <a:lnTo>
                    <a:pt x="1134" y="383"/>
                  </a:lnTo>
                  <a:lnTo>
                    <a:pt x="1435" y="576"/>
                  </a:lnTo>
                  <a:lnTo>
                    <a:pt x="1678" y="836"/>
                  </a:lnTo>
                  <a:lnTo>
                    <a:pt x="1769" y="1199"/>
                  </a:lnTo>
                  <a:lnTo>
                    <a:pt x="1769" y="1925"/>
                  </a:lnTo>
                  <a:lnTo>
                    <a:pt x="1723" y="2787"/>
                  </a:lnTo>
                  <a:lnTo>
                    <a:pt x="1587" y="2968"/>
                  </a:lnTo>
                  <a:lnTo>
                    <a:pt x="1088" y="3013"/>
                  </a:lnTo>
                  <a:lnTo>
                    <a:pt x="816" y="2968"/>
                  </a:lnTo>
                  <a:lnTo>
                    <a:pt x="635" y="2877"/>
                  </a:lnTo>
                  <a:lnTo>
                    <a:pt x="408" y="2832"/>
                  </a:lnTo>
                  <a:lnTo>
                    <a:pt x="0" y="2832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438" name="Oval 17"/>
            <p:cNvSpPr>
              <a:spLocks noChangeArrowheads="1"/>
            </p:cNvSpPr>
            <p:nvPr/>
          </p:nvSpPr>
          <p:spPr bwMode="auto">
            <a:xfrm>
              <a:off x="3815" y="853"/>
              <a:ext cx="226" cy="318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39680" name="Group 32"/>
          <p:cNvGrpSpPr>
            <a:grpSpLocks/>
          </p:cNvGrpSpPr>
          <p:nvPr/>
        </p:nvGrpSpPr>
        <p:grpSpPr bwMode="auto">
          <a:xfrm>
            <a:off x="5068244" y="1916113"/>
            <a:ext cx="1303338" cy="2824162"/>
            <a:chOff x="3204" y="1207"/>
            <a:chExt cx="821" cy="1779"/>
          </a:xfrm>
        </p:grpSpPr>
        <p:sp>
          <p:nvSpPr>
            <p:cNvPr id="145426" name="Text Box 21"/>
            <p:cNvSpPr txBox="1">
              <a:spLocks noChangeArrowheads="1"/>
            </p:cNvSpPr>
            <p:nvPr/>
          </p:nvSpPr>
          <p:spPr bwMode="auto">
            <a:xfrm>
              <a:off x="3204" y="2107"/>
              <a:ext cx="289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fr-FR" sz="3600">
                  <a:solidFill>
                    <a:srgbClr val="FF0000"/>
                  </a:solidFill>
                  <a:latin typeface="Courier New" pitchFamily="49" charset="0"/>
                </a:rPr>
                <a:t>}</a:t>
              </a:r>
            </a:p>
          </p:txBody>
        </p:sp>
        <p:sp>
          <p:nvSpPr>
            <p:cNvPr id="145427" name="Text Box 22"/>
            <p:cNvSpPr txBox="1">
              <a:spLocks noChangeArrowheads="1"/>
            </p:cNvSpPr>
            <p:nvPr/>
          </p:nvSpPr>
          <p:spPr bwMode="auto">
            <a:xfrm>
              <a:off x="3380" y="2659"/>
              <a:ext cx="250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fr-FR" sz="2800">
                  <a:solidFill>
                    <a:srgbClr val="FF0000"/>
                  </a:solidFill>
                  <a:latin typeface="Courier New" pitchFamily="49" charset="0"/>
                </a:rPr>
                <a:t>}</a:t>
              </a:r>
            </a:p>
          </p:txBody>
        </p:sp>
        <p:sp>
          <p:nvSpPr>
            <p:cNvPr id="145428" name="Oval 23"/>
            <p:cNvSpPr>
              <a:spLocks noChangeArrowheads="1"/>
            </p:cNvSpPr>
            <p:nvPr/>
          </p:nvSpPr>
          <p:spPr bwMode="auto">
            <a:xfrm>
              <a:off x="3799" y="1207"/>
              <a:ext cx="226" cy="272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429" name="Freeform 24"/>
            <p:cNvSpPr>
              <a:spLocks/>
            </p:cNvSpPr>
            <p:nvPr/>
          </p:nvSpPr>
          <p:spPr bwMode="auto">
            <a:xfrm>
              <a:off x="3424" y="1480"/>
              <a:ext cx="545" cy="816"/>
            </a:xfrm>
            <a:custGeom>
              <a:avLst/>
              <a:gdLst>
                <a:gd name="T0" fmla="*/ 499 w 545"/>
                <a:gd name="T1" fmla="*/ 0 h 816"/>
                <a:gd name="T2" fmla="*/ 545 w 545"/>
                <a:gd name="T3" fmla="*/ 499 h 816"/>
                <a:gd name="T4" fmla="*/ 454 w 545"/>
                <a:gd name="T5" fmla="*/ 771 h 816"/>
                <a:gd name="T6" fmla="*/ 272 w 545"/>
                <a:gd name="T7" fmla="*/ 816 h 816"/>
                <a:gd name="T8" fmla="*/ 0 w 545"/>
                <a:gd name="T9" fmla="*/ 816 h 8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45" h="816">
                  <a:moveTo>
                    <a:pt x="499" y="0"/>
                  </a:moveTo>
                  <a:lnTo>
                    <a:pt x="545" y="499"/>
                  </a:lnTo>
                  <a:lnTo>
                    <a:pt x="454" y="771"/>
                  </a:lnTo>
                  <a:lnTo>
                    <a:pt x="272" y="816"/>
                  </a:lnTo>
                  <a:lnTo>
                    <a:pt x="0" y="816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430" name="Freeform 25"/>
            <p:cNvSpPr>
              <a:spLocks/>
            </p:cNvSpPr>
            <p:nvPr/>
          </p:nvSpPr>
          <p:spPr bwMode="auto">
            <a:xfrm>
              <a:off x="3560" y="2251"/>
              <a:ext cx="318" cy="589"/>
            </a:xfrm>
            <a:custGeom>
              <a:avLst/>
              <a:gdLst>
                <a:gd name="T0" fmla="*/ 318 w 318"/>
                <a:gd name="T1" fmla="*/ 0 h 589"/>
                <a:gd name="T2" fmla="*/ 273 w 318"/>
                <a:gd name="T3" fmla="*/ 499 h 589"/>
                <a:gd name="T4" fmla="*/ 182 w 318"/>
                <a:gd name="T5" fmla="*/ 589 h 589"/>
                <a:gd name="T6" fmla="*/ 0 w 318"/>
                <a:gd name="T7" fmla="*/ 589 h 58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18" h="589">
                  <a:moveTo>
                    <a:pt x="318" y="0"/>
                  </a:moveTo>
                  <a:lnTo>
                    <a:pt x="273" y="499"/>
                  </a:lnTo>
                  <a:lnTo>
                    <a:pt x="182" y="589"/>
                  </a:lnTo>
                  <a:lnTo>
                    <a:pt x="0" y="589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39681" name="Group 33"/>
          <p:cNvGrpSpPr>
            <a:grpSpLocks/>
          </p:cNvGrpSpPr>
          <p:nvPr/>
        </p:nvGrpSpPr>
        <p:grpSpPr bwMode="auto">
          <a:xfrm>
            <a:off x="3510134" y="1455738"/>
            <a:ext cx="1146175" cy="3754437"/>
            <a:chOff x="2194" y="917"/>
            <a:chExt cx="722" cy="2365"/>
          </a:xfrm>
        </p:grpSpPr>
        <p:sp>
          <p:nvSpPr>
            <p:cNvPr id="145421" name="Line 26"/>
            <p:cNvSpPr>
              <a:spLocks noChangeShapeType="1"/>
            </p:cNvSpPr>
            <p:nvPr/>
          </p:nvSpPr>
          <p:spPr bwMode="auto">
            <a:xfrm>
              <a:off x="2426" y="2568"/>
              <a:ext cx="245" cy="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422" name="Line 27"/>
            <p:cNvSpPr>
              <a:spLocks noChangeShapeType="1"/>
            </p:cNvSpPr>
            <p:nvPr/>
          </p:nvSpPr>
          <p:spPr bwMode="auto">
            <a:xfrm flipV="1">
              <a:off x="2381" y="3000"/>
              <a:ext cx="227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423" name="Line 28"/>
            <p:cNvSpPr>
              <a:spLocks noChangeShapeType="1"/>
            </p:cNvSpPr>
            <p:nvPr/>
          </p:nvSpPr>
          <p:spPr bwMode="auto">
            <a:xfrm flipV="1">
              <a:off x="2200" y="3279"/>
              <a:ext cx="227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424" name="Oval 29"/>
            <p:cNvSpPr>
              <a:spLocks noChangeArrowheads="1"/>
            </p:cNvSpPr>
            <p:nvPr/>
          </p:nvSpPr>
          <p:spPr bwMode="auto">
            <a:xfrm>
              <a:off x="2690" y="917"/>
              <a:ext cx="226" cy="272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425" name="Freeform 30"/>
            <p:cNvSpPr>
              <a:spLocks/>
            </p:cNvSpPr>
            <p:nvPr/>
          </p:nvSpPr>
          <p:spPr bwMode="auto">
            <a:xfrm>
              <a:off x="2194" y="1195"/>
              <a:ext cx="589" cy="2087"/>
            </a:xfrm>
            <a:custGeom>
              <a:avLst/>
              <a:gdLst>
                <a:gd name="T0" fmla="*/ 589 w 589"/>
                <a:gd name="T1" fmla="*/ 0 h 2132"/>
                <a:gd name="T2" fmla="*/ 589 w 589"/>
                <a:gd name="T3" fmla="*/ 260 h 2132"/>
                <a:gd name="T4" fmla="*/ 544 w 589"/>
                <a:gd name="T5" fmla="*/ 566 h 2132"/>
                <a:gd name="T6" fmla="*/ 317 w 589"/>
                <a:gd name="T7" fmla="*/ 1130 h 2132"/>
                <a:gd name="T8" fmla="*/ 226 w 589"/>
                <a:gd name="T9" fmla="*/ 1347 h 2132"/>
                <a:gd name="T10" fmla="*/ 181 w 589"/>
                <a:gd name="T11" fmla="*/ 1565 h 2132"/>
                <a:gd name="T12" fmla="*/ 181 w 589"/>
                <a:gd name="T13" fmla="*/ 1783 h 2132"/>
                <a:gd name="T14" fmla="*/ 90 w 589"/>
                <a:gd name="T15" fmla="*/ 1913 h 2132"/>
                <a:gd name="T16" fmla="*/ 0 w 589"/>
                <a:gd name="T17" fmla="*/ 2043 h 21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89" h="2132">
                  <a:moveTo>
                    <a:pt x="589" y="0"/>
                  </a:moveTo>
                  <a:lnTo>
                    <a:pt x="589" y="272"/>
                  </a:lnTo>
                  <a:lnTo>
                    <a:pt x="544" y="590"/>
                  </a:lnTo>
                  <a:lnTo>
                    <a:pt x="317" y="1179"/>
                  </a:lnTo>
                  <a:lnTo>
                    <a:pt x="226" y="1406"/>
                  </a:lnTo>
                  <a:lnTo>
                    <a:pt x="181" y="1633"/>
                  </a:lnTo>
                  <a:lnTo>
                    <a:pt x="181" y="1860"/>
                  </a:lnTo>
                  <a:lnTo>
                    <a:pt x="90" y="1996"/>
                  </a:lnTo>
                  <a:lnTo>
                    <a:pt x="0" y="2132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39682" name="Picture 34" descr="chi2_fi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238" y="2540000"/>
            <a:ext cx="6013450" cy="401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9683" name="Text Box 35"/>
          <p:cNvSpPr txBox="1">
            <a:spLocks noChangeArrowheads="1"/>
          </p:cNvSpPr>
          <p:nvPr/>
        </p:nvSpPr>
        <p:spPr bwMode="auto">
          <a:xfrm>
            <a:off x="1946275" y="2711450"/>
            <a:ext cx="1856598" cy="400110"/>
          </a:xfrm>
          <a:prstGeom prst="rect">
            <a:avLst/>
          </a:prstGeom>
          <a:solidFill>
            <a:srgbClr val="E1E8FF">
              <a:alpha val="7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 sz="2000" dirty="0">
                <a:latin typeface="Times New Roman" pitchFamily="18" charset="0"/>
              </a:rPr>
              <a:t>Ici : </a:t>
            </a:r>
            <a:r>
              <a:rPr lang="fr-FR" sz="2000" dirty="0" smtClean="0">
                <a:latin typeface="Symbol" pitchFamily="18" charset="2"/>
              </a:rPr>
              <a:t>c</a:t>
            </a:r>
            <a:r>
              <a:rPr lang="fr-FR" sz="2000" baseline="30000" dirty="0" smtClean="0">
                <a:latin typeface="Times New Roman" pitchFamily="18" charset="0"/>
              </a:rPr>
              <a:t>2</a:t>
            </a:r>
            <a:r>
              <a:rPr lang="fr-FR" sz="2000" dirty="0" smtClean="0">
                <a:latin typeface="Times New Roman" pitchFamily="18" charset="0"/>
              </a:rPr>
              <a:t> = </a:t>
            </a:r>
            <a:r>
              <a:rPr lang="fr-FR" sz="2000" dirty="0">
                <a:latin typeface="Times New Roman" pitchFamily="18" charset="0"/>
              </a:rPr>
              <a:t>0.975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539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539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9683" grpId="0" animBg="1"/>
    </p:bld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7" name="Picture 10"/>
          <p:cNvPicPr>
            <a:picLocks noChangeAspect="1" noChangeArrowheads="1"/>
          </p:cNvPicPr>
          <p:nvPr/>
        </p:nvPicPr>
        <p:blipFill>
          <a:blip r:embed="rId2">
            <a:lum bright="80000" contrast="-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44450"/>
            <a:ext cx="3516312" cy="648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6438" name="Rectangle 8"/>
          <p:cNvSpPr>
            <a:spLocks noGrp="1" noChangeArrowheads="1"/>
          </p:cNvSpPr>
          <p:nvPr>
            <p:ph type="title"/>
          </p:nvPr>
        </p:nvSpPr>
        <p:spPr>
          <a:xfrm>
            <a:off x="685800" y="-18256"/>
            <a:ext cx="7772400" cy="1143000"/>
          </a:xfrm>
        </p:spPr>
        <p:txBody>
          <a:bodyPr/>
          <a:lstStyle/>
          <a:p>
            <a:r>
              <a:rPr lang="fr-FR" sz="4000" dirty="0" smtClean="0"/>
              <a:t>Recherche de signal</a:t>
            </a:r>
          </a:p>
        </p:txBody>
      </p:sp>
      <p:sp>
        <p:nvSpPr>
          <p:cNvPr id="146439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395536" y="1052736"/>
            <a:ext cx="8424936" cy="5328592"/>
          </a:xfrm>
        </p:spPr>
        <p:txBody>
          <a:bodyPr/>
          <a:lstStyle/>
          <a:p>
            <a:r>
              <a:rPr lang="fr-FR" sz="2000" dirty="0" smtClean="0"/>
              <a:t>Situation où l’on cherche à mettre en évidence l’existence d’une nouvelle particule</a:t>
            </a:r>
          </a:p>
          <a:p>
            <a:pPr lvl="1"/>
            <a:r>
              <a:rPr lang="fr-FR" sz="1800" dirty="0" err="1" smtClean="0"/>
              <a:t>Higgs</a:t>
            </a:r>
            <a:endParaRPr lang="fr-FR" sz="1800" dirty="0" smtClean="0"/>
          </a:p>
          <a:p>
            <a:r>
              <a:rPr lang="fr-FR" sz="2000" dirty="0" smtClean="0"/>
              <a:t>Typiquement, après sélection, on cherche un « pic » de masse</a:t>
            </a:r>
          </a:p>
          <a:p>
            <a:pPr lvl="1"/>
            <a:r>
              <a:rPr lang="fr-FR" sz="1800" dirty="0" smtClean="0"/>
              <a:t>Sur un bruit de fond plus ou moins important</a:t>
            </a:r>
          </a:p>
          <a:p>
            <a:r>
              <a:rPr lang="fr-FR" sz="2000" dirty="0" smtClean="0"/>
              <a:t>Lorsque l’on publie le résultat, on va notamment donner une « P-value »:</a:t>
            </a:r>
          </a:p>
          <a:p>
            <a:pPr lvl="1"/>
            <a:r>
              <a:rPr lang="fr-FR" sz="1800" dirty="0" smtClean="0"/>
              <a:t>Probabilité qu’une fluctuation du bruit de fond soit la cause du signal observé</a:t>
            </a:r>
          </a:p>
          <a:p>
            <a:pPr lvl="1"/>
            <a:r>
              <a:rPr lang="fr-FR" sz="1800" dirty="0" smtClean="0"/>
              <a:t>En général (souvent) on fait le calcul de la façon suivante:</a:t>
            </a:r>
          </a:p>
          <a:p>
            <a:pPr lvl="2"/>
            <a:r>
              <a:rPr lang="fr-FR" sz="1600" dirty="0" smtClean="0"/>
              <a:t>Ajustement avec signal + bruit </a:t>
            </a:r>
            <a:r>
              <a:rPr lang="fr-FR" sz="1600" dirty="0" smtClean="0">
                <a:sym typeface="Wingdings" pitchFamily="2" charset="2"/>
              </a:rPr>
              <a:t> valeur de (log de) vraisemblance log(L</a:t>
            </a:r>
            <a:r>
              <a:rPr lang="fr-FR" sz="1600" baseline="-25000" dirty="0" smtClean="0">
                <a:sym typeface="Wingdings" pitchFamily="2" charset="2"/>
              </a:rPr>
              <a:t>S+B</a:t>
            </a:r>
            <a:r>
              <a:rPr lang="fr-FR" sz="1600" dirty="0" smtClean="0">
                <a:sym typeface="Wingdings" pitchFamily="2" charset="2"/>
              </a:rPr>
              <a:t>)</a:t>
            </a:r>
          </a:p>
          <a:p>
            <a:pPr lvl="2"/>
            <a:r>
              <a:rPr lang="fr-FR" sz="1600" dirty="0" smtClean="0">
                <a:sym typeface="Wingdings" pitchFamily="2" charset="2"/>
              </a:rPr>
              <a:t>Ajustement avec bruit seul  valeur de (log de) vraisemblance log(L</a:t>
            </a:r>
            <a:r>
              <a:rPr lang="fr-FR" sz="1600" baseline="-25000" dirty="0" smtClean="0">
                <a:sym typeface="Wingdings" pitchFamily="2" charset="2"/>
              </a:rPr>
              <a:t>B</a:t>
            </a:r>
            <a:r>
              <a:rPr lang="fr-FR" sz="1600" dirty="0" smtClean="0">
                <a:sym typeface="Wingdings" pitchFamily="2" charset="2"/>
              </a:rPr>
              <a:t>)</a:t>
            </a:r>
          </a:p>
          <a:p>
            <a:pPr lvl="2"/>
            <a:r>
              <a:rPr lang="fr-FR" sz="1600" dirty="0" smtClean="0">
                <a:sym typeface="Wingdings" pitchFamily="2" charset="2"/>
              </a:rPr>
              <a:t>Et la différence de valeurs des logs de vraisemblance permet d’extraire cette probabilité.</a:t>
            </a:r>
          </a:p>
          <a:p>
            <a:pPr lvl="3"/>
            <a:r>
              <a:rPr lang="fr-FR" sz="1200" dirty="0" smtClean="0">
                <a:sym typeface="Wingdings" pitchFamily="2" charset="2"/>
              </a:rPr>
              <a:t>(en espérant que </a:t>
            </a:r>
            <a:r>
              <a:rPr lang="fr-FR" sz="1200" dirty="0">
                <a:sym typeface="Wingdings" pitchFamily="2" charset="2"/>
              </a:rPr>
              <a:t>log(L</a:t>
            </a:r>
            <a:r>
              <a:rPr lang="fr-FR" sz="1200" baseline="-25000" dirty="0">
                <a:sym typeface="Wingdings" pitchFamily="2" charset="2"/>
              </a:rPr>
              <a:t>S+B</a:t>
            </a:r>
            <a:r>
              <a:rPr lang="fr-FR" sz="1200" dirty="0">
                <a:sym typeface="Wingdings" pitchFamily="2" charset="2"/>
              </a:rPr>
              <a:t>) &gt; log(L</a:t>
            </a:r>
            <a:r>
              <a:rPr lang="fr-FR" sz="1200" baseline="-25000" dirty="0">
                <a:sym typeface="Wingdings" pitchFamily="2" charset="2"/>
              </a:rPr>
              <a:t>B</a:t>
            </a:r>
            <a:r>
              <a:rPr lang="fr-FR" sz="1200" dirty="0">
                <a:sym typeface="Wingdings" pitchFamily="2" charset="2"/>
              </a:rPr>
              <a:t>) !)</a:t>
            </a:r>
            <a:endParaRPr lang="fr-FR" sz="1200" dirty="0" smtClean="0">
              <a:sym typeface="Wingdings" pitchFamily="2" charset="2"/>
            </a:endParaRPr>
          </a:p>
          <a:p>
            <a:pPr lvl="2"/>
            <a:r>
              <a:rPr lang="fr-FR" sz="1600" dirty="0" smtClean="0">
                <a:sym typeface="Wingdings" pitchFamily="2" charset="2"/>
              </a:rPr>
              <a:t>On peut ensuite, comme souvent, transformer cette probabilité en terme de « nombre de sigma » « équivalent gaussienne ».</a:t>
            </a:r>
          </a:p>
          <a:p>
            <a:pPr lvl="2"/>
            <a:r>
              <a:rPr lang="fr-FR" sz="1600" dirty="0" smtClean="0">
                <a:sym typeface="Wingdings" pitchFamily="2" charset="2"/>
              </a:rPr>
              <a:t>On peut l’avoir directement aussi: si </a:t>
            </a:r>
            <a:r>
              <a:rPr lang="fr-FR" sz="1600" dirty="0">
                <a:sym typeface="Wingdings" pitchFamily="2" charset="2"/>
              </a:rPr>
              <a:t>log(L</a:t>
            </a:r>
            <a:r>
              <a:rPr lang="fr-FR" sz="1600" baseline="-25000" dirty="0">
                <a:sym typeface="Wingdings" pitchFamily="2" charset="2"/>
              </a:rPr>
              <a:t>B</a:t>
            </a:r>
            <a:r>
              <a:rPr lang="fr-FR" sz="1600" dirty="0" smtClean="0">
                <a:sym typeface="Wingdings" pitchFamily="2" charset="2"/>
              </a:rPr>
              <a:t>) + 5</a:t>
            </a:r>
            <a:r>
              <a:rPr lang="fr-FR" sz="1600" baseline="30000" dirty="0" smtClean="0">
                <a:sym typeface="Wingdings" pitchFamily="2" charset="2"/>
              </a:rPr>
              <a:t>2</a:t>
            </a:r>
            <a:r>
              <a:rPr lang="fr-FR" sz="1600" dirty="0" smtClean="0">
                <a:sym typeface="Wingdings" pitchFamily="2" charset="2"/>
              </a:rPr>
              <a:t>/2 = log(L</a:t>
            </a:r>
            <a:r>
              <a:rPr lang="fr-FR" sz="1600" baseline="-25000" dirty="0" smtClean="0">
                <a:sym typeface="Wingdings" pitchFamily="2" charset="2"/>
              </a:rPr>
              <a:t>S+B</a:t>
            </a:r>
            <a:r>
              <a:rPr lang="fr-FR" sz="1600" dirty="0" smtClean="0">
                <a:sym typeface="Wingdings" pitchFamily="2" charset="2"/>
              </a:rPr>
              <a:t>) on a une découverte à 5 sigmas !</a:t>
            </a:r>
          </a:p>
          <a:p>
            <a:pPr lvl="3"/>
            <a:endParaRPr lang="fr-FR" sz="1000" dirty="0" smtClean="0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r>
              <a:rPr lang="en-US" smtClean="0"/>
              <a:t>Marc Verderi - LLR</a:t>
            </a:r>
            <a:endParaRPr lang="en-US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De la physique au detecteur - Aussois - Decembre 2012</a:t>
            </a:r>
            <a:endParaRPr lang="en-US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5FBED-2D43-4150-B563-47D63F45B6CB}" type="slidenum">
              <a:rPr lang="en-US" smtClean="0"/>
              <a:pPr/>
              <a:t>166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6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758E0A-93AC-4541-90AF-09EDBF0745E2}" type="slidenum">
              <a:rPr lang="en-US"/>
              <a:pPr>
                <a:defRPr/>
              </a:pPr>
              <a:t>167</a:t>
            </a:fld>
            <a:endParaRPr lang="en-US"/>
          </a:p>
        </p:txBody>
      </p:sp>
      <p:pic>
        <p:nvPicPr>
          <p:cNvPr id="147461" name="Picture 4" descr="search_n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25" y="377825"/>
            <a:ext cx="6118225" cy="611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3750" name="Picture 6" descr="search_fi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938" y="377825"/>
            <a:ext cx="6118225" cy="611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43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CD1447-31A7-430E-A09F-F5595E355BAE}" type="slidenum">
              <a:rPr lang="en-US"/>
              <a:pPr>
                <a:defRPr/>
              </a:pPr>
              <a:t>168</a:t>
            </a:fld>
            <a:endParaRPr lang="en-US"/>
          </a:p>
        </p:txBody>
      </p:sp>
      <p:sp>
        <p:nvSpPr>
          <p:cNvPr id="14848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15888"/>
            <a:ext cx="7772400" cy="1143000"/>
          </a:xfrm>
        </p:spPr>
        <p:txBody>
          <a:bodyPr/>
          <a:lstStyle/>
          <a:p>
            <a:pPr eaLnBrk="1" hangingPunct="1"/>
            <a:r>
              <a:rPr lang="fr-FR" sz="4000" smtClean="0"/>
              <a:t>Comment on maximise/minimise ?</a:t>
            </a:r>
          </a:p>
        </p:txBody>
      </p:sp>
      <p:sp>
        <p:nvSpPr>
          <p:cNvPr id="1484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268413"/>
            <a:ext cx="8642350" cy="5113337"/>
          </a:xfrm>
        </p:spPr>
        <p:txBody>
          <a:bodyPr/>
          <a:lstStyle/>
          <a:p>
            <a:pPr eaLnBrk="1" hangingPunct="1"/>
            <a:r>
              <a:rPr lang="fr-FR" sz="2400" dirty="0" smtClean="0"/>
              <a:t>En pratique on utilise (très souvent) le programme MINUIT</a:t>
            </a:r>
          </a:p>
          <a:p>
            <a:pPr lvl="1" eaLnBrk="1" hangingPunct="1"/>
            <a:r>
              <a:rPr lang="fr-FR" sz="2000" dirty="0" smtClean="0"/>
              <a:t>Du bon vieux FORTRAN !</a:t>
            </a:r>
          </a:p>
          <a:p>
            <a:pPr lvl="1" eaLnBrk="1" hangingPunct="1"/>
            <a:r>
              <a:rPr lang="fr-FR" sz="1600" b="1" dirty="0" smtClean="0">
                <a:latin typeface="Courier New" pitchFamily="49" charset="0"/>
                <a:hlinkClick r:id="rId3"/>
              </a:rPr>
              <a:t>http://wwwasdoc.web.cern.ch/wwwasdoc/minuit/minmain.html</a:t>
            </a:r>
            <a:endParaRPr lang="fr-FR" sz="1600" b="1" dirty="0" smtClean="0">
              <a:latin typeface="Courier New" pitchFamily="49" charset="0"/>
            </a:endParaRPr>
          </a:p>
          <a:p>
            <a:pPr lvl="1" eaLnBrk="1" hangingPunct="1"/>
            <a:r>
              <a:rPr lang="fr-FR" sz="1600" dirty="0" smtClean="0">
                <a:latin typeface="+mj-lt"/>
              </a:rPr>
              <a:t>Mais aussi son successeur, minuit2, dans </a:t>
            </a:r>
            <a:r>
              <a:rPr lang="fr-FR" sz="1600" dirty="0" err="1" smtClean="0">
                <a:latin typeface="+mj-lt"/>
              </a:rPr>
              <a:t>Root</a:t>
            </a:r>
            <a:r>
              <a:rPr lang="fr-FR" sz="1600" dirty="0" smtClean="0">
                <a:latin typeface="+mj-lt"/>
              </a:rPr>
              <a:t> uniquement.</a:t>
            </a:r>
          </a:p>
          <a:p>
            <a:pPr eaLnBrk="1" hangingPunct="1"/>
            <a:r>
              <a:rPr lang="fr-FR" sz="2400" dirty="0" smtClean="0"/>
              <a:t>MINUIT est un programme de minimisation qui travaille dans un nombre arbitraire (N) de dimensions:</a:t>
            </a:r>
          </a:p>
          <a:p>
            <a:pPr lvl="1" eaLnBrk="1" hangingPunct="1"/>
            <a:r>
              <a:rPr lang="fr-FR" sz="2000" dirty="0" smtClean="0"/>
              <a:t>C’est-à-dire que MINUIT va faire varier les N paramètres pour trouver le minimum de la fonction</a:t>
            </a:r>
          </a:p>
          <a:p>
            <a:pPr lvl="2" eaLnBrk="1" hangingPunct="1"/>
            <a:r>
              <a:rPr lang="fr-FR" sz="1800" dirty="0" smtClean="0"/>
              <a:t>On minimise les </a:t>
            </a:r>
            <a:r>
              <a:rPr lang="fr-FR" sz="1800" dirty="0" smtClean="0">
                <a:latin typeface="Symbol" pitchFamily="18" charset="2"/>
              </a:rPr>
              <a:t>c</a:t>
            </a:r>
            <a:r>
              <a:rPr lang="fr-FR" sz="1800" baseline="30000" dirty="0" smtClean="0"/>
              <a:t>2</a:t>
            </a:r>
            <a:endParaRPr lang="fr-FR" sz="1800" dirty="0" smtClean="0"/>
          </a:p>
          <a:p>
            <a:pPr lvl="2" eaLnBrk="1" hangingPunct="1"/>
            <a:r>
              <a:rPr lang="fr-FR" sz="1800" dirty="0" smtClean="0"/>
              <a:t>On maximise le log(vraisemblance) en minimisant </a:t>
            </a:r>
            <a:r>
              <a:rPr lang="fr-FR" sz="1800" dirty="0" smtClean="0">
                <a:latin typeface="Symbol" pitchFamily="18" charset="2"/>
              </a:rPr>
              <a:t>-1/2</a:t>
            </a:r>
            <a:r>
              <a:rPr lang="fr-FR" sz="1800" dirty="0" smtClean="0"/>
              <a:t>log(vraisemblance</a:t>
            </a:r>
            <a:r>
              <a:rPr lang="fr-FR" sz="1800" dirty="0" smtClean="0"/>
              <a:t>)…</a:t>
            </a:r>
            <a:endParaRPr lang="fr-FR" sz="1800" baseline="30000" dirty="0" smtClean="0"/>
          </a:p>
          <a:p>
            <a:pPr eaLnBrk="1" hangingPunct="1"/>
            <a:r>
              <a:rPr lang="fr-FR" sz="2400" dirty="0" smtClean="0"/>
              <a:t> Et MINUIT sait déterminer les « iso-courbes »</a:t>
            </a:r>
          </a:p>
          <a:p>
            <a:pPr lvl="1" eaLnBrk="1" hangingPunct="1"/>
            <a:r>
              <a:rPr lang="fr-FR" sz="2000" dirty="0" smtClean="0"/>
              <a:t>Ce qui permet de déterminer les incertitudes</a:t>
            </a:r>
          </a:p>
          <a:p>
            <a:pPr eaLnBrk="1" hangingPunct="1"/>
            <a:r>
              <a:rPr lang="fr-FR" sz="2400" dirty="0" smtClean="0"/>
              <a:t>Beaucoup d’expérience mise dans ce programme…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9F34CC-E310-4A5A-8A53-B279D4D11854}" type="slidenum">
              <a:rPr lang="en-US"/>
              <a:pPr>
                <a:defRPr/>
              </a:pPr>
              <a:t>169</a:t>
            </a:fld>
            <a:endParaRPr lang="en-US"/>
          </a:p>
        </p:txBody>
      </p:sp>
      <p:sp>
        <p:nvSpPr>
          <p:cNvPr id="14950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15888"/>
            <a:ext cx="7772400" cy="1143000"/>
          </a:xfrm>
        </p:spPr>
        <p:txBody>
          <a:bodyPr/>
          <a:lstStyle/>
          <a:p>
            <a:pPr eaLnBrk="1" hangingPunct="1"/>
            <a:r>
              <a:rPr lang="fr-FR" sz="3600" smtClean="0"/>
              <a:t>Quelques références</a:t>
            </a:r>
          </a:p>
        </p:txBody>
      </p:sp>
      <p:sp>
        <p:nvSpPr>
          <p:cNvPr id="1495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268413"/>
            <a:ext cx="8207375" cy="5038725"/>
          </a:xfrm>
        </p:spPr>
        <p:txBody>
          <a:bodyPr/>
          <a:lstStyle/>
          <a:p>
            <a:pPr eaLnBrk="1" hangingPunct="1"/>
            <a:r>
              <a:rPr lang="fr-FR" sz="2000" smtClean="0"/>
              <a:t>Geant4:</a:t>
            </a:r>
          </a:p>
          <a:p>
            <a:pPr lvl="1" eaLnBrk="1" hangingPunct="1"/>
            <a:r>
              <a:rPr lang="fr-FR" sz="1800" smtClean="0"/>
              <a:t>WEB:</a:t>
            </a:r>
          </a:p>
          <a:p>
            <a:pPr lvl="2" eaLnBrk="1" hangingPunct="1"/>
            <a:r>
              <a:rPr lang="fr-FR" sz="2000" smtClean="0">
                <a:hlinkClick r:id="rId2"/>
              </a:rPr>
              <a:t>http://wwwasd.web.cern.ch/wwwasd/geant4/geant4.html</a:t>
            </a:r>
            <a:endParaRPr lang="fr-FR" sz="1600" smtClean="0"/>
          </a:p>
          <a:p>
            <a:pPr lvl="3" eaLnBrk="1" hangingPunct="1"/>
            <a:r>
              <a:rPr lang="fr-FR" sz="1400" smtClean="0"/>
              <a:t>Documentation</a:t>
            </a:r>
          </a:p>
          <a:p>
            <a:pPr lvl="3" eaLnBrk="1" hangingPunct="1"/>
            <a:r>
              <a:rPr lang="fr-FR" sz="1400" smtClean="0"/>
              <a:t>Nombreux liens vers exposés et publication sur sujets précis (rubrique « Results &amp; Publications »)</a:t>
            </a:r>
          </a:p>
          <a:p>
            <a:pPr lvl="1" eaLnBrk="1" hangingPunct="1"/>
            <a:r>
              <a:rPr lang="fr-FR" sz="1800" smtClean="0"/>
              <a:t>Publications generales:</a:t>
            </a:r>
          </a:p>
          <a:p>
            <a:pPr lvl="2" eaLnBrk="1" hangingPunct="1"/>
            <a:r>
              <a:rPr lang="en-US" sz="1600" smtClean="0"/>
              <a:t>Nuclear Instruments and Methods in Physics Research  A 506 (2003) 250-303, and IEEE Transactions on Nuclear Science  53 No. 1 (2006) 270-278.</a:t>
            </a:r>
            <a:endParaRPr lang="fr-FR" sz="1600" smtClean="0"/>
          </a:p>
          <a:p>
            <a:pPr eaLnBrk="1" hangingPunct="1"/>
            <a:r>
              <a:rPr lang="fr-FR" sz="2000" smtClean="0"/>
              <a:t>Statistiques:</a:t>
            </a:r>
          </a:p>
          <a:p>
            <a:pPr lvl="1" eaLnBrk="1" hangingPunct="1"/>
            <a:r>
              <a:rPr lang="fr-FR" sz="1800" smtClean="0"/>
              <a:t>Nombreux ouvrages, mon préféré (fait par physicien des particules):</a:t>
            </a:r>
          </a:p>
          <a:p>
            <a:pPr lvl="2" eaLnBrk="1" hangingPunct="1"/>
            <a:r>
              <a:rPr lang="fr-FR" sz="1600" smtClean="0"/>
              <a:t>Glen Cowan, </a:t>
            </a:r>
            <a:r>
              <a:rPr lang="en-US" sz="1600" smtClean="0"/>
              <a:t>“</a:t>
            </a:r>
            <a:r>
              <a:rPr lang="fr-FR" sz="1600" smtClean="0"/>
              <a:t> Statistical Data Analysis </a:t>
            </a:r>
            <a:r>
              <a:rPr lang="en-US" sz="1600" smtClean="0"/>
              <a:t>”</a:t>
            </a:r>
            <a:r>
              <a:rPr lang="fr-FR" sz="1600" smtClean="0"/>
              <a:t>, Oxford University Press</a:t>
            </a:r>
          </a:p>
          <a:p>
            <a:pPr lvl="2" eaLnBrk="1" hangingPunct="1"/>
            <a:r>
              <a:rPr lang="fr-FR" sz="1600" smtClean="0"/>
              <a:t>Voir aussi page WEB de l’auteur:</a:t>
            </a:r>
          </a:p>
          <a:p>
            <a:pPr lvl="3" eaLnBrk="1" hangingPunct="1"/>
            <a:r>
              <a:rPr lang="fr-FR" sz="1400" smtClean="0">
                <a:hlinkClick r:id="rId3"/>
              </a:rPr>
              <a:t>http://www.pp.rhul.ac.uk/~cowan/sda/</a:t>
            </a:r>
            <a:endParaRPr lang="fr-FR" sz="1400" smtClean="0"/>
          </a:p>
          <a:p>
            <a:pPr lvl="1" eaLnBrk="1" hangingPunct="1"/>
            <a:r>
              <a:rPr lang="fr-FR" sz="1800" smtClean="0"/>
              <a:t>Chapitre PDG sur les stats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1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1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52390C-7D7B-465F-A4D8-DAD618A936E1}" type="slidenum">
              <a:rPr lang="en-US"/>
              <a:pPr>
                <a:defRPr/>
              </a:pPr>
              <a:t>17</a:t>
            </a:fld>
            <a:endParaRPr lang="en-US"/>
          </a:p>
        </p:txBody>
      </p:sp>
      <p:sp>
        <p:nvSpPr>
          <p:cNvPr id="1843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15888"/>
            <a:ext cx="7772400" cy="1143000"/>
          </a:xfrm>
        </p:spPr>
        <p:txBody>
          <a:bodyPr/>
          <a:lstStyle/>
          <a:p>
            <a:pPr eaLnBrk="1" hangingPunct="1"/>
            <a:r>
              <a:rPr lang="fr-FR" smtClean="0"/>
              <a:t>Calibration: mais encore…</a:t>
            </a:r>
          </a:p>
        </p:txBody>
      </p:sp>
      <p:sp>
        <p:nvSpPr>
          <p:cNvPr id="184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268413"/>
            <a:ext cx="8642350" cy="5037137"/>
          </a:xfrm>
        </p:spPr>
        <p:txBody>
          <a:bodyPr/>
          <a:lstStyle/>
          <a:p>
            <a:pPr eaLnBrk="1" hangingPunct="1"/>
            <a:r>
              <a:rPr lang="fr-FR" sz="2400" smtClean="0"/>
              <a:t>La calibration concerne par exemple aussi la « mise en temps » de voies d’électroniques</a:t>
            </a:r>
          </a:p>
          <a:p>
            <a:pPr lvl="1" eaLnBrk="1" hangingPunct="1"/>
            <a:r>
              <a:rPr lang="fr-FR" sz="2000" smtClean="0"/>
              <a:t>Assure qu’un signal arrivant à </a:t>
            </a:r>
            <a:r>
              <a:rPr lang="fr-FR" sz="2000" i="1" smtClean="0"/>
              <a:t>t</a:t>
            </a:r>
            <a:r>
              <a:rPr lang="fr-FR" sz="2000" smtClean="0"/>
              <a:t> est bien mesuré comme tel par les voies</a:t>
            </a:r>
          </a:p>
          <a:p>
            <a:pPr eaLnBrk="1" hangingPunct="1"/>
            <a:r>
              <a:rPr lang="fr-FR" sz="2400" smtClean="0"/>
              <a:t>La calibration ne concerne pas que la réponse des voies d’électroniques.</a:t>
            </a:r>
          </a:p>
          <a:p>
            <a:pPr eaLnBrk="1" hangingPunct="1"/>
            <a:r>
              <a:rPr lang="fr-FR" sz="2400" smtClean="0"/>
              <a:t>Certains effets physique doivent être corrigés</a:t>
            </a:r>
          </a:p>
          <a:p>
            <a:pPr eaLnBrk="1" hangingPunct="1"/>
            <a:r>
              <a:rPr lang="fr-FR" sz="2400" smtClean="0"/>
              <a:t>Exemple:</a:t>
            </a:r>
          </a:p>
          <a:p>
            <a:pPr lvl="1" eaLnBrk="1" hangingPunct="1"/>
            <a:r>
              <a:rPr lang="fr-FR" sz="2000" smtClean="0"/>
              <a:t>Fil idéal:</a:t>
            </a:r>
          </a:p>
          <a:p>
            <a:pPr lvl="1" eaLnBrk="1" hangingPunct="1"/>
            <a:endParaRPr lang="fr-FR" sz="2000" smtClean="0"/>
          </a:p>
          <a:p>
            <a:pPr lvl="1" eaLnBrk="1" hangingPunct="1"/>
            <a:endParaRPr lang="fr-FR" sz="2000" smtClean="0"/>
          </a:p>
          <a:p>
            <a:pPr lvl="1" eaLnBrk="1" hangingPunct="1"/>
            <a:r>
              <a:rPr lang="fr-FR" sz="2000" smtClean="0"/>
              <a:t>Fil « réel »:</a:t>
            </a:r>
          </a:p>
        </p:txBody>
      </p:sp>
      <p:pic>
        <p:nvPicPr>
          <p:cNvPr id="1843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3933825"/>
            <a:ext cx="3744913" cy="244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40" name="Rectangle 5"/>
          <p:cNvSpPr>
            <a:spLocks noChangeArrowheads="1"/>
          </p:cNvSpPr>
          <p:nvPr/>
        </p:nvSpPr>
        <p:spPr bwMode="auto">
          <a:xfrm>
            <a:off x="973138" y="4652963"/>
            <a:ext cx="287337" cy="142875"/>
          </a:xfrm>
          <a:prstGeom prst="rect">
            <a:avLst/>
          </a:prstGeom>
          <a:solidFill>
            <a:srgbClr val="8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1" name="Line 6"/>
          <p:cNvSpPr>
            <a:spLocks noChangeShapeType="1"/>
          </p:cNvSpPr>
          <p:nvPr/>
        </p:nvSpPr>
        <p:spPr bwMode="auto">
          <a:xfrm>
            <a:off x="1260475" y="4724400"/>
            <a:ext cx="2879725" cy="0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2" name="Rectangle 7"/>
          <p:cNvSpPr>
            <a:spLocks noChangeArrowheads="1"/>
          </p:cNvSpPr>
          <p:nvPr/>
        </p:nvSpPr>
        <p:spPr bwMode="auto">
          <a:xfrm>
            <a:off x="4140200" y="4652963"/>
            <a:ext cx="287338" cy="142875"/>
          </a:xfrm>
          <a:prstGeom prst="rect">
            <a:avLst/>
          </a:prstGeom>
          <a:solidFill>
            <a:srgbClr val="8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3" name="Rectangle 8"/>
          <p:cNvSpPr>
            <a:spLocks noChangeArrowheads="1"/>
          </p:cNvSpPr>
          <p:nvPr/>
        </p:nvSpPr>
        <p:spPr bwMode="auto">
          <a:xfrm>
            <a:off x="971550" y="5876925"/>
            <a:ext cx="287338" cy="142875"/>
          </a:xfrm>
          <a:prstGeom prst="rect">
            <a:avLst/>
          </a:prstGeom>
          <a:solidFill>
            <a:srgbClr val="8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4" name="Line 9"/>
          <p:cNvSpPr>
            <a:spLocks noChangeShapeType="1"/>
          </p:cNvSpPr>
          <p:nvPr/>
        </p:nvSpPr>
        <p:spPr bwMode="auto">
          <a:xfrm>
            <a:off x="1258888" y="5948363"/>
            <a:ext cx="2879725" cy="0"/>
          </a:xfrm>
          <a:prstGeom prst="line">
            <a:avLst/>
          </a:prstGeom>
          <a:noFill/>
          <a:ln w="9525">
            <a:solidFill>
              <a:srgbClr val="80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5" name="Rectangle 10"/>
          <p:cNvSpPr>
            <a:spLocks noChangeArrowheads="1"/>
          </p:cNvSpPr>
          <p:nvPr/>
        </p:nvSpPr>
        <p:spPr bwMode="auto">
          <a:xfrm>
            <a:off x="4138613" y="5876925"/>
            <a:ext cx="287337" cy="142875"/>
          </a:xfrm>
          <a:prstGeom prst="rect">
            <a:avLst/>
          </a:prstGeom>
          <a:solidFill>
            <a:srgbClr val="8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6" name="Freeform 11"/>
          <p:cNvSpPr>
            <a:spLocks/>
          </p:cNvSpPr>
          <p:nvPr/>
        </p:nvSpPr>
        <p:spPr bwMode="auto">
          <a:xfrm>
            <a:off x="1258888" y="5948363"/>
            <a:ext cx="2881312" cy="71437"/>
          </a:xfrm>
          <a:custGeom>
            <a:avLst/>
            <a:gdLst>
              <a:gd name="T0" fmla="*/ 0 w 1815"/>
              <a:gd name="T1" fmla="*/ 0 h 45"/>
              <a:gd name="T2" fmla="*/ 2147483647 w 1815"/>
              <a:gd name="T3" fmla="*/ 113405444 h 45"/>
              <a:gd name="T4" fmla="*/ 2147483647 w 1815"/>
              <a:gd name="T5" fmla="*/ 0 h 45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815" h="45">
                <a:moveTo>
                  <a:pt x="0" y="0"/>
                </a:moveTo>
                <a:cubicBezTo>
                  <a:pt x="303" y="22"/>
                  <a:pt x="606" y="45"/>
                  <a:pt x="908" y="45"/>
                </a:cubicBezTo>
                <a:cubicBezTo>
                  <a:pt x="1210" y="45"/>
                  <a:pt x="1512" y="22"/>
                  <a:pt x="1815" y="0"/>
                </a:cubicBezTo>
              </a:path>
            </a:pathLst>
          </a:custGeom>
          <a:noFill/>
          <a:ln w="9525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512" y="4950296"/>
            <a:ext cx="8784976" cy="11430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sz="4000" dirty="0" smtClean="0"/>
              <a:t>Merci à </a:t>
            </a:r>
            <a:r>
              <a:rPr lang="en-US" sz="4000" dirty="0" err="1" smtClean="0"/>
              <a:t>tous</a:t>
            </a:r>
            <a:r>
              <a:rPr lang="en-US" sz="4000" dirty="0" smtClean="0"/>
              <a:t> !</a:t>
            </a:r>
            <a:br>
              <a:rPr lang="en-US" sz="4000" dirty="0" smtClean="0"/>
            </a:br>
            <a:r>
              <a:rPr lang="en-US" sz="4000" dirty="0" smtClean="0"/>
              <a:t>Et merci à </a:t>
            </a:r>
            <a:r>
              <a:rPr lang="en-US" sz="4000" dirty="0" err="1" smtClean="0"/>
              <a:t>Frédéric</a:t>
            </a:r>
            <a:r>
              <a:rPr lang="en-US" sz="4000" dirty="0" smtClean="0"/>
              <a:t>, Isabelle &amp; Bertrand !</a:t>
            </a:r>
            <a:endParaRPr lang="en-US" sz="40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Marc Verderi - LLR</a:t>
            </a: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De la physique au detecteur - Aussois - Decembre 2012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9C6849-EF54-4072-8BE8-5907B12CFCAC}" type="slidenum">
              <a:rPr lang="en-US" smtClean="0"/>
              <a:pPr>
                <a:defRPr/>
              </a:pPr>
              <a:t>170</a:t>
            </a:fld>
            <a:endParaRPr lang="en-US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7342">
            <a:off x="-792603" y="440661"/>
            <a:ext cx="4402997" cy="4402997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7208">
            <a:off x="5967804" y="438510"/>
            <a:ext cx="4402997" cy="4402997"/>
          </a:xfrm>
          <a:prstGeom prst="rect">
            <a:avLst/>
          </a:prstGeom>
        </p:spPr>
      </p:pic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764704"/>
            <a:ext cx="5304589" cy="3978442"/>
          </a:xfr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4157492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Espace réservé de la date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45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46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79669F-FE55-4D3E-80FE-6EDDE63BD38D}" type="slidenum">
              <a:rPr lang="en-US"/>
              <a:pPr>
                <a:defRPr/>
              </a:pPr>
              <a:t>18</a:t>
            </a:fld>
            <a:endParaRPr lang="en-US"/>
          </a:p>
        </p:txBody>
      </p:sp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4450"/>
            <a:ext cx="7772400" cy="1143000"/>
          </a:xfrm>
        </p:spPr>
        <p:txBody>
          <a:bodyPr/>
          <a:lstStyle/>
          <a:p>
            <a:pPr eaLnBrk="1" hangingPunct="1"/>
            <a:r>
              <a:rPr lang="fr-FR" sz="3600" smtClean="0"/>
              <a:t>Algorithmie: patterns</a:t>
            </a:r>
          </a:p>
        </p:txBody>
      </p:sp>
      <p:sp>
        <p:nvSpPr>
          <p:cNvPr id="19462" name="Rectangle 36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6024563"/>
            <a:ext cx="3810000" cy="45243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fr-FR" sz="2000" smtClean="0"/>
              <a:t>Ex pattern cluster</a:t>
            </a:r>
          </a:p>
        </p:txBody>
      </p:sp>
      <p:sp>
        <p:nvSpPr>
          <p:cNvPr id="19463" name="Rectangle 37"/>
          <p:cNvSpPr>
            <a:spLocks noGrp="1" noChangeArrowheads="1"/>
          </p:cNvSpPr>
          <p:nvPr>
            <p:ph type="body" sz="half" idx="2"/>
          </p:nvPr>
        </p:nvSpPr>
        <p:spPr>
          <a:xfrm>
            <a:off x="5010150" y="6029325"/>
            <a:ext cx="3810000" cy="5238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fr-FR" sz="2000" smtClean="0"/>
              <a:t>Ex pattern chambre </a:t>
            </a:r>
            <a:r>
              <a:rPr lang="fr-FR" sz="2000" smtClean="0">
                <a:cs typeface="Times New Roman" pitchFamily="18" charset="0"/>
              </a:rPr>
              <a:t>à</a:t>
            </a:r>
            <a:r>
              <a:rPr lang="fr-FR" sz="2000" smtClean="0"/>
              <a:t> traces</a:t>
            </a:r>
          </a:p>
        </p:txBody>
      </p:sp>
      <p:sp>
        <p:nvSpPr>
          <p:cNvPr id="19464" name="Rectangle 4"/>
          <p:cNvSpPr>
            <a:spLocks noChangeAspect="1" noChangeArrowheads="1"/>
          </p:cNvSpPr>
          <p:nvPr/>
        </p:nvSpPr>
        <p:spPr bwMode="auto">
          <a:xfrm>
            <a:off x="2160588" y="4257675"/>
            <a:ext cx="411162" cy="411163"/>
          </a:xfrm>
          <a:prstGeom prst="rect">
            <a:avLst/>
          </a:prstGeom>
          <a:solidFill>
            <a:srgbClr val="91AB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946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069975"/>
            <a:ext cx="3600450" cy="2401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66" name="Rectangle 6"/>
          <p:cNvSpPr>
            <a:spLocks noChangeAspect="1" noChangeArrowheads="1"/>
          </p:cNvSpPr>
          <p:nvPr/>
        </p:nvSpPr>
        <p:spPr bwMode="auto">
          <a:xfrm>
            <a:off x="2566988" y="4257675"/>
            <a:ext cx="411162" cy="411163"/>
          </a:xfrm>
          <a:prstGeom prst="rect">
            <a:avLst/>
          </a:prstGeom>
          <a:solidFill>
            <a:srgbClr val="0030C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7" name="Rectangle 7"/>
          <p:cNvSpPr>
            <a:spLocks noChangeAspect="1" noChangeArrowheads="1"/>
          </p:cNvSpPr>
          <p:nvPr/>
        </p:nvSpPr>
        <p:spPr bwMode="auto">
          <a:xfrm>
            <a:off x="2979738" y="4257675"/>
            <a:ext cx="411162" cy="411163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8" name="Rectangle 8"/>
          <p:cNvSpPr>
            <a:spLocks noChangeAspect="1" noChangeArrowheads="1"/>
          </p:cNvSpPr>
          <p:nvPr/>
        </p:nvSpPr>
        <p:spPr bwMode="auto">
          <a:xfrm>
            <a:off x="1743075" y="4257675"/>
            <a:ext cx="411163" cy="411163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9" name="Rectangle 9"/>
          <p:cNvSpPr>
            <a:spLocks noChangeAspect="1" noChangeArrowheads="1"/>
          </p:cNvSpPr>
          <p:nvPr/>
        </p:nvSpPr>
        <p:spPr bwMode="auto">
          <a:xfrm>
            <a:off x="1330325" y="4257675"/>
            <a:ext cx="411163" cy="411163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70" name="Rectangle 10"/>
          <p:cNvSpPr>
            <a:spLocks noChangeAspect="1" noChangeArrowheads="1"/>
          </p:cNvSpPr>
          <p:nvPr/>
        </p:nvSpPr>
        <p:spPr bwMode="auto">
          <a:xfrm>
            <a:off x="1744663" y="3843338"/>
            <a:ext cx="411162" cy="411162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71" name="Rectangle 11"/>
          <p:cNvSpPr>
            <a:spLocks noChangeAspect="1" noChangeArrowheads="1"/>
          </p:cNvSpPr>
          <p:nvPr/>
        </p:nvSpPr>
        <p:spPr bwMode="auto">
          <a:xfrm>
            <a:off x="2157413" y="3843338"/>
            <a:ext cx="411162" cy="411162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72" name="Rectangle 12"/>
          <p:cNvSpPr>
            <a:spLocks noChangeAspect="1" noChangeArrowheads="1"/>
          </p:cNvSpPr>
          <p:nvPr/>
        </p:nvSpPr>
        <p:spPr bwMode="auto">
          <a:xfrm>
            <a:off x="2565400" y="3843338"/>
            <a:ext cx="411163" cy="411162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73" name="Rectangle 13"/>
          <p:cNvSpPr>
            <a:spLocks noChangeAspect="1" noChangeArrowheads="1"/>
          </p:cNvSpPr>
          <p:nvPr/>
        </p:nvSpPr>
        <p:spPr bwMode="auto">
          <a:xfrm>
            <a:off x="2160588" y="4662488"/>
            <a:ext cx="411162" cy="411162"/>
          </a:xfrm>
          <a:prstGeom prst="rect">
            <a:avLst/>
          </a:prstGeom>
          <a:solidFill>
            <a:srgbClr val="E1E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74" name="Rectangle 14"/>
          <p:cNvSpPr>
            <a:spLocks noChangeAspect="1" noChangeArrowheads="1"/>
          </p:cNvSpPr>
          <p:nvPr/>
        </p:nvSpPr>
        <p:spPr bwMode="auto">
          <a:xfrm>
            <a:off x="2566988" y="4662488"/>
            <a:ext cx="411162" cy="411162"/>
          </a:xfrm>
          <a:prstGeom prst="rect">
            <a:avLst/>
          </a:prstGeom>
          <a:solidFill>
            <a:srgbClr val="91AB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75" name="Rectangle 15"/>
          <p:cNvSpPr>
            <a:spLocks noChangeAspect="1" noChangeArrowheads="1"/>
          </p:cNvSpPr>
          <p:nvPr/>
        </p:nvSpPr>
        <p:spPr bwMode="auto">
          <a:xfrm>
            <a:off x="2979738" y="4662488"/>
            <a:ext cx="411162" cy="411162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76" name="Rectangle 16"/>
          <p:cNvSpPr>
            <a:spLocks noChangeAspect="1" noChangeArrowheads="1"/>
          </p:cNvSpPr>
          <p:nvPr/>
        </p:nvSpPr>
        <p:spPr bwMode="auto">
          <a:xfrm>
            <a:off x="1743075" y="4662488"/>
            <a:ext cx="411163" cy="411162"/>
          </a:xfrm>
          <a:prstGeom prst="rect">
            <a:avLst/>
          </a:prstGeom>
          <a:solidFill>
            <a:srgbClr val="3F6D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77" name="Rectangle 17"/>
          <p:cNvSpPr>
            <a:spLocks noChangeAspect="1" noChangeArrowheads="1"/>
          </p:cNvSpPr>
          <p:nvPr/>
        </p:nvSpPr>
        <p:spPr bwMode="auto">
          <a:xfrm>
            <a:off x="1330325" y="4662488"/>
            <a:ext cx="411163" cy="411162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78" name="Rectangle 18"/>
          <p:cNvSpPr>
            <a:spLocks noChangeAspect="1" noChangeArrowheads="1"/>
          </p:cNvSpPr>
          <p:nvPr/>
        </p:nvSpPr>
        <p:spPr bwMode="auto">
          <a:xfrm>
            <a:off x="2160588" y="5073650"/>
            <a:ext cx="411162" cy="411163"/>
          </a:xfrm>
          <a:prstGeom prst="rect">
            <a:avLst/>
          </a:prstGeom>
          <a:solidFill>
            <a:srgbClr val="0039F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79" name="Rectangle 19"/>
          <p:cNvSpPr>
            <a:spLocks noChangeAspect="1" noChangeArrowheads="1"/>
          </p:cNvSpPr>
          <p:nvPr/>
        </p:nvSpPr>
        <p:spPr bwMode="auto">
          <a:xfrm>
            <a:off x="2566988" y="5073650"/>
            <a:ext cx="411162" cy="411163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80" name="Rectangle 20"/>
          <p:cNvSpPr>
            <a:spLocks noChangeAspect="1" noChangeArrowheads="1"/>
          </p:cNvSpPr>
          <p:nvPr/>
        </p:nvSpPr>
        <p:spPr bwMode="auto">
          <a:xfrm>
            <a:off x="2979738" y="5073650"/>
            <a:ext cx="411162" cy="411163"/>
          </a:xfrm>
          <a:prstGeom prst="rect">
            <a:avLst/>
          </a:prstGeom>
          <a:solidFill>
            <a:srgbClr val="437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81" name="Rectangle 21"/>
          <p:cNvSpPr>
            <a:spLocks noChangeAspect="1" noChangeArrowheads="1"/>
          </p:cNvSpPr>
          <p:nvPr/>
        </p:nvSpPr>
        <p:spPr bwMode="auto">
          <a:xfrm>
            <a:off x="1743075" y="5073650"/>
            <a:ext cx="411163" cy="411163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82" name="Rectangle 22"/>
          <p:cNvSpPr>
            <a:spLocks noChangeAspect="1" noChangeArrowheads="1"/>
          </p:cNvSpPr>
          <p:nvPr/>
        </p:nvSpPr>
        <p:spPr bwMode="auto">
          <a:xfrm>
            <a:off x="1330325" y="5073650"/>
            <a:ext cx="411163" cy="411163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83" name="Rectangle 28"/>
          <p:cNvSpPr>
            <a:spLocks noChangeAspect="1" noChangeArrowheads="1"/>
          </p:cNvSpPr>
          <p:nvPr/>
        </p:nvSpPr>
        <p:spPr bwMode="auto">
          <a:xfrm>
            <a:off x="1744663" y="5481638"/>
            <a:ext cx="411162" cy="411162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84" name="Rectangle 29"/>
          <p:cNvSpPr>
            <a:spLocks noChangeAspect="1" noChangeArrowheads="1"/>
          </p:cNvSpPr>
          <p:nvPr/>
        </p:nvSpPr>
        <p:spPr bwMode="auto">
          <a:xfrm>
            <a:off x="2157413" y="5481638"/>
            <a:ext cx="411162" cy="411162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85" name="Rectangle 30"/>
          <p:cNvSpPr>
            <a:spLocks noChangeAspect="1" noChangeArrowheads="1"/>
          </p:cNvSpPr>
          <p:nvPr/>
        </p:nvSpPr>
        <p:spPr bwMode="auto">
          <a:xfrm>
            <a:off x="2565400" y="5481638"/>
            <a:ext cx="411163" cy="411162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86" name="Rectangle 31"/>
          <p:cNvSpPr>
            <a:spLocks noChangeAspect="1" noChangeArrowheads="1"/>
          </p:cNvSpPr>
          <p:nvPr/>
        </p:nvSpPr>
        <p:spPr bwMode="auto">
          <a:xfrm>
            <a:off x="2982913" y="5483225"/>
            <a:ext cx="411162" cy="411163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87" name="Rectangle 34"/>
          <p:cNvSpPr>
            <a:spLocks noChangeAspect="1" noChangeArrowheads="1"/>
          </p:cNvSpPr>
          <p:nvPr/>
        </p:nvSpPr>
        <p:spPr bwMode="auto">
          <a:xfrm>
            <a:off x="3394075" y="5075238"/>
            <a:ext cx="411163" cy="411162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88" name="Rectangle 35"/>
          <p:cNvSpPr>
            <a:spLocks noChangeAspect="1" noChangeArrowheads="1"/>
          </p:cNvSpPr>
          <p:nvPr/>
        </p:nvSpPr>
        <p:spPr bwMode="auto">
          <a:xfrm>
            <a:off x="3395663" y="5481638"/>
            <a:ext cx="411162" cy="411162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89" name="AutoShape 38"/>
          <p:cNvSpPr>
            <a:spLocks noChangeAspect="1" noChangeArrowheads="1"/>
          </p:cNvSpPr>
          <p:nvPr/>
        </p:nvSpPr>
        <p:spPr bwMode="auto">
          <a:xfrm>
            <a:off x="5740400" y="4670425"/>
            <a:ext cx="247650" cy="212725"/>
          </a:xfrm>
          <a:prstGeom prst="hexagon">
            <a:avLst>
              <a:gd name="adj" fmla="val 29104"/>
              <a:gd name="vf" fmla="val 115470"/>
            </a:avLst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90" name="AutoShape 39"/>
          <p:cNvSpPr>
            <a:spLocks noChangeAspect="1" noChangeArrowheads="1"/>
          </p:cNvSpPr>
          <p:nvPr/>
        </p:nvSpPr>
        <p:spPr bwMode="auto">
          <a:xfrm>
            <a:off x="5997575" y="4816475"/>
            <a:ext cx="246063" cy="214313"/>
          </a:xfrm>
          <a:prstGeom prst="hexagon">
            <a:avLst>
              <a:gd name="adj" fmla="val 28704"/>
              <a:gd name="vf" fmla="val 115470"/>
            </a:avLst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91" name="AutoShape 40"/>
          <p:cNvSpPr>
            <a:spLocks noChangeAspect="1" noChangeArrowheads="1"/>
          </p:cNvSpPr>
          <p:nvPr/>
        </p:nvSpPr>
        <p:spPr bwMode="auto">
          <a:xfrm>
            <a:off x="6248400" y="4670425"/>
            <a:ext cx="247650" cy="212725"/>
          </a:xfrm>
          <a:prstGeom prst="hexagon">
            <a:avLst>
              <a:gd name="adj" fmla="val 29104"/>
              <a:gd name="vf" fmla="val 115470"/>
            </a:avLst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92" name="AutoShape 41"/>
          <p:cNvSpPr>
            <a:spLocks noChangeAspect="1" noChangeArrowheads="1"/>
          </p:cNvSpPr>
          <p:nvPr/>
        </p:nvSpPr>
        <p:spPr bwMode="auto">
          <a:xfrm>
            <a:off x="6505575" y="4518025"/>
            <a:ext cx="247650" cy="212725"/>
          </a:xfrm>
          <a:prstGeom prst="hexagon">
            <a:avLst>
              <a:gd name="adj" fmla="val 29104"/>
              <a:gd name="vf" fmla="val 115470"/>
            </a:avLst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93" name="AutoShape 43"/>
          <p:cNvSpPr>
            <a:spLocks noChangeAspect="1" noChangeArrowheads="1"/>
          </p:cNvSpPr>
          <p:nvPr/>
        </p:nvSpPr>
        <p:spPr bwMode="auto">
          <a:xfrm>
            <a:off x="7018338" y="4216400"/>
            <a:ext cx="247650" cy="212725"/>
          </a:xfrm>
          <a:prstGeom prst="hexagon">
            <a:avLst>
              <a:gd name="adj" fmla="val 29104"/>
              <a:gd name="vf" fmla="val 115470"/>
            </a:avLst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94" name="AutoShape 44"/>
          <p:cNvSpPr>
            <a:spLocks noChangeAspect="1" noChangeArrowheads="1"/>
          </p:cNvSpPr>
          <p:nvPr/>
        </p:nvSpPr>
        <p:spPr bwMode="auto">
          <a:xfrm>
            <a:off x="7277100" y="4073525"/>
            <a:ext cx="247650" cy="214313"/>
          </a:xfrm>
          <a:prstGeom prst="hexagon">
            <a:avLst>
              <a:gd name="adj" fmla="val 28889"/>
              <a:gd name="vf" fmla="val 115470"/>
            </a:avLst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95" name="AutoShape 45"/>
          <p:cNvSpPr>
            <a:spLocks noChangeAspect="1" noChangeArrowheads="1"/>
          </p:cNvSpPr>
          <p:nvPr/>
        </p:nvSpPr>
        <p:spPr bwMode="auto">
          <a:xfrm>
            <a:off x="7272338" y="3776663"/>
            <a:ext cx="247650" cy="214312"/>
          </a:xfrm>
          <a:prstGeom prst="hexagon">
            <a:avLst>
              <a:gd name="adj" fmla="val 28889"/>
              <a:gd name="vf" fmla="val 115470"/>
            </a:avLst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9496" name="Picture 4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052513"/>
            <a:ext cx="3671888" cy="239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97" name="AutoShape 49"/>
          <p:cNvSpPr>
            <a:spLocks noChangeAspect="1" noChangeArrowheads="1"/>
          </p:cNvSpPr>
          <p:nvPr/>
        </p:nvSpPr>
        <p:spPr bwMode="auto">
          <a:xfrm>
            <a:off x="6265863" y="4962525"/>
            <a:ext cx="247650" cy="212725"/>
          </a:xfrm>
          <a:prstGeom prst="hexagon">
            <a:avLst>
              <a:gd name="adj" fmla="val 29104"/>
              <a:gd name="vf" fmla="val 115470"/>
            </a:avLst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98" name="AutoShape 51"/>
          <p:cNvSpPr>
            <a:spLocks noChangeAspect="1" noChangeArrowheads="1"/>
          </p:cNvSpPr>
          <p:nvPr/>
        </p:nvSpPr>
        <p:spPr bwMode="auto">
          <a:xfrm>
            <a:off x="6769100" y="5243513"/>
            <a:ext cx="247650" cy="212725"/>
          </a:xfrm>
          <a:prstGeom prst="hexagon">
            <a:avLst>
              <a:gd name="adj" fmla="val 29104"/>
              <a:gd name="vf" fmla="val 115470"/>
            </a:avLst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99" name="AutoShape 52"/>
          <p:cNvSpPr>
            <a:spLocks noChangeAspect="1" noChangeArrowheads="1"/>
          </p:cNvSpPr>
          <p:nvPr/>
        </p:nvSpPr>
        <p:spPr bwMode="auto">
          <a:xfrm>
            <a:off x="7013575" y="5391150"/>
            <a:ext cx="247650" cy="212725"/>
          </a:xfrm>
          <a:prstGeom prst="hexagon">
            <a:avLst>
              <a:gd name="adj" fmla="val 29104"/>
              <a:gd name="vf" fmla="val 115470"/>
            </a:avLst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500" name="AutoShape 53"/>
          <p:cNvSpPr>
            <a:spLocks noChangeAspect="1" noChangeArrowheads="1"/>
          </p:cNvSpPr>
          <p:nvPr/>
        </p:nvSpPr>
        <p:spPr bwMode="auto">
          <a:xfrm>
            <a:off x="7261225" y="5529263"/>
            <a:ext cx="247650" cy="212725"/>
          </a:xfrm>
          <a:prstGeom prst="hexagon">
            <a:avLst>
              <a:gd name="adj" fmla="val 29104"/>
              <a:gd name="vf" fmla="val 115470"/>
            </a:avLst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501" name="AutoShape 54"/>
          <p:cNvSpPr>
            <a:spLocks noChangeAspect="1" noChangeArrowheads="1"/>
          </p:cNvSpPr>
          <p:nvPr/>
        </p:nvSpPr>
        <p:spPr bwMode="auto">
          <a:xfrm>
            <a:off x="7508875" y="5391150"/>
            <a:ext cx="247650" cy="212725"/>
          </a:xfrm>
          <a:prstGeom prst="hexagon">
            <a:avLst>
              <a:gd name="adj" fmla="val 29104"/>
              <a:gd name="vf" fmla="val 115470"/>
            </a:avLst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502" name="AutoShape 55"/>
          <p:cNvSpPr>
            <a:spLocks noChangeAspect="1" noChangeArrowheads="1"/>
          </p:cNvSpPr>
          <p:nvPr/>
        </p:nvSpPr>
        <p:spPr bwMode="auto">
          <a:xfrm>
            <a:off x="7493000" y="4797425"/>
            <a:ext cx="247650" cy="212725"/>
          </a:xfrm>
          <a:prstGeom prst="hexagon">
            <a:avLst>
              <a:gd name="adj" fmla="val 29104"/>
              <a:gd name="vf" fmla="val 115470"/>
            </a:avLst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Marc Verderi - LLR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De la physique au detecteur - Aussois - Decembre 2012</a:t>
            </a:r>
            <a:endParaRPr lang="en-US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26D247-5FCE-4E2A-A504-F2736EAC503D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20485" name="Imag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496" y="575419"/>
            <a:ext cx="4149725" cy="414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005" y="2564904"/>
            <a:ext cx="2491483" cy="383293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Imag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70" y="3357563"/>
            <a:ext cx="3671887" cy="266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 bwMode="auto">
          <a:xfrm>
            <a:off x="379582" y="5084763"/>
            <a:ext cx="576263" cy="18097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96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en-US"/>
          </a:p>
        </p:txBody>
      </p:sp>
      <p:cxnSp>
        <p:nvCxnSpPr>
          <p:cNvPr id="20489" name="Connecteur droit 12"/>
          <p:cNvCxnSpPr>
            <a:cxnSpLocks noChangeShapeType="1"/>
          </p:cNvCxnSpPr>
          <p:nvPr/>
        </p:nvCxnSpPr>
        <p:spPr bwMode="auto">
          <a:xfrm>
            <a:off x="289095" y="5084763"/>
            <a:ext cx="18002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490" name="Connecteur droit 14"/>
          <p:cNvCxnSpPr>
            <a:cxnSpLocks noChangeShapeType="1"/>
          </p:cNvCxnSpPr>
          <p:nvPr/>
        </p:nvCxnSpPr>
        <p:spPr bwMode="auto">
          <a:xfrm>
            <a:off x="297032" y="5265738"/>
            <a:ext cx="18002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20491" name="Groupe 43"/>
          <p:cNvGrpSpPr>
            <a:grpSpLocks/>
          </p:cNvGrpSpPr>
          <p:nvPr/>
        </p:nvGrpSpPr>
        <p:grpSpPr bwMode="auto">
          <a:xfrm rot="1608408">
            <a:off x="706607" y="2133600"/>
            <a:ext cx="1296988" cy="1439863"/>
            <a:chOff x="611560" y="1772816"/>
            <a:chExt cx="1296144" cy="1440160"/>
          </a:xfrm>
        </p:grpSpPr>
        <p:cxnSp>
          <p:nvCxnSpPr>
            <p:cNvPr id="20496" name="Connecteur droit avec flèche 17"/>
            <p:cNvCxnSpPr>
              <a:cxnSpLocks noChangeShapeType="1"/>
            </p:cNvCxnSpPr>
            <p:nvPr/>
          </p:nvCxnSpPr>
          <p:spPr bwMode="auto">
            <a:xfrm flipV="1">
              <a:off x="1259632" y="1772816"/>
              <a:ext cx="0" cy="1440160"/>
            </a:xfrm>
            <a:prstGeom prst="straightConnector1">
              <a:avLst/>
            </a:prstGeom>
            <a:noFill/>
            <a:ln w="25400" algn="ctr">
              <a:solidFill>
                <a:srgbClr val="FF0000"/>
              </a:solidFill>
              <a:round/>
              <a:headEnd/>
              <a:tailEnd type="triangle" w="med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497" name="Connecteur droit avec flèche 30"/>
            <p:cNvCxnSpPr>
              <a:cxnSpLocks noChangeShapeType="1"/>
            </p:cNvCxnSpPr>
            <p:nvPr/>
          </p:nvCxnSpPr>
          <p:spPr bwMode="auto">
            <a:xfrm flipV="1">
              <a:off x="1259632" y="2321901"/>
              <a:ext cx="288032" cy="675051"/>
            </a:xfrm>
            <a:prstGeom prst="straightConnector1">
              <a:avLst/>
            </a:prstGeom>
            <a:noFill/>
            <a:ln w="25400" algn="ctr">
              <a:solidFill>
                <a:srgbClr val="00B050"/>
              </a:solidFill>
              <a:round/>
              <a:headEnd/>
              <a:tailEnd type="arrow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498" name="Connecteur droit avec flèche 32"/>
            <p:cNvCxnSpPr>
              <a:cxnSpLocks noChangeShapeType="1"/>
              <a:endCxn id="20508" idx="6"/>
            </p:cNvCxnSpPr>
            <p:nvPr/>
          </p:nvCxnSpPr>
          <p:spPr bwMode="auto">
            <a:xfrm flipV="1">
              <a:off x="1259632" y="2204864"/>
              <a:ext cx="648072" cy="792088"/>
            </a:xfrm>
            <a:prstGeom prst="straightConnector1">
              <a:avLst/>
            </a:prstGeom>
            <a:noFill/>
            <a:ln w="15875" algn="ctr">
              <a:solidFill>
                <a:srgbClr val="00B050"/>
              </a:solidFill>
              <a:round/>
              <a:headEnd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499" name="Connecteur droit avec flèche 34"/>
            <p:cNvCxnSpPr>
              <a:cxnSpLocks noChangeShapeType="1"/>
              <a:endCxn id="20508" idx="3"/>
            </p:cNvCxnSpPr>
            <p:nvPr/>
          </p:nvCxnSpPr>
          <p:spPr bwMode="auto">
            <a:xfrm flipH="1" flipV="1">
              <a:off x="801376" y="2306699"/>
              <a:ext cx="458256" cy="690253"/>
            </a:xfrm>
            <a:prstGeom prst="straightConnector1">
              <a:avLst/>
            </a:prstGeom>
            <a:noFill/>
            <a:ln w="25400" algn="ctr">
              <a:solidFill>
                <a:srgbClr val="00B050"/>
              </a:solidFill>
              <a:round/>
              <a:headEnd/>
              <a:tailEnd type="arrow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500" name="Connecteur droit avec flèche 36"/>
            <p:cNvCxnSpPr>
              <a:cxnSpLocks noChangeShapeType="1"/>
            </p:cNvCxnSpPr>
            <p:nvPr/>
          </p:nvCxnSpPr>
          <p:spPr bwMode="auto">
            <a:xfrm flipH="1" flipV="1">
              <a:off x="971600" y="2069901"/>
              <a:ext cx="288032" cy="927051"/>
            </a:xfrm>
            <a:prstGeom prst="straightConnector1">
              <a:avLst/>
            </a:prstGeom>
            <a:noFill/>
            <a:ln w="9525" algn="ctr">
              <a:solidFill>
                <a:srgbClr val="00B050"/>
              </a:solidFill>
              <a:round/>
              <a:headEnd/>
              <a:tailEnd type="arrow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501" name="Connecteur droit avec flèche 38"/>
            <p:cNvCxnSpPr>
              <a:cxnSpLocks noChangeShapeType="1"/>
              <a:endCxn id="20508" idx="2"/>
            </p:cNvCxnSpPr>
            <p:nvPr/>
          </p:nvCxnSpPr>
          <p:spPr bwMode="auto">
            <a:xfrm flipH="1" flipV="1">
              <a:off x="611560" y="2204864"/>
              <a:ext cx="648072" cy="792088"/>
            </a:xfrm>
            <a:prstGeom prst="straightConnector1">
              <a:avLst/>
            </a:prstGeom>
            <a:noFill/>
            <a:ln w="15875" algn="ctr">
              <a:solidFill>
                <a:srgbClr val="00B050"/>
              </a:solidFill>
              <a:round/>
              <a:headEnd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502" name="Connecteur droit avec flèche 40"/>
            <p:cNvCxnSpPr>
              <a:cxnSpLocks noChangeShapeType="1"/>
            </p:cNvCxnSpPr>
            <p:nvPr/>
          </p:nvCxnSpPr>
          <p:spPr bwMode="auto">
            <a:xfrm flipV="1">
              <a:off x="1259632" y="2069901"/>
              <a:ext cx="144016" cy="927051"/>
            </a:xfrm>
            <a:prstGeom prst="straightConnector1">
              <a:avLst/>
            </a:prstGeom>
            <a:noFill/>
            <a:ln w="9525" algn="ctr">
              <a:solidFill>
                <a:srgbClr val="00B050"/>
              </a:solidFill>
              <a:round/>
              <a:headEnd/>
              <a:tailEnd type="arrow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20503" name="Groupe 41"/>
            <p:cNvGrpSpPr>
              <a:grpSpLocks/>
            </p:cNvGrpSpPr>
            <p:nvPr/>
          </p:nvGrpSpPr>
          <p:grpSpPr bwMode="auto">
            <a:xfrm>
              <a:off x="611560" y="2060848"/>
              <a:ext cx="1296144" cy="288032"/>
              <a:chOff x="611560" y="2060848"/>
              <a:chExt cx="1296144" cy="288032"/>
            </a:xfrm>
          </p:grpSpPr>
          <p:sp>
            <p:nvSpPr>
              <p:cNvPr id="20508" name="Ellipse 21"/>
              <p:cNvSpPr>
                <a:spLocks noChangeArrowheads="1"/>
              </p:cNvSpPr>
              <p:nvPr/>
            </p:nvSpPr>
            <p:spPr bwMode="auto">
              <a:xfrm>
                <a:off x="611560" y="2060848"/>
                <a:ext cx="1296144" cy="288032"/>
              </a:xfrm>
              <a:prstGeom prst="ellips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09" name="Ellipse 22"/>
              <p:cNvSpPr>
                <a:spLocks noChangeArrowheads="1"/>
              </p:cNvSpPr>
              <p:nvPr/>
            </p:nvSpPr>
            <p:spPr bwMode="auto">
              <a:xfrm>
                <a:off x="611560" y="2069901"/>
                <a:ext cx="1296144" cy="252000"/>
              </a:xfrm>
              <a:prstGeom prst="ellips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cxnSp>
          <p:nvCxnSpPr>
            <p:cNvPr id="20504" name="Connecteur droit avec flèche 42"/>
            <p:cNvCxnSpPr>
              <a:cxnSpLocks noChangeShapeType="1"/>
            </p:cNvCxnSpPr>
            <p:nvPr/>
          </p:nvCxnSpPr>
          <p:spPr bwMode="auto">
            <a:xfrm flipV="1">
              <a:off x="1259632" y="1772816"/>
              <a:ext cx="0" cy="468000"/>
            </a:xfrm>
            <a:prstGeom prst="straightConnector1">
              <a:avLst/>
            </a:prstGeom>
            <a:noFill/>
            <a:ln w="25400" algn="ctr">
              <a:solidFill>
                <a:srgbClr val="FF0000"/>
              </a:solidFill>
              <a:round/>
              <a:headEnd/>
              <a:tailEnd type="triangle" w="med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20505" name="Groupe 28"/>
            <p:cNvGrpSpPr>
              <a:grpSpLocks noChangeAspect="1"/>
            </p:cNvGrpSpPr>
            <p:nvPr/>
          </p:nvGrpSpPr>
          <p:grpSpPr bwMode="auto">
            <a:xfrm>
              <a:off x="1125463" y="2174422"/>
              <a:ext cx="272247" cy="44761"/>
              <a:chOff x="2693854" y="2276872"/>
              <a:chExt cx="437986" cy="72008"/>
            </a:xfrm>
          </p:grpSpPr>
          <p:cxnSp>
            <p:nvCxnSpPr>
              <p:cNvPr id="20506" name="Connecteur droit 24"/>
              <p:cNvCxnSpPr>
                <a:cxnSpLocks noChangeShapeType="1"/>
              </p:cNvCxnSpPr>
              <p:nvPr/>
            </p:nvCxnSpPr>
            <p:spPr bwMode="auto">
              <a:xfrm flipH="1">
                <a:off x="2699792" y="2276872"/>
                <a:ext cx="432048" cy="72008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prstDash val="sysDash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507" name="Connecteur droit 27"/>
              <p:cNvCxnSpPr>
                <a:cxnSpLocks noChangeShapeType="1"/>
              </p:cNvCxnSpPr>
              <p:nvPr/>
            </p:nvCxnSpPr>
            <p:spPr bwMode="auto">
              <a:xfrm>
                <a:off x="2693854" y="2276872"/>
                <a:ext cx="432048" cy="72008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prstDash val="sysDash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20492" name="Ellipse 45"/>
          <p:cNvSpPr>
            <a:spLocks noChangeArrowheads="1"/>
          </p:cNvSpPr>
          <p:nvPr/>
        </p:nvSpPr>
        <p:spPr bwMode="auto">
          <a:xfrm rot="1776060">
            <a:off x="1316207" y="4329113"/>
            <a:ext cx="722313" cy="1211262"/>
          </a:xfrm>
          <a:prstGeom prst="ellipse">
            <a:avLst/>
          </a:prstGeom>
          <a:noFill/>
          <a:ln w="9525" algn="ctr">
            <a:solidFill>
              <a:srgbClr val="FF00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93" name="Ellipse 46"/>
          <p:cNvSpPr>
            <a:spLocks noChangeArrowheads="1"/>
          </p:cNvSpPr>
          <p:nvPr/>
        </p:nvSpPr>
        <p:spPr bwMode="auto">
          <a:xfrm rot="1776060">
            <a:off x="455782" y="1773238"/>
            <a:ext cx="1736725" cy="2160587"/>
          </a:xfrm>
          <a:prstGeom prst="ellipse">
            <a:avLst/>
          </a:prstGeom>
          <a:noFill/>
          <a:ln w="9525" algn="ctr">
            <a:solidFill>
              <a:srgbClr val="FF00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20494" name="Connecteur droit avec flèche 48"/>
          <p:cNvCxnSpPr>
            <a:cxnSpLocks noChangeShapeType="1"/>
            <a:stCxn id="20492" idx="1"/>
          </p:cNvCxnSpPr>
          <p:nvPr/>
        </p:nvCxnSpPr>
        <p:spPr bwMode="auto">
          <a:xfrm flipH="1" flipV="1">
            <a:off x="1468607" y="3860800"/>
            <a:ext cx="198438" cy="576263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495" name="Titre 7"/>
          <p:cNvSpPr>
            <a:spLocks noGrp="1"/>
          </p:cNvSpPr>
          <p:nvPr>
            <p:ph type="title"/>
          </p:nvPr>
        </p:nvSpPr>
        <p:spPr>
          <a:xfrm>
            <a:off x="179512" y="125760"/>
            <a:ext cx="5977360" cy="1143000"/>
          </a:xfrm>
        </p:spPr>
        <p:txBody>
          <a:bodyPr/>
          <a:lstStyle/>
          <a:p>
            <a:pPr algn="l"/>
            <a:r>
              <a:rPr lang="fr-FR" sz="3600" dirty="0" err="1" smtClean="0"/>
              <a:t>Algorithmie</a:t>
            </a:r>
            <a:r>
              <a:rPr lang="fr-FR" sz="3600" dirty="0" smtClean="0"/>
              <a:t>: ex. reconstruction angle </a:t>
            </a:r>
            <a:r>
              <a:rPr lang="fr-FR" sz="3600" dirty="0" err="1" smtClean="0"/>
              <a:t>Cherenkov</a:t>
            </a:r>
            <a:endParaRPr lang="en-US" sz="3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 la physique au detecteur - Aussois - Decembre 2012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E029C3-81CF-4556-9F44-BB7301300F41}" type="slidenum">
              <a:rPr lang="en-US"/>
              <a:pPr>
                <a:defRPr/>
              </a:pPr>
              <a:t>2</a:t>
            </a:fld>
            <a:endParaRPr lang="en-US"/>
          </a:p>
        </p:txBody>
      </p:sp>
      <p:sp>
        <p:nvSpPr>
          <p:cNvPr id="4101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fr-FR" smtClean="0"/>
              <a:t>INTRODUCTION</a:t>
            </a:r>
          </a:p>
        </p:txBody>
      </p:sp>
      <p:sp>
        <p:nvSpPr>
          <p:cNvPr id="4102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336593-A992-4860-B25F-C3F0F738EE7D}" type="slidenum">
              <a:rPr lang="en-US"/>
              <a:pPr>
                <a:defRPr/>
              </a:pPr>
              <a:t>20</a:t>
            </a:fld>
            <a:endParaRPr lang="en-US"/>
          </a:p>
        </p:txBody>
      </p:sp>
      <p:sp>
        <p:nvSpPr>
          <p:cNvPr id="1946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4365625"/>
            <a:ext cx="8569325" cy="20161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fr-FR" sz="2000" dirty="0" smtClean="0"/>
              <a:t>Pas de choix idéal d’algorithme et/ou de pattern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fr-FR" sz="2000" dirty="0" smtClean="0"/>
              <a:t>La reconstruction n’est donc pas un processus parfait: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fr-FR" sz="1800" dirty="0" smtClean="0"/>
              <a:t>De vrais objets seront « ratés » parfois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fr-FR" sz="1800" dirty="0" smtClean="0"/>
              <a:t>De faux objets sont parfois inventés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fr-FR" sz="2000" dirty="0" smtClean="0"/>
              <a:t>Ces imperfections devront être mesurées pour établir les performances des détecteurs.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endParaRPr lang="fr-FR" sz="2000" dirty="0" smtClean="0"/>
          </a:p>
        </p:txBody>
      </p:sp>
      <p:pic>
        <p:nvPicPr>
          <p:cNvPr id="21510" name="Picture 4" descr="990127-aleph-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908050"/>
            <a:ext cx="3265488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909638"/>
            <a:ext cx="5710238" cy="327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fr-FR" smtClean="0"/>
          </a:p>
        </p:txBody>
      </p:sp>
      <p:sp>
        <p:nvSpPr>
          <p:cNvPr id="21513" name="ZoneTexte 1"/>
          <p:cNvSpPr txBox="1">
            <a:spLocks noChangeArrowheads="1"/>
          </p:cNvSpPr>
          <p:nvPr/>
        </p:nvSpPr>
        <p:spPr bwMode="auto">
          <a:xfrm>
            <a:off x="5070475" y="3779838"/>
            <a:ext cx="2454275" cy="369887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Collision plomb-plomb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0C62E6-78D5-484B-AC54-A772C1018168}" type="slidenum">
              <a:rPr lang="en-US"/>
              <a:pPr>
                <a:defRPr/>
              </a:pPr>
              <a:t>21</a:t>
            </a:fld>
            <a:endParaRPr lang="en-US"/>
          </a:p>
        </p:txBody>
      </p:sp>
      <p:sp>
        <p:nvSpPr>
          <p:cNvPr id="2253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4450"/>
            <a:ext cx="7772400" cy="1143000"/>
          </a:xfrm>
        </p:spPr>
        <p:txBody>
          <a:bodyPr/>
          <a:lstStyle/>
          <a:p>
            <a:pPr eaLnBrk="1" hangingPunct="1"/>
            <a:r>
              <a:rPr lang="fr-FR" sz="4000" smtClean="0"/>
              <a:t>Et ensuite…</a:t>
            </a:r>
          </a:p>
        </p:txBody>
      </p:sp>
      <p:sp>
        <p:nvSpPr>
          <p:cNvPr id="225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5588" y="1196975"/>
            <a:ext cx="8564562" cy="525621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fr-FR" sz="2000" smtClean="0"/>
              <a:t>A l’issue de la reconstruction, on dispose d’objets comme:</a:t>
            </a:r>
          </a:p>
          <a:p>
            <a:pPr lvl="1" eaLnBrk="1" hangingPunct="1">
              <a:lnSpc>
                <a:spcPct val="80000"/>
              </a:lnSpc>
            </a:pPr>
            <a:r>
              <a:rPr lang="fr-FR" sz="1800" smtClean="0"/>
              <a:t>Trace chargées, ou segment de traces (dans détecteur de vertex)</a:t>
            </a:r>
          </a:p>
          <a:p>
            <a:pPr lvl="1" eaLnBrk="1" hangingPunct="1">
              <a:lnSpc>
                <a:spcPct val="80000"/>
              </a:lnSpc>
            </a:pPr>
            <a:r>
              <a:rPr lang="fr-FR" sz="1800" smtClean="0"/>
              <a:t>Clusters</a:t>
            </a:r>
          </a:p>
          <a:p>
            <a:pPr lvl="1" eaLnBrk="1" hangingPunct="1">
              <a:lnSpc>
                <a:spcPct val="80000"/>
              </a:lnSpc>
            </a:pPr>
            <a:r>
              <a:rPr lang="fr-FR" sz="1800" smtClean="0"/>
              <a:t>etc…</a:t>
            </a:r>
          </a:p>
          <a:p>
            <a:pPr eaLnBrk="1" hangingPunct="1">
              <a:lnSpc>
                <a:spcPct val="80000"/>
              </a:lnSpc>
            </a:pPr>
            <a:r>
              <a:rPr lang="fr-FR" sz="2000" smtClean="0"/>
              <a:t>On inclue parfois dans la reconstruction la construction d’objets de plus haut niveau, qui combinent les informations de plusieurs sous-systèmes:</a:t>
            </a:r>
          </a:p>
          <a:p>
            <a:pPr lvl="1" eaLnBrk="1" hangingPunct="1">
              <a:lnSpc>
                <a:spcPct val="80000"/>
              </a:lnSpc>
            </a:pPr>
            <a:r>
              <a:rPr lang="fr-FR" sz="1800" smtClean="0"/>
              <a:t>Trace dans détecteur de vertex + chambre </a:t>
            </a:r>
            <a:r>
              <a:rPr lang="fr-FR" sz="1800" smtClean="0">
                <a:cs typeface="Times New Roman" pitchFamily="18" charset="0"/>
              </a:rPr>
              <a:t>à</a:t>
            </a:r>
            <a:r>
              <a:rPr lang="fr-FR" sz="1800" smtClean="0"/>
              <a:t> traces</a:t>
            </a:r>
          </a:p>
          <a:p>
            <a:pPr lvl="2" eaLnBrk="1" hangingPunct="1">
              <a:lnSpc>
                <a:spcPct val="80000"/>
              </a:lnSpc>
            </a:pPr>
            <a:r>
              <a:rPr lang="fr-FR" sz="1600" smtClean="0"/>
              <a:t>Meilleur pointage au point d’interaction</a:t>
            </a:r>
          </a:p>
          <a:p>
            <a:pPr lvl="1" eaLnBrk="1" hangingPunct="1">
              <a:lnSpc>
                <a:spcPct val="80000"/>
              </a:lnSpc>
            </a:pPr>
            <a:r>
              <a:rPr lang="fr-FR" sz="1800" smtClean="0"/>
              <a:t>Trace dans chambre </a:t>
            </a:r>
            <a:r>
              <a:rPr lang="fr-FR" sz="1800" smtClean="0">
                <a:cs typeface="Times New Roman" pitchFamily="18" charset="0"/>
              </a:rPr>
              <a:t>à</a:t>
            </a:r>
            <a:r>
              <a:rPr lang="fr-FR" sz="1800" smtClean="0"/>
              <a:t> traces + cluster dans calorimètre</a:t>
            </a:r>
          </a:p>
          <a:p>
            <a:pPr lvl="2" eaLnBrk="1" hangingPunct="1">
              <a:lnSpc>
                <a:spcPct val="80000"/>
              </a:lnSpc>
            </a:pPr>
            <a:r>
              <a:rPr lang="fr-FR" sz="1600" smtClean="0"/>
              <a:t>Identification d’électrons</a:t>
            </a:r>
          </a:p>
          <a:p>
            <a:pPr lvl="1" eaLnBrk="1" hangingPunct="1">
              <a:lnSpc>
                <a:spcPct val="80000"/>
              </a:lnSpc>
            </a:pPr>
            <a:r>
              <a:rPr lang="fr-FR" sz="1800" smtClean="0"/>
              <a:t>Trace + trace, avec « vertexing »:</a:t>
            </a:r>
          </a:p>
          <a:p>
            <a:pPr lvl="2" eaLnBrk="1" hangingPunct="1">
              <a:lnSpc>
                <a:spcPct val="80000"/>
              </a:lnSpc>
            </a:pPr>
            <a:r>
              <a:rPr lang="fr-FR" sz="1600" smtClean="0"/>
              <a:t>Reconstructions de particules instables:</a:t>
            </a:r>
          </a:p>
          <a:p>
            <a:pPr lvl="2" eaLnBrk="1" hangingPunct="1">
              <a:lnSpc>
                <a:spcPct val="80000"/>
              </a:lnSpc>
              <a:buFontTx/>
              <a:buNone/>
            </a:pPr>
            <a:r>
              <a:rPr lang="fr-FR" sz="1600" smtClean="0"/>
              <a:t>     K</a:t>
            </a:r>
            <a:r>
              <a:rPr lang="fr-FR" sz="1600" baseline="30000" smtClean="0"/>
              <a:t>0</a:t>
            </a:r>
            <a:r>
              <a:rPr lang="fr-FR" sz="1600" baseline="-25000" smtClean="0"/>
              <a:t>S</a:t>
            </a:r>
            <a:r>
              <a:rPr lang="fr-FR" sz="1600" smtClean="0"/>
              <a:t> </a:t>
            </a:r>
            <a:r>
              <a:rPr lang="fr-FR" sz="1600" smtClean="0">
                <a:sym typeface="Wingdings" pitchFamily="2" charset="2"/>
              </a:rPr>
              <a:t> </a:t>
            </a:r>
            <a:r>
              <a:rPr lang="fr-FR" sz="1600" smtClean="0">
                <a:latin typeface="Symbol" pitchFamily="18" charset="2"/>
                <a:sym typeface="Wingdings" pitchFamily="2" charset="2"/>
              </a:rPr>
              <a:t>p+p-</a:t>
            </a:r>
            <a:endParaRPr lang="fr-FR" sz="1600" smtClean="0">
              <a:latin typeface="Symbol" pitchFamily="18" charset="2"/>
            </a:endParaRPr>
          </a:p>
          <a:p>
            <a:pPr lvl="1" eaLnBrk="1" hangingPunct="1">
              <a:lnSpc>
                <a:spcPct val="80000"/>
              </a:lnSpc>
            </a:pPr>
            <a:r>
              <a:rPr lang="fr-FR" sz="1800" smtClean="0"/>
              <a:t>Cluster dans calorimètre électromagnétique sans trace associée</a:t>
            </a:r>
          </a:p>
          <a:p>
            <a:pPr lvl="2" eaLnBrk="1" hangingPunct="1">
              <a:lnSpc>
                <a:spcPct val="80000"/>
              </a:lnSpc>
            </a:pPr>
            <a:r>
              <a:rPr lang="fr-FR" sz="1600" smtClean="0"/>
              <a:t>Photon</a:t>
            </a:r>
          </a:p>
          <a:p>
            <a:pPr lvl="1" eaLnBrk="1" hangingPunct="1">
              <a:lnSpc>
                <a:spcPct val="80000"/>
              </a:lnSpc>
            </a:pPr>
            <a:r>
              <a:rPr lang="fr-FR" sz="1800" smtClean="0"/>
              <a:t>Trace + information cherenkov</a:t>
            </a:r>
          </a:p>
          <a:p>
            <a:pPr lvl="2" eaLnBrk="1" hangingPunct="1">
              <a:lnSpc>
                <a:spcPct val="80000"/>
              </a:lnSpc>
            </a:pPr>
            <a:r>
              <a:rPr lang="fr-FR" sz="1600" smtClean="0"/>
              <a:t>Identification de pion, kaon, etc…</a:t>
            </a:r>
          </a:p>
          <a:p>
            <a:pPr lvl="1" eaLnBrk="1" hangingPunct="1">
              <a:lnSpc>
                <a:spcPct val="80000"/>
              </a:lnSpc>
            </a:pPr>
            <a:r>
              <a:rPr lang="fr-FR" sz="1800" smtClean="0"/>
              <a:t>Etc…</a:t>
            </a:r>
          </a:p>
        </p:txBody>
      </p:sp>
      <p:pic>
        <p:nvPicPr>
          <p:cNvPr id="22535" name="Picture 5" descr="8558A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3644900"/>
            <a:ext cx="1949450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6682C5-C2B8-4498-9748-2091E701A791}" type="slidenum">
              <a:rPr lang="en-US"/>
              <a:pPr>
                <a:defRPr/>
              </a:pPr>
              <a:t>22</a:t>
            </a:fld>
            <a:endParaRPr lang="en-US"/>
          </a:p>
        </p:txBody>
      </p:sp>
      <p:sp>
        <p:nvSpPr>
          <p:cNvPr id="2355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90488"/>
            <a:ext cx="7772400" cy="1143001"/>
          </a:xfrm>
        </p:spPr>
        <p:txBody>
          <a:bodyPr/>
          <a:lstStyle/>
          <a:p>
            <a:pPr eaLnBrk="1" hangingPunct="1"/>
            <a:r>
              <a:rPr lang="fr-FR" sz="3600" smtClean="0"/>
              <a:t>Résumé</a:t>
            </a:r>
          </a:p>
        </p:txBody>
      </p:sp>
      <p:sp>
        <p:nvSpPr>
          <p:cNvPr id="235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836613"/>
            <a:ext cx="8642350" cy="54737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fr-FR" sz="2000" smtClean="0"/>
              <a:t>La reconstruction est l’opération qui, partant des données brutes d’un détecteur, « réalise » sa fonction:</a:t>
            </a:r>
          </a:p>
          <a:p>
            <a:pPr lvl="1" eaLnBrk="1" hangingPunct="1">
              <a:lnSpc>
                <a:spcPct val="80000"/>
              </a:lnSpc>
            </a:pPr>
            <a:r>
              <a:rPr lang="fr-FR" sz="1800" smtClean="0"/>
              <a:t>Production de vertex, traces, clusters, angles cherenkov…</a:t>
            </a:r>
          </a:p>
          <a:p>
            <a:pPr eaLnBrk="1" hangingPunct="1">
              <a:lnSpc>
                <a:spcPct val="80000"/>
              </a:lnSpc>
            </a:pPr>
            <a:r>
              <a:rPr lang="fr-FR" sz="2000" smtClean="0"/>
              <a:t>Cette reconstruction nécessite la connaissance de:</a:t>
            </a:r>
          </a:p>
          <a:p>
            <a:pPr lvl="1" eaLnBrk="1" hangingPunct="1">
              <a:lnSpc>
                <a:spcPct val="80000"/>
              </a:lnSpc>
            </a:pPr>
            <a:r>
              <a:rPr lang="fr-FR" sz="1800" smtClean="0"/>
              <a:t>La position des voies d’électroniques</a:t>
            </a:r>
          </a:p>
          <a:p>
            <a:pPr lvl="1" eaLnBrk="1" hangingPunct="1">
              <a:lnSpc>
                <a:spcPct val="80000"/>
              </a:lnSpc>
            </a:pPr>
            <a:r>
              <a:rPr lang="fr-FR" sz="1800" smtClean="0"/>
              <a:t>De la caractéristique de leur réponses</a:t>
            </a:r>
          </a:p>
          <a:p>
            <a:pPr lvl="2" eaLnBrk="1" hangingPunct="1">
              <a:lnSpc>
                <a:spcPct val="80000"/>
              </a:lnSpc>
            </a:pPr>
            <a:r>
              <a:rPr lang="fr-FR" sz="1600" smtClean="0"/>
              <a:t>Piédestaux, gains, etc..</a:t>
            </a:r>
          </a:p>
          <a:p>
            <a:pPr lvl="1" eaLnBrk="1" hangingPunct="1">
              <a:lnSpc>
                <a:spcPct val="80000"/>
              </a:lnSpc>
            </a:pPr>
            <a:r>
              <a:rPr lang="fr-FR" sz="1800" smtClean="0"/>
              <a:t>Ces informations sont consignées dans des bases de données</a:t>
            </a:r>
          </a:p>
          <a:p>
            <a:pPr lvl="1" eaLnBrk="1" hangingPunct="1">
              <a:lnSpc>
                <a:spcPct val="80000"/>
              </a:lnSpc>
            </a:pPr>
            <a:r>
              <a:rPr lang="fr-FR" sz="1800" smtClean="0"/>
              <a:t>Des données de calibration sont prises régulièrement afin d’assurer le contrôle des voies d’électroniques</a:t>
            </a:r>
          </a:p>
          <a:p>
            <a:pPr lvl="2" eaLnBrk="1" hangingPunct="1">
              <a:lnSpc>
                <a:spcPct val="80000"/>
              </a:lnSpc>
            </a:pPr>
            <a:r>
              <a:rPr lang="fr-FR" sz="1600" smtClean="0"/>
              <a:t>Ces données de calibration sont injectées dans la reconstruction</a:t>
            </a:r>
          </a:p>
          <a:p>
            <a:pPr eaLnBrk="1" hangingPunct="1">
              <a:lnSpc>
                <a:spcPct val="80000"/>
              </a:lnSpc>
            </a:pPr>
            <a:r>
              <a:rPr lang="fr-FR" sz="2000" smtClean="0"/>
              <a:t>La reconstruction se base sur des algorithmies</a:t>
            </a:r>
          </a:p>
          <a:p>
            <a:pPr lvl="1" eaLnBrk="1" hangingPunct="1">
              <a:lnSpc>
                <a:spcPct val="80000"/>
              </a:lnSpc>
            </a:pPr>
            <a:r>
              <a:rPr lang="fr-FR" sz="1800" smtClean="0"/>
              <a:t>Elle fait le choix de patterns</a:t>
            </a:r>
          </a:p>
          <a:p>
            <a:pPr lvl="1" eaLnBrk="1" hangingPunct="1">
              <a:lnSpc>
                <a:spcPct val="80000"/>
              </a:lnSpc>
            </a:pPr>
            <a:r>
              <a:rPr lang="fr-FR" sz="1800" smtClean="0"/>
              <a:t>Qui ont leurs limitations</a:t>
            </a:r>
          </a:p>
          <a:p>
            <a:pPr eaLnBrk="1" hangingPunct="1">
              <a:lnSpc>
                <a:spcPct val="80000"/>
              </a:lnSpc>
            </a:pPr>
            <a:r>
              <a:rPr lang="fr-FR" sz="2000" smtClean="0"/>
              <a:t>Les informations issues de la reconstruction peuvent elles-mêmes être combinées pour</a:t>
            </a:r>
          </a:p>
          <a:p>
            <a:pPr lvl="1" eaLnBrk="1" hangingPunct="1">
              <a:lnSpc>
                <a:spcPct val="80000"/>
              </a:lnSpc>
            </a:pPr>
            <a:r>
              <a:rPr lang="fr-FR" sz="1800" smtClean="0"/>
              <a:t>Identifier les particules</a:t>
            </a:r>
          </a:p>
          <a:p>
            <a:pPr lvl="1" eaLnBrk="1" hangingPunct="1">
              <a:lnSpc>
                <a:spcPct val="80000"/>
              </a:lnSpc>
            </a:pPr>
            <a:r>
              <a:rPr lang="fr-FR" sz="1800" smtClean="0"/>
              <a:t>Fabriquer de nouveaux objets/particules:</a:t>
            </a:r>
          </a:p>
          <a:p>
            <a:pPr lvl="2" eaLnBrk="1" hangingPunct="1">
              <a:lnSpc>
                <a:spcPct val="80000"/>
              </a:lnSpc>
            </a:pPr>
            <a:r>
              <a:rPr lang="fr-FR" sz="1600" smtClean="0"/>
              <a:t>Ex: combinaison de traces chargées + vertexing </a:t>
            </a:r>
            <a:r>
              <a:rPr lang="fr-FR" sz="1600" smtClean="0">
                <a:sym typeface="Wingdings" pitchFamily="2" charset="2"/>
              </a:rPr>
              <a:t> obtention de K</a:t>
            </a:r>
            <a:r>
              <a:rPr lang="fr-FR" sz="1600" baseline="30000" smtClean="0">
                <a:sym typeface="Wingdings" pitchFamily="2" charset="2"/>
              </a:rPr>
              <a:t>0</a:t>
            </a:r>
            <a:r>
              <a:rPr lang="fr-FR" sz="1600" baseline="-25000" smtClean="0">
                <a:sym typeface="Wingdings" pitchFamily="2" charset="2"/>
              </a:rPr>
              <a:t>S</a:t>
            </a:r>
          </a:p>
          <a:p>
            <a:pPr eaLnBrk="1" hangingPunct="1">
              <a:lnSpc>
                <a:spcPct val="80000"/>
              </a:lnSpc>
            </a:pPr>
            <a:r>
              <a:rPr lang="fr-FR" sz="2000" smtClean="0"/>
              <a:t>… on est </a:t>
            </a:r>
            <a:r>
              <a:rPr lang="fr-FR" sz="2000" smtClean="0">
                <a:cs typeface="Times New Roman" pitchFamily="18" charset="0"/>
              </a:rPr>
              <a:t>à</a:t>
            </a:r>
            <a:r>
              <a:rPr lang="fr-FR" sz="2000" smtClean="0"/>
              <a:t> la lisière de l’analyse de physique.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1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1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EFB921-A8C6-4B7A-BB07-E336ABDDEF06}" type="slidenum">
              <a:rPr lang="en-US"/>
              <a:pPr>
                <a:defRPr/>
              </a:pPr>
              <a:t>23</a:t>
            </a:fld>
            <a:endParaRPr lang="en-US"/>
          </a:p>
        </p:txBody>
      </p:sp>
      <p:grpSp>
        <p:nvGrpSpPr>
          <p:cNvPr id="24581" name="Group 6"/>
          <p:cNvGrpSpPr>
            <a:grpSpLocks/>
          </p:cNvGrpSpPr>
          <p:nvPr/>
        </p:nvGrpSpPr>
        <p:grpSpPr bwMode="auto">
          <a:xfrm>
            <a:off x="585788" y="476250"/>
            <a:ext cx="7658100" cy="6326188"/>
            <a:chOff x="295" y="981"/>
            <a:chExt cx="4824" cy="3985"/>
          </a:xfrm>
        </p:grpSpPr>
        <p:pic>
          <p:nvPicPr>
            <p:cNvPr id="24584" name="Picture 7" descr="babar-pub-0438_1"/>
            <p:cNvPicPr>
              <a:picLocks noChangeAspect="1" noChangeArrowheads="1"/>
            </p:cNvPicPr>
            <p:nvPr/>
          </p:nvPicPr>
          <p:blipFill>
            <a:blip r:embed="rId3">
              <a:lum brigh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364235">
              <a:off x="476" y="981"/>
              <a:ext cx="1469" cy="1900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585" name="Picture 8" descr="babar-pub-0438_2"/>
            <p:cNvPicPr>
              <a:picLocks noChangeAspect="1" noChangeArrowheads="1"/>
            </p:cNvPicPr>
            <p:nvPr/>
          </p:nvPicPr>
          <p:blipFill>
            <a:blip r:embed="rId4">
              <a:lum brigh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826871">
              <a:off x="295" y="1661"/>
              <a:ext cx="1469" cy="1900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586" name="Picture 9" descr="babar-pub-0438_3"/>
            <p:cNvPicPr>
              <a:picLocks noChangeAspect="1" noChangeArrowheads="1"/>
            </p:cNvPicPr>
            <p:nvPr/>
          </p:nvPicPr>
          <p:blipFill>
            <a:blip r:embed="rId5">
              <a:lum brigh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3117598">
              <a:off x="647" y="2171"/>
              <a:ext cx="1468" cy="1899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587" name="Picture 10" descr="babar-pub-0438_4"/>
            <p:cNvPicPr>
              <a:picLocks noChangeAspect="1" noChangeArrowheads="1"/>
            </p:cNvPicPr>
            <p:nvPr/>
          </p:nvPicPr>
          <p:blipFill>
            <a:blip r:embed="rId6">
              <a:lum brigh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96171">
              <a:off x="2018" y="1616"/>
              <a:ext cx="1468" cy="1899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588" name="Picture 11" descr="babar-pub-0438_5"/>
            <p:cNvPicPr>
              <a:picLocks noChangeAspect="1" noChangeArrowheads="1"/>
            </p:cNvPicPr>
            <p:nvPr/>
          </p:nvPicPr>
          <p:blipFill>
            <a:blip r:embed="rId7">
              <a:lum brigh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18303">
              <a:off x="2245" y="2421"/>
              <a:ext cx="1468" cy="1899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589" name="Picture 12" descr="babar-pub-0438_6"/>
            <p:cNvPicPr>
              <a:picLocks noChangeAspect="1" noChangeArrowheads="1"/>
            </p:cNvPicPr>
            <p:nvPr/>
          </p:nvPicPr>
          <p:blipFill>
            <a:blip r:embed="rId8">
              <a:lum brigh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39505">
              <a:off x="3515" y="1797"/>
              <a:ext cx="1468" cy="1899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590" name="Picture 13" descr="babar-pub-0438_7"/>
            <p:cNvPicPr>
              <a:picLocks noChangeAspect="1" noChangeArrowheads="1"/>
            </p:cNvPicPr>
            <p:nvPr/>
          </p:nvPicPr>
          <p:blipFill>
            <a:blip r:embed="rId9">
              <a:lum brigh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415014">
              <a:off x="3651" y="3067"/>
              <a:ext cx="1468" cy="1899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582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fr-FR" sz="4000" smtClean="0"/>
              <a:t>– DEUXIÈME PARTIE –</a:t>
            </a:r>
            <a:br>
              <a:rPr lang="fr-FR" sz="4000" smtClean="0"/>
            </a:br>
            <a:r>
              <a:rPr lang="fr-FR" sz="4000" smtClean="0"/>
              <a:t/>
            </a:r>
            <a:br>
              <a:rPr lang="fr-FR" sz="4000" smtClean="0"/>
            </a:br>
            <a:r>
              <a:rPr lang="fr-FR" sz="4000" smtClean="0"/>
              <a:t>LES GRANDES LIGNES D’UNE MESURE DE PHYSIQUE</a:t>
            </a:r>
          </a:p>
        </p:txBody>
      </p:sp>
      <p:sp>
        <p:nvSpPr>
          <p:cNvPr id="24583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6B7425-35CC-40C8-A34F-327743672234}" type="slidenum">
              <a:rPr lang="en-US"/>
              <a:pPr>
                <a:defRPr/>
              </a:pPr>
              <a:t>24</a:t>
            </a:fld>
            <a:endParaRPr lang="en-US"/>
          </a:p>
        </p:txBody>
      </p:sp>
      <p:sp>
        <p:nvSpPr>
          <p:cNvPr id="2560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88913"/>
            <a:ext cx="7772400" cy="1143000"/>
          </a:xfrm>
        </p:spPr>
        <p:txBody>
          <a:bodyPr/>
          <a:lstStyle/>
          <a:p>
            <a:pPr eaLnBrk="1" hangingPunct="1"/>
            <a:r>
              <a:rPr lang="fr-FR" smtClean="0"/>
              <a:t>Sur quoi s’appuie une mesure ?</a:t>
            </a:r>
          </a:p>
        </p:txBody>
      </p:sp>
      <p:sp>
        <p:nvSpPr>
          <p:cNvPr id="256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341438"/>
            <a:ext cx="8207375" cy="511968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fr-FR" sz="2800" smtClean="0"/>
              <a:t>Le but d’une mesure de physique:</a:t>
            </a:r>
          </a:p>
          <a:p>
            <a:pPr lvl="1" eaLnBrk="1" hangingPunct="1">
              <a:lnSpc>
                <a:spcPct val="80000"/>
              </a:lnSpc>
            </a:pPr>
            <a:r>
              <a:rPr lang="fr-FR" sz="2400" smtClean="0"/>
              <a:t>Extraire la valeur de paramètre(s) théorique(s)</a:t>
            </a:r>
          </a:p>
          <a:p>
            <a:pPr lvl="1" eaLnBrk="1" hangingPunct="1">
              <a:lnSpc>
                <a:spcPct val="80000"/>
              </a:lnSpc>
            </a:pPr>
            <a:r>
              <a:rPr lang="fr-FR" sz="2400" smtClean="0"/>
              <a:t>Exemples:</a:t>
            </a:r>
          </a:p>
          <a:p>
            <a:pPr lvl="2" eaLnBrk="1" hangingPunct="1">
              <a:lnSpc>
                <a:spcPct val="80000"/>
              </a:lnSpc>
            </a:pPr>
            <a:r>
              <a:rPr lang="fr-FR" sz="2000" smtClean="0"/>
              <a:t>Nombre de familles de neutrinos</a:t>
            </a:r>
          </a:p>
          <a:p>
            <a:pPr lvl="2" eaLnBrk="1" hangingPunct="1">
              <a:lnSpc>
                <a:spcPct val="80000"/>
              </a:lnSpc>
            </a:pPr>
            <a:r>
              <a:rPr lang="fr-FR" sz="2000" smtClean="0"/>
              <a:t>sin(2</a:t>
            </a:r>
            <a:r>
              <a:rPr lang="fr-FR" sz="2000" i="1" smtClean="0">
                <a:latin typeface="Symbol" pitchFamily="18" charset="2"/>
              </a:rPr>
              <a:t>b</a:t>
            </a:r>
            <a:r>
              <a:rPr lang="fr-FR" sz="2000" smtClean="0"/>
              <a:t>)</a:t>
            </a:r>
          </a:p>
          <a:p>
            <a:pPr lvl="2" eaLnBrk="1" hangingPunct="1">
              <a:lnSpc>
                <a:spcPct val="80000"/>
              </a:lnSpc>
            </a:pPr>
            <a:r>
              <a:rPr lang="fr-FR" sz="2000" smtClean="0"/>
              <a:t>Masse du Higgs</a:t>
            </a:r>
          </a:p>
          <a:p>
            <a:pPr eaLnBrk="1" hangingPunct="1">
              <a:lnSpc>
                <a:spcPct val="80000"/>
              </a:lnSpc>
            </a:pPr>
            <a:r>
              <a:rPr lang="fr-FR" sz="2800" smtClean="0"/>
              <a:t>Une mesure de physique exploite certaines désintégrations:</a:t>
            </a:r>
          </a:p>
          <a:p>
            <a:pPr lvl="1" eaLnBrk="1" hangingPunct="1">
              <a:lnSpc>
                <a:spcPct val="80000"/>
              </a:lnSpc>
            </a:pPr>
            <a:r>
              <a:rPr lang="fr-FR" sz="2400" smtClean="0"/>
              <a:t>Connues pour leur sensibilité à ces paramètres</a:t>
            </a:r>
          </a:p>
          <a:p>
            <a:pPr lvl="1" eaLnBrk="1" hangingPunct="1">
              <a:lnSpc>
                <a:spcPct val="80000"/>
              </a:lnSpc>
            </a:pPr>
            <a:r>
              <a:rPr lang="fr-FR" sz="2400" smtClean="0"/>
              <a:t>Exemples:</a:t>
            </a:r>
          </a:p>
          <a:p>
            <a:pPr lvl="2" eaLnBrk="1" hangingPunct="1">
              <a:lnSpc>
                <a:spcPct val="80000"/>
              </a:lnSpc>
            </a:pPr>
            <a:r>
              <a:rPr lang="fr-FR" sz="2000" smtClean="0"/>
              <a:t>Nombre de famille de neutrinos : combine toutes les désintégrations du Z</a:t>
            </a:r>
            <a:r>
              <a:rPr lang="fr-FR" sz="2000" baseline="30000" smtClean="0"/>
              <a:t>0</a:t>
            </a:r>
          </a:p>
          <a:p>
            <a:pPr lvl="2" eaLnBrk="1" hangingPunct="1">
              <a:lnSpc>
                <a:spcPct val="80000"/>
              </a:lnSpc>
            </a:pPr>
            <a:r>
              <a:rPr lang="fr-FR" sz="2000" smtClean="0"/>
              <a:t>Mesure de sin(2</a:t>
            </a:r>
            <a:r>
              <a:rPr lang="fr-FR" sz="2000" i="1" smtClean="0">
                <a:latin typeface="Symbol" pitchFamily="18" charset="2"/>
              </a:rPr>
              <a:t>b</a:t>
            </a:r>
            <a:r>
              <a:rPr lang="fr-FR" sz="2000" smtClean="0"/>
              <a:t>) : désintégrations B</a:t>
            </a:r>
            <a:r>
              <a:rPr lang="fr-FR" sz="2000" baseline="30000" smtClean="0"/>
              <a:t>0</a:t>
            </a:r>
            <a:r>
              <a:rPr lang="fr-FR" sz="2000" smtClean="0"/>
              <a:t> </a:t>
            </a:r>
            <a:r>
              <a:rPr lang="fr-FR" sz="2000" smtClean="0">
                <a:cs typeface="Times New Roman" pitchFamily="18" charset="0"/>
              </a:rPr>
              <a:t>→ J/</a:t>
            </a:r>
            <a:r>
              <a:rPr lang="fr-FR" sz="2000" smtClean="0">
                <a:latin typeface="Symbol" pitchFamily="18" charset="2"/>
                <a:cs typeface="Times New Roman" pitchFamily="18" charset="0"/>
              </a:rPr>
              <a:t>Y</a:t>
            </a:r>
            <a:r>
              <a:rPr lang="fr-FR" sz="2000" smtClean="0">
                <a:cs typeface="Times New Roman" pitchFamily="18" charset="0"/>
              </a:rPr>
              <a:t> K</a:t>
            </a:r>
            <a:r>
              <a:rPr lang="fr-FR" sz="2000" baseline="30000" smtClean="0">
                <a:cs typeface="Times New Roman" pitchFamily="18" charset="0"/>
              </a:rPr>
              <a:t>0</a:t>
            </a:r>
            <a:r>
              <a:rPr lang="fr-FR" sz="2000" baseline="-25000" smtClean="0">
                <a:cs typeface="Times New Roman" pitchFamily="18" charset="0"/>
              </a:rPr>
              <a:t>S</a:t>
            </a:r>
            <a:r>
              <a:rPr lang="fr-FR" sz="2000" smtClean="0">
                <a:cs typeface="Times New Roman" pitchFamily="18" charset="0"/>
              </a:rPr>
              <a:t> </a:t>
            </a:r>
          </a:p>
          <a:p>
            <a:pPr lvl="2" eaLnBrk="1" hangingPunct="1">
              <a:lnSpc>
                <a:spcPct val="80000"/>
              </a:lnSpc>
            </a:pPr>
            <a:r>
              <a:rPr lang="fr-FR" sz="2000" smtClean="0"/>
              <a:t>Masse du Higgs: toutes désintégrations suffisamment abondantes (et reconnaissables)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583" y="2017602"/>
            <a:ext cx="6480777" cy="4651758"/>
          </a:xfrm>
          <a:prstGeom prst="rect">
            <a:avLst/>
          </a:prstGeom>
        </p:spPr>
      </p:pic>
      <p:sp>
        <p:nvSpPr>
          <p:cNvPr id="26626" name="Titre 1"/>
          <p:cNvSpPr>
            <a:spLocks noGrp="1"/>
          </p:cNvSpPr>
          <p:nvPr>
            <p:ph type="title"/>
          </p:nvPr>
        </p:nvSpPr>
        <p:spPr>
          <a:xfrm>
            <a:off x="685800" y="-17463"/>
            <a:ext cx="7772400" cy="1143001"/>
          </a:xfrm>
        </p:spPr>
        <p:txBody>
          <a:bodyPr/>
          <a:lstStyle/>
          <a:p>
            <a:r>
              <a:rPr lang="en-US" sz="3600" dirty="0" err="1" smtClean="0"/>
              <a:t>Exemple</a:t>
            </a:r>
            <a:r>
              <a:rPr lang="en-US" sz="3600" dirty="0" smtClean="0"/>
              <a:t>: </a:t>
            </a:r>
            <a:r>
              <a:rPr lang="en-US" sz="3600" dirty="0" err="1" smtClean="0"/>
              <a:t>recherche</a:t>
            </a:r>
            <a:r>
              <a:rPr lang="en-US" sz="3600" dirty="0" smtClean="0"/>
              <a:t> de Higgs</a:t>
            </a:r>
          </a:p>
        </p:txBody>
      </p:sp>
      <p:sp>
        <p:nvSpPr>
          <p:cNvPr id="26627" name="Espace réservé du contenu 12"/>
          <p:cNvSpPr>
            <a:spLocks noGrp="1"/>
          </p:cNvSpPr>
          <p:nvPr>
            <p:ph idx="1"/>
          </p:nvPr>
        </p:nvSpPr>
        <p:spPr>
          <a:xfrm>
            <a:off x="250825" y="908720"/>
            <a:ext cx="8642350" cy="4114800"/>
          </a:xfrm>
        </p:spPr>
        <p:txBody>
          <a:bodyPr/>
          <a:lstStyle/>
          <a:p>
            <a:r>
              <a:rPr lang="fr-FR" sz="2400" dirty="0" smtClean="0"/>
              <a:t>Essentiellement un problème de signal/bruit:</a:t>
            </a:r>
          </a:p>
          <a:p>
            <a:pPr lvl="1"/>
            <a:r>
              <a:rPr lang="fr-FR" sz="2000" dirty="0" smtClean="0"/>
              <a:t>Sélection de mode de désintégration avec des signatures suffisamment claires pour être distinguées du bruit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Marc Verderi - LLR</a:t>
            </a: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De la physique au detecteur - Aussois - Decembre 2012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F68C73-26FE-4BEE-B771-9213AC6F9075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30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31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3FB2ED-B339-4EA6-9DFB-0B6AEF1CD279}" type="slidenum">
              <a:rPr lang="en-US"/>
              <a:pPr>
                <a:defRPr/>
              </a:pPr>
              <a:t>26</a:t>
            </a:fld>
            <a:endParaRPr lang="en-US"/>
          </a:p>
        </p:txBody>
      </p:sp>
      <p:pic>
        <p:nvPicPr>
          <p:cNvPr id="27653" name="Picture 36" descr="pepii[1]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" y="808038"/>
            <a:ext cx="8839200" cy="312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76250"/>
            <a:ext cx="7772400" cy="1143000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fr-FR" sz="4000" smtClean="0"/>
              <a:t>Exemple: sensibilité à sin(2</a:t>
            </a:r>
            <a:r>
              <a:rPr lang="fr-FR" sz="4000" i="1" smtClean="0">
                <a:latin typeface="Symbol" pitchFamily="18" charset="2"/>
              </a:rPr>
              <a:t>b</a:t>
            </a:r>
            <a:r>
              <a:rPr lang="fr-FR" sz="4000" smtClean="0"/>
              <a:t>)</a:t>
            </a:r>
            <a:br>
              <a:rPr lang="fr-FR" sz="4000" smtClean="0"/>
            </a:br>
            <a:r>
              <a:rPr lang="fr-FR" sz="4000" smtClean="0"/>
              <a:t> </a:t>
            </a:r>
            <a:r>
              <a:rPr lang="fr-FR" sz="2000" smtClean="0">
                <a:solidFill>
                  <a:schemeClr val="tx1"/>
                </a:solidFill>
              </a:rPr>
              <a:t>avec e</a:t>
            </a:r>
            <a:r>
              <a:rPr lang="fr-FR" sz="2000" baseline="30000" smtClean="0">
                <a:solidFill>
                  <a:schemeClr val="tx1"/>
                </a:solidFill>
              </a:rPr>
              <a:t>+</a:t>
            </a:r>
            <a:r>
              <a:rPr lang="fr-FR" sz="2000" smtClean="0">
                <a:solidFill>
                  <a:schemeClr val="tx1"/>
                </a:solidFill>
              </a:rPr>
              <a:t>e</a:t>
            </a:r>
            <a:r>
              <a:rPr lang="fr-FR" sz="2000" baseline="30000" smtClean="0">
                <a:solidFill>
                  <a:schemeClr val="tx1"/>
                </a:solidFill>
                <a:latin typeface="Symbol" pitchFamily="18" charset="2"/>
              </a:rPr>
              <a:t>-</a:t>
            </a:r>
            <a:r>
              <a:rPr lang="fr-FR" sz="2000" smtClean="0">
                <a:solidFill>
                  <a:schemeClr val="tx1"/>
                </a:solidFill>
              </a:rPr>
              <a:t> </a:t>
            </a:r>
            <a:r>
              <a:rPr lang="fr-FR" sz="2000" smtClean="0">
                <a:solidFill>
                  <a:schemeClr val="tx1"/>
                </a:solidFill>
                <a:cs typeface="Times New Roman" pitchFamily="18" charset="0"/>
              </a:rPr>
              <a:t>→</a:t>
            </a:r>
            <a:r>
              <a:rPr lang="fr-FR" sz="2000" smtClean="0">
                <a:solidFill>
                  <a:schemeClr val="tx1"/>
                </a:solidFill>
              </a:rPr>
              <a:t> </a:t>
            </a:r>
            <a:r>
              <a:rPr lang="fr-FR" sz="2000" smtClean="0">
                <a:solidFill>
                  <a:schemeClr val="tx1"/>
                </a:solidFill>
                <a:latin typeface="Symbol" pitchFamily="18" charset="2"/>
              </a:rPr>
              <a:t>U</a:t>
            </a:r>
            <a:r>
              <a:rPr lang="fr-FR" sz="2000" smtClean="0">
                <a:solidFill>
                  <a:schemeClr val="tx1"/>
                </a:solidFill>
              </a:rPr>
              <a:t>(4S) </a:t>
            </a:r>
            <a:r>
              <a:rPr lang="fr-FR" sz="2000" smtClean="0">
                <a:solidFill>
                  <a:schemeClr val="tx1"/>
                </a:solidFill>
                <a:cs typeface="Times New Roman" pitchFamily="18" charset="0"/>
              </a:rPr>
              <a:t>→</a:t>
            </a:r>
            <a:r>
              <a:rPr lang="fr-FR" sz="2000" smtClean="0">
                <a:solidFill>
                  <a:schemeClr val="tx1"/>
                </a:solidFill>
              </a:rPr>
              <a:t> B</a:t>
            </a:r>
            <a:r>
              <a:rPr lang="fr-FR" sz="2000" baseline="30000" smtClean="0">
                <a:solidFill>
                  <a:schemeClr val="tx1"/>
                </a:solidFill>
              </a:rPr>
              <a:t>0</a:t>
            </a:r>
            <a:r>
              <a:rPr lang="fr-FR" sz="2000" smtClean="0">
                <a:solidFill>
                  <a:schemeClr val="tx1"/>
                </a:solidFill>
              </a:rPr>
              <a:t> anti–B</a:t>
            </a:r>
            <a:r>
              <a:rPr lang="fr-FR" sz="2000" baseline="30000" smtClean="0">
                <a:solidFill>
                  <a:schemeClr val="tx1"/>
                </a:solidFill>
              </a:rPr>
              <a:t>0</a:t>
            </a:r>
          </a:p>
        </p:txBody>
      </p:sp>
      <p:grpSp>
        <p:nvGrpSpPr>
          <p:cNvPr id="156676" name="Group 4"/>
          <p:cNvGrpSpPr>
            <a:grpSpLocks noChangeAspect="1"/>
          </p:cNvGrpSpPr>
          <p:nvPr/>
        </p:nvGrpSpPr>
        <p:grpSpPr bwMode="auto">
          <a:xfrm>
            <a:off x="1905000" y="3076575"/>
            <a:ext cx="255588" cy="255588"/>
            <a:chOff x="2064" y="1350"/>
            <a:chExt cx="1612" cy="1614"/>
          </a:xfrm>
        </p:grpSpPr>
        <p:pic>
          <p:nvPicPr>
            <p:cNvPr id="27678" name="Picture 5" descr="spher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4" y="1356"/>
              <a:ext cx="1592" cy="1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79" name="Oval 6"/>
            <p:cNvSpPr>
              <a:spLocks noChangeAspect="1" noChangeArrowheads="1"/>
            </p:cNvSpPr>
            <p:nvPr/>
          </p:nvSpPr>
          <p:spPr bwMode="auto">
            <a:xfrm>
              <a:off x="2064" y="1350"/>
              <a:ext cx="1607" cy="1607"/>
            </a:xfrm>
            <a:prstGeom prst="ellipse">
              <a:avLst/>
            </a:prstGeom>
            <a:solidFill>
              <a:schemeClr val="accent2">
                <a:alpha val="58038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56679" name="Picture 7" descr="spher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076575"/>
            <a:ext cx="252413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6684" name="Group 12"/>
          <p:cNvGrpSpPr>
            <a:grpSpLocks/>
          </p:cNvGrpSpPr>
          <p:nvPr/>
        </p:nvGrpSpPr>
        <p:grpSpPr bwMode="auto">
          <a:xfrm>
            <a:off x="1295400" y="2676525"/>
            <a:ext cx="4292600" cy="1617663"/>
            <a:chOff x="1065" y="931"/>
            <a:chExt cx="2704" cy="1019"/>
          </a:xfrm>
        </p:grpSpPr>
        <p:sp>
          <p:nvSpPr>
            <p:cNvPr id="27674" name="Arc 8"/>
            <p:cNvSpPr>
              <a:spLocks noChangeAspect="1"/>
            </p:cNvSpPr>
            <p:nvPr/>
          </p:nvSpPr>
          <p:spPr bwMode="auto">
            <a:xfrm rot="10013158">
              <a:off x="2478" y="1316"/>
              <a:ext cx="513" cy="485"/>
            </a:xfrm>
            <a:custGeom>
              <a:avLst/>
              <a:gdLst>
                <a:gd name="T0" fmla="*/ 4 w 21600"/>
                <a:gd name="T1" fmla="*/ 0 h 20396"/>
                <a:gd name="T2" fmla="*/ 12 w 21600"/>
                <a:gd name="T3" fmla="*/ 12 h 20396"/>
                <a:gd name="T4" fmla="*/ 0 w 21600"/>
                <a:gd name="T5" fmla="*/ 12 h 2039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0396" fill="none" extrusionOk="0">
                  <a:moveTo>
                    <a:pt x="7110" y="-1"/>
                  </a:moveTo>
                  <a:cubicBezTo>
                    <a:pt x="15786" y="3024"/>
                    <a:pt x="21600" y="11207"/>
                    <a:pt x="21600" y="20396"/>
                  </a:cubicBezTo>
                </a:path>
                <a:path w="21600" h="20396" stroke="0" extrusionOk="0">
                  <a:moveTo>
                    <a:pt x="7110" y="-1"/>
                  </a:moveTo>
                  <a:cubicBezTo>
                    <a:pt x="15786" y="3024"/>
                    <a:pt x="21600" y="11207"/>
                    <a:pt x="21600" y="20396"/>
                  </a:cubicBezTo>
                  <a:lnTo>
                    <a:pt x="0" y="20396"/>
                  </a:lnTo>
                  <a:lnTo>
                    <a:pt x="7110" y="-1"/>
                  </a:lnTo>
                  <a:close/>
                </a:path>
              </a:pathLst>
            </a:custGeom>
            <a:noFill/>
            <a:ln w="19050">
              <a:solidFill>
                <a:srgbClr val="800080"/>
              </a:solidFill>
              <a:round/>
              <a:headEnd type="stealth" w="lg" len="lg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75" name="Arc 9"/>
            <p:cNvSpPr>
              <a:spLocks noChangeAspect="1"/>
            </p:cNvSpPr>
            <p:nvPr/>
          </p:nvSpPr>
          <p:spPr bwMode="auto">
            <a:xfrm rot="-1183260">
              <a:off x="1065" y="931"/>
              <a:ext cx="1295" cy="697"/>
            </a:xfrm>
            <a:custGeom>
              <a:avLst/>
              <a:gdLst>
                <a:gd name="T0" fmla="*/ 65 w 21600"/>
                <a:gd name="T1" fmla="*/ 0 h 11614"/>
                <a:gd name="T2" fmla="*/ 78 w 21600"/>
                <a:gd name="T3" fmla="*/ 42 h 11614"/>
                <a:gd name="T4" fmla="*/ 0 w 21600"/>
                <a:gd name="T5" fmla="*/ 42 h 1161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11614" fill="none" extrusionOk="0">
                  <a:moveTo>
                    <a:pt x="18211" y="0"/>
                  </a:moveTo>
                  <a:cubicBezTo>
                    <a:pt x="20424" y="3469"/>
                    <a:pt x="21600" y="7498"/>
                    <a:pt x="21600" y="11614"/>
                  </a:cubicBezTo>
                </a:path>
                <a:path w="21600" h="11614" stroke="0" extrusionOk="0">
                  <a:moveTo>
                    <a:pt x="18211" y="0"/>
                  </a:moveTo>
                  <a:cubicBezTo>
                    <a:pt x="20424" y="3469"/>
                    <a:pt x="21600" y="7498"/>
                    <a:pt x="21600" y="11614"/>
                  </a:cubicBezTo>
                  <a:lnTo>
                    <a:pt x="0" y="11614"/>
                  </a:lnTo>
                  <a:lnTo>
                    <a:pt x="18211" y="0"/>
                  </a:lnTo>
                  <a:close/>
                </a:path>
              </a:pathLst>
            </a:custGeom>
            <a:noFill/>
            <a:ln w="19050">
              <a:solidFill>
                <a:srgbClr val="800080"/>
              </a:solidFill>
              <a:round/>
              <a:headEnd type="stealth" w="lg" len="lg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76" name="Arc 10"/>
            <p:cNvSpPr>
              <a:spLocks noChangeAspect="1"/>
            </p:cNvSpPr>
            <p:nvPr/>
          </p:nvSpPr>
          <p:spPr bwMode="auto">
            <a:xfrm rot="1659188" flipH="1">
              <a:off x="2474" y="1235"/>
              <a:ext cx="1295" cy="482"/>
            </a:xfrm>
            <a:custGeom>
              <a:avLst/>
              <a:gdLst>
                <a:gd name="T0" fmla="*/ 72 w 21600"/>
                <a:gd name="T1" fmla="*/ 0 h 8025"/>
                <a:gd name="T2" fmla="*/ 78 w 21600"/>
                <a:gd name="T3" fmla="*/ 29 h 8025"/>
                <a:gd name="T4" fmla="*/ 0 w 21600"/>
                <a:gd name="T5" fmla="*/ 29 h 802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8025" fill="none" extrusionOk="0">
                  <a:moveTo>
                    <a:pt x="20053" y="0"/>
                  </a:moveTo>
                  <a:cubicBezTo>
                    <a:pt x="21075" y="2552"/>
                    <a:pt x="21600" y="5275"/>
                    <a:pt x="21600" y="8025"/>
                  </a:cubicBezTo>
                </a:path>
                <a:path w="21600" h="8025" stroke="0" extrusionOk="0">
                  <a:moveTo>
                    <a:pt x="20053" y="0"/>
                  </a:moveTo>
                  <a:cubicBezTo>
                    <a:pt x="21075" y="2552"/>
                    <a:pt x="21600" y="5275"/>
                    <a:pt x="21600" y="8025"/>
                  </a:cubicBezTo>
                  <a:lnTo>
                    <a:pt x="0" y="8025"/>
                  </a:lnTo>
                  <a:lnTo>
                    <a:pt x="20053" y="0"/>
                  </a:lnTo>
                  <a:close/>
                </a:path>
              </a:pathLst>
            </a:custGeom>
            <a:noFill/>
            <a:ln w="19050">
              <a:solidFill>
                <a:srgbClr val="800080"/>
              </a:solidFill>
              <a:round/>
              <a:headEnd type="stealth" w="lg" len="lg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77" name="Arc 11"/>
            <p:cNvSpPr>
              <a:spLocks noChangeAspect="1"/>
            </p:cNvSpPr>
            <p:nvPr/>
          </p:nvSpPr>
          <p:spPr bwMode="auto">
            <a:xfrm rot="11506904" flipH="1">
              <a:off x="1074" y="1253"/>
              <a:ext cx="1295" cy="697"/>
            </a:xfrm>
            <a:custGeom>
              <a:avLst/>
              <a:gdLst>
                <a:gd name="T0" fmla="*/ 65 w 21600"/>
                <a:gd name="T1" fmla="*/ 0 h 11614"/>
                <a:gd name="T2" fmla="*/ 78 w 21600"/>
                <a:gd name="T3" fmla="*/ 42 h 11614"/>
                <a:gd name="T4" fmla="*/ 0 w 21600"/>
                <a:gd name="T5" fmla="*/ 42 h 1161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11614" fill="none" extrusionOk="0">
                  <a:moveTo>
                    <a:pt x="18211" y="0"/>
                  </a:moveTo>
                  <a:cubicBezTo>
                    <a:pt x="20424" y="3469"/>
                    <a:pt x="21600" y="7498"/>
                    <a:pt x="21600" y="11614"/>
                  </a:cubicBezTo>
                </a:path>
                <a:path w="21600" h="11614" stroke="0" extrusionOk="0">
                  <a:moveTo>
                    <a:pt x="18211" y="0"/>
                  </a:moveTo>
                  <a:cubicBezTo>
                    <a:pt x="20424" y="3469"/>
                    <a:pt x="21600" y="7498"/>
                    <a:pt x="21600" y="11614"/>
                  </a:cubicBezTo>
                  <a:lnTo>
                    <a:pt x="0" y="11614"/>
                  </a:lnTo>
                  <a:lnTo>
                    <a:pt x="18211" y="0"/>
                  </a:lnTo>
                  <a:close/>
                </a:path>
              </a:pathLst>
            </a:custGeom>
            <a:noFill/>
            <a:ln w="19050">
              <a:solidFill>
                <a:srgbClr val="800080"/>
              </a:solidFill>
              <a:round/>
              <a:headEnd type="stealth" w="lg" len="lg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56685" name="Text Box 13"/>
          <p:cNvSpPr txBox="1">
            <a:spLocks noChangeArrowheads="1"/>
          </p:cNvSpPr>
          <p:nvPr/>
        </p:nvSpPr>
        <p:spPr bwMode="auto">
          <a:xfrm>
            <a:off x="1098550" y="3141663"/>
            <a:ext cx="2165350" cy="549275"/>
          </a:xfrm>
          <a:prstGeom prst="rect">
            <a:avLst/>
          </a:prstGeom>
          <a:noFill/>
          <a:ln w="19050">
            <a:solidFill>
              <a:srgbClr val="800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fr-FR">
                <a:latin typeface="Times New Roman" pitchFamily="18" charset="0"/>
              </a:rPr>
              <a:t>Supposons que l’on a</a:t>
            </a:r>
          </a:p>
          <a:p>
            <a:pPr algn="ctr">
              <a:lnSpc>
                <a:spcPct val="80000"/>
              </a:lnSpc>
            </a:pPr>
            <a:r>
              <a:rPr lang="fr-FR">
                <a:latin typeface="Times New Roman" pitchFamily="18" charset="0"/>
              </a:rPr>
              <a:t>un anti-B</a:t>
            </a:r>
            <a:r>
              <a:rPr lang="fr-FR" baseline="30000">
                <a:latin typeface="Times New Roman" pitchFamily="18" charset="0"/>
              </a:rPr>
              <a:t>0</a:t>
            </a:r>
            <a:r>
              <a:rPr lang="fr-FR">
                <a:latin typeface="Times New Roman" pitchFamily="18" charset="0"/>
              </a:rPr>
              <a:t>…</a:t>
            </a:r>
          </a:p>
        </p:txBody>
      </p:sp>
      <p:grpSp>
        <p:nvGrpSpPr>
          <p:cNvPr id="156692" name="Group 20"/>
          <p:cNvGrpSpPr>
            <a:grpSpLocks/>
          </p:cNvGrpSpPr>
          <p:nvPr/>
        </p:nvGrpSpPr>
        <p:grpSpPr bwMode="auto">
          <a:xfrm>
            <a:off x="5491163" y="1435100"/>
            <a:ext cx="1608137" cy="2630488"/>
            <a:chOff x="3708" y="359"/>
            <a:chExt cx="1013" cy="1657"/>
          </a:xfrm>
        </p:grpSpPr>
        <p:sp>
          <p:nvSpPr>
            <p:cNvPr id="27669" name="Arc 15"/>
            <p:cNvSpPr>
              <a:spLocks/>
            </p:cNvSpPr>
            <p:nvPr/>
          </p:nvSpPr>
          <p:spPr bwMode="auto">
            <a:xfrm rot="4205211">
              <a:off x="3847" y="383"/>
              <a:ext cx="757" cy="709"/>
            </a:xfrm>
            <a:custGeom>
              <a:avLst/>
              <a:gdLst>
                <a:gd name="T0" fmla="*/ 21 w 21600"/>
                <a:gd name="T1" fmla="*/ 0 h 12873"/>
                <a:gd name="T2" fmla="*/ 27 w 21600"/>
                <a:gd name="T3" fmla="*/ 39 h 12873"/>
                <a:gd name="T4" fmla="*/ 0 w 21600"/>
                <a:gd name="T5" fmla="*/ 39 h 128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12873" fill="none" extrusionOk="0">
                  <a:moveTo>
                    <a:pt x="17344" y="0"/>
                  </a:moveTo>
                  <a:cubicBezTo>
                    <a:pt x="20108" y="3723"/>
                    <a:pt x="21600" y="8236"/>
                    <a:pt x="21600" y="12873"/>
                  </a:cubicBezTo>
                </a:path>
                <a:path w="21600" h="12873" stroke="0" extrusionOk="0">
                  <a:moveTo>
                    <a:pt x="17344" y="0"/>
                  </a:moveTo>
                  <a:cubicBezTo>
                    <a:pt x="20108" y="3723"/>
                    <a:pt x="21600" y="8236"/>
                    <a:pt x="21600" y="12873"/>
                  </a:cubicBezTo>
                  <a:lnTo>
                    <a:pt x="0" y="12873"/>
                  </a:lnTo>
                  <a:lnTo>
                    <a:pt x="17344" y="0"/>
                  </a:lnTo>
                  <a:close/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70" name="Arc 16"/>
            <p:cNvSpPr>
              <a:spLocks/>
            </p:cNvSpPr>
            <p:nvPr/>
          </p:nvSpPr>
          <p:spPr bwMode="auto">
            <a:xfrm rot="16648987" flipV="1">
              <a:off x="3961" y="1253"/>
              <a:ext cx="757" cy="762"/>
            </a:xfrm>
            <a:custGeom>
              <a:avLst/>
              <a:gdLst>
                <a:gd name="T0" fmla="*/ 20 w 21600"/>
                <a:gd name="T1" fmla="*/ 0 h 13841"/>
                <a:gd name="T2" fmla="*/ 27 w 21600"/>
                <a:gd name="T3" fmla="*/ 42 h 13841"/>
                <a:gd name="T4" fmla="*/ 0 w 21600"/>
                <a:gd name="T5" fmla="*/ 42 h 1384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13841" fill="none" extrusionOk="0">
                  <a:moveTo>
                    <a:pt x="16582" y="0"/>
                  </a:moveTo>
                  <a:cubicBezTo>
                    <a:pt x="19824" y="3883"/>
                    <a:pt x="21600" y="8782"/>
                    <a:pt x="21600" y="13841"/>
                  </a:cubicBezTo>
                </a:path>
                <a:path w="21600" h="13841" stroke="0" extrusionOk="0">
                  <a:moveTo>
                    <a:pt x="16582" y="0"/>
                  </a:moveTo>
                  <a:cubicBezTo>
                    <a:pt x="19824" y="3883"/>
                    <a:pt x="21600" y="8782"/>
                    <a:pt x="21600" y="13841"/>
                  </a:cubicBezTo>
                  <a:lnTo>
                    <a:pt x="0" y="13841"/>
                  </a:lnTo>
                  <a:lnTo>
                    <a:pt x="16582" y="0"/>
                  </a:lnTo>
                  <a:close/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71" name="Arc 17"/>
            <p:cNvSpPr>
              <a:spLocks/>
            </p:cNvSpPr>
            <p:nvPr/>
          </p:nvSpPr>
          <p:spPr bwMode="auto">
            <a:xfrm rot="4205211">
              <a:off x="3762" y="596"/>
              <a:ext cx="488" cy="596"/>
            </a:xfrm>
            <a:custGeom>
              <a:avLst/>
              <a:gdLst>
                <a:gd name="T0" fmla="*/ 4 w 21600"/>
                <a:gd name="T1" fmla="*/ 0 h 20275"/>
                <a:gd name="T2" fmla="*/ 11 w 21600"/>
                <a:gd name="T3" fmla="*/ 18 h 20275"/>
                <a:gd name="T4" fmla="*/ 0 w 21600"/>
                <a:gd name="T5" fmla="*/ 18 h 2027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0275" fill="none" extrusionOk="0">
                  <a:moveTo>
                    <a:pt x="7449" y="0"/>
                  </a:moveTo>
                  <a:cubicBezTo>
                    <a:pt x="15950" y="3123"/>
                    <a:pt x="21600" y="11218"/>
                    <a:pt x="21600" y="20275"/>
                  </a:cubicBezTo>
                </a:path>
                <a:path w="21600" h="20275" stroke="0" extrusionOk="0">
                  <a:moveTo>
                    <a:pt x="7449" y="0"/>
                  </a:moveTo>
                  <a:cubicBezTo>
                    <a:pt x="15950" y="3123"/>
                    <a:pt x="21600" y="11218"/>
                    <a:pt x="21600" y="20275"/>
                  </a:cubicBezTo>
                  <a:lnTo>
                    <a:pt x="0" y="20275"/>
                  </a:lnTo>
                  <a:lnTo>
                    <a:pt x="7449" y="0"/>
                  </a:lnTo>
                  <a:close/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72" name="Arc 18"/>
            <p:cNvSpPr>
              <a:spLocks/>
            </p:cNvSpPr>
            <p:nvPr/>
          </p:nvSpPr>
          <p:spPr bwMode="auto">
            <a:xfrm rot="5649128" flipH="1">
              <a:off x="3782" y="1247"/>
              <a:ext cx="757" cy="782"/>
            </a:xfrm>
            <a:custGeom>
              <a:avLst/>
              <a:gdLst>
                <a:gd name="T0" fmla="*/ 20 w 21600"/>
                <a:gd name="T1" fmla="*/ 0 h 14195"/>
                <a:gd name="T2" fmla="*/ 27 w 21600"/>
                <a:gd name="T3" fmla="*/ 43 h 14195"/>
                <a:gd name="T4" fmla="*/ 0 w 21600"/>
                <a:gd name="T5" fmla="*/ 43 h 14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14195" fill="none" extrusionOk="0">
                  <a:moveTo>
                    <a:pt x="16280" y="-1"/>
                  </a:moveTo>
                  <a:cubicBezTo>
                    <a:pt x="19710" y="3933"/>
                    <a:pt x="21600" y="8975"/>
                    <a:pt x="21600" y="14195"/>
                  </a:cubicBezTo>
                </a:path>
                <a:path w="21600" h="14195" stroke="0" extrusionOk="0">
                  <a:moveTo>
                    <a:pt x="16280" y="-1"/>
                  </a:moveTo>
                  <a:cubicBezTo>
                    <a:pt x="19710" y="3933"/>
                    <a:pt x="21600" y="8975"/>
                    <a:pt x="21600" y="14195"/>
                  </a:cubicBezTo>
                  <a:lnTo>
                    <a:pt x="0" y="14195"/>
                  </a:lnTo>
                  <a:lnTo>
                    <a:pt x="16280" y="-1"/>
                  </a:lnTo>
                  <a:close/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73" name="Freeform 19"/>
            <p:cNvSpPr>
              <a:spLocks/>
            </p:cNvSpPr>
            <p:nvPr/>
          </p:nvSpPr>
          <p:spPr bwMode="auto">
            <a:xfrm>
              <a:off x="3795" y="1208"/>
              <a:ext cx="231" cy="23"/>
            </a:xfrm>
            <a:custGeom>
              <a:avLst/>
              <a:gdLst>
                <a:gd name="T0" fmla="*/ 0 w 231"/>
                <a:gd name="T1" fmla="*/ 23 h 23"/>
                <a:gd name="T2" fmla="*/ 231 w 231"/>
                <a:gd name="T3" fmla="*/ 0 h 23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31" h="23">
                  <a:moveTo>
                    <a:pt x="0" y="23"/>
                  </a:moveTo>
                  <a:lnTo>
                    <a:pt x="231" y="0"/>
                  </a:lnTo>
                </a:path>
              </a:pathLst>
            </a:custGeom>
            <a:noFill/>
            <a:ln w="25400" cap="flat">
              <a:solidFill>
                <a:srgbClr val="FF0000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6694" name="Rectangle 22"/>
          <p:cNvSpPr>
            <a:spLocks noChangeArrowheads="1"/>
          </p:cNvSpPr>
          <p:nvPr/>
        </p:nvSpPr>
        <p:spPr bwMode="auto">
          <a:xfrm>
            <a:off x="6499225" y="2371725"/>
            <a:ext cx="2393950" cy="60642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fr-FR">
                <a:latin typeface="Times New Roman" pitchFamily="18" charset="0"/>
              </a:rPr>
              <a:t>… et une désintégration</a:t>
            </a:r>
          </a:p>
          <a:p>
            <a:pPr algn="ctr">
              <a:lnSpc>
                <a:spcPct val="90000"/>
              </a:lnSpc>
            </a:pPr>
            <a:r>
              <a:rPr lang="fr-FR">
                <a:latin typeface="Times New Roman" pitchFamily="18" charset="0"/>
              </a:rPr>
              <a:t>B</a:t>
            </a:r>
            <a:r>
              <a:rPr lang="fr-FR" baseline="30000">
                <a:latin typeface="Times New Roman" pitchFamily="18" charset="0"/>
              </a:rPr>
              <a:t>0</a:t>
            </a:r>
            <a:r>
              <a:rPr lang="fr-FR">
                <a:latin typeface="Times New Roman" pitchFamily="18" charset="0"/>
              </a:rPr>
              <a:t> </a:t>
            </a:r>
            <a:r>
              <a:rPr lang="fr-FR">
                <a:latin typeface="Times New Roman" pitchFamily="18" charset="0"/>
                <a:cs typeface="Times New Roman" pitchFamily="18" charset="0"/>
              </a:rPr>
              <a:t>→ J/</a:t>
            </a:r>
            <a:r>
              <a:rPr lang="fr-FR">
                <a:latin typeface="Symbol" pitchFamily="18" charset="2"/>
                <a:cs typeface="Times New Roman" pitchFamily="18" charset="0"/>
              </a:rPr>
              <a:t>Y</a:t>
            </a:r>
            <a:r>
              <a:rPr lang="fr-FR">
                <a:latin typeface="Times New Roman" pitchFamily="18" charset="0"/>
                <a:cs typeface="Times New Roman" pitchFamily="18" charset="0"/>
              </a:rPr>
              <a:t> K</a:t>
            </a:r>
            <a:r>
              <a:rPr lang="fr-FR" baseline="3000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fr-FR" baseline="-25000">
                <a:latin typeface="Times New Roman" pitchFamily="18" charset="0"/>
                <a:cs typeface="Times New Roman" pitchFamily="18" charset="0"/>
              </a:rPr>
              <a:t>S</a:t>
            </a:r>
          </a:p>
        </p:txBody>
      </p:sp>
      <p:grpSp>
        <p:nvGrpSpPr>
          <p:cNvPr id="156701" name="Group 29"/>
          <p:cNvGrpSpPr>
            <a:grpSpLocks/>
          </p:cNvGrpSpPr>
          <p:nvPr/>
        </p:nvGrpSpPr>
        <p:grpSpPr bwMode="auto">
          <a:xfrm>
            <a:off x="3475038" y="2816225"/>
            <a:ext cx="2160587" cy="1765300"/>
            <a:chOff x="2154" y="1229"/>
            <a:chExt cx="1361" cy="1112"/>
          </a:xfrm>
        </p:grpSpPr>
        <p:sp>
          <p:nvSpPr>
            <p:cNvPr id="27665" name="Line 24"/>
            <p:cNvSpPr>
              <a:spLocks noChangeShapeType="1"/>
            </p:cNvSpPr>
            <p:nvPr/>
          </p:nvSpPr>
          <p:spPr bwMode="auto">
            <a:xfrm>
              <a:off x="2154" y="1622"/>
              <a:ext cx="0" cy="31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66" name="Line 25"/>
            <p:cNvSpPr>
              <a:spLocks noChangeShapeType="1"/>
            </p:cNvSpPr>
            <p:nvPr/>
          </p:nvSpPr>
          <p:spPr bwMode="auto">
            <a:xfrm>
              <a:off x="3515" y="1229"/>
              <a:ext cx="0" cy="70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67" name="Line 26"/>
            <p:cNvSpPr>
              <a:spLocks noChangeShapeType="1"/>
            </p:cNvSpPr>
            <p:nvPr/>
          </p:nvSpPr>
          <p:spPr bwMode="auto">
            <a:xfrm>
              <a:off x="2154" y="1888"/>
              <a:ext cx="136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stealth" w="lg" len="lg"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68" name="Text Box 27"/>
            <p:cNvSpPr txBox="1">
              <a:spLocks noChangeArrowheads="1"/>
            </p:cNvSpPr>
            <p:nvPr/>
          </p:nvSpPr>
          <p:spPr bwMode="auto">
            <a:xfrm>
              <a:off x="2154" y="1959"/>
              <a:ext cx="1356" cy="382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fr-FR">
                  <a:latin typeface="Times New Roman" pitchFamily="18" charset="0"/>
                </a:rPr>
                <a:t>Mesure de </a:t>
              </a:r>
              <a:r>
                <a:rPr lang="fr-FR">
                  <a:latin typeface="Symbol" pitchFamily="18" charset="2"/>
                </a:rPr>
                <a:t>D</a:t>
              </a:r>
              <a:r>
                <a:rPr lang="fr-FR">
                  <a:latin typeface="Times New Roman" pitchFamily="18" charset="0"/>
                </a:rPr>
                <a:t>z permet</a:t>
              </a:r>
            </a:p>
            <a:p>
              <a:pPr algn="ctr">
                <a:lnSpc>
                  <a:spcPct val="90000"/>
                </a:lnSpc>
              </a:pPr>
              <a:r>
                <a:rPr lang="fr-FR">
                  <a:latin typeface="Times New Roman" pitchFamily="18" charset="0"/>
                </a:rPr>
                <a:t>mesure de </a:t>
              </a:r>
              <a:r>
                <a:rPr lang="fr-FR">
                  <a:latin typeface="Symbol" pitchFamily="18" charset="2"/>
                </a:rPr>
                <a:t>D</a:t>
              </a:r>
              <a:r>
                <a:rPr lang="fr-FR">
                  <a:latin typeface="Times New Roman" pitchFamily="18" charset="0"/>
                </a:rPr>
                <a:t>t</a:t>
              </a:r>
            </a:p>
          </p:txBody>
        </p:sp>
      </p:grpSp>
      <p:sp>
        <p:nvSpPr>
          <p:cNvPr id="156702" name="Text Box 30"/>
          <p:cNvSpPr txBox="1">
            <a:spLocks noChangeArrowheads="1"/>
          </p:cNvSpPr>
          <p:nvPr/>
        </p:nvSpPr>
        <p:spPr bwMode="auto">
          <a:xfrm>
            <a:off x="6002338" y="3989388"/>
            <a:ext cx="2492375" cy="561975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fr-FR" sz="1600">
                <a:latin typeface="Times New Roman" pitchFamily="18" charset="0"/>
              </a:rPr>
              <a:t>Et si B</a:t>
            </a:r>
            <a:r>
              <a:rPr lang="fr-FR" sz="1600" baseline="30000">
                <a:latin typeface="Times New Roman" pitchFamily="18" charset="0"/>
              </a:rPr>
              <a:t>0</a:t>
            </a:r>
            <a:r>
              <a:rPr lang="fr-FR" sz="1600">
                <a:latin typeface="Times New Roman" pitchFamily="18" charset="0"/>
              </a:rPr>
              <a:t> </a:t>
            </a:r>
            <a:r>
              <a:rPr lang="fr-FR" sz="1600">
                <a:latin typeface="Times New Roman" pitchFamily="18" charset="0"/>
                <a:cs typeface="Times New Roman" pitchFamily="18" charset="0"/>
              </a:rPr>
              <a:t>→ J/</a:t>
            </a:r>
            <a:r>
              <a:rPr lang="fr-FR" sz="1600">
                <a:latin typeface="Symbol" pitchFamily="18" charset="2"/>
                <a:cs typeface="Times New Roman" pitchFamily="18" charset="0"/>
              </a:rPr>
              <a:t>Y</a:t>
            </a:r>
            <a:r>
              <a:rPr lang="fr-FR" sz="1600">
                <a:latin typeface="Times New Roman" pitchFamily="18" charset="0"/>
                <a:cs typeface="Times New Roman" pitchFamily="18" charset="0"/>
              </a:rPr>
              <a:t> K</a:t>
            </a:r>
            <a:r>
              <a:rPr lang="fr-FR" sz="1600" baseline="3000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fr-FR" sz="1600" baseline="-2500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fr-FR" sz="1600">
                <a:latin typeface="Times New Roman" pitchFamily="18" charset="0"/>
              </a:rPr>
              <a:t> survient</a:t>
            </a:r>
          </a:p>
          <a:p>
            <a:pPr algn="ctr">
              <a:lnSpc>
                <a:spcPct val="90000"/>
              </a:lnSpc>
            </a:pPr>
            <a:r>
              <a:rPr lang="fr-FR" sz="1600">
                <a:latin typeface="Times New Roman" pitchFamily="18" charset="0"/>
              </a:rPr>
              <a:t>en premier, on dit </a:t>
            </a:r>
            <a:r>
              <a:rPr lang="fr-FR" sz="1600">
                <a:latin typeface="Symbol" pitchFamily="18" charset="2"/>
              </a:rPr>
              <a:t>D</a:t>
            </a:r>
            <a:r>
              <a:rPr lang="fr-FR" sz="1600">
                <a:latin typeface="Times New Roman" pitchFamily="18" charset="0"/>
              </a:rPr>
              <a:t>t &lt; 0</a:t>
            </a:r>
          </a:p>
        </p:txBody>
      </p:sp>
      <p:sp>
        <p:nvSpPr>
          <p:cNvPr id="27663" name="Oval 34"/>
          <p:cNvSpPr>
            <a:spLocks noChangeArrowheads="1"/>
          </p:cNvSpPr>
          <p:nvPr/>
        </p:nvSpPr>
        <p:spPr bwMode="auto">
          <a:xfrm>
            <a:off x="2195513" y="4826000"/>
            <a:ext cx="6840537" cy="1287463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fr-FR">
                <a:latin typeface="Times New Roman" pitchFamily="18" charset="0"/>
              </a:rPr>
              <a:t>Au départ, dans B</a:t>
            </a:r>
            <a:r>
              <a:rPr lang="fr-FR" sz="1600">
                <a:latin typeface="Times New Roman" pitchFamily="18" charset="0"/>
              </a:rPr>
              <a:t>A</a:t>
            </a:r>
            <a:r>
              <a:rPr lang="fr-FR">
                <a:latin typeface="Times New Roman" pitchFamily="18" charset="0"/>
              </a:rPr>
              <a:t>B</a:t>
            </a:r>
            <a:r>
              <a:rPr lang="fr-FR" sz="1600">
                <a:latin typeface="Times New Roman" pitchFamily="18" charset="0"/>
              </a:rPr>
              <a:t>AR</a:t>
            </a:r>
            <a:r>
              <a:rPr lang="fr-FR">
                <a:latin typeface="Times New Roman" pitchFamily="18" charset="0"/>
              </a:rPr>
              <a:t> et BELLE, la paire B anti-B est « boostée » vers l’avant grâce à l’asymétrie des faisceaux e</a:t>
            </a:r>
            <a:r>
              <a:rPr lang="fr-FR" baseline="30000">
                <a:latin typeface="Symbol" pitchFamily="18" charset="2"/>
              </a:rPr>
              <a:t>-</a:t>
            </a:r>
            <a:r>
              <a:rPr lang="fr-FR">
                <a:latin typeface="Times New Roman" pitchFamily="18" charset="0"/>
              </a:rPr>
              <a:t> (9 GeV), e</a:t>
            </a:r>
            <a:r>
              <a:rPr lang="fr-FR" baseline="30000">
                <a:latin typeface="Times New Roman" pitchFamily="18" charset="0"/>
              </a:rPr>
              <a:t>+</a:t>
            </a:r>
            <a:r>
              <a:rPr lang="fr-FR">
                <a:latin typeface="Times New Roman" pitchFamily="18" charset="0"/>
              </a:rPr>
              <a:t> (3.1 GeV)</a:t>
            </a:r>
          </a:p>
        </p:txBody>
      </p:sp>
      <p:sp>
        <p:nvSpPr>
          <p:cNvPr id="27664" name="Freeform 35"/>
          <p:cNvSpPr>
            <a:spLocks/>
          </p:cNvSpPr>
          <p:nvPr/>
        </p:nvSpPr>
        <p:spPr bwMode="auto">
          <a:xfrm>
            <a:off x="1568450" y="3722688"/>
            <a:ext cx="627063" cy="1763712"/>
          </a:xfrm>
          <a:custGeom>
            <a:avLst/>
            <a:gdLst>
              <a:gd name="T0" fmla="*/ 995463306 w 395"/>
              <a:gd name="T1" fmla="*/ 2147483647 h 1111"/>
              <a:gd name="T2" fmla="*/ 95766014 w 395"/>
              <a:gd name="T3" fmla="*/ 1103828125 h 1111"/>
              <a:gd name="T4" fmla="*/ 413305955 w 395"/>
              <a:gd name="T5" fmla="*/ 0 h 111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95" h="1111">
                <a:moveTo>
                  <a:pt x="395" y="1111"/>
                </a:moveTo>
                <a:cubicBezTo>
                  <a:pt x="337" y="999"/>
                  <a:pt x="76" y="623"/>
                  <a:pt x="38" y="438"/>
                </a:cubicBezTo>
                <a:cubicBezTo>
                  <a:pt x="0" y="253"/>
                  <a:pt x="138" y="91"/>
                  <a:pt x="164" y="0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11111E-6 L 0.1592 0.0291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566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1" y="1458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6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11111E-6 L 0.15937 -0.0233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566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69" y="-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3" dur="500"/>
                                        <p:tgtEl>
                                          <p:spTgt spid="156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37 -0.02338 L 0.39566 -0.05486 " pathEditMode="relative" ptsTypes="AA">
                                      <p:cBhvr>
                                        <p:cTn id="27" dur="3000" fill="hold"/>
                                        <p:tgtEl>
                                          <p:spTgt spid="1566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6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6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6" dur="500"/>
                                        <p:tgtEl>
                                          <p:spTgt spid="156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1" dur="500"/>
                                        <p:tgtEl>
                                          <p:spTgt spid="156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6" dur="500"/>
                                        <p:tgtEl>
                                          <p:spTgt spid="156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685" grpId="0" animBg="1"/>
      <p:bldP spid="156694" grpId="0" animBg="1"/>
      <p:bldP spid="15670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1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1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754D4A-D026-429C-BE89-5C0CAA0B812A}" type="slidenum">
              <a:rPr lang="en-US"/>
              <a:pPr>
                <a:defRPr/>
              </a:pPr>
              <a:t>27</a:t>
            </a:fld>
            <a:endParaRPr lang="en-US"/>
          </a:p>
        </p:txBody>
      </p:sp>
      <p:sp>
        <p:nvSpPr>
          <p:cNvPr id="2867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76250"/>
            <a:ext cx="7772400" cy="1143000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fr-FR" sz="4000" dirty="0" smtClean="0">
                <a:solidFill>
                  <a:schemeClr val="hlink"/>
                </a:solidFill>
              </a:rPr>
              <a:t>Exemple: sensibilité à sin(2</a:t>
            </a:r>
            <a:r>
              <a:rPr lang="fr-FR" sz="4000" i="1" dirty="0" smtClean="0">
                <a:solidFill>
                  <a:schemeClr val="hlink"/>
                </a:solidFill>
                <a:latin typeface="Symbol" pitchFamily="18" charset="2"/>
              </a:rPr>
              <a:t>b</a:t>
            </a:r>
            <a:r>
              <a:rPr lang="fr-FR" sz="4000" dirty="0" smtClean="0">
                <a:solidFill>
                  <a:schemeClr val="hlink"/>
                </a:solidFill>
              </a:rPr>
              <a:t>)</a:t>
            </a:r>
            <a:br>
              <a:rPr lang="fr-FR" sz="4000" dirty="0" smtClean="0">
                <a:solidFill>
                  <a:schemeClr val="hlink"/>
                </a:solidFill>
              </a:rPr>
            </a:br>
            <a:r>
              <a:rPr lang="fr-FR" sz="4000" dirty="0" smtClean="0">
                <a:solidFill>
                  <a:schemeClr val="hlink"/>
                </a:solidFill>
              </a:rPr>
              <a:t> </a:t>
            </a:r>
            <a:r>
              <a:rPr lang="fr-FR" sz="2000" dirty="0" smtClean="0">
                <a:solidFill>
                  <a:schemeClr val="hlink"/>
                </a:solidFill>
              </a:rPr>
              <a:t>avec </a:t>
            </a:r>
            <a:r>
              <a:rPr lang="fr-FR" sz="2000" dirty="0" err="1" smtClean="0">
                <a:solidFill>
                  <a:schemeClr val="hlink"/>
                </a:solidFill>
              </a:rPr>
              <a:t>e</a:t>
            </a:r>
            <a:r>
              <a:rPr lang="fr-FR" sz="2000" baseline="30000" dirty="0" err="1" smtClean="0">
                <a:solidFill>
                  <a:schemeClr val="hlink"/>
                </a:solidFill>
              </a:rPr>
              <a:t>+</a:t>
            </a:r>
            <a:r>
              <a:rPr lang="fr-FR" sz="2000" dirty="0" err="1" smtClean="0">
                <a:solidFill>
                  <a:schemeClr val="hlink"/>
                </a:solidFill>
              </a:rPr>
              <a:t>e</a:t>
            </a:r>
            <a:r>
              <a:rPr lang="fr-FR" sz="2000" baseline="30000" dirty="0" smtClean="0">
                <a:solidFill>
                  <a:schemeClr val="hlink"/>
                </a:solidFill>
                <a:latin typeface="Symbol" pitchFamily="18" charset="2"/>
              </a:rPr>
              <a:t>-</a:t>
            </a:r>
            <a:r>
              <a:rPr lang="fr-FR" sz="2000" dirty="0" smtClean="0">
                <a:solidFill>
                  <a:schemeClr val="hlink"/>
                </a:solidFill>
              </a:rPr>
              <a:t> </a:t>
            </a:r>
            <a:r>
              <a:rPr lang="fr-FR" sz="2000" dirty="0" smtClean="0">
                <a:solidFill>
                  <a:schemeClr val="hlink"/>
                </a:solidFill>
                <a:cs typeface="Times New Roman" pitchFamily="18" charset="0"/>
              </a:rPr>
              <a:t>→</a:t>
            </a:r>
            <a:r>
              <a:rPr lang="fr-FR" sz="2000" dirty="0" smtClean="0">
                <a:solidFill>
                  <a:schemeClr val="hlink"/>
                </a:solidFill>
              </a:rPr>
              <a:t> </a:t>
            </a:r>
            <a:r>
              <a:rPr lang="fr-FR" sz="2000" dirty="0" smtClean="0">
                <a:solidFill>
                  <a:schemeClr val="hlink"/>
                </a:solidFill>
                <a:latin typeface="Symbol" pitchFamily="18" charset="2"/>
              </a:rPr>
              <a:t>U</a:t>
            </a:r>
            <a:r>
              <a:rPr lang="fr-FR" sz="2000" dirty="0" smtClean="0">
                <a:solidFill>
                  <a:schemeClr val="hlink"/>
                </a:solidFill>
              </a:rPr>
              <a:t>(4S) </a:t>
            </a:r>
            <a:r>
              <a:rPr lang="fr-FR" sz="2000" dirty="0" smtClean="0">
                <a:solidFill>
                  <a:schemeClr val="hlink"/>
                </a:solidFill>
                <a:cs typeface="Times New Roman" pitchFamily="18" charset="0"/>
              </a:rPr>
              <a:t>→</a:t>
            </a:r>
            <a:r>
              <a:rPr lang="fr-FR" sz="2000" dirty="0" smtClean="0">
                <a:solidFill>
                  <a:schemeClr val="hlink"/>
                </a:solidFill>
              </a:rPr>
              <a:t> B</a:t>
            </a:r>
            <a:r>
              <a:rPr lang="fr-FR" sz="2000" baseline="30000" dirty="0" smtClean="0">
                <a:solidFill>
                  <a:schemeClr val="hlink"/>
                </a:solidFill>
              </a:rPr>
              <a:t>0</a:t>
            </a:r>
            <a:r>
              <a:rPr lang="fr-FR" sz="2000" dirty="0" smtClean="0">
                <a:solidFill>
                  <a:schemeClr val="hlink"/>
                </a:solidFill>
              </a:rPr>
              <a:t> anti–B</a:t>
            </a:r>
            <a:r>
              <a:rPr lang="fr-FR" sz="2000" baseline="30000" dirty="0" smtClean="0">
                <a:solidFill>
                  <a:schemeClr val="hlink"/>
                </a:solidFill>
              </a:rPr>
              <a:t>0</a:t>
            </a:r>
          </a:p>
        </p:txBody>
      </p:sp>
      <p:sp>
        <p:nvSpPr>
          <p:cNvPr id="28678" name="Oval 3"/>
          <p:cNvSpPr>
            <a:spLocks noChangeArrowheads="1"/>
          </p:cNvSpPr>
          <p:nvPr/>
        </p:nvSpPr>
        <p:spPr bwMode="auto">
          <a:xfrm>
            <a:off x="7681913" y="4365625"/>
            <a:ext cx="1066800" cy="490538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fr-FR">
                <a:latin typeface="Symbol" pitchFamily="18" charset="2"/>
              </a:rPr>
              <a:t>D</a:t>
            </a:r>
            <a:r>
              <a:rPr lang="fr-FR">
                <a:latin typeface="Times New Roman" pitchFamily="18" charset="0"/>
              </a:rPr>
              <a:t>t (ps)</a:t>
            </a:r>
          </a:p>
        </p:txBody>
      </p:sp>
      <p:sp>
        <p:nvSpPr>
          <p:cNvPr id="28679" name="Line 4"/>
          <p:cNvSpPr>
            <a:spLocks noChangeShapeType="1"/>
          </p:cNvSpPr>
          <p:nvPr/>
        </p:nvSpPr>
        <p:spPr bwMode="auto">
          <a:xfrm flipH="1">
            <a:off x="7092950" y="4652963"/>
            <a:ext cx="647700" cy="50482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80" name="Text Box 5"/>
          <p:cNvSpPr txBox="1">
            <a:spLocks noChangeArrowheads="1"/>
          </p:cNvSpPr>
          <p:nvPr/>
        </p:nvSpPr>
        <p:spPr bwMode="auto">
          <a:xfrm>
            <a:off x="746125" y="3846513"/>
            <a:ext cx="1208088" cy="8350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fr-FR" sz="1600">
                <a:solidFill>
                  <a:schemeClr val="tx2"/>
                </a:solidFill>
                <a:latin typeface="Times New Roman" pitchFamily="18" charset="0"/>
              </a:rPr>
              <a:t>Asymétrie =</a:t>
            </a:r>
          </a:p>
          <a:p>
            <a:pPr algn="ctr"/>
            <a:r>
              <a:rPr lang="fr-FR" sz="1600">
                <a:solidFill>
                  <a:srgbClr val="FF0000"/>
                </a:solidFill>
                <a:latin typeface="Times New Roman" pitchFamily="18" charset="0"/>
              </a:rPr>
              <a:t>B</a:t>
            </a:r>
            <a:r>
              <a:rPr lang="fr-FR" sz="1600" baseline="30000">
                <a:solidFill>
                  <a:srgbClr val="FF0000"/>
                </a:solidFill>
                <a:latin typeface="Times New Roman" pitchFamily="18" charset="0"/>
              </a:rPr>
              <a:t>0</a:t>
            </a:r>
            <a:r>
              <a:rPr lang="fr-FR" sz="1600">
                <a:solidFill>
                  <a:schemeClr val="tx2"/>
                </a:solidFill>
                <a:latin typeface="Symbol" pitchFamily="18" charset="2"/>
              </a:rPr>
              <a:t>-</a:t>
            </a:r>
            <a:r>
              <a:rPr lang="fr-FR" sz="1600">
                <a:solidFill>
                  <a:schemeClr val="accent2"/>
                </a:solidFill>
                <a:latin typeface="Times New Roman" pitchFamily="18" charset="0"/>
              </a:rPr>
              <a:t>anti-B</a:t>
            </a:r>
            <a:r>
              <a:rPr lang="fr-FR" sz="1600" baseline="30000">
                <a:solidFill>
                  <a:schemeClr val="accent2"/>
                </a:solidFill>
                <a:latin typeface="Times New Roman" pitchFamily="18" charset="0"/>
              </a:rPr>
              <a:t>0</a:t>
            </a:r>
            <a:endParaRPr lang="fr-FR" sz="1600">
              <a:solidFill>
                <a:schemeClr val="tx2"/>
              </a:solidFill>
              <a:latin typeface="Times New Roman" pitchFamily="18" charset="0"/>
            </a:endParaRPr>
          </a:p>
          <a:p>
            <a:pPr algn="ctr"/>
            <a:r>
              <a:rPr lang="fr-FR" sz="1600">
                <a:solidFill>
                  <a:srgbClr val="FF0000"/>
                </a:solidFill>
                <a:latin typeface="Times New Roman" pitchFamily="18" charset="0"/>
              </a:rPr>
              <a:t>B</a:t>
            </a:r>
            <a:r>
              <a:rPr lang="fr-FR" sz="1600" baseline="30000">
                <a:solidFill>
                  <a:srgbClr val="FF0000"/>
                </a:solidFill>
                <a:latin typeface="Times New Roman" pitchFamily="18" charset="0"/>
              </a:rPr>
              <a:t>0</a:t>
            </a:r>
            <a:r>
              <a:rPr lang="fr-FR" sz="1600">
                <a:solidFill>
                  <a:schemeClr val="tx2"/>
                </a:solidFill>
                <a:latin typeface="Times New Roman" pitchFamily="18" charset="0"/>
              </a:rPr>
              <a:t>+</a:t>
            </a:r>
            <a:r>
              <a:rPr lang="fr-FR" sz="1600">
                <a:solidFill>
                  <a:schemeClr val="accent2"/>
                </a:solidFill>
                <a:latin typeface="Times New Roman" pitchFamily="18" charset="0"/>
              </a:rPr>
              <a:t>anti-B</a:t>
            </a:r>
            <a:r>
              <a:rPr lang="fr-FR" sz="1600" baseline="30000">
                <a:solidFill>
                  <a:schemeClr val="accent2"/>
                </a:solidFill>
                <a:latin typeface="Times New Roman" pitchFamily="18" charset="0"/>
              </a:rPr>
              <a:t>0</a:t>
            </a:r>
            <a:endParaRPr lang="fr-FR" sz="1600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28681" name="Line 6"/>
          <p:cNvSpPr>
            <a:spLocks noChangeShapeType="1"/>
          </p:cNvSpPr>
          <p:nvPr/>
        </p:nvSpPr>
        <p:spPr bwMode="auto">
          <a:xfrm>
            <a:off x="881063" y="4365625"/>
            <a:ext cx="10080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82" name="Text Box 7"/>
          <p:cNvSpPr txBox="1">
            <a:spLocks noChangeArrowheads="1"/>
          </p:cNvSpPr>
          <p:nvPr/>
        </p:nvSpPr>
        <p:spPr bwMode="auto">
          <a:xfrm>
            <a:off x="285750" y="1901825"/>
            <a:ext cx="1765300" cy="8032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fr-FR" sz="1600">
                <a:solidFill>
                  <a:schemeClr val="tx2"/>
                </a:solidFill>
                <a:latin typeface="Times New Roman" pitchFamily="18" charset="0"/>
              </a:rPr>
              <a:t>Probabilité de désintégration à </a:t>
            </a:r>
            <a:r>
              <a:rPr lang="fr-FR" sz="1600">
                <a:solidFill>
                  <a:schemeClr val="tx2"/>
                </a:solidFill>
                <a:latin typeface="Symbol" pitchFamily="18" charset="2"/>
              </a:rPr>
              <a:t>D</a:t>
            </a:r>
            <a:r>
              <a:rPr lang="fr-FR" sz="1600">
                <a:solidFill>
                  <a:schemeClr val="tx2"/>
                </a:solidFill>
                <a:latin typeface="Times New Roman" pitchFamily="18" charset="0"/>
              </a:rPr>
              <a:t>t</a:t>
            </a:r>
          </a:p>
          <a:p>
            <a:pPr algn="ctr"/>
            <a:r>
              <a:rPr lang="fr-FR" sz="1400">
                <a:solidFill>
                  <a:schemeClr val="tx2"/>
                </a:solidFill>
                <a:latin typeface="Times New Roman" pitchFamily="18" charset="0"/>
              </a:rPr>
              <a:t>(entre </a:t>
            </a:r>
            <a:r>
              <a:rPr lang="fr-FR" sz="1400">
                <a:solidFill>
                  <a:schemeClr val="tx2"/>
                </a:solidFill>
                <a:latin typeface="Symbol" pitchFamily="18" charset="2"/>
              </a:rPr>
              <a:t>D</a:t>
            </a:r>
            <a:r>
              <a:rPr lang="fr-FR" sz="1400">
                <a:solidFill>
                  <a:schemeClr val="tx2"/>
                </a:solidFill>
                <a:latin typeface="Times New Roman" pitchFamily="18" charset="0"/>
              </a:rPr>
              <a:t>t et </a:t>
            </a:r>
            <a:r>
              <a:rPr lang="fr-FR" sz="1400">
                <a:solidFill>
                  <a:schemeClr val="tx2"/>
                </a:solidFill>
                <a:latin typeface="Symbol" pitchFamily="18" charset="2"/>
              </a:rPr>
              <a:t>D</a:t>
            </a:r>
            <a:r>
              <a:rPr lang="fr-FR" sz="1400">
                <a:solidFill>
                  <a:schemeClr val="tx2"/>
                </a:solidFill>
                <a:latin typeface="Times New Roman" pitchFamily="18" charset="0"/>
              </a:rPr>
              <a:t>t+</a:t>
            </a:r>
            <a:r>
              <a:rPr lang="fr-FR" sz="1400">
                <a:solidFill>
                  <a:schemeClr val="tx2"/>
                </a:solidFill>
                <a:latin typeface="Symbol" pitchFamily="18" charset="2"/>
              </a:rPr>
              <a:t>dD</a:t>
            </a:r>
            <a:r>
              <a:rPr lang="fr-FR" sz="1400">
                <a:solidFill>
                  <a:schemeClr val="tx2"/>
                </a:solidFill>
                <a:latin typeface="Times New Roman" pitchFamily="18" charset="0"/>
              </a:rPr>
              <a:t>t)</a:t>
            </a:r>
          </a:p>
        </p:txBody>
      </p:sp>
      <p:sp>
        <p:nvSpPr>
          <p:cNvPr id="28683" name="Text Box 8"/>
          <p:cNvSpPr txBox="1">
            <a:spLocks noChangeArrowheads="1"/>
          </p:cNvSpPr>
          <p:nvPr/>
        </p:nvSpPr>
        <p:spPr bwMode="auto">
          <a:xfrm>
            <a:off x="1403350" y="3427413"/>
            <a:ext cx="541338" cy="3460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fr-FR" sz="1600">
                <a:solidFill>
                  <a:schemeClr val="tx2"/>
                </a:solidFill>
                <a:latin typeface="Times New Roman" pitchFamily="18" charset="0"/>
              </a:rPr>
              <a:t>+1</a:t>
            </a:r>
          </a:p>
        </p:txBody>
      </p:sp>
      <p:sp>
        <p:nvSpPr>
          <p:cNvPr id="28684" name="Text Box 9"/>
          <p:cNvSpPr txBox="1">
            <a:spLocks noChangeArrowheads="1"/>
          </p:cNvSpPr>
          <p:nvPr/>
        </p:nvSpPr>
        <p:spPr bwMode="auto">
          <a:xfrm>
            <a:off x="1412875" y="4757738"/>
            <a:ext cx="541338" cy="3460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fr-FR" sz="1600">
                <a:solidFill>
                  <a:schemeClr val="tx2"/>
                </a:solidFill>
                <a:latin typeface="Symbol" pitchFamily="18" charset="2"/>
              </a:rPr>
              <a:t>-</a:t>
            </a:r>
            <a:r>
              <a:rPr lang="fr-FR" sz="1600">
                <a:solidFill>
                  <a:schemeClr val="tx2"/>
                </a:solidFill>
                <a:latin typeface="Times New Roman" pitchFamily="18" charset="0"/>
              </a:rPr>
              <a:t>1</a:t>
            </a:r>
          </a:p>
        </p:txBody>
      </p:sp>
      <p:sp>
        <p:nvSpPr>
          <p:cNvPr id="28685" name="Text Box 10"/>
          <p:cNvSpPr txBox="1">
            <a:spLocks noChangeArrowheads="1"/>
          </p:cNvSpPr>
          <p:nvPr/>
        </p:nvSpPr>
        <p:spPr bwMode="auto">
          <a:xfrm rot="-5400000">
            <a:off x="6111876" y="3363912"/>
            <a:ext cx="23304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 sz="1000">
                <a:solidFill>
                  <a:schemeClr val="bg1"/>
                </a:solidFill>
              </a:rPr>
              <a:t>(cliquer sur l’animation pour démarrer)</a:t>
            </a:r>
          </a:p>
        </p:txBody>
      </p:sp>
      <p:pic>
        <p:nvPicPr>
          <p:cNvPr id="545804" name="sin2b_last.wmv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797050"/>
            <a:ext cx="4862513" cy="364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458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458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580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45804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3D86DC-4765-4887-9B80-7CC56DE6DFB9}" type="slidenum">
              <a:rPr lang="en-US"/>
              <a:pPr>
                <a:defRPr/>
              </a:pPr>
              <a:t>28</a:t>
            </a:fld>
            <a:endParaRPr lang="en-US"/>
          </a:p>
        </p:txBody>
      </p:sp>
      <p:pic>
        <p:nvPicPr>
          <p:cNvPr id="29701" name="Picture 4" descr="bigbang-nasa"/>
          <p:cNvPicPr>
            <a:picLocks noChangeAspect="1" noChangeArrowheads="1"/>
          </p:cNvPicPr>
          <p:nvPr/>
        </p:nvPicPr>
        <p:blipFill>
          <a:blip r:embed="rId3">
            <a:lum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93950" y="-1900238"/>
            <a:ext cx="11537950" cy="11537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549275"/>
            <a:ext cx="7342187" cy="719138"/>
          </a:xfrm>
          <a:gradFill rotWithShape="1">
            <a:gsLst>
              <a:gs pos="0">
                <a:schemeClr val="bg1">
                  <a:alpha val="65999"/>
                </a:schemeClr>
              </a:gs>
              <a:gs pos="100000">
                <a:srgbClr val="FFDBDB">
                  <a:alpha val="65999"/>
                </a:srgbClr>
              </a:gs>
            </a:gsLst>
            <a:lin ang="0" scaled="1"/>
          </a:gradFill>
        </p:spPr>
        <p:txBody>
          <a:bodyPr anchorCtr="1"/>
          <a:lstStyle/>
          <a:p>
            <a:pPr eaLnBrk="1" hangingPunct="1"/>
            <a:r>
              <a:rPr lang="fr-FR" sz="4000" dirty="0" smtClean="0"/>
              <a:t>Digression: que fait B</a:t>
            </a:r>
            <a:r>
              <a:rPr lang="fr-FR" sz="3600" dirty="0" smtClean="0"/>
              <a:t>A</a:t>
            </a:r>
            <a:r>
              <a:rPr lang="fr-FR" sz="4000" dirty="0" smtClean="0"/>
              <a:t>B</a:t>
            </a:r>
            <a:r>
              <a:rPr lang="fr-FR" sz="3600" dirty="0" smtClean="0"/>
              <a:t>AR</a:t>
            </a:r>
            <a:r>
              <a:rPr lang="fr-FR" sz="4000" dirty="0" smtClean="0"/>
              <a:t> ?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628775"/>
            <a:ext cx="8120062" cy="4824413"/>
          </a:xfrm>
          <a:gradFill rotWithShape="1">
            <a:gsLst>
              <a:gs pos="0">
                <a:srgbClr val="FFDBDB">
                  <a:alpha val="70000"/>
                </a:srgbClr>
              </a:gs>
              <a:gs pos="100000">
                <a:schemeClr val="bg1">
                  <a:alpha val="70000"/>
                </a:schemeClr>
              </a:gs>
            </a:gsLst>
            <a:path path="rect">
              <a:fillToRect r="100000" b="100000"/>
            </a:path>
          </a:gradFill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fr-FR" sz="2400" dirty="0" smtClean="0"/>
              <a:t>Mesure de la violation de </a:t>
            </a:r>
            <a:r>
              <a:rPr lang="fr-FR" sz="2400" i="1" dirty="0" smtClean="0"/>
              <a:t>CP</a:t>
            </a:r>
            <a:r>
              <a:rPr lang="fr-FR" sz="2400" dirty="0" smtClean="0"/>
              <a:t>:</a:t>
            </a:r>
          </a:p>
          <a:p>
            <a:pPr lvl="1" eaLnBrk="1" hangingPunct="1">
              <a:lnSpc>
                <a:spcPct val="80000"/>
              </a:lnSpc>
            </a:pPr>
            <a:r>
              <a:rPr lang="fr-FR" sz="2000" i="1" dirty="0" smtClean="0"/>
              <a:t>C</a:t>
            </a:r>
            <a:r>
              <a:rPr lang="fr-FR" sz="2000" dirty="0" smtClean="0"/>
              <a:t> : changement particule </a:t>
            </a:r>
            <a:r>
              <a:rPr lang="fr-FR" sz="2000" dirty="0" smtClean="0">
                <a:cs typeface="Times New Roman" pitchFamily="18" charset="0"/>
              </a:rPr>
              <a:t>↔</a:t>
            </a:r>
            <a:r>
              <a:rPr lang="fr-FR" sz="2000" dirty="0" smtClean="0"/>
              <a:t> </a:t>
            </a:r>
            <a:r>
              <a:rPr lang="fr-FR" sz="2000" dirty="0" err="1" smtClean="0"/>
              <a:t>anti-particule</a:t>
            </a:r>
            <a:endParaRPr lang="fr-FR" sz="2000" dirty="0" smtClean="0"/>
          </a:p>
          <a:p>
            <a:pPr lvl="1" eaLnBrk="1" hangingPunct="1">
              <a:lnSpc>
                <a:spcPct val="80000"/>
              </a:lnSpc>
            </a:pPr>
            <a:r>
              <a:rPr lang="fr-FR" sz="2000" i="1" dirty="0" smtClean="0"/>
              <a:t>P</a:t>
            </a:r>
            <a:r>
              <a:rPr lang="fr-FR" sz="2000" dirty="0" smtClean="0"/>
              <a:t> : transformation (</a:t>
            </a:r>
            <a:r>
              <a:rPr lang="fr-FR" sz="2000" dirty="0" err="1" smtClean="0"/>
              <a:t>x,y,z</a:t>
            </a:r>
            <a:r>
              <a:rPr lang="fr-FR" sz="2000" dirty="0" smtClean="0"/>
              <a:t>) </a:t>
            </a:r>
            <a:r>
              <a:rPr lang="fr-FR" sz="2000" dirty="0" smtClean="0">
                <a:cs typeface="Times New Roman" pitchFamily="18" charset="0"/>
              </a:rPr>
              <a:t>↔</a:t>
            </a:r>
            <a:r>
              <a:rPr lang="fr-FR" sz="2000" dirty="0" smtClean="0"/>
              <a:t> (</a:t>
            </a:r>
            <a:r>
              <a:rPr lang="fr-FR" sz="2000" dirty="0" smtClean="0">
                <a:latin typeface="Symbol" pitchFamily="18" charset="2"/>
              </a:rPr>
              <a:t>-</a:t>
            </a:r>
            <a:r>
              <a:rPr lang="fr-FR" sz="2000" dirty="0" smtClean="0"/>
              <a:t>x,</a:t>
            </a:r>
            <a:r>
              <a:rPr lang="fr-FR" sz="2000" dirty="0" smtClean="0">
                <a:latin typeface="Symbol" pitchFamily="18" charset="2"/>
              </a:rPr>
              <a:t>-</a:t>
            </a:r>
            <a:r>
              <a:rPr lang="fr-FR" sz="2000" dirty="0" smtClean="0"/>
              <a:t>y,</a:t>
            </a:r>
            <a:r>
              <a:rPr lang="fr-FR" sz="2000" dirty="0" smtClean="0">
                <a:latin typeface="Symbol" pitchFamily="18" charset="2"/>
              </a:rPr>
              <a:t>-</a:t>
            </a:r>
            <a:r>
              <a:rPr lang="fr-FR" sz="2000" dirty="0" smtClean="0"/>
              <a:t>z)</a:t>
            </a:r>
          </a:p>
          <a:p>
            <a:pPr lvl="1" eaLnBrk="1" hangingPunct="1">
              <a:lnSpc>
                <a:spcPct val="80000"/>
              </a:lnSpc>
            </a:pPr>
            <a:endParaRPr lang="fr-FR" sz="2000" dirty="0" smtClean="0"/>
          </a:p>
          <a:p>
            <a:pPr eaLnBrk="1" hangingPunct="1">
              <a:lnSpc>
                <a:spcPct val="80000"/>
              </a:lnSpc>
            </a:pPr>
            <a:r>
              <a:rPr lang="fr-FR" sz="2400" dirty="0" smtClean="0"/>
              <a:t>Violation de </a:t>
            </a:r>
            <a:r>
              <a:rPr lang="fr-FR" sz="2400" i="1" dirty="0" smtClean="0"/>
              <a:t>CP</a:t>
            </a:r>
            <a:r>
              <a:rPr lang="fr-FR" sz="2400" dirty="0" smtClean="0"/>
              <a:t> a(</a:t>
            </a:r>
            <a:r>
              <a:rPr lang="fr-FR" sz="2400" dirty="0" err="1" smtClean="0"/>
              <a:t>urait</a:t>
            </a:r>
            <a:r>
              <a:rPr lang="fr-FR" sz="2400" dirty="0" smtClean="0"/>
              <a:t>) permis… notre existence:</a:t>
            </a:r>
          </a:p>
          <a:p>
            <a:pPr lvl="1" eaLnBrk="1" hangingPunct="1">
              <a:lnSpc>
                <a:spcPct val="80000"/>
              </a:lnSpc>
            </a:pPr>
            <a:r>
              <a:rPr lang="fr-FR" sz="2000" dirty="0" smtClean="0"/>
              <a:t>Lors du « </a:t>
            </a:r>
            <a:r>
              <a:rPr lang="fr-FR" sz="2000" dirty="0" err="1" smtClean="0"/>
              <a:t>Big</a:t>
            </a:r>
            <a:r>
              <a:rPr lang="fr-FR" sz="2000" dirty="0" smtClean="0"/>
              <a:t> Bang », matière et </a:t>
            </a:r>
            <a:r>
              <a:rPr lang="fr-FR" sz="2000" dirty="0" err="1" smtClean="0"/>
              <a:t>anti-matière</a:t>
            </a:r>
            <a:r>
              <a:rPr lang="fr-FR" sz="2000" dirty="0" smtClean="0"/>
              <a:t> présentes en quantités égales auraient du s’annihiler ne laissant que de la lumière !</a:t>
            </a:r>
          </a:p>
          <a:p>
            <a:pPr lvl="1" eaLnBrk="1" hangingPunct="1">
              <a:lnSpc>
                <a:spcPct val="80000"/>
              </a:lnSpc>
            </a:pPr>
            <a:r>
              <a:rPr lang="fr-FR" sz="2000" dirty="0" smtClean="0"/>
              <a:t>Violation de </a:t>
            </a:r>
            <a:r>
              <a:rPr lang="fr-FR" sz="2000" i="1" dirty="0" smtClean="0"/>
              <a:t>CP</a:t>
            </a:r>
            <a:r>
              <a:rPr lang="fr-FR" sz="2000" dirty="0" smtClean="0"/>
              <a:t> = (léger/infime) déséquilibre/dissymétrie des lois physiques entre matière et </a:t>
            </a:r>
            <a:r>
              <a:rPr lang="fr-FR" sz="2000" dirty="0" err="1" smtClean="0"/>
              <a:t>anti-matière</a:t>
            </a:r>
            <a:r>
              <a:rPr lang="fr-FR" sz="2000" dirty="0" smtClean="0"/>
              <a:t>.</a:t>
            </a:r>
          </a:p>
          <a:p>
            <a:pPr lvl="1" eaLnBrk="1" hangingPunct="1">
              <a:lnSpc>
                <a:spcPct val="80000"/>
              </a:lnSpc>
            </a:pPr>
            <a:r>
              <a:rPr lang="fr-FR" sz="2000" dirty="0" smtClean="0"/>
              <a:t>Ce déséquilibre a permis à une infime quantité de matière de survivre, cette matière forme les objets d’aujourd’hui.</a:t>
            </a:r>
          </a:p>
          <a:p>
            <a:pPr eaLnBrk="1" hangingPunct="1">
              <a:lnSpc>
                <a:spcPct val="80000"/>
              </a:lnSpc>
            </a:pPr>
            <a:r>
              <a:rPr lang="fr-FR" sz="2400" dirty="0" smtClean="0"/>
              <a:t>La violation de </a:t>
            </a:r>
            <a:r>
              <a:rPr lang="fr-FR" sz="2400" i="1" dirty="0" smtClean="0"/>
              <a:t>CP</a:t>
            </a:r>
            <a:r>
              <a:rPr lang="fr-FR" sz="2400" dirty="0" smtClean="0"/>
              <a:t> est particulièrement visible dans le système B</a:t>
            </a:r>
            <a:r>
              <a:rPr lang="fr-FR" sz="2400" baseline="30000" dirty="0" smtClean="0"/>
              <a:t>0</a:t>
            </a:r>
            <a:r>
              <a:rPr lang="fr-FR" sz="2400" dirty="0" smtClean="0"/>
              <a:t> – anti-B</a:t>
            </a:r>
            <a:r>
              <a:rPr lang="fr-FR" sz="2400" baseline="30000" dirty="0" smtClean="0"/>
              <a:t>0, </a:t>
            </a:r>
          </a:p>
          <a:p>
            <a:pPr lvl="1" eaLnBrk="1" hangingPunct="1">
              <a:lnSpc>
                <a:spcPct val="80000"/>
              </a:lnSpc>
            </a:pPr>
            <a:r>
              <a:rPr lang="fr-FR" sz="2000" dirty="0" smtClean="0"/>
              <a:t>qui met en jeu des quarks de la 3ème génération</a:t>
            </a:r>
          </a:p>
          <a:p>
            <a:pPr eaLnBrk="1" hangingPunct="1">
              <a:lnSpc>
                <a:spcPct val="80000"/>
              </a:lnSpc>
            </a:pPr>
            <a:r>
              <a:rPr lang="fr-FR" sz="2400" dirty="0" smtClean="0"/>
              <a:t>Prix Nobel en 2008 : </a:t>
            </a:r>
            <a:r>
              <a:rPr lang="fr-FR" sz="2400" dirty="0" err="1" smtClean="0"/>
              <a:t>Kobayashi</a:t>
            </a:r>
            <a:r>
              <a:rPr lang="fr-FR" sz="2400" dirty="0" smtClean="0"/>
              <a:t> et </a:t>
            </a:r>
            <a:r>
              <a:rPr lang="fr-FR" sz="2400" dirty="0" err="1" smtClean="0"/>
              <a:t>Maskawa</a:t>
            </a:r>
            <a:endParaRPr lang="fr-FR" sz="2400" dirty="0" smtClean="0"/>
          </a:p>
        </p:txBody>
      </p:sp>
      <p:grpSp>
        <p:nvGrpSpPr>
          <p:cNvPr id="28677" name="Group 5"/>
          <p:cNvGrpSpPr>
            <a:grpSpLocks/>
          </p:cNvGrpSpPr>
          <p:nvPr/>
        </p:nvGrpSpPr>
        <p:grpSpPr bwMode="auto">
          <a:xfrm>
            <a:off x="6665913" y="1844675"/>
            <a:ext cx="1577975" cy="1166813"/>
            <a:chOff x="3739" y="3318"/>
            <a:chExt cx="1086" cy="780"/>
          </a:xfrm>
        </p:grpSpPr>
        <p:pic>
          <p:nvPicPr>
            <p:cNvPr id="29705" name="Picture 6"/>
            <p:cNvPicPr preferRelativeResize="0"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77"/>
            <a:stretch>
              <a:fillRect/>
            </a:stretch>
          </p:blipFill>
          <p:spPr bwMode="auto">
            <a:xfrm>
              <a:off x="3740" y="3322"/>
              <a:ext cx="1046" cy="7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9706" name="Text Box 7"/>
            <p:cNvSpPr txBox="1">
              <a:spLocks noChangeArrowheads="1"/>
            </p:cNvSpPr>
            <p:nvPr/>
          </p:nvSpPr>
          <p:spPr bwMode="auto">
            <a:xfrm rot="16200000" flipH="1">
              <a:off x="4449" y="3722"/>
              <a:ext cx="613" cy="1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en-US" sz="800">
                  <a:solidFill>
                    <a:schemeClr val="bg1"/>
                  </a:solidFill>
                </a:rPr>
                <a:t>Bob Cahn</a:t>
              </a:r>
              <a:endParaRPr lang="fr-FR" sz="800">
                <a:solidFill>
                  <a:schemeClr val="bg1"/>
                </a:solidFill>
              </a:endParaRPr>
            </a:p>
          </p:txBody>
        </p:sp>
        <p:sp>
          <p:nvSpPr>
            <p:cNvPr id="29707" name="Rectangle 8"/>
            <p:cNvSpPr>
              <a:spLocks noChangeArrowheads="1"/>
            </p:cNvSpPr>
            <p:nvPr/>
          </p:nvSpPr>
          <p:spPr bwMode="auto">
            <a:xfrm>
              <a:off x="3739" y="3318"/>
              <a:ext cx="1046" cy="738"/>
            </a:xfrm>
            <a:prstGeom prst="rect">
              <a:avLst/>
            </a:prstGeom>
            <a:noFill/>
            <a:ln w="635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867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 build="p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093D58-701D-4239-B6E7-D17B849FF55D}" type="slidenum">
              <a:rPr lang="en-US"/>
              <a:pPr>
                <a:defRPr/>
              </a:pPr>
              <a:t>29</a:t>
            </a:fld>
            <a:endParaRPr lang="en-US"/>
          </a:p>
        </p:txBody>
      </p:sp>
      <p:sp>
        <p:nvSpPr>
          <p:cNvPr id="30725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188913"/>
            <a:ext cx="7772400" cy="1143000"/>
          </a:xfrm>
        </p:spPr>
        <p:txBody>
          <a:bodyPr/>
          <a:lstStyle/>
          <a:p>
            <a:pPr eaLnBrk="1" hangingPunct="1"/>
            <a:r>
              <a:rPr lang="fr-FR" sz="4000" smtClean="0"/>
              <a:t>Comment procède la mesure ?</a:t>
            </a:r>
            <a:br>
              <a:rPr lang="fr-FR" sz="4000" smtClean="0"/>
            </a:br>
            <a:r>
              <a:rPr lang="fr-FR" sz="2800" smtClean="0"/>
              <a:t>- survol (puis plus de détails) -</a:t>
            </a:r>
          </a:p>
        </p:txBody>
      </p:sp>
      <p:sp>
        <p:nvSpPr>
          <p:cNvPr id="30726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23850" y="1412875"/>
            <a:ext cx="8497888" cy="5256213"/>
          </a:xfrm>
        </p:spPr>
        <p:txBody>
          <a:bodyPr/>
          <a:lstStyle/>
          <a:p>
            <a:pPr marL="711200" indent="-711200" eaLnBrk="1" hangingPunct="1">
              <a:lnSpc>
                <a:spcPct val="80000"/>
              </a:lnSpc>
            </a:pPr>
            <a:r>
              <a:rPr lang="fr-FR" sz="2800" smtClean="0"/>
              <a:t>En trois grandes étapes:</a:t>
            </a:r>
          </a:p>
          <a:p>
            <a:pPr marL="1066800" lvl="1" indent="-609600" eaLnBrk="1" hangingPunct="1">
              <a:lnSpc>
                <a:spcPct val="80000"/>
              </a:lnSpc>
              <a:buFontTx/>
              <a:buAutoNum type="romanUcPeriod"/>
            </a:pPr>
            <a:r>
              <a:rPr lang="fr-FR" sz="2400" smtClean="0"/>
              <a:t>La sélection des désintégrations d’intérêt</a:t>
            </a:r>
          </a:p>
          <a:p>
            <a:pPr marL="1422400" lvl="2" indent="-508000" eaLnBrk="1" hangingPunct="1">
              <a:lnSpc>
                <a:spcPct val="80000"/>
              </a:lnSpc>
            </a:pPr>
            <a:r>
              <a:rPr lang="fr-FR" sz="2000" smtClean="0"/>
              <a:t>Désintégration d’intérêt = « signal »</a:t>
            </a:r>
          </a:p>
          <a:p>
            <a:pPr marL="1422400" lvl="2" indent="-508000" eaLnBrk="1" hangingPunct="1">
              <a:lnSpc>
                <a:spcPct val="80000"/>
              </a:lnSpc>
            </a:pPr>
            <a:r>
              <a:rPr lang="fr-FR" sz="2000" smtClean="0"/>
              <a:t>On parle de « sélection », tout court</a:t>
            </a:r>
          </a:p>
          <a:p>
            <a:pPr marL="1066800" lvl="1" indent="-609600" eaLnBrk="1" hangingPunct="1">
              <a:lnSpc>
                <a:spcPct val="80000"/>
              </a:lnSpc>
              <a:buFontTx/>
              <a:buAutoNum type="romanUcPeriod"/>
            </a:pPr>
            <a:r>
              <a:rPr lang="fr-FR" sz="2400" smtClean="0"/>
              <a:t>La modélisation des données sélectionnées et l’ajustement</a:t>
            </a:r>
          </a:p>
          <a:p>
            <a:pPr marL="1422400" lvl="2" indent="-508000" eaLnBrk="1" hangingPunct="1">
              <a:lnSpc>
                <a:spcPct val="80000"/>
              </a:lnSpc>
            </a:pPr>
            <a:r>
              <a:rPr lang="fr-FR" sz="2000" smtClean="0"/>
              <a:t>Prise en compte des imperfections/effets expérimentaux</a:t>
            </a:r>
          </a:p>
          <a:p>
            <a:pPr marL="1828800" lvl="3" indent="-457200" eaLnBrk="1" hangingPunct="1">
              <a:lnSpc>
                <a:spcPct val="80000"/>
              </a:lnSpc>
            </a:pPr>
            <a:r>
              <a:rPr lang="fr-FR" sz="1800" smtClean="0"/>
              <a:t>Ou comment les données retenues représentent une vue « déformée » du modèle théorique </a:t>
            </a:r>
            <a:r>
              <a:rPr lang="fr-FR" sz="1800" b="1" i="1" smtClean="0"/>
              <a:t>à cause des effets expérimentaux</a:t>
            </a:r>
          </a:p>
          <a:p>
            <a:pPr marL="1422400" lvl="2" indent="-508000" eaLnBrk="1" hangingPunct="1">
              <a:lnSpc>
                <a:spcPct val="80000"/>
              </a:lnSpc>
            </a:pPr>
            <a:r>
              <a:rPr lang="fr-FR" sz="2000" smtClean="0"/>
              <a:t>Permet ensuite l’extraction ou la mesure elle-même du/des paramètres théoriques recherchés</a:t>
            </a:r>
          </a:p>
          <a:p>
            <a:pPr marL="1828800" lvl="3" indent="-457200" eaLnBrk="1" hangingPunct="1">
              <a:lnSpc>
                <a:spcPct val="80000"/>
              </a:lnSpc>
            </a:pPr>
            <a:r>
              <a:rPr lang="fr-FR" sz="1800" smtClean="0"/>
              <a:t>Réalisé par « ajustement » ou « fit »</a:t>
            </a:r>
          </a:p>
          <a:p>
            <a:pPr marL="1828800" lvl="3" indent="-457200" eaLnBrk="1" hangingPunct="1">
              <a:lnSpc>
                <a:spcPct val="80000"/>
              </a:lnSpc>
            </a:pPr>
            <a:r>
              <a:rPr lang="fr-FR" sz="1800" smtClean="0"/>
              <a:t>Et fournit une incertitude « statistique » : la fourchette dans laquelle peuvent varier les paramètres du au fait que l’on ne dispose pas d’un nombre infini de désintégrations signal</a:t>
            </a:r>
          </a:p>
          <a:p>
            <a:pPr marL="1066800" lvl="1" indent="-609600" eaLnBrk="1" hangingPunct="1">
              <a:lnSpc>
                <a:spcPct val="80000"/>
              </a:lnSpc>
              <a:buFontTx/>
              <a:buAutoNum type="romanUcPeriod"/>
            </a:pPr>
            <a:r>
              <a:rPr lang="fr-FR" sz="2400" smtClean="0"/>
              <a:t>L’estimation des incertitudes « systématiques »</a:t>
            </a:r>
          </a:p>
          <a:p>
            <a:pPr marL="1422400" lvl="2" indent="-508000" eaLnBrk="1" hangingPunct="1">
              <a:lnSpc>
                <a:spcPct val="80000"/>
              </a:lnSpc>
            </a:pPr>
            <a:r>
              <a:rPr lang="fr-FR" sz="2000" smtClean="0"/>
              <a:t>La modélisation elle-même n’étant pas parfaite, quelles incertitudes cela entraîne t-il sur les paramètres mesurés 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1BB059-3639-468B-B404-9C2C3D2CC7FA}" type="slidenum">
              <a:rPr lang="en-US"/>
              <a:pPr>
                <a:defRPr/>
              </a:pPr>
              <a:t>3</a:t>
            </a:fld>
            <a:endParaRPr lang="en-US"/>
          </a:p>
        </p:txBody>
      </p:sp>
      <p:pic>
        <p:nvPicPr>
          <p:cNvPr id="5125" name="Picture 6" descr="pep-dessin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3138" y="-773113"/>
            <a:ext cx="10298113" cy="7658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8" descr="babar-photo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2924175"/>
            <a:ext cx="4679950" cy="409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53975"/>
            <a:ext cx="7772400" cy="1143000"/>
          </a:xfrm>
        </p:spPr>
        <p:txBody>
          <a:bodyPr/>
          <a:lstStyle/>
          <a:p>
            <a:pPr eaLnBrk="1" hangingPunct="1"/>
            <a:r>
              <a:rPr lang="fr-FR" sz="4000" smtClean="0"/>
              <a:t>Liminaire</a:t>
            </a:r>
          </a:p>
        </p:txBody>
      </p:sp>
      <p:sp>
        <p:nvSpPr>
          <p:cNvPr id="5128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23850" y="1141413"/>
            <a:ext cx="8496300" cy="5816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fr-FR" sz="2400" smtClean="0"/>
              <a:t>On suppose un ensemble accélérateur-détecteur(s) en opération et conçu pour répondre à une thématique de physique:</a:t>
            </a:r>
          </a:p>
          <a:p>
            <a:pPr lvl="1" eaLnBrk="1" hangingPunct="1">
              <a:lnSpc>
                <a:spcPct val="80000"/>
              </a:lnSpc>
            </a:pPr>
            <a:r>
              <a:rPr lang="fr-FR" sz="2000" smtClean="0"/>
              <a:t>Exemples:</a:t>
            </a:r>
          </a:p>
          <a:p>
            <a:pPr lvl="2" eaLnBrk="1" hangingPunct="1">
              <a:lnSpc>
                <a:spcPct val="80000"/>
              </a:lnSpc>
            </a:pPr>
            <a:r>
              <a:rPr lang="fr-FR" sz="1800" smtClean="0"/>
              <a:t>LEP – {Aleph, Delphi, Opal, L3} = physique du Z</a:t>
            </a:r>
            <a:r>
              <a:rPr lang="fr-FR" sz="1800" baseline="30000" smtClean="0"/>
              <a:t>0</a:t>
            </a:r>
            <a:r>
              <a:rPr lang="fr-FR" sz="1800" smtClean="0"/>
              <a:t>, W</a:t>
            </a:r>
            <a:r>
              <a:rPr lang="en-US" sz="1800" baseline="30000" smtClean="0">
                <a:cs typeface="Times New Roman" pitchFamily="18" charset="0"/>
              </a:rPr>
              <a:t>±</a:t>
            </a:r>
          </a:p>
          <a:p>
            <a:pPr lvl="2" eaLnBrk="1" hangingPunct="1">
              <a:lnSpc>
                <a:spcPct val="80000"/>
              </a:lnSpc>
            </a:pPr>
            <a:r>
              <a:rPr lang="fr-FR" sz="1800" smtClean="0"/>
              <a:t>PEP-II –  B</a:t>
            </a:r>
            <a:r>
              <a:rPr lang="fr-FR" sz="1600" smtClean="0"/>
              <a:t>A</a:t>
            </a:r>
            <a:r>
              <a:rPr lang="fr-FR" sz="1800" smtClean="0"/>
              <a:t>B</a:t>
            </a:r>
            <a:r>
              <a:rPr lang="fr-FR" sz="1600" smtClean="0"/>
              <a:t>AR</a:t>
            </a:r>
            <a:r>
              <a:rPr lang="fr-FR" sz="1800" smtClean="0"/>
              <a:t> / KEK – BELLE = violation de CP, </a:t>
            </a:r>
          </a:p>
          <a:p>
            <a:pPr lvl="2" eaLnBrk="1" hangingPunct="1">
              <a:lnSpc>
                <a:spcPct val="80000"/>
              </a:lnSpc>
            </a:pPr>
            <a:r>
              <a:rPr lang="fr-FR" sz="1800" smtClean="0"/>
              <a:t>LHC – {CMS, ATLAS} = recherche du Higgs</a:t>
            </a:r>
          </a:p>
          <a:p>
            <a:pPr eaLnBrk="1" hangingPunct="1">
              <a:lnSpc>
                <a:spcPct val="80000"/>
              </a:lnSpc>
            </a:pPr>
            <a:r>
              <a:rPr lang="fr-FR" sz="2400" smtClean="0"/>
              <a:t>L’accélérateur crée, par collisions, des particules d’intérêt:</a:t>
            </a:r>
          </a:p>
          <a:p>
            <a:pPr lvl="1" eaLnBrk="1" hangingPunct="1">
              <a:lnSpc>
                <a:spcPct val="80000"/>
              </a:lnSpc>
            </a:pPr>
            <a:r>
              <a:rPr lang="fr-FR" sz="2000" smtClean="0"/>
              <a:t>Exemples:</a:t>
            </a:r>
          </a:p>
          <a:p>
            <a:pPr lvl="2" eaLnBrk="1" hangingPunct="1">
              <a:lnSpc>
                <a:spcPct val="80000"/>
              </a:lnSpc>
            </a:pPr>
            <a:r>
              <a:rPr lang="fr-FR" sz="1800" smtClean="0"/>
              <a:t>LEP : e</a:t>
            </a:r>
            <a:r>
              <a:rPr lang="fr-FR" sz="1800" baseline="30000" smtClean="0"/>
              <a:t>+</a:t>
            </a:r>
            <a:r>
              <a:rPr lang="fr-FR" sz="1800" smtClean="0"/>
              <a:t>e</a:t>
            </a:r>
            <a:r>
              <a:rPr lang="fr-FR" sz="1800" baseline="30000" smtClean="0">
                <a:latin typeface="Symbol" pitchFamily="18" charset="2"/>
              </a:rPr>
              <a:t>-</a:t>
            </a:r>
            <a:r>
              <a:rPr lang="fr-FR" sz="1800" smtClean="0"/>
              <a:t> </a:t>
            </a:r>
            <a:r>
              <a:rPr lang="fr-FR" sz="1800" smtClean="0">
                <a:cs typeface="Times New Roman" pitchFamily="18" charset="0"/>
              </a:rPr>
              <a:t>→</a:t>
            </a:r>
            <a:r>
              <a:rPr lang="fr-FR" sz="1800" smtClean="0"/>
              <a:t> Z</a:t>
            </a:r>
            <a:r>
              <a:rPr lang="fr-FR" sz="1800" baseline="30000" smtClean="0"/>
              <a:t>0</a:t>
            </a:r>
            <a:r>
              <a:rPr lang="fr-FR" sz="1800" smtClean="0"/>
              <a:t>, e</a:t>
            </a:r>
            <a:r>
              <a:rPr lang="fr-FR" sz="1800" baseline="30000" smtClean="0"/>
              <a:t>+</a:t>
            </a:r>
            <a:r>
              <a:rPr lang="fr-FR" sz="1800" smtClean="0"/>
              <a:t>e</a:t>
            </a:r>
            <a:r>
              <a:rPr lang="fr-FR" sz="1800" baseline="30000" smtClean="0">
                <a:latin typeface="Symbol" pitchFamily="18" charset="2"/>
              </a:rPr>
              <a:t>-</a:t>
            </a:r>
            <a:r>
              <a:rPr lang="fr-FR" sz="1800" smtClean="0"/>
              <a:t> </a:t>
            </a:r>
            <a:r>
              <a:rPr lang="fr-FR" sz="1800" smtClean="0">
                <a:cs typeface="Times New Roman" pitchFamily="18" charset="0"/>
              </a:rPr>
              <a:t>→</a:t>
            </a:r>
            <a:r>
              <a:rPr lang="fr-FR" sz="1800" smtClean="0"/>
              <a:t> W</a:t>
            </a:r>
            <a:r>
              <a:rPr lang="en-US" sz="1800" baseline="30000" smtClean="0">
                <a:cs typeface="Times New Roman" pitchFamily="18" charset="0"/>
              </a:rPr>
              <a:t>+ </a:t>
            </a:r>
            <a:r>
              <a:rPr lang="fr-FR" sz="1800" smtClean="0"/>
              <a:t>W</a:t>
            </a:r>
            <a:r>
              <a:rPr lang="en-US" sz="1800" baseline="30000" smtClean="0">
                <a:latin typeface="Symbol" pitchFamily="18" charset="2"/>
                <a:cs typeface="Times New Roman" pitchFamily="18" charset="0"/>
              </a:rPr>
              <a:t>-</a:t>
            </a:r>
            <a:endParaRPr lang="fr-FR" sz="1800" baseline="30000" smtClean="0">
              <a:latin typeface="Symbol" pitchFamily="18" charset="2"/>
            </a:endParaRPr>
          </a:p>
          <a:p>
            <a:pPr lvl="2" eaLnBrk="1" hangingPunct="1">
              <a:lnSpc>
                <a:spcPct val="80000"/>
              </a:lnSpc>
            </a:pPr>
            <a:r>
              <a:rPr lang="fr-FR" sz="1800" smtClean="0"/>
              <a:t>PEP-II : e</a:t>
            </a:r>
            <a:r>
              <a:rPr lang="fr-FR" sz="1800" baseline="30000" smtClean="0"/>
              <a:t>+</a:t>
            </a:r>
            <a:r>
              <a:rPr lang="fr-FR" sz="1800" smtClean="0"/>
              <a:t>e</a:t>
            </a:r>
            <a:r>
              <a:rPr lang="fr-FR" sz="1800" baseline="30000" smtClean="0">
                <a:latin typeface="Symbol" pitchFamily="18" charset="2"/>
              </a:rPr>
              <a:t>-</a:t>
            </a:r>
            <a:r>
              <a:rPr lang="fr-FR" sz="1800" smtClean="0"/>
              <a:t> </a:t>
            </a:r>
            <a:r>
              <a:rPr lang="fr-FR" sz="1800" smtClean="0">
                <a:cs typeface="Times New Roman" pitchFamily="18" charset="0"/>
              </a:rPr>
              <a:t>→</a:t>
            </a:r>
            <a:r>
              <a:rPr lang="fr-FR" sz="1800" smtClean="0"/>
              <a:t> </a:t>
            </a:r>
            <a:r>
              <a:rPr lang="fr-FR" sz="1800" smtClean="0">
                <a:latin typeface="Symbol" pitchFamily="18" charset="2"/>
              </a:rPr>
              <a:t>U</a:t>
            </a:r>
            <a:r>
              <a:rPr lang="fr-FR" sz="1800" smtClean="0"/>
              <a:t>(4S) </a:t>
            </a:r>
            <a:r>
              <a:rPr lang="fr-FR" sz="1800" smtClean="0">
                <a:cs typeface="Times New Roman" pitchFamily="18" charset="0"/>
              </a:rPr>
              <a:t>→</a:t>
            </a:r>
            <a:r>
              <a:rPr lang="fr-FR" sz="1800" smtClean="0"/>
              <a:t> B</a:t>
            </a:r>
            <a:r>
              <a:rPr lang="fr-FR" sz="1800" baseline="30000" smtClean="0"/>
              <a:t>0</a:t>
            </a:r>
            <a:r>
              <a:rPr lang="fr-FR" sz="1800" smtClean="0"/>
              <a:t> anti–B</a:t>
            </a:r>
            <a:r>
              <a:rPr lang="fr-FR" sz="1800" baseline="30000" smtClean="0"/>
              <a:t>0</a:t>
            </a:r>
          </a:p>
          <a:p>
            <a:pPr lvl="2" eaLnBrk="1" hangingPunct="1">
              <a:lnSpc>
                <a:spcPct val="80000"/>
              </a:lnSpc>
            </a:pPr>
            <a:r>
              <a:rPr lang="fr-FR" sz="1800" smtClean="0"/>
              <a:t>LHC: gluon gluon </a:t>
            </a:r>
            <a:r>
              <a:rPr lang="fr-FR" sz="1800" smtClean="0">
                <a:cs typeface="Times New Roman" pitchFamily="18" charset="0"/>
              </a:rPr>
              <a:t>→</a:t>
            </a:r>
            <a:r>
              <a:rPr lang="fr-FR" sz="1800" smtClean="0"/>
              <a:t> Higgs</a:t>
            </a:r>
          </a:p>
          <a:p>
            <a:pPr eaLnBrk="1" hangingPunct="1">
              <a:lnSpc>
                <a:spcPct val="80000"/>
              </a:lnSpc>
            </a:pPr>
            <a:r>
              <a:rPr lang="fr-FR" sz="2400" smtClean="0"/>
              <a:t>Le détecteur permet l’étude de ces particules en collectant et mesurant leur produits de désintégrations:</a:t>
            </a:r>
          </a:p>
          <a:p>
            <a:pPr lvl="1" eaLnBrk="1" hangingPunct="1">
              <a:lnSpc>
                <a:spcPct val="80000"/>
              </a:lnSpc>
            </a:pPr>
            <a:r>
              <a:rPr lang="fr-FR" sz="2000" smtClean="0"/>
              <a:t>Exemples:</a:t>
            </a:r>
          </a:p>
          <a:p>
            <a:pPr lvl="2" eaLnBrk="1" hangingPunct="1">
              <a:lnSpc>
                <a:spcPct val="80000"/>
              </a:lnSpc>
            </a:pPr>
            <a:r>
              <a:rPr lang="fr-FR" sz="1800" smtClean="0"/>
              <a:t>Z</a:t>
            </a:r>
            <a:r>
              <a:rPr lang="fr-FR" sz="1800" baseline="30000" smtClean="0"/>
              <a:t>0</a:t>
            </a:r>
            <a:r>
              <a:rPr lang="fr-FR" sz="1800" smtClean="0"/>
              <a:t> </a:t>
            </a:r>
            <a:r>
              <a:rPr lang="fr-FR" sz="1800" smtClean="0">
                <a:cs typeface="Times New Roman" pitchFamily="18" charset="0"/>
              </a:rPr>
              <a:t>→ quark anti–quark, </a:t>
            </a:r>
            <a:r>
              <a:rPr lang="fr-FR" sz="1800" smtClean="0"/>
              <a:t>e</a:t>
            </a:r>
            <a:r>
              <a:rPr lang="fr-FR" sz="1800" baseline="30000" smtClean="0"/>
              <a:t>+</a:t>
            </a:r>
            <a:r>
              <a:rPr lang="fr-FR" sz="1800" smtClean="0"/>
              <a:t>e</a:t>
            </a:r>
            <a:r>
              <a:rPr lang="fr-FR" sz="1800" baseline="30000" smtClean="0">
                <a:latin typeface="Symbol" pitchFamily="18" charset="2"/>
              </a:rPr>
              <a:t>-</a:t>
            </a:r>
            <a:r>
              <a:rPr lang="fr-FR" sz="1800" smtClean="0"/>
              <a:t>, </a:t>
            </a:r>
            <a:r>
              <a:rPr lang="fr-FR" sz="1800" smtClean="0">
                <a:latin typeface="Symbol" pitchFamily="18" charset="2"/>
              </a:rPr>
              <a:t>m</a:t>
            </a:r>
            <a:r>
              <a:rPr lang="fr-FR" sz="1800" baseline="30000" smtClean="0">
                <a:latin typeface="Symbol" pitchFamily="18" charset="2"/>
              </a:rPr>
              <a:t>+</a:t>
            </a:r>
            <a:r>
              <a:rPr lang="fr-FR" sz="1800" smtClean="0">
                <a:latin typeface="Symbol" pitchFamily="18" charset="2"/>
              </a:rPr>
              <a:t>m</a:t>
            </a:r>
            <a:r>
              <a:rPr lang="fr-FR" sz="1800" baseline="30000" smtClean="0">
                <a:latin typeface="Symbol" pitchFamily="18" charset="2"/>
              </a:rPr>
              <a:t>- </a:t>
            </a:r>
            <a:r>
              <a:rPr lang="fr-FR" sz="1800" smtClean="0"/>
              <a:t>, </a:t>
            </a:r>
            <a:r>
              <a:rPr lang="fr-FR" sz="1800" smtClean="0">
                <a:latin typeface="Symbol" pitchFamily="18" charset="2"/>
              </a:rPr>
              <a:t>t</a:t>
            </a:r>
            <a:r>
              <a:rPr lang="fr-FR" sz="1800" baseline="30000" smtClean="0">
                <a:latin typeface="Symbol" pitchFamily="18" charset="2"/>
              </a:rPr>
              <a:t>+</a:t>
            </a:r>
            <a:r>
              <a:rPr lang="fr-FR" sz="1800" smtClean="0">
                <a:latin typeface="Symbol" pitchFamily="18" charset="2"/>
              </a:rPr>
              <a:t>t</a:t>
            </a:r>
            <a:r>
              <a:rPr lang="fr-FR" sz="1800" baseline="30000" smtClean="0">
                <a:latin typeface="Symbol" pitchFamily="18" charset="2"/>
              </a:rPr>
              <a:t>-</a:t>
            </a:r>
            <a:endParaRPr lang="fr-FR" sz="1800" smtClean="0"/>
          </a:p>
          <a:p>
            <a:pPr lvl="2" eaLnBrk="1" hangingPunct="1">
              <a:lnSpc>
                <a:spcPct val="80000"/>
              </a:lnSpc>
            </a:pPr>
            <a:r>
              <a:rPr lang="fr-FR" sz="1800" smtClean="0"/>
              <a:t>W</a:t>
            </a:r>
            <a:r>
              <a:rPr lang="en-US" sz="1800" baseline="30000" smtClean="0">
                <a:cs typeface="Times New Roman" pitchFamily="18" charset="0"/>
              </a:rPr>
              <a:t>± </a:t>
            </a:r>
            <a:r>
              <a:rPr lang="fr-FR" sz="1800" smtClean="0">
                <a:cs typeface="Times New Roman" pitchFamily="18" charset="0"/>
              </a:rPr>
              <a:t>→ quark anti–quark’, </a:t>
            </a:r>
            <a:r>
              <a:rPr lang="fr-FR" sz="1800" smtClean="0"/>
              <a:t>e</a:t>
            </a:r>
            <a:r>
              <a:rPr lang="en-US" sz="1800" baseline="30000" smtClean="0">
                <a:cs typeface="Times New Roman" pitchFamily="18" charset="0"/>
              </a:rPr>
              <a:t>±</a:t>
            </a:r>
            <a:r>
              <a:rPr lang="fr-FR" sz="1800" smtClean="0"/>
              <a:t> neutrino, …</a:t>
            </a:r>
            <a:endParaRPr lang="fr-FR" sz="1800" smtClean="0">
              <a:latin typeface="Symbol" pitchFamily="18" charset="2"/>
            </a:endParaRPr>
          </a:p>
          <a:p>
            <a:pPr lvl="2" eaLnBrk="1" hangingPunct="1">
              <a:lnSpc>
                <a:spcPct val="80000"/>
              </a:lnSpc>
            </a:pPr>
            <a:r>
              <a:rPr lang="fr-FR" sz="1800" smtClean="0"/>
              <a:t>B</a:t>
            </a:r>
            <a:r>
              <a:rPr lang="fr-FR" sz="1800" baseline="30000" smtClean="0"/>
              <a:t>0</a:t>
            </a:r>
            <a:r>
              <a:rPr lang="fr-FR" sz="1800" smtClean="0"/>
              <a:t> </a:t>
            </a:r>
            <a:r>
              <a:rPr lang="fr-FR" sz="1800" smtClean="0">
                <a:cs typeface="Times New Roman" pitchFamily="18" charset="0"/>
              </a:rPr>
              <a:t>→ J/</a:t>
            </a:r>
            <a:r>
              <a:rPr lang="fr-FR" sz="1800" smtClean="0">
                <a:latin typeface="Symbol" pitchFamily="18" charset="2"/>
                <a:cs typeface="Times New Roman" pitchFamily="18" charset="0"/>
              </a:rPr>
              <a:t>Y</a:t>
            </a:r>
            <a:r>
              <a:rPr lang="fr-FR" sz="1800" smtClean="0">
                <a:cs typeface="Times New Roman" pitchFamily="18" charset="0"/>
              </a:rPr>
              <a:t> K</a:t>
            </a:r>
            <a:r>
              <a:rPr lang="fr-FR" sz="1800" baseline="30000" smtClean="0">
                <a:cs typeface="Times New Roman" pitchFamily="18" charset="0"/>
              </a:rPr>
              <a:t>0</a:t>
            </a:r>
            <a:r>
              <a:rPr lang="fr-FR" sz="1800" baseline="-25000" smtClean="0">
                <a:cs typeface="Times New Roman" pitchFamily="18" charset="0"/>
              </a:rPr>
              <a:t>S</a:t>
            </a:r>
            <a:r>
              <a:rPr lang="fr-FR" sz="1800" smtClean="0">
                <a:cs typeface="Times New Roman" pitchFamily="18" charset="0"/>
              </a:rPr>
              <a:t> suivi de J/</a:t>
            </a:r>
            <a:r>
              <a:rPr lang="fr-FR" sz="1800" smtClean="0">
                <a:latin typeface="Symbol" pitchFamily="18" charset="2"/>
                <a:cs typeface="Times New Roman" pitchFamily="18" charset="0"/>
              </a:rPr>
              <a:t>Y </a:t>
            </a:r>
            <a:r>
              <a:rPr lang="fr-FR" sz="1800" smtClean="0">
                <a:cs typeface="Times New Roman" pitchFamily="18" charset="0"/>
              </a:rPr>
              <a:t>→ </a:t>
            </a:r>
            <a:r>
              <a:rPr lang="fr-FR" sz="1800" smtClean="0"/>
              <a:t>e</a:t>
            </a:r>
            <a:r>
              <a:rPr lang="fr-FR" sz="1800" baseline="30000" smtClean="0"/>
              <a:t>+</a:t>
            </a:r>
            <a:r>
              <a:rPr lang="fr-FR" sz="1800" smtClean="0"/>
              <a:t>e</a:t>
            </a:r>
            <a:r>
              <a:rPr lang="fr-FR" sz="1800" baseline="30000" smtClean="0">
                <a:latin typeface="Symbol" pitchFamily="18" charset="2"/>
              </a:rPr>
              <a:t>-</a:t>
            </a:r>
            <a:r>
              <a:rPr lang="fr-FR" sz="1800" smtClean="0"/>
              <a:t> ou </a:t>
            </a:r>
            <a:r>
              <a:rPr lang="fr-FR" sz="1800" smtClean="0">
                <a:latin typeface="Symbol" pitchFamily="18" charset="2"/>
              </a:rPr>
              <a:t>m</a:t>
            </a:r>
            <a:r>
              <a:rPr lang="fr-FR" sz="1800" baseline="30000" smtClean="0">
                <a:latin typeface="Symbol" pitchFamily="18" charset="2"/>
              </a:rPr>
              <a:t>+</a:t>
            </a:r>
            <a:r>
              <a:rPr lang="fr-FR" sz="1800" smtClean="0">
                <a:latin typeface="Symbol" pitchFamily="18" charset="2"/>
              </a:rPr>
              <a:t>m</a:t>
            </a:r>
            <a:r>
              <a:rPr lang="fr-FR" sz="1800" baseline="30000" smtClean="0">
                <a:latin typeface="Symbol" pitchFamily="18" charset="2"/>
              </a:rPr>
              <a:t>-</a:t>
            </a:r>
            <a:r>
              <a:rPr lang="fr-FR" sz="1800" smtClean="0">
                <a:cs typeface="Times New Roman" pitchFamily="18" charset="0"/>
              </a:rPr>
              <a:t> et K</a:t>
            </a:r>
            <a:r>
              <a:rPr lang="fr-FR" sz="1800" baseline="30000" smtClean="0">
                <a:cs typeface="Times New Roman" pitchFamily="18" charset="0"/>
              </a:rPr>
              <a:t>0</a:t>
            </a:r>
            <a:r>
              <a:rPr lang="fr-FR" sz="1800" baseline="-25000" smtClean="0">
                <a:cs typeface="Times New Roman" pitchFamily="18" charset="0"/>
              </a:rPr>
              <a:t>S</a:t>
            </a:r>
            <a:r>
              <a:rPr lang="fr-FR" sz="1800" smtClean="0">
                <a:cs typeface="Times New Roman" pitchFamily="18" charset="0"/>
              </a:rPr>
              <a:t> → </a:t>
            </a:r>
            <a:r>
              <a:rPr lang="fr-FR" sz="1800" smtClean="0">
                <a:latin typeface="Symbol" pitchFamily="18" charset="2"/>
              </a:rPr>
              <a:t>p</a:t>
            </a:r>
            <a:r>
              <a:rPr lang="fr-FR" sz="1800" baseline="30000" smtClean="0">
                <a:latin typeface="Symbol" pitchFamily="18" charset="2"/>
              </a:rPr>
              <a:t>+</a:t>
            </a:r>
            <a:r>
              <a:rPr lang="fr-FR" sz="1800" smtClean="0">
                <a:latin typeface="Symbol" pitchFamily="18" charset="2"/>
              </a:rPr>
              <a:t>p</a:t>
            </a:r>
            <a:r>
              <a:rPr lang="fr-FR" sz="1800" baseline="30000" smtClean="0">
                <a:latin typeface="Symbol" pitchFamily="18" charset="2"/>
              </a:rPr>
              <a:t>- </a:t>
            </a:r>
            <a:r>
              <a:rPr lang="fr-FR" sz="1800" smtClean="0">
                <a:cs typeface="Times New Roman" pitchFamily="18" charset="0"/>
              </a:rPr>
              <a:t>, …</a:t>
            </a:r>
            <a:endParaRPr lang="fr-FR" sz="1800" smtClean="0"/>
          </a:p>
          <a:p>
            <a:pPr lvl="2" eaLnBrk="1" hangingPunct="1">
              <a:lnSpc>
                <a:spcPct val="80000"/>
              </a:lnSpc>
            </a:pPr>
            <a:r>
              <a:rPr lang="fr-FR" sz="1800" smtClean="0"/>
              <a:t>Higgs </a:t>
            </a:r>
            <a:r>
              <a:rPr lang="fr-FR" sz="1800" smtClean="0">
                <a:cs typeface="Times New Roman" pitchFamily="18" charset="0"/>
              </a:rPr>
              <a:t>→ </a:t>
            </a:r>
            <a:r>
              <a:rPr lang="fr-FR" sz="1800" smtClean="0">
                <a:latin typeface="Symbol" pitchFamily="18" charset="2"/>
              </a:rPr>
              <a:t>gg</a:t>
            </a:r>
            <a:r>
              <a:rPr lang="fr-FR" sz="1800" smtClean="0"/>
              <a:t>, 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C7F367-111C-4951-B72F-1F17588958F1}" type="slidenum">
              <a:rPr lang="en-US"/>
              <a:pPr>
                <a:defRPr/>
              </a:pPr>
              <a:t>30</a:t>
            </a:fld>
            <a:endParaRPr lang="en-US"/>
          </a:p>
        </p:txBody>
      </p:sp>
      <p:sp>
        <p:nvSpPr>
          <p:cNvPr id="3174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90488"/>
            <a:ext cx="7772400" cy="1143001"/>
          </a:xfrm>
        </p:spPr>
        <p:txBody>
          <a:bodyPr/>
          <a:lstStyle/>
          <a:p>
            <a:pPr eaLnBrk="1" hangingPunct="1"/>
            <a:r>
              <a:rPr lang="fr-FR" sz="4000" smtClean="0"/>
              <a:t>Mais tout de même…</a:t>
            </a:r>
          </a:p>
        </p:txBody>
      </p:sp>
      <p:sp>
        <p:nvSpPr>
          <p:cNvPr id="31750" name="Text Box 4"/>
          <p:cNvSpPr>
            <a:spLocks noGrp="1" noChangeArrowheads="1"/>
          </p:cNvSpPr>
          <p:nvPr>
            <p:ph type="body" idx="1"/>
          </p:nvPr>
        </p:nvSpPr>
        <p:spPr>
          <a:xfrm>
            <a:off x="250825" y="908050"/>
            <a:ext cx="8642350" cy="5411788"/>
          </a:xfrm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fr-FR" sz="2400" smtClean="0"/>
              <a:t>Si ces grandes étapes se retrouvent dans la plupart des études de physiques, les problèmes à résoudre lors de chacune de ces étapes sont en général **TR</a:t>
            </a:r>
            <a:r>
              <a:rPr lang="en-US" sz="2400" smtClean="0">
                <a:cs typeface="Times New Roman" pitchFamily="18" charset="0"/>
              </a:rPr>
              <a:t>È</a:t>
            </a:r>
            <a:r>
              <a:rPr lang="fr-FR" sz="2400" smtClean="0"/>
              <a:t>S** différents d’une analyse à une autre !</a:t>
            </a:r>
          </a:p>
          <a:p>
            <a:pPr>
              <a:spcBef>
                <a:spcPct val="0"/>
              </a:spcBef>
            </a:pPr>
            <a:r>
              <a:rPr lang="fr-FR" sz="2400" smtClean="0"/>
              <a:t>Ceci à cause:</a:t>
            </a:r>
          </a:p>
          <a:p>
            <a:pPr lvl="1">
              <a:spcBef>
                <a:spcPct val="0"/>
              </a:spcBef>
              <a:buFontTx/>
              <a:buChar char="•"/>
            </a:pPr>
            <a:r>
              <a:rPr lang="fr-FR" sz="2000" smtClean="0"/>
              <a:t>des différences entre signaux</a:t>
            </a:r>
          </a:p>
          <a:p>
            <a:pPr lvl="2">
              <a:spcBef>
                <a:spcPct val="0"/>
              </a:spcBef>
            </a:pPr>
            <a:r>
              <a:rPr lang="fr-FR" sz="1800" smtClean="0"/>
              <a:t>donc de la sélection à mettre en œuvre…</a:t>
            </a:r>
          </a:p>
          <a:p>
            <a:pPr lvl="2">
              <a:spcBef>
                <a:spcPct val="0"/>
              </a:spcBef>
            </a:pPr>
            <a:r>
              <a:rPr lang="fr-FR" sz="1800" smtClean="0"/>
              <a:t>et donc des bruits de fonds</a:t>
            </a:r>
          </a:p>
          <a:p>
            <a:pPr lvl="3">
              <a:spcBef>
                <a:spcPct val="0"/>
              </a:spcBef>
              <a:buFontTx/>
              <a:buChar char="•"/>
            </a:pPr>
            <a:r>
              <a:rPr lang="fr-FR" sz="1600" smtClean="0"/>
              <a:t>Et ceci, au sein d’une même expérience !</a:t>
            </a:r>
          </a:p>
          <a:p>
            <a:pPr lvl="1">
              <a:spcBef>
                <a:spcPct val="0"/>
              </a:spcBef>
              <a:buFontTx/>
              <a:buChar char="•"/>
            </a:pPr>
            <a:r>
              <a:rPr lang="fr-FR" sz="2000" smtClean="0"/>
              <a:t>des conditions expérimentales dans lesquels ces signaux sont produits</a:t>
            </a:r>
          </a:p>
          <a:p>
            <a:pPr lvl="2">
              <a:spcBef>
                <a:spcPct val="0"/>
              </a:spcBef>
            </a:pPr>
            <a:r>
              <a:rPr lang="fr-FR" sz="1800" smtClean="0"/>
              <a:t>Ex: machines hadroniques versus machines à électrons</a:t>
            </a:r>
          </a:p>
          <a:p>
            <a:pPr lvl="3">
              <a:spcBef>
                <a:spcPct val="0"/>
              </a:spcBef>
              <a:buFontTx/>
              <a:buChar char="•"/>
            </a:pPr>
            <a:r>
              <a:rPr lang="fr-FR" sz="1600" smtClean="0"/>
              <a:t>Recherche/étude du Z</a:t>
            </a:r>
            <a:r>
              <a:rPr lang="fr-FR" sz="1600" baseline="30000" smtClean="0"/>
              <a:t>0</a:t>
            </a:r>
            <a:r>
              <a:rPr lang="fr-FR" sz="1600" smtClean="0"/>
              <a:t>, Higgs…</a:t>
            </a:r>
          </a:p>
          <a:p>
            <a:pPr lvl="2">
              <a:spcBef>
                <a:spcPct val="0"/>
              </a:spcBef>
            </a:pPr>
            <a:r>
              <a:rPr lang="fr-FR" sz="1800" smtClean="0"/>
              <a:t>Ou aussi production de mésons B:</a:t>
            </a:r>
          </a:p>
          <a:p>
            <a:pPr lvl="3">
              <a:spcBef>
                <a:spcPct val="0"/>
              </a:spcBef>
              <a:buFontTx/>
              <a:buChar char="•"/>
            </a:pPr>
            <a:r>
              <a:rPr lang="fr-FR" sz="1600" smtClean="0"/>
              <a:t>Au LEP, production de B</a:t>
            </a:r>
            <a:r>
              <a:rPr lang="fr-FR" sz="1600" baseline="30000" smtClean="0"/>
              <a:t>0</a:t>
            </a:r>
            <a:r>
              <a:rPr lang="fr-FR" sz="1600" smtClean="0"/>
              <a:t>, B</a:t>
            </a:r>
            <a:r>
              <a:rPr lang="fr-FR" sz="1600" baseline="30000" smtClean="0"/>
              <a:t>+</a:t>
            </a:r>
            <a:r>
              <a:rPr lang="fr-FR" sz="1600" smtClean="0"/>
              <a:t> mais aussi B</a:t>
            </a:r>
            <a:r>
              <a:rPr lang="fr-FR" sz="1600" baseline="-25000" smtClean="0"/>
              <a:t>s</a:t>
            </a:r>
            <a:r>
              <a:rPr lang="fr-FR" sz="1600" smtClean="0"/>
              <a:t>, etc…</a:t>
            </a:r>
          </a:p>
          <a:p>
            <a:pPr lvl="3">
              <a:spcBef>
                <a:spcPct val="0"/>
              </a:spcBef>
              <a:buFontTx/>
              <a:buChar char="•"/>
            </a:pPr>
            <a:r>
              <a:rPr lang="fr-FR" sz="1600" smtClean="0"/>
              <a:t>A PEP-II/BABAR: production de B</a:t>
            </a:r>
            <a:r>
              <a:rPr lang="fr-FR" sz="1600" baseline="30000" smtClean="0"/>
              <a:t>0</a:t>
            </a:r>
            <a:r>
              <a:rPr lang="fr-FR" sz="1600" smtClean="0"/>
              <a:t> et B</a:t>
            </a:r>
            <a:r>
              <a:rPr lang="fr-FR" sz="1600" baseline="30000" smtClean="0"/>
              <a:t>+</a:t>
            </a:r>
            <a:r>
              <a:rPr lang="fr-FR" sz="1600" smtClean="0"/>
              <a:t> seulement</a:t>
            </a:r>
          </a:p>
          <a:p>
            <a:pPr lvl="1">
              <a:spcBef>
                <a:spcPct val="0"/>
              </a:spcBef>
              <a:buFontTx/>
              <a:buChar char="•"/>
            </a:pPr>
            <a:r>
              <a:rPr lang="fr-FR" sz="2000" smtClean="0"/>
              <a:t>Etc…</a:t>
            </a:r>
          </a:p>
          <a:p>
            <a:pPr>
              <a:spcBef>
                <a:spcPct val="0"/>
              </a:spcBef>
            </a:pPr>
            <a:r>
              <a:rPr lang="fr-FR" sz="2400" smtClean="0"/>
              <a:t>Les solutions à apporter diffèrent donc entre analyses de physique</a:t>
            </a:r>
          </a:p>
          <a:p>
            <a:pPr>
              <a:spcBef>
                <a:spcPct val="0"/>
              </a:spcBef>
            </a:pPr>
            <a:r>
              <a:rPr lang="fr-FR" sz="2400" smtClean="0"/>
              <a:t>Illustration (non exhaustive) de ces étapes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0D0D17-C4BF-416D-9E2B-90935E5B7847}" type="slidenum">
              <a:rPr lang="en-US"/>
              <a:pPr>
                <a:defRPr/>
              </a:pPr>
              <a:t>31</a:t>
            </a:fld>
            <a:endParaRPr lang="en-US"/>
          </a:p>
        </p:txBody>
      </p:sp>
      <p:sp>
        <p:nvSpPr>
          <p:cNvPr id="3277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15888"/>
            <a:ext cx="7772400" cy="1143000"/>
          </a:xfrm>
        </p:spPr>
        <p:txBody>
          <a:bodyPr/>
          <a:lstStyle/>
          <a:p>
            <a:pPr marL="1117600" indent="-1117600" eaLnBrk="1" hangingPunct="1">
              <a:buFontTx/>
              <a:buAutoNum type="romanUcPeriod"/>
            </a:pPr>
            <a:r>
              <a:rPr lang="fr-FR" smtClean="0"/>
              <a:t>La sélection</a:t>
            </a:r>
          </a:p>
        </p:txBody>
      </p:sp>
      <p:sp>
        <p:nvSpPr>
          <p:cNvPr id="327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343025"/>
            <a:ext cx="8207375" cy="49657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fr-FR" sz="2800" dirty="0" smtClean="0"/>
              <a:t>Vise à séparer le signal des autres désintégrations</a:t>
            </a:r>
          </a:p>
          <a:p>
            <a:pPr lvl="1" eaLnBrk="1" hangingPunct="1">
              <a:lnSpc>
                <a:spcPct val="80000"/>
              </a:lnSpc>
            </a:pPr>
            <a:r>
              <a:rPr lang="fr-FR" sz="2400" dirty="0" smtClean="0"/>
              <a:t>S’appuie sur les/des caractéristiques du signal</a:t>
            </a:r>
          </a:p>
          <a:p>
            <a:pPr lvl="1" eaLnBrk="1" hangingPunct="1">
              <a:lnSpc>
                <a:spcPct val="80000"/>
              </a:lnSpc>
            </a:pPr>
            <a:r>
              <a:rPr lang="fr-FR" sz="2400" dirty="0" smtClean="0"/>
              <a:t>Qu’est-ce qui le différencie des autres désintégrations ?</a:t>
            </a:r>
          </a:p>
          <a:p>
            <a:pPr eaLnBrk="1" hangingPunct="1">
              <a:lnSpc>
                <a:spcPct val="80000"/>
              </a:lnSpc>
            </a:pPr>
            <a:r>
              <a:rPr lang="fr-FR" sz="2800" dirty="0" smtClean="0"/>
              <a:t>Processus pas 100% efficace</a:t>
            </a:r>
          </a:p>
          <a:p>
            <a:pPr lvl="1" eaLnBrk="1" hangingPunct="1">
              <a:lnSpc>
                <a:spcPct val="80000"/>
              </a:lnSpc>
            </a:pPr>
            <a:r>
              <a:rPr lang="fr-FR" sz="2400" dirty="0" smtClean="0"/>
              <a:t>Des désintégrations sont perdues</a:t>
            </a:r>
          </a:p>
          <a:p>
            <a:pPr lvl="2" eaLnBrk="1" hangingPunct="1">
              <a:lnSpc>
                <a:spcPct val="80000"/>
              </a:lnSpc>
            </a:pPr>
            <a:r>
              <a:rPr lang="fr-FR" sz="2000" dirty="0" smtClean="0"/>
              <a:t>A cause de la sélection elle-même</a:t>
            </a:r>
          </a:p>
          <a:p>
            <a:pPr lvl="2" eaLnBrk="1" hangingPunct="1">
              <a:lnSpc>
                <a:spcPct val="80000"/>
              </a:lnSpc>
            </a:pPr>
            <a:r>
              <a:rPr lang="fr-FR" sz="2000" dirty="0" smtClean="0"/>
              <a:t>Mais au départ aussi du détecteur: n’étant pas complètement « hermétique », certaines particules « échappent » à la détection</a:t>
            </a:r>
          </a:p>
          <a:p>
            <a:pPr lvl="1" eaLnBrk="1" hangingPunct="1">
              <a:lnSpc>
                <a:spcPct val="80000"/>
              </a:lnSpc>
            </a:pPr>
            <a:r>
              <a:rPr lang="fr-FR" sz="2400" dirty="0" smtClean="0"/>
              <a:t>On perd couramment de 10% à 90% (99% ...) de signal !</a:t>
            </a:r>
          </a:p>
          <a:p>
            <a:pPr eaLnBrk="1" hangingPunct="1">
              <a:lnSpc>
                <a:spcPct val="80000"/>
              </a:lnSpc>
            </a:pPr>
            <a:r>
              <a:rPr lang="fr-FR" sz="2800" dirty="0" smtClean="0"/>
              <a:t>Processus pas 100% sélectif</a:t>
            </a:r>
          </a:p>
          <a:p>
            <a:pPr lvl="1" eaLnBrk="1" hangingPunct="1">
              <a:lnSpc>
                <a:spcPct val="80000"/>
              </a:lnSpc>
            </a:pPr>
            <a:r>
              <a:rPr lang="fr-FR" sz="2400" dirty="0" smtClean="0"/>
              <a:t>Des désintégrations non désirées sont retenues</a:t>
            </a:r>
          </a:p>
          <a:p>
            <a:pPr lvl="2" eaLnBrk="1" hangingPunct="1">
              <a:lnSpc>
                <a:spcPct val="80000"/>
              </a:lnSpc>
            </a:pPr>
            <a:r>
              <a:rPr lang="fr-FR" sz="2000" dirty="0" smtClean="0"/>
              <a:t>On parle de « bruit de fond »</a:t>
            </a:r>
          </a:p>
          <a:p>
            <a:pPr lvl="1" eaLnBrk="1" hangingPunct="1">
              <a:lnSpc>
                <a:spcPct val="80000"/>
              </a:lnSpc>
            </a:pPr>
            <a:r>
              <a:rPr lang="fr-FR" sz="2400" dirty="0" smtClean="0"/>
              <a:t>Les niveaux de bruit de fond sont extrêmement variables: de ~100% de pureté à quelques %, voire moins</a:t>
            </a:r>
          </a:p>
          <a:p>
            <a:pPr eaLnBrk="1" hangingPunct="1">
              <a:lnSpc>
                <a:spcPct val="80000"/>
              </a:lnSpc>
            </a:pPr>
            <a:endParaRPr lang="fr-FR" sz="2800" dirty="0" smtClean="0"/>
          </a:p>
          <a:p>
            <a:pPr lvl="1" eaLnBrk="1" hangingPunct="1">
              <a:lnSpc>
                <a:spcPct val="80000"/>
              </a:lnSpc>
            </a:pPr>
            <a:endParaRPr lang="fr-FR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1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1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896D7B-E17F-45E0-A800-E791DB871604}" type="slidenum">
              <a:rPr lang="en-US"/>
              <a:pPr>
                <a:defRPr/>
              </a:pPr>
              <a:t>32</a:t>
            </a:fld>
            <a:endParaRPr lang="en-US"/>
          </a:p>
        </p:txBody>
      </p:sp>
      <p:sp>
        <p:nvSpPr>
          <p:cNvPr id="3379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3975"/>
            <a:ext cx="7772400" cy="1143000"/>
          </a:xfrm>
        </p:spPr>
        <p:txBody>
          <a:bodyPr/>
          <a:lstStyle/>
          <a:p>
            <a:pPr eaLnBrk="1" hangingPunct="1"/>
            <a:r>
              <a:rPr lang="fr-FR" sz="3600" smtClean="0"/>
              <a:t>Exemple sélection: B</a:t>
            </a:r>
            <a:r>
              <a:rPr lang="fr-FR" sz="3600" baseline="30000" smtClean="0"/>
              <a:t>0</a:t>
            </a:r>
            <a:r>
              <a:rPr lang="fr-FR" sz="3600" smtClean="0"/>
              <a:t> </a:t>
            </a:r>
            <a:r>
              <a:rPr lang="fr-FR" sz="3600" smtClean="0">
                <a:cs typeface="Times New Roman" pitchFamily="18" charset="0"/>
              </a:rPr>
              <a:t>→ J/</a:t>
            </a:r>
            <a:r>
              <a:rPr lang="fr-FR" sz="3600" smtClean="0">
                <a:latin typeface="Symbol" pitchFamily="18" charset="2"/>
                <a:cs typeface="Times New Roman" pitchFamily="18" charset="0"/>
              </a:rPr>
              <a:t>Y</a:t>
            </a:r>
            <a:r>
              <a:rPr lang="fr-FR" sz="3600" smtClean="0">
                <a:cs typeface="Times New Roman" pitchFamily="18" charset="0"/>
              </a:rPr>
              <a:t> K</a:t>
            </a:r>
            <a:r>
              <a:rPr lang="fr-FR" sz="3600" baseline="30000" smtClean="0">
                <a:cs typeface="Times New Roman" pitchFamily="18" charset="0"/>
              </a:rPr>
              <a:t>0</a:t>
            </a:r>
            <a:r>
              <a:rPr lang="fr-FR" sz="3600" baseline="-25000" smtClean="0">
                <a:cs typeface="Times New Roman" pitchFamily="18" charset="0"/>
              </a:rPr>
              <a:t>S</a:t>
            </a:r>
            <a:r>
              <a:rPr lang="fr-FR" sz="3600" smtClean="0">
                <a:cs typeface="Times New Roman" pitchFamily="18" charset="0"/>
              </a:rPr>
              <a:t> </a:t>
            </a:r>
            <a:r>
              <a:rPr lang="fr-FR" sz="3600" smtClean="0"/>
              <a:t> (0)</a:t>
            </a:r>
            <a:br>
              <a:rPr lang="fr-FR" sz="3600" smtClean="0"/>
            </a:br>
            <a:r>
              <a:rPr lang="fr-FR" sz="3600" smtClean="0"/>
              <a:t> </a:t>
            </a:r>
            <a:r>
              <a:rPr lang="fr-FR" sz="2000" smtClean="0">
                <a:solidFill>
                  <a:schemeClr val="tx1"/>
                </a:solidFill>
                <a:cs typeface="Times New Roman" pitchFamily="18" charset="0"/>
              </a:rPr>
              <a:t>J/</a:t>
            </a:r>
            <a:r>
              <a:rPr lang="fr-FR" sz="2000" smtClean="0">
                <a:solidFill>
                  <a:schemeClr val="tx1"/>
                </a:solidFill>
                <a:latin typeface="Symbol" pitchFamily="18" charset="2"/>
                <a:cs typeface="Times New Roman" pitchFamily="18" charset="0"/>
              </a:rPr>
              <a:t>Y </a:t>
            </a:r>
            <a:r>
              <a:rPr lang="fr-FR" sz="2000" smtClean="0">
                <a:solidFill>
                  <a:schemeClr val="tx1"/>
                </a:solidFill>
                <a:cs typeface="Times New Roman" pitchFamily="18" charset="0"/>
              </a:rPr>
              <a:t>→</a:t>
            </a:r>
            <a:r>
              <a:rPr lang="fr-FR" sz="2000" smtClean="0">
                <a:solidFill>
                  <a:schemeClr val="tx1"/>
                </a:solidFill>
              </a:rPr>
              <a:t> </a:t>
            </a:r>
            <a:r>
              <a:rPr lang="fr-FR" sz="2000" smtClean="0">
                <a:solidFill>
                  <a:schemeClr val="tx1"/>
                </a:solidFill>
                <a:latin typeface="Symbol" pitchFamily="18" charset="2"/>
              </a:rPr>
              <a:t>m</a:t>
            </a:r>
            <a:r>
              <a:rPr lang="fr-FR" sz="2000" baseline="30000" smtClean="0">
                <a:solidFill>
                  <a:schemeClr val="tx1"/>
                </a:solidFill>
                <a:latin typeface="Symbol" pitchFamily="18" charset="2"/>
              </a:rPr>
              <a:t>+</a:t>
            </a:r>
            <a:r>
              <a:rPr lang="fr-FR" sz="2000" smtClean="0">
                <a:solidFill>
                  <a:schemeClr val="tx1"/>
                </a:solidFill>
                <a:latin typeface="Symbol" pitchFamily="18" charset="2"/>
              </a:rPr>
              <a:t>m</a:t>
            </a:r>
            <a:r>
              <a:rPr lang="fr-FR" sz="2000" baseline="30000" smtClean="0">
                <a:solidFill>
                  <a:schemeClr val="tx1"/>
                </a:solidFill>
                <a:latin typeface="Symbol" pitchFamily="18" charset="2"/>
              </a:rPr>
              <a:t>-</a:t>
            </a:r>
            <a:r>
              <a:rPr lang="fr-FR" sz="2000" smtClean="0">
                <a:solidFill>
                  <a:schemeClr val="tx1"/>
                </a:solidFill>
                <a:cs typeface="Times New Roman" pitchFamily="18" charset="0"/>
              </a:rPr>
              <a:t> et K</a:t>
            </a:r>
            <a:r>
              <a:rPr lang="fr-FR" sz="2000" baseline="30000" smtClean="0">
                <a:solidFill>
                  <a:schemeClr val="tx1"/>
                </a:solidFill>
                <a:cs typeface="Times New Roman" pitchFamily="18" charset="0"/>
              </a:rPr>
              <a:t>0</a:t>
            </a:r>
            <a:r>
              <a:rPr lang="fr-FR" sz="2000" baseline="-25000" smtClean="0">
                <a:solidFill>
                  <a:schemeClr val="tx1"/>
                </a:solidFill>
                <a:cs typeface="Times New Roman" pitchFamily="18" charset="0"/>
              </a:rPr>
              <a:t>S</a:t>
            </a:r>
            <a:r>
              <a:rPr lang="fr-FR" sz="2000" smtClean="0">
                <a:solidFill>
                  <a:schemeClr val="tx1"/>
                </a:solidFill>
                <a:cs typeface="Times New Roman" pitchFamily="18" charset="0"/>
              </a:rPr>
              <a:t> → </a:t>
            </a:r>
            <a:r>
              <a:rPr lang="fr-FR" sz="2000" smtClean="0">
                <a:solidFill>
                  <a:schemeClr val="tx1"/>
                </a:solidFill>
                <a:latin typeface="Symbol" pitchFamily="18" charset="2"/>
              </a:rPr>
              <a:t>p</a:t>
            </a:r>
            <a:r>
              <a:rPr lang="fr-FR" sz="2000" baseline="30000" smtClean="0">
                <a:solidFill>
                  <a:schemeClr val="tx1"/>
                </a:solidFill>
                <a:latin typeface="Symbol" pitchFamily="18" charset="2"/>
              </a:rPr>
              <a:t>+</a:t>
            </a:r>
            <a:r>
              <a:rPr lang="fr-FR" sz="2000" smtClean="0">
                <a:solidFill>
                  <a:schemeClr val="tx1"/>
                </a:solidFill>
                <a:latin typeface="Symbol" pitchFamily="18" charset="2"/>
              </a:rPr>
              <a:t>p</a:t>
            </a:r>
            <a:r>
              <a:rPr lang="fr-FR" sz="2000" baseline="30000" smtClean="0">
                <a:solidFill>
                  <a:schemeClr val="tx1"/>
                </a:solidFill>
                <a:latin typeface="Symbol" pitchFamily="18" charset="2"/>
              </a:rPr>
              <a:t>-</a:t>
            </a:r>
          </a:p>
        </p:txBody>
      </p:sp>
      <p:sp>
        <p:nvSpPr>
          <p:cNvPr id="337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273175"/>
            <a:ext cx="8642350" cy="5108575"/>
          </a:xfrm>
        </p:spPr>
        <p:txBody>
          <a:bodyPr/>
          <a:lstStyle/>
          <a:p>
            <a:pPr eaLnBrk="1" hangingPunct="1"/>
            <a:endParaRPr lang="fr-FR" smtClean="0"/>
          </a:p>
        </p:txBody>
      </p:sp>
      <p:grpSp>
        <p:nvGrpSpPr>
          <p:cNvPr id="33799" name="Group 4"/>
          <p:cNvGrpSpPr>
            <a:grpSpLocks noChangeAspect="1"/>
          </p:cNvGrpSpPr>
          <p:nvPr/>
        </p:nvGrpSpPr>
        <p:grpSpPr bwMode="auto">
          <a:xfrm>
            <a:off x="250825" y="1336675"/>
            <a:ext cx="5400675" cy="4679950"/>
            <a:chOff x="1746" y="1888"/>
            <a:chExt cx="2095" cy="1815"/>
          </a:xfrm>
        </p:grpSpPr>
        <p:sp>
          <p:nvSpPr>
            <p:cNvPr id="33805" name="AutoShape 5"/>
            <p:cNvSpPr>
              <a:spLocks noChangeAspect="1" noChangeArrowheads="1"/>
            </p:cNvSpPr>
            <p:nvPr/>
          </p:nvSpPr>
          <p:spPr bwMode="auto">
            <a:xfrm>
              <a:off x="1748" y="1888"/>
              <a:ext cx="2079" cy="1814"/>
            </a:xfrm>
            <a:prstGeom prst="hexagon">
              <a:avLst>
                <a:gd name="adj" fmla="val 28652"/>
                <a:gd name="vf" fmla="val 115470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33806" name="Picture 6" descr="000823-babar-transparen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6" y="1888"/>
              <a:ext cx="2095" cy="18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3800" name="Picture 8" descr="8558A0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1779588"/>
            <a:ext cx="3032125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1" name="Freeform 9"/>
          <p:cNvSpPr>
            <a:spLocks/>
          </p:cNvSpPr>
          <p:nvPr/>
        </p:nvSpPr>
        <p:spPr bwMode="auto">
          <a:xfrm>
            <a:off x="2951163" y="1341438"/>
            <a:ext cx="2562225" cy="4470400"/>
          </a:xfrm>
          <a:custGeom>
            <a:avLst/>
            <a:gdLst>
              <a:gd name="T0" fmla="*/ 0 w 1614"/>
              <a:gd name="T1" fmla="*/ 2147483647 h 2816"/>
              <a:gd name="T2" fmla="*/ 2147483647 w 1614"/>
              <a:gd name="T3" fmla="*/ 0 h 2816"/>
              <a:gd name="T4" fmla="*/ 2147483647 w 1614"/>
              <a:gd name="T5" fmla="*/ 2147483647 h 2816"/>
              <a:gd name="T6" fmla="*/ 17641888 w 1614"/>
              <a:gd name="T7" fmla="*/ 2147483647 h 2816"/>
              <a:gd name="T8" fmla="*/ 0 w 1614"/>
              <a:gd name="T9" fmla="*/ 2147483647 h 281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614" h="2816">
                <a:moveTo>
                  <a:pt x="0" y="1396"/>
                </a:moveTo>
                <a:lnTo>
                  <a:pt x="1614" y="0"/>
                </a:lnTo>
                <a:lnTo>
                  <a:pt x="1609" y="2816"/>
                </a:lnTo>
                <a:lnTo>
                  <a:pt x="7" y="1515"/>
                </a:lnTo>
                <a:lnTo>
                  <a:pt x="0" y="1396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alpha val="36862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02" name="Rectangle 10"/>
          <p:cNvSpPr>
            <a:spLocks noChangeArrowheads="1"/>
          </p:cNvSpPr>
          <p:nvPr/>
        </p:nvSpPr>
        <p:spPr bwMode="auto">
          <a:xfrm>
            <a:off x="5508625" y="1349375"/>
            <a:ext cx="3033713" cy="50323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3" name="Line 12"/>
          <p:cNvSpPr>
            <a:spLocks noChangeShapeType="1"/>
          </p:cNvSpPr>
          <p:nvPr/>
        </p:nvSpPr>
        <p:spPr bwMode="auto">
          <a:xfrm>
            <a:off x="7380288" y="2492375"/>
            <a:ext cx="0" cy="1512888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04" name="Text Box 13"/>
          <p:cNvSpPr txBox="1">
            <a:spLocks noChangeArrowheads="1"/>
          </p:cNvSpPr>
          <p:nvPr/>
        </p:nvSpPr>
        <p:spPr bwMode="auto">
          <a:xfrm rot="-5400000">
            <a:off x="7203281" y="3085307"/>
            <a:ext cx="7699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 sz="1400">
                <a:solidFill>
                  <a:schemeClr val="bg1"/>
                </a:solidFill>
              </a:rPr>
              <a:t>~14 cm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10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071A10-9679-4924-9C48-D434F8F37846}" type="slidenum">
              <a:rPr lang="en-US"/>
              <a:pPr>
                <a:defRPr/>
              </a:pPr>
              <a:t>33</a:t>
            </a:fld>
            <a:endParaRPr lang="en-US"/>
          </a:p>
        </p:txBody>
      </p:sp>
      <p:sp>
        <p:nvSpPr>
          <p:cNvPr id="373766" name="Rectangle 6"/>
          <p:cNvSpPr>
            <a:spLocks noChangeArrowheads="1"/>
          </p:cNvSpPr>
          <p:nvPr/>
        </p:nvSpPr>
        <p:spPr bwMode="auto">
          <a:xfrm>
            <a:off x="4284663" y="476250"/>
            <a:ext cx="4319587" cy="6048375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3975"/>
            <a:ext cx="7772400" cy="1143000"/>
          </a:xfrm>
        </p:spPr>
        <p:txBody>
          <a:bodyPr/>
          <a:lstStyle/>
          <a:p>
            <a:pPr eaLnBrk="1" hangingPunct="1"/>
            <a:r>
              <a:rPr lang="fr-FR" sz="3600" smtClean="0"/>
              <a:t>Exemple sélection: B</a:t>
            </a:r>
            <a:r>
              <a:rPr lang="fr-FR" sz="3600" baseline="30000" smtClean="0"/>
              <a:t>0</a:t>
            </a:r>
            <a:r>
              <a:rPr lang="fr-FR" sz="3600" smtClean="0"/>
              <a:t> </a:t>
            </a:r>
            <a:r>
              <a:rPr lang="fr-FR" sz="3600" smtClean="0">
                <a:cs typeface="Times New Roman" pitchFamily="18" charset="0"/>
              </a:rPr>
              <a:t>→ J/</a:t>
            </a:r>
            <a:r>
              <a:rPr lang="fr-FR" sz="3600" smtClean="0">
                <a:latin typeface="Symbol" pitchFamily="18" charset="2"/>
                <a:cs typeface="Times New Roman" pitchFamily="18" charset="0"/>
              </a:rPr>
              <a:t>Y</a:t>
            </a:r>
            <a:r>
              <a:rPr lang="fr-FR" sz="3600" smtClean="0">
                <a:cs typeface="Times New Roman" pitchFamily="18" charset="0"/>
              </a:rPr>
              <a:t> K</a:t>
            </a:r>
            <a:r>
              <a:rPr lang="fr-FR" sz="3600" baseline="30000" smtClean="0">
                <a:cs typeface="Times New Roman" pitchFamily="18" charset="0"/>
              </a:rPr>
              <a:t>0</a:t>
            </a:r>
            <a:r>
              <a:rPr lang="fr-FR" sz="3600" baseline="-25000" smtClean="0">
                <a:cs typeface="Times New Roman" pitchFamily="18" charset="0"/>
              </a:rPr>
              <a:t>S</a:t>
            </a:r>
            <a:r>
              <a:rPr lang="fr-FR" sz="3600" smtClean="0">
                <a:cs typeface="Times New Roman" pitchFamily="18" charset="0"/>
              </a:rPr>
              <a:t> </a:t>
            </a:r>
            <a:r>
              <a:rPr lang="fr-FR" sz="3600" smtClean="0"/>
              <a:t> (1)</a:t>
            </a:r>
          </a:p>
        </p:txBody>
      </p:sp>
      <p:sp>
        <p:nvSpPr>
          <p:cNvPr id="348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268413"/>
            <a:ext cx="8642350" cy="510857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fr-FR" sz="2800" smtClean="0"/>
              <a:t>Le problème:</a:t>
            </a:r>
          </a:p>
          <a:p>
            <a:pPr lvl="1" eaLnBrk="1" hangingPunct="1">
              <a:lnSpc>
                <a:spcPct val="80000"/>
              </a:lnSpc>
            </a:pPr>
            <a:r>
              <a:rPr lang="fr-FR" sz="2400" smtClean="0"/>
              <a:t>Rapport de branchement ~10</a:t>
            </a:r>
            <a:r>
              <a:rPr lang="fr-FR" sz="2400" baseline="30000" smtClean="0"/>
              <a:t>-4</a:t>
            </a:r>
          </a:p>
          <a:p>
            <a:pPr lvl="1" eaLnBrk="1" hangingPunct="1">
              <a:lnSpc>
                <a:spcPct val="80000"/>
              </a:lnSpc>
            </a:pPr>
            <a:r>
              <a:rPr lang="fr-FR" sz="2400" smtClean="0"/>
              <a:t>C’est-à-dire une désintégration de ce type pour 10000 désintégrations de B</a:t>
            </a:r>
            <a:r>
              <a:rPr lang="fr-FR" sz="2400" baseline="30000" smtClean="0"/>
              <a:t>0</a:t>
            </a:r>
            <a:r>
              <a:rPr lang="fr-FR" sz="2400" smtClean="0"/>
              <a:t>…</a:t>
            </a:r>
          </a:p>
          <a:p>
            <a:pPr eaLnBrk="1" hangingPunct="1">
              <a:lnSpc>
                <a:spcPct val="80000"/>
              </a:lnSpc>
            </a:pPr>
            <a:r>
              <a:rPr lang="fr-FR" sz="2800" smtClean="0"/>
              <a:t>Comment distinguer ces désintégrations:</a:t>
            </a:r>
          </a:p>
          <a:p>
            <a:pPr lvl="1" eaLnBrk="1" hangingPunct="1">
              <a:lnSpc>
                <a:spcPct val="80000"/>
              </a:lnSpc>
            </a:pPr>
            <a:r>
              <a:rPr lang="fr-FR" sz="2400" smtClean="0"/>
              <a:t>Deux critères:</a:t>
            </a:r>
          </a:p>
          <a:p>
            <a:pPr lvl="2" eaLnBrk="1" hangingPunct="1">
              <a:lnSpc>
                <a:spcPct val="80000"/>
              </a:lnSpc>
            </a:pPr>
            <a:r>
              <a:rPr lang="fr-FR" sz="2000" smtClean="0"/>
              <a:t>Le J/</a:t>
            </a:r>
            <a:r>
              <a:rPr lang="fr-FR" sz="2000" smtClean="0">
                <a:latin typeface="Symbol" pitchFamily="18" charset="2"/>
              </a:rPr>
              <a:t>Y</a:t>
            </a:r>
            <a:r>
              <a:rPr lang="fr-FR" sz="2000" smtClean="0"/>
              <a:t>:</a:t>
            </a:r>
          </a:p>
          <a:p>
            <a:pPr lvl="3" eaLnBrk="1" hangingPunct="1">
              <a:lnSpc>
                <a:spcPct val="80000"/>
              </a:lnSpc>
            </a:pPr>
            <a:r>
              <a:rPr lang="fr-FR" sz="1800" smtClean="0"/>
              <a:t>Le J/</a:t>
            </a:r>
            <a:r>
              <a:rPr lang="fr-FR" sz="1800" smtClean="0">
                <a:latin typeface="Symbol" pitchFamily="18" charset="2"/>
              </a:rPr>
              <a:t>Y</a:t>
            </a:r>
            <a:r>
              <a:rPr lang="fr-FR" sz="1800" smtClean="0"/>
              <a:t> (qui est de charge 0, paire quark c-anti-c) se désintègre en paire d’électrons ou paire de muons, avec un rapport de branchement de 6% dans chaque cas</a:t>
            </a:r>
          </a:p>
          <a:p>
            <a:pPr lvl="4" eaLnBrk="1" hangingPunct="1">
              <a:lnSpc>
                <a:spcPct val="80000"/>
              </a:lnSpc>
            </a:pPr>
            <a:r>
              <a:rPr lang="fr-FR" sz="1800" smtClean="0">
                <a:cs typeface="Times New Roman" pitchFamily="18" charset="0"/>
              </a:rPr>
              <a:t>J/</a:t>
            </a:r>
            <a:r>
              <a:rPr lang="fr-FR" sz="1800" smtClean="0">
                <a:latin typeface="Symbol" pitchFamily="18" charset="2"/>
                <a:cs typeface="Times New Roman" pitchFamily="18" charset="0"/>
              </a:rPr>
              <a:t>Y </a:t>
            </a:r>
            <a:r>
              <a:rPr lang="fr-FR" sz="1800" smtClean="0">
                <a:cs typeface="Times New Roman" pitchFamily="18" charset="0"/>
              </a:rPr>
              <a:t>→ </a:t>
            </a:r>
            <a:r>
              <a:rPr lang="fr-FR" sz="1800" smtClean="0"/>
              <a:t>e</a:t>
            </a:r>
            <a:r>
              <a:rPr lang="fr-FR" sz="1800" baseline="30000" smtClean="0"/>
              <a:t>+</a:t>
            </a:r>
            <a:r>
              <a:rPr lang="fr-FR" sz="1800" smtClean="0"/>
              <a:t>e</a:t>
            </a:r>
            <a:r>
              <a:rPr lang="fr-FR" sz="1800" baseline="30000" smtClean="0">
                <a:latin typeface="Symbol" pitchFamily="18" charset="2"/>
              </a:rPr>
              <a:t>-</a:t>
            </a:r>
            <a:r>
              <a:rPr lang="fr-FR" sz="1800" smtClean="0"/>
              <a:t> ou </a:t>
            </a:r>
            <a:r>
              <a:rPr lang="fr-FR" sz="1800" smtClean="0">
                <a:latin typeface="Symbol" pitchFamily="18" charset="2"/>
              </a:rPr>
              <a:t>m</a:t>
            </a:r>
            <a:r>
              <a:rPr lang="fr-FR" sz="1800" baseline="30000" smtClean="0">
                <a:latin typeface="Symbol" pitchFamily="18" charset="2"/>
              </a:rPr>
              <a:t>+</a:t>
            </a:r>
            <a:r>
              <a:rPr lang="fr-FR" sz="1800" smtClean="0">
                <a:latin typeface="Symbol" pitchFamily="18" charset="2"/>
              </a:rPr>
              <a:t>m</a:t>
            </a:r>
            <a:r>
              <a:rPr lang="fr-FR" sz="1800" baseline="30000" smtClean="0">
                <a:latin typeface="Symbol" pitchFamily="18" charset="2"/>
              </a:rPr>
              <a:t>-</a:t>
            </a:r>
            <a:endParaRPr lang="fr-FR" sz="1800" smtClean="0"/>
          </a:p>
          <a:p>
            <a:pPr lvl="4" eaLnBrk="1" hangingPunct="1">
              <a:lnSpc>
                <a:spcPct val="80000"/>
              </a:lnSpc>
            </a:pPr>
            <a:r>
              <a:rPr lang="fr-FR" sz="1800" smtClean="0"/>
              <a:t>Soit 12 % des désintégrations de J/</a:t>
            </a:r>
            <a:r>
              <a:rPr lang="fr-FR" sz="1800" smtClean="0">
                <a:latin typeface="Symbol" pitchFamily="18" charset="2"/>
              </a:rPr>
              <a:t>Y</a:t>
            </a:r>
          </a:p>
          <a:p>
            <a:pPr lvl="3" eaLnBrk="1" hangingPunct="1">
              <a:lnSpc>
                <a:spcPct val="80000"/>
              </a:lnSpc>
            </a:pPr>
            <a:r>
              <a:rPr lang="fr-FR" sz="1800" smtClean="0"/>
              <a:t>Les leptons sont plutôt « rares » dans les évènements (particule la plus fréquente est le pion), et les identifications de leptons sont efficaces</a:t>
            </a:r>
          </a:p>
          <a:p>
            <a:pPr lvl="3" eaLnBrk="1" hangingPunct="1">
              <a:lnSpc>
                <a:spcPct val="80000"/>
              </a:lnSpc>
              <a:buFont typeface="Symbol" pitchFamily="18" charset="2"/>
              <a:buChar char="Þ"/>
            </a:pPr>
            <a:r>
              <a:rPr lang="fr-FR" sz="1800" smtClean="0"/>
              <a:t> Bon critère de distinction</a:t>
            </a:r>
          </a:p>
          <a:p>
            <a:pPr lvl="3" eaLnBrk="1" hangingPunct="1">
              <a:lnSpc>
                <a:spcPct val="80000"/>
              </a:lnSpc>
            </a:pPr>
            <a:r>
              <a:rPr lang="fr-FR" sz="1800" smtClean="0"/>
              <a:t>Cela veut dire aussi que l’on laisse tomber 100-12 = 88% des désintégrations de J/</a:t>
            </a:r>
            <a:r>
              <a:rPr lang="fr-FR" sz="1800" smtClean="0">
                <a:latin typeface="Symbol" pitchFamily="18" charset="2"/>
              </a:rPr>
              <a:t>Y</a:t>
            </a:r>
            <a:r>
              <a:rPr lang="fr-FR" sz="1800" smtClean="0"/>
              <a:t> !</a:t>
            </a:r>
          </a:p>
        </p:txBody>
      </p:sp>
      <p:pic>
        <p:nvPicPr>
          <p:cNvPr id="37376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700" y="404813"/>
            <a:ext cx="4256088" cy="597693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3767" name="Text Box 7"/>
          <p:cNvSpPr txBox="1">
            <a:spLocks noChangeArrowheads="1"/>
          </p:cNvSpPr>
          <p:nvPr/>
        </p:nvSpPr>
        <p:spPr bwMode="auto">
          <a:xfrm>
            <a:off x="7237413" y="311150"/>
            <a:ext cx="1871662" cy="66992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fr-FR">
                <a:latin typeface="Times New Roman" pitchFamily="18" charset="0"/>
              </a:rPr>
              <a:t>Extrait PDG</a:t>
            </a:r>
          </a:p>
          <a:p>
            <a:pPr algn="ctr"/>
            <a:r>
              <a:rPr lang="fr-FR">
                <a:latin typeface="Times New Roman" pitchFamily="18" charset="0"/>
              </a:rPr>
              <a:t>Il y a en 4 pages !</a:t>
            </a:r>
          </a:p>
        </p:txBody>
      </p:sp>
      <p:pic>
        <p:nvPicPr>
          <p:cNvPr id="37376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38833">
            <a:off x="4211638" y="4076700"/>
            <a:ext cx="4248150" cy="111283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37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37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73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37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37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3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37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37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3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37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37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73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3766" grpId="0" animBg="1"/>
      <p:bldP spid="37376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4CB308-8AA7-4ED8-9EC0-E743160F0E54}" type="slidenum">
              <a:rPr lang="en-US"/>
              <a:pPr>
                <a:defRPr/>
              </a:pPr>
              <a:t>34</a:t>
            </a:fld>
            <a:endParaRPr lang="en-US"/>
          </a:p>
        </p:txBody>
      </p:sp>
      <p:sp>
        <p:nvSpPr>
          <p:cNvPr id="3584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4450"/>
            <a:ext cx="7772400" cy="1143000"/>
          </a:xfrm>
        </p:spPr>
        <p:txBody>
          <a:bodyPr/>
          <a:lstStyle/>
          <a:p>
            <a:pPr eaLnBrk="1" hangingPunct="1"/>
            <a:r>
              <a:rPr lang="fr-FR" sz="3600" smtClean="0"/>
              <a:t>Exemple sélection: B</a:t>
            </a:r>
            <a:r>
              <a:rPr lang="fr-FR" sz="3600" baseline="30000" smtClean="0"/>
              <a:t>0</a:t>
            </a:r>
            <a:r>
              <a:rPr lang="fr-FR" sz="3600" smtClean="0"/>
              <a:t> </a:t>
            </a:r>
            <a:r>
              <a:rPr lang="fr-FR" sz="3600" smtClean="0">
                <a:cs typeface="Times New Roman" pitchFamily="18" charset="0"/>
              </a:rPr>
              <a:t>→ J/</a:t>
            </a:r>
            <a:r>
              <a:rPr lang="fr-FR" sz="3600" smtClean="0">
                <a:latin typeface="Symbol" pitchFamily="18" charset="2"/>
                <a:cs typeface="Times New Roman" pitchFamily="18" charset="0"/>
              </a:rPr>
              <a:t>Y</a:t>
            </a:r>
            <a:r>
              <a:rPr lang="fr-FR" sz="3600" smtClean="0">
                <a:cs typeface="Times New Roman" pitchFamily="18" charset="0"/>
              </a:rPr>
              <a:t> K</a:t>
            </a:r>
            <a:r>
              <a:rPr lang="fr-FR" sz="3600" baseline="30000" smtClean="0">
                <a:cs typeface="Times New Roman" pitchFamily="18" charset="0"/>
              </a:rPr>
              <a:t>0</a:t>
            </a:r>
            <a:r>
              <a:rPr lang="fr-FR" sz="3600" baseline="-25000" smtClean="0">
                <a:cs typeface="Times New Roman" pitchFamily="18" charset="0"/>
              </a:rPr>
              <a:t>S</a:t>
            </a:r>
            <a:r>
              <a:rPr lang="fr-FR" sz="3600" smtClean="0">
                <a:cs typeface="Times New Roman" pitchFamily="18" charset="0"/>
              </a:rPr>
              <a:t> </a:t>
            </a:r>
            <a:r>
              <a:rPr lang="fr-FR" sz="3600" smtClean="0"/>
              <a:t> (2)</a:t>
            </a:r>
          </a:p>
        </p:txBody>
      </p:sp>
      <p:sp>
        <p:nvSpPr>
          <p:cNvPr id="372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273175"/>
            <a:ext cx="8642350" cy="4892675"/>
          </a:xfrm>
        </p:spPr>
        <p:txBody>
          <a:bodyPr/>
          <a:lstStyle/>
          <a:p>
            <a:pPr lvl="2" eaLnBrk="1" hangingPunct="1">
              <a:lnSpc>
                <a:spcPct val="90000"/>
              </a:lnSpc>
            </a:pPr>
            <a:r>
              <a:rPr lang="fr-FR" sz="2000" smtClean="0"/>
              <a:t>Le K</a:t>
            </a:r>
            <a:r>
              <a:rPr lang="fr-FR" sz="2000" baseline="30000" smtClean="0"/>
              <a:t>0</a:t>
            </a:r>
            <a:r>
              <a:rPr lang="fr-FR" sz="2000" baseline="-25000" smtClean="0"/>
              <a:t>S</a:t>
            </a:r>
            <a:r>
              <a:rPr lang="fr-FR" sz="2000" smtClean="0"/>
              <a:t>:</a:t>
            </a:r>
          </a:p>
          <a:p>
            <a:pPr lvl="3" eaLnBrk="1" hangingPunct="1">
              <a:lnSpc>
                <a:spcPct val="90000"/>
              </a:lnSpc>
            </a:pPr>
            <a:r>
              <a:rPr lang="fr-FR" sz="1800" smtClean="0"/>
              <a:t>On utilise sa désintégration en paire de pions</a:t>
            </a:r>
          </a:p>
          <a:p>
            <a:pPr lvl="4" eaLnBrk="1" hangingPunct="1">
              <a:lnSpc>
                <a:spcPct val="90000"/>
              </a:lnSpc>
            </a:pPr>
            <a:r>
              <a:rPr lang="fr-FR" sz="1800" smtClean="0"/>
              <a:t>Chargés et neutres (je ne parle que du cas chargé)</a:t>
            </a:r>
          </a:p>
          <a:p>
            <a:pPr lvl="4" eaLnBrk="1" hangingPunct="1">
              <a:lnSpc>
                <a:spcPct val="90000"/>
              </a:lnSpc>
            </a:pPr>
            <a:r>
              <a:rPr lang="fr-FR" sz="1800" smtClean="0">
                <a:cs typeface="Times New Roman" pitchFamily="18" charset="0"/>
              </a:rPr>
              <a:t>K</a:t>
            </a:r>
            <a:r>
              <a:rPr lang="fr-FR" sz="1800" baseline="30000" smtClean="0">
                <a:cs typeface="Times New Roman" pitchFamily="18" charset="0"/>
              </a:rPr>
              <a:t>0</a:t>
            </a:r>
            <a:r>
              <a:rPr lang="fr-FR" sz="1800" baseline="-25000" smtClean="0">
                <a:cs typeface="Times New Roman" pitchFamily="18" charset="0"/>
              </a:rPr>
              <a:t>S</a:t>
            </a:r>
            <a:r>
              <a:rPr lang="fr-FR" sz="1800" smtClean="0">
                <a:cs typeface="Times New Roman" pitchFamily="18" charset="0"/>
              </a:rPr>
              <a:t> → </a:t>
            </a:r>
            <a:r>
              <a:rPr lang="fr-FR" sz="1800" smtClean="0">
                <a:latin typeface="Symbol" pitchFamily="18" charset="2"/>
              </a:rPr>
              <a:t>p</a:t>
            </a:r>
            <a:r>
              <a:rPr lang="fr-FR" sz="1800" baseline="30000" smtClean="0">
                <a:latin typeface="Symbol" pitchFamily="18" charset="2"/>
              </a:rPr>
              <a:t>+</a:t>
            </a:r>
            <a:r>
              <a:rPr lang="fr-FR" sz="1800" smtClean="0">
                <a:latin typeface="Symbol" pitchFamily="18" charset="2"/>
              </a:rPr>
              <a:t>p</a:t>
            </a:r>
            <a:r>
              <a:rPr lang="fr-FR" sz="1800" baseline="30000" smtClean="0">
                <a:latin typeface="Symbol" pitchFamily="18" charset="2"/>
              </a:rPr>
              <a:t>-</a:t>
            </a:r>
            <a:endParaRPr lang="fr-FR" sz="1800" smtClean="0"/>
          </a:p>
          <a:p>
            <a:pPr lvl="3" eaLnBrk="1" hangingPunct="1">
              <a:lnSpc>
                <a:spcPct val="90000"/>
              </a:lnSpc>
            </a:pPr>
            <a:r>
              <a:rPr lang="fr-FR" sz="1800" smtClean="0"/>
              <a:t>Le K</a:t>
            </a:r>
            <a:r>
              <a:rPr lang="fr-FR" sz="1800" baseline="30000" smtClean="0"/>
              <a:t>0</a:t>
            </a:r>
            <a:r>
              <a:rPr lang="fr-FR" sz="1800" baseline="-25000" smtClean="0"/>
              <a:t>S</a:t>
            </a:r>
            <a:r>
              <a:rPr lang="fr-FR" sz="1800" smtClean="0"/>
              <a:t> « vole » avant de se désintégrer</a:t>
            </a:r>
          </a:p>
          <a:p>
            <a:pPr lvl="4" eaLnBrk="1" hangingPunct="1">
              <a:lnSpc>
                <a:spcPct val="90000"/>
              </a:lnSpc>
            </a:pPr>
            <a:r>
              <a:rPr lang="fr-FR" sz="1800" smtClean="0"/>
              <a:t>Son vertex (point de désintégration) est détaché du point d’interaction (d’où proviennent la majorité des particules)</a:t>
            </a:r>
          </a:p>
          <a:p>
            <a:pPr lvl="4" eaLnBrk="1" hangingPunct="1">
              <a:lnSpc>
                <a:spcPct val="90000"/>
              </a:lnSpc>
            </a:pPr>
            <a:r>
              <a:rPr lang="fr-FR" sz="1800" smtClean="0"/>
              <a:t>Et donc permet de sélectionner les pions issus de sa désintégration, laissant de coté les nombreux autres pions en provenance du point d’interaction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400" smtClean="0"/>
              <a:t>On assemble ensuite les (candidats) J/</a:t>
            </a:r>
            <a:r>
              <a:rPr lang="fr-FR" sz="2400" smtClean="0">
                <a:latin typeface="Symbol" pitchFamily="18" charset="2"/>
              </a:rPr>
              <a:t>Y</a:t>
            </a:r>
            <a:r>
              <a:rPr lang="fr-FR" sz="2400" smtClean="0"/>
              <a:t> et K</a:t>
            </a:r>
            <a:r>
              <a:rPr lang="fr-FR" sz="2400" baseline="30000" smtClean="0"/>
              <a:t>0</a:t>
            </a:r>
            <a:r>
              <a:rPr lang="fr-FR" sz="2400" baseline="-25000" smtClean="0"/>
              <a:t>S</a:t>
            </a:r>
            <a:r>
              <a:rPr lang="fr-FR" sz="2400" smtClean="0"/>
              <a:t> et on retient les combinaisons qui ont une masse compatible avec celle du B</a:t>
            </a:r>
            <a:r>
              <a:rPr lang="fr-FR" sz="2400" baseline="30000" smtClean="0"/>
              <a:t>0</a:t>
            </a:r>
            <a:r>
              <a:rPr lang="fr-FR" sz="2400" smtClean="0"/>
              <a:t> (5.279 GeV/c</a:t>
            </a:r>
            <a:r>
              <a:rPr lang="fr-FR" sz="2400" baseline="30000" smtClean="0"/>
              <a:t>2</a:t>
            </a:r>
            <a:r>
              <a:rPr lang="fr-FR" sz="2400" smtClean="0"/>
              <a:t>)</a:t>
            </a:r>
          </a:p>
          <a:p>
            <a:pPr lvl="2" eaLnBrk="1" hangingPunct="1">
              <a:lnSpc>
                <a:spcPct val="90000"/>
              </a:lnSpc>
            </a:pPr>
            <a:r>
              <a:rPr lang="fr-FR" sz="2000" smtClean="0"/>
              <a:t>Assemblage = somme des quadri-vecteurs du J/</a:t>
            </a:r>
            <a:r>
              <a:rPr lang="fr-FR" sz="2000" smtClean="0">
                <a:latin typeface="Symbol" pitchFamily="18" charset="2"/>
              </a:rPr>
              <a:t>Y</a:t>
            </a:r>
            <a:r>
              <a:rPr lang="fr-FR" sz="2000" smtClean="0"/>
              <a:t> et K</a:t>
            </a:r>
            <a:r>
              <a:rPr lang="fr-FR" sz="2000" baseline="30000" smtClean="0"/>
              <a:t>0</a:t>
            </a:r>
            <a:r>
              <a:rPr lang="fr-FR" sz="2000" baseline="-25000" smtClean="0"/>
              <a:t>S</a:t>
            </a:r>
          </a:p>
          <a:p>
            <a:pPr lvl="3" eaLnBrk="1" hangingPunct="1">
              <a:lnSpc>
                <a:spcPct val="90000"/>
              </a:lnSpc>
            </a:pPr>
            <a:r>
              <a:rPr lang="fr-FR" sz="1800" smtClean="0"/>
              <a:t>En vérité, des contraintes cinématiques sont ajoutées, qui permettent d’affiner la résolution sur la masse etc…</a:t>
            </a:r>
          </a:p>
        </p:txBody>
      </p:sp>
      <p:pic>
        <p:nvPicPr>
          <p:cNvPr id="372740" name="Picture 4" descr="8558A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050" y="1268413"/>
            <a:ext cx="3032125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2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2739" grpId="0" build="p" bldLvl="2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19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20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436CA6-9303-4A44-872D-B249AD4F16CF}" type="slidenum">
              <a:rPr lang="en-US"/>
              <a:pPr>
                <a:defRPr/>
              </a:pPr>
              <a:t>35</a:t>
            </a:fld>
            <a:endParaRPr lang="en-US"/>
          </a:p>
        </p:txBody>
      </p:sp>
      <p:sp>
        <p:nvSpPr>
          <p:cNvPr id="3686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15888"/>
            <a:ext cx="7772400" cy="1143000"/>
          </a:xfrm>
        </p:spPr>
        <p:txBody>
          <a:bodyPr/>
          <a:lstStyle/>
          <a:p>
            <a:pPr eaLnBrk="1" hangingPunct="1"/>
            <a:r>
              <a:rPr lang="fr-FR" sz="4000" smtClean="0"/>
              <a:t>Exemple de candidats sélectionnés</a:t>
            </a:r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5516563"/>
            <a:ext cx="7772400" cy="100806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fr-FR" sz="2400" smtClean="0"/>
              <a:t>Un outil (quasiment) indispensable pour étudier les critères de sélection est la « simulation »</a:t>
            </a:r>
          </a:p>
          <a:p>
            <a:pPr lvl="1" eaLnBrk="1" hangingPunct="1">
              <a:lnSpc>
                <a:spcPct val="80000"/>
              </a:lnSpc>
            </a:pPr>
            <a:r>
              <a:rPr lang="fr-FR" sz="2000" smtClean="0"/>
              <a:t>on en reparlera</a:t>
            </a:r>
          </a:p>
        </p:txBody>
      </p:sp>
      <p:pic>
        <p:nvPicPr>
          <p:cNvPr id="3687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341438"/>
            <a:ext cx="4859338" cy="242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589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19700" y="1354055"/>
            <a:ext cx="3724275" cy="3492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73" name="Text Box 6"/>
          <p:cNvSpPr txBox="1">
            <a:spLocks noChangeArrowheads="1"/>
          </p:cNvSpPr>
          <p:nvPr/>
        </p:nvSpPr>
        <p:spPr bwMode="auto">
          <a:xfrm>
            <a:off x="1619250" y="3860800"/>
            <a:ext cx="2305050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>
                <a:latin typeface="Times New Roman" pitchFamily="18" charset="0"/>
              </a:rPr>
              <a:t>J/</a:t>
            </a:r>
            <a:r>
              <a:rPr lang="fr-FR">
                <a:latin typeface="Symbol" pitchFamily="18" charset="2"/>
              </a:rPr>
              <a:t>Y</a:t>
            </a:r>
            <a:r>
              <a:rPr lang="fr-FR">
                <a:latin typeface="Times New Roman" pitchFamily="18" charset="0"/>
              </a:rPr>
              <a:t> en paire de leptons</a:t>
            </a:r>
          </a:p>
        </p:txBody>
      </p:sp>
      <p:sp>
        <p:nvSpPr>
          <p:cNvPr id="165895" name="Text Box 7"/>
          <p:cNvSpPr txBox="1">
            <a:spLocks noChangeArrowheads="1"/>
          </p:cNvSpPr>
          <p:nvPr/>
        </p:nvSpPr>
        <p:spPr bwMode="auto">
          <a:xfrm>
            <a:off x="5532826" y="4868863"/>
            <a:ext cx="3498073" cy="61555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fr-FR" dirty="0">
                <a:latin typeface="Times New Roman" pitchFamily="18" charset="0"/>
              </a:rPr>
              <a:t>B en divers modes</a:t>
            </a:r>
          </a:p>
          <a:p>
            <a:pPr algn="ctr"/>
            <a:r>
              <a:rPr lang="fr-FR" sz="1600" dirty="0">
                <a:latin typeface="Times New Roman" pitchFamily="18" charset="0"/>
              </a:rPr>
              <a:t>(sur </a:t>
            </a:r>
            <a:r>
              <a:rPr lang="fr-FR" sz="1600" dirty="0" smtClean="0">
                <a:latin typeface="Times New Roman" pitchFamily="18" charset="0"/>
              </a:rPr>
              <a:t>~465 </a:t>
            </a:r>
            <a:r>
              <a:rPr lang="fr-FR" sz="1600" dirty="0">
                <a:latin typeface="Times New Roman" pitchFamily="18" charset="0"/>
              </a:rPr>
              <a:t>millions de paires produites !)</a:t>
            </a:r>
          </a:p>
        </p:txBody>
      </p:sp>
      <p:grpSp>
        <p:nvGrpSpPr>
          <p:cNvPr id="165904" name="Group 16"/>
          <p:cNvGrpSpPr>
            <a:grpSpLocks/>
          </p:cNvGrpSpPr>
          <p:nvPr/>
        </p:nvGrpSpPr>
        <p:grpSpPr bwMode="auto">
          <a:xfrm>
            <a:off x="1116013" y="4483100"/>
            <a:ext cx="2935287" cy="1487488"/>
            <a:chOff x="703" y="2824"/>
            <a:chExt cx="1849" cy="937"/>
          </a:xfrm>
        </p:grpSpPr>
        <p:sp>
          <p:nvSpPr>
            <p:cNvPr id="36878" name="Arc 8"/>
            <p:cNvSpPr>
              <a:spLocks/>
            </p:cNvSpPr>
            <p:nvPr/>
          </p:nvSpPr>
          <p:spPr bwMode="auto">
            <a:xfrm rot="-5400000">
              <a:off x="1142" y="2872"/>
              <a:ext cx="710" cy="860"/>
            </a:xfrm>
            <a:custGeom>
              <a:avLst/>
              <a:gdLst>
                <a:gd name="T0" fmla="*/ 12 w 21600"/>
                <a:gd name="T1" fmla="*/ 0 h 18341"/>
                <a:gd name="T2" fmla="*/ 23 w 21600"/>
                <a:gd name="T3" fmla="*/ 40 h 18341"/>
                <a:gd name="T4" fmla="*/ 0 w 21600"/>
                <a:gd name="T5" fmla="*/ 40 h 1834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18341" fill="none" extrusionOk="0">
                  <a:moveTo>
                    <a:pt x="11409" y="-1"/>
                  </a:moveTo>
                  <a:cubicBezTo>
                    <a:pt x="17746" y="3942"/>
                    <a:pt x="21600" y="10877"/>
                    <a:pt x="21600" y="18341"/>
                  </a:cubicBezTo>
                </a:path>
                <a:path w="21600" h="18341" stroke="0" extrusionOk="0">
                  <a:moveTo>
                    <a:pt x="11409" y="-1"/>
                  </a:moveTo>
                  <a:cubicBezTo>
                    <a:pt x="17746" y="3942"/>
                    <a:pt x="21600" y="10877"/>
                    <a:pt x="21600" y="18341"/>
                  </a:cubicBezTo>
                  <a:lnTo>
                    <a:pt x="0" y="18341"/>
                  </a:lnTo>
                  <a:lnTo>
                    <a:pt x="11409" y="-1"/>
                  </a:lnTo>
                  <a:close/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79" name="Freeform 9"/>
            <p:cNvSpPr>
              <a:spLocks noChangeAspect="1"/>
            </p:cNvSpPr>
            <p:nvPr/>
          </p:nvSpPr>
          <p:spPr bwMode="auto">
            <a:xfrm rot="3167699">
              <a:off x="1403" y="2774"/>
              <a:ext cx="143" cy="261"/>
            </a:xfrm>
            <a:custGeom>
              <a:avLst/>
              <a:gdLst>
                <a:gd name="T0" fmla="*/ 28 w 713"/>
                <a:gd name="T1" fmla="*/ 52 h 1305"/>
                <a:gd name="T2" fmla="*/ 18 w 713"/>
                <a:gd name="T3" fmla="*/ 51 h 1305"/>
                <a:gd name="T4" fmla="*/ 23 w 713"/>
                <a:gd name="T5" fmla="*/ 43 h 1305"/>
                <a:gd name="T6" fmla="*/ 28 w 713"/>
                <a:gd name="T7" fmla="*/ 35 h 1305"/>
                <a:gd name="T8" fmla="*/ 19 w 713"/>
                <a:gd name="T9" fmla="*/ 35 h 1305"/>
                <a:gd name="T10" fmla="*/ 9 w 713"/>
                <a:gd name="T11" fmla="*/ 35 h 1305"/>
                <a:gd name="T12" fmla="*/ 15 w 713"/>
                <a:gd name="T13" fmla="*/ 27 h 1305"/>
                <a:gd name="T14" fmla="*/ 20 w 713"/>
                <a:gd name="T15" fmla="*/ 20 h 1305"/>
                <a:gd name="T16" fmla="*/ 10 w 713"/>
                <a:gd name="T17" fmla="*/ 19 h 1305"/>
                <a:gd name="T18" fmla="*/ 1 w 713"/>
                <a:gd name="T19" fmla="*/ 18 h 1305"/>
                <a:gd name="T20" fmla="*/ 6 w 713"/>
                <a:gd name="T21" fmla="*/ 10 h 1305"/>
                <a:gd name="T22" fmla="*/ 11 w 713"/>
                <a:gd name="T23" fmla="*/ 2 h 1305"/>
                <a:gd name="T24" fmla="*/ 0 w 713"/>
                <a:gd name="T25" fmla="*/ 0 h 130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13" h="1305">
                  <a:moveTo>
                    <a:pt x="702" y="1298"/>
                  </a:moveTo>
                  <a:cubicBezTo>
                    <a:pt x="660" y="1293"/>
                    <a:pt x="466" y="1305"/>
                    <a:pt x="445" y="1267"/>
                  </a:cubicBezTo>
                  <a:cubicBezTo>
                    <a:pt x="424" y="1229"/>
                    <a:pt x="534" y="1131"/>
                    <a:pt x="576" y="1067"/>
                  </a:cubicBezTo>
                  <a:cubicBezTo>
                    <a:pt x="618" y="1003"/>
                    <a:pt x="713" y="916"/>
                    <a:pt x="695" y="885"/>
                  </a:cubicBezTo>
                  <a:cubicBezTo>
                    <a:pt x="677" y="854"/>
                    <a:pt x="548" y="881"/>
                    <a:pt x="470" y="879"/>
                  </a:cubicBezTo>
                  <a:cubicBezTo>
                    <a:pt x="392" y="877"/>
                    <a:pt x="241" y="907"/>
                    <a:pt x="226" y="872"/>
                  </a:cubicBezTo>
                  <a:cubicBezTo>
                    <a:pt x="211" y="837"/>
                    <a:pt x="337" y="729"/>
                    <a:pt x="382" y="666"/>
                  </a:cubicBezTo>
                  <a:cubicBezTo>
                    <a:pt x="427" y="603"/>
                    <a:pt x="516" y="528"/>
                    <a:pt x="495" y="497"/>
                  </a:cubicBezTo>
                  <a:cubicBezTo>
                    <a:pt x="474" y="466"/>
                    <a:pt x="335" y="483"/>
                    <a:pt x="256" y="477"/>
                  </a:cubicBezTo>
                  <a:cubicBezTo>
                    <a:pt x="177" y="471"/>
                    <a:pt x="36" y="497"/>
                    <a:pt x="19" y="459"/>
                  </a:cubicBezTo>
                  <a:cubicBezTo>
                    <a:pt x="2" y="421"/>
                    <a:pt x="109" y="316"/>
                    <a:pt x="151" y="246"/>
                  </a:cubicBezTo>
                  <a:cubicBezTo>
                    <a:pt x="193" y="176"/>
                    <a:pt x="295" y="80"/>
                    <a:pt x="270" y="40"/>
                  </a:cubicBezTo>
                  <a:cubicBezTo>
                    <a:pt x="245" y="0"/>
                    <a:pt x="56" y="15"/>
                    <a:pt x="0" y="8"/>
                  </a:cubicBezTo>
                </a:path>
              </a:pathLst>
            </a:custGeom>
            <a:noFill/>
            <a:ln w="254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880" name="Line 10"/>
            <p:cNvSpPr>
              <a:spLocks noChangeShapeType="1"/>
            </p:cNvSpPr>
            <p:nvPr/>
          </p:nvSpPr>
          <p:spPr bwMode="auto">
            <a:xfrm>
              <a:off x="1202" y="2931"/>
              <a:ext cx="453" cy="272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881" name="Line 11"/>
            <p:cNvSpPr>
              <a:spLocks noChangeShapeType="1"/>
            </p:cNvSpPr>
            <p:nvPr/>
          </p:nvSpPr>
          <p:spPr bwMode="auto">
            <a:xfrm>
              <a:off x="793" y="2886"/>
              <a:ext cx="499" cy="0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882" name="Line 12"/>
            <p:cNvSpPr>
              <a:spLocks noChangeShapeType="1"/>
            </p:cNvSpPr>
            <p:nvPr/>
          </p:nvSpPr>
          <p:spPr bwMode="auto">
            <a:xfrm>
              <a:off x="1565" y="3203"/>
              <a:ext cx="90" cy="227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883" name="AutoShape 14"/>
            <p:cNvSpPr>
              <a:spLocks noChangeArrowheads="1"/>
            </p:cNvSpPr>
            <p:nvPr/>
          </p:nvSpPr>
          <p:spPr bwMode="auto">
            <a:xfrm rot="1809695">
              <a:off x="703" y="3185"/>
              <a:ext cx="576" cy="576"/>
            </a:xfrm>
            <a:custGeom>
              <a:avLst/>
              <a:gdLst>
                <a:gd name="T0" fmla="*/ 8 w 21600"/>
                <a:gd name="T1" fmla="*/ 0 h 21600"/>
                <a:gd name="T2" fmla="*/ 4 w 21600"/>
                <a:gd name="T3" fmla="*/ 2 h 21600"/>
                <a:gd name="T4" fmla="*/ 8 w 21600"/>
                <a:gd name="T5" fmla="*/ 1 h 21600"/>
                <a:gd name="T6" fmla="*/ 11 w 21600"/>
                <a:gd name="T7" fmla="*/ 2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3450 w 21600"/>
                <a:gd name="T13" fmla="*/ 0 h 21600"/>
                <a:gd name="T14" fmla="*/ 18150 w 21600"/>
                <a:gd name="T15" fmla="*/ 3938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888" y="2813"/>
                  </a:moveTo>
                  <a:cubicBezTo>
                    <a:pt x="7365" y="1904"/>
                    <a:pt x="9065" y="1423"/>
                    <a:pt x="10800" y="1424"/>
                  </a:cubicBezTo>
                  <a:cubicBezTo>
                    <a:pt x="12534" y="1424"/>
                    <a:pt x="14234" y="1904"/>
                    <a:pt x="15711" y="2813"/>
                  </a:cubicBezTo>
                  <a:lnTo>
                    <a:pt x="16457" y="1600"/>
                  </a:lnTo>
                  <a:cubicBezTo>
                    <a:pt x="14756" y="554"/>
                    <a:pt x="12797" y="-1"/>
                    <a:pt x="10799" y="0"/>
                  </a:cubicBezTo>
                  <a:cubicBezTo>
                    <a:pt x="8802" y="0"/>
                    <a:pt x="6843" y="554"/>
                    <a:pt x="5142" y="1600"/>
                  </a:cubicBezTo>
                  <a:lnTo>
                    <a:pt x="5888" y="2813"/>
                  </a:lnTo>
                  <a:close/>
                </a:path>
              </a:pathLst>
            </a:custGeom>
            <a:solidFill>
              <a:srgbClr val="99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84" name="Text Box 15"/>
            <p:cNvSpPr txBox="1">
              <a:spLocks noChangeArrowheads="1"/>
            </p:cNvSpPr>
            <p:nvPr/>
          </p:nvSpPr>
          <p:spPr bwMode="auto">
            <a:xfrm>
              <a:off x="1979" y="2824"/>
              <a:ext cx="573" cy="237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fr-FR">
                  <a:latin typeface="Times New Roman" pitchFamily="18" charset="0"/>
                </a:rPr>
                <a:t>e</a:t>
              </a:r>
              <a:r>
                <a:rPr lang="fr-FR" baseline="30000">
                  <a:latin typeface="Times New Roman" pitchFamily="18" charset="0"/>
                </a:rPr>
                <a:t>+</a:t>
              </a:r>
              <a:r>
                <a:rPr lang="fr-FR">
                  <a:latin typeface="Times New Roman" pitchFamily="18" charset="0"/>
                </a:rPr>
                <a:t> ou e</a:t>
              </a:r>
              <a:r>
                <a:rPr lang="fr-FR" baseline="30000">
                  <a:latin typeface="Symbol" pitchFamily="18" charset="2"/>
                </a:rPr>
                <a:t>-</a:t>
              </a:r>
            </a:p>
          </p:txBody>
        </p:sp>
      </p:grpSp>
      <p:sp>
        <p:nvSpPr>
          <p:cNvPr id="36876" name="Rectangle 18"/>
          <p:cNvSpPr>
            <a:spLocks noChangeArrowheads="1"/>
          </p:cNvSpPr>
          <p:nvPr/>
        </p:nvSpPr>
        <p:spPr bwMode="auto">
          <a:xfrm>
            <a:off x="2892425" y="1724025"/>
            <a:ext cx="1174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1600">
                <a:latin typeface="Times New Roman" pitchFamily="18" charset="0"/>
                <a:cs typeface="Times New Roman" pitchFamily="18" charset="0"/>
              </a:rPr>
              <a:t>J/</a:t>
            </a:r>
            <a:r>
              <a:rPr lang="fr-FR" sz="1600">
                <a:latin typeface="Symbol" pitchFamily="18" charset="2"/>
                <a:cs typeface="Times New Roman" pitchFamily="18" charset="0"/>
              </a:rPr>
              <a:t>Y </a:t>
            </a:r>
            <a:r>
              <a:rPr lang="fr-FR" sz="1600">
                <a:latin typeface="Times New Roman" pitchFamily="18" charset="0"/>
                <a:cs typeface="Times New Roman" pitchFamily="18" charset="0"/>
              </a:rPr>
              <a:t>→ </a:t>
            </a:r>
            <a:r>
              <a:rPr lang="fr-FR" sz="1600">
                <a:latin typeface="Symbol" pitchFamily="18" charset="2"/>
              </a:rPr>
              <a:t>m</a:t>
            </a:r>
            <a:r>
              <a:rPr lang="fr-FR" sz="1600" baseline="30000">
                <a:latin typeface="Symbol" pitchFamily="18" charset="2"/>
              </a:rPr>
              <a:t>+</a:t>
            </a:r>
            <a:r>
              <a:rPr lang="fr-FR" sz="1600">
                <a:latin typeface="Symbol" pitchFamily="18" charset="2"/>
              </a:rPr>
              <a:t>m</a:t>
            </a:r>
            <a:r>
              <a:rPr lang="fr-FR" sz="1600" baseline="30000">
                <a:latin typeface="Symbol" pitchFamily="18" charset="2"/>
              </a:rPr>
              <a:t>-</a:t>
            </a:r>
          </a:p>
        </p:txBody>
      </p:sp>
      <p:sp>
        <p:nvSpPr>
          <p:cNvPr id="36877" name="Rectangle 20"/>
          <p:cNvSpPr>
            <a:spLocks noChangeArrowheads="1"/>
          </p:cNvSpPr>
          <p:nvPr/>
        </p:nvSpPr>
        <p:spPr bwMode="auto">
          <a:xfrm>
            <a:off x="490538" y="1868488"/>
            <a:ext cx="11239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1600">
                <a:latin typeface="Times New Roman" pitchFamily="18" charset="0"/>
                <a:cs typeface="Times New Roman" pitchFamily="18" charset="0"/>
              </a:rPr>
              <a:t>J/</a:t>
            </a:r>
            <a:r>
              <a:rPr lang="fr-FR" sz="1600">
                <a:latin typeface="Symbol" pitchFamily="18" charset="2"/>
                <a:cs typeface="Times New Roman" pitchFamily="18" charset="0"/>
              </a:rPr>
              <a:t>Y </a:t>
            </a:r>
            <a:r>
              <a:rPr lang="fr-FR" sz="1600">
                <a:latin typeface="Times New Roman" pitchFamily="18" charset="0"/>
                <a:cs typeface="Times New Roman" pitchFamily="18" charset="0"/>
              </a:rPr>
              <a:t>→ </a:t>
            </a:r>
            <a:r>
              <a:rPr lang="fr-FR" sz="1600">
                <a:latin typeface="Times New Roman" pitchFamily="18" charset="0"/>
              </a:rPr>
              <a:t>e</a:t>
            </a:r>
            <a:r>
              <a:rPr lang="fr-FR" sz="1600" baseline="30000">
                <a:latin typeface="Times New Roman" pitchFamily="18" charset="0"/>
              </a:rPr>
              <a:t>+</a:t>
            </a:r>
            <a:r>
              <a:rPr lang="fr-FR" sz="1600">
                <a:latin typeface="Times New Roman" pitchFamily="18" charset="0"/>
              </a:rPr>
              <a:t>e</a:t>
            </a:r>
            <a:r>
              <a:rPr lang="fr-FR" sz="1600" baseline="30000">
                <a:latin typeface="Symbol" pitchFamily="18" charset="2"/>
              </a:rPr>
              <a:t>-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5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5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891" grpId="0" build="p"/>
      <p:bldP spid="16589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22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23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DC9607-B475-42FC-8FC9-4169576849B3}" type="slidenum">
              <a:rPr lang="en-US"/>
              <a:pPr>
                <a:defRPr/>
              </a:pPr>
              <a:t>36</a:t>
            </a:fld>
            <a:endParaRPr lang="en-US"/>
          </a:p>
        </p:txBody>
      </p:sp>
      <p:sp>
        <p:nvSpPr>
          <p:cNvPr id="3789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17463"/>
            <a:ext cx="7772400" cy="1143001"/>
          </a:xfrm>
        </p:spPr>
        <p:txBody>
          <a:bodyPr/>
          <a:lstStyle/>
          <a:p>
            <a:pPr eaLnBrk="1" hangingPunct="1"/>
            <a:r>
              <a:rPr lang="fr-FR" smtClean="0"/>
              <a:t>Données collectées</a:t>
            </a:r>
          </a:p>
        </p:txBody>
      </p:sp>
      <p:sp>
        <p:nvSpPr>
          <p:cNvPr id="378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2425" y="1052513"/>
            <a:ext cx="8424863" cy="547211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fr-FR" sz="2000" smtClean="0"/>
              <a:t>On peut alors calculer/extraire/collecter, pour chacun de ces évènements sélectionnés, la quantité sur laquelle se base la mesure</a:t>
            </a:r>
          </a:p>
          <a:p>
            <a:pPr eaLnBrk="1" hangingPunct="1">
              <a:lnSpc>
                <a:spcPct val="80000"/>
              </a:lnSpc>
            </a:pPr>
            <a:r>
              <a:rPr lang="fr-FR" sz="2000" smtClean="0"/>
              <a:t>Dans notre exemple avec sin(2</a:t>
            </a:r>
            <a:r>
              <a:rPr lang="fr-FR" sz="2000" i="1" smtClean="0">
                <a:latin typeface="Symbol" pitchFamily="18" charset="2"/>
              </a:rPr>
              <a:t>b</a:t>
            </a:r>
            <a:r>
              <a:rPr lang="fr-FR" sz="2000" smtClean="0"/>
              <a:t>), il s’agit de </a:t>
            </a:r>
            <a:r>
              <a:rPr lang="fr-FR" sz="2000" smtClean="0">
                <a:latin typeface="Symbol" pitchFamily="18" charset="2"/>
              </a:rPr>
              <a:t>D</a:t>
            </a:r>
            <a:r>
              <a:rPr lang="fr-FR" sz="2000" smtClean="0"/>
              <a:t>t</a:t>
            </a:r>
          </a:p>
          <a:p>
            <a:pPr eaLnBrk="1" hangingPunct="1">
              <a:lnSpc>
                <a:spcPct val="80000"/>
              </a:lnSpc>
            </a:pPr>
            <a:r>
              <a:rPr lang="fr-FR" sz="2000" smtClean="0"/>
              <a:t>Cela suppose:</a:t>
            </a:r>
          </a:p>
          <a:p>
            <a:pPr lvl="1" eaLnBrk="1" hangingPunct="1">
              <a:lnSpc>
                <a:spcPct val="80000"/>
              </a:lnSpc>
            </a:pPr>
            <a:r>
              <a:rPr lang="fr-FR" sz="1800" smtClean="0"/>
              <a:t>De mesurer le point de désintégration, ou vertex, du (candidat) B</a:t>
            </a:r>
            <a:r>
              <a:rPr lang="fr-FR" sz="1800" baseline="30000" smtClean="0"/>
              <a:t>0</a:t>
            </a:r>
            <a:r>
              <a:rPr lang="fr-FR" sz="1800" smtClean="0"/>
              <a:t> </a:t>
            </a:r>
            <a:r>
              <a:rPr lang="fr-FR" sz="1800" smtClean="0">
                <a:cs typeface="Times New Roman" pitchFamily="18" charset="0"/>
              </a:rPr>
              <a:t>→ J/</a:t>
            </a:r>
            <a:r>
              <a:rPr lang="fr-FR" sz="1800" smtClean="0">
                <a:latin typeface="Symbol" pitchFamily="18" charset="2"/>
                <a:cs typeface="Times New Roman" pitchFamily="18" charset="0"/>
              </a:rPr>
              <a:t>Y</a:t>
            </a:r>
            <a:r>
              <a:rPr lang="fr-FR" sz="1800" smtClean="0">
                <a:cs typeface="Times New Roman" pitchFamily="18" charset="0"/>
              </a:rPr>
              <a:t> K</a:t>
            </a:r>
            <a:r>
              <a:rPr lang="fr-FR" sz="1800" baseline="30000" smtClean="0">
                <a:cs typeface="Times New Roman" pitchFamily="18" charset="0"/>
              </a:rPr>
              <a:t>0</a:t>
            </a:r>
            <a:r>
              <a:rPr lang="fr-FR" sz="1800" baseline="-25000" smtClean="0">
                <a:cs typeface="Times New Roman" pitchFamily="18" charset="0"/>
              </a:rPr>
              <a:t>S</a:t>
            </a:r>
            <a:endParaRPr lang="fr-FR" sz="2400" smtClean="0"/>
          </a:p>
          <a:p>
            <a:pPr lvl="1" eaLnBrk="1" hangingPunct="1">
              <a:lnSpc>
                <a:spcPct val="80000"/>
              </a:lnSpc>
            </a:pPr>
            <a:r>
              <a:rPr lang="fr-FR" sz="1800" smtClean="0"/>
              <a:t>D’estimer le vertex de l’autre B, appelé « B d’étiquetage »</a:t>
            </a:r>
          </a:p>
          <a:p>
            <a:pPr lvl="1" eaLnBrk="1" hangingPunct="1">
              <a:lnSpc>
                <a:spcPct val="80000"/>
              </a:lnSpc>
            </a:pPr>
            <a:endParaRPr lang="fr-FR" sz="1800" smtClean="0"/>
          </a:p>
          <a:p>
            <a:pPr lvl="1" eaLnBrk="1" hangingPunct="1">
              <a:lnSpc>
                <a:spcPct val="80000"/>
              </a:lnSpc>
            </a:pPr>
            <a:endParaRPr lang="fr-FR" sz="1800" smtClean="0"/>
          </a:p>
          <a:p>
            <a:pPr lvl="1" eaLnBrk="1" hangingPunct="1">
              <a:lnSpc>
                <a:spcPct val="80000"/>
              </a:lnSpc>
            </a:pPr>
            <a:endParaRPr lang="fr-FR" sz="1800" smtClean="0"/>
          </a:p>
          <a:p>
            <a:pPr lvl="1" eaLnBrk="1" hangingPunct="1">
              <a:lnSpc>
                <a:spcPct val="80000"/>
              </a:lnSpc>
            </a:pPr>
            <a:endParaRPr lang="fr-FR" sz="1800" smtClean="0"/>
          </a:p>
          <a:p>
            <a:pPr lvl="1" eaLnBrk="1" hangingPunct="1">
              <a:lnSpc>
                <a:spcPct val="80000"/>
              </a:lnSpc>
            </a:pPr>
            <a:endParaRPr lang="fr-FR" sz="1800" smtClean="0"/>
          </a:p>
          <a:p>
            <a:pPr lvl="1" eaLnBrk="1" hangingPunct="1">
              <a:lnSpc>
                <a:spcPct val="80000"/>
              </a:lnSpc>
            </a:pPr>
            <a:endParaRPr lang="fr-FR" sz="1800" smtClean="0"/>
          </a:p>
          <a:p>
            <a:pPr lvl="1" eaLnBrk="1" hangingPunct="1">
              <a:lnSpc>
                <a:spcPct val="80000"/>
              </a:lnSpc>
            </a:pPr>
            <a:endParaRPr lang="fr-FR" sz="1800" smtClean="0"/>
          </a:p>
          <a:p>
            <a:pPr lvl="1" eaLnBrk="1" hangingPunct="1">
              <a:lnSpc>
                <a:spcPct val="80000"/>
              </a:lnSpc>
            </a:pPr>
            <a:endParaRPr lang="fr-FR" sz="1800" smtClean="0"/>
          </a:p>
        </p:txBody>
      </p:sp>
      <p:grpSp>
        <p:nvGrpSpPr>
          <p:cNvPr id="37895" name="Group 8"/>
          <p:cNvGrpSpPr>
            <a:grpSpLocks/>
          </p:cNvGrpSpPr>
          <p:nvPr/>
        </p:nvGrpSpPr>
        <p:grpSpPr bwMode="auto">
          <a:xfrm>
            <a:off x="1720850" y="3251200"/>
            <a:ext cx="4292600" cy="1617663"/>
            <a:chOff x="1065" y="931"/>
            <a:chExt cx="2704" cy="1019"/>
          </a:xfrm>
        </p:grpSpPr>
        <p:sp>
          <p:nvSpPr>
            <p:cNvPr id="37908" name="Arc 9"/>
            <p:cNvSpPr>
              <a:spLocks noChangeAspect="1"/>
            </p:cNvSpPr>
            <p:nvPr/>
          </p:nvSpPr>
          <p:spPr bwMode="auto">
            <a:xfrm rot="10013158">
              <a:off x="2478" y="1316"/>
              <a:ext cx="513" cy="485"/>
            </a:xfrm>
            <a:custGeom>
              <a:avLst/>
              <a:gdLst>
                <a:gd name="T0" fmla="*/ 4 w 21600"/>
                <a:gd name="T1" fmla="*/ 0 h 20396"/>
                <a:gd name="T2" fmla="*/ 12 w 21600"/>
                <a:gd name="T3" fmla="*/ 12 h 20396"/>
                <a:gd name="T4" fmla="*/ 0 w 21600"/>
                <a:gd name="T5" fmla="*/ 12 h 2039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0396" fill="none" extrusionOk="0">
                  <a:moveTo>
                    <a:pt x="7110" y="-1"/>
                  </a:moveTo>
                  <a:cubicBezTo>
                    <a:pt x="15786" y="3024"/>
                    <a:pt x="21600" y="11207"/>
                    <a:pt x="21600" y="20396"/>
                  </a:cubicBezTo>
                </a:path>
                <a:path w="21600" h="20396" stroke="0" extrusionOk="0">
                  <a:moveTo>
                    <a:pt x="7110" y="-1"/>
                  </a:moveTo>
                  <a:cubicBezTo>
                    <a:pt x="15786" y="3024"/>
                    <a:pt x="21600" y="11207"/>
                    <a:pt x="21600" y="20396"/>
                  </a:cubicBezTo>
                  <a:lnTo>
                    <a:pt x="0" y="20396"/>
                  </a:lnTo>
                  <a:lnTo>
                    <a:pt x="7110" y="-1"/>
                  </a:lnTo>
                  <a:close/>
                </a:path>
              </a:pathLst>
            </a:custGeom>
            <a:noFill/>
            <a:ln w="19050">
              <a:solidFill>
                <a:srgbClr val="800080"/>
              </a:solidFill>
              <a:round/>
              <a:headEnd type="stealth" w="lg" len="lg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09" name="Arc 10"/>
            <p:cNvSpPr>
              <a:spLocks noChangeAspect="1"/>
            </p:cNvSpPr>
            <p:nvPr/>
          </p:nvSpPr>
          <p:spPr bwMode="auto">
            <a:xfrm rot="-1183260">
              <a:off x="1065" y="931"/>
              <a:ext cx="1295" cy="697"/>
            </a:xfrm>
            <a:custGeom>
              <a:avLst/>
              <a:gdLst>
                <a:gd name="T0" fmla="*/ 65 w 21600"/>
                <a:gd name="T1" fmla="*/ 0 h 11614"/>
                <a:gd name="T2" fmla="*/ 78 w 21600"/>
                <a:gd name="T3" fmla="*/ 42 h 11614"/>
                <a:gd name="T4" fmla="*/ 0 w 21600"/>
                <a:gd name="T5" fmla="*/ 42 h 1161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11614" fill="none" extrusionOk="0">
                  <a:moveTo>
                    <a:pt x="18211" y="0"/>
                  </a:moveTo>
                  <a:cubicBezTo>
                    <a:pt x="20424" y="3469"/>
                    <a:pt x="21600" y="7498"/>
                    <a:pt x="21600" y="11614"/>
                  </a:cubicBezTo>
                </a:path>
                <a:path w="21600" h="11614" stroke="0" extrusionOk="0">
                  <a:moveTo>
                    <a:pt x="18211" y="0"/>
                  </a:moveTo>
                  <a:cubicBezTo>
                    <a:pt x="20424" y="3469"/>
                    <a:pt x="21600" y="7498"/>
                    <a:pt x="21600" y="11614"/>
                  </a:cubicBezTo>
                  <a:lnTo>
                    <a:pt x="0" y="11614"/>
                  </a:lnTo>
                  <a:lnTo>
                    <a:pt x="18211" y="0"/>
                  </a:lnTo>
                  <a:close/>
                </a:path>
              </a:pathLst>
            </a:custGeom>
            <a:noFill/>
            <a:ln w="19050">
              <a:solidFill>
                <a:srgbClr val="800080"/>
              </a:solidFill>
              <a:round/>
              <a:headEnd type="stealth" w="lg" len="lg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10" name="Arc 11"/>
            <p:cNvSpPr>
              <a:spLocks noChangeAspect="1"/>
            </p:cNvSpPr>
            <p:nvPr/>
          </p:nvSpPr>
          <p:spPr bwMode="auto">
            <a:xfrm rot="1659188" flipH="1">
              <a:off x="2474" y="1235"/>
              <a:ext cx="1295" cy="482"/>
            </a:xfrm>
            <a:custGeom>
              <a:avLst/>
              <a:gdLst>
                <a:gd name="T0" fmla="*/ 72 w 21600"/>
                <a:gd name="T1" fmla="*/ 0 h 8025"/>
                <a:gd name="T2" fmla="*/ 78 w 21600"/>
                <a:gd name="T3" fmla="*/ 29 h 8025"/>
                <a:gd name="T4" fmla="*/ 0 w 21600"/>
                <a:gd name="T5" fmla="*/ 29 h 802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8025" fill="none" extrusionOk="0">
                  <a:moveTo>
                    <a:pt x="20053" y="0"/>
                  </a:moveTo>
                  <a:cubicBezTo>
                    <a:pt x="21075" y="2552"/>
                    <a:pt x="21600" y="5275"/>
                    <a:pt x="21600" y="8025"/>
                  </a:cubicBezTo>
                </a:path>
                <a:path w="21600" h="8025" stroke="0" extrusionOk="0">
                  <a:moveTo>
                    <a:pt x="20053" y="0"/>
                  </a:moveTo>
                  <a:cubicBezTo>
                    <a:pt x="21075" y="2552"/>
                    <a:pt x="21600" y="5275"/>
                    <a:pt x="21600" y="8025"/>
                  </a:cubicBezTo>
                  <a:lnTo>
                    <a:pt x="0" y="8025"/>
                  </a:lnTo>
                  <a:lnTo>
                    <a:pt x="20053" y="0"/>
                  </a:lnTo>
                  <a:close/>
                </a:path>
              </a:pathLst>
            </a:custGeom>
            <a:noFill/>
            <a:ln w="19050">
              <a:solidFill>
                <a:srgbClr val="800080"/>
              </a:solidFill>
              <a:round/>
              <a:headEnd type="stealth" w="lg" len="lg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11" name="Arc 12"/>
            <p:cNvSpPr>
              <a:spLocks noChangeAspect="1"/>
            </p:cNvSpPr>
            <p:nvPr/>
          </p:nvSpPr>
          <p:spPr bwMode="auto">
            <a:xfrm rot="11506904" flipH="1">
              <a:off x="1074" y="1253"/>
              <a:ext cx="1295" cy="697"/>
            </a:xfrm>
            <a:custGeom>
              <a:avLst/>
              <a:gdLst>
                <a:gd name="T0" fmla="*/ 65 w 21600"/>
                <a:gd name="T1" fmla="*/ 0 h 11614"/>
                <a:gd name="T2" fmla="*/ 78 w 21600"/>
                <a:gd name="T3" fmla="*/ 42 h 11614"/>
                <a:gd name="T4" fmla="*/ 0 w 21600"/>
                <a:gd name="T5" fmla="*/ 42 h 1161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11614" fill="none" extrusionOk="0">
                  <a:moveTo>
                    <a:pt x="18211" y="0"/>
                  </a:moveTo>
                  <a:cubicBezTo>
                    <a:pt x="20424" y="3469"/>
                    <a:pt x="21600" y="7498"/>
                    <a:pt x="21600" y="11614"/>
                  </a:cubicBezTo>
                </a:path>
                <a:path w="21600" h="11614" stroke="0" extrusionOk="0">
                  <a:moveTo>
                    <a:pt x="18211" y="0"/>
                  </a:moveTo>
                  <a:cubicBezTo>
                    <a:pt x="20424" y="3469"/>
                    <a:pt x="21600" y="7498"/>
                    <a:pt x="21600" y="11614"/>
                  </a:cubicBezTo>
                  <a:lnTo>
                    <a:pt x="0" y="11614"/>
                  </a:lnTo>
                  <a:lnTo>
                    <a:pt x="18211" y="0"/>
                  </a:lnTo>
                  <a:close/>
                </a:path>
              </a:pathLst>
            </a:custGeom>
            <a:noFill/>
            <a:ln w="19050">
              <a:solidFill>
                <a:srgbClr val="800080"/>
              </a:solidFill>
              <a:round/>
              <a:headEnd type="stealth" w="lg" len="lg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7896" name="Group 14"/>
          <p:cNvGrpSpPr>
            <a:grpSpLocks/>
          </p:cNvGrpSpPr>
          <p:nvPr/>
        </p:nvGrpSpPr>
        <p:grpSpPr bwMode="auto">
          <a:xfrm>
            <a:off x="5916613" y="2009775"/>
            <a:ext cx="1608137" cy="2630488"/>
            <a:chOff x="3708" y="359"/>
            <a:chExt cx="1013" cy="1657"/>
          </a:xfrm>
        </p:grpSpPr>
        <p:sp>
          <p:nvSpPr>
            <p:cNvPr id="37903" name="Arc 15"/>
            <p:cNvSpPr>
              <a:spLocks/>
            </p:cNvSpPr>
            <p:nvPr/>
          </p:nvSpPr>
          <p:spPr bwMode="auto">
            <a:xfrm rot="4205211">
              <a:off x="3847" y="383"/>
              <a:ext cx="757" cy="709"/>
            </a:xfrm>
            <a:custGeom>
              <a:avLst/>
              <a:gdLst>
                <a:gd name="T0" fmla="*/ 21 w 21600"/>
                <a:gd name="T1" fmla="*/ 0 h 12873"/>
                <a:gd name="T2" fmla="*/ 27 w 21600"/>
                <a:gd name="T3" fmla="*/ 39 h 12873"/>
                <a:gd name="T4" fmla="*/ 0 w 21600"/>
                <a:gd name="T5" fmla="*/ 39 h 128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12873" fill="none" extrusionOk="0">
                  <a:moveTo>
                    <a:pt x="17344" y="0"/>
                  </a:moveTo>
                  <a:cubicBezTo>
                    <a:pt x="20108" y="3723"/>
                    <a:pt x="21600" y="8236"/>
                    <a:pt x="21600" y="12873"/>
                  </a:cubicBezTo>
                </a:path>
                <a:path w="21600" h="12873" stroke="0" extrusionOk="0">
                  <a:moveTo>
                    <a:pt x="17344" y="0"/>
                  </a:moveTo>
                  <a:cubicBezTo>
                    <a:pt x="20108" y="3723"/>
                    <a:pt x="21600" y="8236"/>
                    <a:pt x="21600" y="12873"/>
                  </a:cubicBezTo>
                  <a:lnTo>
                    <a:pt x="0" y="12873"/>
                  </a:lnTo>
                  <a:lnTo>
                    <a:pt x="17344" y="0"/>
                  </a:lnTo>
                  <a:close/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04" name="Arc 16"/>
            <p:cNvSpPr>
              <a:spLocks/>
            </p:cNvSpPr>
            <p:nvPr/>
          </p:nvSpPr>
          <p:spPr bwMode="auto">
            <a:xfrm rot="16648987" flipV="1">
              <a:off x="3961" y="1253"/>
              <a:ext cx="757" cy="762"/>
            </a:xfrm>
            <a:custGeom>
              <a:avLst/>
              <a:gdLst>
                <a:gd name="T0" fmla="*/ 20 w 21600"/>
                <a:gd name="T1" fmla="*/ 0 h 13841"/>
                <a:gd name="T2" fmla="*/ 27 w 21600"/>
                <a:gd name="T3" fmla="*/ 42 h 13841"/>
                <a:gd name="T4" fmla="*/ 0 w 21600"/>
                <a:gd name="T5" fmla="*/ 42 h 1384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13841" fill="none" extrusionOk="0">
                  <a:moveTo>
                    <a:pt x="16582" y="0"/>
                  </a:moveTo>
                  <a:cubicBezTo>
                    <a:pt x="19824" y="3883"/>
                    <a:pt x="21600" y="8782"/>
                    <a:pt x="21600" y="13841"/>
                  </a:cubicBezTo>
                </a:path>
                <a:path w="21600" h="13841" stroke="0" extrusionOk="0">
                  <a:moveTo>
                    <a:pt x="16582" y="0"/>
                  </a:moveTo>
                  <a:cubicBezTo>
                    <a:pt x="19824" y="3883"/>
                    <a:pt x="21600" y="8782"/>
                    <a:pt x="21600" y="13841"/>
                  </a:cubicBezTo>
                  <a:lnTo>
                    <a:pt x="0" y="13841"/>
                  </a:lnTo>
                  <a:lnTo>
                    <a:pt x="16582" y="0"/>
                  </a:lnTo>
                  <a:close/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05" name="Arc 17"/>
            <p:cNvSpPr>
              <a:spLocks/>
            </p:cNvSpPr>
            <p:nvPr/>
          </p:nvSpPr>
          <p:spPr bwMode="auto">
            <a:xfrm rot="4205211">
              <a:off x="3762" y="596"/>
              <a:ext cx="488" cy="596"/>
            </a:xfrm>
            <a:custGeom>
              <a:avLst/>
              <a:gdLst>
                <a:gd name="T0" fmla="*/ 4 w 21600"/>
                <a:gd name="T1" fmla="*/ 0 h 20275"/>
                <a:gd name="T2" fmla="*/ 11 w 21600"/>
                <a:gd name="T3" fmla="*/ 18 h 20275"/>
                <a:gd name="T4" fmla="*/ 0 w 21600"/>
                <a:gd name="T5" fmla="*/ 18 h 2027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0275" fill="none" extrusionOk="0">
                  <a:moveTo>
                    <a:pt x="7449" y="0"/>
                  </a:moveTo>
                  <a:cubicBezTo>
                    <a:pt x="15950" y="3123"/>
                    <a:pt x="21600" y="11218"/>
                    <a:pt x="21600" y="20275"/>
                  </a:cubicBezTo>
                </a:path>
                <a:path w="21600" h="20275" stroke="0" extrusionOk="0">
                  <a:moveTo>
                    <a:pt x="7449" y="0"/>
                  </a:moveTo>
                  <a:cubicBezTo>
                    <a:pt x="15950" y="3123"/>
                    <a:pt x="21600" y="11218"/>
                    <a:pt x="21600" y="20275"/>
                  </a:cubicBezTo>
                  <a:lnTo>
                    <a:pt x="0" y="20275"/>
                  </a:lnTo>
                  <a:lnTo>
                    <a:pt x="7449" y="0"/>
                  </a:lnTo>
                  <a:close/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06" name="Arc 18"/>
            <p:cNvSpPr>
              <a:spLocks/>
            </p:cNvSpPr>
            <p:nvPr/>
          </p:nvSpPr>
          <p:spPr bwMode="auto">
            <a:xfrm rot="5649128" flipH="1">
              <a:off x="3782" y="1247"/>
              <a:ext cx="757" cy="782"/>
            </a:xfrm>
            <a:custGeom>
              <a:avLst/>
              <a:gdLst>
                <a:gd name="T0" fmla="*/ 20 w 21600"/>
                <a:gd name="T1" fmla="*/ 0 h 14195"/>
                <a:gd name="T2" fmla="*/ 27 w 21600"/>
                <a:gd name="T3" fmla="*/ 43 h 14195"/>
                <a:gd name="T4" fmla="*/ 0 w 21600"/>
                <a:gd name="T5" fmla="*/ 43 h 14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14195" fill="none" extrusionOk="0">
                  <a:moveTo>
                    <a:pt x="16280" y="-1"/>
                  </a:moveTo>
                  <a:cubicBezTo>
                    <a:pt x="19710" y="3933"/>
                    <a:pt x="21600" y="8975"/>
                    <a:pt x="21600" y="14195"/>
                  </a:cubicBezTo>
                </a:path>
                <a:path w="21600" h="14195" stroke="0" extrusionOk="0">
                  <a:moveTo>
                    <a:pt x="16280" y="-1"/>
                  </a:moveTo>
                  <a:cubicBezTo>
                    <a:pt x="19710" y="3933"/>
                    <a:pt x="21600" y="8975"/>
                    <a:pt x="21600" y="14195"/>
                  </a:cubicBezTo>
                  <a:lnTo>
                    <a:pt x="0" y="14195"/>
                  </a:lnTo>
                  <a:lnTo>
                    <a:pt x="16280" y="-1"/>
                  </a:lnTo>
                  <a:close/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07" name="Freeform 19"/>
            <p:cNvSpPr>
              <a:spLocks/>
            </p:cNvSpPr>
            <p:nvPr/>
          </p:nvSpPr>
          <p:spPr bwMode="auto">
            <a:xfrm>
              <a:off x="3795" y="1208"/>
              <a:ext cx="231" cy="23"/>
            </a:xfrm>
            <a:custGeom>
              <a:avLst/>
              <a:gdLst>
                <a:gd name="T0" fmla="*/ 0 w 231"/>
                <a:gd name="T1" fmla="*/ 23 h 23"/>
                <a:gd name="T2" fmla="*/ 231 w 231"/>
                <a:gd name="T3" fmla="*/ 0 h 23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31" h="23">
                  <a:moveTo>
                    <a:pt x="0" y="23"/>
                  </a:moveTo>
                  <a:lnTo>
                    <a:pt x="231" y="0"/>
                  </a:lnTo>
                </a:path>
              </a:pathLst>
            </a:custGeom>
            <a:noFill/>
            <a:ln w="25400" cap="flat">
              <a:solidFill>
                <a:srgbClr val="FF0000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7897" name="Freeform 27"/>
          <p:cNvSpPr>
            <a:spLocks/>
          </p:cNvSpPr>
          <p:nvPr/>
        </p:nvSpPr>
        <p:spPr bwMode="auto">
          <a:xfrm>
            <a:off x="2441575" y="3398838"/>
            <a:ext cx="3636963" cy="374650"/>
          </a:xfrm>
          <a:custGeom>
            <a:avLst/>
            <a:gdLst>
              <a:gd name="T0" fmla="*/ 0 w 2291"/>
              <a:gd name="T1" fmla="*/ 594756875 h 236"/>
              <a:gd name="T2" fmla="*/ 2147483647 w 2291"/>
              <a:gd name="T3" fmla="*/ 0 h 236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291" h="236">
                <a:moveTo>
                  <a:pt x="0" y="236"/>
                </a:moveTo>
                <a:lnTo>
                  <a:pt x="2291" y="0"/>
                </a:lnTo>
              </a:path>
            </a:pathLst>
          </a:custGeom>
          <a:noFill/>
          <a:ln w="28575" cap="flat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8" name="Freeform 28"/>
          <p:cNvSpPr>
            <a:spLocks/>
          </p:cNvSpPr>
          <p:nvPr/>
        </p:nvSpPr>
        <p:spPr bwMode="auto">
          <a:xfrm>
            <a:off x="2411413" y="3763963"/>
            <a:ext cx="1477962" cy="209550"/>
          </a:xfrm>
          <a:custGeom>
            <a:avLst/>
            <a:gdLst>
              <a:gd name="T0" fmla="*/ 0 w 931"/>
              <a:gd name="T1" fmla="*/ 0 h 132"/>
              <a:gd name="T2" fmla="*/ 2147483647 w 931"/>
              <a:gd name="T3" fmla="*/ 332660625 h 132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931" h="132">
                <a:moveTo>
                  <a:pt x="0" y="0"/>
                </a:moveTo>
                <a:lnTo>
                  <a:pt x="931" y="132"/>
                </a:lnTo>
              </a:path>
            </a:pathLst>
          </a:custGeom>
          <a:noFill/>
          <a:ln w="28575" cap="flat">
            <a:solidFill>
              <a:srgbClr val="993366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9" name="Rectangle 32"/>
          <p:cNvSpPr>
            <a:spLocks noChangeArrowheads="1"/>
          </p:cNvSpPr>
          <p:nvPr/>
        </p:nvSpPr>
        <p:spPr bwMode="auto">
          <a:xfrm>
            <a:off x="7164388" y="3068638"/>
            <a:ext cx="1490662" cy="35877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fr-FR">
                <a:latin typeface="Times New Roman" pitchFamily="18" charset="0"/>
              </a:rPr>
              <a:t>B</a:t>
            </a:r>
            <a:r>
              <a:rPr lang="fr-FR" baseline="30000">
                <a:latin typeface="Times New Roman" pitchFamily="18" charset="0"/>
              </a:rPr>
              <a:t>0</a:t>
            </a:r>
            <a:r>
              <a:rPr lang="fr-FR">
                <a:latin typeface="Times New Roman" pitchFamily="18" charset="0"/>
              </a:rPr>
              <a:t> </a:t>
            </a:r>
            <a:r>
              <a:rPr lang="fr-FR">
                <a:latin typeface="Times New Roman" pitchFamily="18" charset="0"/>
                <a:cs typeface="Times New Roman" pitchFamily="18" charset="0"/>
              </a:rPr>
              <a:t>→ J/</a:t>
            </a:r>
            <a:r>
              <a:rPr lang="fr-FR">
                <a:latin typeface="Symbol" pitchFamily="18" charset="2"/>
                <a:cs typeface="Times New Roman" pitchFamily="18" charset="0"/>
              </a:rPr>
              <a:t>Y</a:t>
            </a:r>
            <a:r>
              <a:rPr lang="fr-FR">
                <a:latin typeface="Times New Roman" pitchFamily="18" charset="0"/>
                <a:cs typeface="Times New Roman" pitchFamily="18" charset="0"/>
              </a:rPr>
              <a:t> K</a:t>
            </a:r>
            <a:r>
              <a:rPr lang="fr-FR" baseline="3000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fr-FR" baseline="-25000">
                <a:latin typeface="Times New Roman" pitchFamily="18" charset="0"/>
                <a:cs typeface="Times New Roman" pitchFamily="18" charset="0"/>
              </a:rPr>
              <a:t>S</a:t>
            </a:r>
          </a:p>
        </p:txBody>
      </p:sp>
      <p:sp>
        <p:nvSpPr>
          <p:cNvPr id="37900" name="Text Box 33"/>
          <p:cNvSpPr txBox="1">
            <a:spLocks noChangeArrowheads="1"/>
          </p:cNvSpPr>
          <p:nvPr/>
        </p:nvSpPr>
        <p:spPr bwMode="auto">
          <a:xfrm>
            <a:off x="1763713" y="3962400"/>
            <a:ext cx="1352550" cy="330200"/>
          </a:xfrm>
          <a:prstGeom prst="rect">
            <a:avLst/>
          </a:prstGeom>
          <a:noFill/>
          <a:ln w="19050">
            <a:solidFill>
              <a:srgbClr val="800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fr-FR">
                <a:latin typeface="Times New Roman" pitchFamily="18" charset="0"/>
              </a:rPr>
              <a:t>B étiquetage</a:t>
            </a:r>
          </a:p>
        </p:txBody>
      </p:sp>
      <p:sp>
        <p:nvSpPr>
          <p:cNvPr id="37901" name="Oval 34"/>
          <p:cNvSpPr>
            <a:spLocks noChangeAspect="1" noChangeArrowheads="1"/>
          </p:cNvSpPr>
          <p:nvPr/>
        </p:nvSpPr>
        <p:spPr bwMode="auto">
          <a:xfrm>
            <a:off x="3808413" y="3897313"/>
            <a:ext cx="179387" cy="179387"/>
          </a:xfrm>
          <a:prstGeom prst="ellipse">
            <a:avLst/>
          </a:prstGeom>
          <a:solidFill>
            <a:srgbClr val="99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2" name="Oval 35"/>
          <p:cNvSpPr>
            <a:spLocks noChangeAspect="1" noChangeArrowheads="1"/>
          </p:cNvSpPr>
          <p:nvPr/>
        </p:nvSpPr>
        <p:spPr bwMode="auto">
          <a:xfrm>
            <a:off x="5988050" y="3313113"/>
            <a:ext cx="179388" cy="179387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1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1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E2B96F-C6F0-4DFF-BBC0-8AC4C33507F5}" type="slidenum">
              <a:rPr lang="en-US"/>
              <a:pPr>
                <a:defRPr/>
              </a:pPr>
              <a:t>37</a:t>
            </a:fld>
            <a:endParaRPr lang="en-US"/>
          </a:p>
        </p:txBody>
      </p:sp>
      <p:sp>
        <p:nvSpPr>
          <p:cNvPr id="3891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17463"/>
            <a:ext cx="7772400" cy="1143001"/>
          </a:xfrm>
        </p:spPr>
        <p:txBody>
          <a:bodyPr/>
          <a:lstStyle/>
          <a:p>
            <a:pPr eaLnBrk="1" hangingPunct="1"/>
            <a:r>
              <a:rPr lang="fr-FR" smtClean="0"/>
              <a:t>Données collectées</a:t>
            </a:r>
          </a:p>
        </p:txBody>
      </p:sp>
      <p:sp>
        <p:nvSpPr>
          <p:cNvPr id="389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2425" y="1052513"/>
            <a:ext cx="8424863" cy="547211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fr-FR" sz="2000" smtClean="0"/>
              <a:t>On peut alors collecter, pour chacun de ces évènements sélectionnés, la quantité sur laquelle se base la mesure</a:t>
            </a:r>
          </a:p>
          <a:p>
            <a:pPr eaLnBrk="1" hangingPunct="1">
              <a:lnSpc>
                <a:spcPct val="80000"/>
              </a:lnSpc>
            </a:pPr>
            <a:r>
              <a:rPr lang="fr-FR" sz="2000" smtClean="0"/>
              <a:t>Dans notre exemple avec sin(2</a:t>
            </a:r>
            <a:r>
              <a:rPr lang="fr-FR" sz="2000" i="1" smtClean="0">
                <a:latin typeface="Symbol" pitchFamily="18" charset="2"/>
              </a:rPr>
              <a:t>b</a:t>
            </a:r>
            <a:r>
              <a:rPr lang="fr-FR" sz="2000" smtClean="0"/>
              <a:t>), il s’agit de </a:t>
            </a:r>
            <a:r>
              <a:rPr lang="fr-FR" sz="2000" smtClean="0">
                <a:latin typeface="Symbol" pitchFamily="18" charset="2"/>
              </a:rPr>
              <a:t>D</a:t>
            </a:r>
            <a:r>
              <a:rPr lang="fr-FR" sz="2000" smtClean="0"/>
              <a:t>t</a:t>
            </a:r>
          </a:p>
          <a:p>
            <a:pPr eaLnBrk="1" hangingPunct="1">
              <a:lnSpc>
                <a:spcPct val="80000"/>
              </a:lnSpc>
            </a:pPr>
            <a:r>
              <a:rPr lang="fr-FR" sz="2000" smtClean="0"/>
              <a:t>Cela suppose:</a:t>
            </a:r>
          </a:p>
          <a:p>
            <a:pPr lvl="1" eaLnBrk="1" hangingPunct="1">
              <a:lnSpc>
                <a:spcPct val="80000"/>
              </a:lnSpc>
            </a:pPr>
            <a:r>
              <a:rPr lang="fr-FR" sz="1800" smtClean="0"/>
              <a:t>De mesurer le point de désintégration, ou vertex, du (candidat) B</a:t>
            </a:r>
            <a:r>
              <a:rPr lang="fr-FR" sz="1800" baseline="30000" smtClean="0"/>
              <a:t>0</a:t>
            </a:r>
            <a:r>
              <a:rPr lang="fr-FR" sz="1800" smtClean="0"/>
              <a:t> </a:t>
            </a:r>
            <a:r>
              <a:rPr lang="fr-FR" sz="1800" smtClean="0">
                <a:cs typeface="Times New Roman" pitchFamily="18" charset="0"/>
              </a:rPr>
              <a:t>→ J/</a:t>
            </a:r>
            <a:r>
              <a:rPr lang="fr-FR" sz="1800" smtClean="0">
                <a:latin typeface="Symbol" pitchFamily="18" charset="2"/>
                <a:cs typeface="Times New Roman" pitchFamily="18" charset="0"/>
              </a:rPr>
              <a:t>Y</a:t>
            </a:r>
            <a:r>
              <a:rPr lang="fr-FR" sz="1800" smtClean="0">
                <a:cs typeface="Times New Roman" pitchFamily="18" charset="0"/>
              </a:rPr>
              <a:t> K</a:t>
            </a:r>
            <a:r>
              <a:rPr lang="fr-FR" sz="1800" baseline="30000" smtClean="0">
                <a:cs typeface="Times New Roman" pitchFamily="18" charset="0"/>
              </a:rPr>
              <a:t>0</a:t>
            </a:r>
            <a:r>
              <a:rPr lang="fr-FR" sz="1800" baseline="-25000" smtClean="0">
                <a:cs typeface="Times New Roman" pitchFamily="18" charset="0"/>
              </a:rPr>
              <a:t>S</a:t>
            </a:r>
            <a:endParaRPr lang="fr-FR" sz="2400" smtClean="0"/>
          </a:p>
          <a:p>
            <a:pPr lvl="1" eaLnBrk="1" hangingPunct="1">
              <a:lnSpc>
                <a:spcPct val="80000"/>
              </a:lnSpc>
            </a:pPr>
            <a:r>
              <a:rPr lang="fr-FR" sz="1800" smtClean="0"/>
              <a:t>D’estimer le vertex de l’autre B, appelé « B d’étiquetage »</a:t>
            </a:r>
          </a:p>
          <a:p>
            <a:pPr lvl="1" eaLnBrk="1" hangingPunct="1">
              <a:lnSpc>
                <a:spcPct val="80000"/>
              </a:lnSpc>
            </a:pPr>
            <a:endParaRPr lang="fr-FR" sz="1800" smtClean="0"/>
          </a:p>
          <a:p>
            <a:pPr lvl="1" eaLnBrk="1" hangingPunct="1">
              <a:lnSpc>
                <a:spcPct val="80000"/>
              </a:lnSpc>
            </a:pPr>
            <a:endParaRPr lang="fr-FR" sz="1800" smtClean="0"/>
          </a:p>
          <a:p>
            <a:pPr lvl="1" eaLnBrk="1" hangingPunct="1">
              <a:lnSpc>
                <a:spcPct val="80000"/>
              </a:lnSpc>
            </a:pPr>
            <a:endParaRPr lang="fr-FR" sz="1800" smtClean="0"/>
          </a:p>
          <a:p>
            <a:pPr lvl="1" eaLnBrk="1" hangingPunct="1">
              <a:lnSpc>
                <a:spcPct val="80000"/>
              </a:lnSpc>
            </a:pPr>
            <a:endParaRPr lang="fr-FR" sz="1800" smtClean="0"/>
          </a:p>
          <a:p>
            <a:pPr lvl="1" eaLnBrk="1" hangingPunct="1">
              <a:lnSpc>
                <a:spcPct val="80000"/>
              </a:lnSpc>
            </a:pPr>
            <a:endParaRPr lang="fr-FR" sz="1800" smtClean="0"/>
          </a:p>
          <a:p>
            <a:pPr lvl="1" eaLnBrk="1" hangingPunct="1">
              <a:lnSpc>
                <a:spcPct val="80000"/>
              </a:lnSpc>
            </a:pPr>
            <a:endParaRPr lang="fr-FR" sz="1800" smtClean="0"/>
          </a:p>
          <a:p>
            <a:pPr lvl="1" eaLnBrk="1" hangingPunct="1">
              <a:lnSpc>
                <a:spcPct val="80000"/>
              </a:lnSpc>
            </a:pPr>
            <a:endParaRPr lang="fr-FR" sz="1800" smtClean="0"/>
          </a:p>
          <a:p>
            <a:pPr lvl="1" eaLnBrk="1" hangingPunct="1">
              <a:lnSpc>
                <a:spcPct val="80000"/>
              </a:lnSpc>
            </a:pPr>
            <a:endParaRPr lang="fr-FR" sz="1800" smtClean="0"/>
          </a:p>
        </p:txBody>
      </p:sp>
      <p:sp>
        <p:nvSpPr>
          <p:cNvPr id="38919" name="Arc 19"/>
          <p:cNvSpPr>
            <a:spLocks noChangeAspect="1"/>
          </p:cNvSpPr>
          <p:nvPr/>
        </p:nvSpPr>
        <p:spPr bwMode="auto">
          <a:xfrm rot="10013158">
            <a:off x="4117975" y="3862388"/>
            <a:ext cx="814388" cy="769937"/>
          </a:xfrm>
          <a:custGeom>
            <a:avLst/>
            <a:gdLst>
              <a:gd name="T0" fmla="*/ 10107045 w 21600"/>
              <a:gd name="T1" fmla="*/ 0 h 20396"/>
              <a:gd name="T2" fmla="*/ 30704991 w 21600"/>
              <a:gd name="T3" fmla="*/ 29064669 h 20396"/>
              <a:gd name="T4" fmla="*/ 0 w 21600"/>
              <a:gd name="T5" fmla="*/ 29064669 h 2039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0396" fill="none" extrusionOk="0">
                <a:moveTo>
                  <a:pt x="7110" y="-1"/>
                </a:moveTo>
                <a:cubicBezTo>
                  <a:pt x="15786" y="3024"/>
                  <a:pt x="21600" y="11207"/>
                  <a:pt x="21600" y="20396"/>
                </a:cubicBezTo>
              </a:path>
              <a:path w="21600" h="20396" stroke="0" extrusionOk="0">
                <a:moveTo>
                  <a:pt x="7110" y="-1"/>
                </a:moveTo>
                <a:cubicBezTo>
                  <a:pt x="15786" y="3024"/>
                  <a:pt x="21600" y="11207"/>
                  <a:pt x="21600" y="20396"/>
                </a:cubicBezTo>
                <a:lnTo>
                  <a:pt x="0" y="20396"/>
                </a:lnTo>
                <a:lnTo>
                  <a:pt x="7110" y="-1"/>
                </a:lnTo>
                <a:close/>
              </a:path>
            </a:pathLst>
          </a:custGeom>
          <a:noFill/>
          <a:ln w="3175">
            <a:solidFill>
              <a:srgbClr val="800080"/>
            </a:solidFill>
            <a:prstDash val="dash"/>
            <a:round/>
            <a:headEnd type="stealth" w="med" len="med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0" name="Arc 20"/>
          <p:cNvSpPr>
            <a:spLocks noChangeAspect="1"/>
          </p:cNvSpPr>
          <p:nvPr/>
        </p:nvSpPr>
        <p:spPr bwMode="auto">
          <a:xfrm rot="-1183260">
            <a:off x="1476375" y="3114675"/>
            <a:ext cx="2055813" cy="1106488"/>
          </a:xfrm>
          <a:custGeom>
            <a:avLst/>
            <a:gdLst>
              <a:gd name="T0" fmla="*/ 164974710 w 21600"/>
              <a:gd name="T1" fmla="*/ 0 h 11614"/>
              <a:gd name="T2" fmla="*/ 195665143 w 21600"/>
              <a:gd name="T3" fmla="*/ 105417229 h 11614"/>
              <a:gd name="T4" fmla="*/ 0 w 21600"/>
              <a:gd name="T5" fmla="*/ 105417229 h 1161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11614" fill="none" extrusionOk="0">
                <a:moveTo>
                  <a:pt x="18211" y="0"/>
                </a:moveTo>
                <a:cubicBezTo>
                  <a:pt x="20424" y="3469"/>
                  <a:pt x="21600" y="7498"/>
                  <a:pt x="21600" y="11614"/>
                </a:cubicBezTo>
              </a:path>
              <a:path w="21600" h="11614" stroke="0" extrusionOk="0">
                <a:moveTo>
                  <a:pt x="18211" y="0"/>
                </a:moveTo>
                <a:cubicBezTo>
                  <a:pt x="20424" y="3469"/>
                  <a:pt x="21600" y="7498"/>
                  <a:pt x="21600" y="11614"/>
                </a:cubicBezTo>
                <a:lnTo>
                  <a:pt x="0" y="11614"/>
                </a:lnTo>
                <a:lnTo>
                  <a:pt x="18211" y="0"/>
                </a:lnTo>
                <a:close/>
              </a:path>
            </a:pathLst>
          </a:custGeom>
          <a:noFill/>
          <a:ln w="19050">
            <a:solidFill>
              <a:srgbClr val="800080"/>
            </a:solidFill>
            <a:round/>
            <a:headEnd type="stealth" w="lg" len="lg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1" name="Arc 21"/>
          <p:cNvSpPr>
            <a:spLocks noChangeAspect="1"/>
          </p:cNvSpPr>
          <p:nvPr/>
        </p:nvSpPr>
        <p:spPr bwMode="auto">
          <a:xfrm rot="1659188" flipH="1">
            <a:off x="3957638" y="3733800"/>
            <a:ext cx="2055812" cy="765175"/>
          </a:xfrm>
          <a:custGeom>
            <a:avLst/>
            <a:gdLst>
              <a:gd name="T0" fmla="*/ 181660400 w 21600"/>
              <a:gd name="T1" fmla="*/ 0 h 8025"/>
              <a:gd name="T2" fmla="*/ 195664953 w 21600"/>
              <a:gd name="T3" fmla="*/ 72958602 h 8025"/>
              <a:gd name="T4" fmla="*/ 0 w 21600"/>
              <a:gd name="T5" fmla="*/ 72958602 h 8025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8025" fill="none" extrusionOk="0">
                <a:moveTo>
                  <a:pt x="20053" y="0"/>
                </a:moveTo>
                <a:cubicBezTo>
                  <a:pt x="21075" y="2552"/>
                  <a:pt x="21600" y="5275"/>
                  <a:pt x="21600" y="8025"/>
                </a:cubicBezTo>
              </a:path>
              <a:path w="21600" h="8025" stroke="0" extrusionOk="0">
                <a:moveTo>
                  <a:pt x="20053" y="0"/>
                </a:moveTo>
                <a:cubicBezTo>
                  <a:pt x="21075" y="2552"/>
                  <a:pt x="21600" y="5275"/>
                  <a:pt x="21600" y="8025"/>
                </a:cubicBezTo>
                <a:lnTo>
                  <a:pt x="0" y="8025"/>
                </a:lnTo>
                <a:lnTo>
                  <a:pt x="20053" y="0"/>
                </a:lnTo>
                <a:close/>
              </a:path>
            </a:pathLst>
          </a:custGeom>
          <a:noFill/>
          <a:ln w="3175">
            <a:solidFill>
              <a:srgbClr val="800080"/>
            </a:solidFill>
            <a:prstDash val="dash"/>
            <a:round/>
            <a:headEnd type="stealth" w="med" len="med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2" name="Arc 22"/>
          <p:cNvSpPr>
            <a:spLocks noChangeAspect="1"/>
          </p:cNvSpPr>
          <p:nvPr/>
        </p:nvSpPr>
        <p:spPr bwMode="auto">
          <a:xfrm rot="11506904" flipH="1">
            <a:off x="1619250" y="3644900"/>
            <a:ext cx="2055813" cy="1106488"/>
          </a:xfrm>
          <a:custGeom>
            <a:avLst/>
            <a:gdLst>
              <a:gd name="T0" fmla="*/ 164974710 w 21600"/>
              <a:gd name="T1" fmla="*/ 0 h 11614"/>
              <a:gd name="T2" fmla="*/ 195665143 w 21600"/>
              <a:gd name="T3" fmla="*/ 105417229 h 11614"/>
              <a:gd name="T4" fmla="*/ 0 w 21600"/>
              <a:gd name="T5" fmla="*/ 105417229 h 1161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11614" fill="none" extrusionOk="0">
                <a:moveTo>
                  <a:pt x="18211" y="0"/>
                </a:moveTo>
                <a:cubicBezTo>
                  <a:pt x="20424" y="3469"/>
                  <a:pt x="21600" y="7498"/>
                  <a:pt x="21600" y="11614"/>
                </a:cubicBezTo>
              </a:path>
              <a:path w="21600" h="11614" stroke="0" extrusionOk="0">
                <a:moveTo>
                  <a:pt x="18211" y="0"/>
                </a:moveTo>
                <a:cubicBezTo>
                  <a:pt x="20424" y="3469"/>
                  <a:pt x="21600" y="7498"/>
                  <a:pt x="21600" y="11614"/>
                </a:cubicBezTo>
                <a:lnTo>
                  <a:pt x="0" y="11614"/>
                </a:lnTo>
                <a:lnTo>
                  <a:pt x="18211" y="0"/>
                </a:lnTo>
                <a:close/>
              </a:path>
            </a:pathLst>
          </a:custGeom>
          <a:noFill/>
          <a:ln w="3175">
            <a:solidFill>
              <a:srgbClr val="800080"/>
            </a:solidFill>
            <a:prstDash val="dash"/>
            <a:round/>
            <a:headEnd type="stealth" w="med" len="med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3" name="Arc 23"/>
          <p:cNvSpPr>
            <a:spLocks/>
          </p:cNvSpPr>
          <p:nvPr/>
        </p:nvSpPr>
        <p:spPr bwMode="auto">
          <a:xfrm rot="4205211">
            <a:off x="6146800" y="2000250"/>
            <a:ext cx="1201738" cy="1125538"/>
          </a:xfrm>
          <a:custGeom>
            <a:avLst/>
            <a:gdLst>
              <a:gd name="T0" fmla="*/ 53689147 w 21600"/>
              <a:gd name="T1" fmla="*/ 0 h 12873"/>
              <a:gd name="T2" fmla="*/ 66859918 w 21600"/>
              <a:gd name="T3" fmla="*/ 98410300 h 12873"/>
              <a:gd name="T4" fmla="*/ 0 w 21600"/>
              <a:gd name="T5" fmla="*/ 98410300 h 1287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12873" fill="none" extrusionOk="0">
                <a:moveTo>
                  <a:pt x="17344" y="0"/>
                </a:moveTo>
                <a:cubicBezTo>
                  <a:pt x="20108" y="3723"/>
                  <a:pt x="21600" y="8236"/>
                  <a:pt x="21600" y="12873"/>
                </a:cubicBezTo>
              </a:path>
              <a:path w="21600" h="12873" stroke="0" extrusionOk="0">
                <a:moveTo>
                  <a:pt x="17344" y="0"/>
                </a:moveTo>
                <a:cubicBezTo>
                  <a:pt x="20108" y="3723"/>
                  <a:pt x="21600" y="8236"/>
                  <a:pt x="21600" y="12873"/>
                </a:cubicBezTo>
                <a:lnTo>
                  <a:pt x="0" y="12873"/>
                </a:lnTo>
                <a:lnTo>
                  <a:pt x="17344" y="0"/>
                </a:lnTo>
                <a:close/>
              </a:path>
            </a:pathLst>
          </a:custGeom>
          <a:noFill/>
          <a:ln w="25400">
            <a:solidFill>
              <a:srgbClr val="FF0000"/>
            </a:solidFill>
            <a:round/>
            <a:headEnd type="stealth" w="lg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4" name="Arc 24"/>
          <p:cNvSpPr>
            <a:spLocks/>
          </p:cNvSpPr>
          <p:nvPr/>
        </p:nvSpPr>
        <p:spPr bwMode="auto">
          <a:xfrm rot="16648987" flipV="1">
            <a:off x="6357144" y="3447256"/>
            <a:ext cx="1201738" cy="1209675"/>
          </a:xfrm>
          <a:custGeom>
            <a:avLst/>
            <a:gdLst>
              <a:gd name="T0" fmla="*/ 51330458 w 21600"/>
              <a:gd name="T1" fmla="*/ 0 h 13841"/>
              <a:gd name="T2" fmla="*/ 66859918 w 21600"/>
              <a:gd name="T3" fmla="*/ 105723113 h 13841"/>
              <a:gd name="T4" fmla="*/ 0 w 21600"/>
              <a:gd name="T5" fmla="*/ 105723113 h 1384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13841" fill="none" extrusionOk="0">
                <a:moveTo>
                  <a:pt x="16582" y="0"/>
                </a:moveTo>
                <a:cubicBezTo>
                  <a:pt x="19824" y="3883"/>
                  <a:pt x="21600" y="8782"/>
                  <a:pt x="21600" y="13841"/>
                </a:cubicBezTo>
              </a:path>
              <a:path w="21600" h="13841" stroke="0" extrusionOk="0">
                <a:moveTo>
                  <a:pt x="16582" y="0"/>
                </a:moveTo>
                <a:cubicBezTo>
                  <a:pt x="19824" y="3883"/>
                  <a:pt x="21600" y="8782"/>
                  <a:pt x="21600" y="13841"/>
                </a:cubicBezTo>
                <a:lnTo>
                  <a:pt x="0" y="13841"/>
                </a:lnTo>
                <a:lnTo>
                  <a:pt x="16582" y="0"/>
                </a:lnTo>
                <a:close/>
              </a:path>
            </a:pathLst>
          </a:custGeom>
          <a:noFill/>
          <a:ln w="25400">
            <a:solidFill>
              <a:srgbClr val="FF0000"/>
            </a:solidFill>
            <a:round/>
            <a:headEnd type="stealth" w="lg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5" name="Arc 25"/>
          <p:cNvSpPr>
            <a:spLocks/>
          </p:cNvSpPr>
          <p:nvPr/>
        </p:nvSpPr>
        <p:spPr bwMode="auto">
          <a:xfrm rot="4205211">
            <a:off x="5872163" y="2335213"/>
            <a:ext cx="774700" cy="946150"/>
          </a:xfrm>
          <a:custGeom>
            <a:avLst/>
            <a:gdLst>
              <a:gd name="T0" fmla="*/ 9583326 w 21600"/>
              <a:gd name="T1" fmla="*/ 0 h 20275"/>
              <a:gd name="T2" fmla="*/ 27785189 w 21600"/>
              <a:gd name="T3" fmla="*/ 44152889 h 20275"/>
              <a:gd name="T4" fmla="*/ 0 w 21600"/>
              <a:gd name="T5" fmla="*/ 44152889 h 20275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0275" fill="none" extrusionOk="0">
                <a:moveTo>
                  <a:pt x="7449" y="0"/>
                </a:moveTo>
                <a:cubicBezTo>
                  <a:pt x="15950" y="3123"/>
                  <a:pt x="21600" y="11218"/>
                  <a:pt x="21600" y="20275"/>
                </a:cubicBezTo>
              </a:path>
              <a:path w="21600" h="20275" stroke="0" extrusionOk="0">
                <a:moveTo>
                  <a:pt x="7449" y="0"/>
                </a:moveTo>
                <a:cubicBezTo>
                  <a:pt x="15950" y="3123"/>
                  <a:pt x="21600" y="11218"/>
                  <a:pt x="21600" y="20275"/>
                </a:cubicBezTo>
                <a:lnTo>
                  <a:pt x="0" y="20275"/>
                </a:lnTo>
                <a:lnTo>
                  <a:pt x="7449" y="0"/>
                </a:lnTo>
                <a:close/>
              </a:path>
            </a:pathLst>
          </a:custGeom>
          <a:noFill/>
          <a:ln w="25400">
            <a:solidFill>
              <a:srgbClr val="FF0000"/>
            </a:solidFill>
            <a:round/>
            <a:headEnd type="stealth" w="lg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6" name="Arc 26"/>
          <p:cNvSpPr>
            <a:spLocks/>
          </p:cNvSpPr>
          <p:nvPr/>
        </p:nvSpPr>
        <p:spPr bwMode="auto">
          <a:xfrm rot="5649128" flipH="1">
            <a:off x="6031707" y="3479006"/>
            <a:ext cx="1201738" cy="1241425"/>
          </a:xfrm>
          <a:custGeom>
            <a:avLst/>
            <a:gdLst>
              <a:gd name="T0" fmla="*/ 50392546 w 21600"/>
              <a:gd name="T1" fmla="*/ 0 h 14195"/>
              <a:gd name="T2" fmla="*/ 66859918 w 21600"/>
              <a:gd name="T3" fmla="*/ 108568935 h 14195"/>
              <a:gd name="T4" fmla="*/ 0 w 21600"/>
              <a:gd name="T5" fmla="*/ 108568935 h 14195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14195" fill="none" extrusionOk="0">
                <a:moveTo>
                  <a:pt x="16280" y="-1"/>
                </a:moveTo>
                <a:cubicBezTo>
                  <a:pt x="19710" y="3933"/>
                  <a:pt x="21600" y="8975"/>
                  <a:pt x="21600" y="14195"/>
                </a:cubicBezTo>
              </a:path>
              <a:path w="21600" h="14195" stroke="0" extrusionOk="0">
                <a:moveTo>
                  <a:pt x="16280" y="-1"/>
                </a:moveTo>
                <a:cubicBezTo>
                  <a:pt x="19710" y="3933"/>
                  <a:pt x="21600" y="8975"/>
                  <a:pt x="21600" y="14195"/>
                </a:cubicBezTo>
                <a:lnTo>
                  <a:pt x="0" y="14195"/>
                </a:lnTo>
                <a:lnTo>
                  <a:pt x="16280" y="-1"/>
                </a:lnTo>
                <a:close/>
              </a:path>
            </a:pathLst>
          </a:custGeom>
          <a:noFill/>
          <a:ln w="25400">
            <a:solidFill>
              <a:srgbClr val="FF0000"/>
            </a:solidFill>
            <a:round/>
            <a:headEnd type="stealth" w="lg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7" name="Freeform 27"/>
          <p:cNvSpPr>
            <a:spLocks/>
          </p:cNvSpPr>
          <p:nvPr/>
        </p:nvSpPr>
        <p:spPr bwMode="auto">
          <a:xfrm>
            <a:off x="6102350" y="3348038"/>
            <a:ext cx="366713" cy="36512"/>
          </a:xfrm>
          <a:custGeom>
            <a:avLst/>
            <a:gdLst>
              <a:gd name="T0" fmla="*/ 0 w 231"/>
              <a:gd name="T1" fmla="*/ 57962006 h 23"/>
              <a:gd name="T2" fmla="*/ 582157681 w 231"/>
              <a:gd name="T3" fmla="*/ 0 h 23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31" h="23">
                <a:moveTo>
                  <a:pt x="0" y="23"/>
                </a:moveTo>
                <a:lnTo>
                  <a:pt x="231" y="0"/>
                </a:lnTo>
              </a:path>
            </a:pathLst>
          </a:custGeom>
          <a:noFill/>
          <a:ln w="25400" cap="flat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8" name="Freeform 28"/>
          <p:cNvSpPr>
            <a:spLocks/>
          </p:cNvSpPr>
          <p:nvPr/>
        </p:nvSpPr>
        <p:spPr bwMode="auto">
          <a:xfrm>
            <a:off x="2441575" y="3398838"/>
            <a:ext cx="3636963" cy="374650"/>
          </a:xfrm>
          <a:custGeom>
            <a:avLst/>
            <a:gdLst>
              <a:gd name="T0" fmla="*/ 0 w 2291"/>
              <a:gd name="T1" fmla="*/ 594756875 h 236"/>
              <a:gd name="T2" fmla="*/ 2147483647 w 2291"/>
              <a:gd name="T3" fmla="*/ 0 h 236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291" h="236">
                <a:moveTo>
                  <a:pt x="0" y="236"/>
                </a:moveTo>
                <a:lnTo>
                  <a:pt x="2291" y="0"/>
                </a:lnTo>
              </a:path>
            </a:pathLst>
          </a:custGeom>
          <a:noFill/>
          <a:ln w="28575" cap="flat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9" name="Freeform 29"/>
          <p:cNvSpPr>
            <a:spLocks/>
          </p:cNvSpPr>
          <p:nvPr/>
        </p:nvSpPr>
        <p:spPr bwMode="auto">
          <a:xfrm>
            <a:off x="2411413" y="3763963"/>
            <a:ext cx="1477962" cy="209550"/>
          </a:xfrm>
          <a:custGeom>
            <a:avLst/>
            <a:gdLst>
              <a:gd name="T0" fmla="*/ 0 w 931"/>
              <a:gd name="T1" fmla="*/ 0 h 132"/>
              <a:gd name="T2" fmla="*/ 2147483647 w 931"/>
              <a:gd name="T3" fmla="*/ 332660625 h 132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931" h="132">
                <a:moveTo>
                  <a:pt x="0" y="0"/>
                </a:moveTo>
                <a:lnTo>
                  <a:pt x="931" y="132"/>
                </a:lnTo>
              </a:path>
            </a:pathLst>
          </a:custGeom>
          <a:noFill/>
          <a:ln w="28575" cap="flat">
            <a:solidFill>
              <a:srgbClr val="993366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30" name="Rectangle 30"/>
          <p:cNvSpPr>
            <a:spLocks noChangeArrowheads="1"/>
          </p:cNvSpPr>
          <p:nvPr/>
        </p:nvSpPr>
        <p:spPr bwMode="auto">
          <a:xfrm>
            <a:off x="7164388" y="3068638"/>
            <a:ext cx="1490662" cy="35877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fr-FR">
                <a:latin typeface="Times New Roman" pitchFamily="18" charset="0"/>
              </a:rPr>
              <a:t>B</a:t>
            </a:r>
            <a:r>
              <a:rPr lang="fr-FR" baseline="30000">
                <a:latin typeface="Times New Roman" pitchFamily="18" charset="0"/>
              </a:rPr>
              <a:t>0</a:t>
            </a:r>
            <a:r>
              <a:rPr lang="fr-FR">
                <a:latin typeface="Times New Roman" pitchFamily="18" charset="0"/>
              </a:rPr>
              <a:t> </a:t>
            </a:r>
            <a:r>
              <a:rPr lang="fr-FR">
                <a:latin typeface="Times New Roman" pitchFamily="18" charset="0"/>
                <a:cs typeface="Times New Roman" pitchFamily="18" charset="0"/>
              </a:rPr>
              <a:t>→ J/</a:t>
            </a:r>
            <a:r>
              <a:rPr lang="fr-FR">
                <a:latin typeface="Symbol" pitchFamily="18" charset="2"/>
                <a:cs typeface="Times New Roman" pitchFamily="18" charset="0"/>
              </a:rPr>
              <a:t>Y</a:t>
            </a:r>
            <a:r>
              <a:rPr lang="fr-FR">
                <a:latin typeface="Times New Roman" pitchFamily="18" charset="0"/>
                <a:cs typeface="Times New Roman" pitchFamily="18" charset="0"/>
              </a:rPr>
              <a:t> K</a:t>
            </a:r>
            <a:r>
              <a:rPr lang="fr-FR" baseline="3000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fr-FR" baseline="-25000">
                <a:latin typeface="Times New Roman" pitchFamily="18" charset="0"/>
                <a:cs typeface="Times New Roman" pitchFamily="18" charset="0"/>
              </a:rPr>
              <a:t>S</a:t>
            </a:r>
          </a:p>
        </p:txBody>
      </p:sp>
      <p:sp>
        <p:nvSpPr>
          <p:cNvPr id="38931" name="Text Box 31"/>
          <p:cNvSpPr txBox="1">
            <a:spLocks noChangeArrowheads="1"/>
          </p:cNvSpPr>
          <p:nvPr/>
        </p:nvSpPr>
        <p:spPr bwMode="auto">
          <a:xfrm>
            <a:off x="1763713" y="3962400"/>
            <a:ext cx="1352550" cy="330200"/>
          </a:xfrm>
          <a:prstGeom prst="rect">
            <a:avLst/>
          </a:prstGeom>
          <a:noFill/>
          <a:ln w="19050">
            <a:solidFill>
              <a:srgbClr val="800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fr-FR">
                <a:latin typeface="Times New Roman" pitchFamily="18" charset="0"/>
              </a:rPr>
              <a:t>B étiquetage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2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2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5105DA-D83E-41ED-9EB0-D07B57B3DE94}" type="slidenum">
              <a:rPr lang="en-US"/>
              <a:pPr>
                <a:defRPr/>
              </a:pPr>
              <a:t>38</a:t>
            </a:fld>
            <a:endParaRPr lang="en-US"/>
          </a:p>
        </p:txBody>
      </p:sp>
      <p:sp>
        <p:nvSpPr>
          <p:cNvPr id="3994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17463"/>
            <a:ext cx="7772400" cy="1143001"/>
          </a:xfrm>
        </p:spPr>
        <p:txBody>
          <a:bodyPr/>
          <a:lstStyle/>
          <a:p>
            <a:pPr eaLnBrk="1" hangingPunct="1"/>
            <a:r>
              <a:rPr lang="fr-FR" smtClean="0"/>
              <a:t>Données collectées</a:t>
            </a:r>
          </a:p>
        </p:txBody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2425" y="1052513"/>
            <a:ext cx="8424863" cy="547211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fr-FR" sz="2000" smtClean="0"/>
              <a:t>On peut alors collecter, pour chacun de ces évènements sélectionnés, la quantité sur laquelle se base la mesure</a:t>
            </a:r>
          </a:p>
          <a:p>
            <a:pPr eaLnBrk="1" hangingPunct="1">
              <a:lnSpc>
                <a:spcPct val="80000"/>
              </a:lnSpc>
            </a:pPr>
            <a:r>
              <a:rPr lang="fr-FR" sz="2000" smtClean="0"/>
              <a:t>Dans notre exemple avec sin(2</a:t>
            </a:r>
            <a:r>
              <a:rPr lang="fr-FR" sz="2000" i="1" smtClean="0">
                <a:latin typeface="Symbol" pitchFamily="18" charset="2"/>
              </a:rPr>
              <a:t>b</a:t>
            </a:r>
            <a:r>
              <a:rPr lang="fr-FR" sz="2000" smtClean="0"/>
              <a:t>), il s’agit de </a:t>
            </a:r>
            <a:r>
              <a:rPr lang="fr-FR" sz="2000" smtClean="0">
                <a:latin typeface="Symbol" pitchFamily="18" charset="2"/>
              </a:rPr>
              <a:t>D</a:t>
            </a:r>
            <a:r>
              <a:rPr lang="fr-FR" sz="2000" smtClean="0"/>
              <a:t>t</a:t>
            </a:r>
          </a:p>
          <a:p>
            <a:pPr eaLnBrk="1" hangingPunct="1">
              <a:lnSpc>
                <a:spcPct val="80000"/>
              </a:lnSpc>
            </a:pPr>
            <a:r>
              <a:rPr lang="fr-FR" sz="2000" smtClean="0"/>
              <a:t>Cela suppose:</a:t>
            </a:r>
          </a:p>
          <a:p>
            <a:pPr lvl="1" eaLnBrk="1" hangingPunct="1">
              <a:lnSpc>
                <a:spcPct val="80000"/>
              </a:lnSpc>
            </a:pPr>
            <a:r>
              <a:rPr lang="fr-FR" sz="1800" smtClean="0"/>
              <a:t>De mesurer le point de désintégration, ou vertex, du (candidat) B</a:t>
            </a:r>
            <a:r>
              <a:rPr lang="fr-FR" sz="1800" baseline="30000" smtClean="0"/>
              <a:t>0</a:t>
            </a:r>
            <a:r>
              <a:rPr lang="fr-FR" sz="1800" smtClean="0"/>
              <a:t> </a:t>
            </a:r>
            <a:r>
              <a:rPr lang="fr-FR" sz="1800" smtClean="0">
                <a:cs typeface="Times New Roman" pitchFamily="18" charset="0"/>
              </a:rPr>
              <a:t>→ J/</a:t>
            </a:r>
            <a:r>
              <a:rPr lang="fr-FR" sz="1800" smtClean="0">
                <a:latin typeface="Symbol" pitchFamily="18" charset="2"/>
                <a:cs typeface="Times New Roman" pitchFamily="18" charset="0"/>
              </a:rPr>
              <a:t>Y</a:t>
            </a:r>
            <a:r>
              <a:rPr lang="fr-FR" sz="1800" smtClean="0">
                <a:cs typeface="Times New Roman" pitchFamily="18" charset="0"/>
              </a:rPr>
              <a:t> K</a:t>
            </a:r>
            <a:r>
              <a:rPr lang="fr-FR" sz="1800" baseline="30000" smtClean="0">
                <a:cs typeface="Times New Roman" pitchFamily="18" charset="0"/>
              </a:rPr>
              <a:t>0</a:t>
            </a:r>
            <a:r>
              <a:rPr lang="fr-FR" sz="1800" baseline="-25000" smtClean="0">
                <a:cs typeface="Times New Roman" pitchFamily="18" charset="0"/>
              </a:rPr>
              <a:t>S</a:t>
            </a:r>
            <a:endParaRPr lang="fr-FR" sz="2400" smtClean="0"/>
          </a:p>
          <a:p>
            <a:pPr lvl="1" eaLnBrk="1" hangingPunct="1">
              <a:lnSpc>
                <a:spcPct val="80000"/>
              </a:lnSpc>
            </a:pPr>
            <a:r>
              <a:rPr lang="fr-FR" sz="1800" smtClean="0"/>
              <a:t>D’estimer le vertex de l’autre B, appelé « B d’étiquetage »</a:t>
            </a:r>
          </a:p>
          <a:p>
            <a:pPr lvl="1" eaLnBrk="1" hangingPunct="1">
              <a:lnSpc>
                <a:spcPct val="80000"/>
              </a:lnSpc>
            </a:pPr>
            <a:endParaRPr lang="fr-FR" sz="1800" smtClean="0"/>
          </a:p>
          <a:p>
            <a:pPr lvl="1" eaLnBrk="1" hangingPunct="1">
              <a:lnSpc>
                <a:spcPct val="80000"/>
              </a:lnSpc>
            </a:pPr>
            <a:endParaRPr lang="fr-FR" sz="1800" smtClean="0"/>
          </a:p>
          <a:p>
            <a:pPr lvl="1" eaLnBrk="1" hangingPunct="1">
              <a:lnSpc>
                <a:spcPct val="80000"/>
              </a:lnSpc>
            </a:pPr>
            <a:endParaRPr lang="fr-FR" sz="1800" smtClean="0"/>
          </a:p>
          <a:p>
            <a:pPr lvl="1" eaLnBrk="1" hangingPunct="1">
              <a:lnSpc>
                <a:spcPct val="80000"/>
              </a:lnSpc>
            </a:pPr>
            <a:endParaRPr lang="fr-FR" sz="1800" smtClean="0"/>
          </a:p>
          <a:p>
            <a:pPr lvl="1" eaLnBrk="1" hangingPunct="1">
              <a:lnSpc>
                <a:spcPct val="80000"/>
              </a:lnSpc>
            </a:pPr>
            <a:endParaRPr lang="fr-FR" sz="1800" smtClean="0"/>
          </a:p>
          <a:p>
            <a:pPr lvl="1" eaLnBrk="1" hangingPunct="1">
              <a:lnSpc>
                <a:spcPct val="80000"/>
              </a:lnSpc>
            </a:pPr>
            <a:endParaRPr lang="fr-FR" sz="1800" smtClean="0"/>
          </a:p>
          <a:p>
            <a:pPr lvl="1" eaLnBrk="1" hangingPunct="1">
              <a:lnSpc>
                <a:spcPct val="80000"/>
              </a:lnSpc>
            </a:pPr>
            <a:endParaRPr lang="fr-FR" sz="1800" smtClean="0"/>
          </a:p>
          <a:p>
            <a:pPr lvl="1" eaLnBrk="1" hangingPunct="1">
              <a:lnSpc>
                <a:spcPct val="80000"/>
              </a:lnSpc>
            </a:pPr>
            <a:endParaRPr lang="fr-FR" sz="1800" smtClean="0"/>
          </a:p>
          <a:p>
            <a:pPr eaLnBrk="1" hangingPunct="1">
              <a:lnSpc>
                <a:spcPct val="80000"/>
              </a:lnSpc>
            </a:pPr>
            <a:r>
              <a:rPr lang="fr-FR" sz="2000" smtClean="0"/>
              <a:t>Et comme il nous faut distinguer les courbes B</a:t>
            </a:r>
            <a:r>
              <a:rPr lang="fr-FR" sz="2000" baseline="30000" smtClean="0"/>
              <a:t>0</a:t>
            </a:r>
            <a:r>
              <a:rPr lang="fr-FR" sz="2000" smtClean="0"/>
              <a:t> et anti-B</a:t>
            </a:r>
            <a:r>
              <a:rPr lang="fr-FR" sz="2000" baseline="30000" smtClean="0"/>
              <a:t>0</a:t>
            </a:r>
            <a:r>
              <a:rPr lang="fr-FR" sz="2000" smtClean="0"/>
              <a:t> pour le B d’étiquetage, if faut aussi une méthode qui permette cela </a:t>
            </a:r>
          </a:p>
          <a:p>
            <a:pPr lvl="1" eaLnBrk="1" hangingPunct="1">
              <a:lnSpc>
                <a:spcPct val="80000"/>
              </a:lnSpc>
            </a:pPr>
            <a:r>
              <a:rPr lang="fr-FR" sz="1800" smtClean="0"/>
              <a:t>Qui, à nouveau, n’est ni 100% efficace : on ne sait parfois pas répondre</a:t>
            </a:r>
          </a:p>
          <a:p>
            <a:pPr lvl="1" eaLnBrk="1" hangingPunct="1">
              <a:lnSpc>
                <a:spcPct val="80000"/>
              </a:lnSpc>
            </a:pPr>
            <a:r>
              <a:rPr lang="fr-FR" sz="1800" smtClean="0"/>
              <a:t>ni 100% sélective : on se trompe parfois</a:t>
            </a:r>
          </a:p>
          <a:p>
            <a:pPr lvl="1" eaLnBrk="1" hangingPunct="1">
              <a:lnSpc>
                <a:spcPct val="80000"/>
              </a:lnSpc>
            </a:pPr>
            <a:r>
              <a:rPr lang="fr-FR" sz="1800" smtClean="0"/>
              <a:t>Ce point est critique dans cette analyse, mais trop long à développer ici</a:t>
            </a:r>
          </a:p>
        </p:txBody>
      </p:sp>
      <p:sp>
        <p:nvSpPr>
          <p:cNvPr id="39943" name="Arc 4"/>
          <p:cNvSpPr>
            <a:spLocks noChangeAspect="1"/>
          </p:cNvSpPr>
          <p:nvPr/>
        </p:nvSpPr>
        <p:spPr bwMode="auto">
          <a:xfrm rot="10013158">
            <a:off x="4117975" y="3862388"/>
            <a:ext cx="814388" cy="769937"/>
          </a:xfrm>
          <a:custGeom>
            <a:avLst/>
            <a:gdLst>
              <a:gd name="T0" fmla="*/ 10107045 w 21600"/>
              <a:gd name="T1" fmla="*/ 0 h 20396"/>
              <a:gd name="T2" fmla="*/ 30704991 w 21600"/>
              <a:gd name="T3" fmla="*/ 29064669 h 20396"/>
              <a:gd name="T4" fmla="*/ 0 w 21600"/>
              <a:gd name="T5" fmla="*/ 29064669 h 2039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0396" fill="none" extrusionOk="0">
                <a:moveTo>
                  <a:pt x="7110" y="-1"/>
                </a:moveTo>
                <a:cubicBezTo>
                  <a:pt x="15786" y="3024"/>
                  <a:pt x="21600" y="11207"/>
                  <a:pt x="21600" y="20396"/>
                </a:cubicBezTo>
              </a:path>
              <a:path w="21600" h="20396" stroke="0" extrusionOk="0">
                <a:moveTo>
                  <a:pt x="7110" y="-1"/>
                </a:moveTo>
                <a:cubicBezTo>
                  <a:pt x="15786" y="3024"/>
                  <a:pt x="21600" y="11207"/>
                  <a:pt x="21600" y="20396"/>
                </a:cubicBezTo>
                <a:lnTo>
                  <a:pt x="0" y="20396"/>
                </a:lnTo>
                <a:lnTo>
                  <a:pt x="7110" y="-1"/>
                </a:lnTo>
                <a:close/>
              </a:path>
            </a:pathLst>
          </a:custGeom>
          <a:noFill/>
          <a:ln w="3175">
            <a:solidFill>
              <a:srgbClr val="800080"/>
            </a:solidFill>
            <a:prstDash val="dash"/>
            <a:round/>
            <a:headEnd type="stealth" w="med" len="med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4" name="Arc 5"/>
          <p:cNvSpPr>
            <a:spLocks noChangeAspect="1"/>
          </p:cNvSpPr>
          <p:nvPr/>
        </p:nvSpPr>
        <p:spPr bwMode="auto">
          <a:xfrm rot="-1183260">
            <a:off x="1476375" y="3114675"/>
            <a:ext cx="2055813" cy="1106488"/>
          </a:xfrm>
          <a:custGeom>
            <a:avLst/>
            <a:gdLst>
              <a:gd name="T0" fmla="*/ 164974710 w 21600"/>
              <a:gd name="T1" fmla="*/ 0 h 11614"/>
              <a:gd name="T2" fmla="*/ 195665143 w 21600"/>
              <a:gd name="T3" fmla="*/ 105417229 h 11614"/>
              <a:gd name="T4" fmla="*/ 0 w 21600"/>
              <a:gd name="T5" fmla="*/ 105417229 h 1161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11614" fill="none" extrusionOk="0">
                <a:moveTo>
                  <a:pt x="18211" y="0"/>
                </a:moveTo>
                <a:cubicBezTo>
                  <a:pt x="20424" y="3469"/>
                  <a:pt x="21600" y="7498"/>
                  <a:pt x="21600" y="11614"/>
                </a:cubicBezTo>
              </a:path>
              <a:path w="21600" h="11614" stroke="0" extrusionOk="0">
                <a:moveTo>
                  <a:pt x="18211" y="0"/>
                </a:moveTo>
                <a:cubicBezTo>
                  <a:pt x="20424" y="3469"/>
                  <a:pt x="21600" y="7498"/>
                  <a:pt x="21600" y="11614"/>
                </a:cubicBezTo>
                <a:lnTo>
                  <a:pt x="0" y="11614"/>
                </a:lnTo>
                <a:lnTo>
                  <a:pt x="18211" y="0"/>
                </a:lnTo>
                <a:close/>
              </a:path>
            </a:pathLst>
          </a:custGeom>
          <a:noFill/>
          <a:ln w="19050">
            <a:solidFill>
              <a:srgbClr val="800080"/>
            </a:solidFill>
            <a:round/>
            <a:headEnd type="stealth" w="lg" len="lg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5" name="Arc 6"/>
          <p:cNvSpPr>
            <a:spLocks noChangeAspect="1"/>
          </p:cNvSpPr>
          <p:nvPr/>
        </p:nvSpPr>
        <p:spPr bwMode="auto">
          <a:xfrm rot="1659188" flipH="1">
            <a:off x="3957638" y="3733800"/>
            <a:ext cx="2055812" cy="765175"/>
          </a:xfrm>
          <a:custGeom>
            <a:avLst/>
            <a:gdLst>
              <a:gd name="T0" fmla="*/ 181660400 w 21600"/>
              <a:gd name="T1" fmla="*/ 0 h 8025"/>
              <a:gd name="T2" fmla="*/ 195664953 w 21600"/>
              <a:gd name="T3" fmla="*/ 72958602 h 8025"/>
              <a:gd name="T4" fmla="*/ 0 w 21600"/>
              <a:gd name="T5" fmla="*/ 72958602 h 8025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8025" fill="none" extrusionOk="0">
                <a:moveTo>
                  <a:pt x="20053" y="0"/>
                </a:moveTo>
                <a:cubicBezTo>
                  <a:pt x="21075" y="2552"/>
                  <a:pt x="21600" y="5275"/>
                  <a:pt x="21600" y="8025"/>
                </a:cubicBezTo>
              </a:path>
              <a:path w="21600" h="8025" stroke="0" extrusionOk="0">
                <a:moveTo>
                  <a:pt x="20053" y="0"/>
                </a:moveTo>
                <a:cubicBezTo>
                  <a:pt x="21075" y="2552"/>
                  <a:pt x="21600" y="5275"/>
                  <a:pt x="21600" y="8025"/>
                </a:cubicBezTo>
                <a:lnTo>
                  <a:pt x="0" y="8025"/>
                </a:lnTo>
                <a:lnTo>
                  <a:pt x="20053" y="0"/>
                </a:lnTo>
                <a:close/>
              </a:path>
            </a:pathLst>
          </a:custGeom>
          <a:noFill/>
          <a:ln w="3175">
            <a:solidFill>
              <a:srgbClr val="800080"/>
            </a:solidFill>
            <a:prstDash val="dash"/>
            <a:round/>
            <a:headEnd type="stealth" w="med" len="med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6" name="Arc 7"/>
          <p:cNvSpPr>
            <a:spLocks noChangeAspect="1"/>
          </p:cNvSpPr>
          <p:nvPr/>
        </p:nvSpPr>
        <p:spPr bwMode="auto">
          <a:xfrm rot="11506904" flipH="1">
            <a:off x="1619250" y="3644900"/>
            <a:ext cx="2055813" cy="1106488"/>
          </a:xfrm>
          <a:custGeom>
            <a:avLst/>
            <a:gdLst>
              <a:gd name="T0" fmla="*/ 164974710 w 21600"/>
              <a:gd name="T1" fmla="*/ 0 h 11614"/>
              <a:gd name="T2" fmla="*/ 195665143 w 21600"/>
              <a:gd name="T3" fmla="*/ 105417229 h 11614"/>
              <a:gd name="T4" fmla="*/ 0 w 21600"/>
              <a:gd name="T5" fmla="*/ 105417229 h 1161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11614" fill="none" extrusionOk="0">
                <a:moveTo>
                  <a:pt x="18211" y="0"/>
                </a:moveTo>
                <a:cubicBezTo>
                  <a:pt x="20424" y="3469"/>
                  <a:pt x="21600" y="7498"/>
                  <a:pt x="21600" y="11614"/>
                </a:cubicBezTo>
              </a:path>
              <a:path w="21600" h="11614" stroke="0" extrusionOk="0">
                <a:moveTo>
                  <a:pt x="18211" y="0"/>
                </a:moveTo>
                <a:cubicBezTo>
                  <a:pt x="20424" y="3469"/>
                  <a:pt x="21600" y="7498"/>
                  <a:pt x="21600" y="11614"/>
                </a:cubicBezTo>
                <a:lnTo>
                  <a:pt x="0" y="11614"/>
                </a:lnTo>
                <a:lnTo>
                  <a:pt x="18211" y="0"/>
                </a:lnTo>
                <a:close/>
              </a:path>
            </a:pathLst>
          </a:custGeom>
          <a:noFill/>
          <a:ln w="3175">
            <a:solidFill>
              <a:srgbClr val="800080"/>
            </a:solidFill>
            <a:prstDash val="dash"/>
            <a:round/>
            <a:headEnd type="stealth" w="med" len="med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7" name="Arc 8"/>
          <p:cNvSpPr>
            <a:spLocks/>
          </p:cNvSpPr>
          <p:nvPr/>
        </p:nvSpPr>
        <p:spPr bwMode="auto">
          <a:xfrm rot="4205211">
            <a:off x="6146800" y="2000250"/>
            <a:ext cx="1201738" cy="1125538"/>
          </a:xfrm>
          <a:custGeom>
            <a:avLst/>
            <a:gdLst>
              <a:gd name="T0" fmla="*/ 53689147 w 21600"/>
              <a:gd name="T1" fmla="*/ 0 h 12873"/>
              <a:gd name="T2" fmla="*/ 66859918 w 21600"/>
              <a:gd name="T3" fmla="*/ 98410300 h 12873"/>
              <a:gd name="T4" fmla="*/ 0 w 21600"/>
              <a:gd name="T5" fmla="*/ 98410300 h 1287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12873" fill="none" extrusionOk="0">
                <a:moveTo>
                  <a:pt x="17344" y="0"/>
                </a:moveTo>
                <a:cubicBezTo>
                  <a:pt x="20108" y="3723"/>
                  <a:pt x="21600" y="8236"/>
                  <a:pt x="21600" y="12873"/>
                </a:cubicBezTo>
              </a:path>
              <a:path w="21600" h="12873" stroke="0" extrusionOk="0">
                <a:moveTo>
                  <a:pt x="17344" y="0"/>
                </a:moveTo>
                <a:cubicBezTo>
                  <a:pt x="20108" y="3723"/>
                  <a:pt x="21600" y="8236"/>
                  <a:pt x="21600" y="12873"/>
                </a:cubicBezTo>
                <a:lnTo>
                  <a:pt x="0" y="12873"/>
                </a:lnTo>
                <a:lnTo>
                  <a:pt x="17344" y="0"/>
                </a:lnTo>
                <a:close/>
              </a:path>
            </a:pathLst>
          </a:custGeom>
          <a:noFill/>
          <a:ln w="25400">
            <a:solidFill>
              <a:srgbClr val="FF0000"/>
            </a:solidFill>
            <a:round/>
            <a:headEnd type="stealth" w="lg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8" name="Arc 9"/>
          <p:cNvSpPr>
            <a:spLocks/>
          </p:cNvSpPr>
          <p:nvPr/>
        </p:nvSpPr>
        <p:spPr bwMode="auto">
          <a:xfrm rot="16648987" flipV="1">
            <a:off x="6357144" y="3447256"/>
            <a:ext cx="1201738" cy="1209675"/>
          </a:xfrm>
          <a:custGeom>
            <a:avLst/>
            <a:gdLst>
              <a:gd name="T0" fmla="*/ 51330458 w 21600"/>
              <a:gd name="T1" fmla="*/ 0 h 13841"/>
              <a:gd name="T2" fmla="*/ 66859918 w 21600"/>
              <a:gd name="T3" fmla="*/ 105723113 h 13841"/>
              <a:gd name="T4" fmla="*/ 0 w 21600"/>
              <a:gd name="T5" fmla="*/ 105723113 h 1384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13841" fill="none" extrusionOk="0">
                <a:moveTo>
                  <a:pt x="16582" y="0"/>
                </a:moveTo>
                <a:cubicBezTo>
                  <a:pt x="19824" y="3883"/>
                  <a:pt x="21600" y="8782"/>
                  <a:pt x="21600" y="13841"/>
                </a:cubicBezTo>
              </a:path>
              <a:path w="21600" h="13841" stroke="0" extrusionOk="0">
                <a:moveTo>
                  <a:pt x="16582" y="0"/>
                </a:moveTo>
                <a:cubicBezTo>
                  <a:pt x="19824" y="3883"/>
                  <a:pt x="21600" y="8782"/>
                  <a:pt x="21600" y="13841"/>
                </a:cubicBezTo>
                <a:lnTo>
                  <a:pt x="0" y="13841"/>
                </a:lnTo>
                <a:lnTo>
                  <a:pt x="16582" y="0"/>
                </a:lnTo>
                <a:close/>
              </a:path>
            </a:pathLst>
          </a:custGeom>
          <a:noFill/>
          <a:ln w="25400">
            <a:solidFill>
              <a:srgbClr val="FF0000"/>
            </a:solidFill>
            <a:round/>
            <a:headEnd type="stealth" w="lg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9" name="Arc 10"/>
          <p:cNvSpPr>
            <a:spLocks/>
          </p:cNvSpPr>
          <p:nvPr/>
        </p:nvSpPr>
        <p:spPr bwMode="auto">
          <a:xfrm rot="4205211">
            <a:off x="5872163" y="2335213"/>
            <a:ext cx="774700" cy="946150"/>
          </a:xfrm>
          <a:custGeom>
            <a:avLst/>
            <a:gdLst>
              <a:gd name="T0" fmla="*/ 9583326 w 21600"/>
              <a:gd name="T1" fmla="*/ 0 h 20275"/>
              <a:gd name="T2" fmla="*/ 27785189 w 21600"/>
              <a:gd name="T3" fmla="*/ 44152889 h 20275"/>
              <a:gd name="T4" fmla="*/ 0 w 21600"/>
              <a:gd name="T5" fmla="*/ 44152889 h 20275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0275" fill="none" extrusionOk="0">
                <a:moveTo>
                  <a:pt x="7449" y="0"/>
                </a:moveTo>
                <a:cubicBezTo>
                  <a:pt x="15950" y="3123"/>
                  <a:pt x="21600" y="11218"/>
                  <a:pt x="21600" y="20275"/>
                </a:cubicBezTo>
              </a:path>
              <a:path w="21600" h="20275" stroke="0" extrusionOk="0">
                <a:moveTo>
                  <a:pt x="7449" y="0"/>
                </a:moveTo>
                <a:cubicBezTo>
                  <a:pt x="15950" y="3123"/>
                  <a:pt x="21600" y="11218"/>
                  <a:pt x="21600" y="20275"/>
                </a:cubicBezTo>
                <a:lnTo>
                  <a:pt x="0" y="20275"/>
                </a:lnTo>
                <a:lnTo>
                  <a:pt x="7449" y="0"/>
                </a:lnTo>
                <a:close/>
              </a:path>
            </a:pathLst>
          </a:custGeom>
          <a:noFill/>
          <a:ln w="25400">
            <a:solidFill>
              <a:srgbClr val="FF0000"/>
            </a:solidFill>
            <a:round/>
            <a:headEnd type="stealth" w="lg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0" name="Arc 11"/>
          <p:cNvSpPr>
            <a:spLocks/>
          </p:cNvSpPr>
          <p:nvPr/>
        </p:nvSpPr>
        <p:spPr bwMode="auto">
          <a:xfrm rot="5649128" flipH="1">
            <a:off x="6031707" y="3479006"/>
            <a:ext cx="1201738" cy="1241425"/>
          </a:xfrm>
          <a:custGeom>
            <a:avLst/>
            <a:gdLst>
              <a:gd name="T0" fmla="*/ 50392546 w 21600"/>
              <a:gd name="T1" fmla="*/ 0 h 14195"/>
              <a:gd name="T2" fmla="*/ 66859918 w 21600"/>
              <a:gd name="T3" fmla="*/ 108568935 h 14195"/>
              <a:gd name="T4" fmla="*/ 0 w 21600"/>
              <a:gd name="T5" fmla="*/ 108568935 h 14195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14195" fill="none" extrusionOk="0">
                <a:moveTo>
                  <a:pt x="16280" y="-1"/>
                </a:moveTo>
                <a:cubicBezTo>
                  <a:pt x="19710" y="3933"/>
                  <a:pt x="21600" y="8975"/>
                  <a:pt x="21600" y="14195"/>
                </a:cubicBezTo>
              </a:path>
              <a:path w="21600" h="14195" stroke="0" extrusionOk="0">
                <a:moveTo>
                  <a:pt x="16280" y="-1"/>
                </a:moveTo>
                <a:cubicBezTo>
                  <a:pt x="19710" y="3933"/>
                  <a:pt x="21600" y="8975"/>
                  <a:pt x="21600" y="14195"/>
                </a:cubicBezTo>
                <a:lnTo>
                  <a:pt x="0" y="14195"/>
                </a:lnTo>
                <a:lnTo>
                  <a:pt x="16280" y="-1"/>
                </a:lnTo>
                <a:close/>
              </a:path>
            </a:pathLst>
          </a:custGeom>
          <a:noFill/>
          <a:ln w="25400">
            <a:solidFill>
              <a:srgbClr val="FF0000"/>
            </a:solidFill>
            <a:round/>
            <a:headEnd type="stealth" w="lg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1" name="Freeform 12"/>
          <p:cNvSpPr>
            <a:spLocks/>
          </p:cNvSpPr>
          <p:nvPr/>
        </p:nvSpPr>
        <p:spPr bwMode="auto">
          <a:xfrm>
            <a:off x="6102350" y="3348038"/>
            <a:ext cx="366713" cy="36512"/>
          </a:xfrm>
          <a:custGeom>
            <a:avLst/>
            <a:gdLst>
              <a:gd name="T0" fmla="*/ 0 w 231"/>
              <a:gd name="T1" fmla="*/ 57962006 h 23"/>
              <a:gd name="T2" fmla="*/ 582157681 w 231"/>
              <a:gd name="T3" fmla="*/ 0 h 23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31" h="23">
                <a:moveTo>
                  <a:pt x="0" y="23"/>
                </a:moveTo>
                <a:lnTo>
                  <a:pt x="231" y="0"/>
                </a:lnTo>
              </a:path>
            </a:pathLst>
          </a:custGeom>
          <a:noFill/>
          <a:ln w="25400" cap="flat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52" name="Freeform 13"/>
          <p:cNvSpPr>
            <a:spLocks/>
          </p:cNvSpPr>
          <p:nvPr/>
        </p:nvSpPr>
        <p:spPr bwMode="auto">
          <a:xfrm>
            <a:off x="2441575" y="3398838"/>
            <a:ext cx="3636963" cy="374650"/>
          </a:xfrm>
          <a:custGeom>
            <a:avLst/>
            <a:gdLst>
              <a:gd name="T0" fmla="*/ 0 w 2291"/>
              <a:gd name="T1" fmla="*/ 594756875 h 236"/>
              <a:gd name="T2" fmla="*/ 2147483647 w 2291"/>
              <a:gd name="T3" fmla="*/ 0 h 236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291" h="236">
                <a:moveTo>
                  <a:pt x="0" y="236"/>
                </a:moveTo>
                <a:lnTo>
                  <a:pt x="2291" y="0"/>
                </a:lnTo>
              </a:path>
            </a:pathLst>
          </a:custGeom>
          <a:noFill/>
          <a:ln w="28575" cap="flat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53" name="Freeform 14"/>
          <p:cNvSpPr>
            <a:spLocks/>
          </p:cNvSpPr>
          <p:nvPr/>
        </p:nvSpPr>
        <p:spPr bwMode="auto">
          <a:xfrm>
            <a:off x="2411413" y="3763963"/>
            <a:ext cx="1477962" cy="209550"/>
          </a:xfrm>
          <a:custGeom>
            <a:avLst/>
            <a:gdLst>
              <a:gd name="T0" fmla="*/ 0 w 931"/>
              <a:gd name="T1" fmla="*/ 0 h 132"/>
              <a:gd name="T2" fmla="*/ 2147483647 w 931"/>
              <a:gd name="T3" fmla="*/ 332660625 h 132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931" h="132">
                <a:moveTo>
                  <a:pt x="0" y="0"/>
                </a:moveTo>
                <a:lnTo>
                  <a:pt x="931" y="132"/>
                </a:lnTo>
              </a:path>
            </a:pathLst>
          </a:custGeom>
          <a:noFill/>
          <a:ln w="28575" cap="flat">
            <a:solidFill>
              <a:srgbClr val="993366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54" name="Oval 15"/>
          <p:cNvSpPr>
            <a:spLocks noChangeArrowheads="1"/>
          </p:cNvSpPr>
          <p:nvPr/>
        </p:nvSpPr>
        <p:spPr bwMode="auto">
          <a:xfrm>
            <a:off x="5762625" y="3225800"/>
            <a:ext cx="576263" cy="338138"/>
          </a:xfrm>
          <a:prstGeom prst="ellipse">
            <a:avLst/>
          </a:prstGeom>
          <a:solidFill>
            <a:srgbClr val="FF0000">
              <a:alpha val="50195"/>
            </a:srgbClr>
          </a:solidFill>
          <a:ln w="28575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5" name="Oval 16"/>
          <p:cNvSpPr>
            <a:spLocks noChangeArrowheads="1"/>
          </p:cNvSpPr>
          <p:nvPr/>
        </p:nvSpPr>
        <p:spPr bwMode="auto">
          <a:xfrm>
            <a:off x="3203575" y="3716338"/>
            <a:ext cx="1368425" cy="481012"/>
          </a:xfrm>
          <a:prstGeom prst="ellipse">
            <a:avLst/>
          </a:prstGeom>
          <a:solidFill>
            <a:srgbClr val="993366">
              <a:alpha val="50195"/>
            </a:srgbClr>
          </a:solidFill>
          <a:ln w="28575">
            <a:solidFill>
              <a:srgbClr val="993366"/>
            </a:solidFill>
            <a:prstDash val="sysDot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6" name="Text Box 17"/>
          <p:cNvSpPr txBox="1">
            <a:spLocks noChangeArrowheads="1"/>
          </p:cNvSpPr>
          <p:nvPr/>
        </p:nvSpPr>
        <p:spPr bwMode="auto">
          <a:xfrm>
            <a:off x="1763713" y="3962400"/>
            <a:ext cx="1352550" cy="330200"/>
          </a:xfrm>
          <a:prstGeom prst="rect">
            <a:avLst/>
          </a:prstGeom>
          <a:noFill/>
          <a:ln w="19050">
            <a:solidFill>
              <a:srgbClr val="800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fr-FR">
                <a:latin typeface="Times New Roman" pitchFamily="18" charset="0"/>
              </a:rPr>
              <a:t>B étiquetage</a:t>
            </a:r>
          </a:p>
        </p:txBody>
      </p:sp>
      <p:sp>
        <p:nvSpPr>
          <p:cNvPr id="39957" name="Rectangle 18"/>
          <p:cNvSpPr>
            <a:spLocks noChangeArrowheads="1"/>
          </p:cNvSpPr>
          <p:nvPr/>
        </p:nvSpPr>
        <p:spPr bwMode="auto">
          <a:xfrm>
            <a:off x="7164388" y="3068638"/>
            <a:ext cx="1490662" cy="35877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fr-FR">
                <a:latin typeface="Times New Roman" pitchFamily="18" charset="0"/>
              </a:rPr>
              <a:t>B</a:t>
            </a:r>
            <a:r>
              <a:rPr lang="fr-FR" baseline="30000">
                <a:latin typeface="Times New Roman" pitchFamily="18" charset="0"/>
              </a:rPr>
              <a:t>0</a:t>
            </a:r>
            <a:r>
              <a:rPr lang="fr-FR">
                <a:latin typeface="Times New Roman" pitchFamily="18" charset="0"/>
              </a:rPr>
              <a:t> </a:t>
            </a:r>
            <a:r>
              <a:rPr lang="fr-FR">
                <a:latin typeface="Times New Roman" pitchFamily="18" charset="0"/>
                <a:cs typeface="Times New Roman" pitchFamily="18" charset="0"/>
              </a:rPr>
              <a:t>→ J/</a:t>
            </a:r>
            <a:r>
              <a:rPr lang="fr-FR">
                <a:latin typeface="Symbol" pitchFamily="18" charset="2"/>
                <a:cs typeface="Times New Roman" pitchFamily="18" charset="0"/>
              </a:rPr>
              <a:t>Y</a:t>
            </a:r>
            <a:r>
              <a:rPr lang="fr-FR">
                <a:latin typeface="Times New Roman" pitchFamily="18" charset="0"/>
                <a:cs typeface="Times New Roman" pitchFamily="18" charset="0"/>
              </a:rPr>
              <a:t> K</a:t>
            </a:r>
            <a:r>
              <a:rPr lang="fr-FR" baseline="3000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fr-FR" baseline="-25000">
                <a:latin typeface="Times New Roman" pitchFamily="18" charset="0"/>
                <a:cs typeface="Times New Roman" pitchFamily="18" charset="0"/>
              </a:rPr>
              <a:t>S</a:t>
            </a:r>
          </a:p>
        </p:txBody>
      </p:sp>
      <p:sp>
        <p:nvSpPr>
          <p:cNvPr id="39958" name="Text Box 19"/>
          <p:cNvSpPr txBox="1">
            <a:spLocks noChangeArrowheads="1"/>
          </p:cNvSpPr>
          <p:nvPr/>
        </p:nvSpPr>
        <p:spPr bwMode="auto">
          <a:xfrm>
            <a:off x="3444875" y="4319588"/>
            <a:ext cx="9255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 sz="1600">
                <a:latin typeface="Times New Roman" pitchFamily="18" charset="0"/>
              </a:rPr>
              <a:t>~110 </a:t>
            </a:r>
            <a:r>
              <a:rPr lang="fr-FR" sz="1600">
                <a:latin typeface="Symbol" pitchFamily="18" charset="2"/>
              </a:rPr>
              <a:t>m</a:t>
            </a:r>
            <a:r>
              <a:rPr lang="fr-FR" sz="1600">
                <a:latin typeface="Times New Roman" pitchFamily="18" charset="0"/>
              </a:rPr>
              <a:t>m</a:t>
            </a:r>
          </a:p>
        </p:txBody>
      </p:sp>
      <p:sp>
        <p:nvSpPr>
          <p:cNvPr id="39959" name="Text Box 20"/>
          <p:cNvSpPr txBox="1">
            <a:spLocks noChangeArrowheads="1"/>
          </p:cNvSpPr>
          <p:nvPr/>
        </p:nvSpPr>
        <p:spPr bwMode="auto">
          <a:xfrm>
            <a:off x="5597525" y="3517900"/>
            <a:ext cx="8239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 sz="1600">
                <a:latin typeface="Times New Roman" pitchFamily="18" charset="0"/>
              </a:rPr>
              <a:t>~60 </a:t>
            </a:r>
            <a:r>
              <a:rPr lang="fr-FR" sz="1600">
                <a:latin typeface="Symbol" pitchFamily="18" charset="2"/>
              </a:rPr>
              <a:t>m</a:t>
            </a:r>
            <a:r>
              <a:rPr lang="fr-FR" sz="1600">
                <a:latin typeface="Times New Roman" pitchFamily="18" charset="0"/>
              </a:rPr>
              <a:t>m</a:t>
            </a:r>
          </a:p>
        </p:txBody>
      </p:sp>
      <p:sp>
        <p:nvSpPr>
          <p:cNvPr id="39960" name="Line 22"/>
          <p:cNvSpPr>
            <a:spLocks noChangeShapeType="1"/>
          </p:cNvSpPr>
          <p:nvPr/>
        </p:nvSpPr>
        <p:spPr bwMode="auto">
          <a:xfrm>
            <a:off x="3779838" y="3141663"/>
            <a:ext cx="23050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stealth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61" name="Text Box 23"/>
          <p:cNvSpPr txBox="1">
            <a:spLocks noChangeArrowheads="1"/>
          </p:cNvSpPr>
          <p:nvPr/>
        </p:nvSpPr>
        <p:spPr bwMode="auto">
          <a:xfrm>
            <a:off x="3940175" y="2820988"/>
            <a:ext cx="19653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 sz="1600">
                <a:latin typeface="Times New Roman" pitchFamily="18" charset="0"/>
              </a:rPr>
              <a:t>~260 </a:t>
            </a:r>
            <a:r>
              <a:rPr lang="fr-FR" sz="1600">
                <a:latin typeface="Symbol" pitchFamily="18" charset="2"/>
              </a:rPr>
              <a:t>m</a:t>
            </a:r>
            <a:r>
              <a:rPr lang="fr-FR" sz="1600">
                <a:latin typeface="Times New Roman" pitchFamily="18" charset="0"/>
              </a:rPr>
              <a:t>m en moyenne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347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724809-AB09-46A6-B7F0-0A59AA254051}" type="slidenum">
              <a:rPr lang="en-US"/>
              <a:pPr>
                <a:defRPr/>
              </a:pPr>
              <a:t>39</a:t>
            </a:fld>
            <a:endParaRPr lang="en-US"/>
          </a:p>
        </p:txBody>
      </p:sp>
      <p:sp>
        <p:nvSpPr>
          <p:cNvPr id="4096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3975"/>
            <a:ext cx="7772400" cy="1143000"/>
          </a:xfrm>
        </p:spPr>
        <p:txBody>
          <a:bodyPr/>
          <a:lstStyle/>
          <a:p>
            <a:pPr eaLnBrk="1" hangingPunct="1"/>
            <a:r>
              <a:rPr lang="fr-FR" smtClean="0"/>
              <a:t>Allure des données collectées</a:t>
            </a:r>
          </a:p>
        </p:txBody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5013325"/>
            <a:ext cx="8207375" cy="14414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fr-FR" sz="2400" smtClean="0"/>
              <a:t>Et si on superpose le modèle théorique utilisant le résultat publié…</a:t>
            </a:r>
            <a:r>
              <a:rPr lang="fr-FR" sz="2400" smtClean="0">
                <a:sym typeface="Wingdings" pitchFamily="2" charset="2"/>
              </a:rPr>
              <a:t></a:t>
            </a:r>
            <a:endParaRPr lang="fr-FR" sz="2400" smtClean="0"/>
          </a:p>
          <a:p>
            <a:pPr eaLnBrk="1" hangingPunct="1">
              <a:lnSpc>
                <a:spcPct val="80000"/>
              </a:lnSpc>
            </a:pPr>
            <a:r>
              <a:rPr lang="fr-FR" sz="2400" smtClean="0"/>
              <a:t>Normal : on n’a pas tenu compte des effets expérimentaux, l’appareillage n’est pas parfait…</a:t>
            </a:r>
          </a:p>
        </p:txBody>
      </p:sp>
      <p:sp>
        <p:nvSpPr>
          <p:cNvPr id="40967" name="Text Box 6"/>
          <p:cNvSpPr txBox="1">
            <a:spLocks noChangeArrowheads="1"/>
          </p:cNvSpPr>
          <p:nvPr/>
        </p:nvSpPr>
        <p:spPr bwMode="auto">
          <a:xfrm rot="-5400000">
            <a:off x="927894" y="1312069"/>
            <a:ext cx="10588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 sz="2000" b="1">
                <a:latin typeface="Times New Roman" pitchFamily="18" charset="0"/>
              </a:rPr>
              <a:t>N/0.4 ps</a:t>
            </a:r>
          </a:p>
        </p:txBody>
      </p:sp>
      <p:sp>
        <p:nvSpPr>
          <p:cNvPr id="40968" name="Text Box 8"/>
          <p:cNvSpPr txBox="1">
            <a:spLocks noChangeArrowheads="1"/>
          </p:cNvSpPr>
          <p:nvPr/>
        </p:nvSpPr>
        <p:spPr bwMode="auto">
          <a:xfrm rot="-5400000">
            <a:off x="808832" y="3158331"/>
            <a:ext cx="12969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 sz="2000" b="1">
                <a:latin typeface="Times New Roman" pitchFamily="18" charset="0"/>
              </a:rPr>
              <a:t>Asymétrie</a:t>
            </a:r>
          </a:p>
        </p:txBody>
      </p:sp>
      <p:pic>
        <p:nvPicPr>
          <p:cNvPr id="40969" name="Picture 9" descr="fakeb0b0bnocurve_sin2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981075"/>
            <a:ext cx="5419725" cy="386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090" name="Picture 10" descr="fakeb0b0bandcurve_sin2b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713" y="981075"/>
            <a:ext cx="5419725" cy="386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71" name="Text Box 5"/>
          <p:cNvSpPr txBox="1">
            <a:spLocks noChangeArrowheads="1"/>
          </p:cNvSpPr>
          <p:nvPr/>
        </p:nvSpPr>
        <p:spPr bwMode="auto">
          <a:xfrm>
            <a:off x="6227763" y="4616450"/>
            <a:ext cx="895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 sz="2000" b="1">
                <a:latin typeface="Symbol" pitchFamily="18" charset="2"/>
              </a:rPr>
              <a:t>D</a:t>
            </a:r>
            <a:r>
              <a:rPr lang="fr-FR" sz="2000" b="1">
                <a:latin typeface="Times New Roman" pitchFamily="18" charset="0"/>
              </a:rPr>
              <a:t>t (ps)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74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8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5" descr="Blasen53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50" y="-26988"/>
            <a:ext cx="9753600" cy="7315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53975"/>
            <a:ext cx="7772400" cy="1143000"/>
          </a:xfrm>
        </p:spPr>
        <p:txBody>
          <a:bodyPr/>
          <a:lstStyle/>
          <a:p>
            <a:pPr eaLnBrk="1" hangingPunct="1"/>
            <a:r>
              <a:rPr lang="fr-FR" smtClean="0"/>
              <a:t>Exemples de collisions…</a:t>
            </a:r>
            <a:br>
              <a:rPr lang="fr-FR" smtClean="0"/>
            </a:br>
            <a:r>
              <a:rPr lang="fr-FR" sz="2400" smtClean="0"/>
              <a:t>(détecteurs pas à l’échelle)</a:t>
            </a:r>
            <a:endParaRPr lang="fr-FR" smtClean="0"/>
          </a:p>
        </p:txBody>
      </p:sp>
      <p:sp>
        <p:nvSpPr>
          <p:cNvPr id="6148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2193925"/>
            <a:ext cx="7772400" cy="4114800"/>
          </a:xfrm>
        </p:spPr>
        <p:txBody>
          <a:bodyPr/>
          <a:lstStyle/>
          <a:p>
            <a:pPr eaLnBrk="1" hangingPunct="1"/>
            <a:endParaRPr lang="fr-FR" smtClean="0"/>
          </a:p>
        </p:txBody>
      </p:sp>
      <p:grpSp>
        <p:nvGrpSpPr>
          <p:cNvPr id="6149" name="Groupe 4"/>
          <p:cNvGrpSpPr>
            <a:grpSpLocks/>
          </p:cNvGrpSpPr>
          <p:nvPr/>
        </p:nvGrpSpPr>
        <p:grpSpPr bwMode="auto">
          <a:xfrm>
            <a:off x="5400675" y="1506538"/>
            <a:ext cx="3563938" cy="3576637"/>
            <a:chOff x="72008" y="1340768"/>
            <a:chExt cx="3563888" cy="3575180"/>
          </a:xfrm>
        </p:grpSpPr>
        <p:pic>
          <p:nvPicPr>
            <p:cNvPr id="7174" name="Picture 2" descr="990127-aleph-W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2008" y="1340768"/>
              <a:ext cx="3563888" cy="357518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55" name="Text Box 9"/>
            <p:cNvSpPr txBox="1">
              <a:spLocks noChangeArrowheads="1"/>
            </p:cNvSpPr>
            <p:nvPr/>
          </p:nvSpPr>
          <p:spPr bwMode="auto">
            <a:xfrm>
              <a:off x="2364309" y="1358855"/>
              <a:ext cx="1271587" cy="495300"/>
            </a:xfrm>
            <a:prstGeom prst="rect">
              <a:avLst/>
            </a:prstGeom>
            <a:solidFill>
              <a:schemeClr val="accent2">
                <a:alpha val="50195"/>
              </a:schemeClr>
            </a:solidFill>
            <a:ln w="38100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 sz="2400" b="1">
                  <a:solidFill>
                    <a:schemeClr val="bg1"/>
                  </a:solidFill>
                  <a:latin typeface="Times New Roman" pitchFamily="18" charset="0"/>
                </a:rPr>
                <a:t>ALEPH</a:t>
              </a:r>
            </a:p>
          </p:txBody>
        </p:sp>
      </p:grpSp>
      <p:sp>
        <p:nvSpPr>
          <p:cNvPr id="14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1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1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D331F2-35E2-4505-A4AE-CBF296B2B782}" type="slidenum">
              <a:rPr lang="en-US"/>
              <a:pPr>
                <a:defRPr/>
              </a:pPr>
              <a:t>4</a:t>
            </a:fld>
            <a:endParaRPr lang="en-US"/>
          </a:p>
        </p:txBody>
      </p:sp>
      <p:sp>
        <p:nvSpPr>
          <p:cNvPr id="28" name="Rectangle 20"/>
          <p:cNvSpPr>
            <a:spLocks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1224790" y="5301208"/>
            <a:ext cx="6803594" cy="400110"/>
          </a:xfrm>
          <a:prstGeom prst="rect">
            <a:avLst/>
          </a:prstGeom>
          <a:blipFill rotWithShape="1">
            <a:blip r:embed="rId5"/>
            <a:stretch>
              <a:fillRect l="-986" t="-7692" b="-27692"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2B64AD-8185-41E3-9896-C366FEA65677}" type="slidenum">
              <a:rPr lang="en-US"/>
              <a:pPr>
                <a:defRPr/>
              </a:pPr>
              <a:t>40</a:t>
            </a:fld>
            <a:endParaRPr lang="en-US"/>
          </a:p>
        </p:txBody>
      </p:sp>
      <p:sp>
        <p:nvSpPr>
          <p:cNvPr id="4198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15888"/>
            <a:ext cx="7772400" cy="1143000"/>
          </a:xfrm>
        </p:spPr>
        <p:txBody>
          <a:bodyPr/>
          <a:lstStyle/>
          <a:p>
            <a:pPr marL="1117600" indent="-1117600" eaLnBrk="1" hangingPunct="1">
              <a:buFontTx/>
              <a:buAutoNum type="romanUcPeriod" startAt="2"/>
            </a:pPr>
            <a:r>
              <a:rPr lang="fr-FR" smtClean="0"/>
              <a:t>La modélisation</a:t>
            </a:r>
          </a:p>
        </p:txBody>
      </p:sp>
      <p:sp>
        <p:nvSpPr>
          <p:cNvPr id="419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487488"/>
            <a:ext cx="8207375" cy="49657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fr-FR" sz="2800" smtClean="0"/>
              <a:t>L’échantillon de données sélectionné/retenu ne peut pas en général être décrit directement par le modèle théorique initial à cause des:</a:t>
            </a:r>
          </a:p>
          <a:p>
            <a:pPr lvl="1" eaLnBrk="1" hangingPunct="1">
              <a:lnSpc>
                <a:spcPct val="80000"/>
              </a:lnSpc>
            </a:pPr>
            <a:r>
              <a:rPr lang="fr-FR" sz="2400" smtClean="0"/>
              <a:t>Pertes de signal</a:t>
            </a:r>
          </a:p>
          <a:p>
            <a:pPr lvl="1" eaLnBrk="1" hangingPunct="1">
              <a:lnSpc>
                <a:spcPct val="80000"/>
              </a:lnSpc>
            </a:pPr>
            <a:r>
              <a:rPr lang="fr-FR" sz="2400" smtClean="0"/>
              <a:t>Imperfections de mesures de positions, énergies, etc…</a:t>
            </a:r>
          </a:p>
          <a:p>
            <a:pPr lvl="2" eaLnBrk="1" hangingPunct="1">
              <a:lnSpc>
                <a:spcPct val="80000"/>
              </a:lnSpc>
            </a:pPr>
            <a:r>
              <a:rPr lang="fr-FR" sz="2000" smtClean="0"/>
              <a:t>Ce sont les effets de résolution</a:t>
            </a:r>
          </a:p>
          <a:p>
            <a:pPr lvl="1" eaLnBrk="1" hangingPunct="1">
              <a:lnSpc>
                <a:spcPct val="80000"/>
              </a:lnSpc>
            </a:pPr>
            <a:r>
              <a:rPr lang="fr-FR" sz="2400" smtClean="0"/>
              <a:t>Présence de bruits de fond</a:t>
            </a:r>
          </a:p>
          <a:p>
            <a:pPr eaLnBrk="1" hangingPunct="1">
              <a:lnSpc>
                <a:spcPct val="80000"/>
              </a:lnSpc>
            </a:pPr>
            <a:r>
              <a:rPr lang="fr-FR" sz="2800" smtClean="0"/>
              <a:t>Le modèle théorique initial doit donc être adapté au cas expérimental</a:t>
            </a:r>
          </a:p>
          <a:p>
            <a:pPr lvl="1" eaLnBrk="1" hangingPunct="1">
              <a:lnSpc>
                <a:spcPct val="80000"/>
              </a:lnSpc>
            </a:pPr>
            <a:r>
              <a:rPr lang="fr-FR" sz="2400" smtClean="0"/>
              <a:t>Si  l’on ne veut pas fausser la mesure des paramètres</a:t>
            </a:r>
          </a:p>
          <a:p>
            <a:pPr eaLnBrk="1" hangingPunct="1">
              <a:lnSpc>
                <a:spcPct val="80000"/>
              </a:lnSpc>
            </a:pPr>
            <a:r>
              <a:rPr lang="fr-FR" sz="2800" smtClean="0"/>
              <a:t>Là encore, la simulation est utilisée pour :</a:t>
            </a:r>
          </a:p>
          <a:p>
            <a:pPr lvl="1" eaLnBrk="1" hangingPunct="1">
              <a:lnSpc>
                <a:spcPct val="80000"/>
              </a:lnSpc>
            </a:pPr>
            <a:r>
              <a:rPr lang="fr-FR" sz="2400" smtClean="0"/>
              <a:t>Comprendre et mesurer les effets de résolutions</a:t>
            </a:r>
          </a:p>
          <a:p>
            <a:pPr lvl="1" eaLnBrk="1" hangingPunct="1">
              <a:lnSpc>
                <a:spcPct val="80000"/>
              </a:lnSpc>
            </a:pPr>
            <a:r>
              <a:rPr lang="fr-FR" sz="2400" smtClean="0"/>
              <a:t>identifier les sources de bruit de fond.</a:t>
            </a:r>
          </a:p>
          <a:p>
            <a:pPr lvl="1" eaLnBrk="1" hangingPunct="1">
              <a:lnSpc>
                <a:spcPct val="80000"/>
              </a:lnSpc>
            </a:pPr>
            <a:endParaRPr lang="fr-FR" sz="2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DA01A4-00BA-447A-B9EB-B447B728EBC4}" type="slidenum">
              <a:rPr lang="en-US"/>
              <a:pPr>
                <a:defRPr/>
              </a:pPr>
              <a:t>41</a:t>
            </a:fld>
            <a:endParaRPr lang="en-US"/>
          </a:p>
        </p:txBody>
      </p:sp>
      <p:sp>
        <p:nvSpPr>
          <p:cNvPr id="43013" name="Rectangle 2"/>
          <p:cNvSpPr>
            <a:spLocks noGrp="1" noChangeArrowheads="1"/>
          </p:cNvSpPr>
          <p:nvPr>
            <p:ph type="title"/>
          </p:nvPr>
        </p:nvSpPr>
        <p:spPr>
          <a:xfrm>
            <a:off x="496888" y="198438"/>
            <a:ext cx="8134350" cy="1143000"/>
          </a:xfrm>
        </p:spPr>
        <p:txBody>
          <a:bodyPr/>
          <a:lstStyle/>
          <a:p>
            <a:pPr eaLnBrk="1" hangingPunct="1"/>
            <a:r>
              <a:rPr lang="fr-FR" sz="3600" smtClean="0"/>
              <a:t>Exemple de « déformations » du modèle théorique par les effets expérimentaux (1)</a:t>
            </a:r>
          </a:p>
        </p:txBody>
      </p:sp>
      <p:sp>
        <p:nvSpPr>
          <p:cNvPr id="430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5588000"/>
            <a:ext cx="7772400" cy="936625"/>
          </a:xfrm>
        </p:spPr>
        <p:txBody>
          <a:bodyPr/>
          <a:lstStyle/>
          <a:p>
            <a:pPr eaLnBrk="1" hangingPunct="1"/>
            <a:r>
              <a:rPr lang="fr-FR" sz="2400" smtClean="0"/>
              <a:t>Déformation due à la résolution sur </a:t>
            </a:r>
            <a:r>
              <a:rPr lang="fr-FR" sz="2400" smtClean="0">
                <a:latin typeface="Symbol" pitchFamily="18" charset="2"/>
              </a:rPr>
              <a:t>D</a:t>
            </a:r>
            <a:r>
              <a:rPr lang="fr-FR" sz="2400" smtClean="0"/>
              <a:t>t (ici 0.5 ps)</a:t>
            </a:r>
          </a:p>
          <a:p>
            <a:pPr lvl="1" eaLnBrk="1" hangingPunct="1"/>
            <a:r>
              <a:rPr lang="fr-FR" sz="2000" smtClean="0"/>
              <a:t>Qui est due à la résolution sur </a:t>
            </a:r>
            <a:r>
              <a:rPr lang="fr-FR" sz="2000" smtClean="0">
                <a:latin typeface="Symbol" pitchFamily="18" charset="2"/>
              </a:rPr>
              <a:t>D</a:t>
            </a:r>
            <a:r>
              <a:rPr lang="fr-FR" sz="2000" smtClean="0"/>
              <a:t>z</a:t>
            </a:r>
          </a:p>
        </p:txBody>
      </p:sp>
      <p:pic>
        <p:nvPicPr>
          <p:cNvPr id="43015" name="Picture 22" descr="withresol_sin2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363" y="1560513"/>
            <a:ext cx="5380037" cy="383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6" name="Text Box 23"/>
          <p:cNvSpPr txBox="1">
            <a:spLocks noChangeArrowheads="1"/>
          </p:cNvSpPr>
          <p:nvPr/>
        </p:nvSpPr>
        <p:spPr bwMode="auto">
          <a:xfrm>
            <a:off x="6408738" y="5235575"/>
            <a:ext cx="895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 sz="2000" b="1">
                <a:latin typeface="Symbol" pitchFamily="18" charset="2"/>
              </a:rPr>
              <a:t>D</a:t>
            </a:r>
            <a:r>
              <a:rPr lang="fr-FR" sz="2000" b="1">
                <a:latin typeface="Times New Roman" pitchFamily="18" charset="0"/>
              </a:rPr>
              <a:t>t (ps)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DEF94C-5CC7-4FA4-B016-89DB4FBD2DC4}" type="slidenum">
              <a:rPr lang="en-US"/>
              <a:pPr>
                <a:defRPr/>
              </a:pPr>
              <a:t>42</a:t>
            </a:fld>
            <a:endParaRPr lang="en-US"/>
          </a:p>
        </p:txBody>
      </p:sp>
      <p:sp>
        <p:nvSpPr>
          <p:cNvPr id="44037" name="Rectangle 2"/>
          <p:cNvSpPr>
            <a:spLocks noGrp="1" noChangeArrowheads="1"/>
          </p:cNvSpPr>
          <p:nvPr>
            <p:ph type="title"/>
          </p:nvPr>
        </p:nvSpPr>
        <p:spPr>
          <a:xfrm>
            <a:off x="496888" y="198438"/>
            <a:ext cx="8134350" cy="1143000"/>
          </a:xfrm>
        </p:spPr>
        <p:txBody>
          <a:bodyPr/>
          <a:lstStyle/>
          <a:p>
            <a:pPr eaLnBrk="1" hangingPunct="1"/>
            <a:r>
              <a:rPr lang="fr-FR" sz="3600" smtClean="0"/>
              <a:t>Exemple de « déformations » du modèle théorique par les effets expérimentaux (2)</a:t>
            </a:r>
          </a:p>
        </p:txBody>
      </p:sp>
      <p:sp>
        <p:nvSpPr>
          <p:cNvPr id="440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5588000"/>
            <a:ext cx="8637588" cy="108108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fr-FR" sz="2400" smtClean="0"/>
              <a:t>Déformations due à la résolution sur </a:t>
            </a:r>
            <a:r>
              <a:rPr lang="fr-FR" sz="2400" smtClean="0">
                <a:latin typeface="Symbol" pitchFamily="18" charset="2"/>
              </a:rPr>
              <a:t>D</a:t>
            </a:r>
            <a:r>
              <a:rPr lang="fr-FR" sz="2400" smtClean="0"/>
              <a:t>t (ici 0.5 ps) et aux erreurs d’étiquetage (ici 10%)</a:t>
            </a:r>
          </a:p>
          <a:p>
            <a:pPr lvl="1" eaLnBrk="1" hangingPunct="1">
              <a:lnSpc>
                <a:spcPct val="80000"/>
              </a:lnSpc>
            </a:pPr>
            <a:r>
              <a:rPr lang="fr-FR" sz="2000" smtClean="0"/>
              <a:t>Il en existe d’autres…</a:t>
            </a:r>
          </a:p>
        </p:txBody>
      </p:sp>
      <p:pic>
        <p:nvPicPr>
          <p:cNvPr id="44039" name="Picture 6" descr="withresolandmistag_sin2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363" y="1560513"/>
            <a:ext cx="5380037" cy="383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3470CB-8983-40DB-8203-735581705DC3}" type="slidenum">
              <a:rPr lang="en-US"/>
              <a:pPr>
                <a:defRPr/>
              </a:pPr>
              <a:t>43</a:t>
            </a:fld>
            <a:endParaRPr lang="en-US"/>
          </a:p>
        </p:txBody>
      </p:sp>
      <p:sp>
        <p:nvSpPr>
          <p:cNvPr id="4506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03188"/>
            <a:ext cx="7772400" cy="1143000"/>
          </a:xfrm>
        </p:spPr>
        <p:txBody>
          <a:bodyPr/>
          <a:lstStyle/>
          <a:p>
            <a:pPr eaLnBrk="1" hangingPunct="1"/>
            <a:r>
              <a:rPr lang="fr-FR" smtClean="0"/>
              <a:t>Validation(s)</a:t>
            </a:r>
          </a:p>
        </p:txBody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341438"/>
            <a:ext cx="8642350" cy="5122862"/>
          </a:xfrm>
        </p:spPr>
        <p:txBody>
          <a:bodyPr/>
          <a:lstStyle/>
          <a:p>
            <a:pPr eaLnBrk="1" hangingPunct="1"/>
            <a:r>
              <a:rPr lang="fr-FR" sz="2000" smtClean="0"/>
              <a:t>Avant de se lancer sur un ajustement des paramètres sur les données (c’est-à-dire de faire la mesure), il faut s’assurer que l’on est bien capable… de faire la mesure</a:t>
            </a:r>
          </a:p>
          <a:p>
            <a:pPr lvl="1" eaLnBrk="1" hangingPunct="1"/>
            <a:r>
              <a:rPr lang="fr-FR" sz="1800" smtClean="0"/>
              <a:t>Ce qu’on appelle la « validation »</a:t>
            </a:r>
          </a:p>
          <a:p>
            <a:pPr eaLnBrk="1" hangingPunct="1"/>
            <a:r>
              <a:rPr lang="fr-FR" sz="2000" smtClean="0"/>
              <a:t>On utilise la simulation/Monté Carlo pour produire des échantillons de données simulées (signal et bruit), que l’on traite comme les données réelles</a:t>
            </a:r>
          </a:p>
          <a:p>
            <a:pPr lvl="1" eaLnBrk="1" hangingPunct="1"/>
            <a:r>
              <a:rPr lang="fr-FR" sz="1800" smtClean="0"/>
              <a:t>Ces échantillons sont produits avec des valeurs de paramètres connues:</a:t>
            </a:r>
          </a:p>
          <a:p>
            <a:pPr lvl="2" eaLnBrk="1" hangingPunct="1"/>
            <a:r>
              <a:rPr lang="fr-FR" sz="1800" smtClean="0"/>
              <a:t>Par exemple sin(2</a:t>
            </a:r>
            <a:r>
              <a:rPr lang="fr-FR" sz="1800" smtClean="0">
                <a:latin typeface="Symbol" pitchFamily="18" charset="2"/>
              </a:rPr>
              <a:t>b</a:t>
            </a:r>
            <a:r>
              <a:rPr lang="fr-FR" sz="1800" smtClean="0"/>
              <a:t>) = 0.7</a:t>
            </a:r>
          </a:p>
          <a:p>
            <a:pPr lvl="1" eaLnBrk="1" hangingPunct="1"/>
            <a:r>
              <a:rPr lang="fr-FR" sz="1800" smtClean="0"/>
              <a:t>Et l’on s’assure que l’ajustement sur le Monté Carlo retourne bien une valeur compatible avec celle utilisée pour la génération.</a:t>
            </a:r>
          </a:p>
          <a:p>
            <a:pPr eaLnBrk="1" hangingPunct="1"/>
            <a:r>
              <a:rPr lang="fr-FR" sz="2000" smtClean="0"/>
              <a:t>On utilise aussi si possible – et autant que possible – des échantillons de données réelles, échantillons de contrôle, pour lesquelles on connaît la valeur du paramètre</a:t>
            </a:r>
          </a:p>
          <a:p>
            <a:pPr lvl="1" eaLnBrk="1" hangingPunct="1"/>
            <a:r>
              <a:rPr lang="fr-FR" sz="1800" smtClean="0"/>
              <a:t>Par exemple des échantillons pour lesquels sin(2</a:t>
            </a:r>
            <a:r>
              <a:rPr lang="fr-FR" sz="1800" smtClean="0">
                <a:latin typeface="Symbol" pitchFamily="18" charset="2"/>
              </a:rPr>
              <a:t>b</a:t>
            </a:r>
            <a:r>
              <a:rPr lang="fr-FR" sz="1800" smtClean="0"/>
              <a:t>) = 0</a:t>
            </a:r>
          </a:p>
          <a:p>
            <a:pPr lvl="1" eaLnBrk="1" hangingPunct="1"/>
            <a:r>
              <a:rPr lang="fr-FR" sz="1800" smtClean="0"/>
              <a:t>Permet de « débusquer » d’éventuels effets non pris en compte par la simulation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211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1EAF69-8732-401F-A5AF-6CA94440CEE1}" type="slidenum">
              <a:rPr lang="en-US"/>
              <a:pPr>
                <a:defRPr/>
              </a:pPr>
              <a:t>44</a:t>
            </a:fld>
            <a:endParaRPr lang="en-US"/>
          </a:p>
        </p:txBody>
      </p:sp>
      <p:sp>
        <p:nvSpPr>
          <p:cNvPr id="4608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100013"/>
            <a:ext cx="7772400" cy="1143001"/>
          </a:xfrm>
        </p:spPr>
        <p:txBody>
          <a:bodyPr/>
          <a:lstStyle/>
          <a:p>
            <a:pPr eaLnBrk="1" hangingPunct="1"/>
            <a:r>
              <a:rPr lang="fr-FR" smtClean="0"/>
              <a:t>Exemple échantillon de contrôle</a:t>
            </a:r>
          </a:p>
        </p:txBody>
      </p:sp>
      <p:sp>
        <p:nvSpPr>
          <p:cNvPr id="4608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fr-FR" smtClean="0"/>
          </a:p>
        </p:txBody>
      </p:sp>
      <p:pic>
        <p:nvPicPr>
          <p:cNvPr id="46087" name="Picture 4" descr="breco-control-color-dt-and-asym"/>
          <p:cNvPicPr>
            <a:picLocks noChangeAspect="1" noChangeArrowheads="1"/>
          </p:cNvPicPr>
          <p:nvPr/>
        </p:nvPicPr>
        <p:blipFill>
          <a:blip r:embed="rId3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050" y="977900"/>
            <a:ext cx="4730750" cy="590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8CDAB4-F438-41D9-A94D-1C3DBE86F41F}" type="slidenum">
              <a:rPr lang="en-US"/>
              <a:pPr>
                <a:defRPr/>
              </a:pPr>
              <a:t>45</a:t>
            </a:fld>
            <a:endParaRPr lang="en-US"/>
          </a:p>
        </p:txBody>
      </p:sp>
      <p:sp>
        <p:nvSpPr>
          <p:cNvPr id="4710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12750"/>
            <a:ext cx="7772400" cy="1143000"/>
          </a:xfrm>
        </p:spPr>
        <p:txBody>
          <a:bodyPr/>
          <a:lstStyle/>
          <a:p>
            <a:pPr eaLnBrk="1" hangingPunct="1"/>
            <a:r>
              <a:rPr lang="fr-FR" smtClean="0"/>
              <a:t>L’ajustement</a:t>
            </a:r>
          </a:p>
        </p:txBody>
      </p:sp>
      <p:sp>
        <p:nvSpPr>
          <p:cNvPr id="471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847850"/>
            <a:ext cx="7772400" cy="4821238"/>
          </a:xfrm>
        </p:spPr>
        <p:txBody>
          <a:bodyPr/>
          <a:lstStyle/>
          <a:p>
            <a:pPr eaLnBrk="1" hangingPunct="1"/>
            <a:r>
              <a:rPr lang="fr-FR" sz="2400" dirty="0" smtClean="0"/>
              <a:t>Une fois tous les effets expérimentaux pris en compte, on peut « ajuster » les paramètres théoriques pour que le modèle « colle au mieux » avec les données</a:t>
            </a:r>
          </a:p>
          <a:p>
            <a:pPr lvl="1" eaLnBrk="1" hangingPunct="1"/>
            <a:r>
              <a:rPr lang="fr-FR" sz="2000" dirty="0" smtClean="0"/>
              <a:t>On reparlera de comment cet ajustement se fait</a:t>
            </a:r>
          </a:p>
          <a:p>
            <a:pPr lvl="1" eaLnBrk="1" hangingPunct="1"/>
            <a:endParaRPr lang="fr-FR" sz="2000" dirty="0" smtClean="0"/>
          </a:p>
          <a:p>
            <a:pPr lvl="1" eaLnBrk="1" hangingPunct="1">
              <a:buFontTx/>
              <a:buNone/>
            </a:pPr>
            <a:endParaRPr lang="fr-FR" sz="2000" dirty="0" smtClean="0"/>
          </a:p>
        </p:txBody>
      </p:sp>
      <p:sp>
        <p:nvSpPr>
          <p:cNvPr id="47111" name="Text Box 4"/>
          <p:cNvSpPr txBox="1">
            <a:spLocks noChangeArrowheads="1"/>
          </p:cNvSpPr>
          <p:nvPr/>
        </p:nvSpPr>
        <p:spPr bwMode="auto">
          <a:xfrm>
            <a:off x="3606800" y="3889375"/>
            <a:ext cx="3470275" cy="37623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/>
              <a:t>Un autre problème pour après…</a:t>
            </a:r>
          </a:p>
        </p:txBody>
      </p:sp>
      <p:sp>
        <p:nvSpPr>
          <p:cNvPr id="47112" name="Oval 5"/>
          <p:cNvSpPr>
            <a:spLocks noChangeArrowheads="1"/>
          </p:cNvSpPr>
          <p:nvPr/>
        </p:nvSpPr>
        <p:spPr bwMode="auto">
          <a:xfrm>
            <a:off x="2166938" y="1919288"/>
            <a:ext cx="609600" cy="358775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13" name="Line 6"/>
          <p:cNvSpPr>
            <a:spLocks noChangeShapeType="1"/>
          </p:cNvSpPr>
          <p:nvPr/>
        </p:nvSpPr>
        <p:spPr bwMode="auto">
          <a:xfrm flipH="1" flipV="1">
            <a:off x="2627313" y="2278063"/>
            <a:ext cx="974725" cy="170021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oval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2CC9C5-590D-4E97-840A-AD007DD25BD9}" type="slidenum">
              <a:rPr lang="en-US"/>
              <a:pPr>
                <a:defRPr/>
              </a:pPr>
              <a:t>46</a:t>
            </a:fld>
            <a:endParaRPr lang="en-US"/>
          </a:p>
        </p:txBody>
      </p:sp>
      <p:sp>
        <p:nvSpPr>
          <p:cNvPr id="4813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26988"/>
            <a:ext cx="7772400" cy="1143001"/>
          </a:xfrm>
        </p:spPr>
        <p:txBody>
          <a:bodyPr/>
          <a:lstStyle/>
          <a:p>
            <a:pPr eaLnBrk="1" hangingPunct="1"/>
            <a:r>
              <a:rPr lang="fr-FR" smtClean="0"/>
              <a:t>Exemple de résultat d’ajustement</a:t>
            </a:r>
          </a:p>
        </p:txBody>
      </p:sp>
      <p:pic>
        <p:nvPicPr>
          <p:cNvPr id="4813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07904" y="1196752"/>
            <a:ext cx="5331350" cy="511256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1219323"/>
            <a:ext cx="3354387" cy="314578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323529" y="4872186"/>
            <a:ext cx="2880319" cy="1653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fr-FR" sz="2000" dirty="0" smtClean="0"/>
              <a:t>Données collectées</a:t>
            </a:r>
          </a:p>
          <a:p>
            <a:pPr eaLnBrk="1" hangingPunct="1"/>
            <a:r>
              <a:rPr lang="fr-FR" sz="2000" dirty="0" smtClean="0"/>
              <a:t>Leur ajustement dans l’analyse de violation de CP</a:t>
            </a:r>
            <a:endParaRPr lang="fr-FR" sz="1800" dirty="0" smtClean="0"/>
          </a:p>
        </p:txBody>
      </p:sp>
      <p:sp>
        <p:nvSpPr>
          <p:cNvPr id="3" name="Flèche vers le haut 2"/>
          <p:cNvSpPr/>
          <p:nvPr/>
        </p:nvSpPr>
        <p:spPr bwMode="auto">
          <a:xfrm>
            <a:off x="1711104" y="4437112"/>
            <a:ext cx="484632" cy="435074"/>
          </a:xfrm>
          <a:prstGeom prst="up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Flèche droite 3"/>
          <p:cNvSpPr/>
          <p:nvPr/>
        </p:nvSpPr>
        <p:spPr bwMode="auto">
          <a:xfrm>
            <a:off x="3131840" y="5301208"/>
            <a:ext cx="489204" cy="484632"/>
          </a:xfrm>
          <a:prstGeom prst="righ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597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Espace réservé de la date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38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39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B6205B-AAD0-40E8-80DC-8DE2DCD1F849}" type="slidenum">
              <a:rPr lang="en-US"/>
              <a:pPr>
                <a:defRPr/>
              </a:pPr>
              <a:t>47</a:t>
            </a:fld>
            <a:endParaRPr lang="en-US"/>
          </a:p>
        </p:txBody>
      </p:sp>
      <p:sp>
        <p:nvSpPr>
          <p:cNvPr id="49157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-17463"/>
            <a:ext cx="8713787" cy="1143001"/>
          </a:xfrm>
        </p:spPr>
        <p:txBody>
          <a:bodyPr/>
          <a:lstStyle/>
          <a:p>
            <a:pPr eaLnBrk="1" hangingPunct="1"/>
            <a:r>
              <a:rPr lang="fr-FR" sz="3600" smtClean="0"/>
              <a:t>Digression : </a:t>
            </a:r>
            <a:br>
              <a:rPr lang="fr-FR" sz="3600" smtClean="0"/>
            </a:br>
            <a:r>
              <a:rPr lang="fr-FR" sz="3600" smtClean="0"/>
              <a:t>retour sur la conception de l’expérience</a:t>
            </a:r>
          </a:p>
        </p:txBody>
      </p:sp>
      <p:sp>
        <p:nvSpPr>
          <p:cNvPr id="5478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341438"/>
            <a:ext cx="4244975" cy="525621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fr-FR" sz="2000" smtClean="0"/>
              <a:t>On peut illustrer le rôle clef de la conception de l’expérience (accélérateur et détecteur) sur cette mesure :</a:t>
            </a:r>
          </a:p>
          <a:p>
            <a:pPr lvl="1" eaLnBrk="1" hangingPunct="1">
              <a:lnSpc>
                <a:spcPct val="80000"/>
              </a:lnSpc>
            </a:pPr>
            <a:r>
              <a:rPr lang="fr-FR" sz="1800" smtClean="0"/>
              <a:t>La résolution en </a:t>
            </a:r>
            <a:r>
              <a:rPr lang="fr-FR" sz="1800" smtClean="0">
                <a:latin typeface="Symbol" pitchFamily="18" charset="2"/>
              </a:rPr>
              <a:t>D</a:t>
            </a:r>
            <a:r>
              <a:rPr lang="fr-FR" sz="1800" smtClean="0"/>
              <a:t>t, et donc </a:t>
            </a:r>
            <a:r>
              <a:rPr lang="fr-FR" sz="1800" smtClean="0">
                <a:latin typeface="Symbol" pitchFamily="18" charset="2"/>
              </a:rPr>
              <a:t>D</a:t>
            </a:r>
            <a:r>
              <a:rPr lang="fr-FR" sz="1800" smtClean="0"/>
              <a:t>z, doit être suffisamment bonne pour permettre la mesure de sin(2</a:t>
            </a:r>
            <a:r>
              <a:rPr lang="fr-FR" sz="1800" i="1" smtClean="0">
                <a:latin typeface="Symbol" pitchFamily="18" charset="2"/>
              </a:rPr>
              <a:t>b</a:t>
            </a:r>
            <a:r>
              <a:rPr lang="fr-FR" sz="1800" smtClean="0"/>
              <a:t>)</a:t>
            </a:r>
          </a:p>
          <a:p>
            <a:pPr lvl="1" eaLnBrk="1" hangingPunct="1">
              <a:lnSpc>
                <a:spcPct val="80000"/>
              </a:lnSpc>
            </a:pPr>
            <a:r>
              <a:rPr lang="fr-FR" sz="1800" smtClean="0"/>
              <a:t>En effet…</a:t>
            </a:r>
          </a:p>
          <a:p>
            <a:pPr eaLnBrk="1" hangingPunct="1">
              <a:lnSpc>
                <a:spcPct val="80000"/>
              </a:lnSpc>
            </a:pPr>
            <a:r>
              <a:rPr lang="fr-FR" sz="2000" smtClean="0"/>
              <a:t>Cette résolution est ici obtenue grâce à un accélérateur asymétrique:</a:t>
            </a:r>
          </a:p>
          <a:p>
            <a:pPr lvl="1" eaLnBrk="1" hangingPunct="1">
              <a:lnSpc>
                <a:spcPct val="80000"/>
              </a:lnSpc>
            </a:pPr>
            <a:r>
              <a:rPr lang="fr-FR" sz="1800" smtClean="0"/>
              <a:t>Les deux mésons B sont projetés (boostés) vers l’avant</a:t>
            </a:r>
          </a:p>
          <a:p>
            <a:pPr lvl="1" eaLnBrk="1" hangingPunct="1">
              <a:lnSpc>
                <a:spcPct val="80000"/>
              </a:lnSpc>
            </a:pPr>
            <a:r>
              <a:rPr lang="fr-FR" sz="1800" smtClean="0"/>
              <a:t>(permet d’avoir la différence </a:t>
            </a:r>
            <a:r>
              <a:rPr lang="fr-FR" sz="1800" smtClean="0">
                <a:latin typeface="Symbol" pitchFamily="18" charset="2"/>
              </a:rPr>
              <a:t>D</a:t>
            </a:r>
            <a:r>
              <a:rPr lang="fr-FR" sz="1800" smtClean="0"/>
              <a:t>t)</a:t>
            </a:r>
          </a:p>
          <a:p>
            <a:pPr eaLnBrk="1" hangingPunct="1">
              <a:lnSpc>
                <a:spcPct val="80000"/>
              </a:lnSpc>
            </a:pPr>
            <a:r>
              <a:rPr lang="fr-FR" sz="2000" smtClean="0"/>
              <a:t>Et une résolution du détecteur de vertex suffisante</a:t>
            </a:r>
          </a:p>
          <a:p>
            <a:pPr lvl="1" eaLnBrk="1" hangingPunct="1">
              <a:lnSpc>
                <a:spcPct val="80000"/>
              </a:lnSpc>
            </a:pPr>
            <a:r>
              <a:rPr lang="fr-FR" sz="1800" smtClean="0"/>
              <a:t>Et d’une méthode de reconstruction du vertex du « B d’étiquetage », dont le vertex ne peut être estimé que grossièrement, car incomplètement reconstruit…</a:t>
            </a:r>
          </a:p>
        </p:txBody>
      </p:sp>
      <p:grpSp>
        <p:nvGrpSpPr>
          <p:cNvPr id="547844" name="Group 4"/>
          <p:cNvGrpSpPr>
            <a:grpSpLocks/>
          </p:cNvGrpSpPr>
          <p:nvPr/>
        </p:nvGrpSpPr>
        <p:grpSpPr bwMode="auto">
          <a:xfrm>
            <a:off x="4068763" y="4776788"/>
            <a:ext cx="2590800" cy="1316037"/>
            <a:chOff x="930" y="1236"/>
            <a:chExt cx="1632" cy="829"/>
          </a:xfrm>
        </p:grpSpPr>
        <p:sp>
          <p:nvSpPr>
            <p:cNvPr id="49179" name="Arc 5"/>
            <p:cNvSpPr>
              <a:spLocks noChangeAspect="1"/>
            </p:cNvSpPr>
            <p:nvPr/>
          </p:nvSpPr>
          <p:spPr bwMode="auto">
            <a:xfrm rot="10013158">
              <a:off x="1596" y="1715"/>
              <a:ext cx="205" cy="194"/>
            </a:xfrm>
            <a:custGeom>
              <a:avLst/>
              <a:gdLst>
                <a:gd name="T0" fmla="*/ 1 w 21600"/>
                <a:gd name="T1" fmla="*/ 0 h 20396"/>
                <a:gd name="T2" fmla="*/ 2 w 21600"/>
                <a:gd name="T3" fmla="*/ 2 h 20396"/>
                <a:gd name="T4" fmla="*/ 0 w 21600"/>
                <a:gd name="T5" fmla="*/ 2 h 2039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0396" fill="none" extrusionOk="0">
                  <a:moveTo>
                    <a:pt x="7110" y="-1"/>
                  </a:moveTo>
                  <a:cubicBezTo>
                    <a:pt x="15786" y="3024"/>
                    <a:pt x="21600" y="11207"/>
                    <a:pt x="21600" y="20396"/>
                  </a:cubicBezTo>
                </a:path>
                <a:path w="21600" h="20396" stroke="0" extrusionOk="0">
                  <a:moveTo>
                    <a:pt x="7110" y="-1"/>
                  </a:moveTo>
                  <a:cubicBezTo>
                    <a:pt x="15786" y="3024"/>
                    <a:pt x="21600" y="11207"/>
                    <a:pt x="21600" y="20396"/>
                  </a:cubicBezTo>
                  <a:lnTo>
                    <a:pt x="0" y="20396"/>
                  </a:lnTo>
                  <a:lnTo>
                    <a:pt x="7110" y="-1"/>
                  </a:lnTo>
                  <a:close/>
                </a:path>
              </a:pathLst>
            </a:custGeom>
            <a:noFill/>
            <a:ln w="3175">
              <a:solidFill>
                <a:srgbClr val="800080"/>
              </a:solidFill>
              <a:prstDash val="dash"/>
              <a:round/>
              <a:headEnd type="stealth" w="med" len="med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80" name="Arc 6"/>
            <p:cNvSpPr>
              <a:spLocks noChangeAspect="1"/>
            </p:cNvSpPr>
            <p:nvPr/>
          </p:nvSpPr>
          <p:spPr bwMode="auto">
            <a:xfrm rot="-1183260">
              <a:off x="930" y="1527"/>
              <a:ext cx="518" cy="279"/>
            </a:xfrm>
            <a:custGeom>
              <a:avLst/>
              <a:gdLst>
                <a:gd name="T0" fmla="*/ 10 w 21600"/>
                <a:gd name="T1" fmla="*/ 0 h 11614"/>
                <a:gd name="T2" fmla="*/ 12 w 21600"/>
                <a:gd name="T3" fmla="*/ 7 h 11614"/>
                <a:gd name="T4" fmla="*/ 0 w 21600"/>
                <a:gd name="T5" fmla="*/ 7 h 1161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11614" fill="none" extrusionOk="0">
                  <a:moveTo>
                    <a:pt x="18211" y="0"/>
                  </a:moveTo>
                  <a:cubicBezTo>
                    <a:pt x="20424" y="3469"/>
                    <a:pt x="21600" y="7498"/>
                    <a:pt x="21600" y="11614"/>
                  </a:cubicBezTo>
                </a:path>
                <a:path w="21600" h="11614" stroke="0" extrusionOk="0">
                  <a:moveTo>
                    <a:pt x="18211" y="0"/>
                  </a:moveTo>
                  <a:cubicBezTo>
                    <a:pt x="20424" y="3469"/>
                    <a:pt x="21600" y="7498"/>
                    <a:pt x="21600" y="11614"/>
                  </a:cubicBezTo>
                  <a:lnTo>
                    <a:pt x="0" y="11614"/>
                  </a:lnTo>
                  <a:lnTo>
                    <a:pt x="18211" y="0"/>
                  </a:lnTo>
                  <a:close/>
                </a:path>
              </a:pathLst>
            </a:custGeom>
            <a:noFill/>
            <a:ln w="19050">
              <a:solidFill>
                <a:srgbClr val="800080"/>
              </a:solidFill>
              <a:round/>
              <a:headEnd type="stealth" w="lg" len="lg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81" name="Arc 7"/>
            <p:cNvSpPr>
              <a:spLocks noChangeAspect="1"/>
            </p:cNvSpPr>
            <p:nvPr/>
          </p:nvSpPr>
          <p:spPr bwMode="auto">
            <a:xfrm rot="1659188" flipH="1">
              <a:off x="1555" y="1683"/>
              <a:ext cx="518" cy="193"/>
            </a:xfrm>
            <a:custGeom>
              <a:avLst/>
              <a:gdLst>
                <a:gd name="T0" fmla="*/ 12 w 21600"/>
                <a:gd name="T1" fmla="*/ 0 h 8025"/>
                <a:gd name="T2" fmla="*/ 12 w 21600"/>
                <a:gd name="T3" fmla="*/ 5 h 8025"/>
                <a:gd name="T4" fmla="*/ 0 w 21600"/>
                <a:gd name="T5" fmla="*/ 5 h 802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8025" fill="none" extrusionOk="0">
                  <a:moveTo>
                    <a:pt x="20053" y="0"/>
                  </a:moveTo>
                  <a:cubicBezTo>
                    <a:pt x="21075" y="2552"/>
                    <a:pt x="21600" y="5275"/>
                    <a:pt x="21600" y="8025"/>
                  </a:cubicBezTo>
                </a:path>
                <a:path w="21600" h="8025" stroke="0" extrusionOk="0">
                  <a:moveTo>
                    <a:pt x="20053" y="0"/>
                  </a:moveTo>
                  <a:cubicBezTo>
                    <a:pt x="21075" y="2552"/>
                    <a:pt x="21600" y="5275"/>
                    <a:pt x="21600" y="8025"/>
                  </a:cubicBezTo>
                  <a:lnTo>
                    <a:pt x="0" y="8025"/>
                  </a:lnTo>
                  <a:lnTo>
                    <a:pt x="20053" y="0"/>
                  </a:lnTo>
                  <a:close/>
                </a:path>
              </a:pathLst>
            </a:custGeom>
            <a:noFill/>
            <a:ln w="3175">
              <a:solidFill>
                <a:srgbClr val="800080"/>
              </a:solidFill>
              <a:prstDash val="dash"/>
              <a:round/>
              <a:headEnd type="stealth" w="med" len="med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82" name="Arc 8"/>
            <p:cNvSpPr>
              <a:spLocks noChangeAspect="1"/>
            </p:cNvSpPr>
            <p:nvPr/>
          </p:nvSpPr>
          <p:spPr bwMode="auto">
            <a:xfrm rot="11506904" flipH="1">
              <a:off x="966" y="1660"/>
              <a:ext cx="518" cy="279"/>
            </a:xfrm>
            <a:custGeom>
              <a:avLst/>
              <a:gdLst>
                <a:gd name="T0" fmla="*/ 10 w 21600"/>
                <a:gd name="T1" fmla="*/ 0 h 11614"/>
                <a:gd name="T2" fmla="*/ 12 w 21600"/>
                <a:gd name="T3" fmla="*/ 7 h 11614"/>
                <a:gd name="T4" fmla="*/ 0 w 21600"/>
                <a:gd name="T5" fmla="*/ 7 h 1161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11614" fill="none" extrusionOk="0">
                  <a:moveTo>
                    <a:pt x="18211" y="0"/>
                  </a:moveTo>
                  <a:cubicBezTo>
                    <a:pt x="20424" y="3469"/>
                    <a:pt x="21600" y="7498"/>
                    <a:pt x="21600" y="11614"/>
                  </a:cubicBezTo>
                </a:path>
                <a:path w="21600" h="11614" stroke="0" extrusionOk="0">
                  <a:moveTo>
                    <a:pt x="18211" y="0"/>
                  </a:moveTo>
                  <a:cubicBezTo>
                    <a:pt x="20424" y="3469"/>
                    <a:pt x="21600" y="7498"/>
                    <a:pt x="21600" y="11614"/>
                  </a:cubicBezTo>
                  <a:lnTo>
                    <a:pt x="0" y="11614"/>
                  </a:lnTo>
                  <a:lnTo>
                    <a:pt x="18211" y="0"/>
                  </a:lnTo>
                  <a:close/>
                </a:path>
              </a:pathLst>
            </a:custGeom>
            <a:noFill/>
            <a:ln w="3175">
              <a:solidFill>
                <a:srgbClr val="800080"/>
              </a:solidFill>
              <a:prstDash val="dash"/>
              <a:round/>
              <a:headEnd type="stealth" w="med" len="med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83" name="Arc 9"/>
            <p:cNvSpPr>
              <a:spLocks noChangeAspect="1"/>
            </p:cNvSpPr>
            <p:nvPr/>
          </p:nvSpPr>
          <p:spPr bwMode="auto">
            <a:xfrm rot="4205211">
              <a:off x="2106" y="1246"/>
              <a:ext cx="303" cy="284"/>
            </a:xfrm>
            <a:custGeom>
              <a:avLst/>
              <a:gdLst>
                <a:gd name="T0" fmla="*/ 3 w 21600"/>
                <a:gd name="T1" fmla="*/ 0 h 12873"/>
                <a:gd name="T2" fmla="*/ 4 w 21600"/>
                <a:gd name="T3" fmla="*/ 6 h 12873"/>
                <a:gd name="T4" fmla="*/ 0 w 21600"/>
                <a:gd name="T5" fmla="*/ 6 h 128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12873" fill="none" extrusionOk="0">
                  <a:moveTo>
                    <a:pt x="17344" y="0"/>
                  </a:moveTo>
                  <a:cubicBezTo>
                    <a:pt x="20108" y="3723"/>
                    <a:pt x="21600" y="8236"/>
                    <a:pt x="21600" y="12873"/>
                  </a:cubicBezTo>
                </a:path>
                <a:path w="21600" h="12873" stroke="0" extrusionOk="0">
                  <a:moveTo>
                    <a:pt x="17344" y="0"/>
                  </a:moveTo>
                  <a:cubicBezTo>
                    <a:pt x="20108" y="3723"/>
                    <a:pt x="21600" y="8236"/>
                    <a:pt x="21600" y="12873"/>
                  </a:cubicBezTo>
                  <a:lnTo>
                    <a:pt x="0" y="12873"/>
                  </a:lnTo>
                  <a:lnTo>
                    <a:pt x="17344" y="0"/>
                  </a:lnTo>
                  <a:close/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84" name="Arc 10"/>
            <p:cNvSpPr>
              <a:spLocks noChangeAspect="1"/>
            </p:cNvSpPr>
            <p:nvPr/>
          </p:nvSpPr>
          <p:spPr bwMode="auto">
            <a:xfrm rot="16648987" flipV="1">
              <a:off x="2160" y="1610"/>
              <a:ext cx="303" cy="305"/>
            </a:xfrm>
            <a:custGeom>
              <a:avLst/>
              <a:gdLst>
                <a:gd name="T0" fmla="*/ 3 w 21600"/>
                <a:gd name="T1" fmla="*/ 0 h 13841"/>
                <a:gd name="T2" fmla="*/ 4 w 21600"/>
                <a:gd name="T3" fmla="*/ 7 h 13841"/>
                <a:gd name="T4" fmla="*/ 0 w 21600"/>
                <a:gd name="T5" fmla="*/ 7 h 1384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13841" fill="none" extrusionOk="0">
                  <a:moveTo>
                    <a:pt x="16582" y="0"/>
                  </a:moveTo>
                  <a:cubicBezTo>
                    <a:pt x="19824" y="3883"/>
                    <a:pt x="21600" y="8782"/>
                    <a:pt x="21600" y="13841"/>
                  </a:cubicBezTo>
                </a:path>
                <a:path w="21600" h="13841" stroke="0" extrusionOk="0">
                  <a:moveTo>
                    <a:pt x="16582" y="0"/>
                  </a:moveTo>
                  <a:cubicBezTo>
                    <a:pt x="19824" y="3883"/>
                    <a:pt x="21600" y="8782"/>
                    <a:pt x="21600" y="13841"/>
                  </a:cubicBezTo>
                  <a:lnTo>
                    <a:pt x="0" y="13841"/>
                  </a:lnTo>
                  <a:lnTo>
                    <a:pt x="16582" y="0"/>
                  </a:lnTo>
                  <a:close/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85" name="Arc 11"/>
            <p:cNvSpPr>
              <a:spLocks noChangeAspect="1"/>
            </p:cNvSpPr>
            <p:nvPr/>
          </p:nvSpPr>
          <p:spPr bwMode="auto">
            <a:xfrm rot="4205211">
              <a:off x="2037" y="1331"/>
              <a:ext cx="195" cy="238"/>
            </a:xfrm>
            <a:custGeom>
              <a:avLst/>
              <a:gdLst>
                <a:gd name="T0" fmla="*/ 1 w 21600"/>
                <a:gd name="T1" fmla="*/ 0 h 20275"/>
                <a:gd name="T2" fmla="*/ 2 w 21600"/>
                <a:gd name="T3" fmla="*/ 3 h 20275"/>
                <a:gd name="T4" fmla="*/ 0 w 21600"/>
                <a:gd name="T5" fmla="*/ 3 h 2027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0275" fill="none" extrusionOk="0">
                  <a:moveTo>
                    <a:pt x="7449" y="0"/>
                  </a:moveTo>
                  <a:cubicBezTo>
                    <a:pt x="15950" y="3123"/>
                    <a:pt x="21600" y="11218"/>
                    <a:pt x="21600" y="20275"/>
                  </a:cubicBezTo>
                </a:path>
                <a:path w="21600" h="20275" stroke="0" extrusionOk="0">
                  <a:moveTo>
                    <a:pt x="7449" y="0"/>
                  </a:moveTo>
                  <a:cubicBezTo>
                    <a:pt x="15950" y="3123"/>
                    <a:pt x="21600" y="11218"/>
                    <a:pt x="21600" y="20275"/>
                  </a:cubicBezTo>
                  <a:lnTo>
                    <a:pt x="0" y="20275"/>
                  </a:lnTo>
                  <a:lnTo>
                    <a:pt x="7449" y="0"/>
                  </a:lnTo>
                  <a:close/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86" name="Arc 12"/>
            <p:cNvSpPr>
              <a:spLocks noChangeAspect="1"/>
            </p:cNvSpPr>
            <p:nvPr/>
          </p:nvSpPr>
          <p:spPr bwMode="auto">
            <a:xfrm rot="5649128" flipH="1">
              <a:off x="2078" y="1618"/>
              <a:ext cx="303" cy="313"/>
            </a:xfrm>
            <a:custGeom>
              <a:avLst/>
              <a:gdLst>
                <a:gd name="T0" fmla="*/ 3 w 21600"/>
                <a:gd name="T1" fmla="*/ 0 h 14195"/>
                <a:gd name="T2" fmla="*/ 4 w 21600"/>
                <a:gd name="T3" fmla="*/ 7 h 14195"/>
                <a:gd name="T4" fmla="*/ 0 w 21600"/>
                <a:gd name="T5" fmla="*/ 7 h 14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14195" fill="none" extrusionOk="0">
                  <a:moveTo>
                    <a:pt x="16280" y="-1"/>
                  </a:moveTo>
                  <a:cubicBezTo>
                    <a:pt x="19710" y="3933"/>
                    <a:pt x="21600" y="8975"/>
                    <a:pt x="21600" y="14195"/>
                  </a:cubicBezTo>
                </a:path>
                <a:path w="21600" h="14195" stroke="0" extrusionOk="0">
                  <a:moveTo>
                    <a:pt x="16280" y="-1"/>
                  </a:moveTo>
                  <a:cubicBezTo>
                    <a:pt x="19710" y="3933"/>
                    <a:pt x="21600" y="8975"/>
                    <a:pt x="21600" y="14195"/>
                  </a:cubicBezTo>
                  <a:lnTo>
                    <a:pt x="0" y="14195"/>
                  </a:lnTo>
                  <a:lnTo>
                    <a:pt x="16280" y="-1"/>
                  </a:lnTo>
                  <a:close/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87" name="Freeform 13"/>
            <p:cNvSpPr>
              <a:spLocks noChangeAspect="1"/>
            </p:cNvSpPr>
            <p:nvPr/>
          </p:nvSpPr>
          <p:spPr bwMode="auto">
            <a:xfrm>
              <a:off x="2096" y="1585"/>
              <a:ext cx="92" cy="10"/>
            </a:xfrm>
            <a:custGeom>
              <a:avLst/>
              <a:gdLst>
                <a:gd name="T0" fmla="*/ 0 w 231"/>
                <a:gd name="T1" fmla="*/ 4 h 23"/>
                <a:gd name="T2" fmla="*/ 37 w 231"/>
                <a:gd name="T3" fmla="*/ 0 h 23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31" h="23">
                  <a:moveTo>
                    <a:pt x="0" y="23"/>
                  </a:moveTo>
                  <a:lnTo>
                    <a:pt x="231" y="0"/>
                  </a:lnTo>
                </a:path>
              </a:pathLst>
            </a:custGeom>
            <a:noFill/>
            <a:ln w="25400" cap="flat">
              <a:solidFill>
                <a:srgbClr val="FF0000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88" name="Oval 14"/>
            <p:cNvSpPr>
              <a:spLocks noChangeAspect="1" noChangeArrowheads="1"/>
            </p:cNvSpPr>
            <p:nvPr/>
          </p:nvSpPr>
          <p:spPr bwMode="auto">
            <a:xfrm>
              <a:off x="2010" y="1555"/>
              <a:ext cx="145" cy="85"/>
            </a:xfrm>
            <a:prstGeom prst="ellipse">
              <a:avLst/>
            </a:prstGeom>
            <a:solidFill>
              <a:srgbClr val="FF0000">
                <a:alpha val="50195"/>
              </a:srgbClr>
            </a:solidFill>
            <a:ln w="28575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89" name="Oval 15"/>
            <p:cNvSpPr>
              <a:spLocks noChangeAspect="1" noChangeArrowheads="1"/>
            </p:cNvSpPr>
            <p:nvPr/>
          </p:nvSpPr>
          <p:spPr bwMode="auto">
            <a:xfrm>
              <a:off x="1365" y="1678"/>
              <a:ext cx="345" cy="122"/>
            </a:xfrm>
            <a:prstGeom prst="ellipse">
              <a:avLst/>
            </a:prstGeom>
            <a:solidFill>
              <a:srgbClr val="993366">
                <a:alpha val="50195"/>
              </a:srgbClr>
            </a:solidFill>
            <a:ln w="28575">
              <a:solidFill>
                <a:srgbClr val="993366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90" name="Text Box 16"/>
            <p:cNvSpPr txBox="1">
              <a:spLocks noChangeAspect="1" noChangeArrowheads="1"/>
            </p:cNvSpPr>
            <p:nvPr/>
          </p:nvSpPr>
          <p:spPr bwMode="auto">
            <a:xfrm>
              <a:off x="1247" y="1888"/>
              <a:ext cx="692" cy="177"/>
            </a:xfrm>
            <a:prstGeom prst="rect">
              <a:avLst/>
            </a:prstGeom>
            <a:noFill/>
            <a:ln w="19050">
              <a:solidFill>
                <a:srgbClr val="80008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lnSpc>
                  <a:spcPct val="80000"/>
                </a:lnSpc>
              </a:pPr>
              <a:r>
                <a:rPr lang="fr-FR" sz="1400">
                  <a:latin typeface="Times New Roman" pitchFamily="18" charset="0"/>
                </a:rPr>
                <a:t>B étiquetage</a:t>
              </a:r>
            </a:p>
          </p:txBody>
        </p:sp>
        <p:sp>
          <p:nvSpPr>
            <p:cNvPr id="49191" name="Rectangle 17"/>
            <p:cNvSpPr>
              <a:spLocks noChangeAspect="1" noChangeArrowheads="1"/>
            </p:cNvSpPr>
            <p:nvPr/>
          </p:nvSpPr>
          <p:spPr bwMode="auto">
            <a:xfrm>
              <a:off x="1806" y="1243"/>
              <a:ext cx="756" cy="191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fr-FR" sz="1400">
                  <a:latin typeface="Times New Roman" pitchFamily="18" charset="0"/>
                </a:rPr>
                <a:t>B</a:t>
              </a:r>
              <a:r>
                <a:rPr lang="fr-FR" sz="1400" baseline="30000">
                  <a:latin typeface="Times New Roman" pitchFamily="18" charset="0"/>
                </a:rPr>
                <a:t>0</a:t>
              </a:r>
              <a:r>
                <a:rPr lang="fr-FR" sz="1400">
                  <a:latin typeface="Times New Roman" pitchFamily="18" charset="0"/>
                </a:rPr>
                <a:t> </a:t>
              </a:r>
              <a:r>
                <a:rPr lang="fr-FR" sz="1400">
                  <a:latin typeface="Times New Roman" pitchFamily="18" charset="0"/>
                  <a:cs typeface="Times New Roman" pitchFamily="18" charset="0"/>
                </a:rPr>
                <a:t>→ J/</a:t>
              </a:r>
              <a:r>
                <a:rPr lang="fr-FR" sz="1400">
                  <a:latin typeface="Symbol" pitchFamily="18" charset="2"/>
                  <a:cs typeface="Times New Roman" pitchFamily="18" charset="0"/>
                </a:rPr>
                <a:t>Y</a:t>
              </a:r>
              <a:r>
                <a:rPr lang="fr-FR" sz="1400">
                  <a:latin typeface="Times New Roman" pitchFamily="18" charset="0"/>
                  <a:cs typeface="Times New Roman" pitchFamily="18" charset="0"/>
                </a:rPr>
                <a:t> K</a:t>
              </a:r>
              <a:r>
                <a:rPr lang="fr-FR" sz="1400" baseline="30000">
                  <a:latin typeface="Times New Roman" pitchFamily="18" charset="0"/>
                  <a:cs typeface="Times New Roman" pitchFamily="18" charset="0"/>
                </a:rPr>
                <a:t>0</a:t>
              </a:r>
              <a:r>
                <a:rPr lang="fr-FR" sz="1400" baseline="-25000">
                  <a:latin typeface="Times New Roman" pitchFamily="18" charset="0"/>
                  <a:cs typeface="Times New Roman" pitchFamily="18" charset="0"/>
                </a:rPr>
                <a:t>S</a:t>
              </a:r>
            </a:p>
          </p:txBody>
        </p:sp>
      </p:grpSp>
      <p:grpSp>
        <p:nvGrpSpPr>
          <p:cNvPr id="547858" name="Group 18"/>
          <p:cNvGrpSpPr>
            <a:grpSpLocks/>
          </p:cNvGrpSpPr>
          <p:nvPr/>
        </p:nvGrpSpPr>
        <p:grpSpPr bwMode="auto">
          <a:xfrm>
            <a:off x="6253163" y="4776788"/>
            <a:ext cx="2782887" cy="1100137"/>
            <a:chOff x="930" y="1246"/>
            <a:chExt cx="1753" cy="693"/>
          </a:xfrm>
        </p:grpSpPr>
        <p:sp>
          <p:nvSpPr>
            <p:cNvPr id="49166" name="Arc 19"/>
            <p:cNvSpPr>
              <a:spLocks noChangeAspect="1"/>
            </p:cNvSpPr>
            <p:nvPr/>
          </p:nvSpPr>
          <p:spPr bwMode="auto">
            <a:xfrm rot="10013158">
              <a:off x="1596" y="1715"/>
              <a:ext cx="205" cy="194"/>
            </a:xfrm>
            <a:custGeom>
              <a:avLst/>
              <a:gdLst>
                <a:gd name="T0" fmla="*/ 1 w 21600"/>
                <a:gd name="T1" fmla="*/ 0 h 20396"/>
                <a:gd name="T2" fmla="*/ 2 w 21600"/>
                <a:gd name="T3" fmla="*/ 2 h 20396"/>
                <a:gd name="T4" fmla="*/ 0 w 21600"/>
                <a:gd name="T5" fmla="*/ 2 h 2039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0396" fill="none" extrusionOk="0">
                  <a:moveTo>
                    <a:pt x="7110" y="-1"/>
                  </a:moveTo>
                  <a:cubicBezTo>
                    <a:pt x="15786" y="3024"/>
                    <a:pt x="21600" y="11207"/>
                    <a:pt x="21600" y="20396"/>
                  </a:cubicBezTo>
                </a:path>
                <a:path w="21600" h="20396" stroke="0" extrusionOk="0">
                  <a:moveTo>
                    <a:pt x="7110" y="-1"/>
                  </a:moveTo>
                  <a:cubicBezTo>
                    <a:pt x="15786" y="3024"/>
                    <a:pt x="21600" y="11207"/>
                    <a:pt x="21600" y="20396"/>
                  </a:cubicBezTo>
                  <a:lnTo>
                    <a:pt x="0" y="20396"/>
                  </a:lnTo>
                  <a:lnTo>
                    <a:pt x="7110" y="-1"/>
                  </a:lnTo>
                  <a:close/>
                </a:path>
              </a:pathLst>
            </a:custGeom>
            <a:noFill/>
            <a:ln w="3175">
              <a:solidFill>
                <a:srgbClr val="800080"/>
              </a:solidFill>
              <a:prstDash val="dash"/>
              <a:round/>
              <a:headEnd type="stealth" w="med" len="med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67" name="Arc 20"/>
            <p:cNvSpPr>
              <a:spLocks noChangeAspect="1"/>
            </p:cNvSpPr>
            <p:nvPr/>
          </p:nvSpPr>
          <p:spPr bwMode="auto">
            <a:xfrm rot="-1183260">
              <a:off x="930" y="1527"/>
              <a:ext cx="518" cy="279"/>
            </a:xfrm>
            <a:custGeom>
              <a:avLst/>
              <a:gdLst>
                <a:gd name="T0" fmla="*/ 10 w 21600"/>
                <a:gd name="T1" fmla="*/ 0 h 11614"/>
                <a:gd name="T2" fmla="*/ 12 w 21600"/>
                <a:gd name="T3" fmla="*/ 7 h 11614"/>
                <a:gd name="T4" fmla="*/ 0 w 21600"/>
                <a:gd name="T5" fmla="*/ 7 h 1161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11614" fill="none" extrusionOk="0">
                  <a:moveTo>
                    <a:pt x="18211" y="0"/>
                  </a:moveTo>
                  <a:cubicBezTo>
                    <a:pt x="20424" y="3469"/>
                    <a:pt x="21600" y="7498"/>
                    <a:pt x="21600" y="11614"/>
                  </a:cubicBezTo>
                </a:path>
                <a:path w="21600" h="11614" stroke="0" extrusionOk="0">
                  <a:moveTo>
                    <a:pt x="18211" y="0"/>
                  </a:moveTo>
                  <a:cubicBezTo>
                    <a:pt x="20424" y="3469"/>
                    <a:pt x="21600" y="7498"/>
                    <a:pt x="21600" y="11614"/>
                  </a:cubicBezTo>
                  <a:lnTo>
                    <a:pt x="0" y="11614"/>
                  </a:lnTo>
                  <a:lnTo>
                    <a:pt x="18211" y="0"/>
                  </a:lnTo>
                  <a:close/>
                </a:path>
              </a:pathLst>
            </a:custGeom>
            <a:noFill/>
            <a:ln w="19050">
              <a:solidFill>
                <a:srgbClr val="800080"/>
              </a:solidFill>
              <a:round/>
              <a:headEnd type="stealth" w="lg" len="lg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68" name="Arc 21"/>
            <p:cNvSpPr>
              <a:spLocks noChangeAspect="1"/>
            </p:cNvSpPr>
            <p:nvPr/>
          </p:nvSpPr>
          <p:spPr bwMode="auto">
            <a:xfrm rot="1659188" flipH="1">
              <a:off x="1555" y="1683"/>
              <a:ext cx="518" cy="193"/>
            </a:xfrm>
            <a:custGeom>
              <a:avLst/>
              <a:gdLst>
                <a:gd name="T0" fmla="*/ 12 w 21600"/>
                <a:gd name="T1" fmla="*/ 0 h 8025"/>
                <a:gd name="T2" fmla="*/ 12 w 21600"/>
                <a:gd name="T3" fmla="*/ 5 h 8025"/>
                <a:gd name="T4" fmla="*/ 0 w 21600"/>
                <a:gd name="T5" fmla="*/ 5 h 802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8025" fill="none" extrusionOk="0">
                  <a:moveTo>
                    <a:pt x="20053" y="0"/>
                  </a:moveTo>
                  <a:cubicBezTo>
                    <a:pt x="21075" y="2552"/>
                    <a:pt x="21600" y="5275"/>
                    <a:pt x="21600" y="8025"/>
                  </a:cubicBezTo>
                </a:path>
                <a:path w="21600" h="8025" stroke="0" extrusionOk="0">
                  <a:moveTo>
                    <a:pt x="20053" y="0"/>
                  </a:moveTo>
                  <a:cubicBezTo>
                    <a:pt x="21075" y="2552"/>
                    <a:pt x="21600" y="5275"/>
                    <a:pt x="21600" y="8025"/>
                  </a:cubicBezTo>
                  <a:lnTo>
                    <a:pt x="0" y="8025"/>
                  </a:lnTo>
                  <a:lnTo>
                    <a:pt x="20053" y="0"/>
                  </a:lnTo>
                  <a:close/>
                </a:path>
              </a:pathLst>
            </a:custGeom>
            <a:noFill/>
            <a:ln w="3175">
              <a:solidFill>
                <a:srgbClr val="800080"/>
              </a:solidFill>
              <a:prstDash val="dash"/>
              <a:round/>
              <a:headEnd type="stealth" w="med" len="med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69" name="Arc 22"/>
            <p:cNvSpPr>
              <a:spLocks noChangeAspect="1"/>
            </p:cNvSpPr>
            <p:nvPr/>
          </p:nvSpPr>
          <p:spPr bwMode="auto">
            <a:xfrm rot="11506904" flipH="1">
              <a:off x="966" y="1660"/>
              <a:ext cx="518" cy="279"/>
            </a:xfrm>
            <a:custGeom>
              <a:avLst/>
              <a:gdLst>
                <a:gd name="T0" fmla="*/ 10 w 21600"/>
                <a:gd name="T1" fmla="*/ 0 h 11614"/>
                <a:gd name="T2" fmla="*/ 12 w 21600"/>
                <a:gd name="T3" fmla="*/ 7 h 11614"/>
                <a:gd name="T4" fmla="*/ 0 w 21600"/>
                <a:gd name="T5" fmla="*/ 7 h 1161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11614" fill="none" extrusionOk="0">
                  <a:moveTo>
                    <a:pt x="18211" y="0"/>
                  </a:moveTo>
                  <a:cubicBezTo>
                    <a:pt x="20424" y="3469"/>
                    <a:pt x="21600" y="7498"/>
                    <a:pt x="21600" y="11614"/>
                  </a:cubicBezTo>
                </a:path>
                <a:path w="21600" h="11614" stroke="0" extrusionOk="0">
                  <a:moveTo>
                    <a:pt x="18211" y="0"/>
                  </a:moveTo>
                  <a:cubicBezTo>
                    <a:pt x="20424" y="3469"/>
                    <a:pt x="21600" y="7498"/>
                    <a:pt x="21600" y="11614"/>
                  </a:cubicBezTo>
                  <a:lnTo>
                    <a:pt x="0" y="11614"/>
                  </a:lnTo>
                  <a:lnTo>
                    <a:pt x="18211" y="0"/>
                  </a:lnTo>
                  <a:close/>
                </a:path>
              </a:pathLst>
            </a:custGeom>
            <a:noFill/>
            <a:ln w="3175">
              <a:solidFill>
                <a:srgbClr val="800080"/>
              </a:solidFill>
              <a:prstDash val="dash"/>
              <a:round/>
              <a:headEnd type="stealth" w="med" len="med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70" name="Arc 23"/>
            <p:cNvSpPr>
              <a:spLocks noChangeAspect="1"/>
            </p:cNvSpPr>
            <p:nvPr/>
          </p:nvSpPr>
          <p:spPr bwMode="auto">
            <a:xfrm rot="2592141">
              <a:off x="1383" y="1246"/>
              <a:ext cx="303" cy="284"/>
            </a:xfrm>
            <a:custGeom>
              <a:avLst/>
              <a:gdLst>
                <a:gd name="T0" fmla="*/ 3 w 21600"/>
                <a:gd name="T1" fmla="*/ 0 h 12873"/>
                <a:gd name="T2" fmla="*/ 4 w 21600"/>
                <a:gd name="T3" fmla="*/ 6 h 12873"/>
                <a:gd name="T4" fmla="*/ 0 w 21600"/>
                <a:gd name="T5" fmla="*/ 6 h 128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12873" fill="none" extrusionOk="0">
                  <a:moveTo>
                    <a:pt x="17344" y="0"/>
                  </a:moveTo>
                  <a:cubicBezTo>
                    <a:pt x="20108" y="3723"/>
                    <a:pt x="21600" y="8236"/>
                    <a:pt x="21600" y="12873"/>
                  </a:cubicBezTo>
                </a:path>
                <a:path w="21600" h="12873" stroke="0" extrusionOk="0">
                  <a:moveTo>
                    <a:pt x="17344" y="0"/>
                  </a:moveTo>
                  <a:cubicBezTo>
                    <a:pt x="20108" y="3723"/>
                    <a:pt x="21600" y="8236"/>
                    <a:pt x="21600" y="12873"/>
                  </a:cubicBezTo>
                  <a:lnTo>
                    <a:pt x="0" y="12873"/>
                  </a:lnTo>
                  <a:lnTo>
                    <a:pt x="17344" y="0"/>
                  </a:lnTo>
                  <a:close/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71" name="Arc 24"/>
            <p:cNvSpPr>
              <a:spLocks noChangeAspect="1"/>
            </p:cNvSpPr>
            <p:nvPr/>
          </p:nvSpPr>
          <p:spPr bwMode="auto">
            <a:xfrm rot="15895320" flipV="1">
              <a:off x="1566" y="1569"/>
              <a:ext cx="303" cy="305"/>
            </a:xfrm>
            <a:custGeom>
              <a:avLst/>
              <a:gdLst>
                <a:gd name="T0" fmla="*/ 3 w 21600"/>
                <a:gd name="T1" fmla="*/ 0 h 13841"/>
                <a:gd name="T2" fmla="*/ 4 w 21600"/>
                <a:gd name="T3" fmla="*/ 7 h 13841"/>
                <a:gd name="T4" fmla="*/ 0 w 21600"/>
                <a:gd name="T5" fmla="*/ 7 h 1384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13841" fill="none" extrusionOk="0">
                  <a:moveTo>
                    <a:pt x="16582" y="0"/>
                  </a:moveTo>
                  <a:cubicBezTo>
                    <a:pt x="19824" y="3883"/>
                    <a:pt x="21600" y="8782"/>
                    <a:pt x="21600" y="13841"/>
                  </a:cubicBezTo>
                </a:path>
                <a:path w="21600" h="13841" stroke="0" extrusionOk="0">
                  <a:moveTo>
                    <a:pt x="16582" y="0"/>
                  </a:moveTo>
                  <a:cubicBezTo>
                    <a:pt x="19824" y="3883"/>
                    <a:pt x="21600" y="8782"/>
                    <a:pt x="21600" y="13841"/>
                  </a:cubicBezTo>
                  <a:lnTo>
                    <a:pt x="0" y="13841"/>
                  </a:lnTo>
                  <a:lnTo>
                    <a:pt x="16582" y="0"/>
                  </a:lnTo>
                  <a:close/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72" name="Arc 25"/>
            <p:cNvSpPr>
              <a:spLocks noChangeAspect="1"/>
            </p:cNvSpPr>
            <p:nvPr/>
          </p:nvSpPr>
          <p:spPr bwMode="auto">
            <a:xfrm rot="587661">
              <a:off x="1338" y="1331"/>
              <a:ext cx="195" cy="238"/>
            </a:xfrm>
            <a:custGeom>
              <a:avLst/>
              <a:gdLst>
                <a:gd name="T0" fmla="*/ 1 w 21600"/>
                <a:gd name="T1" fmla="*/ 0 h 20275"/>
                <a:gd name="T2" fmla="*/ 2 w 21600"/>
                <a:gd name="T3" fmla="*/ 3 h 20275"/>
                <a:gd name="T4" fmla="*/ 0 w 21600"/>
                <a:gd name="T5" fmla="*/ 3 h 2027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0275" fill="none" extrusionOk="0">
                  <a:moveTo>
                    <a:pt x="7449" y="0"/>
                  </a:moveTo>
                  <a:cubicBezTo>
                    <a:pt x="15950" y="3123"/>
                    <a:pt x="21600" y="11218"/>
                    <a:pt x="21600" y="20275"/>
                  </a:cubicBezTo>
                </a:path>
                <a:path w="21600" h="20275" stroke="0" extrusionOk="0">
                  <a:moveTo>
                    <a:pt x="7449" y="0"/>
                  </a:moveTo>
                  <a:cubicBezTo>
                    <a:pt x="15950" y="3123"/>
                    <a:pt x="21600" y="11218"/>
                    <a:pt x="21600" y="20275"/>
                  </a:cubicBezTo>
                  <a:lnTo>
                    <a:pt x="0" y="20275"/>
                  </a:lnTo>
                  <a:lnTo>
                    <a:pt x="7449" y="0"/>
                  </a:lnTo>
                  <a:close/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73" name="Arc 26"/>
            <p:cNvSpPr>
              <a:spLocks noChangeAspect="1"/>
            </p:cNvSpPr>
            <p:nvPr/>
          </p:nvSpPr>
          <p:spPr bwMode="auto">
            <a:xfrm rot="5649128" flipH="1">
              <a:off x="1519" y="1618"/>
              <a:ext cx="303" cy="313"/>
            </a:xfrm>
            <a:custGeom>
              <a:avLst/>
              <a:gdLst>
                <a:gd name="T0" fmla="*/ 3 w 21600"/>
                <a:gd name="T1" fmla="*/ 0 h 14195"/>
                <a:gd name="T2" fmla="*/ 4 w 21600"/>
                <a:gd name="T3" fmla="*/ 7 h 14195"/>
                <a:gd name="T4" fmla="*/ 0 w 21600"/>
                <a:gd name="T5" fmla="*/ 7 h 14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14195" fill="none" extrusionOk="0">
                  <a:moveTo>
                    <a:pt x="16280" y="-1"/>
                  </a:moveTo>
                  <a:cubicBezTo>
                    <a:pt x="19710" y="3933"/>
                    <a:pt x="21600" y="8975"/>
                    <a:pt x="21600" y="14195"/>
                  </a:cubicBezTo>
                </a:path>
                <a:path w="21600" h="14195" stroke="0" extrusionOk="0">
                  <a:moveTo>
                    <a:pt x="16280" y="-1"/>
                  </a:moveTo>
                  <a:cubicBezTo>
                    <a:pt x="19710" y="3933"/>
                    <a:pt x="21600" y="8975"/>
                    <a:pt x="21600" y="14195"/>
                  </a:cubicBezTo>
                  <a:lnTo>
                    <a:pt x="0" y="14195"/>
                  </a:lnTo>
                  <a:lnTo>
                    <a:pt x="16280" y="-1"/>
                  </a:lnTo>
                  <a:close/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74" name="Freeform 27"/>
            <p:cNvSpPr>
              <a:spLocks noChangeAspect="1"/>
            </p:cNvSpPr>
            <p:nvPr/>
          </p:nvSpPr>
          <p:spPr bwMode="auto">
            <a:xfrm>
              <a:off x="1537" y="1585"/>
              <a:ext cx="92" cy="10"/>
            </a:xfrm>
            <a:custGeom>
              <a:avLst/>
              <a:gdLst>
                <a:gd name="T0" fmla="*/ 0 w 231"/>
                <a:gd name="T1" fmla="*/ 4 h 23"/>
                <a:gd name="T2" fmla="*/ 37 w 231"/>
                <a:gd name="T3" fmla="*/ 0 h 23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31" h="23">
                  <a:moveTo>
                    <a:pt x="0" y="23"/>
                  </a:moveTo>
                  <a:lnTo>
                    <a:pt x="231" y="0"/>
                  </a:lnTo>
                </a:path>
              </a:pathLst>
            </a:custGeom>
            <a:noFill/>
            <a:ln w="25400" cap="flat">
              <a:solidFill>
                <a:srgbClr val="FF0000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75" name="Oval 28"/>
            <p:cNvSpPr>
              <a:spLocks noChangeAspect="1" noChangeArrowheads="1"/>
            </p:cNvSpPr>
            <p:nvPr/>
          </p:nvSpPr>
          <p:spPr bwMode="auto">
            <a:xfrm>
              <a:off x="1451" y="1555"/>
              <a:ext cx="145" cy="85"/>
            </a:xfrm>
            <a:prstGeom prst="ellipse">
              <a:avLst/>
            </a:prstGeom>
            <a:solidFill>
              <a:srgbClr val="FF0000">
                <a:alpha val="50195"/>
              </a:srgbClr>
            </a:solidFill>
            <a:ln w="28575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76" name="Oval 29"/>
            <p:cNvSpPr>
              <a:spLocks noChangeAspect="1" noChangeArrowheads="1"/>
            </p:cNvSpPr>
            <p:nvPr/>
          </p:nvSpPr>
          <p:spPr bwMode="auto">
            <a:xfrm>
              <a:off x="1365" y="1678"/>
              <a:ext cx="345" cy="122"/>
            </a:xfrm>
            <a:prstGeom prst="ellipse">
              <a:avLst/>
            </a:prstGeom>
            <a:solidFill>
              <a:srgbClr val="993366">
                <a:alpha val="50195"/>
              </a:srgbClr>
            </a:solidFill>
            <a:ln w="28575">
              <a:solidFill>
                <a:srgbClr val="993366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77" name="Text Box 30"/>
            <p:cNvSpPr txBox="1">
              <a:spLocks noChangeAspect="1" noChangeArrowheads="1"/>
            </p:cNvSpPr>
            <p:nvPr/>
          </p:nvSpPr>
          <p:spPr bwMode="auto">
            <a:xfrm>
              <a:off x="1973" y="1752"/>
              <a:ext cx="692" cy="177"/>
            </a:xfrm>
            <a:prstGeom prst="rect">
              <a:avLst/>
            </a:prstGeom>
            <a:noFill/>
            <a:ln w="19050">
              <a:solidFill>
                <a:srgbClr val="80008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lnSpc>
                  <a:spcPct val="80000"/>
                </a:lnSpc>
              </a:pPr>
              <a:r>
                <a:rPr lang="fr-FR" sz="1400">
                  <a:latin typeface="Times New Roman" pitchFamily="18" charset="0"/>
                </a:rPr>
                <a:t>B étiquetage</a:t>
              </a:r>
            </a:p>
          </p:txBody>
        </p:sp>
        <p:sp>
          <p:nvSpPr>
            <p:cNvPr id="49178" name="Rectangle 31"/>
            <p:cNvSpPr>
              <a:spLocks noChangeAspect="1" noChangeArrowheads="1"/>
            </p:cNvSpPr>
            <p:nvPr/>
          </p:nvSpPr>
          <p:spPr bwMode="auto">
            <a:xfrm>
              <a:off x="1927" y="1334"/>
              <a:ext cx="756" cy="191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fr-FR" sz="1400">
                  <a:latin typeface="Times New Roman" pitchFamily="18" charset="0"/>
                </a:rPr>
                <a:t>B</a:t>
              </a:r>
              <a:r>
                <a:rPr lang="fr-FR" sz="1400" baseline="30000">
                  <a:latin typeface="Times New Roman" pitchFamily="18" charset="0"/>
                </a:rPr>
                <a:t>0</a:t>
              </a:r>
              <a:r>
                <a:rPr lang="fr-FR" sz="1400">
                  <a:latin typeface="Times New Roman" pitchFamily="18" charset="0"/>
                </a:rPr>
                <a:t> </a:t>
              </a:r>
              <a:r>
                <a:rPr lang="fr-FR" sz="1400">
                  <a:latin typeface="Times New Roman" pitchFamily="18" charset="0"/>
                  <a:cs typeface="Times New Roman" pitchFamily="18" charset="0"/>
                </a:rPr>
                <a:t>→ J/</a:t>
              </a:r>
              <a:r>
                <a:rPr lang="fr-FR" sz="1400">
                  <a:latin typeface="Symbol" pitchFamily="18" charset="2"/>
                  <a:cs typeface="Times New Roman" pitchFamily="18" charset="0"/>
                </a:rPr>
                <a:t>Y</a:t>
              </a:r>
              <a:r>
                <a:rPr lang="fr-FR" sz="1400">
                  <a:latin typeface="Times New Roman" pitchFamily="18" charset="0"/>
                  <a:cs typeface="Times New Roman" pitchFamily="18" charset="0"/>
                </a:rPr>
                <a:t> K</a:t>
              </a:r>
              <a:r>
                <a:rPr lang="fr-FR" sz="1400" baseline="30000">
                  <a:latin typeface="Times New Roman" pitchFamily="18" charset="0"/>
                  <a:cs typeface="Times New Roman" pitchFamily="18" charset="0"/>
                </a:rPr>
                <a:t>0</a:t>
              </a:r>
              <a:r>
                <a:rPr lang="fr-FR" sz="1400" baseline="-25000">
                  <a:latin typeface="Times New Roman" pitchFamily="18" charset="0"/>
                  <a:cs typeface="Times New Roman" pitchFamily="18" charset="0"/>
                </a:rPr>
                <a:t>S</a:t>
              </a:r>
            </a:p>
          </p:txBody>
        </p:sp>
      </p:grpSp>
      <p:sp>
        <p:nvSpPr>
          <p:cNvPr id="547872" name="Line 32"/>
          <p:cNvSpPr>
            <a:spLocks noChangeShapeType="1"/>
          </p:cNvSpPr>
          <p:nvPr/>
        </p:nvSpPr>
        <p:spPr bwMode="auto">
          <a:xfrm>
            <a:off x="6732588" y="4581525"/>
            <a:ext cx="0" cy="172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7873" name="Text Box 33"/>
          <p:cNvSpPr txBox="1">
            <a:spLocks noChangeArrowheads="1"/>
          </p:cNvSpPr>
          <p:nvPr/>
        </p:nvSpPr>
        <p:spPr bwMode="auto">
          <a:xfrm>
            <a:off x="4913313" y="6086475"/>
            <a:ext cx="1314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/>
              <a:t>Avec boost</a:t>
            </a:r>
          </a:p>
        </p:txBody>
      </p:sp>
      <p:sp>
        <p:nvSpPr>
          <p:cNvPr id="547874" name="Text Box 34"/>
          <p:cNvSpPr txBox="1">
            <a:spLocks noChangeArrowheads="1"/>
          </p:cNvSpPr>
          <p:nvPr/>
        </p:nvSpPr>
        <p:spPr bwMode="auto">
          <a:xfrm>
            <a:off x="7218363" y="6092825"/>
            <a:ext cx="132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/>
              <a:t>Sans boost</a:t>
            </a:r>
          </a:p>
        </p:txBody>
      </p:sp>
      <p:sp>
        <p:nvSpPr>
          <p:cNvPr id="49164" name="Text Box 35"/>
          <p:cNvSpPr txBox="1">
            <a:spLocks noChangeArrowheads="1"/>
          </p:cNvSpPr>
          <p:nvPr/>
        </p:nvSpPr>
        <p:spPr bwMode="auto">
          <a:xfrm rot="-5400000">
            <a:off x="7767638" y="2789237"/>
            <a:ext cx="23304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 sz="1000"/>
              <a:t>(cliquer sur l’animation pour démarrer)</a:t>
            </a:r>
          </a:p>
        </p:txBody>
      </p:sp>
      <p:pic>
        <p:nvPicPr>
          <p:cNvPr id="547877" name="varying_resol.wmv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925" y="1449388"/>
            <a:ext cx="3886200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8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8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8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478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5478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7877"/>
                  </p:tgtEl>
                </p:cond>
              </p:nextCondLst>
            </p:seq>
            <p:video>
              <p:cMediaNode>
                <p:cTn id="4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47877"/>
                </p:tgtEl>
              </p:cMediaNode>
            </p:video>
          </p:childTnLst>
        </p:cTn>
      </p:par>
    </p:tnLst>
    <p:bldLst>
      <p:bldP spid="547843" grpId="0" build="p"/>
      <p:bldP spid="547872" grpId="0" animBg="1"/>
      <p:bldP spid="547873" grpId="0"/>
      <p:bldP spid="54787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6AE004-022E-4688-9733-E0D66B29CDDA}" type="slidenum">
              <a:rPr lang="en-US"/>
              <a:pPr>
                <a:defRPr/>
              </a:pPr>
              <a:t>48</a:t>
            </a:fld>
            <a:endParaRPr lang="en-US"/>
          </a:p>
        </p:txBody>
      </p:sp>
      <p:pic>
        <p:nvPicPr>
          <p:cNvPr id="50181" name="Picture 4"/>
          <p:cNvPicPr>
            <a:picLocks noChangeAspect="1" noChangeArrowheads="1"/>
          </p:cNvPicPr>
          <p:nvPr/>
        </p:nvPicPr>
        <p:blipFill>
          <a:blip r:embed="rId3">
            <a:lum bright="84000" contrast="-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59483">
            <a:off x="57150" y="284163"/>
            <a:ext cx="11588750" cy="609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182" name="Freeform 7"/>
          <p:cNvSpPr>
            <a:spLocks/>
          </p:cNvSpPr>
          <p:nvPr/>
        </p:nvSpPr>
        <p:spPr bwMode="auto">
          <a:xfrm>
            <a:off x="6788150" y="1362075"/>
            <a:ext cx="1474788" cy="557213"/>
          </a:xfrm>
          <a:custGeom>
            <a:avLst/>
            <a:gdLst>
              <a:gd name="T0" fmla="*/ 252015710 w 929"/>
              <a:gd name="T1" fmla="*/ 740926602 h 351"/>
              <a:gd name="T2" fmla="*/ 458668593 w 929"/>
              <a:gd name="T3" fmla="*/ 866934528 h 351"/>
              <a:gd name="T4" fmla="*/ 1673384317 w 929"/>
              <a:gd name="T5" fmla="*/ 836692626 h 351"/>
              <a:gd name="T6" fmla="*/ 2147483647 w 929"/>
              <a:gd name="T7" fmla="*/ 645160579 h 351"/>
              <a:gd name="T8" fmla="*/ 2147483647 w 929"/>
              <a:gd name="T9" fmla="*/ 267136802 h 351"/>
              <a:gd name="T10" fmla="*/ 2084170719 w 929"/>
              <a:gd name="T11" fmla="*/ 189012682 h 351"/>
              <a:gd name="T12" fmla="*/ 1814513115 w 929"/>
              <a:gd name="T13" fmla="*/ 110886975 h 351"/>
              <a:gd name="T14" fmla="*/ 1388607358 w 929"/>
              <a:gd name="T15" fmla="*/ 0 h 351"/>
              <a:gd name="T16" fmla="*/ 788809967 w 929"/>
              <a:gd name="T17" fmla="*/ 15120951 h 351"/>
              <a:gd name="T18" fmla="*/ 506552372 w 929"/>
              <a:gd name="T19" fmla="*/ 156249828 h 351"/>
              <a:gd name="T20" fmla="*/ 347781680 w 929"/>
              <a:gd name="T21" fmla="*/ 267136802 h 351"/>
              <a:gd name="T22" fmla="*/ 252015710 w 929"/>
              <a:gd name="T23" fmla="*/ 378023777 h 351"/>
              <a:gd name="T24" fmla="*/ 221773825 w 929"/>
              <a:gd name="T25" fmla="*/ 473789800 h 351"/>
              <a:gd name="T26" fmla="*/ 395665459 w 929"/>
              <a:gd name="T27" fmla="*/ 884576431 h 351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929" h="351">
                <a:moveTo>
                  <a:pt x="100" y="294"/>
                </a:moveTo>
                <a:cubicBezTo>
                  <a:pt x="115" y="321"/>
                  <a:pt x="161" y="313"/>
                  <a:pt x="182" y="344"/>
                </a:cubicBezTo>
                <a:cubicBezTo>
                  <a:pt x="216" y="343"/>
                  <a:pt x="537" y="344"/>
                  <a:pt x="664" y="332"/>
                </a:cubicBezTo>
                <a:cubicBezTo>
                  <a:pt x="744" y="324"/>
                  <a:pt x="821" y="285"/>
                  <a:pt x="895" y="256"/>
                </a:cubicBezTo>
                <a:cubicBezTo>
                  <a:pt x="929" y="210"/>
                  <a:pt x="921" y="173"/>
                  <a:pt x="908" y="106"/>
                </a:cubicBezTo>
                <a:cubicBezTo>
                  <a:pt x="905" y="90"/>
                  <a:pt x="836" y="77"/>
                  <a:pt x="827" y="75"/>
                </a:cubicBezTo>
                <a:cubicBezTo>
                  <a:pt x="787" y="58"/>
                  <a:pt x="762" y="51"/>
                  <a:pt x="720" y="44"/>
                </a:cubicBezTo>
                <a:cubicBezTo>
                  <a:pt x="665" y="25"/>
                  <a:pt x="608" y="11"/>
                  <a:pt x="551" y="0"/>
                </a:cubicBezTo>
                <a:cubicBezTo>
                  <a:pt x="472" y="2"/>
                  <a:pt x="392" y="2"/>
                  <a:pt x="313" y="6"/>
                </a:cubicBezTo>
                <a:cubicBezTo>
                  <a:pt x="271" y="8"/>
                  <a:pt x="240" y="49"/>
                  <a:pt x="201" y="62"/>
                </a:cubicBezTo>
                <a:cubicBezTo>
                  <a:pt x="151" y="98"/>
                  <a:pt x="172" y="84"/>
                  <a:pt x="138" y="106"/>
                </a:cubicBezTo>
                <a:cubicBezTo>
                  <a:pt x="126" y="121"/>
                  <a:pt x="109" y="133"/>
                  <a:pt x="100" y="150"/>
                </a:cubicBezTo>
                <a:cubicBezTo>
                  <a:pt x="94" y="162"/>
                  <a:pt x="0" y="325"/>
                  <a:pt x="88" y="188"/>
                </a:cubicBezTo>
                <a:cubicBezTo>
                  <a:pt x="91" y="223"/>
                  <a:pt x="82" y="263"/>
                  <a:pt x="157" y="351"/>
                </a:cubicBezTo>
              </a:path>
            </a:pathLst>
          </a:custGeom>
          <a:noFill/>
          <a:ln w="38100">
            <a:solidFill>
              <a:srgbClr val="FFDBD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3" name="Freeform 8"/>
          <p:cNvSpPr>
            <a:spLocks/>
          </p:cNvSpPr>
          <p:nvPr/>
        </p:nvSpPr>
        <p:spPr bwMode="auto">
          <a:xfrm>
            <a:off x="307975" y="2655888"/>
            <a:ext cx="4135438" cy="425450"/>
          </a:xfrm>
          <a:custGeom>
            <a:avLst/>
            <a:gdLst>
              <a:gd name="T0" fmla="*/ 2147483647 w 2605"/>
              <a:gd name="T1" fmla="*/ 12601575 h 268"/>
              <a:gd name="T2" fmla="*/ 2147483647 w 2605"/>
              <a:gd name="T3" fmla="*/ 42843450 h 268"/>
              <a:gd name="T4" fmla="*/ 2147483647 w 2605"/>
              <a:gd name="T5" fmla="*/ 327620313 h 268"/>
              <a:gd name="T6" fmla="*/ 2147483647 w 2605"/>
              <a:gd name="T7" fmla="*/ 390625013 h 268"/>
              <a:gd name="T8" fmla="*/ 2147483647 w 2605"/>
              <a:gd name="T9" fmla="*/ 468749063 h 268"/>
              <a:gd name="T10" fmla="*/ 1562497064 w 2605"/>
              <a:gd name="T11" fmla="*/ 579635938 h 268"/>
              <a:gd name="T12" fmla="*/ 332660665 w 2605"/>
              <a:gd name="T13" fmla="*/ 627519700 h 268"/>
              <a:gd name="T14" fmla="*/ 78125647 w 2605"/>
              <a:gd name="T15" fmla="*/ 660280938 h 268"/>
              <a:gd name="T16" fmla="*/ 0 w 2605"/>
              <a:gd name="T17" fmla="*/ 675401875 h 26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605" h="268">
                <a:moveTo>
                  <a:pt x="2605" y="5"/>
                </a:moveTo>
                <a:cubicBezTo>
                  <a:pt x="2453" y="9"/>
                  <a:pt x="2422" y="0"/>
                  <a:pt x="2317" y="17"/>
                </a:cubicBezTo>
                <a:cubicBezTo>
                  <a:pt x="2164" y="42"/>
                  <a:pt x="2011" y="94"/>
                  <a:pt x="1860" y="130"/>
                </a:cubicBezTo>
                <a:cubicBezTo>
                  <a:pt x="1694" y="121"/>
                  <a:pt x="1534" y="125"/>
                  <a:pt x="1371" y="155"/>
                </a:cubicBezTo>
                <a:cubicBezTo>
                  <a:pt x="1327" y="173"/>
                  <a:pt x="1280" y="180"/>
                  <a:pt x="1233" y="186"/>
                </a:cubicBezTo>
                <a:cubicBezTo>
                  <a:pt x="1039" y="245"/>
                  <a:pt x="820" y="223"/>
                  <a:pt x="620" y="230"/>
                </a:cubicBezTo>
                <a:cubicBezTo>
                  <a:pt x="440" y="263"/>
                  <a:pt x="449" y="245"/>
                  <a:pt x="132" y="249"/>
                </a:cubicBezTo>
                <a:cubicBezTo>
                  <a:pt x="40" y="257"/>
                  <a:pt x="91" y="250"/>
                  <a:pt x="31" y="262"/>
                </a:cubicBezTo>
                <a:cubicBezTo>
                  <a:pt x="21" y="264"/>
                  <a:pt x="0" y="268"/>
                  <a:pt x="0" y="268"/>
                </a:cubicBezTo>
              </a:path>
            </a:pathLst>
          </a:custGeom>
          <a:noFill/>
          <a:ln w="41275">
            <a:solidFill>
              <a:srgbClr val="FFDBD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4" name="Freeform 9"/>
          <p:cNvSpPr>
            <a:spLocks/>
          </p:cNvSpPr>
          <p:nvPr/>
        </p:nvSpPr>
        <p:spPr bwMode="auto">
          <a:xfrm>
            <a:off x="8250238" y="2832100"/>
            <a:ext cx="88900" cy="417513"/>
          </a:xfrm>
          <a:custGeom>
            <a:avLst/>
            <a:gdLst>
              <a:gd name="T0" fmla="*/ 0 w 56"/>
              <a:gd name="T1" fmla="*/ 0 h 263"/>
              <a:gd name="T2" fmla="*/ 78125638 w 56"/>
              <a:gd name="T3" fmla="*/ 284778791 h 263"/>
              <a:gd name="T4" fmla="*/ 93246575 w 56"/>
              <a:gd name="T5" fmla="*/ 551915673 h 263"/>
              <a:gd name="T6" fmla="*/ 141128750 w 56"/>
              <a:gd name="T7" fmla="*/ 632560770 h 26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6" h="263">
                <a:moveTo>
                  <a:pt x="0" y="0"/>
                </a:moveTo>
                <a:cubicBezTo>
                  <a:pt x="12" y="37"/>
                  <a:pt x="19" y="75"/>
                  <a:pt x="31" y="113"/>
                </a:cubicBezTo>
                <a:cubicBezTo>
                  <a:pt x="33" y="148"/>
                  <a:pt x="32" y="184"/>
                  <a:pt x="37" y="219"/>
                </a:cubicBezTo>
                <a:cubicBezTo>
                  <a:pt x="39" y="231"/>
                  <a:pt x="56" y="263"/>
                  <a:pt x="56" y="251"/>
                </a:cubicBezTo>
              </a:path>
            </a:pathLst>
          </a:custGeom>
          <a:noFill/>
          <a:ln w="31750">
            <a:solidFill>
              <a:srgbClr val="B9FFB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5" name="Freeform 10"/>
          <p:cNvSpPr>
            <a:spLocks/>
          </p:cNvSpPr>
          <p:nvPr/>
        </p:nvSpPr>
        <p:spPr bwMode="auto">
          <a:xfrm>
            <a:off x="8316913" y="2813050"/>
            <a:ext cx="79375" cy="407988"/>
          </a:xfrm>
          <a:custGeom>
            <a:avLst/>
            <a:gdLst>
              <a:gd name="T0" fmla="*/ 0 w 50"/>
              <a:gd name="T1" fmla="*/ 0 h 257"/>
              <a:gd name="T2" fmla="*/ 95765938 w 50"/>
              <a:gd name="T3" fmla="*/ 204133700 h 257"/>
              <a:gd name="T4" fmla="*/ 126007813 w 50"/>
              <a:gd name="T5" fmla="*/ 647681744 h 25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50" h="257">
                <a:moveTo>
                  <a:pt x="0" y="0"/>
                </a:moveTo>
                <a:cubicBezTo>
                  <a:pt x="25" y="25"/>
                  <a:pt x="28" y="48"/>
                  <a:pt x="38" y="81"/>
                </a:cubicBezTo>
                <a:cubicBezTo>
                  <a:pt x="41" y="133"/>
                  <a:pt x="50" y="203"/>
                  <a:pt x="50" y="257"/>
                </a:cubicBezTo>
              </a:path>
            </a:pathLst>
          </a:custGeom>
          <a:noFill/>
          <a:ln w="31750">
            <a:solidFill>
              <a:srgbClr val="B9FFB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17475"/>
            <a:ext cx="7772400" cy="1143000"/>
          </a:xfrm>
        </p:spPr>
        <p:txBody>
          <a:bodyPr/>
          <a:lstStyle/>
          <a:p>
            <a:pPr marL="1016000" indent="-1016000" eaLnBrk="1" hangingPunct="1">
              <a:buFontTx/>
              <a:buAutoNum type="romanUcPeriod" startAt="3"/>
            </a:pPr>
            <a:r>
              <a:rPr lang="fr-FR" sz="4000" smtClean="0"/>
              <a:t>Les incertitudes systématiques</a:t>
            </a:r>
          </a:p>
        </p:txBody>
      </p:sp>
      <p:sp>
        <p:nvSpPr>
          <p:cNvPr id="50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412875"/>
            <a:ext cx="8642350" cy="504031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fr-FR" sz="2400" smtClean="0"/>
              <a:t>Le modèle utilisé pour tenir en compte les effets expérimentaux a lui-même ses imperfections: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000" smtClean="0"/>
              <a:t>A-t-on pris en compte tous les effets expérimentaux ?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000" smtClean="0"/>
              <a:t>La façon dont ces effets sont pris en compte décrit-elle effectivement ces effets ?</a:t>
            </a:r>
          </a:p>
          <a:p>
            <a:pPr lvl="2" eaLnBrk="1" hangingPunct="1">
              <a:lnSpc>
                <a:spcPct val="90000"/>
              </a:lnSpc>
            </a:pPr>
            <a:r>
              <a:rPr lang="fr-FR" sz="1800" smtClean="0"/>
              <a:t>Dit autrement: le modèle est-il bien adapté ?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000" smtClean="0"/>
              <a:t>Dans quelle mesure les hypothèses faites sont-elles justifiées ?</a:t>
            </a:r>
          </a:p>
          <a:p>
            <a:pPr eaLnBrk="1" hangingPunct="1">
              <a:lnSpc>
                <a:spcPct val="90000"/>
              </a:lnSpc>
            </a:pPr>
            <a:r>
              <a:rPr lang="fr-FR" sz="2400" smtClean="0"/>
              <a:t>Le physicien doit donc faire la critique de son modèle et de là, estimer/quantifier les variations sur les paramètres mesurés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000" smtClean="0"/>
              <a:t>… faire son « travail de physicien »</a:t>
            </a:r>
          </a:p>
          <a:p>
            <a:pPr eaLnBrk="1" hangingPunct="1">
              <a:lnSpc>
                <a:spcPct val="90000"/>
              </a:lnSpc>
            </a:pPr>
            <a:r>
              <a:rPr lang="fr-FR" sz="2400" smtClean="0"/>
              <a:t>A nouveau, derrière cette problématique générale, chaque analyse de physique pose des problèmes spécifiques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000" smtClean="0"/>
              <a:t>Il n’y a pas de méthode systématique pour étudier les effets systématiques !</a:t>
            </a:r>
          </a:p>
          <a:p>
            <a:pPr eaLnBrk="1" hangingPunct="1">
              <a:lnSpc>
                <a:spcPct val="90000"/>
              </a:lnSpc>
            </a:pPr>
            <a:endParaRPr lang="fr-FR" sz="2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5089DD-D581-4D45-80AC-9791596B6D1E}" type="slidenum">
              <a:rPr lang="en-US"/>
              <a:pPr>
                <a:defRPr/>
              </a:pPr>
              <a:t>49</a:t>
            </a:fld>
            <a:endParaRPr lang="en-US"/>
          </a:p>
        </p:txBody>
      </p:sp>
      <p:sp>
        <p:nvSpPr>
          <p:cNvPr id="5120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25760"/>
            <a:ext cx="7772400" cy="1143000"/>
          </a:xfrm>
        </p:spPr>
        <p:txBody>
          <a:bodyPr/>
          <a:lstStyle/>
          <a:p>
            <a:pPr eaLnBrk="1" hangingPunct="1"/>
            <a:r>
              <a:rPr lang="fr-FR" sz="4000" dirty="0" smtClean="0"/>
              <a:t>Exemple d’incertitudes dues à des effet systématiques</a:t>
            </a:r>
          </a:p>
        </p:txBody>
      </p:sp>
      <p:sp>
        <p:nvSpPr>
          <p:cNvPr id="512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5301258"/>
            <a:ext cx="7772400" cy="100806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fr-FR" sz="2800" dirty="0" smtClean="0"/>
              <a:t>Incertitudes ajoutées quadratiquement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400" dirty="0" smtClean="0"/>
              <a:t>C’est-à-dire qu’on les suppose indépendantes.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95" y="1412776"/>
            <a:ext cx="6613657" cy="388843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5" descr="Blasen53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50" y="-26988"/>
            <a:ext cx="9753600" cy="7315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53975"/>
            <a:ext cx="7772400" cy="1143000"/>
          </a:xfrm>
        </p:spPr>
        <p:txBody>
          <a:bodyPr/>
          <a:lstStyle/>
          <a:p>
            <a:pPr eaLnBrk="1" hangingPunct="1"/>
            <a:r>
              <a:rPr lang="fr-FR" smtClean="0"/>
              <a:t>Exemples de collisions…</a:t>
            </a:r>
            <a:br>
              <a:rPr lang="fr-FR" smtClean="0"/>
            </a:br>
            <a:r>
              <a:rPr lang="fr-FR" sz="2400" smtClean="0"/>
              <a:t>(détecteurs pas à l’échelle)</a:t>
            </a:r>
            <a:endParaRPr lang="fr-FR" smtClean="0"/>
          </a:p>
        </p:txBody>
      </p:sp>
      <p:sp>
        <p:nvSpPr>
          <p:cNvPr id="7172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2193925"/>
            <a:ext cx="7772400" cy="4114800"/>
          </a:xfrm>
        </p:spPr>
        <p:txBody>
          <a:bodyPr/>
          <a:lstStyle/>
          <a:p>
            <a:pPr eaLnBrk="1" hangingPunct="1"/>
            <a:endParaRPr lang="fr-FR" smtClean="0"/>
          </a:p>
        </p:txBody>
      </p:sp>
      <p:grpSp>
        <p:nvGrpSpPr>
          <p:cNvPr id="7173" name="Groupe 4"/>
          <p:cNvGrpSpPr>
            <a:grpSpLocks/>
          </p:cNvGrpSpPr>
          <p:nvPr/>
        </p:nvGrpSpPr>
        <p:grpSpPr bwMode="auto">
          <a:xfrm>
            <a:off x="5400675" y="1506538"/>
            <a:ext cx="3563938" cy="3576637"/>
            <a:chOff x="72008" y="1340768"/>
            <a:chExt cx="3563888" cy="3575180"/>
          </a:xfrm>
        </p:grpSpPr>
        <p:pic>
          <p:nvPicPr>
            <p:cNvPr id="2" name="Picture 2" descr="990127-aleph-W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2008" y="1340768"/>
              <a:ext cx="3563888" cy="357518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91" name="Text Box 9"/>
            <p:cNvSpPr txBox="1">
              <a:spLocks noChangeArrowheads="1"/>
            </p:cNvSpPr>
            <p:nvPr/>
          </p:nvSpPr>
          <p:spPr bwMode="auto">
            <a:xfrm>
              <a:off x="2364309" y="1358855"/>
              <a:ext cx="1271587" cy="495300"/>
            </a:xfrm>
            <a:prstGeom prst="rect">
              <a:avLst/>
            </a:prstGeom>
            <a:solidFill>
              <a:schemeClr val="accent2">
                <a:alpha val="50195"/>
              </a:schemeClr>
            </a:solidFill>
            <a:ln w="38100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 sz="2400" b="1">
                  <a:solidFill>
                    <a:schemeClr val="bg1"/>
                  </a:solidFill>
                  <a:latin typeface="Times New Roman" pitchFamily="18" charset="0"/>
                </a:rPr>
                <a:t>ALEPH</a:t>
              </a:r>
            </a:p>
          </p:txBody>
        </p:sp>
      </p:grpSp>
      <p:grpSp>
        <p:nvGrpSpPr>
          <p:cNvPr id="7174" name="Groupe 6"/>
          <p:cNvGrpSpPr>
            <a:grpSpLocks/>
          </p:cNvGrpSpPr>
          <p:nvPr/>
        </p:nvGrpSpPr>
        <p:grpSpPr bwMode="auto">
          <a:xfrm>
            <a:off x="525463" y="1984375"/>
            <a:ext cx="3325812" cy="2881313"/>
            <a:chOff x="4855220" y="1412776"/>
            <a:chExt cx="3325812" cy="2881312"/>
          </a:xfrm>
        </p:grpSpPr>
        <p:grpSp>
          <p:nvGrpSpPr>
            <p:cNvPr id="116742" name="Group 6"/>
            <p:cNvGrpSpPr>
              <a:grpSpLocks/>
            </p:cNvGrpSpPr>
            <p:nvPr/>
          </p:nvGrpSpPr>
          <p:grpSpPr bwMode="auto">
            <a:xfrm>
              <a:off x="4855220" y="1412776"/>
              <a:ext cx="3325812" cy="2881312"/>
              <a:chOff x="1746" y="1888"/>
              <a:chExt cx="2095" cy="181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3" name="AutoShape 7"/>
              <p:cNvSpPr>
                <a:spLocks noChangeAspect="1" noChangeArrowheads="1"/>
              </p:cNvSpPr>
              <p:nvPr/>
            </p:nvSpPr>
            <p:spPr bwMode="auto">
              <a:xfrm>
                <a:off x="1748" y="1888"/>
                <a:ext cx="2079" cy="1814"/>
              </a:xfrm>
              <a:prstGeom prst="hexagon">
                <a:avLst>
                  <a:gd name="adj" fmla="val 28652"/>
                  <a:gd name="vf" fmla="val 115470"/>
                </a:avLst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pic>
            <p:nvPicPr>
              <p:cNvPr id="4" name="Picture 8" descr="000823-babar-transparent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46" y="1888"/>
                <a:ext cx="2095" cy="18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7189" name="Text Box 11"/>
            <p:cNvSpPr txBox="1">
              <a:spLocks noChangeArrowheads="1"/>
            </p:cNvSpPr>
            <p:nvPr/>
          </p:nvSpPr>
          <p:spPr bwMode="auto">
            <a:xfrm>
              <a:off x="5940152" y="3779134"/>
              <a:ext cx="1181100" cy="495300"/>
            </a:xfrm>
            <a:prstGeom prst="rect">
              <a:avLst/>
            </a:prstGeom>
            <a:solidFill>
              <a:schemeClr val="accent2">
                <a:alpha val="50195"/>
              </a:schemeClr>
            </a:solidFill>
            <a:ln w="38100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fr-FR" sz="2400" b="1">
                  <a:solidFill>
                    <a:schemeClr val="bg1"/>
                  </a:solidFill>
                  <a:latin typeface="Times New Roman" pitchFamily="18" charset="0"/>
                </a:rPr>
                <a:t>B</a:t>
              </a:r>
              <a:r>
                <a:rPr lang="fr-FR" sz="2000" b="1">
                  <a:solidFill>
                    <a:schemeClr val="bg1"/>
                  </a:solidFill>
                  <a:latin typeface="Times New Roman" pitchFamily="18" charset="0"/>
                </a:rPr>
                <a:t>A</a:t>
              </a:r>
              <a:r>
                <a:rPr lang="fr-FR" sz="2400" b="1">
                  <a:solidFill>
                    <a:schemeClr val="bg1"/>
                  </a:solidFill>
                  <a:latin typeface="Times New Roman" pitchFamily="18" charset="0"/>
                </a:rPr>
                <a:t>B</a:t>
              </a:r>
              <a:r>
                <a:rPr lang="fr-FR" sz="2000" b="1">
                  <a:solidFill>
                    <a:schemeClr val="bg1"/>
                  </a:solidFill>
                  <a:latin typeface="Times New Roman" pitchFamily="18" charset="0"/>
                </a:rPr>
                <a:t>AR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6748" name="Rectangle 12"/>
              <p:cNvSpPr>
                <a:spLocks noChangeArrowheads="1"/>
              </p:cNvSpPr>
              <p:nvPr/>
            </p:nvSpPr>
            <p:spPr bwMode="auto">
              <a:xfrm>
                <a:off x="98425" y="5264150"/>
                <a:ext cx="5266185" cy="76739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2">
                        <a:alpha val="34117"/>
                      </a:schemeClr>
                    </a:solidFill>
                  </a14:hiddenFill>
                </a:ext>
                <a:ext uri="{91240B29-F687-4F45-9708-019B960494DF}">
                  <a14:hiddenLine w="19050">
                    <a:solidFill>
                      <a:schemeClr val="tx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fr-FR" sz="2000" dirty="0" err="1">
                    <a:latin typeface="Times New Roman" pitchFamily="18" charset="0"/>
                  </a:rPr>
                  <a:t>e</a:t>
                </a:r>
                <a:r>
                  <a:rPr lang="fr-FR" sz="2000" baseline="30000" dirty="0" err="1" smtClean="0">
                    <a:latin typeface="Symbol" pitchFamily="18" charset="2"/>
                  </a:rPr>
                  <a:t>+</a:t>
                </a:r>
                <a:r>
                  <a:rPr lang="fr-FR" sz="2000" dirty="0" err="1" smtClean="0">
                    <a:latin typeface="Times New Roman" pitchFamily="18" charset="0"/>
                  </a:rPr>
                  <a:t>e</a:t>
                </a:r>
                <a:r>
                  <a:rPr lang="fr-FR" sz="2000" baseline="30000" dirty="0" smtClean="0">
                    <a:latin typeface="Symbol" pitchFamily="18" charset="2"/>
                  </a:rPr>
                  <a:t>-</a:t>
                </a:r>
                <a:r>
                  <a:rPr lang="fr-FR" sz="2000" dirty="0" smtClean="0">
                    <a:latin typeface="Times New Roman" pitchFamily="18" charset="0"/>
                  </a:rPr>
                  <a:t> </a:t>
                </a:r>
                <a:r>
                  <a:rPr lang="fr-FR" sz="2000" dirty="0" smtClean="0">
                    <a:latin typeface="Times New Roman" pitchFamily="18" charset="0"/>
                    <a:cs typeface="Times New Roman" pitchFamily="18" charset="0"/>
                  </a:rPr>
                  <a:t>→ </a:t>
                </a:r>
                <a:r>
                  <a:rPr lang="fr-FR" sz="2000" dirty="0" smtClean="0">
                    <a:latin typeface="Symbol" pitchFamily="18" charset="2"/>
                    <a:cs typeface="Times New Roman" pitchFamily="18" charset="0"/>
                  </a:rPr>
                  <a:t>U</a:t>
                </a:r>
                <a:r>
                  <a:rPr lang="fr-FR" sz="2000" dirty="0" smtClean="0">
                    <a:latin typeface="Times New Roman" pitchFamily="18" charset="0"/>
                    <a:cs typeface="Times New Roman" pitchFamily="18" charset="0"/>
                  </a:rPr>
                  <a:t>(4S) →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2000" i="1" smtClean="0">
                            <a:latin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2000" b="0" i="0" smtClean="0">
                            <a:latin typeface="Cambria Math"/>
                            <a:cs typeface="Times New Roman" pitchFamily="18" charset="0"/>
                          </a:rPr>
                          <m:t>B</m:t>
                        </m:r>
                      </m:e>
                      <m:sup>
                        <m:r>
                          <a:rPr lang="fr-FR" sz="2000" b="0" i="1" smtClean="0">
                            <a:latin typeface="Cambria Math"/>
                            <a:cs typeface="Times New Roman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fr-FR" sz="2000" i="1" smtClean="0">
                            <a:latin typeface="Cambria Math"/>
                            <a:cs typeface="Times New Roman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fr-FR" sz="2000" i="1" smtClean="0">
                                <a:latin typeface="Cambria Math"/>
                                <a:cs typeface="Times New Roman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fr-FR" sz="2000" b="0" i="0" smtClean="0">
                                <a:latin typeface="Cambria Math"/>
                                <a:cs typeface="Times New Roman" pitchFamily="18" charset="0"/>
                              </a:rPr>
                              <m:t>B</m:t>
                            </m:r>
                          </m:e>
                        </m:acc>
                      </m:e>
                      <m:sup>
                        <m:r>
                          <a:rPr lang="fr-FR" sz="2000" b="0" i="1" smtClean="0">
                            <a:latin typeface="Cambria Math"/>
                            <a:cs typeface="Times New Roman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fr-FR" sz="2000" dirty="0" smtClean="0">
                    <a:latin typeface="Times New Roman" pitchFamily="18" charset="0"/>
                  </a:rPr>
                  <a:t> suivi de</a:t>
                </a:r>
              </a:p>
              <a:p>
                <a:pPr eaLnBrk="1" hangingPunct="1"/>
                <a:r>
                  <a:rPr lang="fr-FR" sz="2000" dirty="0" smtClean="0">
                    <a:latin typeface="Times New Roman" pitchFamily="18" charset="0"/>
                  </a:rPr>
                  <a:t>B</a:t>
                </a:r>
                <a:r>
                  <a:rPr lang="fr-FR" sz="2000" baseline="30000" dirty="0" smtClean="0">
                    <a:latin typeface="Times New Roman" pitchFamily="18" charset="0"/>
                  </a:rPr>
                  <a:t>0</a:t>
                </a:r>
                <a:r>
                  <a:rPr lang="fr-FR" sz="2000" dirty="0" smtClean="0">
                    <a:latin typeface="Times New Roman" pitchFamily="18" charset="0"/>
                  </a:rPr>
                  <a:t> </a:t>
                </a:r>
                <a:r>
                  <a:rPr lang="fr-FR" sz="2000" dirty="0">
                    <a:latin typeface="Times New Roman" pitchFamily="18" charset="0"/>
                    <a:cs typeface="Times New Roman" pitchFamily="18" charset="0"/>
                  </a:rPr>
                  <a:t>→ J/</a:t>
                </a:r>
                <a:r>
                  <a:rPr lang="fr-FR" sz="2000" dirty="0">
                    <a:latin typeface="Symbol" pitchFamily="18" charset="2"/>
                    <a:cs typeface="Times New Roman" pitchFamily="18" charset="0"/>
                  </a:rPr>
                  <a:t>Y</a:t>
                </a:r>
                <a:r>
                  <a:rPr lang="fr-FR" sz="2000" dirty="0">
                    <a:latin typeface="Times New Roman" pitchFamily="18" charset="0"/>
                    <a:cs typeface="Times New Roman" pitchFamily="18" charset="0"/>
                  </a:rPr>
                  <a:t> K</a:t>
                </a:r>
                <a:r>
                  <a:rPr lang="fr-FR" sz="2000" baseline="30000" dirty="0">
                    <a:latin typeface="Times New Roman" pitchFamily="18" charset="0"/>
                    <a:cs typeface="Times New Roman" pitchFamily="18" charset="0"/>
                  </a:rPr>
                  <a:t>0</a:t>
                </a:r>
                <a:r>
                  <a:rPr lang="fr-FR" sz="2000" baseline="-25000" dirty="0">
                    <a:latin typeface="Times New Roman" pitchFamily="18" charset="0"/>
                    <a:cs typeface="Times New Roman" pitchFamily="18" charset="0"/>
                  </a:rPr>
                  <a:t>S</a:t>
                </a:r>
                <a:r>
                  <a:rPr lang="fr-FR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fr-FR" sz="2000" dirty="0" smtClean="0">
                    <a:latin typeface="Times New Roman" pitchFamily="18" charset="0"/>
                    <a:cs typeface="Times New Roman" pitchFamily="18" charset="0"/>
                  </a:rPr>
                  <a:t>puis </a:t>
                </a:r>
                <a:r>
                  <a:rPr lang="fr-FR" sz="2000" dirty="0">
                    <a:latin typeface="Times New Roman" pitchFamily="18" charset="0"/>
                    <a:cs typeface="Times New Roman" pitchFamily="18" charset="0"/>
                  </a:rPr>
                  <a:t>de J/</a:t>
                </a:r>
                <a:r>
                  <a:rPr lang="fr-FR" sz="2000" dirty="0">
                    <a:latin typeface="Symbol" pitchFamily="18" charset="2"/>
                    <a:cs typeface="Times New Roman" pitchFamily="18" charset="0"/>
                  </a:rPr>
                  <a:t>Y </a:t>
                </a:r>
                <a:r>
                  <a:rPr lang="fr-FR" sz="2000" dirty="0">
                    <a:latin typeface="Times New Roman" pitchFamily="18" charset="0"/>
                    <a:cs typeface="Times New Roman" pitchFamily="18" charset="0"/>
                  </a:rPr>
                  <a:t>→</a:t>
                </a:r>
                <a:r>
                  <a:rPr lang="fr-FR" sz="2000" dirty="0">
                    <a:latin typeface="Times New Roman" pitchFamily="18" charset="0"/>
                  </a:rPr>
                  <a:t> </a:t>
                </a:r>
                <a:r>
                  <a:rPr lang="fr-FR" sz="2000" dirty="0" err="1">
                    <a:latin typeface="Symbol" pitchFamily="18" charset="2"/>
                  </a:rPr>
                  <a:t>m</a:t>
                </a:r>
                <a:r>
                  <a:rPr lang="fr-FR" sz="2000" baseline="30000" dirty="0" err="1">
                    <a:latin typeface="Symbol" pitchFamily="18" charset="2"/>
                  </a:rPr>
                  <a:t>+</a:t>
                </a:r>
                <a:r>
                  <a:rPr lang="fr-FR" sz="2000" dirty="0" err="1">
                    <a:latin typeface="Symbol" pitchFamily="18" charset="2"/>
                  </a:rPr>
                  <a:t>m</a:t>
                </a:r>
                <a:r>
                  <a:rPr lang="fr-FR" sz="2000" baseline="30000" dirty="0">
                    <a:latin typeface="Symbol" pitchFamily="18" charset="2"/>
                  </a:rPr>
                  <a:t>-</a:t>
                </a:r>
                <a:r>
                  <a:rPr lang="fr-FR" sz="2000" dirty="0">
                    <a:latin typeface="Times New Roman" pitchFamily="18" charset="0"/>
                    <a:cs typeface="Times New Roman" pitchFamily="18" charset="0"/>
                  </a:rPr>
                  <a:t> et K</a:t>
                </a:r>
                <a:r>
                  <a:rPr lang="fr-FR" sz="2000" baseline="30000" dirty="0">
                    <a:latin typeface="Times New Roman" pitchFamily="18" charset="0"/>
                    <a:cs typeface="Times New Roman" pitchFamily="18" charset="0"/>
                  </a:rPr>
                  <a:t>0</a:t>
                </a:r>
                <a:r>
                  <a:rPr lang="fr-FR" sz="2000" baseline="-25000" dirty="0">
                    <a:latin typeface="Times New Roman" pitchFamily="18" charset="0"/>
                    <a:cs typeface="Times New Roman" pitchFamily="18" charset="0"/>
                  </a:rPr>
                  <a:t>S</a:t>
                </a:r>
                <a:r>
                  <a:rPr lang="fr-FR" sz="2000" dirty="0">
                    <a:latin typeface="Times New Roman" pitchFamily="18" charset="0"/>
                    <a:cs typeface="Times New Roman" pitchFamily="18" charset="0"/>
                  </a:rPr>
                  <a:t> → </a:t>
                </a:r>
                <a:r>
                  <a:rPr lang="fr-FR" sz="2000" dirty="0" err="1">
                    <a:latin typeface="Symbol" pitchFamily="18" charset="2"/>
                  </a:rPr>
                  <a:t>p</a:t>
                </a:r>
                <a:r>
                  <a:rPr lang="fr-FR" sz="2000" baseline="30000" dirty="0" err="1">
                    <a:latin typeface="Symbol" pitchFamily="18" charset="2"/>
                  </a:rPr>
                  <a:t>+</a:t>
                </a:r>
                <a:r>
                  <a:rPr lang="fr-FR" sz="2000" dirty="0" err="1">
                    <a:latin typeface="Symbol" pitchFamily="18" charset="2"/>
                  </a:rPr>
                  <a:t>p</a:t>
                </a:r>
                <a:r>
                  <a:rPr lang="fr-FR" sz="2000" baseline="30000" dirty="0">
                    <a:latin typeface="Symbol" pitchFamily="18" charset="2"/>
                  </a:rPr>
                  <a:t>-</a:t>
                </a:r>
              </a:p>
            </p:txBody>
          </p:sp>
        </mc:Choice>
        <mc:Fallback xmlns="">
          <p:sp>
            <p:nvSpPr>
              <p:cNvPr id="116748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8425" y="5264150"/>
                <a:ext cx="5266185" cy="767390"/>
              </a:xfrm>
              <a:prstGeom prst="rect">
                <a:avLst/>
              </a:prstGeom>
              <a:blipFill rotWithShape="1">
                <a:blip r:embed="rId6"/>
                <a:stretch>
                  <a:fillRect l="-1157" b="-1440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>
                        <a:alpha val="34117"/>
                      </a:schemeClr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1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1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02C2AB-938C-4154-ADE7-1D1697B8005E}" type="slidenum">
              <a:rPr lang="en-US"/>
              <a:pPr>
                <a:defRPr/>
              </a:pPr>
              <a:t>5</a:t>
            </a:fld>
            <a:endParaRPr lang="en-US"/>
          </a:p>
        </p:txBody>
      </p:sp>
      <p:sp>
        <p:nvSpPr>
          <p:cNvPr id="8" name="Rectangle 7"/>
          <p:cNvSpPr/>
          <p:nvPr/>
        </p:nvSpPr>
        <p:spPr bwMode="auto">
          <a:xfrm>
            <a:off x="5220072" y="1313194"/>
            <a:ext cx="3923928" cy="3988014"/>
          </a:xfrm>
          <a:prstGeom prst="rect">
            <a:avLst/>
          </a:prstGeom>
          <a:solidFill>
            <a:schemeClr val="bg1">
              <a:alpha val="9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127000"/>
          </a:effectLst>
          <a:extLst/>
        </p:spPr>
        <p:txBody>
          <a:bodyPr/>
          <a:lstStyle/>
          <a:p>
            <a:pPr>
              <a:defRPr/>
            </a:pPr>
            <a:endParaRPr lang="en-US"/>
          </a:p>
        </p:txBody>
      </p:sp>
      <p:grpSp>
        <p:nvGrpSpPr>
          <p:cNvPr id="29" name="Groupe 28"/>
          <p:cNvGrpSpPr>
            <a:grpSpLocks/>
          </p:cNvGrpSpPr>
          <p:nvPr/>
        </p:nvGrpSpPr>
        <p:grpSpPr bwMode="auto">
          <a:xfrm>
            <a:off x="2185988" y="1836738"/>
            <a:ext cx="6481762" cy="4470400"/>
            <a:chOff x="2186405" y="1836216"/>
            <a:chExt cx="6480720" cy="4470400"/>
          </a:xfrm>
        </p:grpSpPr>
        <p:sp>
          <p:nvSpPr>
            <p:cNvPr id="7183" name="Freeform 13"/>
            <p:cNvSpPr>
              <a:spLocks/>
            </p:cNvSpPr>
            <p:nvPr/>
          </p:nvSpPr>
          <p:spPr bwMode="auto">
            <a:xfrm flipH="1" flipV="1">
              <a:off x="2186405" y="1836216"/>
              <a:ext cx="3465622" cy="4470400"/>
            </a:xfrm>
            <a:custGeom>
              <a:avLst/>
              <a:gdLst>
                <a:gd name="T0" fmla="*/ 3465277 w 10054"/>
                <a:gd name="T1" fmla="*/ 2774777 h 10000"/>
                <a:gd name="T2" fmla="*/ 10341 w 10054"/>
                <a:gd name="T3" fmla="*/ 0 h 10000"/>
                <a:gd name="T4" fmla="*/ 0 w 10054"/>
                <a:gd name="T5" fmla="*/ 4470400 h 10000"/>
                <a:gd name="T6" fmla="*/ 3457349 w 10054"/>
                <a:gd name="T7" fmla="*/ 2993827 h 10000"/>
                <a:gd name="T8" fmla="*/ 3465277 w 10054"/>
                <a:gd name="T9" fmla="*/ 2774777 h 10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054" h="10000">
                  <a:moveTo>
                    <a:pt x="10053" y="6207"/>
                  </a:moveTo>
                  <a:lnTo>
                    <a:pt x="30" y="0"/>
                  </a:lnTo>
                  <a:cubicBezTo>
                    <a:pt x="20" y="3333"/>
                    <a:pt x="10" y="6667"/>
                    <a:pt x="0" y="10000"/>
                  </a:cubicBezTo>
                  <a:lnTo>
                    <a:pt x="10030" y="6697"/>
                  </a:lnTo>
                  <a:cubicBezTo>
                    <a:pt x="10020" y="6534"/>
                    <a:pt x="10063" y="6370"/>
                    <a:pt x="10053" y="6207"/>
                  </a:cubicBezTo>
                  <a:close/>
                </a:path>
              </a:pathLst>
            </a:custGeom>
            <a:solidFill>
              <a:schemeClr val="accent2">
                <a:alpha val="36862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7184" name="Groupe 31"/>
            <p:cNvGrpSpPr>
              <a:grpSpLocks/>
            </p:cNvGrpSpPr>
            <p:nvPr/>
          </p:nvGrpSpPr>
          <p:grpSpPr bwMode="auto">
            <a:xfrm>
              <a:off x="5633413" y="1836422"/>
              <a:ext cx="3033712" cy="4463480"/>
              <a:chOff x="-2337866" y="2925762"/>
              <a:chExt cx="3033712" cy="4463480"/>
            </a:xfrm>
          </p:grpSpPr>
          <p:pic>
            <p:nvPicPr>
              <p:cNvPr id="7185" name="Picture 12" descr="8558A07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336279" y="3356992"/>
                <a:ext cx="3032125" cy="4032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186" name="Rectangle 16"/>
              <p:cNvSpPr>
                <a:spLocks noChangeArrowheads="1"/>
              </p:cNvSpPr>
              <p:nvPr/>
            </p:nvSpPr>
            <p:spPr bwMode="auto">
              <a:xfrm>
                <a:off x="-2337866" y="2925762"/>
                <a:ext cx="3033712" cy="503238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87" name="Text Box 15"/>
              <p:cNvSpPr txBox="1">
                <a:spLocks noChangeArrowheads="1"/>
              </p:cNvSpPr>
              <p:nvPr/>
            </p:nvSpPr>
            <p:spPr bwMode="auto">
              <a:xfrm>
                <a:off x="-1361628" y="2994025"/>
                <a:ext cx="1181100" cy="434975"/>
              </a:xfrm>
              <a:prstGeom prst="rect">
                <a:avLst/>
              </a:prstGeom>
              <a:solidFill>
                <a:srgbClr val="FFFF00">
                  <a:alpha val="30196"/>
                </a:srgbClr>
              </a:solidFill>
              <a:ln w="38100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fr-FR" sz="2000">
                    <a:solidFill>
                      <a:schemeClr val="bg1"/>
                    </a:solidFill>
                    <a:latin typeface="Times New Roman" pitchFamily="18" charset="0"/>
                  </a:rPr>
                  <a:t>Vue (z,y)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6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74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2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2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D6938-C5F9-4D5A-AEFC-E505083A75DB}" type="slidenum">
              <a:rPr lang="en-US"/>
              <a:pPr>
                <a:defRPr/>
              </a:pPr>
              <a:t>50</a:t>
            </a:fld>
            <a:endParaRPr lang="en-US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456">
            <a:off x="451142" y="1077228"/>
            <a:ext cx="2874102" cy="371992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701" y="1340768"/>
            <a:ext cx="2874102" cy="371992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775">
            <a:off x="3135790" y="2882173"/>
            <a:ext cx="2874102" cy="371992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6890">
            <a:off x="485621" y="2573712"/>
            <a:ext cx="2874102" cy="371992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870">
            <a:off x="5034404" y="1839911"/>
            <a:ext cx="2874102" cy="371992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3890">
            <a:off x="6326724" y="2715898"/>
            <a:ext cx="2874102" cy="371992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034" y="2705398"/>
            <a:ext cx="2874102" cy="371992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6759">
            <a:off x="2010107" y="1326281"/>
            <a:ext cx="2874102" cy="37199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2230" name="Rectangle 32"/>
          <p:cNvSpPr>
            <a:spLocks noGrp="1" noChangeArrowheads="1"/>
          </p:cNvSpPr>
          <p:nvPr>
            <p:ph type="title"/>
          </p:nvPr>
        </p:nvSpPr>
        <p:spPr>
          <a:xfrm>
            <a:off x="250825" y="125760"/>
            <a:ext cx="8642350" cy="1143000"/>
          </a:xfrm>
        </p:spPr>
        <p:txBody>
          <a:bodyPr/>
          <a:lstStyle/>
          <a:p>
            <a:pPr eaLnBrk="1" hangingPunct="1"/>
            <a:r>
              <a:rPr lang="fr-FR" sz="4000" dirty="0" smtClean="0"/>
              <a:t>Une fois tout ceci fait, on peut publier…</a:t>
            </a:r>
            <a:br>
              <a:rPr lang="fr-FR" sz="4000" dirty="0" smtClean="0"/>
            </a:br>
            <a:r>
              <a:rPr lang="fr-FR" sz="1800" dirty="0" smtClean="0"/>
              <a:t>(Phys.Rev.D79:072009,2009 / arXiv:0902.1708v2)</a:t>
            </a:r>
          </a:p>
        </p:txBody>
      </p:sp>
      <p:grpSp>
        <p:nvGrpSpPr>
          <p:cNvPr id="20" name="Groupe 19"/>
          <p:cNvGrpSpPr/>
          <p:nvPr/>
        </p:nvGrpSpPr>
        <p:grpSpPr>
          <a:xfrm>
            <a:off x="1955549" y="1712190"/>
            <a:ext cx="5875699" cy="821859"/>
            <a:chOff x="1955549" y="1712190"/>
            <a:chExt cx="5875699" cy="821859"/>
          </a:xfrm>
        </p:grpSpPr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9332" y="2204864"/>
              <a:ext cx="5843028" cy="329185"/>
            </a:xfrm>
            <a:prstGeom prst="rect">
              <a:avLst/>
            </a:prstGeom>
            <a:ln w="2540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Rectangle 14"/>
            <p:cNvSpPr/>
            <p:nvPr/>
          </p:nvSpPr>
          <p:spPr bwMode="auto">
            <a:xfrm rot="21120000">
              <a:off x="2059392" y="1712190"/>
              <a:ext cx="2376264" cy="185999"/>
            </a:xfrm>
            <a:prstGeom prst="rect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6" name="Forme libre 15"/>
            <p:cNvSpPr/>
            <p:nvPr/>
          </p:nvSpPr>
          <p:spPr bwMode="auto">
            <a:xfrm>
              <a:off x="1955549" y="1738265"/>
              <a:ext cx="5875699" cy="461727"/>
            </a:xfrm>
            <a:custGeom>
              <a:avLst/>
              <a:gdLst>
                <a:gd name="connsiteX0" fmla="*/ 117695 w 5875699"/>
                <a:gd name="connsiteY0" fmla="*/ 316872 h 461727"/>
                <a:gd name="connsiteX1" fmla="*/ 2489702 w 5875699"/>
                <a:gd name="connsiteY1" fmla="*/ 0 h 461727"/>
                <a:gd name="connsiteX2" fmla="*/ 5875699 w 5875699"/>
                <a:gd name="connsiteY2" fmla="*/ 443620 h 461727"/>
                <a:gd name="connsiteX3" fmla="*/ 0 w 5875699"/>
                <a:gd name="connsiteY3" fmla="*/ 461727 h 461727"/>
                <a:gd name="connsiteX4" fmla="*/ 117695 w 5875699"/>
                <a:gd name="connsiteY4" fmla="*/ 316872 h 461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75699" h="461727">
                  <a:moveTo>
                    <a:pt x="117695" y="316872"/>
                  </a:moveTo>
                  <a:lnTo>
                    <a:pt x="2489702" y="0"/>
                  </a:lnTo>
                  <a:lnTo>
                    <a:pt x="5875699" y="443620"/>
                  </a:lnTo>
                  <a:lnTo>
                    <a:pt x="0" y="461727"/>
                  </a:lnTo>
                  <a:lnTo>
                    <a:pt x="117695" y="316872"/>
                  </a:lnTo>
                  <a:close/>
                </a:path>
              </a:pathLst>
            </a:custGeom>
            <a:solidFill>
              <a:srgbClr val="FFFF00">
                <a:alpha val="29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21" name="Groupe 20"/>
          <p:cNvGrpSpPr/>
          <p:nvPr/>
        </p:nvGrpSpPr>
        <p:grpSpPr>
          <a:xfrm>
            <a:off x="2172832" y="3140968"/>
            <a:ext cx="5572837" cy="2016224"/>
            <a:chOff x="2172832" y="3140968"/>
            <a:chExt cx="5572837" cy="2016224"/>
          </a:xfrm>
        </p:grpSpPr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9081" y="3140968"/>
              <a:ext cx="5253239" cy="1056134"/>
            </a:xfrm>
            <a:prstGeom prst="rect">
              <a:avLst/>
            </a:prstGeom>
            <a:ln w="2540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Rectangle 12"/>
            <p:cNvSpPr/>
            <p:nvPr/>
          </p:nvSpPr>
          <p:spPr bwMode="auto">
            <a:xfrm>
              <a:off x="5706022" y="4742135"/>
              <a:ext cx="2039647" cy="415057"/>
            </a:xfrm>
            <a:prstGeom prst="rect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" name="Forme libre 13"/>
            <p:cNvSpPr/>
            <p:nvPr/>
          </p:nvSpPr>
          <p:spPr bwMode="auto">
            <a:xfrm>
              <a:off x="2172832" y="4209861"/>
              <a:ext cx="5567881" cy="543208"/>
            </a:xfrm>
            <a:custGeom>
              <a:avLst/>
              <a:gdLst>
                <a:gd name="connsiteX0" fmla="*/ 0 w 5567881"/>
                <a:gd name="connsiteY0" fmla="*/ 9054 h 543208"/>
                <a:gd name="connsiteX1" fmla="*/ 5287223 w 5567881"/>
                <a:gd name="connsiteY1" fmla="*/ 0 h 543208"/>
                <a:gd name="connsiteX2" fmla="*/ 5567881 w 5567881"/>
                <a:gd name="connsiteY2" fmla="*/ 543208 h 543208"/>
                <a:gd name="connsiteX3" fmla="*/ 3539905 w 5567881"/>
                <a:gd name="connsiteY3" fmla="*/ 543208 h 543208"/>
                <a:gd name="connsiteX4" fmla="*/ 0 w 5567881"/>
                <a:gd name="connsiteY4" fmla="*/ 9054 h 543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7881" h="543208">
                  <a:moveTo>
                    <a:pt x="0" y="9054"/>
                  </a:moveTo>
                  <a:lnTo>
                    <a:pt x="5287223" y="0"/>
                  </a:lnTo>
                  <a:lnTo>
                    <a:pt x="5567881" y="543208"/>
                  </a:lnTo>
                  <a:lnTo>
                    <a:pt x="3539905" y="543208"/>
                  </a:lnTo>
                  <a:lnTo>
                    <a:pt x="0" y="9054"/>
                  </a:lnTo>
                  <a:close/>
                </a:path>
              </a:pathLst>
            </a:custGeom>
            <a:solidFill>
              <a:srgbClr val="FFFF00">
                <a:alpha val="29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18" name="Connecteur droit 17"/>
            <p:cNvCxnSpPr/>
            <p:nvPr/>
          </p:nvCxnSpPr>
          <p:spPr bwMode="auto">
            <a:xfrm>
              <a:off x="6471455" y="4049913"/>
              <a:ext cx="908857" cy="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4" name="Connecteur droit 43"/>
            <p:cNvCxnSpPr/>
            <p:nvPr/>
          </p:nvCxnSpPr>
          <p:spPr bwMode="auto">
            <a:xfrm>
              <a:off x="2294991" y="4149080"/>
              <a:ext cx="1268897" cy="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552744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599219-C39B-452D-9002-E776E3817D38}" type="slidenum">
              <a:rPr lang="en-US"/>
              <a:pPr>
                <a:defRPr/>
              </a:pPr>
              <a:t>51</a:t>
            </a:fld>
            <a:endParaRPr lang="en-US"/>
          </a:p>
        </p:txBody>
      </p:sp>
      <p:sp>
        <p:nvSpPr>
          <p:cNvPr id="5325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26988"/>
            <a:ext cx="7772400" cy="1143001"/>
          </a:xfrm>
        </p:spPr>
        <p:txBody>
          <a:bodyPr/>
          <a:lstStyle/>
          <a:p>
            <a:pPr eaLnBrk="1" hangingPunct="1"/>
            <a:r>
              <a:rPr lang="fr-FR" sz="4000" smtClean="0"/>
              <a:t>Résumé…</a:t>
            </a:r>
          </a:p>
        </p:txBody>
      </p:sp>
      <p:sp>
        <p:nvSpPr>
          <p:cNvPr id="5325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9400" y="1052513"/>
            <a:ext cx="8569325" cy="55435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fr-FR" sz="2000" smtClean="0"/>
              <a:t>Une analyse de physique vise à extraire une valeur de paramètres théoriques</a:t>
            </a:r>
          </a:p>
          <a:p>
            <a:pPr eaLnBrk="1" hangingPunct="1">
              <a:lnSpc>
                <a:spcPct val="90000"/>
              </a:lnSpc>
            </a:pPr>
            <a:r>
              <a:rPr lang="fr-FR" sz="2000" smtClean="0"/>
              <a:t>Ces paramètres sont accessibles </a:t>
            </a:r>
            <a:r>
              <a:rPr lang="fr-FR" sz="2000" i="1" smtClean="0"/>
              <a:t>via</a:t>
            </a:r>
            <a:r>
              <a:rPr lang="fr-FR" sz="2000" smtClean="0"/>
              <a:t> l’étude de certaines désintégrations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1800" smtClean="0"/>
              <a:t>Qui conditionnent aussi la conception de l’expérience</a:t>
            </a:r>
          </a:p>
          <a:p>
            <a:pPr eaLnBrk="1" hangingPunct="1">
              <a:lnSpc>
                <a:spcPct val="90000"/>
              </a:lnSpc>
            </a:pPr>
            <a:r>
              <a:rPr lang="fr-FR" sz="2000" smtClean="0"/>
              <a:t>Les désintégrations signal sont extraites de l’ensemble des données grâce à un processus de « sélection »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1800" smtClean="0"/>
              <a:t>Qui n’est ni 100% efficace, ni 100% sélectif</a:t>
            </a:r>
          </a:p>
          <a:p>
            <a:pPr eaLnBrk="1" hangingPunct="1">
              <a:lnSpc>
                <a:spcPct val="90000"/>
              </a:lnSpc>
            </a:pPr>
            <a:r>
              <a:rPr lang="fr-FR" sz="2000" smtClean="0"/>
              <a:t>Une modélisation des données extraites est nécessaire pour prendre en compte les diverses imperfections expérimentales afin de pouvoir décrire les données observées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1800" smtClean="0"/>
              <a:t>Perte d’évènements de signal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1800" smtClean="0"/>
              <a:t>Résolution(s) du détecteur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1800" smtClean="0"/>
              <a:t>Présence de bruits de fond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1800" smtClean="0"/>
              <a:t>Etc…</a:t>
            </a:r>
          </a:p>
          <a:p>
            <a:pPr eaLnBrk="1" hangingPunct="1">
              <a:lnSpc>
                <a:spcPct val="90000"/>
              </a:lnSpc>
            </a:pPr>
            <a:r>
              <a:rPr lang="fr-FR" sz="2000" smtClean="0"/>
              <a:t>Cette modélisation permet alors d’ajuster le(s) paramètre(s) théoriques pour « coller au mieux » aux données observées</a:t>
            </a:r>
          </a:p>
          <a:p>
            <a:pPr eaLnBrk="1" hangingPunct="1">
              <a:lnSpc>
                <a:spcPct val="90000"/>
              </a:lnSpc>
            </a:pPr>
            <a:r>
              <a:rPr lang="fr-FR" sz="2000" smtClean="0"/>
              <a:t>Les imperfections de la modélisation doivent être étudiées afin d’estimer les incertitudes induites sur l’estimation des paramètres théoriques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B364A8-9299-4180-9FBA-5A209B65BD83}" type="slidenum">
              <a:rPr lang="en-US"/>
              <a:pPr>
                <a:defRPr/>
              </a:pPr>
              <a:t>52</a:t>
            </a:fld>
            <a:endParaRPr lang="en-US"/>
          </a:p>
        </p:txBody>
      </p:sp>
      <p:sp>
        <p:nvSpPr>
          <p:cNvPr id="5427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33375"/>
            <a:ext cx="7772400" cy="1143000"/>
          </a:xfrm>
        </p:spPr>
        <p:txBody>
          <a:bodyPr/>
          <a:lstStyle/>
          <a:p>
            <a:pPr eaLnBrk="1" hangingPunct="1"/>
            <a:r>
              <a:rPr lang="fr-FR" smtClean="0"/>
              <a:t>… et perspectives</a:t>
            </a:r>
          </a:p>
        </p:txBody>
      </p:sp>
      <p:sp>
        <p:nvSpPr>
          <p:cNvPr id="542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04975"/>
            <a:ext cx="7772400" cy="4400550"/>
          </a:xfrm>
        </p:spPr>
        <p:txBody>
          <a:bodyPr/>
          <a:lstStyle/>
          <a:p>
            <a:pPr eaLnBrk="1" hangingPunct="1"/>
            <a:r>
              <a:rPr lang="fr-FR" sz="2800" smtClean="0"/>
              <a:t>Au cours de ce processus d’analyse de physique, nous avons vu l’utilisation et la nécessité d’outils comme</a:t>
            </a:r>
          </a:p>
          <a:p>
            <a:pPr lvl="1" eaLnBrk="1" hangingPunct="1"/>
            <a:r>
              <a:rPr lang="fr-FR" sz="2400" smtClean="0"/>
              <a:t>La « simulation », utilisée à différents moments</a:t>
            </a:r>
          </a:p>
          <a:p>
            <a:pPr lvl="2" eaLnBrk="1" hangingPunct="1"/>
            <a:r>
              <a:rPr lang="fr-FR" sz="2000" smtClean="0"/>
              <a:t>Et qui joue un rôle clé</a:t>
            </a:r>
          </a:p>
          <a:p>
            <a:pPr lvl="1" eaLnBrk="1" hangingPunct="1"/>
            <a:r>
              <a:rPr lang="fr-FR" sz="2400" smtClean="0"/>
              <a:t>D’une méthode permettant de faire « coller au mieux » un modèle sur un échantillon de données</a:t>
            </a:r>
          </a:p>
          <a:p>
            <a:pPr lvl="2" eaLnBrk="1" hangingPunct="1"/>
            <a:r>
              <a:rPr lang="fr-FR" sz="2000" smtClean="0"/>
              <a:t>Ce qu’on appelle « ajustement » ou « fit »</a:t>
            </a:r>
          </a:p>
          <a:p>
            <a:pPr eaLnBrk="1" hangingPunct="1"/>
            <a:r>
              <a:rPr lang="fr-FR" sz="2800" smtClean="0"/>
              <a:t>Cela fera l’objet des cours suivants.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9423C8-7B76-475B-837F-2B093E8ADD5E}" type="slidenum">
              <a:rPr lang="en-US"/>
              <a:pPr>
                <a:defRPr/>
              </a:pPr>
              <a:t>53</a:t>
            </a:fld>
            <a:endParaRPr lang="en-US"/>
          </a:p>
        </p:txBody>
      </p:sp>
      <p:pic>
        <p:nvPicPr>
          <p:cNvPr id="55301" name="Picture 6" descr="Blasen53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50" y="-26988"/>
            <a:ext cx="9753600" cy="7315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2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fr-FR" smtClean="0"/>
              <a:t>Résumé sessions précédentes</a:t>
            </a:r>
          </a:p>
        </p:txBody>
      </p:sp>
      <p:sp>
        <p:nvSpPr>
          <p:cNvPr id="5530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771650" y="3886200"/>
            <a:ext cx="6400800" cy="1752600"/>
          </a:xfrm>
        </p:spPr>
        <p:txBody>
          <a:bodyPr/>
          <a:lstStyle/>
          <a:p>
            <a:pPr marL="812800" indent="-812800" algn="l" eaLnBrk="1" hangingPunct="1">
              <a:buFontTx/>
              <a:buAutoNum type="romanUcPeriod"/>
            </a:pPr>
            <a:r>
              <a:rPr lang="fr-FR" smtClean="0"/>
              <a:t>Reconstruction d’évènements</a:t>
            </a:r>
          </a:p>
          <a:p>
            <a:pPr marL="812800" indent="-812800" algn="l" eaLnBrk="1" hangingPunct="1">
              <a:buFontTx/>
              <a:buAutoNum type="romanUcPeriod"/>
            </a:pPr>
            <a:r>
              <a:rPr lang="fr-FR" smtClean="0"/>
              <a:t>Analyse de physique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131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132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2121E1-1ECE-46D7-8A2D-4E0D57272843}" type="slidenum">
              <a:rPr lang="en-US"/>
              <a:pPr>
                <a:defRPr/>
              </a:pPr>
              <a:t>54</a:t>
            </a:fld>
            <a:endParaRPr lang="en-US"/>
          </a:p>
        </p:txBody>
      </p:sp>
      <p:pic>
        <p:nvPicPr>
          <p:cNvPr id="56325" name="Picture 494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1838" y="-33338"/>
            <a:ext cx="10633076" cy="6899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326" name="AutoShape 371"/>
          <p:cNvSpPr>
            <a:spLocks noChangeAspect="1" noChangeArrowheads="1"/>
          </p:cNvSpPr>
          <p:nvPr/>
        </p:nvSpPr>
        <p:spPr bwMode="auto">
          <a:xfrm>
            <a:off x="447675" y="1735138"/>
            <a:ext cx="4229100" cy="3657600"/>
          </a:xfrm>
          <a:prstGeom prst="hexagon">
            <a:avLst>
              <a:gd name="adj" fmla="val 28906"/>
              <a:gd name="vf" fmla="val 11547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6327" name="Group 372"/>
          <p:cNvGrpSpPr>
            <a:grpSpLocks/>
          </p:cNvGrpSpPr>
          <p:nvPr/>
        </p:nvGrpSpPr>
        <p:grpSpPr bwMode="auto">
          <a:xfrm>
            <a:off x="1497013" y="1270000"/>
            <a:ext cx="2146300" cy="4606925"/>
            <a:chOff x="2214" y="709"/>
            <a:chExt cx="1352" cy="2902"/>
          </a:xfrm>
        </p:grpSpPr>
        <p:grpSp>
          <p:nvGrpSpPr>
            <p:cNvPr id="56421" name="Group 373"/>
            <p:cNvGrpSpPr>
              <a:grpSpLocks/>
            </p:cNvGrpSpPr>
            <p:nvPr/>
          </p:nvGrpSpPr>
          <p:grpSpPr bwMode="auto">
            <a:xfrm>
              <a:off x="2214" y="709"/>
              <a:ext cx="1348" cy="272"/>
              <a:chOff x="2218" y="709"/>
              <a:chExt cx="1348" cy="272"/>
            </a:xfrm>
          </p:grpSpPr>
          <p:sp>
            <p:nvSpPr>
              <p:cNvPr id="56438" name="Rectangle 374"/>
              <p:cNvSpPr>
                <a:spLocks noChangeArrowheads="1"/>
              </p:cNvSpPr>
              <p:nvPr/>
            </p:nvSpPr>
            <p:spPr bwMode="auto">
              <a:xfrm>
                <a:off x="2218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39" name="Rectangle 375"/>
              <p:cNvSpPr>
                <a:spLocks noChangeArrowheads="1"/>
              </p:cNvSpPr>
              <p:nvPr/>
            </p:nvSpPr>
            <p:spPr bwMode="auto">
              <a:xfrm>
                <a:off x="2308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40" name="Rectangle 376"/>
              <p:cNvSpPr>
                <a:spLocks noChangeArrowheads="1"/>
              </p:cNvSpPr>
              <p:nvPr/>
            </p:nvSpPr>
            <p:spPr bwMode="auto">
              <a:xfrm>
                <a:off x="2398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41" name="Rectangle 377"/>
              <p:cNvSpPr>
                <a:spLocks noChangeArrowheads="1"/>
              </p:cNvSpPr>
              <p:nvPr/>
            </p:nvSpPr>
            <p:spPr bwMode="auto">
              <a:xfrm>
                <a:off x="2488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42" name="Rectangle 378"/>
              <p:cNvSpPr>
                <a:spLocks noChangeArrowheads="1"/>
              </p:cNvSpPr>
              <p:nvPr/>
            </p:nvSpPr>
            <p:spPr bwMode="auto">
              <a:xfrm>
                <a:off x="2578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43" name="Rectangle 379"/>
              <p:cNvSpPr>
                <a:spLocks noChangeArrowheads="1"/>
              </p:cNvSpPr>
              <p:nvPr/>
            </p:nvSpPr>
            <p:spPr bwMode="auto">
              <a:xfrm>
                <a:off x="2668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44" name="Rectangle 380"/>
              <p:cNvSpPr>
                <a:spLocks noChangeArrowheads="1"/>
              </p:cNvSpPr>
              <p:nvPr/>
            </p:nvSpPr>
            <p:spPr bwMode="auto">
              <a:xfrm>
                <a:off x="2758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45" name="Rectangle 381"/>
              <p:cNvSpPr>
                <a:spLocks noChangeArrowheads="1"/>
              </p:cNvSpPr>
              <p:nvPr/>
            </p:nvSpPr>
            <p:spPr bwMode="auto">
              <a:xfrm>
                <a:off x="2848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46" name="Rectangle 382"/>
              <p:cNvSpPr>
                <a:spLocks noChangeArrowheads="1"/>
              </p:cNvSpPr>
              <p:nvPr/>
            </p:nvSpPr>
            <p:spPr bwMode="auto">
              <a:xfrm>
                <a:off x="2937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47" name="Rectangle 383"/>
              <p:cNvSpPr>
                <a:spLocks noChangeArrowheads="1"/>
              </p:cNvSpPr>
              <p:nvPr/>
            </p:nvSpPr>
            <p:spPr bwMode="auto">
              <a:xfrm>
                <a:off x="3027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48" name="Rectangle 384"/>
              <p:cNvSpPr>
                <a:spLocks noChangeArrowheads="1"/>
              </p:cNvSpPr>
              <p:nvPr/>
            </p:nvSpPr>
            <p:spPr bwMode="auto">
              <a:xfrm>
                <a:off x="3117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49" name="Rectangle 385"/>
              <p:cNvSpPr>
                <a:spLocks noChangeArrowheads="1"/>
              </p:cNvSpPr>
              <p:nvPr/>
            </p:nvSpPr>
            <p:spPr bwMode="auto">
              <a:xfrm>
                <a:off x="3207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50" name="Rectangle 386"/>
              <p:cNvSpPr>
                <a:spLocks noChangeArrowheads="1"/>
              </p:cNvSpPr>
              <p:nvPr/>
            </p:nvSpPr>
            <p:spPr bwMode="auto">
              <a:xfrm>
                <a:off x="3296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51" name="Rectangle 387"/>
              <p:cNvSpPr>
                <a:spLocks noChangeArrowheads="1"/>
              </p:cNvSpPr>
              <p:nvPr/>
            </p:nvSpPr>
            <p:spPr bwMode="auto">
              <a:xfrm>
                <a:off x="3386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52" name="Rectangle 388"/>
              <p:cNvSpPr>
                <a:spLocks noChangeArrowheads="1"/>
              </p:cNvSpPr>
              <p:nvPr/>
            </p:nvSpPr>
            <p:spPr bwMode="auto">
              <a:xfrm>
                <a:off x="3476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6422" name="Group 389"/>
            <p:cNvGrpSpPr>
              <a:grpSpLocks/>
            </p:cNvGrpSpPr>
            <p:nvPr/>
          </p:nvGrpSpPr>
          <p:grpSpPr bwMode="auto">
            <a:xfrm>
              <a:off x="2218" y="3339"/>
              <a:ext cx="1348" cy="272"/>
              <a:chOff x="2218" y="709"/>
              <a:chExt cx="1348" cy="272"/>
            </a:xfrm>
          </p:grpSpPr>
          <p:sp>
            <p:nvSpPr>
              <p:cNvPr id="56423" name="Rectangle 390"/>
              <p:cNvSpPr>
                <a:spLocks noChangeArrowheads="1"/>
              </p:cNvSpPr>
              <p:nvPr/>
            </p:nvSpPr>
            <p:spPr bwMode="auto">
              <a:xfrm>
                <a:off x="2218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24" name="Rectangle 391"/>
              <p:cNvSpPr>
                <a:spLocks noChangeArrowheads="1"/>
              </p:cNvSpPr>
              <p:nvPr/>
            </p:nvSpPr>
            <p:spPr bwMode="auto">
              <a:xfrm>
                <a:off x="2308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25" name="Rectangle 392"/>
              <p:cNvSpPr>
                <a:spLocks noChangeArrowheads="1"/>
              </p:cNvSpPr>
              <p:nvPr/>
            </p:nvSpPr>
            <p:spPr bwMode="auto">
              <a:xfrm>
                <a:off x="2398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26" name="Rectangle 393"/>
              <p:cNvSpPr>
                <a:spLocks noChangeArrowheads="1"/>
              </p:cNvSpPr>
              <p:nvPr/>
            </p:nvSpPr>
            <p:spPr bwMode="auto">
              <a:xfrm>
                <a:off x="2488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27" name="Rectangle 394"/>
              <p:cNvSpPr>
                <a:spLocks noChangeArrowheads="1"/>
              </p:cNvSpPr>
              <p:nvPr/>
            </p:nvSpPr>
            <p:spPr bwMode="auto">
              <a:xfrm>
                <a:off x="2578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28" name="Rectangle 395"/>
              <p:cNvSpPr>
                <a:spLocks noChangeArrowheads="1"/>
              </p:cNvSpPr>
              <p:nvPr/>
            </p:nvSpPr>
            <p:spPr bwMode="auto">
              <a:xfrm>
                <a:off x="2668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29" name="Rectangle 396"/>
              <p:cNvSpPr>
                <a:spLocks noChangeArrowheads="1"/>
              </p:cNvSpPr>
              <p:nvPr/>
            </p:nvSpPr>
            <p:spPr bwMode="auto">
              <a:xfrm>
                <a:off x="2758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30" name="Rectangle 397"/>
              <p:cNvSpPr>
                <a:spLocks noChangeArrowheads="1"/>
              </p:cNvSpPr>
              <p:nvPr/>
            </p:nvSpPr>
            <p:spPr bwMode="auto">
              <a:xfrm>
                <a:off x="2848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31" name="Rectangle 398"/>
              <p:cNvSpPr>
                <a:spLocks noChangeArrowheads="1"/>
              </p:cNvSpPr>
              <p:nvPr/>
            </p:nvSpPr>
            <p:spPr bwMode="auto">
              <a:xfrm>
                <a:off x="2937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32" name="Rectangle 399"/>
              <p:cNvSpPr>
                <a:spLocks noChangeArrowheads="1"/>
              </p:cNvSpPr>
              <p:nvPr/>
            </p:nvSpPr>
            <p:spPr bwMode="auto">
              <a:xfrm>
                <a:off x="3027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33" name="Rectangle 400"/>
              <p:cNvSpPr>
                <a:spLocks noChangeArrowheads="1"/>
              </p:cNvSpPr>
              <p:nvPr/>
            </p:nvSpPr>
            <p:spPr bwMode="auto">
              <a:xfrm>
                <a:off x="3117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34" name="Rectangle 401"/>
              <p:cNvSpPr>
                <a:spLocks noChangeArrowheads="1"/>
              </p:cNvSpPr>
              <p:nvPr/>
            </p:nvSpPr>
            <p:spPr bwMode="auto">
              <a:xfrm>
                <a:off x="3207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35" name="Rectangle 402"/>
              <p:cNvSpPr>
                <a:spLocks noChangeArrowheads="1"/>
              </p:cNvSpPr>
              <p:nvPr/>
            </p:nvSpPr>
            <p:spPr bwMode="auto">
              <a:xfrm>
                <a:off x="3296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36" name="Rectangle 403"/>
              <p:cNvSpPr>
                <a:spLocks noChangeArrowheads="1"/>
              </p:cNvSpPr>
              <p:nvPr/>
            </p:nvSpPr>
            <p:spPr bwMode="auto">
              <a:xfrm>
                <a:off x="3386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37" name="Rectangle 404"/>
              <p:cNvSpPr>
                <a:spLocks noChangeArrowheads="1"/>
              </p:cNvSpPr>
              <p:nvPr/>
            </p:nvSpPr>
            <p:spPr bwMode="auto">
              <a:xfrm>
                <a:off x="3476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56328" name="Group 405"/>
          <p:cNvGrpSpPr>
            <a:grpSpLocks/>
          </p:cNvGrpSpPr>
          <p:nvPr/>
        </p:nvGrpSpPr>
        <p:grpSpPr bwMode="auto">
          <a:xfrm rot="3600000">
            <a:off x="1481138" y="1258887"/>
            <a:ext cx="2146300" cy="4606925"/>
            <a:chOff x="2214" y="709"/>
            <a:chExt cx="1352" cy="2902"/>
          </a:xfrm>
        </p:grpSpPr>
        <p:grpSp>
          <p:nvGrpSpPr>
            <p:cNvPr id="56389" name="Group 406"/>
            <p:cNvGrpSpPr>
              <a:grpSpLocks/>
            </p:cNvGrpSpPr>
            <p:nvPr/>
          </p:nvGrpSpPr>
          <p:grpSpPr bwMode="auto">
            <a:xfrm>
              <a:off x="2214" y="709"/>
              <a:ext cx="1348" cy="272"/>
              <a:chOff x="2218" y="709"/>
              <a:chExt cx="1348" cy="272"/>
            </a:xfrm>
          </p:grpSpPr>
          <p:sp>
            <p:nvSpPr>
              <p:cNvPr id="56406" name="Rectangle 407"/>
              <p:cNvSpPr>
                <a:spLocks noChangeArrowheads="1"/>
              </p:cNvSpPr>
              <p:nvPr/>
            </p:nvSpPr>
            <p:spPr bwMode="auto">
              <a:xfrm>
                <a:off x="2218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07" name="Rectangle 408"/>
              <p:cNvSpPr>
                <a:spLocks noChangeArrowheads="1"/>
              </p:cNvSpPr>
              <p:nvPr/>
            </p:nvSpPr>
            <p:spPr bwMode="auto">
              <a:xfrm>
                <a:off x="2308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08" name="Rectangle 409"/>
              <p:cNvSpPr>
                <a:spLocks noChangeArrowheads="1"/>
              </p:cNvSpPr>
              <p:nvPr/>
            </p:nvSpPr>
            <p:spPr bwMode="auto">
              <a:xfrm>
                <a:off x="2398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09" name="Rectangle 410"/>
              <p:cNvSpPr>
                <a:spLocks noChangeArrowheads="1"/>
              </p:cNvSpPr>
              <p:nvPr/>
            </p:nvSpPr>
            <p:spPr bwMode="auto">
              <a:xfrm>
                <a:off x="2488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10" name="Rectangle 411"/>
              <p:cNvSpPr>
                <a:spLocks noChangeArrowheads="1"/>
              </p:cNvSpPr>
              <p:nvPr/>
            </p:nvSpPr>
            <p:spPr bwMode="auto">
              <a:xfrm>
                <a:off x="2578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11" name="Rectangle 412"/>
              <p:cNvSpPr>
                <a:spLocks noChangeArrowheads="1"/>
              </p:cNvSpPr>
              <p:nvPr/>
            </p:nvSpPr>
            <p:spPr bwMode="auto">
              <a:xfrm>
                <a:off x="2668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12" name="Rectangle 413"/>
              <p:cNvSpPr>
                <a:spLocks noChangeArrowheads="1"/>
              </p:cNvSpPr>
              <p:nvPr/>
            </p:nvSpPr>
            <p:spPr bwMode="auto">
              <a:xfrm>
                <a:off x="2758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13" name="Rectangle 414"/>
              <p:cNvSpPr>
                <a:spLocks noChangeArrowheads="1"/>
              </p:cNvSpPr>
              <p:nvPr/>
            </p:nvSpPr>
            <p:spPr bwMode="auto">
              <a:xfrm>
                <a:off x="2848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14" name="Rectangle 415"/>
              <p:cNvSpPr>
                <a:spLocks noChangeArrowheads="1"/>
              </p:cNvSpPr>
              <p:nvPr/>
            </p:nvSpPr>
            <p:spPr bwMode="auto">
              <a:xfrm>
                <a:off x="2937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15" name="Rectangle 416"/>
              <p:cNvSpPr>
                <a:spLocks noChangeArrowheads="1"/>
              </p:cNvSpPr>
              <p:nvPr/>
            </p:nvSpPr>
            <p:spPr bwMode="auto">
              <a:xfrm>
                <a:off x="3027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16" name="Rectangle 417"/>
              <p:cNvSpPr>
                <a:spLocks noChangeArrowheads="1"/>
              </p:cNvSpPr>
              <p:nvPr/>
            </p:nvSpPr>
            <p:spPr bwMode="auto">
              <a:xfrm>
                <a:off x="3117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17" name="Rectangle 418"/>
              <p:cNvSpPr>
                <a:spLocks noChangeArrowheads="1"/>
              </p:cNvSpPr>
              <p:nvPr/>
            </p:nvSpPr>
            <p:spPr bwMode="auto">
              <a:xfrm>
                <a:off x="3207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18" name="Rectangle 419"/>
              <p:cNvSpPr>
                <a:spLocks noChangeArrowheads="1"/>
              </p:cNvSpPr>
              <p:nvPr/>
            </p:nvSpPr>
            <p:spPr bwMode="auto">
              <a:xfrm>
                <a:off x="3296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19" name="Rectangle 420"/>
              <p:cNvSpPr>
                <a:spLocks noChangeArrowheads="1"/>
              </p:cNvSpPr>
              <p:nvPr/>
            </p:nvSpPr>
            <p:spPr bwMode="auto">
              <a:xfrm>
                <a:off x="3386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20" name="Rectangle 421"/>
              <p:cNvSpPr>
                <a:spLocks noChangeArrowheads="1"/>
              </p:cNvSpPr>
              <p:nvPr/>
            </p:nvSpPr>
            <p:spPr bwMode="auto">
              <a:xfrm>
                <a:off x="3476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6390" name="Group 422"/>
            <p:cNvGrpSpPr>
              <a:grpSpLocks/>
            </p:cNvGrpSpPr>
            <p:nvPr/>
          </p:nvGrpSpPr>
          <p:grpSpPr bwMode="auto">
            <a:xfrm>
              <a:off x="2218" y="3339"/>
              <a:ext cx="1348" cy="272"/>
              <a:chOff x="2218" y="709"/>
              <a:chExt cx="1348" cy="272"/>
            </a:xfrm>
          </p:grpSpPr>
          <p:sp>
            <p:nvSpPr>
              <p:cNvPr id="56391" name="Rectangle 423"/>
              <p:cNvSpPr>
                <a:spLocks noChangeArrowheads="1"/>
              </p:cNvSpPr>
              <p:nvPr/>
            </p:nvSpPr>
            <p:spPr bwMode="auto">
              <a:xfrm>
                <a:off x="2218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92" name="Rectangle 424"/>
              <p:cNvSpPr>
                <a:spLocks noChangeArrowheads="1"/>
              </p:cNvSpPr>
              <p:nvPr/>
            </p:nvSpPr>
            <p:spPr bwMode="auto">
              <a:xfrm>
                <a:off x="2308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93" name="Rectangle 425"/>
              <p:cNvSpPr>
                <a:spLocks noChangeArrowheads="1"/>
              </p:cNvSpPr>
              <p:nvPr/>
            </p:nvSpPr>
            <p:spPr bwMode="auto">
              <a:xfrm>
                <a:off x="2398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94" name="Rectangle 426"/>
              <p:cNvSpPr>
                <a:spLocks noChangeArrowheads="1"/>
              </p:cNvSpPr>
              <p:nvPr/>
            </p:nvSpPr>
            <p:spPr bwMode="auto">
              <a:xfrm>
                <a:off x="2488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95" name="Rectangle 427"/>
              <p:cNvSpPr>
                <a:spLocks noChangeArrowheads="1"/>
              </p:cNvSpPr>
              <p:nvPr/>
            </p:nvSpPr>
            <p:spPr bwMode="auto">
              <a:xfrm>
                <a:off x="2578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96" name="Rectangle 428"/>
              <p:cNvSpPr>
                <a:spLocks noChangeArrowheads="1"/>
              </p:cNvSpPr>
              <p:nvPr/>
            </p:nvSpPr>
            <p:spPr bwMode="auto">
              <a:xfrm>
                <a:off x="2668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97" name="Rectangle 429"/>
              <p:cNvSpPr>
                <a:spLocks noChangeArrowheads="1"/>
              </p:cNvSpPr>
              <p:nvPr/>
            </p:nvSpPr>
            <p:spPr bwMode="auto">
              <a:xfrm>
                <a:off x="2758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98" name="Rectangle 430"/>
              <p:cNvSpPr>
                <a:spLocks noChangeArrowheads="1"/>
              </p:cNvSpPr>
              <p:nvPr/>
            </p:nvSpPr>
            <p:spPr bwMode="auto">
              <a:xfrm>
                <a:off x="2848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99" name="Rectangle 431"/>
              <p:cNvSpPr>
                <a:spLocks noChangeArrowheads="1"/>
              </p:cNvSpPr>
              <p:nvPr/>
            </p:nvSpPr>
            <p:spPr bwMode="auto">
              <a:xfrm>
                <a:off x="2937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00" name="Rectangle 432"/>
              <p:cNvSpPr>
                <a:spLocks noChangeArrowheads="1"/>
              </p:cNvSpPr>
              <p:nvPr/>
            </p:nvSpPr>
            <p:spPr bwMode="auto">
              <a:xfrm>
                <a:off x="3027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01" name="Rectangle 433"/>
              <p:cNvSpPr>
                <a:spLocks noChangeArrowheads="1"/>
              </p:cNvSpPr>
              <p:nvPr/>
            </p:nvSpPr>
            <p:spPr bwMode="auto">
              <a:xfrm>
                <a:off x="3117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02" name="Rectangle 434"/>
              <p:cNvSpPr>
                <a:spLocks noChangeArrowheads="1"/>
              </p:cNvSpPr>
              <p:nvPr/>
            </p:nvSpPr>
            <p:spPr bwMode="auto">
              <a:xfrm>
                <a:off x="3207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03" name="Rectangle 435"/>
              <p:cNvSpPr>
                <a:spLocks noChangeArrowheads="1"/>
              </p:cNvSpPr>
              <p:nvPr/>
            </p:nvSpPr>
            <p:spPr bwMode="auto">
              <a:xfrm>
                <a:off x="3296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04" name="Rectangle 436"/>
              <p:cNvSpPr>
                <a:spLocks noChangeArrowheads="1"/>
              </p:cNvSpPr>
              <p:nvPr/>
            </p:nvSpPr>
            <p:spPr bwMode="auto">
              <a:xfrm>
                <a:off x="3386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05" name="Rectangle 437"/>
              <p:cNvSpPr>
                <a:spLocks noChangeArrowheads="1"/>
              </p:cNvSpPr>
              <p:nvPr/>
            </p:nvSpPr>
            <p:spPr bwMode="auto">
              <a:xfrm>
                <a:off x="3476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56329" name="Group 438"/>
          <p:cNvGrpSpPr>
            <a:grpSpLocks/>
          </p:cNvGrpSpPr>
          <p:nvPr/>
        </p:nvGrpSpPr>
        <p:grpSpPr bwMode="auto">
          <a:xfrm rot="-3600000">
            <a:off x="1492251" y="1263650"/>
            <a:ext cx="2146300" cy="4606925"/>
            <a:chOff x="2214" y="709"/>
            <a:chExt cx="1352" cy="2902"/>
          </a:xfrm>
        </p:grpSpPr>
        <p:grpSp>
          <p:nvGrpSpPr>
            <p:cNvPr id="56357" name="Group 439"/>
            <p:cNvGrpSpPr>
              <a:grpSpLocks/>
            </p:cNvGrpSpPr>
            <p:nvPr/>
          </p:nvGrpSpPr>
          <p:grpSpPr bwMode="auto">
            <a:xfrm>
              <a:off x="2214" y="709"/>
              <a:ext cx="1348" cy="272"/>
              <a:chOff x="2218" y="709"/>
              <a:chExt cx="1348" cy="272"/>
            </a:xfrm>
          </p:grpSpPr>
          <p:sp>
            <p:nvSpPr>
              <p:cNvPr id="56374" name="Rectangle 440"/>
              <p:cNvSpPr>
                <a:spLocks noChangeArrowheads="1"/>
              </p:cNvSpPr>
              <p:nvPr/>
            </p:nvSpPr>
            <p:spPr bwMode="auto">
              <a:xfrm>
                <a:off x="2218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75" name="Rectangle 441"/>
              <p:cNvSpPr>
                <a:spLocks noChangeArrowheads="1"/>
              </p:cNvSpPr>
              <p:nvPr/>
            </p:nvSpPr>
            <p:spPr bwMode="auto">
              <a:xfrm>
                <a:off x="2308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76" name="Rectangle 442"/>
              <p:cNvSpPr>
                <a:spLocks noChangeArrowheads="1"/>
              </p:cNvSpPr>
              <p:nvPr/>
            </p:nvSpPr>
            <p:spPr bwMode="auto">
              <a:xfrm>
                <a:off x="2398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77" name="Rectangle 443"/>
              <p:cNvSpPr>
                <a:spLocks noChangeArrowheads="1"/>
              </p:cNvSpPr>
              <p:nvPr/>
            </p:nvSpPr>
            <p:spPr bwMode="auto">
              <a:xfrm>
                <a:off x="2488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78" name="Rectangle 444"/>
              <p:cNvSpPr>
                <a:spLocks noChangeArrowheads="1"/>
              </p:cNvSpPr>
              <p:nvPr/>
            </p:nvSpPr>
            <p:spPr bwMode="auto">
              <a:xfrm>
                <a:off x="2578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79" name="Rectangle 445"/>
              <p:cNvSpPr>
                <a:spLocks noChangeArrowheads="1"/>
              </p:cNvSpPr>
              <p:nvPr/>
            </p:nvSpPr>
            <p:spPr bwMode="auto">
              <a:xfrm>
                <a:off x="2668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80" name="Rectangle 446"/>
              <p:cNvSpPr>
                <a:spLocks noChangeArrowheads="1"/>
              </p:cNvSpPr>
              <p:nvPr/>
            </p:nvSpPr>
            <p:spPr bwMode="auto">
              <a:xfrm>
                <a:off x="2758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81" name="Rectangle 447"/>
              <p:cNvSpPr>
                <a:spLocks noChangeArrowheads="1"/>
              </p:cNvSpPr>
              <p:nvPr/>
            </p:nvSpPr>
            <p:spPr bwMode="auto">
              <a:xfrm>
                <a:off x="2848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82" name="Rectangle 448"/>
              <p:cNvSpPr>
                <a:spLocks noChangeArrowheads="1"/>
              </p:cNvSpPr>
              <p:nvPr/>
            </p:nvSpPr>
            <p:spPr bwMode="auto">
              <a:xfrm>
                <a:off x="2937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83" name="Rectangle 449"/>
              <p:cNvSpPr>
                <a:spLocks noChangeArrowheads="1"/>
              </p:cNvSpPr>
              <p:nvPr/>
            </p:nvSpPr>
            <p:spPr bwMode="auto">
              <a:xfrm>
                <a:off x="3027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84" name="Rectangle 450"/>
              <p:cNvSpPr>
                <a:spLocks noChangeArrowheads="1"/>
              </p:cNvSpPr>
              <p:nvPr/>
            </p:nvSpPr>
            <p:spPr bwMode="auto">
              <a:xfrm>
                <a:off x="3117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85" name="Rectangle 451"/>
              <p:cNvSpPr>
                <a:spLocks noChangeArrowheads="1"/>
              </p:cNvSpPr>
              <p:nvPr/>
            </p:nvSpPr>
            <p:spPr bwMode="auto">
              <a:xfrm>
                <a:off x="3207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86" name="Rectangle 452"/>
              <p:cNvSpPr>
                <a:spLocks noChangeArrowheads="1"/>
              </p:cNvSpPr>
              <p:nvPr/>
            </p:nvSpPr>
            <p:spPr bwMode="auto">
              <a:xfrm>
                <a:off x="3296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87" name="Rectangle 453"/>
              <p:cNvSpPr>
                <a:spLocks noChangeArrowheads="1"/>
              </p:cNvSpPr>
              <p:nvPr/>
            </p:nvSpPr>
            <p:spPr bwMode="auto">
              <a:xfrm>
                <a:off x="3386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88" name="Rectangle 454"/>
              <p:cNvSpPr>
                <a:spLocks noChangeArrowheads="1"/>
              </p:cNvSpPr>
              <p:nvPr/>
            </p:nvSpPr>
            <p:spPr bwMode="auto">
              <a:xfrm>
                <a:off x="3476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6358" name="Group 455"/>
            <p:cNvGrpSpPr>
              <a:grpSpLocks/>
            </p:cNvGrpSpPr>
            <p:nvPr/>
          </p:nvGrpSpPr>
          <p:grpSpPr bwMode="auto">
            <a:xfrm>
              <a:off x="2218" y="3339"/>
              <a:ext cx="1348" cy="272"/>
              <a:chOff x="2218" y="709"/>
              <a:chExt cx="1348" cy="272"/>
            </a:xfrm>
          </p:grpSpPr>
          <p:sp>
            <p:nvSpPr>
              <p:cNvPr id="56359" name="Rectangle 456"/>
              <p:cNvSpPr>
                <a:spLocks noChangeArrowheads="1"/>
              </p:cNvSpPr>
              <p:nvPr/>
            </p:nvSpPr>
            <p:spPr bwMode="auto">
              <a:xfrm>
                <a:off x="2218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60" name="Rectangle 457"/>
              <p:cNvSpPr>
                <a:spLocks noChangeArrowheads="1"/>
              </p:cNvSpPr>
              <p:nvPr/>
            </p:nvSpPr>
            <p:spPr bwMode="auto">
              <a:xfrm>
                <a:off x="2308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61" name="Rectangle 458"/>
              <p:cNvSpPr>
                <a:spLocks noChangeArrowheads="1"/>
              </p:cNvSpPr>
              <p:nvPr/>
            </p:nvSpPr>
            <p:spPr bwMode="auto">
              <a:xfrm>
                <a:off x="2398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62" name="Rectangle 459"/>
              <p:cNvSpPr>
                <a:spLocks noChangeArrowheads="1"/>
              </p:cNvSpPr>
              <p:nvPr/>
            </p:nvSpPr>
            <p:spPr bwMode="auto">
              <a:xfrm>
                <a:off x="2488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63" name="Rectangle 460"/>
              <p:cNvSpPr>
                <a:spLocks noChangeArrowheads="1"/>
              </p:cNvSpPr>
              <p:nvPr/>
            </p:nvSpPr>
            <p:spPr bwMode="auto">
              <a:xfrm>
                <a:off x="2578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64" name="Rectangle 461"/>
              <p:cNvSpPr>
                <a:spLocks noChangeArrowheads="1"/>
              </p:cNvSpPr>
              <p:nvPr/>
            </p:nvSpPr>
            <p:spPr bwMode="auto">
              <a:xfrm>
                <a:off x="2668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65" name="Rectangle 462"/>
              <p:cNvSpPr>
                <a:spLocks noChangeArrowheads="1"/>
              </p:cNvSpPr>
              <p:nvPr/>
            </p:nvSpPr>
            <p:spPr bwMode="auto">
              <a:xfrm>
                <a:off x="2758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66" name="Rectangle 463"/>
              <p:cNvSpPr>
                <a:spLocks noChangeArrowheads="1"/>
              </p:cNvSpPr>
              <p:nvPr/>
            </p:nvSpPr>
            <p:spPr bwMode="auto">
              <a:xfrm>
                <a:off x="2848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67" name="Rectangle 464"/>
              <p:cNvSpPr>
                <a:spLocks noChangeArrowheads="1"/>
              </p:cNvSpPr>
              <p:nvPr/>
            </p:nvSpPr>
            <p:spPr bwMode="auto">
              <a:xfrm>
                <a:off x="2937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68" name="Rectangle 465"/>
              <p:cNvSpPr>
                <a:spLocks noChangeArrowheads="1"/>
              </p:cNvSpPr>
              <p:nvPr/>
            </p:nvSpPr>
            <p:spPr bwMode="auto">
              <a:xfrm>
                <a:off x="3027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69" name="Rectangle 466"/>
              <p:cNvSpPr>
                <a:spLocks noChangeArrowheads="1"/>
              </p:cNvSpPr>
              <p:nvPr/>
            </p:nvSpPr>
            <p:spPr bwMode="auto">
              <a:xfrm>
                <a:off x="3117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70" name="Rectangle 467"/>
              <p:cNvSpPr>
                <a:spLocks noChangeArrowheads="1"/>
              </p:cNvSpPr>
              <p:nvPr/>
            </p:nvSpPr>
            <p:spPr bwMode="auto">
              <a:xfrm>
                <a:off x="3207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71" name="Rectangle 468"/>
              <p:cNvSpPr>
                <a:spLocks noChangeArrowheads="1"/>
              </p:cNvSpPr>
              <p:nvPr/>
            </p:nvSpPr>
            <p:spPr bwMode="auto">
              <a:xfrm>
                <a:off x="3296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72" name="Rectangle 469"/>
              <p:cNvSpPr>
                <a:spLocks noChangeArrowheads="1"/>
              </p:cNvSpPr>
              <p:nvPr/>
            </p:nvSpPr>
            <p:spPr bwMode="auto">
              <a:xfrm>
                <a:off x="3386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73" name="Rectangle 470"/>
              <p:cNvSpPr>
                <a:spLocks noChangeArrowheads="1"/>
              </p:cNvSpPr>
              <p:nvPr/>
            </p:nvSpPr>
            <p:spPr bwMode="auto">
              <a:xfrm>
                <a:off x="3476" y="709"/>
                <a:ext cx="90" cy="272"/>
              </a:xfrm>
              <a:prstGeom prst="rect">
                <a:avLst/>
              </a:prstGeom>
              <a:solidFill>
                <a:srgbClr val="003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56330" name="AutoShape 471"/>
          <p:cNvSpPr>
            <a:spLocks noChangeAspect="1" noChangeArrowheads="1"/>
          </p:cNvSpPr>
          <p:nvPr/>
        </p:nvSpPr>
        <p:spPr bwMode="auto">
          <a:xfrm>
            <a:off x="2139950" y="3201988"/>
            <a:ext cx="846138" cy="731837"/>
          </a:xfrm>
          <a:prstGeom prst="hexagon">
            <a:avLst>
              <a:gd name="adj" fmla="val 28905"/>
              <a:gd name="vf" fmla="val 11547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31" name="Oval 472"/>
          <p:cNvSpPr>
            <a:spLocks noChangeAspect="1" noChangeArrowheads="1"/>
          </p:cNvSpPr>
          <p:nvPr/>
        </p:nvSpPr>
        <p:spPr bwMode="auto">
          <a:xfrm>
            <a:off x="2439988" y="3451225"/>
            <a:ext cx="230187" cy="230188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473" name="Arc 473"/>
          <p:cNvSpPr>
            <a:spLocks/>
          </p:cNvSpPr>
          <p:nvPr/>
        </p:nvSpPr>
        <p:spPr bwMode="auto">
          <a:xfrm flipV="1">
            <a:off x="2573338" y="2684463"/>
            <a:ext cx="1584325" cy="865187"/>
          </a:xfrm>
          <a:custGeom>
            <a:avLst/>
            <a:gdLst>
              <a:gd name="T0" fmla="*/ 0 w 21600"/>
              <a:gd name="T1" fmla="*/ 0 h 21600"/>
              <a:gd name="T2" fmla="*/ 116207672 w 21600"/>
              <a:gd name="T3" fmla="*/ 34655025 h 21600"/>
              <a:gd name="T4" fmla="*/ 0 w 21600"/>
              <a:gd name="T5" fmla="*/ 34655025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474" name="AutoShape 474"/>
          <p:cNvSpPr>
            <a:spLocks noChangeAspect="1" noChangeArrowheads="1"/>
          </p:cNvSpPr>
          <p:nvPr/>
        </p:nvSpPr>
        <p:spPr bwMode="auto">
          <a:xfrm>
            <a:off x="2986088" y="3387725"/>
            <a:ext cx="165100" cy="142875"/>
          </a:xfrm>
          <a:prstGeom prst="hexagon">
            <a:avLst>
              <a:gd name="adj" fmla="val 28889"/>
              <a:gd name="vf" fmla="val 115470"/>
            </a:avLst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475" name="AutoShape 475"/>
          <p:cNvSpPr>
            <a:spLocks noChangeAspect="1" noChangeArrowheads="1"/>
          </p:cNvSpPr>
          <p:nvPr/>
        </p:nvSpPr>
        <p:spPr bwMode="auto">
          <a:xfrm>
            <a:off x="3157538" y="3486150"/>
            <a:ext cx="165100" cy="142875"/>
          </a:xfrm>
          <a:prstGeom prst="hexagon">
            <a:avLst>
              <a:gd name="adj" fmla="val 28889"/>
              <a:gd name="vf" fmla="val 115470"/>
            </a:avLst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476" name="AutoShape 476"/>
          <p:cNvSpPr>
            <a:spLocks noChangeAspect="1" noChangeArrowheads="1"/>
          </p:cNvSpPr>
          <p:nvPr/>
        </p:nvSpPr>
        <p:spPr bwMode="auto">
          <a:xfrm>
            <a:off x="3325813" y="3387725"/>
            <a:ext cx="165100" cy="142875"/>
          </a:xfrm>
          <a:prstGeom prst="hexagon">
            <a:avLst>
              <a:gd name="adj" fmla="val 28889"/>
              <a:gd name="vf" fmla="val 115470"/>
            </a:avLst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477" name="AutoShape 477"/>
          <p:cNvSpPr>
            <a:spLocks noChangeAspect="1" noChangeArrowheads="1"/>
          </p:cNvSpPr>
          <p:nvPr/>
        </p:nvSpPr>
        <p:spPr bwMode="auto">
          <a:xfrm>
            <a:off x="3497263" y="3286125"/>
            <a:ext cx="165100" cy="142875"/>
          </a:xfrm>
          <a:prstGeom prst="hexagon">
            <a:avLst>
              <a:gd name="adj" fmla="val 28889"/>
              <a:gd name="vf" fmla="val 115470"/>
            </a:avLst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478" name="AutoShape 478"/>
          <p:cNvSpPr>
            <a:spLocks noChangeAspect="1" noChangeArrowheads="1"/>
          </p:cNvSpPr>
          <p:nvPr/>
        </p:nvSpPr>
        <p:spPr bwMode="auto">
          <a:xfrm>
            <a:off x="3668713" y="3186113"/>
            <a:ext cx="165100" cy="142875"/>
          </a:xfrm>
          <a:prstGeom prst="hexagon">
            <a:avLst>
              <a:gd name="adj" fmla="val 28889"/>
              <a:gd name="vf" fmla="val 115470"/>
            </a:avLst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479" name="AutoShape 479"/>
          <p:cNvSpPr>
            <a:spLocks noChangeAspect="1" noChangeArrowheads="1"/>
          </p:cNvSpPr>
          <p:nvPr/>
        </p:nvSpPr>
        <p:spPr bwMode="auto">
          <a:xfrm>
            <a:off x="3840163" y="3084513"/>
            <a:ext cx="165100" cy="142875"/>
          </a:xfrm>
          <a:prstGeom prst="hexagon">
            <a:avLst>
              <a:gd name="adj" fmla="val 28889"/>
              <a:gd name="vf" fmla="val 115470"/>
            </a:avLst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480" name="AutoShape 480"/>
          <p:cNvSpPr>
            <a:spLocks noChangeAspect="1" noChangeArrowheads="1"/>
          </p:cNvSpPr>
          <p:nvPr/>
        </p:nvSpPr>
        <p:spPr bwMode="auto">
          <a:xfrm>
            <a:off x="4013200" y="2989263"/>
            <a:ext cx="165100" cy="142875"/>
          </a:xfrm>
          <a:prstGeom prst="hexagon">
            <a:avLst>
              <a:gd name="adj" fmla="val 28889"/>
              <a:gd name="vf" fmla="val 115470"/>
            </a:avLst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481" name="AutoShape 481"/>
          <p:cNvSpPr>
            <a:spLocks noChangeAspect="1" noChangeArrowheads="1"/>
          </p:cNvSpPr>
          <p:nvPr/>
        </p:nvSpPr>
        <p:spPr bwMode="auto">
          <a:xfrm>
            <a:off x="4010025" y="2790825"/>
            <a:ext cx="165100" cy="142875"/>
          </a:xfrm>
          <a:prstGeom prst="hexagon">
            <a:avLst>
              <a:gd name="adj" fmla="val 28889"/>
              <a:gd name="vf" fmla="val 115470"/>
            </a:avLst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482" name="AutoShape 482"/>
          <p:cNvSpPr>
            <a:spLocks noChangeAspect="1" noChangeArrowheads="1"/>
          </p:cNvSpPr>
          <p:nvPr/>
        </p:nvSpPr>
        <p:spPr bwMode="auto">
          <a:xfrm>
            <a:off x="3159125" y="3292475"/>
            <a:ext cx="165100" cy="142875"/>
          </a:xfrm>
          <a:prstGeom prst="hexagon">
            <a:avLst>
              <a:gd name="adj" fmla="val 28889"/>
              <a:gd name="vf" fmla="val 115470"/>
            </a:avLst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483" name="Line 483"/>
          <p:cNvSpPr>
            <a:spLocks noChangeShapeType="1"/>
          </p:cNvSpPr>
          <p:nvPr/>
        </p:nvSpPr>
        <p:spPr bwMode="auto">
          <a:xfrm flipH="1" flipV="1">
            <a:off x="1041400" y="2565400"/>
            <a:ext cx="1512888" cy="1008063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12484" name="Group 484"/>
          <p:cNvGrpSpPr>
            <a:grpSpLocks/>
          </p:cNvGrpSpPr>
          <p:nvPr/>
        </p:nvGrpSpPr>
        <p:grpSpPr bwMode="auto">
          <a:xfrm>
            <a:off x="539750" y="2205038"/>
            <a:ext cx="574675" cy="388937"/>
            <a:chOff x="431" y="1443"/>
            <a:chExt cx="362" cy="245"/>
          </a:xfrm>
        </p:grpSpPr>
        <p:sp>
          <p:nvSpPr>
            <p:cNvPr id="56354" name="Rectangle 485"/>
            <p:cNvSpPr>
              <a:spLocks noChangeArrowheads="1"/>
            </p:cNvSpPr>
            <p:nvPr/>
          </p:nvSpPr>
          <p:spPr bwMode="auto">
            <a:xfrm rot="-3600000">
              <a:off x="522" y="1507"/>
              <a:ext cx="90" cy="272"/>
            </a:xfrm>
            <a:prstGeom prst="rect">
              <a:avLst/>
            </a:prstGeom>
            <a:solidFill>
              <a:srgbClr val="91AB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55" name="Rectangle 486"/>
            <p:cNvSpPr>
              <a:spLocks noChangeArrowheads="1"/>
            </p:cNvSpPr>
            <p:nvPr/>
          </p:nvSpPr>
          <p:spPr bwMode="auto">
            <a:xfrm rot="-3600000">
              <a:off x="567" y="1430"/>
              <a:ext cx="90" cy="272"/>
            </a:xfrm>
            <a:prstGeom prst="rect">
              <a:avLst/>
            </a:prstGeom>
            <a:solidFill>
              <a:srgbClr val="E1E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56" name="Rectangle 487"/>
            <p:cNvSpPr>
              <a:spLocks noChangeArrowheads="1"/>
            </p:cNvSpPr>
            <p:nvPr/>
          </p:nvSpPr>
          <p:spPr bwMode="auto">
            <a:xfrm rot="-3600000">
              <a:off x="612" y="1352"/>
              <a:ext cx="90" cy="272"/>
            </a:xfrm>
            <a:prstGeom prst="rect">
              <a:avLst/>
            </a:prstGeom>
            <a:solidFill>
              <a:srgbClr val="0039F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12488" name="Freeform 488"/>
          <p:cNvSpPr>
            <a:spLocks/>
          </p:cNvSpPr>
          <p:nvPr/>
        </p:nvSpPr>
        <p:spPr bwMode="auto">
          <a:xfrm>
            <a:off x="2568575" y="2719388"/>
            <a:ext cx="1584325" cy="815975"/>
          </a:xfrm>
          <a:custGeom>
            <a:avLst/>
            <a:gdLst>
              <a:gd name="T0" fmla="*/ 2147483647 w 998"/>
              <a:gd name="T1" fmla="*/ 0 h 514"/>
              <a:gd name="T2" fmla="*/ 2147483647 w 998"/>
              <a:gd name="T3" fmla="*/ 569555313 h 514"/>
              <a:gd name="T4" fmla="*/ 1713706250 w 998"/>
              <a:gd name="T5" fmla="*/ 1028223750 h 514"/>
              <a:gd name="T6" fmla="*/ 914817513 w 998"/>
              <a:gd name="T7" fmla="*/ 1257558763 h 514"/>
              <a:gd name="T8" fmla="*/ 0 w 998"/>
              <a:gd name="T9" fmla="*/ 1257558763 h 51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98" h="514">
                <a:moveTo>
                  <a:pt x="998" y="0"/>
                </a:moveTo>
                <a:cubicBezTo>
                  <a:pt x="979" y="79"/>
                  <a:pt x="960" y="158"/>
                  <a:pt x="907" y="226"/>
                </a:cubicBezTo>
                <a:cubicBezTo>
                  <a:pt x="854" y="294"/>
                  <a:pt x="771" y="362"/>
                  <a:pt x="680" y="408"/>
                </a:cubicBezTo>
                <a:cubicBezTo>
                  <a:pt x="589" y="454"/>
                  <a:pt x="476" y="484"/>
                  <a:pt x="363" y="499"/>
                </a:cubicBezTo>
                <a:cubicBezTo>
                  <a:pt x="250" y="514"/>
                  <a:pt x="125" y="506"/>
                  <a:pt x="0" y="499"/>
                </a:cubicBezTo>
              </a:path>
            </a:pathLst>
          </a:cu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489" name="Freeform 489"/>
          <p:cNvSpPr>
            <a:spLocks/>
          </p:cNvSpPr>
          <p:nvPr/>
        </p:nvSpPr>
        <p:spPr bwMode="auto">
          <a:xfrm>
            <a:off x="2538413" y="2552700"/>
            <a:ext cx="1584325" cy="909638"/>
          </a:xfrm>
          <a:custGeom>
            <a:avLst/>
            <a:gdLst>
              <a:gd name="T0" fmla="*/ 2147483647 w 998"/>
              <a:gd name="T1" fmla="*/ 0 h 573"/>
              <a:gd name="T2" fmla="*/ 2147483647 w 998"/>
              <a:gd name="T3" fmla="*/ 322580177 h 573"/>
              <a:gd name="T4" fmla="*/ 2147483647 w 998"/>
              <a:gd name="T5" fmla="*/ 819052025 h 573"/>
              <a:gd name="T6" fmla="*/ 1733867500 w 998"/>
              <a:gd name="T7" fmla="*/ 1282761030 h 573"/>
              <a:gd name="T8" fmla="*/ 945059388 w 998"/>
              <a:gd name="T9" fmla="*/ 1433970488 h 573"/>
              <a:gd name="T10" fmla="*/ 0 w 998"/>
              <a:gd name="T11" fmla="*/ 1345764177 h 57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998" h="573">
                <a:moveTo>
                  <a:pt x="973" y="0"/>
                </a:moveTo>
                <a:cubicBezTo>
                  <a:pt x="976" y="21"/>
                  <a:pt x="998" y="74"/>
                  <a:pt x="989" y="128"/>
                </a:cubicBezTo>
                <a:cubicBezTo>
                  <a:pt x="980" y="182"/>
                  <a:pt x="967" y="262"/>
                  <a:pt x="917" y="325"/>
                </a:cubicBezTo>
                <a:cubicBezTo>
                  <a:pt x="867" y="388"/>
                  <a:pt x="778" y="468"/>
                  <a:pt x="688" y="509"/>
                </a:cubicBezTo>
                <a:cubicBezTo>
                  <a:pt x="598" y="550"/>
                  <a:pt x="490" y="565"/>
                  <a:pt x="375" y="569"/>
                </a:cubicBezTo>
                <a:cubicBezTo>
                  <a:pt x="260" y="573"/>
                  <a:pt x="78" y="541"/>
                  <a:pt x="0" y="534"/>
                </a:cubicBezTo>
              </a:path>
            </a:pathLst>
          </a:cu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490" name="Freeform 490"/>
          <p:cNvSpPr>
            <a:spLocks/>
          </p:cNvSpPr>
          <p:nvPr/>
        </p:nvSpPr>
        <p:spPr bwMode="auto">
          <a:xfrm>
            <a:off x="2609850" y="2693988"/>
            <a:ext cx="1571625" cy="914400"/>
          </a:xfrm>
          <a:custGeom>
            <a:avLst/>
            <a:gdLst>
              <a:gd name="T0" fmla="*/ 2147483647 w 990"/>
              <a:gd name="T1" fmla="*/ 0 h 576"/>
              <a:gd name="T2" fmla="*/ 2147483647 w 990"/>
              <a:gd name="T3" fmla="*/ 219254388 h 576"/>
              <a:gd name="T4" fmla="*/ 2147483647 w 990"/>
              <a:gd name="T5" fmla="*/ 622479388 h 576"/>
              <a:gd name="T6" fmla="*/ 1590219388 w 990"/>
              <a:gd name="T7" fmla="*/ 1033264063 h 576"/>
              <a:gd name="T8" fmla="*/ 871974063 w 990"/>
              <a:gd name="T9" fmla="*/ 1323082825 h 576"/>
              <a:gd name="T10" fmla="*/ 0 w 990"/>
              <a:gd name="T11" fmla="*/ 1451610000 h 57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990" h="576">
                <a:moveTo>
                  <a:pt x="979" y="0"/>
                </a:moveTo>
                <a:cubicBezTo>
                  <a:pt x="979" y="14"/>
                  <a:pt x="990" y="46"/>
                  <a:pt x="976" y="87"/>
                </a:cubicBezTo>
                <a:cubicBezTo>
                  <a:pt x="962" y="128"/>
                  <a:pt x="953" y="193"/>
                  <a:pt x="896" y="247"/>
                </a:cubicBezTo>
                <a:cubicBezTo>
                  <a:pt x="839" y="301"/>
                  <a:pt x="723" y="364"/>
                  <a:pt x="631" y="410"/>
                </a:cubicBezTo>
                <a:cubicBezTo>
                  <a:pt x="539" y="456"/>
                  <a:pt x="451" y="497"/>
                  <a:pt x="346" y="525"/>
                </a:cubicBezTo>
                <a:cubicBezTo>
                  <a:pt x="241" y="553"/>
                  <a:pt x="72" y="566"/>
                  <a:pt x="0" y="576"/>
                </a:cubicBezTo>
              </a:path>
            </a:pathLst>
          </a:cu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491" name="Line 491"/>
          <p:cNvSpPr>
            <a:spLocks noChangeShapeType="1"/>
          </p:cNvSpPr>
          <p:nvPr/>
        </p:nvSpPr>
        <p:spPr bwMode="auto">
          <a:xfrm flipH="1" flipV="1">
            <a:off x="1050925" y="2503488"/>
            <a:ext cx="1512888" cy="1079500"/>
          </a:xfrm>
          <a:prstGeom prst="line">
            <a:avLst/>
          </a:prstGeom>
          <a:noFill/>
          <a:ln w="28575" cap="rnd">
            <a:solidFill>
              <a:schemeClr val="accent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6348" name="Picture 493"/>
          <p:cNvPicPr>
            <a:picLocks noChangeAspect="1" noChangeArrowheads="1"/>
          </p:cNvPicPr>
          <p:nvPr/>
        </p:nvPicPr>
        <p:blipFill>
          <a:blip r:embed="rId3">
            <a:lum bright="5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3546475"/>
            <a:ext cx="2449512" cy="175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49" name="Picture 495"/>
          <p:cNvPicPr>
            <a:picLocks noChangeAspect="1" noChangeArrowheads="1"/>
          </p:cNvPicPr>
          <p:nvPr/>
        </p:nvPicPr>
        <p:blipFill>
          <a:blip r:embed="rId4">
            <a:lum bright="4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1773238"/>
            <a:ext cx="2449512" cy="179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50" name="Picture 496"/>
          <p:cNvPicPr>
            <a:picLocks noChangeAspect="1" noChangeArrowheads="1"/>
          </p:cNvPicPr>
          <p:nvPr/>
        </p:nvPicPr>
        <p:blipFill>
          <a:blip r:embed="rId5" cstate="print">
            <a:lum bright="5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-26988"/>
            <a:ext cx="2447925" cy="1836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51" name="Picture 497"/>
          <p:cNvPicPr>
            <a:picLocks noChangeAspect="1" noChangeArrowheads="1"/>
          </p:cNvPicPr>
          <p:nvPr/>
        </p:nvPicPr>
        <p:blipFill>
          <a:blip r:embed="rId6">
            <a:lum bright="4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5222875"/>
            <a:ext cx="2449512" cy="163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352" name="Rectangle 492"/>
          <p:cNvSpPr>
            <a:spLocks noGrp="1" noChangeArrowheads="1"/>
          </p:cNvSpPr>
          <p:nvPr>
            <p:ph type="body" idx="1"/>
          </p:nvPr>
        </p:nvSpPr>
        <p:spPr>
          <a:xfrm>
            <a:off x="4932363" y="1196975"/>
            <a:ext cx="4140200" cy="5661025"/>
          </a:xfrm>
        </p:spPr>
        <p:txBody>
          <a:bodyPr/>
          <a:lstStyle/>
          <a:p>
            <a:pPr eaLnBrk="1" hangingPunct="1"/>
            <a:r>
              <a:rPr lang="fr-FR" sz="1800" smtClean="0"/>
              <a:t>S’applique </a:t>
            </a:r>
            <a:r>
              <a:rPr lang="fr-FR" sz="1800" smtClean="0">
                <a:cs typeface="Times New Roman" pitchFamily="18" charset="0"/>
              </a:rPr>
              <a:t>à des détecteurs composés de N (&gt;&gt;1) voies</a:t>
            </a:r>
          </a:p>
          <a:p>
            <a:pPr eaLnBrk="1" hangingPunct="1"/>
            <a:r>
              <a:rPr lang="fr-FR" sz="1800" smtClean="0"/>
              <a:t>Partant des données brutes, la reconstruction réalise la fonction du sous-système:</a:t>
            </a:r>
          </a:p>
          <a:p>
            <a:pPr lvl="1" eaLnBrk="1" hangingPunct="1"/>
            <a:r>
              <a:rPr lang="fr-FR" sz="1600" smtClean="0"/>
              <a:t>Chambre </a:t>
            </a:r>
            <a:r>
              <a:rPr lang="fr-FR" sz="1600" smtClean="0">
                <a:cs typeface="Times New Roman" pitchFamily="18" charset="0"/>
              </a:rPr>
              <a:t>à</a:t>
            </a:r>
            <a:r>
              <a:rPr lang="fr-FR" sz="1600" smtClean="0"/>
              <a:t> trace </a:t>
            </a:r>
            <a:r>
              <a:rPr lang="fr-FR" sz="1600" smtClean="0">
                <a:sym typeface="Wingdings" pitchFamily="2" charset="2"/>
              </a:rPr>
              <a:t> traces</a:t>
            </a:r>
          </a:p>
          <a:p>
            <a:pPr lvl="1" eaLnBrk="1" hangingPunct="1"/>
            <a:r>
              <a:rPr lang="fr-FR" sz="1600" smtClean="0">
                <a:sym typeface="Wingdings" pitchFamily="2" charset="2"/>
              </a:rPr>
              <a:t>Detector Cherenkov  angles Cherenkov</a:t>
            </a:r>
          </a:p>
          <a:p>
            <a:pPr lvl="1" eaLnBrk="1" hangingPunct="1"/>
            <a:r>
              <a:rPr lang="fr-FR" sz="1600" smtClean="0">
                <a:sym typeface="Wingdings" pitchFamily="2" charset="2"/>
              </a:rPr>
              <a:t>Etc.</a:t>
            </a:r>
          </a:p>
          <a:p>
            <a:pPr eaLnBrk="1" hangingPunct="1"/>
            <a:r>
              <a:rPr lang="fr-FR" sz="1800" smtClean="0"/>
              <a:t>Reconstruction = interprétation des données pour reconnaitre la/les trace(s) du passage des particules</a:t>
            </a:r>
          </a:p>
          <a:p>
            <a:pPr lvl="1" eaLnBrk="1" hangingPunct="1"/>
            <a:r>
              <a:rPr lang="fr-FR" sz="1600" smtClean="0"/>
              <a:t>Recherche de « patterns »</a:t>
            </a:r>
          </a:p>
          <a:p>
            <a:pPr eaLnBrk="1" hangingPunct="1"/>
            <a:r>
              <a:rPr lang="fr-FR" sz="1800" smtClean="0"/>
              <a:t>Se nourrie de données:</a:t>
            </a:r>
          </a:p>
          <a:p>
            <a:pPr lvl="1" eaLnBrk="1" hangingPunct="1"/>
            <a:r>
              <a:rPr lang="fr-FR" sz="1600" smtClean="0"/>
              <a:t>De placement des voies</a:t>
            </a:r>
          </a:p>
          <a:p>
            <a:pPr lvl="2" eaLnBrk="1" hangingPunct="1"/>
            <a:r>
              <a:rPr lang="fr-FR" sz="1400" smtClean="0"/>
              <a:t>Câblages des voies</a:t>
            </a:r>
          </a:p>
          <a:p>
            <a:pPr lvl="1" eaLnBrk="1" hangingPunct="1"/>
            <a:r>
              <a:rPr lang="fr-FR" sz="1600" smtClean="0"/>
              <a:t>De la réponse de ces voies</a:t>
            </a:r>
          </a:p>
          <a:p>
            <a:pPr lvl="2" eaLnBrk="1" hangingPunct="1"/>
            <a:r>
              <a:rPr lang="fr-FR" sz="1400" smtClean="0"/>
              <a:t>Qui fait l’objet d’un monitoring en ligne et hors ligne</a:t>
            </a:r>
          </a:p>
        </p:txBody>
      </p:sp>
      <p:sp>
        <p:nvSpPr>
          <p:cNvPr id="56353" name="Rectangle 370"/>
          <p:cNvSpPr>
            <a:spLocks noGrp="1" noChangeArrowheads="1"/>
          </p:cNvSpPr>
          <p:nvPr>
            <p:ph type="title"/>
          </p:nvPr>
        </p:nvSpPr>
        <p:spPr>
          <a:xfrm>
            <a:off x="685800" y="44450"/>
            <a:ext cx="7772400" cy="1143000"/>
          </a:xfrm>
        </p:spPr>
        <p:txBody>
          <a:bodyPr/>
          <a:lstStyle/>
          <a:p>
            <a:pPr eaLnBrk="1" hangingPunct="1"/>
            <a:r>
              <a:rPr lang="fr-FR" smtClean="0"/>
              <a:t>Reconstruction d’évènements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"/>
                                        <p:tgtEl>
                                          <p:spTgt spid="512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12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12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12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12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12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512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512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512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512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5124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repeatCount="indefinite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3" dur="1000" tmFilter="0, 0; .2, .5; .8, .5; 1, 0"/>
                                        <p:tgtEl>
                                          <p:spTgt spid="5124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500" autoRev="1" fill="hold"/>
                                        <p:tgtEl>
                                          <p:spTgt spid="5124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6" dur="1000" tmFilter="0, 0; .2, .5; .8, .5; 1, 0"/>
                                        <p:tgtEl>
                                          <p:spTgt spid="5124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500" autoRev="1" fill="hold"/>
                                        <p:tgtEl>
                                          <p:spTgt spid="5124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5124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5124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2" dur="1000" tmFilter="0, 0; .2, .5; .8, .5; 1, 0"/>
                                        <p:tgtEl>
                                          <p:spTgt spid="5124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500" autoRev="1" fill="hold"/>
                                        <p:tgtEl>
                                          <p:spTgt spid="5124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5" dur="1000" tmFilter="0, 0; .2, .5; .8, .5; 1, 0"/>
                                        <p:tgtEl>
                                          <p:spTgt spid="5124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500" autoRev="1" fill="hold"/>
                                        <p:tgtEl>
                                          <p:spTgt spid="5124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5124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5124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1" dur="1000" tmFilter="0, 0; .2, .5; .8, .5; 1, 0"/>
                                        <p:tgtEl>
                                          <p:spTgt spid="5124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500" autoRev="1" fill="hold"/>
                                        <p:tgtEl>
                                          <p:spTgt spid="5124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4" dur="1000" tmFilter="0, 0; .2, .5; .8, .5; 1, 0"/>
                                        <p:tgtEl>
                                          <p:spTgt spid="5124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500" autoRev="1" fill="hold"/>
                                        <p:tgtEl>
                                          <p:spTgt spid="5124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2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7" dur="1000" tmFilter="0, 0; .2, .5; .8, .5; 1, 0"/>
                                        <p:tgtEl>
                                          <p:spTgt spid="5124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500" autoRev="1" fill="hold"/>
                                        <p:tgtEl>
                                          <p:spTgt spid="5124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2000"/>
                                        <p:tgtEl>
                                          <p:spTgt spid="5124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1"/>
                                            </p:cond>
                                          </p:stCondLst>
                                        </p:cTn>
                                        <p:tgtEl>
                                          <p:spTgt spid="512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2000"/>
                                        <p:tgtEl>
                                          <p:spTgt spid="5124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5"/>
                                            </p:cond>
                                          </p:stCondLst>
                                        </p:cTn>
                                        <p:tgtEl>
                                          <p:spTgt spid="512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7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1" dur="2000"/>
                                        <p:tgtEl>
                                          <p:spTgt spid="512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83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2000"/>
                                        <p:tgtEl>
                                          <p:spTgt spid="5124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2000"/>
                                        <p:tgtEl>
                                          <p:spTgt spid="5124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2000"/>
                                        <p:tgtEl>
                                          <p:spTgt spid="5124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2000"/>
                                        <p:tgtEl>
                                          <p:spTgt spid="5124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2000"/>
                                        <p:tgtEl>
                                          <p:spTgt spid="5124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2000"/>
                                        <p:tgtEl>
                                          <p:spTgt spid="5124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2000"/>
                                        <p:tgtEl>
                                          <p:spTgt spid="5124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2000"/>
                                        <p:tgtEl>
                                          <p:spTgt spid="5124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2000"/>
                                        <p:tgtEl>
                                          <p:spTgt spid="5124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 nodeType="clickPar">
                      <p:stCondLst>
                        <p:cond delay="indefinite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9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500"/>
                                        <p:tgtEl>
                                          <p:spTgt spid="512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6" presetID="26" presetClass="emph" presetSubtype="0" repeatCount="indefinite" fill="hold" grpId="3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7" dur="2000" tmFilter="0, 0; .2, .5; .8, .5; 1, 0"/>
                                        <p:tgtEl>
                                          <p:spTgt spid="5124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8" dur="1000" autoRev="1" fill="hold"/>
                                        <p:tgtEl>
                                          <p:spTgt spid="5124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12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512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7" dur="2000"/>
                                        <p:tgtEl>
                                          <p:spTgt spid="512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29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0" dur="500"/>
                                        <p:tgtEl>
                                          <p:spTgt spid="5124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3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00" tmFilter="0, 0; .2, .5; .8, .5; 1, 0"/>
                                        <p:tgtEl>
                                          <p:spTgt spid="5124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5" dur="500" autoRev="1" fill="hold"/>
                                        <p:tgtEl>
                                          <p:spTgt spid="5124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512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41" presetID="1" presetClass="entr" presetSubtype="0" fill="hold" grpId="2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44" presetID="26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000" tmFilter="0, 0; .2, .5; .8, .5; 1, 0"/>
                                        <p:tgtEl>
                                          <p:spTgt spid="5124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6" dur="1000" autoRev="1" fill="hold"/>
                                        <p:tgtEl>
                                          <p:spTgt spid="5124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12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73" grpId="0" animBg="1"/>
      <p:bldP spid="512473" grpId="1" animBg="1"/>
      <p:bldP spid="512473" grpId="2" animBg="1"/>
      <p:bldP spid="512473" grpId="3" animBg="1"/>
      <p:bldP spid="512474" grpId="0" animBg="1"/>
      <p:bldP spid="512474" grpId="1" animBg="1"/>
      <p:bldP spid="512474" grpId="2" animBg="1"/>
      <p:bldP spid="512475" grpId="0" animBg="1"/>
      <p:bldP spid="512475" grpId="1" animBg="1"/>
      <p:bldP spid="512475" grpId="2" animBg="1"/>
      <p:bldP spid="512476" grpId="0" animBg="1"/>
      <p:bldP spid="512476" grpId="1" animBg="1"/>
      <p:bldP spid="512476" grpId="2" animBg="1"/>
      <p:bldP spid="512477" grpId="0" animBg="1"/>
      <p:bldP spid="512477" grpId="1" animBg="1"/>
      <p:bldP spid="512477" grpId="2" animBg="1"/>
      <p:bldP spid="512478" grpId="0" animBg="1"/>
      <p:bldP spid="512478" grpId="1" animBg="1"/>
      <p:bldP spid="512478" grpId="2" animBg="1"/>
      <p:bldP spid="512479" grpId="0" animBg="1"/>
      <p:bldP spid="512479" grpId="1" animBg="1"/>
      <p:bldP spid="512479" grpId="2" animBg="1"/>
      <p:bldP spid="512480" grpId="0" animBg="1"/>
      <p:bldP spid="512480" grpId="1" animBg="1"/>
      <p:bldP spid="512480" grpId="2" animBg="1"/>
      <p:bldP spid="512481" grpId="0" animBg="1"/>
      <p:bldP spid="512481" grpId="1" animBg="1"/>
      <p:bldP spid="512481" grpId="2" animBg="1"/>
      <p:bldP spid="512482" grpId="0" animBg="1"/>
      <p:bldP spid="512482" grpId="1" animBg="1"/>
      <p:bldP spid="512482" grpId="2" animBg="1"/>
      <p:bldP spid="512483" grpId="0" animBg="1"/>
      <p:bldP spid="512483" grpId="1" animBg="1"/>
      <p:bldP spid="512483" grpId="2" animBg="1"/>
      <p:bldP spid="512483" grpId="3" animBg="1"/>
      <p:bldP spid="512488" grpId="0" animBg="1"/>
      <p:bldP spid="512489" grpId="0" animBg="1"/>
      <p:bldP spid="512490" grpId="0" animBg="1"/>
      <p:bldP spid="512491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ce réservé de la date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19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20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7F5FF8-2D6D-4D3E-B349-A457B495B116}" type="slidenum">
              <a:rPr lang="en-US"/>
              <a:pPr>
                <a:defRPr/>
              </a:pPr>
              <a:t>55</a:t>
            </a:fld>
            <a:endParaRPr lang="en-US"/>
          </a:p>
        </p:txBody>
      </p:sp>
      <p:pic>
        <p:nvPicPr>
          <p:cNvPr id="57349" name="Picture 4" descr="DSC0038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6101" name="Freeform 5"/>
          <p:cNvSpPr>
            <a:spLocks/>
          </p:cNvSpPr>
          <p:nvPr/>
        </p:nvSpPr>
        <p:spPr bwMode="auto">
          <a:xfrm>
            <a:off x="539750" y="4073525"/>
            <a:ext cx="1735138" cy="650875"/>
          </a:xfrm>
          <a:custGeom>
            <a:avLst/>
            <a:gdLst>
              <a:gd name="T0" fmla="*/ 0 w 1093"/>
              <a:gd name="T1" fmla="*/ 1033264063 h 410"/>
              <a:gd name="T2" fmla="*/ 229335079 w 1093"/>
              <a:gd name="T3" fmla="*/ 806450000 h 410"/>
              <a:gd name="T4" fmla="*/ 798890555 w 1093"/>
              <a:gd name="T5" fmla="*/ 577116575 h 410"/>
              <a:gd name="T6" fmla="*/ 1696066439 w 1093"/>
              <a:gd name="T7" fmla="*/ 282257500 h 410"/>
              <a:gd name="T8" fmla="*/ 2147483647 w 1093"/>
              <a:gd name="T9" fmla="*/ 138609388 h 410"/>
              <a:gd name="T10" fmla="*/ 2147483647 w 1093"/>
              <a:gd name="T11" fmla="*/ 0 h 41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93" h="410">
                <a:moveTo>
                  <a:pt x="0" y="410"/>
                </a:moveTo>
                <a:cubicBezTo>
                  <a:pt x="19" y="380"/>
                  <a:pt x="38" y="350"/>
                  <a:pt x="91" y="320"/>
                </a:cubicBezTo>
                <a:cubicBezTo>
                  <a:pt x="144" y="290"/>
                  <a:pt x="220" y="264"/>
                  <a:pt x="317" y="229"/>
                </a:cubicBezTo>
                <a:cubicBezTo>
                  <a:pt x="414" y="194"/>
                  <a:pt x="583" y="141"/>
                  <a:pt x="673" y="112"/>
                </a:cubicBezTo>
                <a:cubicBezTo>
                  <a:pt x="763" y="83"/>
                  <a:pt x="785" y="74"/>
                  <a:pt x="855" y="55"/>
                </a:cubicBezTo>
                <a:cubicBezTo>
                  <a:pt x="925" y="36"/>
                  <a:pt x="1044" y="11"/>
                  <a:pt x="1093" y="0"/>
                </a:cubicBezTo>
              </a:path>
            </a:pathLst>
          </a:custGeom>
          <a:noFill/>
          <a:ln w="2540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6102" name="Freeform 6"/>
          <p:cNvSpPr>
            <a:spLocks/>
          </p:cNvSpPr>
          <p:nvPr/>
        </p:nvSpPr>
        <p:spPr bwMode="auto">
          <a:xfrm>
            <a:off x="611188" y="549275"/>
            <a:ext cx="1584325" cy="1106488"/>
          </a:xfrm>
          <a:custGeom>
            <a:avLst/>
            <a:gdLst>
              <a:gd name="T0" fmla="*/ 0 w 998"/>
              <a:gd name="T1" fmla="*/ 113407876 h 697"/>
              <a:gd name="T2" fmla="*/ 52924075 w 998"/>
              <a:gd name="T3" fmla="*/ 534273366 h 697"/>
              <a:gd name="T4" fmla="*/ 176410938 w 998"/>
              <a:gd name="T5" fmla="*/ 914817926 h 697"/>
              <a:gd name="T6" fmla="*/ 405745950 w 998"/>
              <a:gd name="T7" fmla="*/ 1282760905 h 697"/>
              <a:gd name="T8" fmla="*/ 619958438 w 998"/>
              <a:gd name="T9" fmla="*/ 1451610656 h 697"/>
              <a:gd name="T10" fmla="*/ 1000502825 w 998"/>
              <a:gd name="T11" fmla="*/ 1680945772 h 697"/>
              <a:gd name="T12" fmla="*/ 1413808450 w 998"/>
              <a:gd name="T13" fmla="*/ 1756550494 h 697"/>
              <a:gd name="T14" fmla="*/ 1688504688 w 998"/>
              <a:gd name="T15" fmla="*/ 1741429549 h 697"/>
              <a:gd name="T16" fmla="*/ 2071568438 w 998"/>
              <a:gd name="T17" fmla="*/ 1633061988 h 697"/>
              <a:gd name="T18" fmla="*/ 2147483647 w 998"/>
              <a:gd name="T19" fmla="*/ 1388607515 h 697"/>
              <a:gd name="T20" fmla="*/ 2147483647 w 998"/>
              <a:gd name="T21" fmla="*/ 1028224215 h 697"/>
              <a:gd name="T22" fmla="*/ 2147483647 w 998"/>
              <a:gd name="T23" fmla="*/ 685482810 h 697"/>
              <a:gd name="T24" fmla="*/ 2147483647 w 998"/>
              <a:gd name="T25" fmla="*/ 456149281 h 697"/>
              <a:gd name="T26" fmla="*/ 2058968450 w 998"/>
              <a:gd name="T27" fmla="*/ 342741405 h 697"/>
              <a:gd name="T28" fmla="*/ 1600300013 w 998"/>
              <a:gd name="T29" fmla="*/ 113407876 h 697"/>
              <a:gd name="T30" fmla="*/ 1373485950 w 998"/>
              <a:gd name="T31" fmla="*/ 0 h 697"/>
              <a:gd name="T32" fmla="*/ 1028223750 w 998"/>
              <a:gd name="T33" fmla="*/ 0 h 697"/>
              <a:gd name="T34" fmla="*/ 914817513 w 998"/>
              <a:gd name="T35" fmla="*/ 0 h 697"/>
              <a:gd name="T36" fmla="*/ 458668438 w 998"/>
              <a:gd name="T37" fmla="*/ 0 h 697"/>
              <a:gd name="T38" fmla="*/ 229335013 w 998"/>
              <a:gd name="T39" fmla="*/ 0 h 697"/>
              <a:gd name="T40" fmla="*/ 0 w 998"/>
              <a:gd name="T41" fmla="*/ 113407876 h 697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998" h="697">
                <a:moveTo>
                  <a:pt x="0" y="45"/>
                </a:moveTo>
                <a:lnTo>
                  <a:pt x="21" y="212"/>
                </a:lnTo>
                <a:lnTo>
                  <a:pt x="70" y="363"/>
                </a:lnTo>
                <a:lnTo>
                  <a:pt x="161" y="509"/>
                </a:lnTo>
                <a:lnTo>
                  <a:pt x="246" y="576"/>
                </a:lnTo>
                <a:lnTo>
                  <a:pt x="397" y="667"/>
                </a:lnTo>
                <a:lnTo>
                  <a:pt x="561" y="697"/>
                </a:lnTo>
                <a:lnTo>
                  <a:pt x="670" y="691"/>
                </a:lnTo>
                <a:lnTo>
                  <a:pt x="822" y="648"/>
                </a:lnTo>
                <a:lnTo>
                  <a:pt x="943" y="551"/>
                </a:lnTo>
                <a:lnTo>
                  <a:pt x="998" y="408"/>
                </a:lnTo>
                <a:lnTo>
                  <a:pt x="998" y="272"/>
                </a:lnTo>
                <a:lnTo>
                  <a:pt x="907" y="181"/>
                </a:lnTo>
                <a:lnTo>
                  <a:pt x="817" y="136"/>
                </a:lnTo>
                <a:lnTo>
                  <a:pt x="635" y="45"/>
                </a:lnTo>
                <a:lnTo>
                  <a:pt x="545" y="0"/>
                </a:lnTo>
                <a:lnTo>
                  <a:pt x="408" y="0"/>
                </a:lnTo>
                <a:lnTo>
                  <a:pt x="363" y="0"/>
                </a:lnTo>
                <a:lnTo>
                  <a:pt x="182" y="0"/>
                </a:lnTo>
                <a:lnTo>
                  <a:pt x="91" y="0"/>
                </a:lnTo>
                <a:lnTo>
                  <a:pt x="0" y="45"/>
                </a:lnTo>
                <a:close/>
              </a:path>
            </a:pathLst>
          </a:custGeom>
          <a:noFill/>
          <a:ln w="2540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6103" name="Freeform 7"/>
          <p:cNvSpPr>
            <a:spLocks/>
          </p:cNvSpPr>
          <p:nvPr/>
        </p:nvSpPr>
        <p:spPr bwMode="auto">
          <a:xfrm>
            <a:off x="1411288" y="635000"/>
            <a:ext cx="65087" cy="417513"/>
          </a:xfrm>
          <a:custGeom>
            <a:avLst/>
            <a:gdLst>
              <a:gd name="T0" fmla="*/ 0 w 41"/>
              <a:gd name="T1" fmla="*/ 0 h 263"/>
              <a:gd name="T2" fmla="*/ 17640164 w 41"/>
              <a:gd name="T3" fmla="*/ 249496561 h 263"/>
              <a:gd name="T4" fmla="*/ 42841533 w 41"/>
              <a:gd name="T5" fmla="*/ 428427076 h 263"/>
              <a:gd name="T6" fmla="*/ 103324819 w 41"/>
              <a:gd name="T7" fmla="*/ 662802681 h 26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1" h="263">
                <a:moveTo>
                  <a:pt x="0" y="0"/>
                </a:moveTo>
                <a:cubicBezTo>
                  <a:pt x="1" y="16"/>
                  <a:pt x="4" y="71"/>
                  <a:pt x="7" y="99"/>
                </a:cubicBezTo>
                <a:cubicBezTo>
                  <a:pt x="10" y="127"/>
                  <a:pt x="11" y="143"/>
                  <a:pt x="17" y="170"/>
                </a:cubicBezTo>
                <a:cubicBezTo>
                  <a:pt x="23" y="197"/>
                  <a:pt x="36" y="244"/>
                  <a:pt x="41" y="263"/>
                </a:cubicBezTo>
              </a:path>
            </a:pathLst>
          </a:custGeom>
          <a:noFill/>
          <a:ln w="3810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6104" name="Freeform 8"/>
          <p:cNvSpPr>
            <a:spLocks/>
          </p:cNvSpPr>
          <p:nvPr/>
        </p:nvSpPr>
        <p:spPr bwMode="auto">
          <a:xfrm>
            <a:off x="2916238" y="3357563"/>
            <a:ext cx="1655762" cy="973137"/>
          </a:xfrm>
          <a:custGeom>
            <a:avLst/>
            <a:gdLst>
              <a:gd name="T0" fmla="*/ 0 w 1043"/>
              <a:gd name="T1" fmla="*/ 342741074 h 613"/>
              <a:gd name="T2" fmla="*/ 113406203 w 1043"/>
              <a:gd name="T3" fmla="*/ 226813946 h 613"/>
              <a:gd name="T4" fmla="*/ 342741147 w 1043"/>
              <a:gd name="T5" fmla="*/ 226813946 h 613"/>
              <a:gd name="T6" fmla="*/ 685482293 w 1043"/>
              <a:gd name="T7" fmla="*/ 226813946 h 613"/>
              <a:gd name="T8" fmla="*/ 1141629643 w 1043"/>
              <a:gd name="T9" fmla="*/ 226813946 h 613"/>
              <a:gd name="T10" fmla="*/ 1600297942 w 1043"/>
              <a:gd name="T11" fmla="*/ 226813946 h 613"/>
              <a:gd name="T12" fmla="*/ 2056446879 w 1043"/>
              <a:gd name="T13" fmla="*/ 113406179 h 613"/>
              <a:gd name="T14" fmla="*/ 2147483647 w 1043"/>
              <a:gd name="T15" fmla="*/ 0 h 613"/>
              <a:gd name="T16" fmla="*/ 2147483647 w 1043"/>
              <a:gd name="T17" fmla="*/ 113406179 h 613"/>
              <a:gd name="T18" fmla="*/ 2147483647 w 1043"/>
              <a:gd name="T19" fmla="*/ 226813946 h 613"/>
              <a:gd name="T20" fmla="*/ 2147483647 w 1043"/>
              <a:gd name="T21" fmla="*/ 735885247 h 613"/>
              <a:gd name="T22" fmla="*/ 2056446879 w 1043"/>
              <a:gd name="T23" fmla="*/ 1141629401 h 613"/>
              <a:gd name="T24" fmla="*/ 1880035995 w 1043"/>
              <a:gd name="T25" fmla="*/ 1378523967 h 613"/>
              <a:gd name="T26" fmla="*/ 1590217320 w 1043"/>
              <a:gd name="T27" fmla="*/ 1544854194 h 613"/>
              <a:gd name="T28" fmla="*/ 1370964586 w 1043"/>
              <a:gd name="T29" fmla="*/ 1484370475 h 613"/>
              <a:gd name="T30" fmla="*/ 1141629643 w 1043"/>
              <a:gd name="T31" fmla="*/ 1370964296 h 613"/>
              <a:gd name="T32" fmla="*/ 1028223440 w 1043"/>
              <a:gd name="T33" fmla="*/ 1257556529 h 613"/>
              <a:gd name="T34" fmla="*/ 798888496 w 1043"/>
              <a:gd name="T35" fmla="*/ 1028223222 h 613"/>
              <a:gd name="T36" fmla="*/ 572074502 w 1043"/>
              <a:gd name="T37" fmla="*/ 798888327 h 613"/>
              <a:gd name="T38" fmla="*/ 226813994 w 1043"/>
              <a:gd name="T39" fmla="*/ 569555020 h 613"/>
              <a:gd name="T40" fmla="*/ 0 w 1043"/>
              <a:gd name="T41" fmla="*/ 342741074 h 613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43" h="613">
                <a:moveTo>
                  <a:pt x="0" y="136"/>
                </a:moveTo>
                <a:lnTo>
                  <a:pt x="45" y="90"/>
                </a:lnTo>
                <a:lnTo>
                  <a:pt x="136" y="90"/>
                </a:lnTo>
                <a:lnTo>
                  <a:pt x="272" y="90"/>
                </a:lnTo>
                <a:lnTo>
                  <a:pt x="453" y="90"/>
                </a:lnTo>
                <a:lnTo>
                  <a:pt x="635" y="90"/>
                </a:lnTo>
                <a:lnTo>
                  <a:pt x="816" y="45"/>
                </a:lnTo>
                <a:lnTo>
                  <a:pt x="907" y="0"/>
                </a:lnTo>
                <a:lnTo>
                  <a:pt x="998" y="45"/>
                </a:lnTo>
                <a:lnTo>
                  <a:pt x="1043" y="90"/>
                </a:lnTo>
                <a:lnTo>
                  <a:pt x="904" y="292"/>
                </a:lnTo>
                <a:lnTo>
                  <a:pt x="816" y="453"/>
                </a:lnTo>
                <a:lnTo>
                  <a:pt x="746" y="547"/>
                </a:lnTo>
                <a:lnTo>
                  <a:pt x="631" y="613"/>
                </a:lnTo>
                <a:lnTo>
                  <a:pt x="544" y="589"/>
                </a:lnTo>
                <a:lnTo>
                  <a:pt x="453" y="544"/>
                </a:lnTo>
                <a:lnTo>
                  <a:pt x="408" y="499"/>
                </a:lnTo>
                <a:lnTo>
                  <a:pt x="317" y="408"/>
                </a:lnTo>
                <a:lnTo>
                  <a:pt x="227" y="317"/>
                </a:lnTo>
                <a:lnTo>
                  <a:pt x="90" y="226"/>
                </a:lnTo>
                <a:lnTo>
                  <a:pt x="0" y="136"/>
                </a:lnTo>
                <a:close/>
              </a:path>
            </a:pathLst>
          </a:custGeom>
          <a:noFill/>
          <a:ln w="2540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6105" name="Freeform 9"/>
          <p:cNvSpPr>
            <a:spLocks/>
          </p:cNvSpPr>
          <p:nvPr/>
        </p:nvSpPr>
        <p:spPr bwMode="auto">
          <a:xfrm>
            <a:off x="6300788" y="2492375"/>
            <a:ext cx="2303462" cy="431800"/>
          </a:xfrm>
          <a:custGeom>
            <a:avLst/>
            <a:gdLst>
              <a:gd name="T0" fmla="*/ 0 w 1451"/>
              <a:gd name="T1" fmla="*/ 685482500 h 272"/>
              <a:gd name="T2" fmla="*/ 1028223527 w 1451"/>
              <a:gd name="T3" fmla="*/ 458668438 h 272"/>
              <a:gd name="T4" fmla="*/ 1658262453 w 1451"/>
              <a:gd name="T5" fmla="*/ 325100950 h 272"/>
              <a:gd name="T6" fmla="*/ 2147483647 w 1451"/>
              <a:gd name="T7" fmla="*/ 191531875 h 272"/>
              <a:gd name="T8" fmla="*/ 2147483647 w 1451"/>
              <a:gd name="T9" fmla="*/ 95765938 h 272"/>
              <a:gd name="T10" fmla="*/ 2147483647 w 1451"/>
              <a:gd name="T11" fmla="*/ 0 h 27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451" h="272">
                <a:moveTo>
                  <a:pt x="0" y="272"/>
                </a:moveTo>
                <a:cubicBezTo>
                  <a:pt x="147" y="238"/>
                  <a:pt x="298" y="206"/>
                  <a:pt x="408" y="182"/>
                </a:cubicBezTo>
                <a:cubicBezTo>
                  <a:pt x="518" y="158"/>
                  <a:pt x="569" y="147"/>
                  <a:pt x="658" y="129"/>
                </a:cubicBezTo>
                <a:cubicBezTo>
                  <a:pt x="747" y="111"/>
                  <a:pt x="848" y="91"/>
                  <a:pt x="941" y="76"/>
                </a:cubicBezTo>
                <a:cubicBezTo>
                  <a:pt x="1034" y="61"/>
                  <a:pt x="1130" y="51"/>
                  <a:pt x="1215" y="38"/>
                </a:cubicBezTo>
                <a:cubicBezTo>
                  <a:pt x="1300" y="25"/>
                  <a:pt x="1402" y="8"/>
                  <a:pt x="1451" y="0"/>
                </a:cubicBezTo>
              </a:path>
            </a:pathLst>
          </a:custGeom>
          <a:noFill/>
          <a:ln w="2540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16111" name="Group 15"/>
          <p:cNvGrpSpPr>
            <a:grpSpLocks/>
          </p:cNvGrpSpPr>
          <p:nvPr/>
        </p:nvGrpSpPr>
        <p:grpSpPr bwMode="auto">
          <a:xfrm>
            <a:off x="2843213" y="2038350"/>
            <a:ext cx="2781300" cy="2778125"/>
            <a:chOff x="1791" y="1284"/>
            <a:chExt cx="1752" cy="1750"/>
          </a:xfrm>
        </p:grpSpPr>
        <p:sp>
          <p:nvSpPr>
            <p:cNvPr id="57362" name="Oval 10"/>
            <p:cNvSpPr>
              <a:spLocks noChangeAspect="1" noChangeArrowheads="1"/>
            </p:cNvSpPr>
            <p:nvPr/>
          </p:nvSpPr>
          <p:spPr bwMode="auto">
            <a:xfrm>
              <a:off x="1816" y="1291"/>
              <a:ext cx="1727" cy="1727"/>
            </a:xfrm>
            <a:prstGeom prst="ellipse">
              <a:avLst/>
            </a:prstGeom>
            <a:solidFill>
              <a:schemeClr val="bg1">
                <a:alpha val="79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107" name="Oval 11"/>
            <p:cNvSpPr>
              <a:spLocks noChangeArrowheads="1"/>
            </p:cNvSpPr>
            <p:nvPr/>
          </p:nvSpPr>
          <p:spPr bwMode="auto">
            <a:xfrm>
              <a:off x="1816" y="1716"/>
              <a:ext cx="233" cy="874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8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7364" name="AutoShape 12"/>
            <p:cNvSpPr>
              <a:spLocks noChangeAspect="1" noChangeArrowheads="1"/>
            </p:cNvSpPr>
            <p:nvPr/>
          </p:nvSpPr>
          <p:spPr bwMode="auto">
            <a:xfrm rot="5400000">
              <a:off x="1791" y="1284"/>
              <a:ext cx="1750" cy="1750"/>
            </a:xfrm>
            <a:custGeom>
              <a:avLst/>
              <a:gdLst>
                <a:gd name="T0" fmla="*/ 71 w 21600"/>
                <a:gd name="T1" fmla="*/ 0 h 21600"/>
                <a:gd name="T2" fmla="*/ 2 w 21600"/>
                <a:gd name="T3" fmla="*/ 66 h 21600"/>
                <a:gd name="T4" fmla="*/ 71 w 21600"/>
                <a:gd name="T5" fmla="*/ 3 h 21600"/>
                <a:gd name="T6" fmla="*/ 140 w 21600"/>
                <a:gd name="T7" fmla="*/ 66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35 w 21600"/>
                <a:gd name="T13" fmla="*/ 0 h 21600"/>
                <a:gd name="T14" fmla="*/ 21365 w 21600"/>
                <a:gd name="T15" fmla="*/ 1296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06" y="10059"/>
                  </a:moveTo>
                  <a:cubicBezTo>
                    <a:pt x="895" y="4660"/>
                    <a:pt x="5387" y="479"/>
                    <a:pt x="10800" y="480"/>
                  </a:cubicBezTo>
                  <a:cubicBezTo>
                    <a:pt x="16212" y="480"/>
                    <a:pt x="20704" y="4660"/>
                    <a:pt x="21093" y="10059"/>
                  </a:cubicBezTo>
                  <a:lnTo>
                    <a:pt x="21572" y="10024"/>
                  </a:lnTo>
                  <a:cubicBezTo>
                    <a:pt x="21165" y="4375"/>
                    <a:pt x="16463" y="-1"/>
                    <a:pt x="10799" y="0"/>
                  </a:cubicBezTo>
                  <a:cubicBezTo>
                    <a:pt x="5136" y="0"/>
                    <a:pt x="434" y="4375"/>
                    <a:pt x="27" y="10024"/>
                  </a:cubicBezTo>
                  <a:lnTo>
                    <a:pt x="506" y="10059"/>
                  </a:lnTo>
                  <a:close/>
                </a:path>
              </a:pathLst>
            </a:custGeom>
            <a:pattFill prst="dkHorz">
              <a:fgClr>
                <a:srgbClr val="FF0066"/>
              </a:fgClr>
              <a:bgClr>
                <a:srgbClr val="00FF00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16110" name="AutoShape 14"/>
          <p:cNvSpPr>
            <a:spLocks noChangeArrowheads="1"/>
          </p:cNvSpPr>
          <p:nvPr/>
        </p:nvSpPr>
        <p:spPr bwMode="auto">
          <a:xfrm rot="-5400000">
            <a:off x="6372226" y="2492375"/>
            <a:ext cx="3384550" cy="3241675"/>
          </a:xfrm>
          <a:prstGeom prst="cloudCallout">
            <a:avLst>
              <a:gd name="adj1" fmla="val -17829"/>
              <a:gd name="adj2" fmla="val 38273"/>
            </a:avLst>
          </a:prstGeom>
          <a:gradFill rotWithShape="1">
            <a:gsLst>
              <a:gs pos="0">
                <a:srgbClr val="FF99CC"/>
              </a:gs>
              <a:gs pos="100000">
                <a:srgbClr val="C2749B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/>
          <a:lstStyle/>
          <a:p>
            <a:pPr algn="ctr"/>
            <a:endParaRPr lang="fr-FR"/>
          </a:p>
        </p:txBody>
      </p:sp>
      <p:sp>
        <p:nvSpPr>
          <p:cNvPr id="516109" name="Freeform 13"/>
          <p:cNvSpPr>
            <a:spLocks/>
          </p:cNvSpPr>
          <p:nvPr/>
        </p:nvSpPr>
        <p:spPr bwMode="auto">
          <a:xfrm>
            <a:off x="5546725" y="3849688"/>
            <a:ext cx="1212850" cy="442912"/>
          </a:xfrm>
          <a:custGeom>
            <a:avLst/>
            <a:gdLst>
              <a:gd name="T0" fmla="*/ 0 w 764"/>
              <a:gd name="T1" fmla="*/ 0 h 279"/>
              <a:gd name="T2" fmla="*/ 335181575 w 764"/>
              <a:gd name="T3" fmla="*/ 335179609 h 279"/>
              <a:gd name="T4" fmla="*/ 519152188 w 764"/>
              <a:gd name="T5" fmla="*/ 441026052 h 279"/>
              <a:gd name="T6" fmla="*/ 902215938 w 764"/>
              <a:gd name="T7" fmla="*/ 488909761 h 279"/>
              <a:gd name="T8" fmla="*/ 1267639388 w 764"/>
              <a:gd name="T9" fmla="*/ 289816848 h 279"/>
              <a:gd name="T10" fmla="*/ 1282760325 w 764"/>
              <a:gd name="T11" fmla="*/ 181451045 h 279"/>
              <a:gd name="T12" fmla="*/ 1083667188 w 764"/>
              <a:gd name="T13" fmla="*/ 380542370 h 279"/>
              <a:gd name="T14" fmla="*/ 1053425313 w 764"/>
              <a:gd name="T15" fmla="*/ 473788840 h 279"/>
              <a:gd name="T16" fmla="*/ 1038304375 w 764"/>
              <a:gd name="T17" fmla="*/ 519151601 h 279"/>
              <a:gd name="T18" fmla="*/ 1176913763 w 764"/>
              <a:gd name="T19" fmla="*/ 700602647 h 279"/>
              <a:gd name="T20" fmla="*/ 1373485950 w 764"/>
              <a:gd name="T21" fmla="*/ 685481726 h 279"/>
              <a:gd name="T22" fmla="*/ 1512093750 w 764"/>
              <a:gd name="T23" fmla="*/ 609877124 h 279"/>
              <a:gd name="T24" fmla="*/ 1635582200 w 764"/>
              <a:gd name="T25" fmla="*/ 534272522 h 279"/>
              <a:gd name="T26" fmla="*/ 1711186888 w 764"/>
              <a:gd name="T27" fmla="*/ 456146973 h 279"/>
              <a:gd name="T28" fmla="*/ 1756549700 w 764"/>
              <a:gd name="T29" fmla="*/ 425905132 h 279"/>
              <a:gd name="T30" fmla="*/ 1801912513 w 764"/>
              <a:gd name="T31" fmla="*/ 181451045 h 279"/>
              <a:gd name="T32" fmla="*/ 1925399375 w 764"/>
              <a:gd name="T33" fmla="*/ 45362761 h 279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764" h="279">
                <a:moveTo>
                  <a:pt x="0" y="0"/>
                </a:moveTo>
                <a:cubicBezTo>
                  <a:pt x="24" y="61"/>
                  <a:pt x="81" y="99"/>
                  <a:pt x="133" y="133"/>
                </a:cubicBezTo>
                <a:cubicBezTo>
                  <a:pt x="199" y="177"/>
                  <a:pt x="158" y="163"/>
                  <a:pt x="206" y="175"/>
                </a:cubicBezTo>
                <a:cubicBezTo>
                  <a:pt x="259" y="213"/>
                  <a:pt x="282" y="198"/>
                  <a:pt x="358" y="194"/>
                </a:cubicBezTo>
                <a:cubicBezTo>
                  <a:pt x="417" y="179"/>
                  <a:pt x="454" y="147"/>
                  <a:pt x="503" y="115"/>
                </a:cubicBezTo>
                <a:cubicBezTo>
                  <a:pt x="521" y="87"/>
                  <a:pt x="539" y="92"/>
                  <a:pt x="509" y="72"/>
                </a:cubicBezTo>
                <a:cubicBezTo>
                  <a:pt x="473" y="84"/>
                  <a:pt x="442" y="113"/>
                  <a:pt x="430" y="151"/>
                </a:cubicBezTo>
                <a:cubicBezTo>
                  <a:pt x="426" y="163"/>
                  <a:pt x="422" y="176"/>
                  <a:pt x="418" y="188"/>
                </a:cubicBezTo>
                <a:cubicBezTo>
                  <a:pt x="416" y="194"/>
                  <a:pt x="412" y="206"/>
                  <a:pt x="412" y="206"/>
                </a:cubicBezTo>
                <a:cubicBezTo>
                  <a:pt x="419" y="249"/>
                  <a:pt x="428" y="259"/>
                  <a:pt x="467" y="278"/>
                </a:cubicBezTo>
                <a:cubicBezTo>
                  <a:pt x="493" y="276"/>
                  <a:pt x="520" y="279"/>
                  <a:pt x="545" y="272"/>
                </a:cubicBezTo>
                <a:cubicBezTo>
                  <a:pt x="565" y="267"/>
                  <a:pt x="580" y="249"/>
                  <a:pt x="600" y="242"/>
                </a:cubicBezTo>
                <a:cubicBezTo>
                  <a:pt x="615" y="231"/>
                  <a:pt x="634" y="224"/>
                  <a:pt x="649" y="212"/>
                </a:cubicBezTo>
                <a:cubicBezTo>
                  <a:pt x="660" y="203"/>
                  <a:pt x="667" y="189"/>
                  <a:pt x="679" y="181"/>
                </a:cubicBezTo>
                <a:cubicBezTo>
                  <a:pt x="685" y="177"/>
                  <a:pt x="691" y="173"/>
                  <a:pt x="697" y="169"/>
                </a:cubicBezTo>
                <a:cubicBezTo>
                  <a:pt x="699" y="153"/>
                  <a:pt x="704" y="90"/>
                  <a:pt x="715" y="72"/>
                </a:cubicBezTo>
                <a:cubicBezTo>
                  <a:pt x="723" y="59"/>
                  <a:pt x="764" y="38"/>
                  <a:pt x="764" y="18"/>
                </a:cubicBezTo>
              </a:path>
            </a:pathLst>
          </a:custGeom>
          <a:noFill/>
          <a:ln w="38100">
            <a:solidFill>
              <a:srgbClr val="FF99CC"/>
            </a:solidFill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6120" name="Text Box 24"/>
          <p:cNvSpPr txBox="1">
            <a:spLocks noChangeArrowheads="1"/>
          </p:cNvSpPr>
          <p:nvPr/>
        </p:nvSpPr>
        <p:spPr bwMode="auto">
          <a:xfrm>
            <a:off x="1908175" y="1693863"/>
            <a:ext cx="2022475" cy="376237"/>
          </a:xfrm>
          <a:prstGeom prst="rect">
            <a:avLst/>
          </a:prstGeom>
          <a:solidFill>
            <a:srgbClr val="E1E8FF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/>
              <a:t>Détecteur </a:t>
            </a:r>
            <a:r>
              <a:rPr lang="fr-FR">
                <a:cs typeface="Arial" charset="0"/>
              </a:rPr>
              <a:t>à</a:t>
            </a:r>
            <a:r>
              <a:rPr lang="fr-FR"/>
              <a:t> pixels</a:t>
            </a:r>
          </a:p>
        </p:txBody>
      </p:sp>
      <p:sp>
        <p:nvSpPr>
          <p:cNvPr id="516121" name="Line 25"/>
          <p:cNvSpPr>
            <a:spLocks noChangeShapeType="1"/>
          </p:cNvSpPr>
          <p:nvPr/>
        </p:nvSpPr>
        <p:spPr bwMode="auto">
          <a:xfrm>
            <a:off x="3924300" y="2060575"/>
            <a:ext cx="1439863" cy="6477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6122" name="Text Box 26"/>
          <p:cNvSpPr txBox="1">
            <a:spLocks noChangeArrowheads="1"/>
          </p:cNvSpPr>
          <p:nvPr/>
        </p:nvSpPr>
        <p:spPr bwMode="auto">
          <a:xfrm>
            <a:off x="6510338" y="1341438"/>
            <a:ext cx="2505075" cy="650875"/>
          </a:xfrm>
          <a:prstGeom prst="rect">
            <a:avLst/>
          </a:prstGeom>
          <a:solidFill>
            <a:srgbClr val="E1E8FF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fr-FR"/>
              <a:t>Reconstruction,</a:t>
            </a:r>
          </a:p>
          <a:p>
            <a:pPr algn="ctr"/>
            <a:r>
              <a:rPr lang="fr-FR"/>
              <a:t>Recherche de patterns</a:t>
            </a:r>
          </a:p>
        </p:txBody>
      </p:sp>
      <p:sp>
        <p:nvSpPr>
          <p:cNvPr id="516123" name="Line 27"/>
          <p:cNvSpPr>
            <a:spLocks noChangeShapeType="1"/>
          </p:cNvSpPr>
          <p:nvPr/>
        </p:nvSpPr>
        <p:spPr bwMode="auto">
          <a:xfrm>
            <a:off x="7524750" y="1989138"/>
            <a:ext cx="0" cy="1871662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16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16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6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6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6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61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61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61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61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61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61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61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61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516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6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516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6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516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6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516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516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5161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516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6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16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16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5161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16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6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9" presetClass="exit" presetSubtype="0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516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516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5161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16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6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9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516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516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5161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6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6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49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16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16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516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516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6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49" presetClass="exit" presetSubtype="0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516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516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516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516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6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49" presetClass="exit" presetSubtype="0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516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516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516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516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6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6101" grpId="0" animBg="1"/>
      <p:bldP spid="516102" grpId="0" animBg="1"/>
      <p:bldP spid="516103" grpId="0" animBg="1"/>
      <p:bldP spid="516104" grpId="0" animBg="1"/>
      <p:bldP spid="516105" grpId="0" animBg="1"/>
      <p:bldP spid="516110" grpId="0" animBg="1"/>
      <p:bldP spid="516110" grpId="1" animBg="1"/>
      <p:bldP spid="516110" grpId="2" animBg="1"/>
      <p:bldP spid="516109" grpId="0" animBg="1"/>
      <p:bldP spid="516109" grpId="1" animBg="1"/>
      <p:bldP spid="516109" grpId="2" animBg="1"/>
      <p:bldP spid="516120" grpId="0" animBg="1"/>
      <p:bldP spid="516120" grpId="1" animBg="1"/>
      <p:bldP spid="516121" grpId="0" animBg="1"/>
      <p:bldP spid="516121" grpId="1" animBg="1"/>
      <p:bldP spid="516122" grpId="0" animBg="1"/>
      <p:bldP spid="516122" grpId="1" animBg="1"/>
      <p:bldP spid="516123" grpId="0" animBg="1"/>
      <p:bldP spid="516123" grpId="1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Espace réservé de la date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14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14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60340E-33A9-4FF9-A068-1D0E186780AE}" type="slidenum">
              <a:rPr lang="en-US"/>
              <a:pPr>
                <a:defRPr/>
              </a:pPr>
              <a:t>56</a:t>
            </a:fld>
            <a:endParaRPr lang="en-US"/>
          </a:p>
        </p:txBody>
      </p:sp>
      <p:grpSp>
        <p:nvGrpSpPr>
          <p:cNvPr id="517240" name="Group 120"/>
          <p:cNvGrpSpPr>
            <a:grpSpLocks/>
          </p:cNvGrpSpPr>
          <p:nvPr/>
        </p:nvGrpSpPr>
        <p:grpSpPr bwMode="auto">
          <a:xfrm>
            <a:off x="1616075" y="3813175"/>
            <a:ext cx="2476500" cy="2051050"/>
            <a:chOff x="821" y="2773"/>
            <a:chExt cx="1560" cy="1292"/>
          </a:xfrm>
        </p:grpSpPr>
        <p:sp>
          <p:nvSpPr>
            <p:cNvPr id="58492" name="Rectangle 121"/>
            <p:cNvSpPr>
              <a:spLocks noChangeAspect="1" noChangeArrowheads="1"/>
            </p:cNvSpPr>
            <p:nvPr/>
          </p:nvSpPr>
          <p:spPr bwMode="auto">
            <a:xfrm>
              <a:off x="1082" y="3805"/>
              <a:ext cx="259" cy="259"/>
            </a:xfrm>
            <a:prstGeom prst="rect">
              <a:avLst/>
            </a:prstGeom>
            <a:solidFill>
              <a:schemeClr val="accent2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Plastic">
              <a:bevelT w="13500" h="13500" prst="angle"/>
              <a:bevelB w="13500" h="13500" prst="angle"/>
              <a:extrusionClr>
                <a:schemeClr val="accent2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58493" name="Rectangle 122"/>
            <p:cNvSpPr>
              <a:spLocks noChangeAspect="1" noChangeArrowheads="1"/>
            </p:cNvSpPr>
            <p:nvPr/>
          </p:nvSpPr>
          <p:spPr bwMode="auto">
            <a:xfrm>
              <a:off x="1342" y="3805"/>
              <a:ext cx="259" cy="259"/>
            </a:xfrm>
            <a:prstGeom prst="rect">
              <a:avLst/>
            </a:prstGeom>
            <a:solidFill>
              <a:schemeClr val="accent2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Plastic">
              <a:bevelT w="13500" h="13500" prst="angle"/>
              <a:bevelB w="13500" h="13500" prst="angle"/>
              <a:extrusionClr>
                <a:schemeClr val="accent2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58494" name="Rectangle 123"/>
            <p:cNvSpPr>
              <a:spLocks noChangeAspect="1" noChangeArrowheads="1"/>
            </p:cNvSpPr>
            <p:nvPr/>
          </p:nvSpPr>
          <p:spPr bwMode="auto">
            <a:xfrm>
              <a:off x="1599" y="3805"/>
              <a:ext cx="259" cy="259"/>
            </a:xfrm>
            <a:prstGeom prst="rect">
              <a:avLst/>
            </a:prstGeom>
            <a:solidFill>
              <a:schemeClr val="accent2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Plastic">
              <a:bevelT w="13500" h="13500" prst="angle"/>
              <a:bevelB w="13500" h="13500" prst="angle"/>
              <a:extrusionClr>
                <a:schemeClr val="accent2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58495" name="Rectangle 124"/>
            <p:cNvSpPr>
              <a:spLocks noChangeAspect="1" noChangeArrowheads="1"/>
            </p:cNvSpPr>
            <p:nvPr/>
          </p:nvSpPr>
          <p:spPr bwMode="auto">
            <a:xfrm>
              <a:off x="1862" y="3806"/>
              <a:ext cx="259" cy="259"/>
            </a:xfrm>
            <a:prstGeom prst="rect">
              <a:avLst/>
            </a:prstGeom>
            <a:solidFill>
              <a:schemeClr val="accent2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Plastic">
              <a:bevelT w="13500" h="13500" prst="angle"/>
              <a:bevelB w="13500" h="13500" prst="angle"/>
              <a:extrusionClr>
                <a:schemeClr val="accent2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58496" name="Rectangle 125"/>
            <p:cNvSpPr>
              <a:spLocks noChangeAspect="1" noChangeArrowheads="1"/>
            </p:cNvSpPr>
            <p:nvPr/>
          </p:nvSpPr>
          <p:spPr bwMode="auto">
            <a:xfrm>
              <a:off x="2122" y="3805"/>
              <a:ext cx="259" cy="259"/>
            </a:xfrm>
            <a:prstGeom prst="rect">
              <a:avLst/>
            </a:prstGeom>
            <a:solidFill>
              <a:schemeClr val="accent2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Plastic">
              <a:bevelT w="13500" h="13500" prst="angle"/>
              <a:bevelB w="13500" h="13500" prst="angle"/>
              <a:extrusionClr>
                <a:schemeClr val="accent2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58497" name="Rectangle 126"/>
            <p:cNvSpPr>
              <a:spLocks noChangeAspect="1" noChangeArrowheads="1"/>
            </p:cNvSpPr>
            <p:nvPr/>
          </p:nvSpPr>
          <p:spPr bwMode="auto">
            <a:xfrm>
              <a:off x="821" y="3548"/>
              <a:ext cx="259" cy="259"/>
            </a:xfrm>
            <a:prstGeom prst="rect">
              <a:avLst/>
            </a:prstGeom>
            <a:solidFill>
              <a:schemeClr val="accent2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Plastic">
              <a:bevelT w="13500" h="13500" prst="angle"/>
              <a:bevelB w="13500" h="13500" prst="angle"/>
              <a:extrusionClr>
                <a:schemeClr val="accent2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58498" name="Rectangle 127"/>
            <p:cNvSpPr>
              <a:spLocks noChangeAspect="1" noChangeArrowheads="1"/>
            </p:cNvSpPr>
            <p:nvPr/>
          </p:nvSpPr>
          <p:spPr bwMode="auto">
            <a:xfrm>
              <a:off x="1081" y="3548"/>
              <a:ext cx="259" cy="259"/>
            </a:xfrm>
            <a:prstGeom prst="rect">
              <a:avLst/>
            </a:prstGeom>
            <a:solidFill>
              <a:schemeClr val="accent2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Plastic">
              <a:bevelT w="13500" h="13500" prst="angle"/>
              <a:bevelB w="13500" h="13500" prst="angle"/>
              <a:extrusionClr>
                <a:schemeClr val="accent2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58499" name="Rectangle 128"/>
            <p:cNvSpPr>
              <a:spLocks noChangeAspect="1" noChangeArrowheads="1"/>
            </p:cNvSpPr>
            <p:nvPr/>
          </p:nvSpPr>
          <p:spPr bwMode="auto">
            <a:xfrm>
              <a:off x="1344" y="3548"/>
              <a:ext cx="259" cy="259"/>
            </a:xfrm>
            <a:prstGeom prst="rect">
              <a:avLst/>
            </a:prstGeom>
            <a:solidFill>
              <a:srgbClr val="0039F0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Plastic">
              <a:bevelT w="13500" h="13500" prst="angle"/>
              <a:bevelB w="13500" h="13500" prst="angle"/>
              <a:extrusionClr>
                <a:srgbClr val="0039F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58500" name="Rectangle 129"/>
            <p:cNvSpPr>
              <a:spLocks noChangeAspect="1" noChangeArrowheads="1"/>
            </p:cNvSpPr>
            <p:nvPr/>
          </p:nvSpPr>
          <p:spPr bwMode="auto">
            <a:xfrm>
              <a:off x="1600" y="3548"/>
              <a:ext cx="259" cy="259"/>
            </a:xfrm>
            <a:prstGeom prst="rect">
              <a:avLst/>
            </a:prstGeom>
            <a:solidFill>
              <a:schemeClr val="accent2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Plastic">
              <a:bevelT w="13500" h="13500" prst="angle"/>
              <a:bevelB w="13500" h="13500" prst="angle"/>
              <a:extrusionClr>
                <a:schemeClr val="accent2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58501" name="Rectangle 130"/>
            <p:cNvSpPr>
              <a:spLocks noChangeAspect="1" noChangeArrowheads="1"/>
            </p:cNvSpPr>
            <p:nvPr/>
          </p:nvSpPr>
          <p:spPr bwMode="auto">
            <a:xfrm>
              <a:off x="1860" y="3548"/>
              <a:ext cx="259" cy="259"/>
            </a:xfrm>
            <a:prstGeom prst="rect">
              <a:avLst/>
            </a:prstGeom>
            <a:solidFill>
              <a:srgbClr val="4370FF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Plastic">
              <a:bevelT w="13500" h="13500" prst="angle"/>
              <a:bevelB w="13500" h="13500" prst="angle"/>
              <a:extrusionClr>
                <a:srgbClr val="4370FF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58502" name="Rectangle 131"/>
            <p:cNvSpPr>
              <a:spLocks noChangeAspect="1" noChangeArrowheads="1"/>
            </p:cNvSpPr>
            <p:nvPr/>
          </p:nvSpPr>
          <p:spPr bwMode="auto">
            <a:xfrm>
              <a:off x="2121" y="3549"/>
              <a:ext cx="259" cy="259"/>
            </a:xfrm>
            <a:prstGeom prst="rect">
              <a:avLst/>
            </a:prstGeom>
            <a:solidFill>
              <a:schemeClr val="accent2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Plastic">
              <a:bevelT w="13500" h="13500" prst="angle"/>
              <a:bevelB w="13500" h="13500" prst="angle"/>
              <a:extrusionClr>
                <a:schemeClr val="accent2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58503" name="Rectangle 132"/>
            <p:cNvSpPr>
              <a:spLocks noChangeAspect="1" noChangeArrowheads="1"/>
            </p:cNvSpPr>
            <p:nvPr/>
          </p:nvSpPr>
          <p:spPr bwMode="auto">
            <a:xfrm>
              <a:off x="821" y="3289"/>
              <a:ext cx="259" cy="259"/>
            </a:xfrm>
            <a:prstGeom prst="rect">
              <a:avLst/>
            </a:prstGeom>
            <a:solidFill>
              <a:schemeClr val="accent2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Plastic">
              <a:bevelT w="13500" h="13500" prst="angle"/>
              <a:bevelB w="13500" h="13500" prst="angle"/>
              <a:extrusionClr>
                <a:schemeClr val="accent2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58504" name="Rectangle 133"/>
            <p:cNvSpPr>
              <a:spLocks noChangeAspect="1" noChangeArrowheads="1"/>
            </p:cNvSpPr>
            <p:nvPr/>
          </p:nvSpPr>
          <p:spPr bwMode="auto">
            <a:xfrm>
              <a:off x="1081" y="3289"/>
              <a:ext cx="259" cy="259"/>
            </a:xfrm>
            <a:prstGeom prst="rect">
              <a:avLst/>
            </a:prstGeom>
            <a:solidFill>
              <a:srgbClr val="3F6DFF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Plastic">
              <a:bevelT w="13500" h="13500" prst="angle"/>
              <a:bevelB w="13500" h="13500" prst="angle"/>
              <a:extrusionClr>
                <a:srgbClr val="3F6DFF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58505" name="Rectangle 134"/>
            <p:cNvSpPr>
              <a:spLocks noChangeAspect="1" noChangeArrowheads="1"/>
            </p:cNvSpPr>
            <p:nvPr/>
          </p:nvSpPr>
          <p:spPr bwMode="auto">
            <a:xfrm>
              <a:off x="1344" y="3289"/>
              <a:ext cx="259" cy="259"/>
            </a:xfrm>
            <a:prstGeom prst="rect">
              <a:avLst/>
            </a:prstGeom>
            <a:solidFill>
              <a:srgbClr val="E1E8FF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Plastic">
              <a:bevelT w="13500" h="13500" prst="angle"/>
              <a:bevelB w="13500" h="13500" prst="angle"/>
              <a:extrusionClr>
                <a:srgbClr val="E1E8FF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58506" name="Rectangle 135"/>
            <p:cNvSpPr>
              <a:spLocks noChangeAspect="1" noChangeArrowheads="1"/>
            </p:cNvSpPr>
            <p:nvPr/>
          </p:nvSpPr>
          <p:spPr bwMode="auto">
            <a:xfrm>
              <a:off x="1600" y="3289"/>
              <a:ext cx="259" cy="259"/>
            </a:xfrm>
            <a:prstGeom prst="rect">
              <a:avLst/>
            </a:prstGeom>
            <a:solidFill>
              <a:srgbClr val="91ABFF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Plastic">
              <a:bevelT w="13500" h="13500" prst="angle"/>
              <a:bevelB w="13500" h="13500" prst="angle"/>
              <a:extrusionClr>
                <a:srgbClr val="91ABFF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58507" name="Rectangle 136"/>
            <p:cNvSpPr>
              <a:spLocks noChangeAspect="1" noChangeArrowheads="1"/>
            </p:cNvSpPr>
            <p:nvPr/>
          </p:nvSpPr>
          <p:spPr bwMode="auto">
            <a:xfrm>
              <a:off x="1860" y="3289"/>
              <a:ext cx="259" cy="259"/>
            </a:xfrm>
            <a:prstGeom prst="rect">
              <a:avLst/>
            </a:prstGeom>
            <a:solidFill>
              <a:schemeClr val="accent2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Plastic">
              <a:bevelT w="13500" h="13500" prst="angle"/>
              <a:bevelB w="13500" h="13500" prst="angle"/>
              <a:extrusionClr>
                <a:schemeClr val="accent2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58508" name="Rectangle 137"/>
            <p:cNvSpPr>
              <a:spLocks noChangeAspect="1" noChangeArrowheads="1"/>
            </p:cNvSpPr>
            <p:nvPr/>
          </p:nvSpPr>
          <p:spPr bwMode="auto">
            <a:xfrm>
              <a:off x="821" y="3034"/>
              <a:ext cx="259" cy="259"/>
            </a:xfrm>
            <a:prstGeom prst="rect">
              <a:avLst/>
            </a:prstGeom>
            <a:solidFill>
              <a:schemeClr val="accent2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Plastic">
              <a:bevelT w="13500" h="13500" prst="angle"/>
              <a:bevelB w="13500" h="13500" prst="angle"/>
              <a:extrusionClr>
                <a:schemeClr val="accent2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58509" name="Rectangle 138"/>
            <p:cNvSpPr>
              <a:spLocks noChangeAspect="1" noChangeArrowheads="1"/>
            </p:cNvSpPr>
            <p:nvPr/>
          </p:nvSpPr>
          <p:spPr bwMode="auto">
            <a:xfrm>
              <a:off x="1081" y="3034"/>
              <a:ext cx="259" cy="259"/>
            </a:xfrm>
            <a:prstGeom prst="rect">
              <a:avLst/>
            </a:prstGeom>
            <a:solidFill>
              <a:schemeClr val="accent2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Plastic">
              <a:bevelT w="13500" h="13500" prst="angle"/>
              <a:bevelB w="13500" h="13500" prst="angle"/>
              <a:extrusionClr>
                <a:schemeClr val="accent2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58510" name="Rectangle 139"/>
            <p:cNvSpPr>
              <a:spLocks noChangeAspect="1" noChangeArrowheads="1"/>
            </p:cNvSpPr>
            <p:nvPr/>
          </p:nvSpPr>
          <p:spPr bwMode="auto">
            <a:xfrm>
              <a:off x="1344" y="3034"/>
              <a:ext cx="259" cy="259"/>
            </a:xfrm>
            <a:prstGeom prst="rect">
              <a:avLst/>
            </a:prstGeom>
            <a:solidFill>
              <a:srgbClr val="91ABFF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Plastic">
              <a:bevelT w="13500" h="13500" prst="angle"/>
              <a:bevelB w="13500" h="13500" prst="angle"/>
              <a:extrusionClr>
                <a:srgbClr val="91ABFF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58511" name="Rectangle 140"/>
            <p:cNvSpPr>
              <a:spLocks noChangeAspect="1" noChangeArrowheads="1"/>
            </p:cNvSpPr>
            <p:nvPr/>
          </p:nvSpPr>
          <p:spPr bwMode="auto">
            <a:xfrm>
              <a:off x="1600" y="3034"/>
              <a:ext cx="259" cy="259"/>
            </a:xfrm>
            <a:prstGeom prst="rect">
              <a:avLst/>
            </a:prstGeom>
            <a:solidFill>
              <a:srgbClr val="0030C8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Plastic">
              <a:bevelT w="13500" h="13500" prst="angle"/>
              <a:bevelB w="13500" h="13500" prst="angle"/>
              <a:extrusionClr>
                <a:srgbClr val="0030C8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58512" name="Rectangle 141"/>
            <p:cNvSpPr>
              <a:spLocks noChangeAspect="1" noChangeArrowheads="1"/>
            </p:cNvSpPr>
            <p:nvPr/>
          </p:nvSpPr>
          <p:spPr bwMode="auto">
            <a:xfrm>
              <a:off x="1860" y="3034"/>
              <a:ext cx="259" cy="259"/>
            </a:xfrm>
            <a:prstGeom prst="rect">
              <a:avLst/>
            </a:prstGeom>
            <a:solidFill>
              <a:schemeClr val="accent2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Plastic">
              <a:bevelT w="13500" h="13500" prst="angle"/>
              <a:bevelB w="13500" h="13500" prst="angle"/>
              <a:extrusionClr>
                <a:schemeClr val="accent2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58513" name="Rectangle 142"/>
            <p:cNvSpPr>
              <a:spLocks noChangeAspect="1" noChangeArrowheads="1"/>
            </p:cNvSpPr>
            <p:nvPr/>
          </p:nvSpPr>
          <p:spPr bwMode="auto">
            <a:xfrm>
              <a:off x="1082" y="2773"/>
              <a:ext cx="259" cy="259"/>
            </a:xfrm>
            <a:prstGeom prst="rect">
              <a:avLst/>
            </a:prstGeom>
            <a:solidFill>
              <a:schemeClr val="accent2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Plastic">
              <a:bevelT w="13500" h="13500" prst="angle"/>
              <a:bevelB w="13500" h="13500" prst="angle"/>
              <a:extrusionClr>
                <a:schemeClr val="accent2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58514" name="Rectangle 143"/>
            <p:cNvSpPr>
              <a:spLocks noChangeAspect="1" noChangeArrowheads="1"/>
            </p:cNvSpPr>
            <p:nvPr/>
          </p:nvSpPr>
          <p:spPr bwMode="auto">
            <a:xfrm>
              <a:off x="1342" y="2773"/>
              <a:ext cx="259" cy="259"/>
            </a:xfrm>
            <a:prstGeom prst="rect">
              <a:avLst/>
            </a:prstGeom>
            <a:solidFill>
              <a:schemeClr val="accent2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Plastic">
              <a:bevelT w="13500" h="13500" prst="angle"/>
              <a:bevelB w="13500" h="13500" prst="angle"/>
              <a:extrusionClr>
                <a:schemeClr val="accent2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58515" name="Rectangle 144"/>
            <p:cNvSpPr>
              <a:spLocks noChangeAspect="1" noChangeArrowheads="1"/>
            </p:cNvSpPr>
            <p:nvPr/>
          </p:nvSpPr>
          <p:spPr bwMode="auto">
            <a:xfrm>
              <a:off x="1599" y="2773"/>
              <a:ext cx="259" cy="259"/>
            </a:xfrm>
            <a:prstGeom prst="rect">
              <a:avLst/>
            </a:prstGeom>
            <a:solidFill>
              <a:schemeClr val="accent2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Plastic">
              <a:bevelT w="13500" h="13500" prst="angle"/>
              <a:bevelB w="13500" h="13500" prst="angle"/>
              <a:extrusionClr>
                <a:schemeClr val="accent2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grpSp>
        <p:nvGrpSpPr>
          <p:cNvPr id="517215" name="Group 95"/>
          <p:cNvGrpSpPr>
            <a:grpSpLocks/>
          </p:cNvGrpSpPr>
          <p:nvPr/>
        </p:nvGrpSpPr>
        <p:grpSpPr bwMode="auto">
          <a:xfrm>
            <a:off x="1509713" y="3902075"/>
            <a:ext cx="2476500" cy="2051050"/>
            <a:chOff x="821" y="2773"/>
            <a:chExt cx="1560" cy="1292"/>
          </a:xfrm>
        </p:grpSpPr>
        <p:sp>
          <p:nvSpPr>
            <p:cNvPr id="58468" name="Rectangle 96"/>
            <p:cNvSpPr>
              <a:spLocks noChangeAspect="1" noChangeArrowheads="1"/>
            </p:cNvSpPr>
            <p:nvPr/>
          </p:nvSpPr>
          <p:spPr bwMode="auto">
            <a:xfrm>
              <a:off x="1082" y="3805"/>
              <a:ext cx="259" cy="259"/>
            </a:xfrm>
            <a:prstGeom prst="rect">
              <a:avLst/>
            </a:prstGeom>
            <a:solidFill>
              <a:schemeClr val="accent2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Plastic">
              <a:bevelT w="13500" h="13500" prst="angle"/>
              <a:bevelB w="13500" h="13500" prst="angle"/>
              <a:extrusionClr>
                <a:schemeClr val="accent2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58469" name="Rectangle 97"/>
            <p:cNvSpPr>
              <a:spLocks noChangeAspect="1" noChangeArrowheads="1"/>
            </p:cNvSpPr>
            <p:nvPr/>
          </p:nvSpPr>
          <p:spPr bwMode="auto">
            <a:xfrm>
              <a:off x="1342" y="3805"/>
              <a:ext cx="259" cy="259"/>
            </a:xfrm>
            <a:prstGeom prst="rect">
              <a:avLst/>
            </a:prstGeom>
            <a:solidFill>
              <a:schemeClr val="accent2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Plastic">
              <a:bevelT w="13500" h="13500" prst="angle"/>
              <a:bevelB w="13500" h="13500" prst="angle"/>
              <a:extrusionClr>
                <a:schemeClr val="accent2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58470" name="Rectangle 98"/>
            <p:cNvSpPr>
              <a:spLocks noChangeAspect="1" noChangeArrowheads="1"/>
            </p:cNvSpPr>
            <p:nvPr/>
          </p:nvSpPr>
          <p:spPr bwMode="auto">
            <a:xfrm>
              <a:off x="1599" y="3805"/>
              <a:ext cx="259" cy="259"/>
            </a:xfrm>
            <a:prstGeom prst="rect">
              <a:avLst/>
            </a:prstGeom>
            <a:solidFill>
              <a:schemeClr val="accent2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Plastic">
              <a:bevelT w="13500" h="13500" prst="angle"/>
              <a:bevelB w="13500" h="13500" prst="angle"/>
              <a:extrusionClr>
                <a:schemeClr val="accent2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58471" name="Rectangle 99"/>
            <p:cNvSpPr>
              <a:spLocks noChangeAspect="1" noChangeArrowheads="1"/>
            </p:cNvSpPr>
            <p:nvPr/>
          </p:nvSpPr>
          <p:spPr bwMode="auto">
            <a:xfrm>
              <a:off x="1862" y="3806"/>
              <a:ext cx="259" cy="259"/>
            </a:xfrm>
            <a:prstGeom prst="rect">
              <a:avLst/>
            </a:prstGeom>
            <a:solidFill>
              <a:schemeClr val="accent2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Plastic">
              <a:bevelT w="13500" h="13500" prst="angle"/>
              <a:bevelB w="13500" h="13500" prst="angle"/>
              <a:extrusionClr>
                <a:schemeClr val="accent2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58472" name="Rectangle 100"/>
            <p:cNvSpPr>
              <a:spLocks noChangeAspect="1" noChangeArrowheads="1"/>
            </p:cNvSpPr>
            <p:nvPr/>
          </p:nvSpPr>
          <p:spPr bwMode="auto">
            <a:xfrm>
              <a:off x="2122" y="3805"/>
              <a:ext cx="259" cy="259"/>
            </a:xfrm>
            <a:prstGeom prst="rect">
              <a:avLst/>
            </a:prstGeom>
            <a:solidFill>
              <a:schemeClr val="accent2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Plastic">
              <a:bevelT w="13500" h="13500" prst="angle"/>
              <a:bevelB w="13500" h="13500" prst="angle"/>
              <a:extrusionClr>
                <a:schemeClr val="accent2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58473" name="Rectangle 101"/>
            <p:cNvSpPr>
              <a:spLocks noChangeAspect="1" noChangeArrowheads="1"/>
            </p:cNvSpPr>
            <p:nvPr/>
          </p:nvSpPr>
          <p:spPr bwMode="auto">
            <a:xfrm>
              <a:off x="821" y="3548"/>
              <a:ext cx="259" cy="259"/>
            </a:xfrm>
            <a:prstGeom prst="rect">
              <a:avLst/>
            </a:prstGeom>
            <a:solidFill>
              <a:schemeClr val="accent2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Plastic">
              <a:bevelT w="13500" h="13500" prst="angle"/>
              <a:bevelB w="13500" h="13500" prst="angle"/>
              <a:extrusionClr>
                <a:schemeClr val="accent2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58474" name="Rectangle 102"/>
            <p:cNvSpPr>
              <a:spLocks noChangeAspect="1" noChangeArrowheads="1"/>
            </p:cNvSpPr>
            <p:nvPr/>
          </p:nvSpPr>
          <p:spPr bwMode="auto">
            <a:xfrm>
              <a:off x="1081" y="3548"/>
              <a:ext cx="259" cy="259"/>
            </a:xfrm>
            <a:prstGeom prst="rect">
              <a:avLst/>
            </a:prstGeom>
            <a:solidFill>
              <a:schemeClr val="accent2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Plastic">
              <a:bevelT w="13500" h="13500" prst="angle"/>
              <a:bevelB w="13500" h="13500" prst="angle"/>
              <a:extrusionClr>
                <a:schemeClr val="accent2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58475" name="Rectangle 103"/>
            <p:cNvSpPr>
              <a:spLocks noChangeAspect="1" noChangeArrowheads="1"/>
            </p:cNvSpPr>
            <p:nvPr/>
          </p:nvSpPr>
          <p:spPr bwMode="auto">
            <a:xfrm>
              <a:off x="1344" y="3548"/>
              <a:ext cx="259" cy="259"/>
            </a:xfrm>
            <a:prstGeom prst="rect">
              <a:avLst/>
            </a:prstGeom>
            <a:solidFill>
              <a:srgbClr val="0039F0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Plastic">
              <a:bevelT w="13500" h="13500" prst="angle"/>
              <a:bevelB w="13500" h="13500" prst="angle"/>
              <a:extrusionClr>
                <a:srgbClr val="0039F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58476" name="Rectangle 104"/>
            <p:cNvSpPr>
              <a:spLocks noChangeAspect="1" noChangeArrowheads="1"/>
            </p:cNvSpPr>
            <p:nvPr/>
          </p:nvSpPr>
          <p:spPr bwMode="auto">
            <a:xfrm>
              <a:off x="1600" y="3548"/>
              <a:ext cx="259" cy="259"/>
            </a:xfrm>
            <a:prstGeom prst="rect">
              <a:avLst/>
            </a:prstGeom>
            <a:solidFill>
              <a:schemeClr val="accent2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Plastic">
              <a:bevelT w="13500" h="13500" prst="angle"/>
              <a:bevelB w="13500" h="13500" prst="angle"/>
              <a:extrusionClr>
                <a:schemeClr val="accent2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58477" name="Rectangle 105"/>
            <p:cNvSpPr>
              <a:spLocks noChangeAspect="1" noChangeArrowheads="1"/>
            </p:cNvSpPr>
            <p:nvPr/>
          </p:nvSpPr>
          <p:spPr bwMode="auto">
            <a:xfrm>
              <a:off x="1860" y="3548"/>
              <a:ext cx="259" cy="259"/>
            </a:xfrm>
            <a:prstGeom prst="rect">
              <a:avLst/>
            </a:prstGeom>
            <a:solidFill>
              <a:srgbClr val="4370FF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Plastic">
              <a:bevelT w="13500" h="13500" prst="angle"/>
              <a:bevelB w="13500" h="13500" prst="angle"/>
              <a:extrusionClr>
                <a:srgbClr val="4370FF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58478" name="Rectangle 106"/>
            <p:cNvSpPr>
              <a:spLocks noChangeAspect="1" noChangeArrowheads="1"/>
            </p:cNvSpPr>
            <p:nvPr/>
          </p:nvSpPr>
          <p:spPr bwMode="auto">
            <a:xfrm>
              <a:off x="2121" y="3549"/>
              <a:ext cx="259" cy="259"/>
            </a:xfrm>
            <a:prstGeom prst="rect">
              <a:avLst/>
            </a:prstGeom>
            <a:solidFill>
              <a:schemeClr val="accent2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Plastic">
              <a:bevelT w="13500" h="13500" prst="angle"/>
              <a:bevelB w="13500" h="13500" prst="angle"/>
              <a:extrusionClr>
                <a:schemeClr val="accent2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58479" name="Rectangle 107"/>
            <p:cNvSpPr>
              <a:spLocks noChangeAspect="1" noChangeArrowheads="1"/>
            </p:cNvSpPr>
            <p:nvPr/>
          </p:nvSpPr>
          <p:spPr bwMode="auto">
            <a:xfrm>
              <a:off x="821" y="3289"/>
              <a:ext cx="259" cy="259"/>
            </a:xfrm>
            <a:prstGeom prst="rect">
              <a:avLst/>
            </a:prstGeom>
            <a:solidFill>
              <a:schemeClr val="accent2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Plastic">
              <a:bevelT w="13500" h="13500" prst="angle"/>
              <a:bevelB w="13500" h="13500" prst="angle"/>
              <a:extrusionClr>
                <a:schemeClr val="accent2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58480" name="Rectangle 108"/>
            <p:cNvSpPr>
              <a:spLocks noChangeAspect="1" noChangeArrowheads="1"/>
            </p:cNvSpPr>
            <p:nvPr/>
          </p:nvSpPr>
          <p:spPr bwMode="auto">
            <a:xfrm>
              <a:off x="1081" y="3289"/>
              <a:ext cx="259" cy="259"/>
            </a:xfrm>
            <a:prstGeom prst="rect">
              <a:avLst/>
            </a:prstGeom>
            <a:solidFill>
              <a:srgbClr val="3F6DFF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Plastic">
              <a:bevelT w="13500" h="13500" prst="angle"/>
              <a:bevelB w="13500" h="13500" prst="angle"/>
              <a:extrusionClr>
                <a:srgbClr val="3F6DFF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58481" name="Rectangle 109"/>
            <p:cNvSpPr>
              <a:spLocks noChangeAspect="1" noChangeArrowheads="1"/>
            </p:cNvSpPr>
            <p:nvPr/>
          </p:nvSpPr>
          <p:spPr bwMode="auto">
            <a:xfrm>
              <a:off x="1344" y="3289"/>
              <a:ext cx="259" cy="259"/>
            </a:xfrm>
            <a:prstGeom prst="rect">
              <a:avLst/>
            </a:prstGeom>
            <a:solidFill>
              <a:srgbClr val="E1E8FF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Plastic">
              <a:bevelT w="13500" h="13500" prst="angle"/>
              <a:bevelB w="13500" h="13500" prst="angle"/>
              <a:extrusionClr>
                <a:srgbClr val="E1E8FF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58482" name="Rectangle 110"/>
            <p:cNvSpPr>
              <a:spLocks noChangeAspect="1" noChangeArrowheads="1"/>
            </p:cNvSpPr>
            <p:nvPr/>
          </p:nvSpPr>
          <p:spPr bwMode="auto">
            <a:xfrm>
              <a:off x="1600" y="3289"/>
              <a:ext cx="259" cy="259"/>
            </a:xfrm>
            <a:prstGeom prst="rect">
              <a:avLst/>
            </a:prstGeom>
            <a:solidFill>
              <a:srgbClr val="91ABFF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Plastic">
              <a:bevelT w="13500" h="13500" prst="angle"/>
              <a:bevelB w="13500" h="13500" prst="angle"/>
              <a:extrusionClr>
                <a:srgbClr val="91ABFF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58483" name="Rectangle 111"/>
            <p:cNvSpPr>
              <a:spLocks noChangeAspect="1" noChangeArrowheads="1"/>
            </p:cNvSpPr>
            <p:nvPr/>
          </p:nvSpPr>
          <p:spPr bwMode="auto">
            <a:xfrm>
              <a:off x="1860" y="3289"/>
              <a:ext cx="259" cy="259"/>
            </a:xfrm>
            <a:prstGeom prst="rect">
              <a:avLst/>
            </a:prstGeom>
            <a:solidFill>
              <a:schemeClr val="accent2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Plastic">
              <a:bevelT w="13500" h="13500" prst="angle"/>
              <a:bevelB w="13500" h="13500" prst="angle"/>
              <a:extrusionClr>
                <a:schemeClr val="accent2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58484" name="Rectangle 112"/>
            <p:cNvSpPr>
              <a:spLocks noChangeAspect="1" noChangeArrowheads="1"/>
            </p:cNvSpPr>
            <p:nvPr/>
          </p:nvSpPr>
          <p:spPr bwMode="auto">
            <a:xfrm>
              <a:off x="821" y="3034"/>
              <a:ext cx="259" cy="259"/>
            </a:xfrm>
            <a:prstGeom prst="rect">
              <a:avLst/>
            </a:prstGeom>
            <a:solidFill>
              <a:schemeClr val="accent2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Plastic">
              <a:bevelT w="13500" h="13500" prst="angle"/>
              <a:bevelB w="13500" h="13500" prst="angle"/>
              <a:extrusionClr>
                <a:schemeClr val="accent2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58485" name="Rectangle 113"/>
            <p:cNvSpPr>
              <a:spLocks noChangeAspect="1" noChangeArrowheads="1"/>
            </p:cNvSpPr>
            <p:nvPr/>
          </p:nvSpPr>
          <p:spPr bwMode="auto">
            <a:xfrm>
              <a:off x="1081" y="3034"/>
              <a:ext cx="259" cy="259"/>
            </a:xfrm>
            <a:prstGeom prst="rect">
              <a:avLst/>
            </a:prstGeom>
            <a:solidFill>
              <a:schemeClr val="accent2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Plastic">
              <a:bevelT w="13500" h="13500" prst="angle"/>
              <a:bevelB w="13500" h="13500" prst="angle"/>
              <a:extrusionClr>
                <a:schemeClr val="accent2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58486" name="Rectangle 114"/>
            <p:cNvSpPr>
              <a:spLocks noChangeAspect="1" noChangeArrowheads="1"/>
            </p:cNvSpPr>
            <p:nvPr/>
          </p:nvSpPr>
          <p:spPr bwMode="auto">
            <a:xfrm>
              <a:off x="1344" y="3034"/>
              <a:ext cx="259" cy="259"/>
            </a:xfrm>
            <a:prstGeom prst="rect">
              <a:avLst/>
            </a:prstGeom>
            <a:solidFill>
              <a:srgbClr val="91ABFF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Plastic">
              <a:bevelT w="13500" h="13500" prst="angle"/>
              <a:bevelB w="13500" h="13500" prst="angle"/>
              <a:extrusionClr>
                <a:srgbClr val="91ABFF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58487" name="Rectangle 115"/>
            <p:cNvSpPr>
              <a:spLocks noChangeAspect="1" noChangeArrowheads="1"/>
            </p:cNvSpPr>
            <p:nvPr/>
          </p:nvSpPr>
          <p:spPr bwMode="auto">
            <a:xfrm>
              <a:off x="1600" y="3034"/>
              <a:ext cx="259" cy="259"/>
            </a:xfrm>
            <a:prstGeom prst="rect">
              <a:avLst/>
            </a:prstGeom>
            <a:solidFill>
              <a:srgbClr val="0030C8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Plastic">
              <a:bevelT w="13500" h="13500" prst="angle"/>
              <a:bevelB w="13500" h="13500" prst="angle"/>
              <a:extrusionClr>
                <a:srgbClr val="0030C8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58488" name="Rectangle 116"/>
            <p:cNvSpPr>
              <a:spLocks noChangeAspect="1" noChangeArrowheads="1"/>
            </p:cNvSpPr>
            <p:nvPr/>
          </p:nvSpPr>
          <p:spPr bwMode="auto">
            <a:xfrm>
              <a:off x="1860" y="3034"/>
              <a:ext cx="259" cy="259"/>
            </a:xfrm>
            <a:prstGeom prst="rect">
              <a:avLst/>
            </a:prstGeom>
            <a:solidFill>
              <a:schemeClr val="accent2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Plastic">
              <a:bevelT w="13500" h="13500" prst="angle"/>
              <a:bevelB w="13500" h="13500" prst="angle"/>
              <a:extrusionClr>
                <a:schemeClr val="accent2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58489" name="Rectangle 117"/>
            <p:cNvSpPr>
              <a:spLocks noChangeAspect="1" noChangeArrowheads="1"/>
            </p:cNvSpPr>
            <p:nvPr/>
          </p:nvSpPr>
          <p:spPr bwMode="auto">
            <a:xfrm>
              <a:off x="1082" y="2773"/>
              <a:ext cx="259" cy="259"/>
            </a:xfrm>
            <a:prstGeom prst="rect">
              <a:avLst/>
            </a:prstGeom>
            <a:solidFill>
              <a:schemeClr val="accent2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Plastic">
              <a:bevelT w="13500" h="13500" prst="angle"/>
              <a:bevelB w="13500" h="13500" prst="angle"/>
              <a:extrusionClr>
                <a:schemeClr val="accent2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58490" name="Rectangle 118"/>
            <p:cNvSpPr>
              <a:spLocks noChangeAspect="1" noChangeArrowheads="1"/>
            </p:cNvSpPr>
            <p:nvPr/>
          </p:nvSpPr>
          <p:spPr bwMode="auto">
            <a:xfrm>
              <a:off x="1342" y="2773"/>
              <a:ext cx="259" cy="259"/>
            </a:xfrm>
            <a:prstGeom prst="rect">
              <a:avLst/>
            </a:prstGeom>
            <a:solidFill>
              <a:schemeClr val="accent2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Plastic">
              <a:bevelT w="13500" h="13500" prst="angle"/>
              <a:bevelB w="13500" h="13500" prst="angle"/>
              <a:extrusionClr>
                <a:schemeClr val="accent2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58491" name="Rectangle 119"/>
            <p:cNvSpPr>
              <a:spLocks noChangeAspect="1" noChangeArrowheads="1"/>
            </p:cNvSpPr>
            <p:nvPr/>
          </p:nvSpPr>
          <p:spPr bwMode="auto">
            <a:xfrm>
              <a:off x="1599" y="2773"/>
              <a:ext cx="259" cy="259"/>
            </a:xfrm>
            <a:prstGeom prst="rect">
              <a:avLst/>
            </a:prstGeom>
            <a:solidFill>
              <a:schemeClr val="accent2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Plastic">
              <a:bevelT w="13500" h="13500" prst="angle"/>
              <a:bevelB w="13500" h="13500" prst="angle"/>
              <a:extrusionClr>
                <a:schemeClr val="accent2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grpSp>
        <p:nvGrpSpPr>
          <p:cNvPr id="517190" name="Group 70"/>
          <p:cNvGrpSpPr>
            <a:grpSpLocks/>
          </p:cNvGrpSpPr>
          <p:nvPr/>
        </p:nvGrpSpPr>
        <p:grpSpPr bwMode="auto">
          <a:xfrm>
            <a:off x="1403350" y="4016375"/>
            <a:ext cx="2476500" cy="2051050"/>
            <a:chOff x="821" y="2773"/>
            <a:chExt cx="1560" cy="1292"/>
          </a:xfrm>
        </p:grpSpPr>
        <p:sp>
          <p:nvSpPr>
            <p:cNvPr id="58444" name="Rectangle 71"/>
            <p:cNvSpPr>
              <a:spLocks noChangeAspect="1" noChangeArrowheads="1"/>
            </p:cNvSpPr>
            <p:nvPr/>
          </p:nvSpPr>
          <p:spPr bwMode="auto">
            <a:xfrm>
              <a:off x="1082" y="3805"/>
              <a:ext cx="259" cy="259"/>
            </a:xfrm>
            <a:prstGeom prst="rect">
              <a:avLst/>
            </a:prstGeom>
            <a:solidFill>
              <a:schemeClr val="accent2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Plastic">
              <a:bevelT w="13500" h="13500" prst="angle"/>
              <a:bevelB w="13500" h="13500" prst="angle"/>
              <a:extrusionClr>
                <a:schemeClr val="accent2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58445" name="Rectangle 72"/>
            <p:cNvSpPr>
              <a:spLocks noChangeAspect="1" noChangeArrowheads="1"/>
            </p:cNvSpPr>
            <p:nvPr/>
          </p:nvSpPr>
          <p:spPr bwMode="auto">
            <a:xfrm>
              <a:off x="1342" y="3805"/>
              <a:ext cx="259" cy="259"/>
            </a:xfrm>
            <a:prstGeom prst="rect">
              <a:avLst/>
            </a:prstGeom>
            <a:solidFill>
              <a:schemeClr val="accent2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Plastic">
              <a:bevelT w="13500" h="13500" prst="angle"/>
              <a:bevelB w="13500" h="13500" prst="angle"/>
              <a:extrusionClr>
                <a:schemeClr val="accent2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58446" name="Rectangle 73"/>
            <p:cNvSpPr>
              <a:spLocks noChangeAspect="1" noChangeArrowheads="1"/>
            </p:cNvSpPr>
            <p:nvPr/>
          </p:nvSpPr>
          <p:spPr bwMode="auto">
            <a:xfrm>
              <a:off x="1599" y="3805"/>
              <a:ext cx="259" cy="259"/>
            </a:xfrm>
            <a:prstGeom prst="rect">
              <a:avLst/>
            </a:prstGeom>
            <a:solidFill>
              <a:schemeClr val="accent2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Plastic">
              <a:bevelT w="13500" h="13500" prst="angle"/>
              <a:bevelB w="13500" h="13500" prst="angle"/>
              <a:extrusionClr>
                <a:schemeClr val="accent2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58447" name="Rectangle 74"/>
            <p:cNvSpPr>
              <a:spLocks noChangeAspect="1" noChangeArrowheads="1"/>
            </p:cNvSpPr>
            <p:nvPr/>
          </p:nvSpPr>
          <p:spPr bwMode="auto">
            <a:xfrm>
              <a:off x="1862" y="3806"/>
              <a:ext cx="259" cy="259"/>
            </a:xfrm>
            <a:prstGeom prst="rect">
              <a:avLst/>
            </a:prstGeom>
            <a:solidFill>
              <a:schemeClr val="accent2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Plastic">
              <a:bevelT w="13500" h="13500" prst="angle"/>
              <a:bevelB w="13500" h="13500" prst="angle"/>
              <a:extrusionClr>
                <a:schemeClr val="accent2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58448" name="Rectangle 75"/>
            <p:cNvSpPr>
              <a:spLocks noChangeAspect="1" noChangeArrowheads="1"/>
            </p:cNvSpPr>
            <p:nvPr/>
          </p:nvSpPr>
          <p:spPr bwMode="auto">
            <a:xfrm>
              <a:off x="2122" y="3805"/>
              <a:ext cx="259" cy="259"/>
            </a:xfrm>
            <a:prstGeom prst="rect">
              <a:avLst/>
            </a:prstGeom>
            <a:solidFill>
              <a:schemeClr val="accent2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Plastic">
              <a:bevelT w="13500" h="13500" prst="angle"/>
              <a:bevelB w="13500" h="13500" prst="angle"/>
              <a:extrusionClr>
                <a:schemeClr val="accent2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58449" name="Rectangle 76"/>
            <p:cNvSpPr>
              <a:spLocks noChangeAspect="1" noChangeArrowheads="1"/>
            </p:cNvSpPr>
            <p:nvPr/>
          </p:nvSpPr>
          <p:spPr bwMode="auto">
            <a:xfrm>
              <a:off x="821" y="3548"/>
              <a:ext cx="259" cy="259"/>
            </a:xfrm>
            <a:prstGeom prst="rect">
              <a:avLst/>
            </a:prstGeom>
            <a:solidFill>
              <a:schemeClr val="accent2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Plastic">
              <a:bevelT w="13500" h="13500" prst="angle"/>
              <a:bevelB w="13500" h="13500" prst="angle"/>
              <a:extrusionClr>
                <a:schemeClr val="accent2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58450" name="Rectangle 77"/>
            <p:cNvSpPr>
              <a:spLocks noChangeAspect="1" noChangeArrowheads="1"/>
            </p:cNvSpPr>
            <p:nvPr/>
          </p:nvSpPr>
          <p:spPr bwMode="auto">
            <a:xfrm>
              <a:off x="1081" y="3548"/>
              <a:ext cx="259" cy="259"/>
            </a:xfrm>
            <a:prstGeom prst="rect">
              <a:avLst/>
            </a:prstGeom>
            <a:solidFill>
              <a:schemeClr val="accent2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Plastic">
              <a:bevelT w="13500" h="13500" prst="angle"/>
              <a:bevelB w="13500" h="13500" prst="angle"/>
              <a:extrusionClr>
                <a:schemeClr val="accent2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58451" name="Rectangle 78"/>
            <p:cNvSpPr>
              <a:spLocks noChangeAspect="1" noChangeArrowheads="1"/>
            </p:cNvSpPr>
            <p:nvPr/>
          </p:nvSpPr>
          <p:spPr bwMode="auto">
            <a:xfrm>
              <a:off x="1344" y="3548"/>
              <a:ext cx="259" cy="259"/>
            </a:xfrm>
            <a:prstGeom prst="rect">
              <a:avLst/>
            </a:prstGeom>
            <a:solidFill>
              <a:srgbClr val="0039F0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Plastic">
              <a:bevelT w="13500" h="13500" prst="angle"/>
              <a:bevelB w="13500" h="13500" prst="angle"/>
              <a:extrusionClr>
                <a:srgbClr val="0039F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58452" name="Rectangle 79"/>
            <p:cNvSpPr>
              <a:spLocks noChangeAspect="1" noChangeArrowheads="1"/>
            </p:cNvSpPr>
            <p:nvPr/>
          </p:nvSpPr>
          <p:spPr bwMode="auto">
            <a:xfrm>
              <a:off x="1600" y="3548"/>
              <a:ext cx="259" cy="259"/>
            </a:xfrm>
            <a:prstGeom prst="rect">
              <a:avLst/>
            </a:prstGeom>
            <a:solidFill>
              <a:schemeClr val="accent2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Plastic">
              <a:bevelT w="13500" h="13500" prst="angle"/>
              <a:bevelB w="13500" h="13500" prst="angle"/>
              <a:extrusionClr>
                <a:schemeClr val="accent2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58453" name="Rectangle 80"/>
            <p:cNvSpPr>
              <a:spLocks noChangeAspect="1" noChangeArrowheads="1"/>
            </p:cNvSpPr>
            <p:nvPr/>
          </p:nvSpPr>
          <p:spPr bwMode="auto">
            <a:xfrm>
              <a:off x="1860" y="3548"/>
              <a:ext cx="259" cy="259"/>
            </a:xfrm>
            <a:prstGeom prst="rect">
              <a:avLst/>
            </a:prstGeom>
            <a:solidFill>
              <a:srgbClr val="4370FF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Plastic">
              <a:bevelT w="13500" h="13500" prst="angle"/>
              <a:bevelB w="13500" h="13500" prst="angle"/>
              <a:extrusionClr>
                <a:srgbClr val="4370FF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58454" name="Rectangle 81"/>
            <p:cNvSpPr>
              <a:spLocks noChangeAspect="1" noChangeArrowheads="1"/>
            </p:cNvSpPr>
            <p:nvPr/>
          </p:nvSpPr>
          <p:spPr bwMode="auto">
            <a:xfrm>
              <a:off x="2121" y="3549"/>
              <a:ext cx="259" cy="259"/>
            </a:xfrm>
            <a:prstGeom prst="rect">
              <a:avLst/>
            </a:prstGeom>
            <a:solidFill>
              <a:schemeClr val="accent2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Plastic">
              <a:bevelT w="13500" h="13500" prst="angle"/>
              <a:bevelB w="13500" h="13500" prst="angle"/>
              <a:extrusionClr>
                <a:schemeClr val="accent2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58455" name="Rectangle 82"/>
            <p:cNvSpPr>
              <a:spLocks noChangeAspect="1" noChangeArrowheads="1"/>
            </p:cNvSpPr>
            <p:nvPr/>
          </p:nvSpPr>
          <p:spPr bwMode="auto">
            <a:xfrm>
              <a:off x="821" y="3289"/>
              <a:ext cx="259" cy="259"/>
            </a:xfrm>
            <a:prstGeom prst="rect">
              <a:avLst/>
            </a:prstGeom>
            <a:solidFill>
              <a:schemeClr val="accent2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Plastic">
              <a:bevelT w="13500" h="13500" prst="angle"/>
              <a:bevelB w="13500" h="13500" prst="angle"/>
              <a:extrusionClr>
                <a:schemeClr val="accent2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58456" name="Rectangle 83"/>
            <p:cNvSpPr>
              <a:spLocks noChangeAspect="1" noChangeArrowheads="1"/>
            </p:cNvSpPr>
            <p:nvPr/>
          </p:nvSpPr>
          <p:spPr bwMode="auto">
            <a:xfrm>
              <a:off x="1081" y="3289"/>
              <a:ext cx="259" cy="259"/>
            </a:xfrm>
            <a:prstGeom prst="rect">
              <a:avLst/>
            </a:prstGeom>
            <a:solidFill>
              <a:srgbClr val="3F6DFF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Plastic">
              <a:bevelT w="13500" h="13500" prst="angle"/>
              <a:bevelB w="13500" h="13500" prst="angle"/>
              <a:extrusionClr>
                <a:srgbClr val="3F6DFF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58457" name="Rectangle 84"/>
            <p:cNvSpPr>
              <a:spLocks noChangeAspect="1" noChangeArrowheads="1"/>
            </p:cNvSpPr>
            <p:nvPr/>
          </p:nvSpPr>
          <p:spPr bwMode="auto">
            <a:xfrm>
              <a:off x="1344" y="3289"/>
              <a:ext cx="259" cy="259"/>
            </a:xfrm>
            <a:prstGeom prst="rect">
              <a:avLst/>
            </a:prstGeom>
            <a:solidFill>
              <a:srgbClr val="E1E8FF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Plastic">
              <a:bevelT w="13500" h="13500" prst="angle"/>
              <a:bevelB w="13500" h="13500" prst="angle"/>
              <a:extrusionClr>
                <a:srgbClr val="E1E8FF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58458" name="Rectangle 85"/>
            <p:cNvSpPr>
              <a:spLocks noChangeAspect="1" noChangeArrowheads="1"/>
            </p:cNvSpPr>
            <p:nvPr/>
          </p:nvSpPr>
          <p:spPr bwMode="auto">
            <a:xfrm>
              <a:off x="1600" y="3289"/>
              <a:ext cx="259" cy="259"/>
            </a:xfrm>
            <a:prstGeom prst="rect">
              <a:avLst/>
            </a:prstGeom>
            <a:solidFill>
              <a:srgbClr val="91ABFF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Plastic">
              <a:bevelT w="13500" h="13500" prst="angle"/>
              <a:bevelB w="13500" h="13500" prst="angle"/>
              <a:extrusionClr>
                <a:srgbClr val="91ABFF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58459" name="Rectangle 86"/>
            <p:cNvSpPr>
              <a:spLocks noChangeAspect="1" noChangeArrowheads="1"/>
            </p:cNvSpPr>
            <p:nvPr/>
          </p:nvSpPr>
          <p:spPr bwMode="auto">
            <a:xfrm>
              <a:off x="1860" y="3289"/>
              <a:ext cx="259" cy="259"/>
            </a:xfrm>
            <a:prstGeom prst="rect">
              <a:avLst/>
            </a:prstGeom>
            <a:solidFill>
              <a:schemeClr val="accent2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Plastic">
              <a:bevelT w="13500" h="13500" prst="angle"/>
              <a:bevelB w="13500" h="13500" prst="angle"/>
              <a:extrusionClr>
                <a:schemeClr val="accent2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58460" name="Rectangle 87"/>
            <p:cNvSpPr>
              <a:spLocks noChangeAspect="1" noChangeArrowheads="1"/>
            </p:cNvSpPr>
            <p:nvPr/>
          </p:nvSpPr>
          <p:spPr bwMode="auto">
            <a:xfrm>
              <a:off x="821" y="3034"/>
              <a:ext cx="259" cy="259"/>
            </a:xfrm>
            <a:prstGeom prst="rect">
              <a:avLst/>
            </a:prstGeom>
            <a:solidFill>
              <a:schemeClr val="accent2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Plastic">
              <a:bevelT w="13500" h="13500" prst="angle"/>
              <a:bevelB w="13500" h="13500" prst="angle"/>
              <a:extrusionClr>
                <a:schemeClr val="accent2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58461" name="Rectangle 88"/>
            <p:cNvSpPr>
              <a:spLocks noChangeAspect="1" noChangeArrowheads="1"/>
            </p:cNvSpPr>
            <p:nvPr/>
          </p:nvSpPr>
          <p:spPr bwMode="auto">
            <a:xfrm>
              <a:off x="1081" y="3034"/>
              <a:ext cx="259" cy="259"/>
            </a:xfrm>
            <a:prstGeom prst="rect">
              <a:avLst/>
            </a:prstGeom>
            <a:solidFill>
              <a:schemeClr val="accent2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Plastic">
              <a:bevelT w="13500" h="13500" prst="angle"/>
              <a:bevelB w="13500" h="13500" prst="angle"/>
              <a:extrusionClr>
                <a:schemeClr val="accent2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58462" name="Rectangle 89"/>
            <p:cNvSpPr>
              <a:spLocks noChangeAspect="1" noChangeArrowheads="1"/>
            </p:cNvSpPr>
            <p:nvPr/>
          </p:nvSpPr>
          <p:spPr bwMode="auto">
            <a:xfrm>
              <a:off x="1344" y="3034"/>
              <a:ext cx="259" cy="259"/>
            </a:xfrm>
            <a:prstGeom prst="rect">
              <a:avLst/>
            </a:prstGeom>
            <a:solidFill>
              <a:srgbClr val="91ABFF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Plastic">
              <a:bevelT w="13500" h="13500" prst="angle"/>
              <a:bevelB w="13500" h="13500" prst="angle"/>
              <a:extrusionClr>
                <a:srgbClr val="91ABFF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58463" name="Rectangle 90"/>
            <p:cNvSpPr>
              <a:spLocks noChangeAspect="1" noChangeArrowheads="1"/>
            </p:cNvSpPr>
            <p:nvPr/>
          </p:nvSpPr>
          <p:spPr bwMode="auto">
            <a:xfrm>
              <a:off x="1600" y="3034"/>
              <a:ext cx="259" cy="259"/>
            </a:xfrm>
            <a:prstGeom prst="rect">
              <a:avLst/>
            </a:prstGeom>
            <a:solidFill>
              <a:srgbClr val="0030C8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Plastic">
              <a:bevelT w="13500" h="13500" prst="angle"/>
              <a:bevelB w="13500" h="13500" prst="angle"/>
              <a:extrusionClr>
                <a:srgbClr val="0030C8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58464" name="Rectangle 91"/>
            <p:cNvSpPr>
              <a:spLocks noChangeAspect="1" noChangeArrowheads="1"/>
            </p:cNvSpPr>
            <p:nvPr/>
          </p:nvSpPr>
          <p:spPr bwMode="auto">
            <a:xfrm>
              <a:off x="1860" y="3034"/>
              <a:ext cx="259" cy="259"/>
            </a:xfrm>
            <a:prstGeom prst="rect">
              <a:avLst/>
            </a:prstGeom>
            <a:solidFill>
              <a:schemeClr val="accent2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Plastic">
              <a:bevelT w="13500" h="13500" prst="angle"/>
              <a:bevelB w="13500" h="13500" prst="angle"/>
              <a:extrusionClr>
                <a:schemeClr val="accent2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58465" name="Rectangle 92"/>
            <p:cNvSpPr>
              <a:spLocks noChangeAspect="1" noChangeArrowheads="1"/>
            </p:cNvSpPr>
            <p:nvPr/>
          </p:nvSpPr>
          <p:spPr bwMode="auto">
            <a:xfrm>
              <a:off x="1082" y="2773"/>
              <a:ext cx="259" cy="259"/>
            </a:xfrm>
            <a:prstGeom prst="rect">
              <a:avLst/>
            </a:prstGeom>
            <a:solidFill>
              <a:schemeClr val="accent2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Plastic">
              <a:bevelT w="13500" h="13500" prst="angle"/>
              <a:bevelB w="13500" h="13500" prst="angle"/>
              <a:extrusionClr>
                <a:schemeClr val="accent2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58466" name="Rectangle 93"/>
            <p:cNvSpPr>
              <a:spLocks noChangeAspect="1" noChangeArrowheads="1"/>
            </p:cNvSpPr>
            <p:nvPr/>
          </p:nvSpPr>
          <p:spPr bwMode="auto">
            <a:xfrm>
              <a:off x="1342" y="2773"/>
              <a:ext cx="259" cy="259"/>
            </a:xfrm>
            <a:prstGeom prst="rect">
              <a:avLst/>
            </a:prstGeom>
            <a:solidFill>
              <a:schemeClr val="accent2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Plastic">
              <a:bevelT w="13500" h="13500" prst="angle"/>
              <a:bevelB w="13500" h="13500" prst="angle"/>
              <a:extrusionClr>
                <a:schemeClr val="accent2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58467" name="Rectangle 94"/>
            <p:cNvSpPr>
              <a:spLocks noChangeAspect="1" noChangeArrowheads="1"/>
            </p:cNvSpPr>
            <p:nvPr/>
          </p:nvSpPr>
          <p:spPr bwMode="auto">
            <a:xfrm>
              <a:off x="1599" y="2773"/>
              <a:ext cx="259" cy="259"/>
            </a:xfrm>
            <a:prstGeom prst="rect">
              <a:avLst/>
            </a:prstGeom>
            <a:solidFill>
              <a:schemeClr val="accent2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Plastic">
              <a:bevelT w="13500" h="13500" prst="angle"/>
              <a:bevelB w="13500" h="13500" prst="angle"/>
              <a:extrusionClr>
                <a:schemeClr val="accent2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sp>
        <p:nvSpPr>
          <p:cNvPr id="5837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3271838"/>
            <a:ext cx="3810000" cy="45243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fr-FR" sz="2000" smtClean="0"/>
              <a:t>Ex pattern cluster</a:t>
            </a:r>
          </a:p>
        </p:txBody>
      </p:sp>
      <p:sp>
        <p:nvSpPr>
          <p:cNvPr id="58377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010150" y="3276600"/>
            <a:ext cx="3810000" cy="5238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fr-FR" sz="2000" smtClean="0"/>
              <a:t>Ex pattern chambre </a:t>
            </a:r>
            <a:r>
              <a:rPr lang="fr-FR" sz="2000" smtClean="0">
                <a:cs typeface="Times New Roman" pitchFamily="18" charset="0"/>
              </a:rPr>
              <a:t>à</a:t>
            </a:r>
            <a:r>
              <a:rPr lang="fr-FR" sz="2000" smtClean="0"/>
              <a:t> traces</a:t>
            </a:r>
          </a:p>
        </p:txBody>
      </p:sp>
      <p:sp>
        <p:nvSpPr>
          <p:cNvPr id="58378" name="AutoShape 30"/>
          <p:cNvSpPr>
            <a:spLocks noChangeAspect="1" noChangeArrowheads="1"/>
          </p:cNvSpPr>
          <p:nvPr/>
        </p:nvSpPr>
        <p:spPr bwMode="auto">
          <a:xfrm>
            <a:off x="5740400" y="1917700"/>
            <a:ext cx="247650" cy="212725"/>
          </a:xfrm>
          <a:prstGeom prst="hexagon">
            <a:avLst>
              <a:gd name="adj" fmla="val 29104"/>
              <a:gd name="vf" fmla="val 115470"/>
            </a:avLst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79" name="AutoShape 31"/>
          <p:cNvSpPr>
            <a:spLocks noChangeAspect="1" noChangeArrowheads="1"/>
          </p:cNvSpPr>
          <p:nvPr/>
        </p:nvSpPr>
        <p:spPr bwMode="auto">
          <a:xfrm>
            <a:off x="5997575" y="2063750"/>
            <a:ext cx="246063" cy="214313"/>
          </a:xfrm>
          <a:prstGeom prst="hexagon">
            <a:avLst>
              <a:gd name="adj" fmla="val 28704"/>
              <a:gd name="vf" fmla="val 115470"/>
            </a:avLst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80" name="AutoShape 32"/>
          <p:cNvSpPr>
            <a:spLocks noChangeAspect="1" noChangeArrowheads="1"/>
          </p:cNvSpPr>
          <p:nvPr/>
        </p:nvSpPr>
        <p:spPr bwMode="auto">
          <a:xfrm>
            <a:off x="6248400" y="1917700"/>
            <a:ext cx="247650" cy="212725"/>
          </a:xfrm>
          <a:prstGeom prst="hexagon">
            <a:avLst>
              <a:gd name="adj" fmla="val 29104"/>
              <a:gd name="vf" fmla="val 115470"/>
            </a:avLst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81" name="AutoShape 33"/>
          <p:cNvSpPr>
            <a:spLocks noChangeAspect="1" noChangeArrowheads="1"/>
          </p:cNvSpPr>
          <p:nvPr/>
        </p:nvSpPr>
        <p:spPr bwMode="auto">
          <a:xfrm>
            <a:off x="6505575" y="1765300"/>
            <a:ext cx="247650" cy="212725"/>
          </a:xfrm>
          <a:prstGeom prst="hexagon">
            <a:avLst>
              <a:gd name="adj" fmla="val 29104"/>
              <a:gd name="vf" fmla="val 115470"/>
            </a:avLst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82" name="AutoShape 34"/>
          <p:cNvSpPr>
            <a:spLocks noChangeAspect="1" noChangeArrowheads="1"/>
          </p:cNvSpPr>
          <p:nvPr/>
        </p:nvSpPr>
        <p:spPr bwMode="auto">
          <a:xfrm>
            <a:off x="7018338" y="1463675"/>
            <a:ext cx="247650" cy="212725"/>
          </a:xfrm>
          <a:prstGeom prst="hexagon">
            <a:avLst>
              <a:gd name="adj" fmla="val 29104"/>
              <a:gd name="vf" fmla="val 115470"/>
            </a:avLst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83" name="AutoShape 35"/>
          <p:cNvSpPr>
            <a:spLocks noChangeAspect="1" noChangeArrowheads="1"/>
          </p:cNvSpPr>
          <p:nvPr/>
        </p:nvSpPr>
        <p:spPr bwMode="auto">
          <a:xfrm>
            <a:off x="7277100" y="1320800"/>
            <a:ext cx="247650" cy="214313"/>
          </a:xfrm>
          <a:prstGeom prst="hexagon">
            <a:avLst>
              <a:gd name="adj" fmla="val 28889"/>
              <a:gd name="vf" fmla="val 115470"/>
            </a:avLst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84" name="AutoShape 36"/>
          <p:cNvSpPr>
            <a:spLocks noChangeAspect="1" noChangeArrowheads="1"/>
          </p:cNvSpPr>
          <p:nvPr/>
        </p:nvSpPr>
        <p:spPr bwMode="auto">
          <a:xfrm>
            <a:off x="7272338" y="1023938"/>
            <a:ext cx="247650" cy="214312"/>
          </a:xfrm>
          <a:prstGeom prst="hexagon">
            <a:avLst>
              <a:gd name="adj" fmla="val 28889"/>
              <a:gd name="vf" fmla="val 115470"/>
            </a:avLst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85" name="AutoShape 38"/>
          <p:cNvSpPr>
            <a:spLocks noChangeAspect="1" noChangeArrowheads="1"/>
          </p:cNvSpPr>
          <p:nvPr/>
        </p:nvSpPr>
        <p:spPr bwMode="auto">
          <a:xfrm>
            <a:off x="6265863" y="2209800"/>
            <a:ext cx="247650" cy="212725"/>
          </a:xfrm>
          <a:prstGeom prst="hexagon">
            <a:avLst>
              <a:gd name="adj" fmla="val 29104"/>
              <a:gd name="vf" fmla="val 115470"/>
            </a:avLst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86" name="AutoShape 39"/>
          <p:cNvSpPr>
            <a:spLocks noChangeAspect="1" noChangeArrowheads="1"/>
          </p:cNvSpPr>
          <p:nvPr/>
        </p:nvSpPr>
        <p:spPr bwMode="auto">
          <a:xfrm>
            <a:off x="6769100" y="2490788"/>
            <a:ext cx="247650" cy="212725"/>
          </a:xfrm>
          <a:prstGeom prst="hexagon">
            <a:avLst>
              <a:gd name="adj" fmla="val 29104"/>
              <a:gd name="vf" fmla="val 115470"/>
            </a:avLst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87" name="AutoShape 40"/>
          <p:cNvSpPr>
            <a:spLocks noChangeAspect="1" noChangeArrowheads="1"/>
          </p:cNvSpPr>
          <p:nvPr/>
        </p:nvSpPr>
        <p:spPr bwMode="auto">
          <a:xfrm>
            <a:off x="7013575" y="2638425"/>
            <a:ext cx="247650" cy="212725"/>
          </a:xfrm>
          <a:prstGeom prst="hexagon">
            <a:avLst>
              <a:gd name="adj" fmla="val 29104"/>
              <a:gd name="vf" fmla="val 115470"/>
            </a:avLst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88" name="AutoShape 41"/>
          <p:cNvSpPr>
            <a:spLocks noChangeAspect="1" noChangeArrowheads="1"/>
          </p:cNvSpPr>
          <p:nvPr/>
        </p:nvSpPr>
        <p:spPr bwMode="auto">
          <a:xfrm>
            <a:off x="7261225" y="2776538"/>
            <a:ext cx="247650" cy="212725"/>
          </a:xfrm>
          <a:prstGeom prst="hexagon">
            <a:avLst>
              <a:gd name="adj" fmla="val 29104"/>
              <a:gd name="vf" fmla="val 115470"/>
            </a:avLst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89" name="AutoShape 42"/>
          <p:cNvSpPr>
            <a:spLocks noChangeAspect="1" noChangeArrowheads="1"/>
          </p:cNvSpPr>
          <p:nvPr/>
        </p:nvSpPr>
        <p:spPr bwMode="auto">
          <a:xfrm>
            <a:off x="7508875" y="2638425"/>
            <a:ext cx="247650" cy="212725"/>
          </a:xfrm>
          <a:prstGeom prst="hexagon">
            <a:avLst>
              <a:gd name="adj" fmla="val 29104"/>
              <a:gd name="vf" fmla="val 115470"/>
            </a:avLst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90" name="AutoShape 43"/>
          <p:cNvSpPr>
            <a:spLocks noChangeAspect="1" noChangeArrowheads="1"/>
          </p:cNvSpPr>
          <p:nvPr/>
        </p:nvSpPr>
        <p:spPr bwMode="auto">
          <a:xfrm>
            <a:off x="7493000" y="2044700"/>
            <a:ext cx="247650" cy="212725"/>
          </a:xfrm>
          <a:prstGeom prst="hexagon">
            <a:avLst>
              <a:gd name="adj" fmla="val 29104"/>
              <a:gd name="vf" fmla="val 115470"/>
            </a:avLst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91" name="Rectangle 24"/>
          <p:cNvSpPr>
            <a:spLocks noChangeAspect="1" noChangeArrowheads="1"/>
          </p:cNvSpPr>
          <p:nvPr/>
        </p:nvSpPr>
        <p:spPr bwMode="auto">
          <a:xfrm>
            <a:off x="1744663" y="2728913"/>
            <a:ext cx="411162" cy="411162"/>
          </a:xfrm>
          <a:prstGeom prst="rect">
            <a:avLst/>
          </a:prstGeom>
          <a:solidFill>
            <a:schemeClr val="accent2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887400" prstMaterial="legacyPlastic">
            <a:bevelT w="13500" h="13500" prst="angle"/>
            <a:bevelB w="13500" h="13500" prst="angle"/>
            <a:extrusionClr>
              <a:schemeClr val="accent2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58392" name="Rectangle 25"/>
          <p:cNvSpPr>
            <a:spLocks noChangeAspect="1" noChangeArrowheads="1"/>
          </p:cNvSpPr>
          <p:nvPr/>
        </p:nvSpPr>
        <p:spPr bwMode="auto">
          <a:xfrm>
            <a:off x="2157413" y="2728913"/>
            <a:ext cx="411162" cy="411162"/>
          </a:xfrm>
          <a:prstGeom prst="rect">
            <a:avLst/>
          </a:prstGeom>
          <a:solidFill>
            <a:schemeClr val="accent2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887400" prstMaterial="legacyPlastic">
            <a:bevelT w="13500" h="13500" prst="angle"/>
            <a:bevelB w="13500" h="13500" prst="angle"/>
            <a:extrusionClr>
              <a:schemeClr val="accent2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58393" name="Rectangle 26"/>
          <p:cNvSpPr>
            <a:spLocks noChangeAspect="1" noChangeArrowheads="1"/>
          </p:cNvSpPr>
          <p:nvPr/>
        </p:nvSpPr>
        <p:spPr bwMode="auto">
          <a:xfrm>
            <a:off x="2565400" y="2728913"/>
            <a:ext cx="411163" cy="411162"/>
          </a:xfrm>
          <a:prstGeom prst="rect">
            <a:avLst/>
          </a:prstGeom>
          <a:solidFill>
            <a:schemeClr val="accent2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887400" prstMaterial="legacyPlastic">
            <a:bevelT w="13500" h="13500" prst="angle"/>
            <a:bevelB w="13500" h="13500" prst="angle"/>
            <a:extrusionClr>
              <a:schemeClr val="accent2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58394" name="Rectangle 27"/>
          <p:cNvSpPr>
            <a:spLocks noChangeAspect="1" noChangeArrowheads="1"/>
          </p:cNvSpPr>
          <p:nvPr/>
        </p:nvSpPr>
        <p:spPr bwMode="auto">
          <a:xfrm>
            <a:off x="2982913" y="2730500"/>
            <a:ext cx="411162" cy="411163"/>
          </a:xfrm>
          <a:prstGeom prst="rect">
            <a:avLst/>
          </a:prstGeom>
          <a:solidFill>
            <a:schemeClr val="accent2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887400" prstMaterial="legacyPlastic">
            <a:bevelT w="13500" h="13500" prst="angle"/>
            <a:bevelB w="13500" h="13500" prst="angle"/>
            <a:extrusionClr>
              <a:schemeClr val="accent2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58395" name="Rectangle 29"/>
          <p:cNvSpPr>
            <a:spLocks noChangeAspect="1" noChangeArrowheads="1"/>
          </p:cNvSpPr>
          <p:nvPr/>
        </p:nvSpPr>
        <p:spPr bwMode="auto">
          <a:xfrm>
            <a:off x="3395663" y="2728913"/>
            <a:ext cx="411162" cy="411162"/>
          </a:xfrm>
          <a:prstGeom prst="rect">
            <a:avLst/>
          </a:prstGeom>
          <a:solidFill>
            <a:schemeClr val="accent2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887400" prstMaterial="legacyPlastic">
            <a:bevelT w="13500" h="13500" prst="angle"/>
            <a:bevelB w="13500" h="13500" prst="angle"/>
            <a:extrusionClr>
              <a:schemeClr val="accent2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58396" name="Rectangle 23"/>
          <p:cNvSpPr>
            <a:spLocks noChangeAspect="1" noChangeArrowheads="1"/>
          </p:cNvSpPr>
          <p:nvPr/>
        </p:nvSpPr>
        <p:spPr bwMode="auto">
          <a:xfrm>
            <a:off x="1330325" y="2320925"/>
            <a:ext cx="411163" cy="411163"/>
          </a:xfrm>
          <a:prstGeom prst="rect">
            <a:avLst/>
          </a:prstGeom>
          <a:solidFill>
            <a:schemeClr val="accent2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887400" prstMaterial="legacyPlastic">
            <a:bevelT w="13500" h="13500" prst="angle"/>
            <a:bevelB w="13500" h="13500" prst="angle"/>
            <a:extrusionClr>
              <a:schemeClr val="accent2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58397" name="Rectangle 22"/>
          <p:cNvSpPr>
            <a:spLocks noChangeAspect="1" noChangeArrowheads="1"/>
          </p:cNvSpPr>
          <p:nvPr/>
        </p:nvSpPr>
        <p:spPr bwMode="auto">
          <a:xfrm>
            <a:off x="1743075" y="2320925"/>
            <a:ext cx="411163" cy="411163"/>
          </a:xfrm>
          <a:prstGeom prst="rect">
            <a:avLst/>
          </a:prstGeom>
          <a:solidFill>
            <a:schemeClr val="accent2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887400" prstMaterial="legacyPlastic">
            <a:bevelT w="13500" h="13500" prst="angle"/>
            <a:bevelB w="13500" h="13500" prst="angle"/>
            <a:extrusionClr>
              <a:schemeClr val="accent2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58398" name="Rectangle 19"/>
          <p:cNvSpPr>
            <a:spLocks noChangeAspect="1" noChangeArrowheads="1"/>
          </p:cNvSpPr>
          <p:nvPr/>
        </p:nvSpPr>
        <p:spPr bwMode="auto">
          <a:xfrm>
            <a:off x="2160588" y="2320925"/>
            <a:ext cx="411162" cy="411163"/>
          </a:xfrm>
          <a:prstGeom prst="rect">
            <a:avLst/>
          </a:prstGeom>
          <a:solidFill>
            <a:srgbClr val="0039F0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887400" prstMaterial="legacyPlastic">
            <a:bevelT w="13500" h="13500" prst="angle"/>
            <a:bevelB w="13500" h="13500" prst="angle"/>
            <a:extrusionClr>
              <a:srgbClr val="0039F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58399" name="Rectangle 20"/>
          <p:cNvSpPr>
            <a:spLocks noChangeAspect="1" noChangeArrowheads="1"/>
          </p:cNvSpPr>
          <p:nvPr/>
        </p:nvSpPr>
        <p:spPr bwMode="auto">
          <a:xfrm>
            <a:off x="2566988" y="2320925"/>
            <a:ext cx="411162" cy="411163"/>
          </a:xfrm>
          <a:prstGeom prst="rect">
            <a:avLst/>
          </a:prstGeom>
          <a:solidFill>
            <a:schemeClr val="accent2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887400" prstMaterial="legacyPlastic">
            <a:bevelT w="13500" h="13500" prst="angle"/>
            <a:bevelB w="13500" h="13500" prst="angle"/>
            <a:extrusionClr>
              <a:schemeClr val="accent2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58400" name="Rectangle 21"/>
          <p:cNvSpPr>
            <a:spLocks noChangeAspect="1" noChangeArrowheads="1"/>
          </p:cNvSpPr>
          <p:nvPr/>
        </p:nvSpPr>
        <p:spPr bwMode="auto">
          <a:xfrm>
            <a:off x="2979738" y="2320925"/>
            <a:ext cx="411162" cy="411163"/>
          </a:xfrm>
          <a:prstGeom prst="rect">
            <a:avLst/>
          </a:prstGeom>
          <a:solidFill>
            <a:srgbClr val="4370FF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887400" prstMaterial="legacyPlastic">
            <a:bevelT w="13500" h="13500" prst="angle"/>
            <a:bevelB w="13500" h="13500" prst="angle"/>
            <a:extrusionClr>
              <a:srgbClr val="4370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58401" name="Rectangle 28"/>
          <p:cNvSpPr>
            <a:spLocks noChangeAspect="1" noChangeArrowheads="1"/>
          </p:cNvSpPr>
          <p:nvPr/>
        </p:nvSpPr>
        <p:spPr bwMode="auto">
          <a:xfrm>
            <a:off x="3394075" y="2322513"/>
            <a:ext cx="411163" cy="411162"/>
          </a:xfrm>
          <a:prstGeom prst="rect">
            <a:avLst/>
          </a:prstGeom>
          <a:solidFill>
            <a:schemeClr val="accent2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887400" prstMaterial="legacyPlastic">
            <a:bevelT w="13500" h="13500" prst="angle"/>
            <a:bevelB w="13500" h="13500" prst="angle"/>
            <a:extrusionClr>
              <a:schemeClr val="accent2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58402" name="Rectangle 18"/>
          <p:cNvSpPr>
            <a:spLocks noChangeAspect="1" noChangeArrowheads="1"/>
          </p:cNvSpPr>
          <p:nvPr/>
        </p:nvSpPr>
        <p:spPr bwMode="auto">
          <a:xfrm>
            <a:off x="1330325" y="1909763"/>
            <a:ext cx="411163" cy="411162"/>
          </a:xfrm>
          <a:prstGeom prst="rect">
            <a:avLst/>
          </a:prstGeom>
          <a:solidFill>
            <a:schemeClr val="accent2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887400" prstMaterial="legacyPlastic">
            <a:bevelT w="13500" h="13500" prst="angle"/>
            <a:bevelB w="13500" h="13500" prst="angle"/>
            <a:extrusionClr>
              <a:schemeClr val="accent2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58403" name="Rectangle 17"/>
          <p:cNvSpPr>
            <a:spLocks noChangeAspect="1" noChangeArrowheads="1"/>
          </p:cNvSpPr>
          <p:nvPr/>
        </p:nvSpPr>
        <p:spPr bwMode="auto">
          <a:xfrm>
            <a:off x="1743075" y="1909763"/>
            <a:ext cx="411163" cy="411162"/>
          </a:xfrm>
          <a:prstGeom prst="rect">
            <a:avLst/>
          </a:prstGeom>
          <a:solidFill>
            <a:srgbClr val="3F6DFF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887400" prstMaterial="legacyPlastic">
            <a:bevelT w="13500" h="13500" prst="angle"/>
            <a:bevelB w="13500" h="13500" prst="angle"/>
            <a:extrusionClr>
              <a:srgbClr val="3F6D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58404" name="Rectangle 14"/>
          <p:cNvSpPr>
            <a:spLocks noChangeAspect="1" noChangeArrowheads="1"/>
          </p:cNvSpPr>
          <p:nvPr/>
        </p:nvSpPr>
        <p:spPr bwMode="auto">
          <a:xfrm>
            <a:off x="2160588" y="1909763"/>
            <a:ext cx="411162" cy="411162"/>
          </a:xfrm>
          <a:prstGeom prst="rect">
            <a:avLst/>
          </a:prstGeom>
          <a:solidFill>
            <a:srgbClr val="E1E8FF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887400" prstMaterial="legacyPlastic">
            <a:bevelT w="13500" h="13500" prst="angle"/>
            <a:bevelB w="13500" h="13500" prst="angle"/>
            <a:extrusionClr>
              <a:srgbClr val="E1E8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58405" name="Rectangle 15"/>
          <p:cNvSpPr>
            <a:spLocks noChangeAspect="1" noChangeArrowheads="1"/>
          </p:cNvSpPr>
          <p:nvPr/>
        </p:nvSpPr>
        <p:spPr bwMode="auto">
          <a:xfrm>
            <a:off x="2566988" y="1909763"/>
            <a:ext cx="411162" cy="411162"/>
          </a:xfrm>
          <a:prstGeom prst="rect">
            <a:avLst/>
          </a:prstGeom>
          <a:solidFill>
            <a:srgbClr val="91ABFF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887400" prstMaterial="legacyPlastic">
            <a:bevelT w="13500" h="13500" prst="angle"/>
            <a:bevelB w="13500" h="13500" prst="angle"/>
            <a:extrusionClr>
              <a:srgbClr val="91AB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58406" name="Rectangle 16"/>
          <p:cNvSpPr>
            <a:spLocks noChangeAspect="1" noChangeArrowheads="1"/>
          </p:cNvSpPr>
          <p:nvPr/>
        </p:nvSpPr>
        <p:spPr bwMode="auto">
          <a:xfrm>
            <a:off x="2979738" y="1909763"/>
            <a:ext cx="411162" cy="411162"/>
          </a:xfrm>
          <a:prstGeom prst="rect">
            <a:avLst/>
          </a:prstGeom>
          <a:solidFill>
            <a:schemeClr val="accent2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887400" prstMaterial="legacyPlastic">
            <a:bevelT w="13500" h="13500" prst="angle"/>
            <a:bevelB w="13500" h="13500" prst="angle"/>
            <a:extrusionClr>
              <a:schemeClr val="accent2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58407" name="Rectangle 10"/>
          <p:cNvSpPr>
            <a:spLocks noChangeAspect="1" noChangeArrowheads="1"/>
          </p:cNvSpPr>
          <p:nvPr/>
        </p:nvSpPr>
        <p:spPr bwMode="auto">
          <a:xfrm>
            <a:off x="1330325" y="1504950"/>
            <a:ext cx="411163" cy="411163"/>
          </a:xfrm>
          <a:prstGeom prst="rect">
            <a:avLst/>
          </a:prstGeom>
          <a:solidFill>
            <a:schemeClr val="accent2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887400" prstMaterial="legacyPlastic">
            <a:bevelT w="13500" h="13500" prst="angle"/>
            <a:bevelB w="13500" h="13500" prst="angle"/>
            <a:extrusionClr>
              <a:schemeClr val="accent2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58408" name="Rectangle 9"/>
          <p:cNvSpPr>
            <a:spLocks noChangeAspect="1" noChangeArrowheads="1"/>
          </p:cNvSpPr>
          <p:nvPr/>
        </p:nvSpPr>
        <p:spPr bwMode="auto">
          <a:xfrm>
            <a:off x="1743075" y="1504950"/>
            <a:ext cx="411163" cy="411163"/>
          </a:xfrm>
          <a:prstGeom prst="rect">
            <a:avLst/>
          </a:prstGeom>
          <a:solidFill>
            <a:schemeClr val="accent2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887400" prstMaterial="legacyPlastic">
            <a:bevelT w="13500" h="13500" prst="angle"/>
            <a:bevelB w="13500" h="13500" prst="angle"/>
            <a:extrusionClr>
              <a:schemeClr val="accent2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58409" name="Rectangle 5"/>
          <p:cNvSpPr>
            <a:spLocks noChangeAspect="1" noChangeArrowheads="1"/>
          </p:cNvSpPr>
          <p:nvPr/>
        </p:nvSpPr>
        <p:spPr bwMode="auto">
          <a:xfrm>
            <a:off x="2160588" y="1504950"/>
            <a:ext cx="411162" cy="411163"/>
          </a:xfrm>
          <a:prstGeom prst="rect">
            <a:avLst/>
          </a:prstGeom>
          <a:solidFill>
            <a:srgbClr val="91ABFF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887400" prstMaterial="legacyPlastic">
            <a:bevelT w="13500" h="13500" prst="angle"/>
            <a:bevelB w="13500" h="13500" prst="angle"/>
            <a:extrusionClr>
              <a:srgbClr val="91AB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58410" name="Rectangle 7"/>
          <p:cNvSpPr>
            <a:spLocks noChangeAspect="1" noChangeArrowheads="1"/>
          </p:cNvSpPr>
          <p:nvPr/>
        </p:nvSpPr>
        <p:spPr bwMode="auto">
          <a:xfrm>
            <a:off x="2566988" y="1504950"/>
            <a:ext cx="411162" cy="411163"/>
          </a:xfrm>
          <a:prstGeom prst="rect">
            <a:avLst/>
          </a:prstGeom>
          <a:solidFill>
            <a:srgbClr val="0030C8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887400" prstMaterial="legacyPlastic">
            <a:bevelT w="13500" h="13500" prst="angle"/>
            <a:bevelB w="13500" h="13500" prst="angle"/>
            <a:extrusionClr>
              <a:srgbClr val="0030C8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58411" name="Rectangle 8"/>
          <p:cNvSpPr>
            <a:spLocks noChangeAspect="1" noChangeArrowheads="1"/>
          </p:cNvSpPr>
          <p:nvPr/>
        </p:nvSpPr>
        <p:spPr bwMode="auto">
          <a:xfrm>
            <a:off x="2979738" y="1504950"/>
            <a:ext cx="411162" cy="411163"/>
          </a:xfrm>
          <a:prstGeom prst="rect">
            <a:avLst/>
          </a:prstGeom>
          <a:solidFill>
            <a:schemeClr val="accent2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887400" prstMaterial="legacyPlastic">
            <a:bevelT w="13500" h="13500" prst="angle"/>
            <a:bevelB w="13500" h="13500" prst="angle"/>
            <a:extrusionClr>
              <a:schemeClr val="accent2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58412" name="Rectangle 11"/>
          <p:cNvSpPr>
            <a:spLocks noChangeAspect="1" noChangeArrowheads="1"/>
          </p:cNvSpPr>
          <p:nvPr/>
        </p:nvSpPr>
        <p:spPr bwMode="auto">
          <a:xfrm>
            <a:off x="1744663" y="1090613"/>
            <a:ext cx="411162" cy="411162"/>
          </a:xfrm>
          <a:prstGeom prst="rect">
            <a:avLst/>
          </a:prstGeom>
          <a:solidFill>
            <a:schemeClr val="accent2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887400" prstMaterial="legacyPlastic">
            <a:bevelT w="13500" h="13500" prst="angle"/>
            <a:bevelB w="13500" h="13500" prst="angle"/>
            <a:extrusionClr>
              <a:schemeClr val="accent2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58413" name="Rectangle 12"/>
          <p:cNvSpPr>
            <a:spLocks noChangeAspect="1" noChangeArrowheads="1"/>
          </p:cNvSpPr>
          <p:nvPr/>
        </p:nvSpPr>
        <p:spPr bwMode="auto">
          <a:xfrm>
            <a:off x="2157413" y="1090613"/>
            <a:ext cx="411162" cy="411162"/>
          </a:xfrm>
          <a:prstGeom prst="rect">
            <a:avLst/>
          </a:prstGeom>
          <a:solidFill>
            <a:schemeClr val="accent2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887400" prstMaterial="legacyPlastic">
            <a:bevelT w="13500" h="13500" prst="angle"/>
            <a:bevelB w="13500" h="13500" prst="angle"/>
            <a:extrusionClr>
              <a:schemeClr val="accent2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58414" name="Rectangle 13"/>
          <p:cNvSpPr>
            <a:spLocks noChangeAspect="1" noChangeArrowheads="1"/>
          </p:cNvSpPr>
          <p:nvPr/>
        </p:nvSpPr>
        <p:spPr bwMode="auto">
          <a:xfrm>
            <a:off x="2565400" y="1090613"/>
            <a:ext cx="411163" cy="411162"/>
          </a:xfrm>
          <a:prstGeom prst="rect">
            <a:avLst/>
          </a:prstGeom>
          <a:solidFill>
            <a:schemeClr val="accent2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887400" prstMaterial="legacyPlastic">
            <a:bevelT w="13500" h="13500" prst="angle"/>
            <a:bevelB w="13500" h="13500" prst="angle"/>
            <a:extrusionClr>
              <a:schemeClr val="accent2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grpSp>
        <p:nvGrpSpPr>
          <p:cNvPr id="517189" name="Group 69"/>
          <p:cNvGrpSpPr>
            <a:grpSpLocks/>
          </p:cNvGrpSpPr>
          <p:nvPr/>
        </p:nvGrpSpPr>
        <p:grpSpPr bwMode="auto">
          <a:xfrm>
            <a:off x="1303338" y="4125913"/>
            <a:ext cx="2476500" cy="2051050"/>
            <a:chOff x="821" y="2773"/>
            <a:chExt cx="1560" cy="1292"/>
          </a:xfrm>
        </p:grpSpPr>
        <p:sp>
          <p:nvSpPr>
            <p:cNvPr id="58420" name="Rectangle 45"/>
            <p:cNvSpPr>
              <a:spLocks noChangeAspect="1" noChangeArrowheads="1"/>
            </p:cNvSpPr>
            <p:nvPr/>
          </p:nvSpPr>
          <p:spPr bwMode="auto">
            <a:xfrm>
              <a:off x="1082" y="3805"/>
              <a:ext cx="259" cy="259"/>
            </a:xfrm>
            <a:prstGeom prst="rect">
              <a:avLst/>
            </a:prstGeom>
            <a:solidFill>
              <a:schemeClr val="accent2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Plastic">
              <a:bevelT w="13500" h="13500" prst="angle"/>
              <a:bevelB w="13500" h="13500" prst="angle"/>
              <a:extrusionClr>
                <a:schemeClr val="accent2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58421" name="Rectangle 46"/>
            <p:cNvSpPr>
              <a:spLocks noChangeAspect="1" noChangeArrowheads="1"/>
            </p:cNvSpPr>
            <p:nvPr/>
          </p:nvSpPr>
          <p:spPr bwMode="auto">
            <a:xfrm>
              <a:off x="1342" y="3805"/>
              <a:ext cx="259" cy="259"/>
            </a:xfrm>
            <a:prstGeom prst="rect">
              <a:avLst/>
            </a:prstGeom>
            <a:solidFill>
              <a:schemeClr val="accent2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Plastic">
              <a:bevelT w="13500" h="13500" prst="angle"/>
              <a:bevelB w="13500" h="13500" prst="angle"/>
              <a:extrusionClr>
                <a:schemeClr val="accent2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58422" name="Rectangle 47"/>
            <p:cNvSpPr>
              <a:spLocks noChangeAspect="1" noChangeArrowheads="1"/>
            </p:cNvSpPr>
            <p:nvPr/>
          </p:nvSpPr>
          <p:spPr bwMode="auto">
            <a:xfrm>
              <a:off x="1599" y="3805"/>
              <a:ext cx="259" cy="259"/>
            </a:xfrm>
            <a:prstGeom prst="rect">
              <a:avLst/>
            </a:prstGeom>
            <a:solidFill>
              <a:schemeClr val="accent2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Plastic">
              <a:bevelT w="13500" h="13500" prst="angle"/>
              <a:bevelB w="13500" h="13500" prst="angle"/>
              <a:extrusionClr>
                <a:schemeClr val="accent2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58423" name="Rectangle 48"/>
            <p:cNvSpPr>
              <a:spLocks noChangeAspect="1" noChangeArrowheads="1"/>
            </p:cNvSpPr>
            <p:nvPr/>
          </p:nvSpPr>
          <p:spPr bwMode="auto">
            <a:xfrm>
              <a:off x="1862" y="3806"/>
              <a:ext cx="259" cy="259"/>
            </a:xfrm>
            <a:prstGeom prst="rect">
              <a:avLst/>
            </a:prstGeom>
            <a:solidFill>
              <a:schemeClr val="accent2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Plastic">
              <a:bevelT w="13500" h="13500" prst="angle"/>
              <a:bevelB w="13500" h="13500" prst="angle"/>
              <a:extrusionClr>
                <a:schemeClr val="accent2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58424" name="Rectangle 49"/>
            <p:cNvSpPr>
              <a:spLocks noChangeAspect="1" noChangeArrowheads="1"/>
            </p:cNvSpPr>
            <p:nvPr/>
          </p:nvSpPr>
          <p:spPr bwMode="auto">
            <a:xfrm>
              <a:off x="2122" y="3805"/>
              <a:ext cx="259" cy="259"/>
            </a:xfrm>
            <a:prstGeom prst="rect">
              <a:avLst/>
            </a:prstGeom>
            <a:solidFill>
              <a:schemeClr val="accent2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Plastic">
              <a:bevelT w="13500" h="13500" prst="angle"/>
              <a:bevelB w="13500" h="13500" prst="angle"/>
              <a:extrusionClr>
                <a:schemeClr val="accent2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58425" name="Rectangle 50"/>
            <p:cNvSpPr>
              <a:spLocks noChangeAspect="1" noChangeArrowheads="1"/>
            </p:cNvSpPr>
            <p:nvPr/>
          </p:nvSpPr>
          <p:spPr bwMode="auto">
            <a:xfrm>
              <a:off x="821" y="3548"/>
              <a:ext cx="259" cy="259"/>
            </a:xfrm>
            <a:prstGeom prst="rect">
              <a:avLst/>
            </a:prstGeom>
            <a:solidFill>
              <a:schemeClr val="accent2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Plastic">
              <a:bevelT w="13500" h="13500" prst="angle"/>
              <a:bevelB w="13500" h="13500" prst="angle"/>
              <a:extrusionClr>
                <a:schemeClr val="accent2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58426" name="Rectangle 51"/>
            <p:cNvSpPr>
              <a:spLocks noChangeAspect="1" noChangeArrowheads="1"/>
            </p:cNvSpPr>
            <p:nvPr/>
          </p:nvSpPr>
          <p:spPr bwMode="auto">
            <a:xfrm>
              <a:off x="1081" y="3548"/>
              <a:ext cx="259" cy="259"/>
            </a:xfrm>
            <a:prstGeom prst="rect">
              <a:avLst/>
            </a:prstGeom>
            <a:solidFill>
              <a:schemeClr val="accent2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Plastic">
              <a:bevelT w="13500" h="13500" prst="angle"/>
              <a:bevelB w="13500" h="13500" prst="angle"/>
              <a:extrusionClr>
                <a:schemeClr val="accent2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58427" name="Rectangle 52"/>
            <p:cNvSpPr>
              <a:spLocks noChangeAspect="1" noChangeArrowheads="1"/>
            </p:cNvSpPr>
            <p:nvPr/>
          </p:nvSpPr>
          <p:spPr bwMode="auto">
            <a:xfrm>
              <a:off x="1344" y="3548"/>
              <a:ext cx="259" cy="259"/>
            </a:xfrm>
            <a:prstGeom prst="rect">
              <a:avLst/>
            </a:prstGeom>
            <a:solidFill>
              <a:srgbClr val="0039F0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Plastic">
              <a:bevelT w="13500" h="13500" prst="angle"/>
              <a:bevelB w="13500" h="13500" prst="angle"/>
              <a:extrusionClr>
                <a:srgbClr val="0039F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58428" name="Rectangle 53"/>
            <p:cNvSpPr>
              <a:spLocks noChangeAspect="1" noChangeArrowheads="1"/>
            </p:cNvSpPr>
            <p:nvPr/>
          </p:nvSpPr>
          <p:spPr bwMode="auto">
            <a:xfrm>
              <a:off x="1600" y="3548"/>
              <a:ext cx="259" cy="259"/>
            </a:xfrm>
            <a:prstGeom prst="rect">
              <a:avLst/>
            </a:prstGeom>
            <a:solidFill>
              <a:schemeClr val="accent2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Plastic">
              <a:bevelT w="13500" h="13500" prst="angle"/>
              <a:bevelB w="13500" h="13500" prst="angle"/>
              <a:extrusionClr>
                <a:schemeClr val="accent2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58429" name="Rectangle 54"/>
            <p:cNvSpPr>
              <a:spLocks noChangeAspect="1" noChangeArrowheads="1"/>
            </p:cNvSpPr>
            <p:nvPr/>
          </p:nvSpPr>
          <p:spPr bwMode="auto">
            <a:xfrm>
              <a:off x="1860" y="3548"/>
              <a:ext cx="259" cy="259"/>
            </a:xfrm>
            <a:prstGeom prst="rect">
              <a:avLst/>
            </a:prstGeom>
            <a:solidFill>
              <a:srgbClr val="4370FF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Plastic">
              <a:bevelT w="13500" h="13500" prst="angle"/>
              <a:bevelB w="13500" h="13500" prst="angle"/>
              <a:extrusionClr>
                <a:srgbClr val="4370FF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58430" name="Rectangle 55"/>
            <p:cNvSpPr>
              <a:spLocks noChangeAspect="1" noChangeArrowheads="1"/>
            </p:cNvSpPr>
            <p:nvPr/>
          </p:nvSpPr>
          <p:spPr bwMode="auto">
            <a:xfrm>
              <a:off x="2121" y="3549"/>
              <a:ext cx="259" cy="259"/>
            </a:xfrm>
            <a:prstGeom prst="rect">
              <a:avLst/>
            </a:prstGeom>
            <a:solidFill>
              <a:schemeClr val="accent2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Plastic">
              <a:bevelT w="13500" h="13500" prst="angle"/>
              <a:bevelB w="13500" h="13500" prst="angle"/>
              <a:extrusionClr>
                <a:schemeClr val="accent2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58431" name="Rectangle 56"/>
            <p:cNvSpPr>
              <a:spLocks noChangeAspect="1" noChangeArrowheads="1"/>
            </p:cNvSpPr>
            <p:nvPr/>
          </p:nvSpPr>
          <p:spPr bwMode="auto">
            <a:xfrm>
              <a:off x="821" y="3289"/>
              <a:ext cx="259" cy="259"/>
            </a:xfrm>
            <a:prstGeom prst="rect">
              <a:avLst/>
            </a:prstGeom>
            <a:solidFill>
              <a:schemeClr val="accent2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Plastic">
              <a:bevelT w="13500" h="13500" prst="angle"/>
              <a:bevelB w="13500" h="13500" prst="angle"/>
              <a:extrusionClr>
                <a:schemeClr val="accent2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58432" name="Rectangle 57"/>
            <p:cNvSpPr>
              <a:spLocks noChangeAspect="1" noChangeArrowheads="1"/>
            </p:cNvSpPr>
            <p:nvPr/>
          </p:nvSpPr>
          <p:spPr bwMode="auto">
            <a:xfrm>
              <a:off x="1081" y="3289"/>
              <a:ext cx="259" cy="259"/>
            </a:xfrm>
            <a:prstGeom prst="rect">
              <a:avLst/>
            </a:prstGeom>
            <a:solidFill>
              <a:srgbClr val="3F6DFF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Plastic">
              <a:bevelT w="13500" h="13500" prst="angle"/>
              <a:bevelB w="13500" h="13500" prst="angle"/>
              <a:extrusionClr>
                <a:srgbClr val="3F6DFF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58433" name="Rectangle 58"/>
            <p:cNvSpPr>
              <a:spLocks noChangeAspect="1" noChangeArrowheads="1"/>
            </p:cNvSpPr>
            <p:nvPr/>
          </p:nvSpPr>
          <p:spPr bwMode="auto">
            <a:xfrm>
              <a:off x="1344" y="3289"/>
              <a:ext cx="259" cy="259"/>
            </a:xfrm>
            <a:prstGeom prst="rect">
              <a:avLst/>
            </a:prstGeom>
            <a:solidFill>
              <a:srgbClr val="E1E8FF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Plastic">
              <a:bevelT w="13500" h="13500" prst="angle"/>
              <a:bevelB w="13500" h="13500" prst="angle"/>
              <a:extrusionClr>
                <a:srgbClr val="E1E8FF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58434" name="Rectangle 59"/>
            <p:cNvSpPr>
              <a:spLocks noChangeAspect="1" noChangeArrowheads="1"/>
            </p:cNvSpPr>
            <p:nvPr/>
          </p:nvSpPr>
          <p:spPr bwMode="auto">
            <a:xfrm>
              <a:off x="1600" y="3289"/>
              <a:ext cx="259" cy="259"/>
            </a:xfrm>
            <a:prstGeom prst="rect">
              <a:avLst/>
            </a:prstGeom>
            <a:solidFill>
              <a:srgbClr val="91ABFF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Plastic">
              <a:bevelT w="13500" h="13500" prst="angle"/>
              <a:bevelB w="13500" h="13500" prst="angle"/>
              <a:extrusionClr>
                <a:srgbClr val="91ABFF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58435" name="Rectangle 60"/>
            <p:cNvSpPr>
              <a:spLocks noChangeAspect="1" noChangeArrowheads="1"/>
            </p:cNvSpPr>
            <p:nvPr/>
          </p:nvSpPr>
          <p:spPr bwMode="auto">
            <a:xfrm>
              <a:off x="1860" y="3289"/>
              <a:ext cx="259" cy="259"/>
            </a:xfrm>
            <a:prstGeom prst="rect">
              <a:avLst/>
            </a:prstGeom>
            <a:solidFill>
              <a:schemeClr val="accent2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Plastic">
              <a:bevelT w="13500" h="13500" prst="angle"/>
              <a:bevelB w="13500" h="13500" prst="angle"/>
              <a:extrusionClr>
                <a:schemeClr val="accent2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58436" name="Rectangle 61"/>
            <p:cNvSpPr>
              <a:spLocks noChangeAspect="1" noChangeArrowheads="1"/>
            </p:cNvSpPr>
            <p:nvPr/>
          </p:nvSpPr>
          <p:spPr bwMode="auto">
            <a:xfrm>
              <a:off x="821" y="3034"/>
              <a:ext cx="259" cy="259"/>
            </a:xfrm>
            <a:prstGeom prst="rect">
              <a:avLst/>
            </a:prstGeom>
            <a:solidFill>
              <a:schemeClr val="accent2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Plastic">
              <a:bevelT w="13500" h="13500" prst="angle"/>
              <a:bevelB w="13500" h="13500" prst="angle"/>
              <a:extrusionClr>
                <a:schemeClr val="accent2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58437" name="Rectangle 62"/>
            <p:cNvSpPr>
              <a:spLocks noChangeAspect="1" noChangeArrowheads="1"/>
            </p:cNvSpPr>
            <p:nvPr/>
          </p:nvSpPr>
          <p:spPr bwMode="auto">
            <a:xfrm>
              <a:off x="1081" y="3034"/>
              <a:ext cx="259" cy="259"/>
            </a:xfrm>
            <a:prstGeom prst="rect">
              <a:avLst/>
            </a:prstGeom>
            <a:solidFill>
              <a:schemeClr val="accent2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Plastic">
              <a:bevelT w="13500" h="13500" prst="angle"/>
              <a:bevelB w="13500" h="13500" prst="angle"/>
              <a:extrusionClr>
                <a:schemeClr val="accent2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58438" name="Rectangle 63"/>
            <p:cNvSpPr>
              <a:spLocks noChangeAspect="1" noChangeArrowheads="1"/>
            </p:cNvSpPr>
            <p:nvPr/>
          </p:nvSpPr>
          <p:spPr bwMode="auto">
            <a:xfrm>
              <a:off x="1344" y="3034"/>
              <a:ext cx="259" cy="259"/>
            </a:xfrm>
            <a:prstGeom prst="rect">
              <a:avLst/>
            </a:prstGeom>
            <a:solidFill>
              <a:srgbClr val="91ABFF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Plastic">
              <a:bevelT w="13500" h="13500" prst="angle"/>
              <a:bevelB w="13500" h="13500" prst="angle"/>
              <a:extrusionClr>
                <a:srgbClr val="91ABFF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58439" name="Rectangle 64"/>
            <p:cNvSpPr>
              <a:spLocks noChangeAspect="1" noChangeArrowheads="1"/>
            </p:cNvSpPr>
            <p:nvPr/>
          </p:nvSpPr>
          <p:spPr bwMode="auto">
            <a:xfrm>
              <a:off x="1600" y="3034"/>
              <a:ext cx="259" cy="259"/>
            </a:xfrm>
            <a:prstGeom prst="rect">
              <a:avLst/>
            </a:prstGeom>
            <a:solidFill>
              <a:srgbClr val="0030C8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Plastic">
              <a:bevelT w="13500" h="13500" prst="angle"/>
              <a:bevelB w="13500" h="13500" prst="angle"/>
              <a:extrusionClr>
                <a:srgbClr val="0030C8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58440" name="Rectangle 65"/>
            <p:cNvSpPr>
              <a:spLocks noChangeAspect="1" noChangeArrowheads="1"/>
            </p:cNvSpPr>
            <p:nvPr/>
          </p:nvSpPr>
          <p:spPr bwMode="auto">
            <a:xfrm>
              <a:off x="1860" y="3034"/>
              <a:ext cx="259" cy="259"/>
            </a:xfrm>
            <a:prstGeom prst="rect">
              <a:avLst/>
            </a:prstGeom>
            <a:solidFill>
              <a:schemeClr val="accent2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Plastic">
              <a:bevelT w="13500" h="13500" prst="angle"/>
              <a:bevelB w="13500" h="13500" prst="angle"/>
              <a:extrusionClr>
                <a:schemeClr val="accent2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58441" name="Rectangle 66"/>
            <p:cNvSpPr>
              <a:spLocks noChangeAspect="1" noChangeArrowheads="1"/>
            </p:cNvSpPr>
            <p:nvPr/>
          </p:nvSpPr>
          <p:spPr bwMode="auto">
            <a:xfrm>
              <a:off x="1082" y="2773"/>
              <a:ext cx="259" cy="259"/>
            </a:xfrm>
            <a:prstGeom prst="rect">
              <a:avLst/>
            </a:prstGeom>
            <a:solidFill>
              <a:schemeClr val="accent2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Plastic">
              <a:bevelT w="13500" h="13500" prst="angle"/>
              <a:bevelB w="13500" h="13500" prst="angle"/>
              <a:extrusionClr>
                <a:schemeClr val="accent2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58442" name="Rectangle 67"/>
            <p:cNvSpPr>
              <a:spLocks noChangeAspect="1" noChangeArrowheads="1"/>
            </p:cNvSpPr>
            <p:nvPr/>
          </p:nvSpPr>
          <p:spPr bwMode="auto">
            <a:xfrm>
              <a:off x="1342" y="2773"/>
              <a:ext cx="259" cy="259"/>
            </a:xfrm>
            <a:prstGeom prst="rect">
              <a:avLst/>
            </a:prstGeom>
            <a:solidFill>
              <a:schemeClr val="accent2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Plastic">
              <a:bevelT w="13500" h="13500" prst="angle"/>
              <a:bevelB w="13500" h="13500" prst="angle"/>
              <a:extrusionClr>
                <a:schemeClr val="accent2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58443" name="Rectangle 68"/>
            <p:cNvSpPr>
              <a:spLocks noChangeAspect="1" noChangeArrowheads="1"/>
            </p:cNvSpPr>
            <p:nvPr/>
          </p:nvSpPr>
          <p:spPr bwMode="auto">
            <a:xfrm>
              <a:off x="1599" y="2773"/>
              <a:ext cx="259" cy="259"/>
            </a:xfrm>
            <a:prstGeom prst="rect">
              <a:avLst/>
            </a:prstGeom>
            <a:solidFill>
              <a:schemeClr val="accent2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Plastic">
              <a:bevelT w="13500" h="13500" prst="angle"/>
              <a:bevelB w="13500" h="13500" prst="angle"/>
              <a:extrusionClr>
                <a:schemeClr val="accent2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pic>
        <p:nvPicPr>
          <p:cNvPr id="517265" name="Picture 14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488" y="3482975"/>
            <a:ext cx="4103687" cy="276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7266" name="Picture 14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631825"/>
            <a:ext cx="4032250" cy="269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7267" name="Picture 14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425" y="1430338"/>
            <a:ext cx="800100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419" name="Rectangle 148"/>
          <p:cNvSpPr>
            <a:spLocks noGrp="1" noChangeArrowheads="1"/>
          </p:cNvSpPr>
          <p:nvPr>
            <p:ph type="title"/>
          </p:nvPr>
        </p:nvSpPr>
        <p:spPr>
          <a:xfrm>
            <a:off x="685800" y="333375"/>
            <a:ext cx="7772400" cy="1143000"/>
          </a:xfrm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7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7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7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17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7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7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17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17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7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7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17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17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7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17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17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17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517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517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517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e la date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12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13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0A5B11-14B9-45FF-B401-1182879F495E}" type="slidenum">
              <a:rPr lang="en-US"/>
              <a:pPr>
                <a:defRPr/>
              </a:pPr>
              <a:t>57</a:t>
            </a:fld>
            <a:endParaRPr lang="en-US"/>
          </a:p>
        </p:txBody>
      </p:sp>
      <p:pic>
        <p:nvPicPr>
          <p:cNvPr id="59397" name="Picture 10" descr="Blasen53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50" y="-26988"/>
            <a:ext cx="9753600" cy="7315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8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-39688"/>
            <a:ext cx="7772400" cy="1143001"/>
          </a:xfrm>
        </p:spPr>
        <p:txBody>
          <a:bodyPr/>
          <a:lstStyle/>
          <a:p>
            <a:pPr eaLnBrk="1" hangingPunct="1"/>
            <a:r>
              <a:rPr lang="fr-FR" smtClean="0"/>
              <a:t>Analyse de physique</a:t>
            </a:r>
          </a:p>
        </p:txBody>
      </p:sp>
      <p:sp>
        <p:nvSpPr>
          <p:cNvPr id="389122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1052513"/>
            <a:ext cx="5545137" cy="4968875"/>
          </a:xfrm>
        </p:spPr>
        <p:txBody>
          <a:bodyPr/>
          <a:lstStyle/>
          <a:p>
            <a:pPr eaLnBrk="1" hangingPunct="1"/>
            <a:r>
              <a:rPr lang="fr-FR" sz="2000" smtClean="0"/>
              <a:t>Mesure de physique, ou « analyse », exploite certaines désintégrations</a:t>
            </a:r>
          </a:p>
          <a:p>
            <a:pPr lvl="1" eaLnBrk="1" hangingPunct="1"/>
            <a:r>
              <a:rPr lang="fr-FR" sz="1800" smtClean="0"/>
              <a:t> connues pour leur sensibilité aux paramètres théoriques que l’on veut mesurer</a:t>
            </a:r>
          </a:p>
          <a:p>
            <a:pPr eaLnBrk="1" hangingPunct="1"/>
            <a:r>
              <a:rPr lang="fr-FR" sz="2000" smtClean="0"/>
              <a:t>L’analyse de physique consiste à</a:t>
            </a:r>
          </a:p>
          <a:p>
            <a:pPr lvl="1" eaLnBrk="1" hangingPunct="1"/>
            <a:r>
              <a:rPr lang="fr-FR" sz="1800" smtClean="0"/>
              <a:t>sélectionner ces désintégrations</a:t>
            </a:r>
          </a:p>
          <a:p>
            <a:pPr lvl="1" eaLnBrk="1" hangingPunct="1"/>
            <a:r>
              <a:rPr lang="fr-FR" sz="1800" smtClean="0"/>
              <a:t>modéliser les données observées</a:t>
            </a:r>
          </a:p>
          <a:p>
            <a:pPr lvl="2" eaLnBrk="1" hangingPunct="1"/>
            <a:r>
              <a:rPr lang="fr-FR" sz="1600" smtClean="0"/>
              <a:t>pour prendre en compte les imperfections expérimentales (inefficacités, résolutions, bruits…)</a:t>
            </a:r>
          </a:p>
          <a:p>
            <a:pPr lvl="2" eaLnBrk="1" hangingPunct="1"/>
            <a:r>
              <a:rPr lang="fr-FR" sz="1600" smtClean="0"/>
              <a:t>et de là réaliser l’ajustement des paramètres théoriques, c’est-à-dire, faire la mesure</a:t>
            </a:r>
          </a:p>
          <a:p>
            <a:pPr lvl="1" eaLnBrk="1" hangingPunct="1"/>
            <a:r>
              <a:rPr lang="fr-FR" sz="1800" smtClean="0"/>
              <a:t>faire l’autocritique du modèle d’ajustement pour estimer les incertitudes systématiques.</a:t>
            </a:r>
          </a:p>
          <a:p>
            <a:pPr lvl="2" eaLnBrk="1" hangingPunct="1"/>
            <a:endParaRPr lang="fr-FR" sz="1600" smtClean="0"/>
          </a:p>
        </p:txBody>
      </p:sp>
      <p:sp>
        <p:nvSpPr>
          <p:cNvPr id="389127" name="Rectangle 7"/>
          <p:cNvSpPr>
            <a:spLocks noGrp="1" noChangeArrowheads="1"/>
          </p:cNvSpPr>
          <p:nvPr>
            <p:ph type="body" sz="half" idx="2"/>
          </p:nvPr>
        </p:nvSpPr>
        <p:spPr>
          <a:xfrm>
            <a:off x="179388" y="5084763"/>
            <a:ext cx="8642350" cy="2303462"/>
          </a:xfrm>
        </p:spPr>
        <p:txBody>
          <a:bodyPr/>
          <a:lstStyle/>
          <a:p>
            <a:pPr eaLnBrk="1" hangingPunct="1"/>
            <a:r>
              <a:rPr lang="fr-FR" sz="2000" smtClean="0"/>
              <a:t>L’analyse démarre des objets produits par la reconstruction</a:t>
            </a:r>
          </a:p>
          <a:p>
            <a:pPr eaLnBrk="1" hangingPunct="1"/>
            <a:r>
              <a:rPr lang="fr-FR" sz="2000" smtClean="0"/>
              <a:t>Et elle s’appuie sur deux outils généraux</a:t>
            </a:r>
          </a:p>
          <a:p>
            <a:pPr lvl="1" eaLnBrk="1" hangingPunct="1"/>
            <a:r>
              <a:rPr lang="fr-FR" sz="1800" smtClean="0"/>
              <a:t>la simulation</a:t>
            </a:r>
          </a:p>
          <a:p>
            <a:pPr lvl="1" eaLnBrk="1" hangingPunct="1"/>
            <a:r>
              <a:rPr lang="fr-FR" sz="1800" smtClean="0"/>
              <a:t>l’ajustement.</a:t>
            </a:r>
          </a:p>
        </p:txBody>
      </p:sp>
      <p:pic>
        <p:nvPicPr>
          <p:cNvPr id="59401" name="Picture 6" descr="withresolandmistag_sin2b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238" y="1206500"/>
            <a:ext cx="3282950" cy="234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25" name="Picture 5" descr="withresol_sin2b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238" y="1204913"/>
            <a:ext cx="3282950" cy="234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24" name="Picture 4" descr="034_sin2b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238" y="1204913"/>
            <a:ext cx="3282950" cy="233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04" name="Text Box 8"/>
          <p:cNvSpPr txBox="1">
            <a:spLocks noChangeArrowheads="1"/>
          </p:cNvSpPr>
          <p:nvPr/>
        </p:nvSpPr>
        <p:spPr bwMode="auto">
          <a:xfrm>
            <a:off x="8208963" y="3448050"/>
            <a:ext cx="7556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 sz="1600" b="1">
                <a:latin typeface="Symbol" pitchFamily="18" charset="2"/>
              </a:rPr>
              <a:t>D</a:t>
            </a:r>
            <a:r>
              <a:rPr lang="fr-FR" sz="1600" b="1">
                <a:latin typeface="Times New Roman" pitchFamily="18" charset="0"/>
              </a:rPr>
              <a:t>t (ps)</a:t>
            </a:r>
          </a:p>
        </p:txBody>
      </p:sp>
      <p:pic>
        <p:nvPicPr>
          <p:cNvPr id="389129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1125538"/>
            <a:ext cx="3454400" cy="403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389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9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389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9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22" grpId="0" build="p"/>
      <p:bldP spid="389127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1" name="AutoShape 7"/>
          <p:cNvSpPr>
            <a:spLocks noChangeAspect="1" noChangeArrowheads="1"/>
          </p:cNvSpPr>
          <p:nvPr/>
        </p:nvSpPr>
        <p:spPr bwMode="auto">
          <a:xfrm rot="5400000">
            <a:off x="1115219" y="-942181"/>
            <a:ext cx="7180262" cy="9194800"/>
          </a:xfrm>
          <a:prstGeom prst="rtTriangle">
            <a:avLst/>
          </a:prstGeom>
          <a:blipFill dpi="0" rotWithShape="0">
            <a:blip r:embed="rId3">
              <a:lum bright="70000" contrast="-70000"/>
            </a:blip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22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fr-FR" smtClean="0"/>
          </a:p>
        </p:txBody>
      </p:sp>
      <p:sp>
        <p:nvSpPr>
          <p:cNvPr id="60423" name="Text Box 12"/>
          <p:cNvSpPr txBox="1">
            <a:spLocks noChangeArrowheads="1"/>
          </p:cNvSpPr>
          <p:nvPr/>
        </p:nvSpPr>
        <p:spPr bwMode="auto">
          <a:xfrm rot="-699097">
            <a:off x="577850" y="1916113"/>
            <a:ext cx="6370638" cy="243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 sz="1400">
                <a:solidFill>
                  <a:srgbClr val="DDDDDD"/>
                </a:solidFill>
              </a:rPr>
              <a:t>class G4VProcess {</a:t>
            </a:r>
          </a:p>
          <a:p>
            <a:r>
              <a:rPr lang="fr-FR" sz="1400">
                <a:solidFill>
                  <a:srgbClr val="DDDDDD"/>
                </a:solidFill>
              </a:rPr>
              <a:t>    public:</a:t>
            </a:r>
          </a:p>
          <a:p>
            <a:r>
              <a:rPr lang="fr-FR" sz="1400">
                <a:solidFill>
                  <a:srgbClr val="DDDDDD"/>
                </a:solidFill>
              </a:rPr>
              <a:t>        G4VProcess(G4string name);</a:t>
            </a:r>
          </a:p>
          <a:p>
            <a:endParaRPr lang="fr-FR" sz="1400">
              <a:solidFill>
                <a:srgbClr val="DDDDDD"/>
              </a:solidFill>
            </a:endParaRPr>
          </a:p>
          <a:p>
            <a:r>
              <a:rPr lang="fr-FR" sz="1400">
                <a:solidFill>
                  <a:srgbClr val="DDDDDD"/>
                </a:solidFill>
              </a:rPr>
              <a:t>  public:</a:t>
            </a:r>
          </a:p>
          <a:p>
            <a:r>
              <a:rPr lang="fr-FR" sz="1400">
                <a:solidFill>
                  <a:srgbClr val="DDDDDD"/>
                </a:solidFill>
              </a:rPr>
              <a:t>        G4double PostStepGetPhysicalInteractionLenght(const G4Track&amp;) = 0;</a:t>
            </a:r>
          </a:p>
          <a:p>
            <a:r>
              <a:rPr lang="fr-FR" sz="1400">
                <a:solidFill>
                  <a:srgbClr val="DDDDDD"/>
                </a:solidFill>
              </a:rPr>
              <a:t>        G4ParticleChange&amp; PostStepDoIt(const G4Track&amp;, const G4Step&amp;) = 0;</a:t>
            </a:r>
          </a:p>
          <a:p>
            <a:endParaRPr lang="fr-FR" sz="1400">
              <a:solidFill>
                <a:srgbClr val="DDDDDD"/>
              </a:solidFill>
            </a:endParaRPr>
          </a:p>
          <a:p>
            <a:r>
              <a:rPr lang="fr-FR" sz="1400">
                <a:solidFill>
                  <a:srgbClr val="DDDDDD"/>
                </a:solidFill>
              </a:rPr>
              <a:t>        G4double AlongStepGetPhysicalInteractionLenght(const G4Track&amp;) = 0;</a:t>
            </a:r>
          </a:p>
          <a:p>
            <a:r>
              <a:rPr lang="fr-FR" sz="1400">
                <a:solidFill>
                  <a:srgbClr val="DDDDDD"/>
                </a:solidFill>
              </a:rPr>
              <a:t>        G4ParticleChange&amp; AlongStepDoIt(const G4Track&amp;, const G4Step&amp;) = 0;</a:t>
            </a:r>
          </a:p>
          <a:p>
            <a:r>
              <a:rPr lang="fr-FR" sz="1400">
                <a:solidFill>
                  <a:srgbClr val="DDDDDD"/>
                </a:solidFill>
              </a:rPr>
              <a:t>    </a:t>
            </a:r>
          </a:p>
        </p:txBody>
      </p:sp>
      <p:sp>
        <p:nvSpPr>
          <p:cNvPr id="60424" name="AutoShape 10" descr="gerbe-coeur"/>
          <p:cNvSpPr>
            <a:spLocks noChangeArrowheads="1"/>
          </p:cNvSpPr>
          <p:nvPr/>
        </p:nvSpPr>
        <p:spPr bwMode="auto">
          <a:xfrm rot="-5400000">
            <a:off x="1222374" y="-1287462"/>
            <a:ext cx="7200901" cy="9144000"/>
          </a:xfrm>
          <a:prstGeom prst="rtTriangle">
            <a:avLst/>
          </a:prstGeom>
          <a:blipFill dpi="0" rotWithShape="0">
            <a:blip r:embed="rId4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25" name="Rectangle 11"/>
          <p:cNvSpPr>
            <a:spLocks noChangeArrowheads="1"/>
          </p:cNvSpPr>
          <p:nvPr/>
        </p:nvSpPr>
        <p:spPr bwMode="auto">
          <a:xfrm rot="3099926">
            <a:off x="4483894" y="-2636044"/>
            <a:ext cx="320675" cy="11809413"/>
          </a:xfrm>
          <a:prstGeom prst="rect">
            <a:avLst/>
          </a:prstGeom>
          <a:gradFill rotWithShape="1">
            <a:gsLst>
              <a:gs pos="0">
                <a:srgbClr val="C0C0C0">
                  <a:alpha val="0"/>
                </a:srgbClr>
              </a:gs>
              <a:gs pos="100000">
                <a:srgbClr val="D1D1D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9204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r-FR" sz="40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– TROISI</a:t>
            </a:r>
            <a:r>
              <a:rPr lang="fr-FR" sz="4000" smtClean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È</a:t>
            </a:r>
            <a:r>
              <a:rPr lang="fr-FR" sz="40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ME PARTIE –</a:t>
            </a:r>
            <a:br>
              <a:rPr lang="fr-FR" sz="4000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fr-FR" sz="40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fr-FR" sz="4000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fr-FR" sz="40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LA SIMULATION</a:t>
            </a:r>
          </a:p>
        </p:txBody>
      </p:sp>
      <p:sp>
        <p:nvSpPr>
          <p:cNvPr id="8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10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A636F2-623C-4DDC-B2F0-C80EA7ADCE64}" type="slidenum">
              <a:rPr lang="en-US"/>
              <a:pPr>
                <a:defRPr/>
              </a:pPr>
              <a:t>58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10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E8A57A-E9A8-477D-8CD0-4175F61B01F4}" type="slidenum">
              <a:rPr lang="en-US"/>
              <a:pPr>
                <a:defRPr/>
              </a:pPr>
              <a:t>59</a:t>
            </a:fld>
            <a:endParaRPr lang="en-US"/>
          </a:p>
        </p:txBody>
      </p:sp>
      <p:sp>
        <p:nvSpPr>
          <p:cNvPr id="61445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44450"/>
            <a:ext cx="7327900" cy="992188"/>
          </a:xfrm>
        </p:spPr>
        <p:txBody>
          <a:bodyPr/>
          <a:lstStyle/>
          <a:p>
            <a:pPr eaLnBrk="1" hangingPunct="1"/>
            <a:r>
              <a:rPr lang="fr-FR" dirty="0" smtClean="0"/>
              <a:t>Qu’est-ce que la simulation ?</a:t>
            </a:r>
          </a:p>
        </p:txBody>
      </p:sp>
      <p:sp>
        <p:nvSpPr>
          <p:cNvPr id="614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108075"/>
            <a:ext cx="8207375" cy="5472113"/>
          </a:xfrm>
        </p:spPr>
        <p:txBody>
          <a:bodyPr/>
          <a:lstStyle/>
          <a:p>
            <a:pPr eaLnBrk="1" hangingPunct="1"/>
            <a:r>
              <a:rPr lang="fr-FR" smtClean="0"/>
              <a:t>La simulation est une réalité virtuelle</a:t>
            </a:r>
          </a:p>
          <a:p>
            <a:pPr lvl="1" eaLnBrk="1" hangingPunct="1"/>
            <a:r>
              <a:rPr lang="fr-FR" smtClean="0"/>
              <a:t>Captation et modélisation d’une partie de la réalité</a:t>
            </a:r>
          </a:p>
          <a:p>
            <a:pPr lvl="1" eaLnBrk="1" hangingPunct="1"/>
            <a:r>
              <a:rPr lang="fr-FR" smtClean="0"/>
              <a:t>Exemple: simulateur de vol</a:t>
            </a:r>
          </a:p>
        </p:txBody>
      </p:sp>
      <p:pic>
        <p:nvPicPr>
          <p:cNvPr id="655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692400"/>
            <a:ext cx="3759200" cy="368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54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705100"/>
            <a:ext cx="4465637" cy="393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54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738" y="2854325"/>
            <a:ext cx="5494337" cy="3382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54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682875"/>
            <a:ext cx="3422650" cy="398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5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5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5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55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55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55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55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55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55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55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55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65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e 4"/>
          <p:cNvGrpSpPr>
            <a:grpSpLocks/>
          </p:cNvGrpSpPr>
          <p:nvPr/>
        </p:nvGrpSpPr>
        <p:grpSpPr bwMode="auto">
          <a:xfrm>
            <a:off x="5400675" y="1506538"/>
            <a:ext cx="3563938" cy="3576637"/>
            <a:chOff x="72008" y="1340768"/>
            <a:chExt cx="3563888" cy="3575180"/>
          </a:xfrm>
        </p:grpSpPr>
        <p:pic>
          <p:nvPicPr>
            <p:cNvPr id="7174" name="Picture 2" descr="990127-aleph-W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2008" y="1340768"/>
              <a:ext cx="3563888" cy="357518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9" name="Text Box 9"/>
            <p:cNvSpPr txBox="1">
              <a:spLocks noChangeArrowheads="1"/>
            </p:cNvSpPr>
            <p:nvPr/>
          </p:nvSpPr>
          <p:spPr bwMode="auto">
            <a:xfrm>
              <a:off x="2364309" y="1358855"/>
              <a:ext cx="1271587" cy="495300"/>
            </a:xfrm>
            <a:prstGeom prst="rect">
              <a:avLst/>
            </a:prstGeom>
            <a:solidFill>
              <a:schemeClr val="accent2">
                <a:alpha val="50195"/>
              </a:schemeClr>
            </a:solidFill>
            <a:ln w="38100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 sz="2400" b="1">
                  <a:solidFill>
                    <a:schemeClr val="bg1"/>
                  </a:solidFill>
                  <a:latin typeface="Times New Roman" pitchFamily="18" charset="0"/>
                </a:rPr>
                <a:t>ALEPH</a:t>
              </a:r>
            </a:p>
          </p:txBody>
        </p:sp>
      </p:grpSp>
      <p:pic>
        <p:nvPicPr>
          <p:cNvPr id="8195" name="Picture 15" descr="Blasen53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50" y="-26988"/>
            <a:ext cx="9753600" cy="7315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53975"/>
            <a:ext cx="7772400" cy="1143000"/>
          </a:xfrm>
        </p:spPr>
        <p:txBody>
          <a:bodyPr/>
          <a:lstStyle/>
          <a:p>
            <a:pPr eaLnBrk="1" hangingPunct="1"/>
            <a:r>
              <a:rPr lang="fr-FR" smtClean="0"/>
              <a:t>Exemples de collisions…</a:t>
            </a:r>
            <a:br>
              <a:rPr lang="fr-FR" smtClean="0"/>
            </a:br>
            <a:r>
              <a:rPr lang="fr-FR" sz="2400" smtClean="0"/>
              <a:t>(détecteurs pas à l’échelle)</a:t>
            </a:r>
            <a:endParaRPr lang="fr-FR" smtClean="0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2193925"/>
            <a:ext cx="7772400" cy="4114800"/>
          </a:xfrm>
        </p:spPr>
        <p:txBody>
          <a:bodyPr/>
          <a:lstStyle/>
          <a:p>
            <a:pPr eaLnBrk="1" hangingPunct="1"/>
            <a:endParaRPr lang="fr-FR" smtClean="0"/>
          </a:p>
        </p:txBody>
      </p:sp>
      <p:grpSp>
        <p:nvGrpSpPr>
          <p:cNvPr id="8198" name="Groupe 6"/>
          <p:cNvGrpSpPr>
            <a:grpSpLocks/>
          </p:cNvGrpSpPr>
          <p:nvPr/>
        </p:nvGrpSpPr>
        <p:grpSpPr bwMode="auto">
          <a:xfrm>
            <a:off x="525463" y="1984375"/>
            <a:ext cx="3325812" cy="2881313"/>
            <a:chOff x="4855220" y="1412776"/>
            <a:chExt cx="3325812" cy="2881312"/>
          </a:xfrm>
        </p:grpSpPr>
        <p:grpSp>
          <p:nvGrpSpPr>
            <p:cNvPr id="116742" name="Group 6"/>
            <p:cNvGrpSpPr>
              <a:grpSpLocks/>
            </p:cNvGrpSpPr>
            <p:nvPr/>
          </p:nvGrpSpPr>
          <p:grpSpPr bwMode="auto">
            <a:xfrm>
              <a:off x="4855220" y="1412776"/>
              <a:ext cx="3325812" cy="2881312"/>
              <a:chOff x="1746" y="1888"/>
              <a:chExt cx="2095" cy="181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7183" name="AutoShape 7"/>
              <p:cNvSpPr>
                <a:spLocks noChangeAspect="1" noChangeArrowheads="1"/>
              </p:cNvSpPr>
              <p:nvPr/>
            </p:nvSpPr>
            <p:spPr bwMode="auto">
              <a:xfrm>
                <a:off x="1748" y="1888"/>
                <a:ext cx="2079" cy="1814"/>
              </a:xfrm>
              <a:prstGeom prst="hexagon">
                <a:avLst>
                  <a:gd name="adj" fmla="val 28652"/>
                  <a:gd name="vf" fmla="val 115470"/>
                </a:avLst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pic>
            <p:nvPicPr>
              <p:cNvPr id="7184" name="Picture 8" descr="000823-babar-transparent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46" y="1888"/>
                <a:ext cx="2095" cy="18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8217" name="Text Box 11"/>
            <p:cNvSpPr txBox="1">
              <a:spLocks noChangeArrowheads="1"/>
            </p:cNvSpPr>
            <p:nvPr/>
          </p:nvSpPr>
          <p:spPr bwMode="auto">
            <a:xfrm>
              <a:off x="5940152" y="3779134"/>
              <a:ext cx="1181100" cy="495300"/>
            </a:xfrm>
            <a:prstGeom prst="rect">
              <a:avLst/>
            </a:prstGeom>
            <a:solidFill>
              <a:schemeClr val="accent2">
                <a:alpha val="50195"/>
              </a:schemeClr>
            </a:solidFill>
            <a:ln w="38100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fr-FR" sz="2400" b="1">
                  <a:solidFill>
                    <a:schemeClr val="bg1"/>
                  </a:solidFill>
                  <a:latin typeface="Times New Roman" pitchFamily="18" charset="0"/>
                </a:rPr>
                <a:t>B</a:t>
              </a:r>
              <a:r>
                <a:rPr lang="fr-FR" sz="2000" b="1">
                  <a:solidFill>
                    <a:schemeClr val="bg1"/>
                  </a:solidFill>
                  <a:latin typeface="Times New Roman" pitchFamily="18" charset="0"/>
                </a:rPr>
                <a:t>A</a:t>
              </a:r>
              <a:r>
                <a:rPr lang="fr-FR" sz="2400" b="1">
                  <a:solidFill>
                    <a:schemeClr val="bg1"/>
                  </a:solidFill>
                  <a:latin typeface="Times New Roman" pitchFamily="18" charset="0"/>
                </a:rPr>
                <a:t>B</a:t>
              </a:r>
              <a:r>
                <a:rPr lang="fr-FR" sz="2000" b="1">
                  <a:solidFill>
                    <a:schemeClr val="bg1"/>
                  </a:solidFill>
                  <a:latin typeface="Times New Roman" pitchFamily="18" charset="0"/>
                </a:rPr>
                <a:t>AR</a:t>
              </a:r>
            </a:p>
          </p:txBody>
        </p:sp>
      </p:grpSp>
      <p:grpSp>
        <p:nvGrpSpPr>
          <p:cNvPr id="8199" name="Groupe 7"/>
          <p:cNvGrpSpPr>
            <a:grpSpLocks/>
          </p:cNvGrpSpPr>
          <p:nvPr/>
        </p:nvGrpSpPr>
        <p:grpSpPr bwMode="auto">
          <a:xfrm>
            <a:off x="2185988" y="1836738"/>
            <a:ext cx="6481762" cy="4470400"/>
            <a:chOff x="2186405" y="1836216"/>
            <a:chExt cx="6480720" cy="4470400"/>
          </a:xfrm>
        </p:grpSpPr>
        <p:sp>
          <p:nvSpPr>
            <p:cNvPr id="8211" name="Freeform 13"/>
            <p:cNvSpPr>
              <a:spLocks/>
            </p:cNvSpPr>
            <p:nvPr/>
          </p:nvSpPr>
          <p:spPr bwMode="auto">
            <a:xfrm flipH="1" flipV="1">
              <a:off x="2186405" y="1836216"/>
              <a:ext cx="3465622" cy="4470400"/>
            </a:xfrm>
            <a:custGeom>
              <a:avLst/>
              <a:gdLst>
                <a:gd name="T0" fmla="*/ 3465277 w 10054"/>
                <a:gd name="T1" fmla="*/ 2774777 h 10000"/>
                <a:gd name="T2" fmla="*/ 10341 w 10054"/>
                <a:gd name="T3" fmla="*/ 0 h 10000"/>
                <a:gd name="T4" fmla="*/ 0 w 10054"/>
                <a:gd name="T5" fmla="*/ 4470400 h 10000"/>
                <a:gd name="T6" fmla="*/ 3457349 w 10054"/>
                <a:gd name="T7" fmla="*/ 2993827 h 10000"/>
                <a:gd name="T8" fmla="*/ 3465277 w 10054"/>
                <a:gd name="T9" fmla="*/ 2774777 h 10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054" h="10000">
                  <a:moveTo>
                    <a:pt x="10053" y="6207"/>
                  </a:moveTo>
                  <a:lnTo>
                    <a:pt x="30" y="0"/>
                  </a:lnTo>
                  <a:cubicBezTo>
                    <a:pt x="20" y="3333"/>
                    <a:pt x="10" y="6667"/>
                    <a:pt x="0" y="10000"/>
                  </a:cubicBezTo>
                  <a:lnTo>
                    <a:pt x="10030" y="6697"/>
                  </a:lnTo>
                  <a:cubicBezTo>
                    <a:pt x="10020" y="6534"/>
                    <a:pt x="10063" y="6370"/>
                    <a:pt x="10053" y="6207"/>
                  </a:cubicBezTo>
                  <a:close/>
                </a:path>
              </a:pathLst>
            </a:custGeom>
            <a:solidFill>
              <a:schemeClr val="accent2">
                <a:alpha val="36862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8212" name="Groupe 3"/>
            <p:cNvGrpSpPr>
              <a:grpSpLocks/>
            </p:cNvGrpSpPr>
            <p:nvPr/>
          </p:nvGrpSpPr>
          <p:grpSpPr bwMode="auto">
            <a:xfrm>
              <a:off x="5633413" y="1836422"/>
              <a:ext cx="3033712" cy="4463480"/>
              <a:chOff x="-2337866" y="2925762"/>
              <a:chExt cx="3033712" cy="4463480"/>
            </a:xfrm>
          </p:grpSpPr>
          <p:pic>
            <p:nvPicPr>
              <p:cNvPr id="8213" name="Picture 12" descr="8558A07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336279" y="3356992"/>
                <a:ext cx="3032125" cy="4032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214" name="Rectangle 16"/>
              <p:cNvSpPr>
                <a:spLocks noChangeArrowheads="1"/>
              </p:cNvSpPr>
              <p:nvPr/>
            </p:nvSpPr>
            <p:spPr bwMode="auto">
              <a:xfrm>
                <a:off x="-2337866" y="2925762"/>
                <a:ext cx="3033712" cy="503238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15" name="Text Box 15"/>
              <p:cNvSpPr txBox="1">
                <a:spLocks noChangeArrowheads="1"/>
              </p:cNvSpPr>
              <p:nvPr/>
            </p:nvSpPr>
            <p:spPr bwMode="auto">
              <a:xfrm>
                <a:off x="-1361628" y="2994025"/>
                <a:ext cx="1181100" cy="434975"/>
              </a:xfrm>
              <a:prstGeom prst="rect">
                <a:avLst/>
              </a:prstGeom>
              <a:solidFill>
                <a:srgbClr val="FFFF00">
                  <a:alpha val="30196"/>
                </a:srgbClr>
              </a:solidFill>
              <a:ln w="38100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fr-FR" sz="2000">
                    <a:solidFill>
                      <a:schemeClr val="bg1"/>
                    </a:solidFill>
                    <a:latin typeface="Times New Roman" pitchFamily="18" charset="0"/>
                  </a:rPr>
                  <a:t>Vue (z,y)</a:t>
                </a:r>
              </a:p>
            </p:txBody>
          </p:sp>
        </p:grpSp>
      </p:grpSp>
      <p:sp>
        <p:nvSpPr>
          <p:cNvPr id="9" name="Rectangle 8"/>
          <p:cNvSpPr/>
          <p:nvPr/>
        </p:nvSpPr>
        <p:spPr bwMode="auto">
          <a:xfrm>
            <a:off x="179512" y="1268760"/>
            <a:ext cx="8938145" cy="5256585"/>
          </a:xfrm>
          <a:prstGeom prst="rect">
            <a:avLst/>
          </a:prstGeom>
          <a:solidFill>
            <a:schemeClr val="bg1">
              <a:alpha val="9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127000"/>
          </a:effectLst>
          <a:ex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1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1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E74420-3A36-4D0E-803D-52EABFF49F17}" type="slidenum">
              <a:rPr lang="en-US"/>
              <a:pPr>
                <a:defRPr/>
              </a:pPr>
              <a:t>6</a:t>
            </a:fld>
            <a:endParaRPr lang="en-US"/>
          </a:p>
        </p:txBody>
      </p:sp>
      <p:sp>
        <p:nvSpPr>
          <p:cNvPr id="116748" name="Rectangle 12"/>
          <p:cNvSpPr>
            <a:spLocks noChangeArrowheads="1"/>
          </p:cNvSpPr>
          <p:nvPr/>
        </p:nvSpPr>
        <p:spPr bwMode="auto">
          <a:xfrm>
            <a:off x="5222875" y="5157788"/>
            <a:ext cx="2373313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alpha val="34117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fr-FR" sz="2000">
                <a:latin typeface="Times New Roman" pitchFamily="18" charset="0"/>
              </a:rPr>
              <a:t>Candidat B</a:t>
            </a:r>
            <a:r>
              <a:rPr lang="fr-FR" sz="2000" baseline="-25000">
                <a:latin typeface="Times New Roman" pitchFamily="18" charset="0"/>
              </a:rPr>
              <a:t>S</a:t>
            </a:r>
            <a:r>
              <a:rPr lang="fr-FR" sz="2000">
                <a:latin typeface="Symbol" pitchFamily="18" charset="2"/>
                <a:cs typeface="Times New Roman" pitchFamily="18" charset="0"/>
              </a:rPr>
              <a:t> </a:t>
            </a:r>
            <a:r>
              <a:rPr lang="fr-FR" sz="2000">
                <a:latin typeface="Times New Roman" pitchFamily="18" charset="0"/>
                <a:cs typeface="Times New Roman" pitchFamily="18" charset="0"/>
              </a:rPr>
              <a:t>→</a:t>
            </a:r>
            <a:r>
              <a:rPr lang="fr-FR" sz="2000">
                <a:latin typeface="Times New Roman" pitchFamily="18" charset="0"/>
              </a:rPr>
              <a:t> </a:t>
            </a:r>
            <a:r>
              <a:rPr lang="fr-FR" sz="2000">
                <a:latin typeface="Symbol" pitchFamily="18" charset="2"/>
              </a:rPr>
              <a:t>m</a:t>
            </a:r>
            <a:r>
              <a:rPr lang="fr-FR" sz="2000" baseline="30000">
                <a:latin typeface="Symbol" pitchFamily="18" charset="2"/>
              </a:rPr>
              <a:t>+</a:t>
            </a:r>
            <a:r>
              <a:rPr lang="fr-FR" sz="2000">
                <a:latin typeface="Symbol" pitchFamily="18" charset="2"/>
              </a:rPr>
              <a:t>m</a:t>
            </a:r>
            <a:r>
              <a:rPr lang="fr-FR" sz="2000" baseline="30000">
                <a:latin typeface="Symbol" pitchFamily="18" charset="2"/>
              </a:rPr>
              <a:t>-</a:t>
            </a:r>
          </a:p>
        </p:txBody>
      </p:sp>
      <p:grpSp>
        <p:nvGrpSpPr>
          <p:cNvPr id="6" name="Groupe 5"/>
          <p:cNvGrpSpPr/>
          <p:nvPr/>
        </p:nvGrpSpPr>
        <p:grpSpPr>
          <a:xfrm>
            <a:off x="3669731" y="1507300"/>
            <a:ext cx="5294757" cy="3576806"/>
            <a:chOff x="6564765" y="1311151"/>
            <a:chExt cx="5294757" cy="357680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16739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564765" y="1314282"/>
              <a:ext cx="5294757" cy="3573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6746" name="Text Box 10"/>
            <p:cNvSpPr txBox="1">
              <a:spLocks noChangeArrowheads="1"/>
            </p:cNvSpPr>
            <p:nvPr/>
          </p:nvSpPr>
          <p:spPr bwMode="auto">
            <a:xfrm>
              <a:off x="10821771" y="1311151"/>
              <a:ext cx="1023037" cy="461665"/>
            </a:xfrm>
            <a:prstGeom prst="rect">
              <a:avLst/>
            </a:prstGeom>
            <a:solidFill>
              <a:schemeClr val="accent2">
                <a:alpha val="50195"/>
              </a:schemeClr>
            </a:solidFill>
            <a:ln w="38100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fr-FR" sz="2400" b="1" dirty="0" smtClean="0">
                  <a:solidFill>
                    <a:schemeClr val="bg1"/>
                  </a:solidFill>
                  <a:latin typeface="Times New Roman" pitchFamily="18" charset="0"/>
                </a:rPr>
                <a:t> CMS </a:t>
              </a:r>
            </a:p>
          </p:txBody>
        </p:sp>
      </p:grpSp>
      <p:grpSp>
        <p:nvGrpSpPr>
          <p:cNvPr id="30" name="Groupe 29"/>
          <p:cNvGrpSpPr>
            <a:grpSpLocks/>
          </p:cNvGrpSpPr>
          <p:nvPr/>
        </p:nvGrpSpPr>
        <p:grpSpPr bwMode="auto">
          <a:xfrm>
            <a:off x="133350" y="2338388"/>
            <a:ext cx="6767513" cy="2455862"/>
            <a:chOff x="132916" y="2339159"/>
            <a:chExt cx="6768160" cy="2455289"/>
          </a:xfrm>
        </p:grpSpPr>
        <p:pic>
          <p:nvPicPr>
            <p:cNvPr id="32" name="Image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2916" y="2339159"/>
              <a:ext cx="3430916" cy="2455289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210" name="Freeform 13"/>
            <p:cNvSpPr>
              <a:spLocks/>
            </p:cNvSpPr>
            <p:nvPr/>
          </p:nvSpPr>
          <p:spPr bwMode="auto">
            <a:xfrm flipV="1">
              <a:off x="3550452" y="2344489"/>
              <a:ext cx="3350624" cy="2445558"/>
            </a:xfrm>
            <a:custGeom>
              <a:avLst/>
              <a:gdLst>
                <a:gd name="T0" fmla="*/ 3349928 w 9627"/>
                <a:gd name="T1" fmla="*/ 1507181 h 6518"/>
                <a:gd name="T2" fmla="*/ 19839 w 9627"/>
                <a:gd name="T3" fmla="*/ 0 h 6518"/>
                <a:gd name="T4" fmla="*/ 0 w 9627"/>
                <a:gd name="T5" fmla="*/ 2445558 h 6518"/>
                <a:gd name="T6" fmla="*/ 3349232 w 9627"/>
                <a:gd name="T7" fmla="*/ 1560460 h 6518"/>
                <a:gd name="T8" fmla="*/ 3349928 w 9627"/>
                <a:gd name="T9" fmla="*/ 1507181 h 65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627" h="6518">
                  <a:moveTo>
                    <a:pt x="9625" y="4017"/>
                  </a:moveTo>
                  <a:lnTo>
                    <a:pt x="57" y="0"/>
                  </a:lnTo>
                  <a:cubicBezTo>
                    <a:pt x="47" y="3971"/>
                    <a:pt x="10" y="2547"/>
                    <a:pt x="0" y="6518"/>
                  </a:cubicBezTo>
                  <a:lnTo>
                    <a:pt x="9623" y="4159"/>
                  </a:lnTo>
                  <a:cubicBezTo>
                    <a:pt x="9613" y="3965"/>
                    <a:pt x="9635" y="4211"/>
                    <a:pt x="9625" y="4017"/>
                  </a:cubicBezTo>
                  <a:close/>
                </a:path>
              </a:pathLst>
            </a:custGeom>
            <a:solidFill>
              <a:schemeClr val="accent2">
                <a:alpha val="36862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6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748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19641A-A331-41A8-B13D-C9553319515B}" type="slidenum">
              <a:rPr lang="en-US"/>
              <a:pPr>
                <a:defRPr/>
              </a:pPr>
              <a:t>60</a:t>
            </a:fld>
            <a:endParaRPr lang="en-US"/>
          </a:p>
        </p:txBody>
      </p:sp>
      <p:pic>
        <p:nvPicPr>
          <p:cNvPr id="62469" name="Picture 4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775" y="-36513"/>
            <a:ext cx="10656888" cy="656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4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4450"/>
            <a:ext cx="7772400" cy="1143000"/>
          </a:xfrm>
        </p:spPr>
        <p:txBody>
          <a:bodyPr/>
          <a:lstStyle/>
          <a:p>
            <a:pPr eaLnBrk="1" hangingPunct="1"/>
            <a:r>
              <a:rPr lang="fr-FR" sz="4000" smtClean="0"/>
              <a:t>Intérêt de la simulation, en général ?</a:t>
            </a:r>
          </a:p>
        </p:txBody>
      </p:sp>
      <p:sp>
        <p:nvSpPr>
          <p:cNvPr id="624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438" y="1341438"/>
            <a:ext cx="8964612" cy="495776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fr-FR" sz="2800" dirty="0" smtClean="0"/>
              <a:t>Permet de se faire la main pour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400" dirty="0" smtClean="0"/>
              <a:t>beaucoup moins cher,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400" dirty="0" smtClean="0"/>
              <a:t>beaucoup plus rapidement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400" dirty="0" smtClean="0"/>
              <a:t>(beaucoup moins dangereux,)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400" dirty="0" smtClean="0"/>
              <a:t>…,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fr-FR" sz="2800" dirty="0" smtClean="0"/>
              <a:t>    qu’en vrai.</a:t>
            </a:r>
          </a:p>
          <a:p>
            <a:pPr eaLnBrk="1" hangingPunct="1">
              <a:lnSpc>
                <a:spcPct val="90000"/>
              </a:lnSpc>
            </a:pPr>
            <a:r>
              <a:rPr lang="fr-FR" sz="2800" dirty="0" smtClean="0"/>
              <a:t>Permet de suivre tout ce qui se passe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400" dirty="0" smtClean="0"/>
              <a:t>Quelle cause a quel(s) effet(s)</a:t>
            </a:r>
          </a:p>
          <a:p>
            <a:pPr eaLnBrk="1" hangingPunct="1">
              <a:lnSpc>
                <a:spcPct val="90000"/>
              </a:lnSpc>
            </a:pPr>
            <a:r>
              <a:rPr lang="fr-FR" sz="2800" dirty="0" smtClean="0"/>
              <a:t>Permet de voir comment les performances évoluent (se dégradent…) à mesure que l’on inclut davantage de réalisme / complexité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ADDBF1-D785-4307-9446-9F1A19C33B0B}" type="slidenum">
              <a:rPr lang="en-US"/>
              <a:pPr>
                <a:defRPr/>
              </a:pPr>
              <a:t>61</a:t>
            </a:fld>
            <a:endParaRPr lang="en-US"/>
          </a:p>
        </p:txBody>
      </p:sp>
      <p:pic>
        <p:nvPicPr>
          <p:cNvPr id="63493" name="Picture 4"/>
          <p:cNvPicPr>
            <a:picLocks noChangeAspect="1" noChangeArrowheads="1"/>
          </p:cNvPicPr>
          <p:nvPr/>
        </p:nvPicPr>
        <p:blipFill>
          <a:blip r:embed="rId3">
            <a:lum bright="80000" contrast="-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531813"/>
            <a:ext cx="10555288" cy="7070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3494" name="Rectangle 5"/>
          <p:cNvSpPr>
            <a:spLocks noGrp="1" noChangeArrowheads="1"/>
          </p:cNvSpPr>
          <p:nvPr>
            <p:ph type="title"/>
          </p:nvPr>
        </p:nvSpPr>
        <p:spPr>
          <a:xfrm>
            <a:off x="109538" y="476250"/>
            <a:ext cx="8926512" cy="1143000"/>
          </a:xfrm>
        </p:spPr>
        <p:txBody>
          <a:bodyPr/>
          <a:lstStyle/>
          <a:p>
            <a:pPr eaLnBrk="1" hangingPunct="1"/>
            <a:r>
              <a:rPr lang="fr-FR" sz="4000" smtClean="0"/>
              <a:t>L’intérêt de la simulation pour nous ? (1)</a:t>
            </a:r>
          </a:p>
        </p:txBody>
      </p:sp>
      <p:sp>
        <p:nvSpPr>
          <p:cNvPr id="63495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685800" y="1847850"/>
            <a:ext cx="77724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fr-FR" sz="2800" smtClean="0"/>
              <a:t>Les détecteurs sont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400" smtClean="0"/>
              <a:t>Complexes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400" smtClean="0"/>
              <a:t>(chers)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400" smtClean="0"/>
              <a:t>Longs à concevoir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400" smtClean="0"/>
              <a:t>Longs à mettre en œuvre</a:t>
            </a:r>
          </a:p>
          <a:p>
            <a:pPr eaLnBrk="1" hangingPunct="1">
              <a:lnSpc>
                <a:spcPct val="90000"/>
              </a:lnSpc>
            </a:pPr>
            <a:r>
              <a:rPr lang="fr-FR" sz="2800" smtClean="0"/>
              <a:t>Les évènements à traiter sont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400" smtClean="0"/>
              <a:t>Complexes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400" smtClean="0"/>
              <a:t>Variés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400" smtClean="0"/>
              <a:t>Et ceux qui nous intéressent sont souvent (très) rares</a:t>
            </a:r>
          </a:p>
          <a:p>
            <a:pPr lvl="2" eaLnBrk="1" hangingPunct="1">
              <a:lnSpc>
                <a:spcPct val="90000"/>
              </a:lnSpc>
            </a:pPr>
            <a:r>
              <a:rPr lang="fr-FR" sz="2000" smtClean="0"/>
              <a:t>Perdus dans un flot inintéressant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3FA7AA-0B99-4540-B685-4752FD97D84B}" type="slidenum">
              <a:rPr lang="en-US"/>
              <a:pPr>
                <a:defRPr/>
              </a:pPr>
              <a:t>62</a:t>
            </a:fld>
            <a:endParaRPr lang="en-US"/>
          </a:p>
        </p:txBody>
      </p:sp>
      <p:pic>
        <p:nvPicPr>
          <p:cNvPr id="64517" name="Picture 9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50" y="-1108075"/>
            <a:ext cx="10225088" cy="766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4518" name="Rectangle 7"/>
          <p:cNvSpPr>
            <a:spLocks noGrp="1" noChangeArrowheads="1"/>
          </p:cNvSpPr>
          <p:nvPr>
            <p:ph type="title"/>
          </p:nvPr>
        </p:nvSpPr>
        <p:spPr>
          <a:xfrm>
            <a:off x="250825" y="476250"/>
            <a:ext cx="8893175" cy="1143000"/>
          </a:xfrm>
        </p:spPr>
        <p:txBody>
          <a:bodyPr/>
          <a:lstStyle/>
          <a:p>
            <a:pPr eaLnBrk="1" hangingPunct="1"/>
            <a:r>
              <a:rPr lang="fr-FR" sz="4000" smtClean="0"/>
              <a:t>L’intérêt de la simulation pour nous ? (2)</a:t>
            </a:r>
            <a:br>
              <a:rPr lang="fr-FR" sz="4000" smtClean="0"/>
            </a:br>
            <a:r>
              <a:rPr lang="fr-FR" sz="3200" smtClean="0"/>
              <a:t>-avant la construction de l’expérience-</a:t>
            </a:r>
          </a:p>
        </p:txBody>
      </p:sp>
      <p:sp>
        <p:nvSpPr>
          <p:cNvPr id="64519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250825" y="1989138"/>
            <a:ext cx="8642350" cy="439261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fr-FR" sz="2400" dirty="0" smtClean="0"/>
              <a:t>On a besoin d’être capable de prédire et d’optimiser les performances générales des détecteurs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000" dirty="0" smtClean="0"/>
              <a:t>Résolution en énergie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000" dirty="0" smtClean="0"/>
              <a:t>Performance d’identification des particules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000" dirty="0" smtClean="0"/>
              <a:t>…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000" dirty="0" smtClean="0"/>
              <a:t>Mais aussi performance des systèmes de déclenchement</a:t>
            </a:r>
          </a:p>
          <a:p>
            <a:pPr eaLnBrk="1" hangingPunct="1">
              <a:lnSpc>
                <a:spcPct val="90000"/>
              </a:lnSpc>
            </a:pPr>
            <a:r>
              <a:rPr lang="fr-FR" sz="2400" dirty="0" smtClean="0"/>
              <a:t>On fait des (pré-)études de physique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000" dirty="0" smtClean="0"/>
              <a:t>Avec les performances estimées, arrive t’on à réaliser les mesures de physique qui motivent la construction de l’expérience ?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000" dirty="0" smtClean="0"/>
              <a:t>Si non, quelles performances doivent être améliorées ?</a:t>
            </a:r>
          </a:p>
          <a:p>
            <a:pPr lvl="1" eaLnBrk="1" hangingPunct="1">
              <a:lnSpc>
                <a:spcPct val="90000"/>
              </a:lnSpc>
            </a:pPr>
            <a:endParaRPr lang="fr-FR" sz="2000" dirty="0" smtClean="0"/>
          </a:p>
          <a:p>
            <a:pPr lvl="1" algn="ctr" eaLnBrk="1" hangingPunct="1">
              <a:lnSpc>
                <a:spcPct val="90000"/>
              </a:lnSpc>
              <a:buFontTx/>
              <a:buNone/>
            </a:pPr>
            <a:r>
              <a:rPr lang="fr-FR" sz="2400" b="1" dirty="0" smtClean="0"/>
              <a:t>On utilise ici la simulation comme un outil de CAO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34C9D0-BCC3-4DD9-B04B-F62BC213AA12}" type="slidenum">
              <a:rPr lang="en-US"/>
              <a:pPr>
                <a:defRPr/>
              </a:pPr>
              <a:t>63</a:t>
            </a:fld>
            <a:endParaRPr lang="en-US"/>
          </a:p>
        </p:txBody>
      </p:sp>
      <p:pic>
        <p:nvPicPr>
          <p:cNvPr id="65541" name="Picture 7"/>
          <p:cNvPicPr>
            <a:picLocks noChangeAspect="1" noChangeArrowheads="1"/>
          </p:cNvPicPr>
          <p:nvPr/>
        </p:nvPicPr>
        <p:blipFill>
          <a:blip r:embed="rId3">
            <a:lum bright="90000" contrast="-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913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5542" name="Rectangle 5"/>
          <p:cNvSpPr>
            <a:spLocks noGrp="1" noChangeArrowheads="1"/>
          </p:cNvSpPr>
          <p:nvPr>
            <p:ph type="title"/>
          </p:nvPr>
        </p:nvSpPr>
        <p:spPr>
          <a:xfrm>
            <a:off x="179388" y="-17463"/>
            <a:ext cx="8820150" cy="1143001"/>
          </a:xfrm>
        </p:spPr>
        <p:txBody>
          <a:bodyPr/>
          <a:lstStyle/>
          <a:p>
            <a:pPr eaLnBrk="1" hangingPunct="1"/>
            <a:r>
              <a:rPr lang="fr-FR" sz="4000" smtClean="0"/>
              <a:t>L’intérêt de la simulation pour nous ? (3)</a:t>
            </a:r>
            <a:br>
              <a:rPr lang="fr-FR" sz="4000" smtClean="0"/>
            </a:br>
            <a:r>
              <a:rPr lang="fr-FR" sz="3200" smtClean="0"/>
              <a:t>-après la construction de l’expérience-</a:t>
            </a:r>
          </a:p>
        </p:txBody>
      </p:sp>
      <p:sp>
        <p:nvSpPr>
          <p:cNvPr id="65543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250825" y="1123950"/>
            <a:ext cx="8569325" cy="54737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fr-FR" sz="2800" smtClean="0"/>
              <a:t>On a besoin de modéliser les données prises pour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>
                <a:cs typeface="Times New Roman" pitchFamily="18" charset="0"/>
              </a:rPr>
              <a:t>É</a:t>
            </a:r>
            <a:r>
              <a:rPr lang="fr-FR" sz="2400" smtClean="0"/>
              <a:t>tablir/affiner la stratégie de sélection du signal/des signaux:</a:t>
            </a:r>
          </a:p>
          <a:p>
            <a:pPr lvl="2" eaLnBrk="1" hangingPunct="1">
              <a:lnSpc>
                <a:spcPct val="90000"/>
              </a:lnSpc>
            </a:pPr>
            <a:r>
              <a:rPr lang="fr-FR" sz="2000" smtClean="0"/>
              <a:t>Production d’évènements de signal</a:t>
            </a:r>
          </a:p>
          <a:p>
            <a:pPr lvl="2" eaLnBrk="1" hangingPunct="1">
              <a:lnSpc>
                <a:spcPct val="90000"/>
              </a:lnSpc>
            </a:pPr>
            <a:r>
              <a:rPr lang="fr-FR" sz="2000" smtClean="0"/>
              <a:t>Production d’évènements de bruit</a:t>
            </a:r>
          </a:p>
          <a:p>
            <a:pPr lvl="2" eaLnBrk="1" hangingPunct="1">
              <a:lnSpc>
                <a:spcPct val="90000"/>
              </a:lnSpc>
            </a:pPr>
            <a:r>
              <a:rPr lang="fr-FR" sz="2000" smtClean="0"/>
              <a:t>Permet de mettre en évidence les différences entre les deux, dans le but de les exploiter dans la sélection.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400" smtClean="0"/>
              <a:t>Etudier ce qui pourrait fausser la mesure et en tenir compte:</a:t>
            </a:r>
          </a:p>
          <a:p>
            <a:pPr lvl="2" eaLnBrk="1" hangingPunct="1">
              <a:lnSpc>
                <a:spcPct val="90000"/>
              </a:lnSpc>
            </a:pPr>
            <a:r>
              <a:rPr lang="fr-FR" sz="2000" smtClean="0"/>
              <a:t>Effets expérimentaux sur le signal</a:t>
            </a:r>
          </a:p>
          <a:p>
            <a:pPr lvl="3" eaLnBrk="1" hangingPunct="1">
              <a:lnSpc>
                <a:spcPct val="90000"/>
              </a:lnSpc>
            </a:pPr>
            <a:r>
              <a:rPr lang="fr-FR" sz="1800" smtClean="0"/>
              <a:t>Perte d’évènements</a:t>
            </a:r>
          </a:p>
          <a:p>
            <a:pPr lvl="3" eaLnBrk="1" hangingPunct="1">
              <a:lnSpc>
                <a:spcPct val="90000"/>
              </a:lnSpc>
            </a:pPr>
            <a:r>
              <a:rPr lang="fr-FR" sz="1800" smtClean="0"/>
              <a:t>Effets de résolution (énergie, position, etc…)</a:t>
            </a:r>
          </a:p>
          <a:p>
            <a:pPr lvl="2" eaLnBrk="1" hangingPunct="1">
              <a:lnSpc>
                <a:spcPct val="90000"/>
              </a:lnSpc>
            </a:pPr>
            <a:r>
              <a:rPr lang="fr-FR" sz="2000" smtClean="0"/>
              <a:t>Composition des bruits passant la sélection:</a:t>
            </a:r>
          </a:p>
          <a:p>
            <a:pPr lvl="3" eaLnBrk="1" hangingPunct="1">
              <a:lnSpc>
                <a:spcPct val="90000"/>
              </a:lnSpc>
            </a:pPr>
            <a:r>
              <a:rPr lang="fr-FR" sz="1800" smtClean="0"/>
              <a:t>Quels sont les évènements de bruit qui passent la sélection, comment ils se répartissent sur les grandeurs à mesurer, comment en tenir compte pour ne pas fausser la mesure.</a:t>
            </a:r>
          </a:p>
          <a:p>
            <a:pPr lvl="1" algn="ctr" eaLnBrk="1" hangingPunct="1">
              <a:lnSpc>
                <a:spcPct val="90000"/>
              </a:lnSpc>
              <a:buFontTx/>
              <a:buNone/>
            </a:pPr>
            <a:r>
              <a:rPr lang="fr-FR" sz="2400" b="1" smtClean="0"/>
              <a:t>La simulation est ici utilisée comme un outil d’aide à l’analyse de physique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25E2D8-FA1D-43FE-B0EA-F133717EFDEE}" type="slidenum">
              <a:rPr lang="en-US"/>
              <a:pPr>
                <a:defRPr/>
              </a:pPr>
              <a:t>64</a:t>
            </a:fld>
            <a:endParaRPr lang="en-US"/>
          </a:p>
        </p:txBody>
      </p:sp>
      <p:sp>
        <p:nvSpPr>
          <p:cNvPr id="66565" name="Rectangle 2"/>
          <p:cNvSpPr>
            <a:spLocks noGrp="1" noChangeArrowheads="1"/>
          </p:cNvSpPr>
          <p:nvPr>
            <p:ph type="title"/>
          </p:nvPr>
        </p:nvSpPr>
        <p:spPr>
          <a:xfrm>
            <a:off x="469900" y="-161925"/>
            <a:ext cx="8278813" cy="1143000"/>
          </a:xfrm>
        </p:spPr>
        <p:txBody>
          <a:bodyPr/>
          <a:lstStyle/>
          <a:p>
            <a:pPr eaLnBrk="1" hangingPunct="1"/>
            <a:r>
              <a:rPr lang="fr-FR" smtClean="0"/>
              <a:t>Comment procède une simulation ?</a:t>
            </a:r>
          </a:p>
        </p:txBody>
      </p:sp>
      <p:sp>
        <p:nvSpPr>
          <p:cNvPr id="665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906463"/>
            <a:ext cx="8642350" cy="5688012"/>
          </a:xfrm>
          <a:noFill/>
        </p:spPr>
        <p:txBody>
          <a:bodyPr/>
          <a:lstStyle/>
          <a:p>
            <a:pPr marL="457200" indent="-457200" eaLnBrk="1" hangingPunct="1">
              <a:lnSpc>
                <a:spcPct val="80000"/>
              </a:lnSpc>
              <a:buFontTx/>
              <a:buAutoNum type="arabicPeriod"/>
            </a:pPr>
            <a:r>
              <a:rPr lang="fr-FR" sz="2400" smtClean="0"/>
              <a:t>On crée / calcule le type de désintégration qui nous intéresse</a:t>
            </a:r>
          </a:p>
          <a:p>
            <a:pPr marL="838200" lvl="1" indent="-381000" eaLnBrk="1" hangingPunct="1">
              <a:lnSpc>
                <a:spcPct val="80000"/>
              </a:lnSpc>
            </a:pPr>
            <a:r>
              <a:rPr lang="fr-FR" sz="2000" smtClean="0"/>
              <a:t>Exemples :</a:t>
            </a:r>
          </a:p>
          <a:p>
            <a:pPr marL="1257300" lvl="2" indent="-342900" eaLnBrk="1" hangingPunct="1">
              <a:lnSpc>
                <a:spcPct val="80000"/>
              </a:lnSpc>
            </a:pPr>
            <a:r>
              <a:rPr lang="fr-FR" sz="2000" smtClean="0"/>
              <a:t>e</a:t>
            </a:r>
            <a:r>
              <a:rPr lang="fr-FR" sz="2000" baseline="30000" smtClean="0"/>
              <a:t>+</a:t>
            </a:r>
            <a:r>
              <a:rPr lang="fr-FR" sz="2000" smtClean="0"/>
              <a:t>e</a:t>
            </a:r>
            <a:r>
              <a:rPr lang="fr-FR" sz="2000" baseline="30000" smtClean="0">
                <a:latin typeface="Symbol" pitchFamily="18" charset="2"/>
              </a:rPr>
              <a:t>-</a:t>
            </a:r>
            <a:r>
              <a:rPr lang="fr-FR" sz="2000" smtClean="0"/>
              <a:t> </a:t>
            </a:r>
            <a:r>
              <a:rPr lang="fr-FR" sz="2000" smtClean="0">
                <a:cs typeface="Times New Roman" pitchFamily="18" charset="0"/>
              </a:rPr>
              <a:t>→</a:t>
            </a:r>
            <a:r>
              <a:rPr lang="fr-FR" sz="2000" smtClean="0"/>
              <a:t> </a:t>
            </a:r>
            <a:r>
              <a:rPr lang="fr-FR" sz="2000" smtClean="0">
                <a:latin typeface="Symbol" pitchFamily="18" charset="2"/>
              </a:rPr>
              <a:t>U</a:t>
            </a:r>
            <a:r>
              <a:rPr lang="fr-FR" sz="2000" smtClean="0"/>
              <a:t>(4S) </a:t>
            </a:r>
            <a:r>
              <a:rPr lang="fr-FR" sz="2000" smtClean="0">
                <a:cs typeface="Times New Roman" pitchFamily="18" charset="0"/>
              </a:rPr>
              <a:t>→</a:t>
            </a:r>
            <a:r>
              <a:rPr lang="fr-FR" sz="2000" smtClean="0"/>
              <a:t> B</a:t>
            </a:r>
            <a:r>
              <a:rPr lang="fr-FR" sz="2000" baseline="30000" smtClean="0"/>
              <a:t>0</a:t>
            </a:r>
            <a:r>
              <a:rPr lang="fr-FR" sz="2000" smtClean="0"/>
              <a:t> anti–B</a:t>
            </a:r>
            <a:r>
              <a:rPr lang="fr-FR" sz="2000" baseline="30000" smtClean="0"/>
              <a:t>0</a:t>
            </a:r>
            <a:r>
              <a:rPr lang="fr-FR" sz="2000" smtClean="0"/>
              <a:t> </a:t>
            </a:r>
          </a:p>
          <a:p>
            <a:pPr marL="1676400" lvl="3" indent="-304800" eaLnBrk="1" hangingPunct="1">
              <a:lnSpc>
                <a:spcPct val="80000"/>
              </a:lnSpc>
            </a:pPr>
            <a:r>
              <a:rPr lang="fr-FR" sz="1800" smtClean="0"/>
              <a:t>suivi de B</a:t>
            </a:r>
            <a:r>
              <a:rPr lang="fr-FR" sz="1800" baseline="30000" smtClean="0"/>
              <a:t>0</a:t>
            </a:r>
            <a:r>
              <a:rPr lang="fr-FR" sz="1800" smtClean="0"/>
              <a:t> </a:t>
            </a:r>
            <a:r>
              <a:rPr lang="fr-FR" sz="1800" smtClean="0">
                <a:cs typeface="Times New Roman" pitchFamily="18" charset="0"/>
              </a:rPr>
              <a:t>→ J/</a:t>
            </a:r>
            <a:r>
              <a:rPr lang="fr-FR" sz="1800" smtClean="0">
                <a:latin typeface="Symbol" pitchFamily="18" charset="2"/>
                <a:cs typeface="Times New Roman" pitchFamily="18" charset="0"/>
              </a:rPr>
              <a:t>Y</a:t>
            </a:r>
            <a:r>
              <a:rPr lang="fr-FR" sz="1800" smtClean="0">
                <a:cs typeface="Times New Roman" pitchFamily="18" charset="0"/>
              </a:rPr>
              <a:t> K</a:t>
            </a:r>
            <a:r>
              <a:rPr lang="fr-FR" sz="1800" baseline="30000" smtClean="0">
                <a:cs typeface="Times New Roman" pitchFamily="18" charset="0"/>
              </a:rPr>
              <a:t>0</a:t>
            </a:r>
            <a:r>
              <a:rPr lang="fr-FR" sz="1800" baseline="-25000" smtClean="0">
                <a:cs typeface="Times New Roman" pitchFamily="18" charset="0"/>
              </a:rPr>
              <a:t>S</a:t>
            </a:r>
            <a:r>
              <a:rPr lang="fr-FR" sz="1800" smtClean="0">
                <a:cs typeface="Times New Roman" pitchFamily="18" charset="0"/>
              </a:rPr>
              <a:t> </a:t>
            </a:r>
          </a:p>
          <a:p>
            <a:pPr marL="1676400" lvl="3" indent="-304800" eaLnBrk="1" hangingPunct="1">
              <a:lnSpc>
                <a:spcPct val="80000"/>
              </a:lnSpc>
            </a:pPr>
            <a:r>
              <a:rPr lang="fr-FR" sz="1800" smtClean="0">
                <a:cs typeface="Times New Roman" pitchFamily="18" charset="0"/>
              </a:rPr>
              <a:t>puis de</a:t>
            </a:r>
            <a:r>
              <a:rPr lang="fr-FR" sz="1600" smtClean="0">
                <a:cs typeface="Times New Roman" pitchFamily="18" charset="0"/>
              </a:rPr>
              <a:t> </a:t>
            </a:r>
            <a:r>
              <a:rPr lang="fr-FR" sz="1800" smtClean="0">
                <a:cs typeface="Times New Roman" pitchFamily="18" charset="0"/>
              </a:rPr>
              <a:t>J/</a:t>
            </a:r>
            <a:r>
              <a:rPr lang="fr-FR" sz="1800" smtClean="0">
                <a:latin typeface="Symbol" pitchFamily="18" charset="2"/>
                <a:cs typeface="Times New Roman" pitchFamily="18" charset="0"/>
              </a:rPr>
              <a:t>Y </a:t>
            </a:r>
            <a:r>
              <a:rPr lang="fr-FR" sz="1800" smtClean="0">
                <a:cs typeface="Times New Roman" pitchFamily="18" charset="0"/>
              </a:rPr>
              <a:t>→ </a:t>
            </a:r>
            <a:r>
              <a:rPr lang="fr-FR" sz="1800" smtClean="0"/>
              <a:t>e</a:t>
            </a:r>
            <a:r>
              <a:rPr lang="fr-FR" sz="1800" baseline="30000" smtClean="0"/>
              <a:t>+</a:t>
            </a:r>
            <a:r>
              <a:rPr lang="fr-FR" sz="1800" smtClean="0"/>
              <a:t>e</a:t>
            </a:r>
            <a:r>
              <a:rPr lang="fr-FR" sz="1800" baseline="30000" smtClean="0">
                <a:latin typeface="Symbol" pitchFamily="18" charset="2"/>
              </a:rPr>
              <a:t>-</a:t>
            </a:r>
            <a:r>
              <a:rPr lang="fr-FR" sz="1800" smtClean="0"/>
              <a:t> ou </a:t>
            </a:r>
            <a:r>
              <a:rPr lang="fr-FR" sz="1800" smtClean="0">
                <a:latin typeface="Symbol" pitchFamily="18" charset="2"/>
              </a:rPr>
              <a:t>m</a:t>
            </a:r>
            <a:r>
              <a:rPr lang="fr-FR" sz="1800" baseline="30000" smtClean="0">
                <a:latin typeface="Symbol" pitchFamily="18" charset="2"/>
              </a:rPr>
              <a:t>+</a:t>
            </a:r>
            <a:r>
              <a:rPr lang="fr-FR" sz="1800" smtClean="0">
                <a:latin typeface="Symbol" pitchFamily="18" charset="2"/>
              </a:rPr>
              <a:t>m</a:t>
            </a:r>
            <a:r>
              <a:rPr lang="fr-FR" sz="1800" baseline="30000" smtClean="0">
                <a:latin typeface="Symbol" pitchFamily="18" charset="2"/>
              </a:rPr>
              <a:t>-</a:t>
            </a:r>
            <a:r>
              <a:rPr lang="fr-FR" sz="1800" smtClean="0">
                <a:cs typeface="Times New Roman" pitchFamily="18" charset="0"/>
              </a:rPr>
              <a:t> et K</a:t>
            </a:r>
            <a:r>
              <a:rPr lang="fr-FR" sz="1800" baseline="30000" smtClean="0">
                <a:cs typeface="Times New Roman" pitchFamily="18" charset="0"/>
              </a:rPr>
              <a:t>0</a:t>
            </a:r>
            <a:r>
              <a:rPr lang="fr-FR" sz="1800" baseline="-25000" smtClean="0">
                <a:cs typeface="Times New Roman" pitchFamily="18" charset="0"/>
              </a:rPr>
              <a:t>S</a:t>
            </a:r>
            <a:r>
              <a:rPr lang="fr-FR" sz="1800" smtClean="0">
                <a:cs typeface="Times New Roman" pitchFamily="18" charset="0"/>
              </a:rPr>
              <a:t> → </a:t>
            </a:r>
            <a:r>
              <a:rPr lang="fr-FR" sz="1800" smtClean="0">
                <a:latin typeface="Symbol" pitchFamily="18" charset="2"/>
              </a:rPr>
              <a:t>p</a:t>
            </a:r>
            <a:r>
              <a:rPr lang="fr-FR" sz="1800" baseline="30000" smtClean="0">
                <a:latin typeface="Symbol" pitchFamily="18" charset="2"/>
              </a:rPr>
              <a:t>+</a:t>
            </a:r>
            <a:r>
              <a:rPr lang="fr-FR" sz="1800" smtClean="0">
                <a:latin typeface="Symbol" pitchFamily="18" charset="2"/>
              </a:rPr>
              <a:t>p</a:t>
            </a:r>
            <a:r>
              <a:rPr lang="fr-FR" sz="1800" baseline="30000" smtClean="0">
                <a:latin typeface="Symbol" pitchFamily="18" charset="2"/>
              </a:rPr>
              <a:t>-</a:t>
            </a:r>
            <a:r>
              <a:rPr lang="fr-FR" sz="1600" baseline="30000" smtClean="0">
                <a:latin typeface="Symbol" pitchFamily="18" charset="2"/>
              </a:rPr>
              <a:t> </a:t>
            </a:r>
            <a:endParaRPr lang="fr-FR" sz="3600" smtClean="0"/>
          </a:p>
          <a:p>
            <a:pPr marL="1257300" lvl="2" indent="-342900" eaLnBrk="1" hangingPunct="1">
              <a:lnSpc>
                <a:spcPct val="80000"/>
              </a:lnSpc>
            </a:pPr>
            <a:r>
              <a:rPr lang="fr-FR" sz="2000" smtClean="0"/>
              <a:t>gluon gluon </a:t>
            </a:r>
            <a:r>
              <a:rPr lang="fr-FR" sz="2000" smtClean="0">
                <a:cs typeface="Times New Roman" pitchFamily="18" charset="0"/>
              </a:rPr>
              <a:t>→</a:t>
            </a:r>
            <a:r>
              <a:rPr lang="fr-FR" sz="2000" smtClean="0"/>
              <a:t> Higgs </a:t>
            </a:r>
            <a:r>
              <a:rPr lang="fr-FR" sz="2000" smtClean="0">
                <a:cs typeface="Times New Roman" pitchFamily="18" charset="0"/>
              </a:rPr>
              <a:t>→</a:t>
            </a:r>
            <a:r>
              <a:rPr lang="fr-FR" sz="2000" smtClean="0"/>
              <a:t> </a:t>
            </a:r>
            <a:r>
              <a:rPr lang="fr-FR" sz="2000" smtClean="0">
                <a:latin typeface="Symbol" pitchFamily="18" charset="2"/>
              </a:rPr>
              <a:t>gg</a:t>
            </a:r>
            <a:endParaRPr lang="fr-FR" sz="1800" smtClean="0"/>
          </a:p>
          <a:p>
            <a:pPr marL="838200" lvl="1" indent="-381000" eaLnBrk="1" hangingPunct="1">
              <a:lnSpc>
                <a:spcPct val="80000"/>
              </a:lnSpc>
            </a:pPr>
            <a:r>
              <a:rPr lang="fr-FR" sz="2000" smtClean="0"/>
              <a:t>En terminant par des particules « standards »</a:t>
            </a:r>
          </a:p>
          <a:p>
            <a:pPr marL="457200" indent="-457200" eaLnBrk="1" hangingPunct="1">
              <a:lnSpc>
                <a:spcPct val="80000"/>
              </a:lnSpc>
              <a:buFontTx/>
              <a:buAutoNum type="arabicPeriod"/>
            </a:pPr>
            <a:r>
              <a:rPr lang="fr-FR" sz="2400" smtClean="0"/>
              <a:t>Ces produits de désintégration sont propagés dans une représentation virtuelle du détecteur</a:t>
            </a:r>
          </a:p>
          <a:p>
            <a:pPr marL="838200" lvl="1" indent="-381000" eaLnBrk="1" hangingPunct="1">
              <a:lnSpc>
                <a:spcPct val="80000"/>
              </a:lnSpc>
            </a:pPr>
            <a:r>
              <a:rPr lang="fr-FR" sz="2000" smtClean="0"/>
              <a:t>En calculant les interactions particules-matières</a:t>
            </a:r>
          </a:p>
          <a:p>
            <a:pPr marL="838200" lvl="1" indent="-381000" eaLnBrk="1" hangingPunct="1">
              <a:lnSpc>
                <a:spcPct val="80000"/>
              </a:lnSpc>
            </a:pPr>
            <a:r>
              <a:rPr lang="fr-FR" sz="2000" smtClean="0"/>
              <a:t>Les dépôts d’énergie dans la matière</a:t>
            </a:r>
          </a:p>
          <a:p>
            <a:pPr marL="838200" lvl="1" indent="-381000" eaLnBrk="1" hangingPunct="1">
              <a:lnSpc>
                <a:spcPct val="80000"/>
              </a:lnSpc>
            </a:pPr>
            <a:r>
              <a:rPr lang="fr-FR" sz="2000" smtClean="0"/>
              <a:t>Les effets sur les particules</a:t>
            </a:r>
          </a:p>
          <a:p>
            <a:pPr marL="457200" indent="-457200" eaLnBrk="1" hangingPunct="1">
              <a:lnSpc>
                <a:spcPct val="80000"/>
              </a:lnSpc>
              <a:buFontTx/>
              <a:buAutoNum type="arabicPeriod"/>
            </a:pPr>
            <a:r>
              <a:rPr lang="fr-FR" sz="2400" smtClean="0"/>
              <a:t>L’énergie déposée dans les volumes de détection est utilisée pour fabriquer des données semblables aux données réelles</a:t>
            </a:r>
          </a:p>
          <a:p>
            <a:pPr marL="838200" lvl="1" indent="-381000" eaLnBrk="1" hangingPunct="1">
              <a:lnSpc>
                <a:spcPct val="80000"/>
              </a:lnSpc>
            </a:pPr>
            <a:r>
              <a:rPr lang="fr-FR" sz="2000" smtClean="0"/>
              <a:t>A partir de ces dépôts, on va par exemple calculer la collection de lumière dans un cristal, la charge collectée dans un gaz, etc..</a:t>
            </a:r>
          </a:p>
          <a:p>
            <a:pPr marL="838200" lvl="1" indent="-381000" eaLnBrk="1" hangingPunct="1">
              <a:lnSpc>
                <a:spcPct val="80000"/>
              </a:lnSpc>
            </a:pPr>
            <a:r>
              <a:rPr lang="fr-FR" sz="2000" smtClean="0"/>
              <a:t>Et calculer la réponse de la voie d’électronique correspondante</a:t>
            </a:r>
          </a:p>
          <a:p>
            <a:pPr marL="838200" lvl="1" indent="-381000" eaLnBrk="1" hangingPunct="1">
              <a:lnSpc>
                <a:spcPct val="80000"/>
              </a:lnSpc>
            </a:pPr>
            <a:endParaRPr lang="fr-FR" sz="2000" smtClean="0"/>
          </a:p>
          <a:p>
            <a:pPr marL="838200" lvl="1" indent="-381000" eaLnBrk="1" hangingPunct="1">
              <a:lnSpc>
                <a:spcPct val="80000"/>
              </a:lnSpc>
            </a:pPr>
            <a:endParaRPr lang="fr-FR" sz="2000" smtClean="0"/>
          </a:p>
          <a:p>
            <a:pPr marL="457200" indent="-457200" eaLnBrk="1" hangingPunct="1">
              <a:lnSpc>
                <a:spcPct val="80000"/>
              </a:lnSpc>
            </a:pPr>
            <a:endParaRPr lang="fr-FR" sz="2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E4A0BB-3FEB-4056-8352-575E323C02CB}" type="slidenum">
              <a:rPr lang="en-US"/>
              <a:pPr>
                <a:defRPr/>
              </a:pPr>
              <a:t>65</a:t>
            </a:fld>
            <a:endParaRPr lang="en-US"/>
          </a:p>
        </p:txBody>
      </p:sp>
      <p:sp>
        <p:nvSpPr>
          <p:cNvPr id="67589" name="Rectangle 2"/>
          <p:cNvSpPr>
            <a:spLocks noGrp="1" noChangeArrowheads="1"/>
          </p:cNvSpPr>
          <p:nvPr>
            <p:ph type="title"/>
          </p:nvPr>
        </p:nvSpPr>
        <p:spPr>
          <a:xfrm>
            <a:off x="469900" y="-161925"/>
            <a:ext cx="8278813" cy="1143000"/>
          </a:xfrm>
        </p:spPr>
        <p:txBody>
          <a:bodyPr/>
          <a:lstStyle/>
          <a:p>
            <a:pPr eaLnBrk="1" hangingPunct="1"/>
            <a:r>
              <a:rPr lang="fr-FR" smtClean="0"/>
              <a:t>Comment procède une simulation ?</a:t>
            </a:r>
          </a:p>
        </p:txBody>
      </p:sp>
      <p:sp>
        <p:nvSpPr>
          <p:cNvPr id="675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906463"/>
            <a:ext cx="8642350" cy="5688012"/>
          </a:xfrm>
          <a:noFill/>
        </p:spPr>
        <p:txBody>
          <a:bodyPr/>
          <a:lstStyle/>
          <a:p>
            <a:pPr marL="457200" indent="-457200" eaLnBrk="1" hangingPunct="1">
              <a:lnSpc>
                <a:spcPct val="80000"/>
              </a:lnSpc>
              <a:buFontTx/>
              <a:buAutoNum type="arabicPeriod"/>
            </a:pPr>
            <a:r>
              <a:rPr lang="fr-FR" sz="2400" smtClean="0"/>
              <a:t>On crée / calcule le type de désintégration qui nous intéresse</a:t>
            </a:r>
          </a:p>
          <a:p>
            <a:pPr marL="838200" lvl="1" indent="-381000" eaLnBrk="1" hangingPunct="1">
              <a:lnSpc>
                <a:spcPct val="80000"/>
              </a:lnSpc>
            </a:pPr>
            <a:r>
              <a:rPr lang="fr-FR" sz="2000" smtClean="0"/>
              <a:t>Exemples :</a:t>
            </a:r>
          </a:p>
          <a:p>
            <a:pPr marL="1257300" lvl="2" indent="-342900" eaLnBrk="1" hangingPunct="1">
              <a:lnSpc>
                <a:spcPct val="80000"/>
              </a:lnSpc>
            </a:pPr>
            <a:r>
              <a:rPr lang="fr-FR" sz="2000" smtClean="0"/>
              <a:t>e</a:t>
            </a:r>
            <a:r>
              <a:rPr lang="fr-FR" sz="2000" baseline="30000" smtClean="0"/>
              <a:t>+</a:t>
            </a:r>
            <a:r>
              <a:rPr lang="fr-FR" sz="2000" smtClean="0"/>
              <a:t>e</a:t>
            </a:r>
            <a:r>
              <a:rPr lang="fr-FR" sz="2000" baseline="30000" smtClean="0">
                <a:latin typeface="Symbol" pitchFamily="18" charset="2"/>
              </a:rPr>
              <a:t>-</a:t>
            </a:r>
            <a:r>
              <a:rPr lang="fr-FR" sz="2000" smtClean="0"/>
              <a:t> </a:t>
            </a:r>
            <a:r>
              <a:rPr lang="fr-FR" sz="2000" smtClean="0">
                <a:cs typeface="Times New Roman" pitchFamily="18" charset="0"/>
              </a:rPr>
              <a:t>→</a:t>
            </a:r>
            <a:r>
              <a:rPr lang="fr-FR" sz="2000" smtClean="0"/>
              <a:t> </a:t>
            </a:r>
            <a:r>
              <a:rPr lang="fr-FR" sz="2000" smtClean="0">
                <a:latin typeface="Symbol" pitchFamily="18" charset="2"/>
              </a:rPr>
              <a:t>U</a:t>
            </a:r>
            <a:r>
              <a:rPr lang="fr-FR" sz="2000" smtClean="0"/>
              <a:t>(4S) </a:t>
            </a:r>
            <a:r>
              <a:rPr lang="fr-FR" sz="2000" smtClean="0">
                <a:cs typeface="Times New Roman" pitchFamily="18" charset="0"/>
              </a:rPr>
              <a:t>→</a:t>
            </a:r>
            <a:r>
              <a:rPr lang="fr-FR" sz="2000" smtClean="0"/>
              <a:t> B</a:t>
            </a:r>
            <a:r>
              <a:rPr lang="fr-FR" sz="2000" baseline="30000" smtClean="0"/>
              <a:t>0</a:t>
            </a:r>
            <a:r>
              <a:rPr lang="fr-FR" sz="2000" smtClean="0"/>
              <a:t> anti–B</a:t>
            </a:r>
            <a:r>
              <a:rPr lang="fr-FR" sz="2000" baseline="30000" smtClean="0"/>
              <a:t>0</a:t>
            </a:r>
            <a:r>
              <a:rPr lang="fr-FR" sz="2000" smtClean="0"/>
              <a:t> </a:t>
            </a:r>
          </a:p>
          <a:p>
            <a:pPr marL="1676400" lvl="3" indent="-304800" eaLnBrk="1" hangingPunct="1">
              <a:lnSpc>
                <a:spcPct val="80000"/>
              </a:lnSpc>
            </a:pPr>
            <a:r>
              <a:rPr lang="fr-FR" sz="1800" smtClean="0"/>
              <a:t>suivi de B</a:t>
            </a:r>
            <a:r>
              <a:rPr lang="fr-FR" sz="1800" baseline="30000" smtClean="0"/>
              <a:t>0</a:t>
            </a:r>
            <a:r>
              <a:rPr lang="fr-FR" sz="1800" smtClean="0"/>
              <a:t> </a:t>
            </a:r>
            <a:r>
              <a:rPr lang="fr-FR" sz="1800" smtClean="0">
                <a:cs typeface="Times New Roman" pitchFamily="18" charset="0"/>
              </a:rPr>
              <a:t>→ J/</a:t>
            </a:r>
            <a:r>
              <a:rPr lang="fr-FR" sz="1800" smtClean="0">
                <a:latin typeface="Symbol" pitchFamily="18" charset="2"/>
                <a:cs typeface="Times New Roman" pitchFamily="18" charset="0"/>
              </a:rPr>
              <a:t>Y</a:t>
            </a:r>
            <a:r>
              <a:rPr lang="fr-FR" sz="1800" smtClean="0">
                <a:cs typeface="Times New Roman" pitchFamily="18" charset="0"/>
              </a:rPr>
              <a:t> K</a:t>
            </a:r>
            <a:r>
              <a:rPr lang="fr-FR" sz="1800" baseline="30000" smtClean="0">
                <a:cs typeface="Times New Roman" pitchFamily="18" charset="0"/>
              </a:rPr>
              <a:t>0</a:t>
            </a:r>
            <a:r>
              <a:rPr lang="fr-FR" sz="1800" baseline="-25000" smtClean="0">
                <a:cs typeface="Times New Roman" pitchFamily="18" charset="0"/>
              </a:rPr>
              <a:t>S</a:t>
            </a:r>
            <a:r>
              <a:rPr lang="fr-FR" sz="1800" smtClean="0">
                <a:cs typeface="Times New Roman" pitchFamily="18" charset="0"/>
              </a:rPr>
              <a:t> </a:t>
            </a:r>
          </a:p>
          <a:p>
            <a:pPr marL="1676400" lvl="3" indent="-304800" eaLnBrk="1" hangingPunct="1">
              <a:lnSpc>
                <a:spcPct val="80000"/>
              </a:lnSpc>
            </a:pPr>
            <a:r>
              <a:rPr lang="fr-FR" sz="1800" smtClean="0">
                <a:cs typeface="Times New Roman" pitchFamily="18" charset="0"/>
              </a:rPr>
              <a:t>puis de</a:t>
            </a:r>
            <a:r>
              <a:rPr lang="fr-FR" sz="1600" smtClean="0">
                <a:cs typeface="Times New Roman" pitchFamily="18" charset="0"/>
              </a:rPr>
              <a:t> </a:t>
            </a:r>
            <a:r>
              <a:rPr lang="fr-FR" sz="1800" smtClean="0">
                <a:cs typeface="Times New Roman" pitchFamily="18" charset="0"/>
              </a:rPr>
              <a:t>J/</a:t>
            </a:r>
            <a:r>
              <a:rPr lang="fr-FR" sz="1800" smtClean="0">
                <a:latin typeface="Symbol" pitchFamily="18" charset="2"/>
                <a:cs typeface="Times New Roman" pitchFamily="18" charset="0"/>
              </a:rPr>
              <a:t>Y </a:t>
            </a:r>
            <a:r>
              <a:rPr lang="fr-FR" sz="1800" smtClean="0">
                <a:cs typeface="Times New Roman" pitchFamily="18" charset="0"/>
              </a:rPr>
              <a:t>→ </a:t>
            </a:r>
            <a:r>
              <a:rPr lang="fr-FR" sz="1800" smtClean="0"/>
              <a:t>e</a:t>
            </a:r>
            <a:r>
              <a:rPr lang="fr-FR" sz="1800" baseline="30000" smtClean="0"/>
              <a:t>+</a:t>
            </a:r>
            <a:r>
              <a:rPr lang="fr-FR" sz="1800" smtClean="0"/>
              <a:t>e</a:t>
            </a:r>
            <a:r>
              <a:rPr lang="fr-FR" sz="1800" baseline="30000" smtClean="0">
                <a:latin typeface="Symbol" pitchFamily="18" charset="2"/>
              </a:rPr>
              <a:t>-</a:t>
            </a:r>
            <a:r>
              <a:rPr lang="fr-FR" sz="1800" smtClean="0"/>
              <a:t> ou </a:t>
            </a:r>
            <a:r>
              <a:rPr lang="fr-FR" sz="1800" smtClean="0">
                <a:latin typeface="Symbol" pitchFamily="18" charset="2"/>
              </a:rPr>
              <a:t>m</a:t>
            </a:r>
            <a:r>
              <a:rPr lang="fr-FR" sz="1800" baseline="30000" smtClean="0">
                <a:latin typeface="Symbol" pitchFamily="18" charset="2"/>
              </a:rPr>
              <a:t>+</a:t>
            </a:r>
            <a:r>
              <a:rPr lang="fr-FR" sz="1800" smtClean="0">
                <a:latin typeface="Symbol" pitchFamily="18" charset="2"/>
              </a:rPr>
              <a:t>m</a:t>
            </a:r>
            <a:r>
              <a:rPr lang="fr-FR" sz="1800" baseline="30000" smtClean="0">
                <a:latin typeface="Symbol" pitchFamily="18" charset="2"/>
              </a:rPr>
              <a:t>-</a:t>
            </a:r>
            <a:r>
              <a:rPr lang="fr-FR" sz="1800" smtClean="0">
                <a:cs typeface="Times New Roman" pitchFamily="18" charset="0"/>
              </a:rPr>
              <a:t> et K</a:t>
            </a:r>
            <a:r>
              <a:rPr lang="fr-FR" sz="1800" baseline="30000" smtClean="0">
                <a:cs typeface="Times New Roman" pitchFamily="18" charset="0"/>
              </a:rPr>
              <a:t>0</a:t>
            </a:r>
            <a:r>
              <a:rPr lang="fr-FR" sz="1800" baseline="-25000" smtClean="0">
                <a:cs typeface="Times New Roman" pitchFamily="18" charset="0"/>
              </a:rPr>
              <a:t>S</a:t>
            </a:r>
            <a:r>
              <a:rPr lang="fr-FR" sz="1800" smtClean="0">
                <a:cs typeface="Times New Roman" pitchFamily="18" charset="0"/>
              </a:rPr>
              <a:t> → </a:t>
            </a:r>
            <a:r>
              <a:rPr lang="fr-FR" sz="1800" smtClean="0">
                <a:latin typeface="Symbol" pitchFamily="18" charset="2"/>
              </a:rPr>
              <a:t>p</a:t>
            </a:r>
            <a:r>
              <a:rPr lang="fr-FR" sz="1800" baseline="30000" smtClean="0">
                <a:latin typeface="Symbol" pitchFamily="18" charset="2"/>
              </a:rPr>
              <a:t>+</a:t>
            </a:r>
            <a:r>
              <a:rPr lang="fr-FR" sz="1800" smtClean="0">
                <a:latin typeface="Symbol" pitchFamily="18" charset="2"/>
              </a:rPr>
              <a:t>p</a:t>
            </a:r>
            <a:r>
              <a:rPr lang="fr-FR" sz="1800" baseline="30000" smtClean="0">
                <a:latin typeface="Symbol" pitchFamily="18" charset="2"/>
              </a:rPr>
              <a:t>-</a:t>
            </a:r>
            <a:r>
              <a:rPr lang="fr-FR" sz="1600" baseline="30000" smtClean="0">
                <a:latin typeface="Symbol" pitchFamily="18" charset="2"/>
              </a:rPr>
              <a:t> </a:t>
            </a:r>
            <a:endParaRPr lang="fr-FR" sz="3600" smtClean="0"/>
          </a:p>
          <a:p>
            <a:pPr marL="1257300" lvl="2" indent="-342900" eaLnBrk="1" hangingPunct="1">
              <a:lnSpc>
                <a:spcPct val="80000"/>
              </a:lnSpc>
            </a:pPr>
            <a:r>
              <a:rPr lang="fr-FR" sz="2000" smtClean="0"/>
              <a:t>gluon gluon </a:t>
            </a:r>
            <a:r>
              <a:rPr lang="fr-FR" sz="2000" smtClean="0">
                <a:cs typeface="Times New Roman" pitchFamily="18" charset="0"/>
              </a:rPr>
              <a:t>→</a:t>
            </a:r>
            <a:r>
              <a:rPr lang="fr-FR" sz="2000" smtClean="0"/>
              <a:t> Higgs </a:t>
            </a:r>
            <a:r>
              <a:rPr lang="fr-FR" sz="2000" smtClean="0">
                <a:cs typeface="Times New Roman" pitchFamily="18" charset="0"/>
              </a:rPr>
              <a:t>→</a:t>
            </a:r>
            <a:r>
              <a:rPr lang="fr-FR" sz="2000" smtClean="0"/>
              <a:t> </a:t>
            </a:r>
            <a:r>
              <a:rPr lang="fr-FR" sz="2000" smtClean="0">
                <a:latin typeface="Symbol" pitchFamily="18" charset="2"/>
              </a:rPr>
              <a:t>gg</a:t>
            </a:r>
            <a:endParaRPr lang="fr-FR" sz="1800" smtClean="0"/>
          </a:p>
          <a:p>
            <a:pPr marL="838200" lvl="1" indent="-381000" eaLnBrk="1" hangingPunct="1">
              <a:lnSpc>
                <a:spcPct val="80000"/>
              </a:lnSpc>
            </a:pPr>
            <a:r>
              <a:rPr lang="fr-FR" sz="2000" smtClean="0"/>
              <a:t>En terminant par des particules « standards »</a:t>
            </a:r>
          </a:p>
          <a:p>
            <a:pPr marL="457200" indent="-457200" eaLnBrk="1" hangingPunct="1">
              <a:lnSpc>
                <a:spcPct val="80000"/>
              </a:lnSpc>
              <a:buFontTx/>
              <a:buAutoNum type="arabicPeriod"/>
            </a:pPr>
            <a:r>
              <a:rPr lang="fr-FR" sz="2400" smtClean="0"/>
              <a:t>Ces produits de désintégration sont propagés dans une représentation virtuelle du détecteur</a:t>
            </a:r>
          </a:p>
          <a:p>
            <a:pPr marL="838200" lvl="1" indent="-381000" eaLnBrk="1" hangingPunct="1">
              <a:lnSpc>
                <a:spcPct val="80000"/>
              </a:lnSpc>
            </a:pPr>
            <a:r>
              <a:rPr lang="fr-FR" sz="2000" smtClean="0"/>
              <a:t>En calculant les interactions particules-matières</a:t>
            </a:r>
          </a:p>
          <a:p>
            <a:pPr marL="838200" lvl="1" indent="-381000" eaLnBrk="1" hangingPunct="1">
              <a:lnSpc>
                <a:spcPct val="80000"/>
              </a:lnSpc>
            </a:pPr>
            <a:r>
              <a:rPr lang="fr-FR" sz="2000" smtClean="0"/>
              <a:t>Les dépôts d’énergie dans la matière</a:t>
            </a:r>
          </a:p>
          <a:p>
            <a:pPr marL="838200" lvl="1" indent="-381000" eaLnBrk="1" hangingPunct="1">
              <a:lnSpc>
                <a:spcPct val="80000"/>
              </a:lnSpc>
            </a:pPr>
            <a:r>
              <a:rPr lang="fr-FR" sz="2000" smtClean="0"/>
              <a:t>Les effets sur les particules</a:t>
            </a:r>
          </a:p>
          <a:p>
            <a:pPr marL="457200" indent="-457200" eaLnBrk="1" hangingPunct="1">
              <a:lnSpc>
                <a:spcPct val="80000"/>
              </a:lnSpc>
              <a:buFontTx/>
              <a:buAutoNum type="arabicPeriod"/>
            </a:pPr>
            <a:r>
              <a:rPr lang="fr-FR" sz="2400" smtClean="0"/>
              <a:t>L’énergie déposée dans les volumes de détection est utilisée pour fabriquer des données semblables aux données réelles</a:t>
            </a:r>
          </a:p>
          <a:p>
            <a:pPr marL="838200" lvl="1" indent="-381000" eaLnBrk="1" hangingPunct="1">
              <a:lnSpc>
                <a:spcPct val="80000"/>
              </a:lnSpc>
            </a:pPr>
            <a:r>
              <a:rPr lang="fr-FR" sz="2000" smtClean="0"/>
              <a:t>A partir de ces dépôts, on va par exemple calculer la collection de lumière dans un cristal, la charge collectée dans un gaz, etc..</a:t>
            </a:r>
          </a:p>
          <a:p>
            <a:pPr marL="838200" lvl="1" indent="-381000" eaLnBrk="1" hangingPunct="1">
              <a:lnSpc>
                <a:spcPct val="80000"/>
              </a:lnSpc>
            </a:pPr>
            <a:r>
              <a:rPr lang="fr-FR" sz="2000" smtClean="0"/>
              <a:t>Et calculer la réponse de la voie d’électronique correspondante</a:t>
            </a:r>
          </a:p>
          <a:p>
            <a:pPr marL="838200" lvl="1" indent="-381000" eaLnBrk="1" hangingPunct="1">
              <a:lnSpc>
                <a:spcPct val="80000"/>
              </a:lnSpc>
            </a:pPr>
            <a:endParaRPr lang="fr-FR" sz="2000" smtClean="0"/>
          </a:p>
          <a:p>
            <a:pPr marL="838200" lvl="1" indent="-381000" eaLnBrk="1" hangingPunct="1">
              <a:lnSpc>
                <a:spcPct val="80000"/>
              </a:lnSpc>
            </a:pPr>
            <a:endParaRPr lang="fr-FR" sz="2000" smtClean="0"/>
          </a:p>
          <a:p>
            <a:pPr marL="457200" indent="-457200" eaLnBrk="1" hangingPunct="1">
              <a:lnSpc>
                <a:spcPct val="80000"/>
              </a:lnSpc>
            </a:pPr>
            <a:endParaRPr lang="fr-FR" sz="2400" smtClean="0"/>
          </a:p>
        </p:txBody>
      </p:sp>
      <p:sp>
        <p:nvSpPr>
          <p:cNvPr id="564228" name="Rectangle 4"/>
          <p:cNvSpPr>
            <a:spLocks noChangeArrowheads="1"/>
          </p:cNvSpPr>
          <p:nvPr/>
        </p:nvSpPr>
        <p:spPr bwMode="auto">
          <a:xfrm>
            <a:off x="684213" y="1222375"/>
            <a:ext cx="7704137" cy="1855788"/>
          </a:xfrm>
          <a:prstGeom prst="rect">
            <a:avLst/>
          </a:prstGeom>
          <a:solidFill>
            <a:schemeClr val="accent2">
              <a:alpha val="89803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fr-FR" sz="2000">
                <a:solidFill>
                  <a:schemeClr val="bg1"/>
                </a:solidFill>
                <a:latin typeface="Times New Roman" pitchFamily="18" charset="0"/>
              </a:rPr>
              <a:t>On parle de « </a:t>
            </a:r>
            <a:r>
              <a:rPr lang="fr-FR" sz="2000" b="1">
                <a:solidFill>
                  <a:schemeClr val="bg1"/>
                </a:solidFill>
                <a:latin typeface="Times New Roman" pitchFamily="18" charset="0"/>
              </a:rPr>
              <a:t>générateurs</a:t>
            </a:r>
            <a:r>
              <a:rPr lang="fr-FR" sz="2000">
                <a:solidFill>
                  <a:schemeClr val="bg1"/>
                </a:solidFill>
                <a:latin typeface="Times New Roman" pitchFamily="18" charset="0"/>
              </a:rPr>
              <a:t> »:</a:t>
            </a:r>
          </a:p>
          <a:p>
            <a:pPr marL="742950" lvl="1" indent="-285750" eaLnBrk="1" hangingPunct="1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fr-FR">
                <a:solidFill>
                  <a:schemeClr val="bg1"/>
                </a:solidFill>
                <a:latin typeface="Times New Roman" pitchFamily="18" charset="0"/>
              </a:rPr>
              <a:t>Logiciels spécialisés dans le calcul de certaines désintégrations</a:t>
            </a:r>
          </a:p>
          <a:p>
            <a:pPr marL="742950" lvl="1" indent="-285750" eaLnBrk="1" hangingPunct="1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fr-FR">
                <a:solidFill>
                  <a:schemeClr val="bg1"/>
                </a:solidFill>
                <a:latin typeface="Times New Roman" pitchFamily="18" charset="0"/>
              </a:rPr>
              <a:t>Ils « savent » prendre en compte les paramètres théoriques que l’on veut mesurer</a:t>
            </a:r>
          </a:p>
          <a:p>
            <a:pPr marL="742950" lvl="1" indent="-285750" eaLnBrk="1" hangingPunct="1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fr-FR">
                <a:solidFill>
                  <a:schemeClr val="bg1"/>
                </a:solidFill>
                <a:latin typeface="Times New Roman" pitchFamily="18" charset="0"/>
              </a:rPr>
              <a:t>Dépend de l’expérience et/ou de la mesure</a:t>
            </a:r>
          </a:p>
          <a:p>
            <a:pPr marL="742950" lvl="1" indent="-285750" eaLnBrk="1" hangingPunct="1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fr-FR">
                <a:solidFill>
                  <a:schemeClr val="bg1"/>
                </a:solidFill>
                <a:latin typeface="Times New Roman" pitchFamily="18" charset="0"/>
              </a:rPr>
              <a:t>Exemples de générateurs: JETSET, EvtGen, TAULO, etc…</a:t>
            </a:r>
          </a:p>
        </p:txBody>
      </p:sp>
      <p:sp>
        <p:nvSpPr>
          <p:cNvPr id="564229" name="Rectangle 5"/>
          <p:cNvSpPr>
            <a:spLocks noChangeArrowheads="1"/>
          </p:cNvSpPr>
          <p:nvPr/>
        </p:nvSpPr>
        <p:spPr bwMode="auto">
          <a:xfrm>
            <a:off x="684213" y="5345113"/>
            <a:ext cx="7704137" cy="698500"/>
          </a:xfrm>
          <a:prstGeom prst="rect">
            <a:avLst/>
          </a:prstGeom>
          <a:solidFill>
            <a:schemeClr val="accent2">
              <a:alpha val="89803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fr-FR" sz="2000">
                <a:solidFill>
                  <a:schemeClr val="bg1"/>
                </a:solidFill>
                <a:latin typeface="Times New Roman" pitchFamily="18" charset="0"/>
              </a:rPr>
              <a:t>C’est la phase dite de « </a:t>
            </a:r>
            <a:r>
              <a:rPr lang="fr-FR" sz="2000" b="1">
                <a:solidFill>
                  <a:schemeClr val="bg1"/>
                </a:solidFill>
                <a:latin typeface="Times New Roman" pitchFamily="18" charset="0"/>
              </a:rPr>
              <a:t>digitisation</a:t>
            </a:r>
            <a:r>
              <a:rPr lang="fr-FR" sz="2000">
                <a:solidFill>
                  <a:schemeClr val="bg1"/>
                </a:solidFill>
                <a:latin typeface="Times New Roman" pitchFamily="18" charset="0"/>
              </a:rPr>
              <a:t> »:</a:t>
            </a:r>
          </a:p>
          <a:p>
            <a:pPr marL="742950" lvl="1" indent="-285750" eaLnBrk="1" hangingPunct="1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fr-FR">
                <a:solidFill>
                  <a:schemeClr val="bg1"/>
                </a:solidFill>
                <a:latin typeface="Times New Roman" pitchFamily="18" charset="0"/>
              </a:rPr>
              <a:t>Qui dépend des appareillages spécifiques de l’expérience</a:t>
            </a:r>
          </a:p>
        </p:txBody>
      </p:sp>
      <p:sp>
        <p:nvSpPr>
          <p:cNvPr id="564230" name="Rectangle 6"/>
          <p:cNvSpPr>
            <a:spLocks noChangeArrowheads="1"/>
          </p:cNvSpPr>
          <p:nvPr/>
        </p:nvSpPr>
        <p:spPr bwMode="auto">
          <a:xfrm>
            <a:off x="684213" y="3644900"/>
            <a:ext cx="7704137" cy="1304925"/>
          </a:xfrm>
          <a:prstGeom prst="rect">
            <a:avLst/>
          </a:prstGeom>
          <a:solidFill>
            <a:schemeClr val="accent2">
              <a:alpha val="89803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fr-FR" sz="2000">
                <a:solidFill>
                  <a:schemeClr val="bg1"/>
                </a:solidFill>
                <a:latin typeface="Times New Roman" pitchFamily="18" charset="0"/>
              </a:rPr>
              <a:t>C’est la phase de dite de « </a:t>
            </a:r>
            <a:r>
              <a:rPr lang="fr-FR" sz="2000" b="1">
                <a:solidFill>
                  <a:schemeClr val="bg1"/>
                </a:solidFill>
                <a:latin typeface="Times New Roman" pitchFamily="18" charset="0"/>
              </a:rPr>
              <a:t>tracking</a:t>
            </a:r>
            <a:r>
              <a:rPr lang="fr-FR" sz="2000">
                <a:solidFill>
                  <a:schemeClr val="bg1"/>
                </a:solidFill>
                <a:latin typeface="Times New Roman" pitchFamily="18" charset="0"/>
              </a:rPr>
              <a:t> » :</a:t>
            </a:r>
          </a:p>
          <a:p>
            <a:pPr marL="742950" lvl="1" indent="-285750" eaLnBrk="1" hangingPunct="1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fr-FR">
                <a:solidFill>
                  <a:schemeClr val="bg1"/>
                </a:solidFill>
                <a:latin typeface="Times New Roman" pitchFamily="18" charset="0"/>
              </a:rPr>
              <a:t>Elle se base sur des outils généraux, comme Geant4, qui permettent:</a:t>
            </a:r>
          </a:p>
          <a:p>
            <a:pPr marL="1143000" lvl="2" indent="-2286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fr-FR">
                <a:solidFill>
                  <a:schemeClr val="bg1"/>
                </a:solidFill>
                <a:latin typeface="Times New Roman" pitchFamily="18" charset="0"/>
              </a:rPr>
              <a:t>La description des détecteurs: géométrie, matériaux, etc…</a:t>
            </a:r>
          </a:p>
          <a:p>
            <a:pPr marL="1143000" lvl="2" indent="-2286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fr-FR">
                <a:solidFill>
                  <a:schemeClr val="bg1"/>
                </a:solidFill>
                <a:latin typeface="Times New Roman" pitchFamily="18" charset="0"/>
              </a:rPr>
              <a:t>Le calcul des interactions particules-matières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64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64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64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4228" grpId="0" animBg="1"/>
      <p:bldP spid="564229" grpId="0" animBg="1"/>
      <p:bldP spid="564230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0D61C8-6A37-4FC5-BF18-34D1B41C088C}" type="slidenum">
              <a:rPr lang="en-US"/>
              <a:pPr>
                <a:defRPr/>
              </a:pPr>
              <a:t>66</a:t>
            </a:fld>
            <a:endParaRPr lang="en-US"/>
          </a:p>
        </p:txBody>
      </p:sp>
      <p:sp>
        <p:nvSpPr>
          <p:cNvPr id="68613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fr-FR" smtClean="0"/>
              <a:t>Geant4</a:t>
            </a:r>
          </a:p>
        </p:txBody>
      </p:sp>
      <p:sp>
        <p:nvSpPr>
          <p:cNvPr id="68614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573463"/>
            <a:ext cx="6400800" cy="24955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fr-FR" sz="2400" smtClean="0"/>
              <a:t>Présentation générale</a:t>
            </a:r>
          </a:p>
          <a:p>
            <a:pPr eaLnBrk="1" hangingPunct="1">
              <a:lnSpc>
                <a:spcPct val="90000"/>
              </a:lnSpc>
            </a:pPr>
            <a:r>
              <a:rPr lang="fr-FR" sz="2400" smtClean="0"/>
              <a:t>Géométrie</a:t>
            </a:r>
          </a:p>
          <a:p>
            <a:pPr eaLnBrk="1" hangingPunct="1">
              <a:lnSpc>
                <a:spcPct val="90000"/>
              </a:lnSpc>
            </a:pPr>
            <a:r>
              <a:rPr lang="fr-FR" sz="2400" smtClean="0"/>
              <a:t>Particules</a:t>
            </a:r>
          </a:p>
          <a:p>
            <a:pPr eaLnBrk="1" hangingPunct="1">
              <a:lnSpc>
                <a:spcPct val="90000"/>
              </a:lnSpc>
            </a:pPr>
            <a:r>
              <a:rPr lang="fr-FR" sz="2400" smtClean="0"/>
              <a:t>Processus</a:t>
            </a:r>
          </a:p>
          <a:p>
            <a:pPr eaLnBrk="1" hangingPunct="1">
              <a:lnSpc>
                <a:spcPct val="90000"/>
              </a:lnSpc>
            </a:pPr>
            <a:r>
              <a:rPr lang="fr-FR" sz="2400" smtClean="0"/>
              <a:t>Le stepping</a:t>
            </a:r>
          </a:p>
          <a:p>
            <a:pPr eaLnBrk="1" hangingPunct="1">
              <a:lnSpc>
                <a:spcPct val="90000"/>
              </a:lnSpc>
            </a:pPr>
            <a:r>
              <a:rPr lang="fr-FR" sz="2400" smtClean="0"/>
              <a:t>Les cuts (seuil) de production (de secondaires)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033034-3AF4-47A7-8542-220FCEE42C04}" type="slidenum">
              <a:rPr lang="en-US"/>
              <a:pPr>
                <a:defRPr/>
              </a:pPr>
              <a:t>67</a:t>
            </a:fld>
            <a:endParaRPr lang="en-US"/>
          </a:p>
        </p:txBody>
      </p:sp>
      <p:sp>
        <p:nvSpPr>
          <p:cNvPr id="69637" name="Rectangle 4"/>
          <p:cNvSpPr>
            <a:spLocks noGrp="1" noChangeArrowheads="1"/>
          </p:cNvSpPr>
          <p:nvPr>
            <p:ph type="title"/>
          </p:nvPr>
        </p:nvSpPr>
        <p:spPr>
          <a:xfrm>
            <a:off x="323850" y="0"/>
            <a:ext cx="7772400" cy="1143000"/>
          </a:xfrm>
        </p:spPr>
        <p:txBody>
          <a:bodyPr/>
          <a:lstStyle/>
          <a:p>
            <a:pPr eaLnBrk="1" hangingPunct="1"/>
            <a:r>
              <a:rPr lang="fr-FR" sz="4000" smtClean="0"/>
              <a:t>Un logiciel de simulation : Geant4</a:t>
            </a:r>
          </a:p>
        </p:txBody>
      </p:sp>
      <p:sp>
        <p:nvSpPr>
          <p:cNvPr id="69638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71438" y="1196975"/>
            <a:ext cx="8964612" cy="5256213"/>
          </a:xfrm>
        </p:spPr>
        <p:txBody>
          <a:bodyPr/>
          <a:lstStyle/>
          <a:p>
            <a:pPr eaLnBrk="1" hangingPunct="1"/>
            <a:r>
              <a:rPr lang="fr-FR" sz="2800" smtClean="0"/>
              <a:t>Geant4 (« GEometry ANd Tracking ») est un logiciel de simulation des interactions particules-matières, à vocation « généraliste »:</a:t>
            </a:r>
          </a:p>
          <a:p>
            <a:pPr lvl="1" eaLnBrk="1" hangingPunct="1"/>
            <a:r>
              <a:rPr lang="fr-FR" sz="2400" smtClean="0"/>
              <a:t>Utilisé en physique des hautes énergies, physique des ions lourds, astro-particules</a:t>
            </a:r>
          </a:p>
          <a:p>
            <a:pPr lvl="1" eaLnBrk="1" hangingPunct="1"/>
            <a:r>
              <a:rPr lang="fr-FR" sz="2400" smtClean="0"/>
              <a:t>Mais aussi dans des domaines de basses énergies : médical (radiothérapie, imagerie), spatial (vols habités, radiation sur électronique), astrophysique…</a:t>
            </a:r>
          </a:p>
          <a:p>
            <a:pPr lvl="1" eaLnBrk="1" hangingPunct="1"/>
            <a:r>
              <a:rPr lang="fr-FR" sz="2400" smtClean="0"/>
              <a:t>Geant4 est « orienté objet » et écrit en C++</a:t>
            </a:r>
          </a:p>
          <a:p>
            <a:pPr eaLnBrk="1" hangingPunct="1"/>
            <a:r>
              <a:rPr lang="fr-FR" sz="2800" smtClean="0"/>
              <a:t>Geant4 est le successeur de GEANT3, écrit en FORTRAN</a:t>
            </a:r>
          </a:p>
          <a:p>
            <a:pPr lvl="1" eaLnBrk="1" hangingPunct="1"/>
            <a:r>
              <a:rPr lang="fr-FR" sz="2400" smtClean="0"/>
              <a:t>GEANT3 étant alors le standard de la physique des hautes énergies</a:t>
            </a:r>
          </a:p>
        </p:txBody>
      </p:sp>
      <p:pic>
        <p:nvPicPr>
          <p:cNvPr id="6963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260350"/>
            <a:ext cx="2568575" cy="6270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Espace réservé de la date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29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30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41A9B8-1E11-4158-B129-19516DB6782C}" type="slidenum">
              <a:rPr lang="en-US"/>
              <a:pPr>
                <a:defRPr/>
              </a:pPr>
              <a:t>68</a:t>
            </a:fld>
            <a:endParaRPr lang="en-US"/>
          </a:p>
        </p:txBody>
      </p:sp>
      <p:sp>
        <p:nvSpPr>
          <p:cNvPr id="70661" name="Rectangle 29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662" name="Rectangle 4"/>
          <p:cNvSpPr>
            <a:spLocks noChangeArrowheads="1"/>
          </p:cNvSpPr>
          <p:nvPr/>
        </p:nvSpPr>
        <p:spPr bwMode="auto">
          <a:xfrm>
            <a:off x="0" y="76200"/>
            <a:ext cx="493236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/>
            <a:r>
              <a:rPr lang="en-US" altLang="ja-JP" sz="3600">
                <a:solidFill>
                  <a:schemeClr val="bg1"/>
                </a:solidFill>
                <a:latin typeface="Times New Roman" pitchFamily="18" charset="0"/>
                <a:ea typeface="ＭＳ Ｐゴシック" pitchFamily="50" charset="-128"/>
              </a:rPr>
              <a:t>La Collaboration Geant4</a:t>
            </a:r>
          </a:p>
        </p:txBody>
      </p:sp>
      <p:pic>
        <p:nvPicPr>
          <p:cNvPr id="70663" name="Picture 5" descr="world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209800"/>
            <a:ext cx="6096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4" name="Picture 6"/>
          <p:cNvPicPr preferRelativeResize="0">
            <a:picLocks noChangeAspect="1" noChangeArrowheads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6" t="28656" r="11417" b="22566"/>
          <a:stretch>
            <a:fillRect/>
          </a:stretch>
        </p:blipFill>
        <p:spPr bwMode="auto">
          <a:xfrm>
            <a:off x="304800" y="3352800"/>
            <a:ext cx="884238" cy="984250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665" name="Picture 7" descr="ESA_4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271" b="18645"/>
          <a:stretch>
            <a:fillRect/>
          </a:stretch>
        </p:blipFill>
        <p:spPr bwMode="auto">
          <a:xfrm>
            <a:off x="2895600" y="990600"/>
            <a:ext cx="1752600" cy="85090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6" name="Picture 8" descr="harp"/>
          <p:cNvPicPr preferRelativeResize="0">
            <a:picLocks noChangeAspect="1" noChangeArrowheads="1"/>
          </p:cNvPicPr>
          <p:nvPr/>
        </p:nvPicPr>
        <p:blipFill>
          <a:blip r:embed="rId6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381000"/>
            <a:ext cx="762000" cy="98425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7" name="Picture 9" descr="INFNLogo"/>
          <p:cNvPicPr preferRelativeResize="0">
            <a:picLocks noChangeAspect="1" noChangeArrowheads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625" y="2743200"/>
            <a:ext cx="1196975" cy="98425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8" name="Picture 10" descr="KEK"/>
          <p:cNvPicPr preferRelativeResize="0">
            <a:picLocks noChangeAspect="1" noChangeArrowheads="1"/>
          </p:cNvPicPr>
          <p:nvPr/>
        </p:nvPicPr>
        <p:blipFill>
          <a:blip r:embed="rId8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990600"/>
            <a:ext cx="1190625" cy="98425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9" name="Picture 11" descr="BABAR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447800"/>
            <a:ext cx="1793875" cy="627063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70" name="Picture 12" descr="goethe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81000"/>
            <a:ext cx="711200" cy="98425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71" name="Picture 13" descr="atlas-logo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09800"/>
            <a:ext cx="844550" cy="98425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72" name="Picture 1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90600"/>
            <a:ext cx="1066800" cy="984250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</p:pic>
      <p:pic>
        <p:nvPicPr>
          <p:cNvPr id="70673" name="Picture 15" descr="Karo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81000"/>
            <a:ext cx="990600" cy="987425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74" name="Picture 16" descr="slac2"/>
          <p:cNvPicPr preferRelativeResize="0">
            <a:picLocks noChangeAspect="1" noChangeArrowheads="1"/>
          </p:cNvPicPr>
          <p:nvPr/>
        </p:nvPicPr>
        <p:blipFill>
          <a:blip r:embed="rId1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28600"/>
            <a:ext cx="1219200" cy="976313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75" name="Picture 17" descr="lebedev2"/>
          <p:cNvPicPr preferRelativeResize="0">
            <a:picLocks noChangeAspect="1" noChangeArrowheads="1"/>
          </p:cNvPicPr>
          <p:nvPr/>
        </p:nvPicPr>
        <p:blipFill>
          <a:blip r:embed="rId15">
            <a:lum contras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55"/>
          <a:stretch>
            <a:fillRect/>
          </a:stretch>
        </p:blipFill>
        <p:spPr bwMode="auto">
          <a:xfrm>
            <a:off x="161925" y="4572000"/>
            <a:ext cx="1133475" cy="915988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76" name="Picture 18" descr="TERA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90"/>
          <a:stretch>
            <a:fillRect/>
          </a:stretch>
        </p:blipFill>
        <p:spPr bwMode="auto">
          <a:xfrm>
            <a:off x="7620000" y="1676400"/>
            <a:ext cx="1204913" cy="912813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77" name="Picture 19" descr="in2p3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31"/>
          <a:stretch>
            <a:fillRect/>
          </a:stretch>
        </p:blipFill>
        <p:spPr bwMode="auto">
          <a:xfrm>
            <a:off x="2895600" y="5029200"/>
            <a:ext cx="1870075" cy="655638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78" name="Text Box 20"/>
          <p:cNvSpPr txBox="1">
            <a:spLocks noChangeArrowheads="1"/>
          </p:cNvSpPr>
          <p:nvPr/>
        </p:nvSpPr>
        <p:spPr bwMode="auto">
          <a:xfrm>
            <a:off x="7086600" y="5410200"/>
            <a:ext cx="1905000" cy="1041400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fr-FR" altLang="ja-JP" sz="1200">
                <a:solidFill>
                  <a:srgbClr val="339933"/>
                </a:solidFill>
                <a:latin typeface="Times New Roman" pitchFamily="18" charset="0"/>
                <a:ea typeface="ＭＳ Ｐゴシック" pitchFamily="50" charset="-128"/>
              </a:rPr>
              <a:t>Collaborateurs en individuel en provenance aussi de</a:t>
            </a:r>
          </a:p>
          <a:p>
            <a:pPr algn="ctr"/>
            <a:r>
              <a:rPr lang="fr-FR" altLang="ja-JP" sz="1200">
                <a:solidFill>
                  <a:srgbClr val="003399"/>
                </a:solidFill>
                <a:latin typeface="Times New Roman" pitchFamily="18" charset="0"/>
                <a:ea typeface="ＭＳ Ｐゴシック" pitchFamily="50" charset="-128"/>
              </a:rPr>
              <a:t>Budker Inst. of Physics</a:t>
            </a:r>
            <a:endParaRPr lang="fr-FR" altLang="ja-JP" sz="1200">
              <a:solidFill>
                <a:srgbClr val="339933"/>
              </a:solidFill>
              <a:latin typeface="Times New Roman" pitchFamily="18" charset="0"/>
              <a:ea typeface="ＭＳ Ｐゴシック" pitchFamily="50" charset="-128"/>
            </a:endParaRPr>
          </a:p>
          <a:p>
            <a:pPr algn="ctr">
              <a:lnSpc>
                <a:spcPct val="70000"/>
              </a:lnSpc>
            </a:pPr>
            <a:r>
              <a:rPr lang="fr-FR" altLang="ja-JP" sz="1200">
                <a:solidFill>
                  <a:srgbClr val="FF6600"/>
                </a:solidFill>
                <a:latin typeface="Times New Roman" pitchFamily="18" charset="0"/>
                <a:ea typeface="ＭＳ Ｐゴシック" pitchFamily="50" charset="-128"/>
              </a:rPr>
              <a:t>IHEP Protvino</a:t>
            </a:r>
            <a:endParaRPr lang="fr-FR" altLang="ja-JP" sz="1200">
              <a:solidFill>
                <a:srgbClr val="339933"/>
              </a:solidFill>
              <a:latin typeface="Times New Roman" pitchFamily="18" charset="0"/>
              <a:ea typeface="ＭＳ Ｐゴシック" pitchFamily="50" charset="-128"/>
            </a:endParaRPr>
          </a:p>
          <a:p>
            <a:pPr algn="ctr"/>
            <a:r>
              <a:rPr lang="fr-FR" altLang="ja-JP" sz="1200">
                <a:solidFill>
                  <a:srgbClr val="9933FF"/>
                </a:solidFill>
                <a:latin typeface="Times New Roman" pitchFamily="18" charset="0"/>
                <a:ea typeface="ＭＳ Ｐゴシック" pitchFamily="50" charset="-128"/>
              </a:rPr>
              <a:t>MEPHI Moscow</a:t>
            </a:r>
            <a:r>
              <a:rPr lang="fr-FR" altLang="ja-JP" sz="1200">
                <a:solidFill>
                  <a:srgbClr val="339933"/>
                </a:solidFill>
                <a:latin typeface="Times New Roman" pitchFamily="18" charset="0"/>
                <a:ea typeface="ＭＳ Ｐゴシック" pitchFamily="50" charset="-128"/>
              </a:rPr>
              <a:t> </a:t>
            </a:r>
          </a:p>
          <a:p>
            <a:pPr algn="ctr"/>
            <a:r>
              <a:rPr lang="fr-FR" altLang="ja-JP" sz="1200">
                <a:solidFill>
                  <a:srgbClr val="FF3399"/>
                </a:solidFill>
                <a:latin typeface="Times New Roman" pitchFamily="18" charset="0"/>
                <a:ea typeface="ＭＳ Ｐゴシック" pitchFamily="50" charset="-128"/>
              </a:rPr>
              <a:t>Pittsburg University</a:t>
            </a:r>
            <a:endParaRPr lang="fr-FR" altLang="ja-JP" sz="1200" i="1">
              <a:solidFill>
                <a:srgbClr val="FF3399"/>
              </a:solidFill>
              <a:latin typeface="Times New Roman" pitchFamily="18" charset="0"/>
              <a:ea typeface="ＭＳ Ｐゴシック" pitchFamily="50" charset="-128"/>
            </a:endParaRPr>
          </a:p>
        </p:txBody>
      </p:sp>
      <p:pic>
        <p:nvPicPr>
          <p:cNvPr id="70679" name="Picture 21" descr="jefferson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094"/>
          <a:stretch>
            <a:fillRect/>
          </a:stretch>
        </p:blipFill>
        <p:spPr bwMode="auto">
          <a:xfrm>
            <a:off x="5638800" y="5638800"/>
            <a:ext cx="1323975" cy="655638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80" name="Picture 22" descr="triumf"/>
          <p:cNvPicPr>
            <a:picLocks noChangeAspect="1" noChangeArrowheads="1"/>
          </p:cNvPicPr>
          <p:nvPr/>
        </p:nvPicPr>
        <p:blipFill>
          <a:blip r:embed="rId19">
            <a:lum contras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038600"/>
            <a:ext cx="962025" cy="915988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81" name="Picture 23" descr="lhcblogo"/>
          <p:cNvPicPr preferRelativeResize="0">
            <a:picLocks noChangeAspect="1" noChangeArrowheads="1"/>
          </p:cNvPicPr>
          <p:nvPr/>
        </p:nvPicPr>
        <p:blipFill>
          <a:blip r:embed="rId20">
            <a:lum contras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029200"/>
            <a:ext cx="1217613" cy="912813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82" name="Text Box 24"/>
          <p:cNvSpPr txBox="1">
            <a:spLocks noChangeArrowheads="1"/>
          </p:cNvSpPr>
          <p:nvPr/>
        </p:nvSpPr>
        <p:spPr bwMode="auto">
          <a:xfrm>
            <a:off x="2895600" y="5791200"/>
            <a:ext cx="2300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ja-JP" sz="2400">
                <a:solidFill>
                  <a:schemeClr val="bg1"/>
                </a:solidFill>
                <a:latin typeface="Times New Roman" pitchFamily="18" charset="0"/>
                <a:ea typeface="ＭＳ Ｐゴシック" pitchFamily="50" charset="-128"/>
              </a:rPr>
              <a:t>Helsinki Inst. Ph.</a:t>
            </a:r>
          </a:p>
        </p:txBody>
      </p:sp>
      <p:sp>
        <p:nvSpPr>
          <p:cNvPr id="70683" name="Text Box 25"/>
          <p:cNvSpPr txBox="1">
            <a:spLocks noChangeArrowheads="1"/>
          </p:cNvSpPr>
          <p:nvPr/>
        </p:nvSpPr>
        <p:spPr bwMode="auto">
          <a:xfrm>
            <a:off x="7756525" y="4918075"/>
            <a:ext cx="11509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ja-JP" sz="2400">
                <a:solidFill>
                  <a:schemeClr val="bg1"/>
                </a:solidFill>
                <a:latin typeface="Times New Roman" pitchFamily="18" charset="0"/>
                <a:ea typeface="ＭＳ Ｐゴシック" pitchFamily="50" charset="-128"/>
              </a:rPr>
              <a:t>PPARC</a:t>
            </a:r>
          </a:p>
        </p:txBody>
      </p:sp>
      <p:sp>
        <p:nvSpPr>
          <p:cNvPr id="70684" name="Text Box 26"/>
          <p:cNvSpPr txBox="1">
            <a:spLocks noChangeArrowheads="1"/>
          </p:cNvSpPr>
          <p:nvPr/>
        </p:nvSpPr>
        <p:spPr bwMode="auto">
          <a:xfrm>
            <a:off x="4937125" y="4994275"/>
            <a:ext cx="21796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ja-JP" sz="2400">
                <a:solidFill>
                  <a:schemeClr val="bg1"/>
                </a:solidFill>
                <a:latin typeface="Times New Roman" pitchFamily="18" charset="0"/>
                <a:ea typeface="ＭＳ Ｐゴシック" pitchFamily="50" charset="-128"/>
              </a:rPr>
              <a:t>Univ. Barcelona</a:t>
            </a:r>
          </a:p>
        </p:txBody>
      </p:sp>
      <p:sp>
        <p:nvSpPr>
          <p:cNvPr id="70685" name="Text Box 27"/>
          <p:cNvSpPr txBox="1">
            <a:spLocks noChangeArrowheads="1"/>
          </p:cNvSpPr>
          <p:nvPr/>
        </p:nvSpPr>
        <p:spPr bwMode="auto">
          <a:xfrm>
            <a:off x="8077200" y="0"/>
            <a:ext cx="863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ja-JP" sz="2000">
                <a:solidFill>
                  <a:schemeClr val="bg1"/>
                </a:solidFill>
                <a:latin typeface="Times New Roman" pitchFamily="18" charset="0"/>
                <a:ea typeface="ＭＳ Ｐゴシック" pitchFamily="50" charset="-128"/>
              </a:rPr>
              <a:t>HARP</a:t>
            </a:r>
          </a:p>
        </p:txBody>
      </p:sp>
      <p:sp>
        <p:nvSpPr>
          <p:cNvPr id="70686" name="Text Box 28"/>
          <p:cNvSpPr txBox="1">
            <a:spLocks noChangeArrowheads="1"/>
          </p:cNvSpPr>
          <p:nvPr/>
        </p:nvSpPr>
        <p:spPr bwMode="auto">
          <a:xfrm>
            <a:off x="152400" y="5410200"/>
            <a:ext cx="10588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ja-JP" sz="2000">
                <a:solidFill>
                  <a:schemeClr val="bg1"/>
                </a:solidFill>
                <a:latin typeface="Times New Roman" pitchFamily="18" charset="0"/>
                <a:ea typeface="ＭＳ Ｐゴシック" pitchFamily="50" charset="-128"/>
              </a:rPr>
              <a:t>Lebedev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1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1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640665-E417-4912-AD40-5D1EA39FF144}" type="slidenum">
              <a:rPr lang="en-US"/>
              <a:pPr>
                <a:defRPr/>
              </a:pPr>
              <a:t>69</a:t>
            </a:fld>
            <a:endParaRPr lang="en-US"/>
          </a:p>
        </p:txBody>
      </p:sp>
      <p:sp>
        <p:nvSpPr>
          <p:cNvPr id="71685" name="Rectangle 6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6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4450"/>
            <a:ext cx="7772400" cy="1143000"/>
          </a:xfrm>
        </p:spPr>
        <p:txBody>
          <a:bodyPr/>
          <a:lstStyle/>
          <a:p>
            <a:pPr eaLnBrk="1" hangingPunct="1"/>
            <a:r>
              <a:rPr lang="fr-FR" smtClean="0">
                <a:solidFill>
                  <a:schemeClr val="bg1"/>
                </a:solidFill>
              </a:rPr>
              <a:t>Exemples d’applications</a:t>
            </a:r>
          </a:p>
        </p:txBody>
      </p:sp>
      <p:sp>
        <p:nvSpPr>
          <p:cNvPr id="716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fr-FR" smtClean="0"/>
          </a:p>
        </p:txBody>
      </p:sp>
      <p:pic>
        <p:nvPicPr>
          <p:cNvPr id="716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" y="1196975"/>
            <a:ext cx="4098925" cy="332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690" name="Picture 10" descr="calo-atlas-bi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1412875"/>
            <a:ext cx="3476625" cy="395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91" name="Picture 12" descr="cms - ion lourd - bi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4660900"/>
            <a:ext cx="3681412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9629" name="Text Box 13"/>
          <p:cNvSpPr txBox="1">
            <a:spLocks noChangeArrowheads="1"/>
          </p:cNvSpPr>
          <p:nvPr/>
        </p:nvSpPr>
        <p:spPr bwMode="auto">
          <a:xfrm>
            <a:off x="7532688" y="2478088"/>
            <a:ext cx="1071562" cy="374650"/>
          </a:xfrm>
          <a:prstGeom prst="rect">
            <a:avLst/>
          </a:prstGeom>
          <a:solidFill>
            <a:schemeClr val="accent2">
              <a:alpha val="50195"/>
            </a:schemeClr>
          </a:solidFill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fr-FR" sz="2000" b="1">
                <a:solidFill>
                  <a:schemeClr val="bg1"/>
                </a:solidFill>
                <a:latin typeface="Times New Roman" pitchFamily="18" charset="0"/>
              </a:rPr>
              <a:t>ATLAS</a:t>
            </a:r>
          </a:p>
        </p:txBody>
      </p:sp>
      <p:sp>
        <p:nvSpPr>
          <p:cNvPr id="239630" name="Text Box 14"/>
          <p:cNvSpPr txBox="1">
            <a:spLocks noChangeArrowheads="1"/>
          </p:cNvSpPr>
          <p:nvPr/>
        </p:nvSpPr>
        <p:spPr bwMode="auto">
          <a:xfrm>
            <a:off x="1806575" y="4700588"/>
            <a:ext cx="787400" cy="374650"/>
          </a:xfrm>
          <a:prstGeom prst="rect">
            <a:avLst/>
          </a:prstGeom>
          <a:solidFill>
            <a:schemeClr val="accent2">
              <a:alpha val="50195"/>
            </a:schemeClr>
          </a:solidFill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fr-FR" sz="2000" b="1">
                <a:solidFill>
                  <a:schemeClr val="bg1"/>
                </a:solidFill>
                <a:latin typeface="Times New Roman" pitchFamily="18" charset="0"/>
              </a:rPr>
              <a:t>CMS</a:t>
            </a:r>
          </a:p>
        </p:txBody>
      </p:sp>
      <p:sp>
        <p:nvSpPr>
          <p:cNvPr id="71694" name="Text Box 15"/>
          <p:cNvSpPr txBox="1">
            <a:spLocks noChangeArrowheads="1"/>
          </p:cNvSpPr>
          <p:nvPr/>
        </p:nvSpPr>
        <p:spPr bwMode="auto">
          <a:xfrm>
            <a:off x="1781175" y="6157913"/>
            <a:ext cx="1619250" cy="366712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>
                <a:solidFill>
                  <a:schemeClr val="bg1"/>
                </a:solidFill>
                <a:latin typeface="Times New Roman" pitchFamily="18" charset="0"/>
              </a:rPr>
              <a:t>Collision Pb Pb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9629" grpId="0" animBg="1"/>
      <p:bldP spid="2396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5" descr="Blasen53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50" y="-26988"/>
            <a:ext cx="9753600" cy="7315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53975"/>
            <a:ext cx="7772400" cy="1143000"/>
          </a:xfrm>
        </p:spPr>
        <p:txBody>
          <a:bodyPr/>
          <a:lstStyle/>
          <a:p>
            <a:pPr eaLnBrk="1" hangingPunct="1"/>
            <a:r>
              <a:rPr lang="fr-FR" smtClean="0"/>
              <a:t>Exemples de collisions…</a:t>
            </a:r>
            <a:br>
              <a:rPr lang="fr-FR" smtClean="0"/>
            </a:br>
            <a:r>
              <a:rPr lang="fr-FR" sz="2400" smtClean="0"/>
              <a:t>(détecteurs pas à l’échelle)</a:t>
            </a:r>
            <a:endParaRPr lang="fr-FR" smtClean="0"/>
          </a:p>
        </p:txBody>
      </p:sp>
      <p:sp>
        <p:nvSpPr>
          <p:cNvPr id="9220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2193925"/>
            <a:ext cx="7772400" cy="4114800"/>
          </a:xfrm>
        </p:spPr>
        <p:txBody>
          <a:bodyPr/>
          <a:lstStyle/>
          <a:p>
            <a:pPr eaLnBrk="1" hangingPunct="1"/>
            <a:endParaRPr lang="fr-FR" smtClean="0"/>
          </a:p>
        </p:txBody>
      </p:sp>
      <p:grpSp>
        <p:nvGrpSpPr>
          <p:cNvPr id="9221" name="Groupe 4"/>
          <p:cNvGrpSpPr>
            <a:grpSpLocks/>
          </p:cNvGrpSpPr>
          <p:nvPr/>
        </p:nvGrpSpPr>
        <p:grpSpPr bwMode="auto">
          <a:xfrm>
            <a:off x="5400675" y="1506538"/>
            <a:ext cx="3563938" cy="3576637"/>
            <a:chOff x="72008" y="1340768"/>
            <a:chExt cx="3563888" cy="3575180"/>
          </a:xfrm>
        </p:grpSpPr>
        <p:pic>
          <p:nvPicPr>
            <p:cNvPr id="7174" name="Picture 2" descr="990127-aleph-W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2008" y="1340768"/>
              <a:ext cx="3563888" cy="357518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43" name="Text Box 9"/>
            <p:cNvSpPr txBox="1">
              <a:spLocks noChangeArrowheads="1"/>
            </p:cNvSpPr>
            <p:nvPr/>
          </p:nvSpPr>
          <p:spPr bwMode="auto">
            <a:xfrm>
              <a:off x="2364309" y="1358855"/>
              <a:ext cx="1271587" cy="495300"/>
            </a:xfrm>
            <a:prstGeom prst="rect">
              <a:avLst/>
            </a:prstGeom>
            <a:solidFill>
              <a:schemeClr val="accent2">
                <a:alpha val="50195"/>
              </a:schemeClr>
            </a:solidFill>
            <a:ln w="38100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 sz="2400" b="1">
                  <a:solidFill>
                    <a:schemeClr val="bg1"/>
                  </a:solidFill>
                  <a:latin typeface="Times New Roman" pitchFamily="18" charset="0"/>
                </a:rPr>
                <a:t>ALEPH</a:t>
              </a:r>
            </a:p>
          </p:txBody>
        </p:sp>
      </p:grpSp>
      <p:grpSp>
        <p:nvGrpSpPr>
          <p:cNvPr id="9222" name="Groupe 6"/>
          <p:cNvGrpSpPr>
            <a:grpSpLocks/>
          </p:cNvGrpSpPr>
          <p:nvPr/>
        </p:nvGrpSpPr>
        <p:grpSpPr bwMode="auto">
          <a:xfrm>
            <a:off x="525463" y="1984375"/>
            <a:ext cx="3325812" cy="2881313"/>
            <a:chOff x="4855220" y="1412776"/>
            <a:chExt cx="3325812" cy="2881312"/>
          </a:xfrm>
        </p:grpSpPr>
        <p:grpSp>
          <p:nvGrpSpPr>
            <p:cNvPr id="116742" name="Group 6"/>
            <p:cNvGrpSpPr>
              <a:grpSpLocks/>
            </p:cNvGrpSpPr>
            <p:nvPr/>
          </p:nvGrpSpPr>
          <p:grpSpPr bwMode="auto">
            <a:xfrm>
              <a:off x="4855220" y="1412776"/>
              <a:ext cx="3325812" cy="2881312"/>
              <a:chOff x="1746" y="1888"/>
              <a:chExt cx="2095" cy="181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7183" name="AutoShape 7"/>
              <p:cNvSpPr>
                <a:spLocks noChangeAspect="1" noChangeArrowheads="1"/>
              </p:cNvSpPr>
              <p:nvPr/>
            </p:nvSpPr>
            <p:spPr bwMode="auto">
              <a:xfrm>
                <a:off x="1748" y="1888"/>
                <a:ext cx="2079" cy="1814"/>
              </a:xfrm>
              <a:prstGeom prst="hexagon">
                <a:avLst>
                  <a:gd name="adj" fmla="val 28652"/>
                  <a:gd name="vf" fmla="val 115470"/>
                </a:avLst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pic>
            <p:nvPicPr>
              <p:cNvPr id="7184" name="Picture 8" descr="000823-babar-transparent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46" y="1888"/>
                <a:ext cx="2095" cy="18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9241" name="Text Box 11"/>
            <p:cNvSpPr txBox="1">
              <a:spLocks noChangeArrowheads="1"/>
            </p:cNvSpPr>
            <p:nvPr/>
          </p:nvSpPr>
          <p:spPr bwMode="auto">
            <a:xfrm>
              <a:off x="5940152" y="3779134"/>
              <a:ext cx="1181100" cy="495300"/>
            </a:xfrm>
            <a:prstGeom prst="rect">
              <a:avLst/>
            </a:prstGeom>
            <a:solidFill>
              <a:schemeClr val="accent2">
                <a:alpha val="50195"/>
              </a:schemeClr>
            </a:solidFill>
            <a:ln w="38100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fr-FR" sz="2400" b="1">
                  <a:solidFill>
                    <a:schemeClr val="bg1"/>
                  </a:solidFill>
                  <a:latin typeface="Times New Roman" pitchFamily="18" charset="0"/>
                </a:rPr>
                <a:t>B</a:t>
              </a:r>
              <a:r>
                <a:rPr lang="fr-FR" sz="2000" b="1">
                  <a:solidFill>
                    <a:schemeClr val="bg1"/>
                  </a:solidFill>
                  <a:latin typeface="Times New Roman" pitchFamily="18" charset="0"/>
                </a:rPr>
                <a:t>A</a:t>
              </a:r>
              <a:r>
                <a:rPr lang="fr-FR" sz="2400" b="1">
                  <a:solidFill>
                    <a:schemeClr val="bg1"/>
                  </a:solidFill>
                  <a:latin typeface="Times New Roman" pitchFamily="18" charset="0"/>
                </a:rPr>
                <a:t>B</a:t>
              </a:r>
              <a:r>
                <a:rPr lang="fr-FR" sz="2000" b="1">
                  <a:solidFill>
                    <a:schemeClr val="bg1"/>
                  </a:solidFill>
                  <a:latin typeface="Times New Roman" pitchFamily="18" charset="0"/>
                </a:rPr>
                <a:t>AR</a:t>
              </a:r>
            </a:p>
          </p:txBody>
        </p:sp>
      </p:grpSp>
      <p:sp>
        <p:nvSpPr>
          <p:cNvPr id="9223" name="Rectangle 12"/>
          <p:cNvSpPr>
            <a:spLocks noChangeArrowheads="1"/>
          </p:cNvSpPr>
          <p:nvPr/>
        </p:nvSpPr>
        <p:spPr bwMode="auto">
          <a:xfrm>
            <a:off x="3851275" y="4649788"/>
            <a:ext cx="52657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alpha val="34117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fr-FR" sz="2000">
                <a:latin typeface="Times New Roman" pitchFamily="18" charset="0"/>
              </a:rPr>
              <a:t>B</a:t>
            </a:r>
            <a:r>
              <a:rPr lang="fr-FR" sz="2000" baseline="30000">
                <a:latin typeface="Times New Roman" pitchFamily="18" charset="0"/>
              </a:rPr>
              <a:t>0</a:t>
            </a:r>
            <a:r>
              <a:rPr lang="fr-FR" sz="2000">
                <a:latin typeface="Times New Roman" pitchFamily="18" charset="0"/>
              </a:rPr>
              <a:t> </a:t>
            </a:r>
            <a:r>
              <a:rPr lang="fr-FR" sz="2000">
                <a:latin typeface="Times New Roman" pitchFamily="18" charset="0"/>
                <a:cs typeface="Times New Roman" pitchFamily="18" charset="0"/>
              </a:rPr>
              <a:t>→ J/</a:t>
            </a:r>
            <a:r>
              <a:rPr lang="fr-FR" sz="2000">
                <a:latin typeface="Symbol" pitchFamily="18" charset="2"/>
                <a:cs typeface="Times New Roman" pitchFamily="18" charset="0"/>
              </a:rPr>
              <a:t>Y</a:t>
            </a:r>
            <a:r>
              <a:rPr lang="fr-FR" sz="2000">
                <a:latin typeface="Times New Roman" pitchFamily="18" charset="0"/>
                <a:cs typeface="Times New Roman" pitchFamily="18" charset="0"/>
              </a:rPr>
              <a:t> K</a:t>
            </a:r>
            <a:r>
              <a:rPr lang="fr-FR" sz="2000" baseline="3000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fr-FR" sz="2000" baseline="-2500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fr-FR" sz="2000">
                <a:latin typeface="Times New Roman" pitchFamily="18" charset="0"/>
                <a:cs typeface="Times New Roman" pitchFamily="18" charset="0"/>
              </a:rPr>
              <a:t> suivi de J/</a:t>
            </a:r>
            <a:r>
              <a:rPr lang="fr-FR" sz="2000">
                <a:latin typeface="Symbol" pitchFamily="18" charset="2"/>
                <a:cs typeface="Times New Roman" pitchFamily="18" charset="0"/>
              </a:rPr>
              <a:t>Y </a:t>
            </a:r>
            <a:r>
              <a:rPr lang="fr-FR" sz="2000">
                <a:latin typeface="Times New Roman" pitchFamily="18" charset="0"/>
                <a:cs typeface="Times New Roman" pitchFamily="18" charset="0"/>
              </a:rPr>
              <a:t>→</a:t>
            </a:r>
            <a:r>
              <a:rPr lang="fr-FR" sz="2000">
                <a:latin typeface="Times New Roman" pitchFamily="18" charset="0"/>
              </a:rPr>
              <a:t> </a:t>
            </a:r>
            <a:r>
              <a:rPr lang="fr-FR" sz="2000">
                <a:latin typeface="Symbol" pitchFamily="18" charset="2"/>
              </a:rPr>
              <a:t>m</a:t>
            </a:r>
            <a:r>
              <a:rPr lang="fr-FR" sz="2000" baseline="30000">
                <a:latin typeface="Symbol" pitchFamily="18" charset="2"/>
              </a:rPr>
              <a:t>+</a:t>
            </a:r>
            <a:r>
              <a:rPr lang="fr-FR" sz="2000">
                <a:latin typeface="Symbol" pitchFamily="18" charset="2"/>
              </a:rPr>
              <a:t>m</a:t>
            </a:r>
            <a:r>
              <a:rPr lang="fr-FR" sz="2000" baseline="30000">
                <a:latin typeface="Symbol" pitchFamily="18" charset="2"/>
              </a:rPr>
              <a:t>-</a:t>
            </a:r>
            <a:r>
              <a:rPr lang="fr-FR" sz="2000">
                <a:latin typeface="Times New Roman" pitchFamily="18" charset="0"/>
                <a:cs typeface="Times New Roman" pitchFamily="18" charset="0"/>
              </a:rPr>
              <a:t> et K</a:t>
            </a:r>
            <a:r>
              <a:rPr lang="fr-FR" sz="2000" baseline="3000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fr-FR" sz="2000" baseline="-2500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fr-FR" sz="2000">
                <a:latin typeface="Times New Roman" pitchFamily="18" charset="0"/>
                <a:cs typeface="Times New Roman" pitchFamily="18" charset="0"/>
              </a:rPr>
              <a:t> → </a:t>
            </a:r>
            <a:r>
              <a:rPr lang="fr-FR" sz="2000">
                <a:latin typeface="Symbol" pitchFamily="18" charset="2"/>
              </a:rPr>
              <a:t>p</a:t>
            </a:r>
            <a:r>
              <a:rPr lang="fr-FR" sz="2000" baseline="30000">
                <a:latin typeface="Symbol" pitchFamily="18" charset="2"/>
              </a:rPr>
              <a:t>+</a:t>
            </a:r>
            <a:r>
              <a:rPr lang="fr-FR" sz="2000">
                <a:latin typeface="Symbol" pitchFamily="18" charset="2"/>
              </a:rPr>
              <a:t>p</a:t>
            </a:r>
            <a:r>
              <a:rPr lang="fr-FR" sz="2000" baseline="30000">
                <a:latin typeface="Symbol" pitchFamily="18" charset="2"/>
              </a:rPr>
              <a:t>-</a:t>
            </a:r>
          </a:p>
        </p:txBody>
      </p:sp>
      <p:sp>
        <p:nvSpPr>
          <p:cNvPr id="9224" name="Freeform 13"/>
          <p:cNvSpPr>
            <a:spLocks/>
          </p:cNvSpPr>
          <p:nvPr/>
        </p:nvSpPr>
        <p:spPr bwMode="auto">
          <a:xfrm flipH="1" flipV="1">
            <a:off x="2185988" y="1836738"/>
            <a:ext cx="3465512" cy="4470400"/>
          </a:xfrm>
          <a:custGeom>
            <a:avLst/>
            <a:gdLst>
              <a:gd name="T0" fmla="*/ 3465277 w 10054"/>
              <a:gd name="T1" fmla="*/ 2774777 h 10000"/>
              <a:gd name="T2" fmla="*/ 10341 w 10054"/>
              <a:gd name="T3" fmla="*/ 0 h 10000"/>
              <a:gd name="T4" fmla="*/ 0 w 10054"/>
              <a:gd name="T5" fmla="*/ 4470400 h 10000"/>
              <a:gd name="T6" fmla="*/ 3457349 w 10054"/>
              <a:gd name="T7" fmla="*/ 2993827 h 10000"/>
              <a:gd name="T8" fmla="*/ 3465277 w 10054"/>
              <a:gd name="T9" fmla="*/ 2774777 h 1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054" h="10000">
                <a:moveTo>
                  <a:pt x="10053" y="6207"/>
                </a:moveTo>
                <a:lnTo>
                  <a:pt x="30" y="0"/>
                </a:lnTo>
                <a:cubicBezTo>
                  <a:pt x="20" y="3333"/>
                  <a:pt x="10" y="6667"/>
                  <a:pt x="0" y="10000"/>
                </a:cubicBezTo>
                <a:lnTo>
                  <a:pt x="10030" y="6697"/>
                </a:lnTo>
                <a:cubicBezTo>
                  <a:pt x="10020" y="6534"/>
                  <a:pt x="10063" y="6370"/>
                  <a:pt x="10053" y="6207"/>
                </a:cubicBezTo>
                <a:close/>
              </a:path>
            </a:pathLst>
          </a:custGeom>
          <a:solidFill>
            <a:schemeClr val="accent2">
              <a:alpha val="36862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9225" name="Groupe 5"/>
          <p:cNvGrpSpPr>
            <a:grpSpLocks/>
          </p:cNvGrpSpPr>
          <p:nvPr/>
        </p:nvGrpSpPr>
        <p:grpSpPr bwMode="auto">
          <a:xfrm>
            <a:off x="3670300" y="1506538"/>
            <a:ext cx="5294313" cy="3578225"/>
            <a:chOff x="6564765" y="1311151"/>
            <a:chExt cx="5294757" cy="3576806"/>
          </a:xfrm>
        </p:grpSpPr>
        <p:pic>
          <p:nvPicPr>
            <p:cNvPr id="9238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4765" y="1314282"/>
              <a:ext cx="5294757" cy="3573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39" name="Text Box 10"/>
            <p:cNvSpPr txBox="1">
              <a:spLocks noChangeArrowheads="1"/>
            </p:cNvSpPr>
            <p:nvPr/>
          </p:nvSpPr>
          <p:spPr bwMode="auto">
            <a:xfrm>
              <a:off x="10821771" y="1311151"/>
              <a:ext cx="1023037" cy="461665"/>
            </a:xfrm>
            <a:prstGeom prst="rect">
              <a:avLst/>
            </a:prstGeom>
            <a:solidFill>
              <a:schemeClr val="accent2">
                <a:alpha val="50195"/>
              </a:schemeClr>
            </a:solidFill>
            <a:ln w="38100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fr-FR" sz="2400" b="1">
                  <a:solidFill>
                    <a:schemeClr val="bg1"/>
                  </a:solidFill>
                  <a:latin typeface="Times New Roman" pitchFamily="18" charset="0"/>
                </a:rPr>
                <a:t> CMS </a:t>
              </a:r>
            </a:p>
          </p:txBody>
        </p:sp>
      </p:grpSp>
      <p:sp>
        <p:nvSpPr>
          <p:cNvPr id="9226" name="Freeform 13"/>
          <p:cNvSpPr>
            <a:spLocks/>
          </p:cNvSpPr>
          <p:nvPr/>
        </p:nvSpPr>
        <p:spPr bwMode="auto">
          <a:xfrm flipV="1">
            <a:off x="3551238" y="2344738"/>
            <a:ext cx="3349625" cy="2444750"/>
          </a:xfrm>
          <a:custGeom>
            <a:avLst/>
            <a:gdLst>
              <a:gd name="T0" fmla="*/ 3349928 w 9627"/>
              <a:gd name="T1" fmla="*/ 1507181 h 6518"/>
              <a:gd name="T2" fmla="*/ 19839 w 9627"/>
              <a:gd name="T3" fmla="*/ 0 h 6518"/>
              <a:gd name="T4" fmla="*/ 0 w 9627"/>
              <a:gd name="T5" fmla="*/ 2445558 h 6518"/>
              <a:gd name="T6" fmla="*/ 3349232 w 9627"/>
              <a:gd name="T7" fmla="*/ 1560460 h 6518"/>
              <a:gd name="T8" fmla="*/ 3349928 w 9627"/>
              <a:gd name="T9" fmla="*/ 1507181 h 65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627" h="6518">
                <a:moveTo>
                  <a:pt x="9625" y="4017"/>
                </a:moveTo>
                <a:lnTo>
                  <a:pt x="57" y="0"/>
                </a:lnTo>
                <a:cubicBezTo>
                  <a:pt x="47" y="3971"/>
                  <a:pt x="10" y="2547"/>
                  <a:pt x="0" y="6518"/>
                </a:cubicBezTo>
                <a:lnTo>
                  <a:pt x="9623" y="4159"/>
                </a:lnTo>
                <a:cubicBezTo>
                  <a:pt x="9613" y="3965"/>
                  <a:pt x="9635" y="4211"/>
                  <a:pt x="9625" y="4017"/>
                </a:cubicBezTo>
                <a:close/>
              </a:path>
            </a:pathLst>
          </a:custGeom>
          <a:solidFill>
            <a:schemeClr val="accent2">
              <a:alpha val="36862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1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1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CD8C4E-659B-48A8-8BB1-CA212DD69964}" type="slidenum">
              <a:rPr lang="en-US"/>
              <a:pPr>
                <a:defRPr/>
              </a:pPr>
              <a:t>7</a:t>
            </a:fld>
            <a:endParaRPr lang="en-US"/>
          </a:p>
        </p:txBody>
      </p:sp>
      <p:sp>
        <p:nvSpPr>
          <p:cNvPr id="29" name="Rectangle 28"/>
          <p:cNvSpPr/>
          <p:nvPr/>
        </p:nvSpPr>
        <p:spPr bwMode="auto">
          <a:xfrm>
            <a:off x="0" y="1268760"/>
            <a:ext cx="9117657" cy="5256585"/>
          </a:xfrm>
          <a:prstGeom prst="rect">
            <a:avLst/>
          </a:prstGeom>
          <a:solidFill>
            <a:schemeClr val="bg1">
              <a:alpha val="9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127000"/>
          </a:effectLst>
          <a:ex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350" y="2338388"/>
            <a:ext cx="3430588" cy="245586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4" name="Groupe 3"/>
          <p:cNvGrpSpPr/>
          <p:nvPr/>
        </p:nvGrpSpPr>
        <p:grpSpPr>
          <a:xfrm>
            <a:off x="5633413" y="1836422"/>
            <a:ext cx="3033712" cy="4463480"/>
            <a:chOff x="-2337866" y="2925762"/>
            <a:chExt cx="3033712" cy="446348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8" name="Picture 12" descr="8558A07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36279" y="3356992"/>
              <a:ext cx="3032125" cy="4032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Rectangle 16"/>
            <p:cNvSpPr>
              <a:spLocks noChangeArrowheads="1"/>
            </p:cNvSpPr>
            <p:nvPr/>
          </p:nvSpPr>
          <p:spPr bwMode="auto">
            <a:xfrm>
              <a:off x="-2337866" y="2925762"/>
              <a:ext cx="3033712" cy="50323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9235" name="Text Box 10"/>
          <p:cNvSpPr txBox="1">
            <a:spLocks noChangeArrowheads="1"/>
          </p:cNvSpPr>
          <p:nvPr/>
        </p:nvSpPr>
        <p:spPr bwMode="auto">
          <a:xfrm>
            <a:off x="1389063" y="1844675"/>
            <a:ext cx="1022350" cy="461963"/>
          </a:xfrm>
          <a:prstGeom prst="rect">
            <a:avLst/>
          </a:prstGeom>
          <a:solidFill>
            <a:schemeClr val="accent2">
              <a:alpha val="50195"/>
            </a:schemeClr>
          </a:solidFill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fr-FR" sz="2400" b="1">
                <a:solidFill>
                  <a:schemeClr val="bg1"/>
                </a:solidFill>
                <a:latin typeface="Times New Roman" pitchFamily="18" charset="0"/>
              </a:rPr>
              <a:t> CMS </a:t>
            </a:r>
          </a:p>
        </p:txBody>
      </p:sp>
      <p:sp>
        <p:nvSpPr>
          <p:cNvPr id="9236" name="Text Box 11"/>
          <p:cNvSpPr txBox="1">
            <a:spLocks noChangeArrowheads="1"/>
          </p:cNvSpPr>
          <p:nvPr/>
        </p:nvSpPr>
        <p:spPr bwMode="auto">
          <a:xfrm>
            <a:off x="6704013" y="1854200"/>
            <a:ext cx="1181100" cy="495300"/>
          </a:xfrm>
          <a:prstGeom prst="rect">
            <a:avLst/>
          </a:prstGeom>
          <a:solidFill>
            <a:schemeClr val="accent2">
              <a:alpha val="50195"/>
            </a:schemeClr>
          </a:solidFill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fr-FR" sz="2400" b="1">
                <a:solidFill>
                  <a:schemeClr val="bg1"/>
                </a:solidFill>
                <a:latin typeface="Times New Roman" pitchFamily="18" charset="0"/>
              </a:rPr>
              <a:t>B</a:t>
            </a:r>
            <a:r>
              <a:rPr lang="fr-FR" sz="2000" b="1">
                <a:solidFill>
                  <a:schemeClr val="bg1"/>
                </a:solidFill>
                <a:latin typeface="Times New Roman" pitchFamily="18" charset="0"/>
              </a:rPr>
              <a:t>A</a:t>
            </a:r>
            <a:r>
              <a:rPr lang="fr-FR" sz="2400" b="1">
                <a:solidFill>
                  <a:schemeClr val="bg1"/>
                </a:solidFill>
                <a:latin typeface="Times New Roman" pitchFamily="18" charset="0"/>
              </a:rPr>
              <a:t>B</a:t>
            </a:r>
            <a:r>
              <a:rPr lang="fr-FR" sz="2000" b="1">
                <a:solidFill>
                  <a:schemeClr val="bg1"/>
                </a:solidFill>
                <a:latin typeface="Times New Roman" pitchFamily="18" charset="0"/>
              </a:rPr>
              <a:t>AR</a:t>
            </a:r>
          </a:p>
        </p:txBody>
      </p:sp>
      <p:sp>
        <p:nvSpPr>
          <p:cNvPr id="33" name="Rectangle 12"/>
          <p:cNvSpPr>
            <a:spLocks noChangeArrowheads="1"/>
          </p:cNvSpPr>
          <p:nvPr/>
        </p:nvSpPr>
        <p:spPr bwMode="auto">
          <a:xfrm>
            <a:off x="92075" y="5084763"/>
            <a:ext cx="4652963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alpha val="34117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fr-FR" sz="2000">
                <a:latin typeface="Times New Roman" pitchFamily="18" charset="0"/>
              </a:rPr>
              <a:t>Machine hadronique + pill-up vs machine à</a:t>
            </a:r>
          </a:p>
          <a:p>
            <a:pPr eaLnBrk="1" hangingPunct="1"/>
            <a:r>
              <a:rPr lang="fr-FR" sz="2000">
                <a:latin typeface="Times New Roman" pitchFamily="18" charset="0"/>
              </a:rPr>
              <a:t>électrons.</a:t>
            </a:r>
          </a:p>
          <a:p>
            <a:pPr eaLnBrk="1" hangingPunct="1"/>
            <a:r>
              <a:rPr lang="fr-FR" sz="2000">
                <a:latin typeface="Times New Roman" pitchFamily="18" charset="0"/>
              </a:rPr>
              <a:t>J’illustrerais souvent avec B</a:t>
            </a:r>
            <a:r>
              <a:rPr lang="fr-FR">
                <a:latin typeface="Times New Roman" pitchFamily="18" charset="0"/>
              </a:rPr>
              <a:t>A</a:t>
            </a:r>
            <a:r>
              <a:rPr lang="fr-FR" sz="2000">
                <a:latin typeface="Times New Roman" pitchFamily="18" charset="0"/>
              </a:rPr>
              <a:t>B</a:t>
            </a:r>
            <a:r>
              <a:rPr lang="fr-FR">
                <a:latin typeface="Times New Roman" pitchFamily="18" charset="0"/>
              </a:rPr>
              <a:t>AR</a:t>
            </a:r>
            <a:r>
              <a:rPr lang="fr-FR" sz="2000">
                <a:latin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60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61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F8A568-D287-4518-856F-CB116F31C199}" type="slidenum">
              <a:rPr lang="en-US"/>
              <a:pPr>
                <a:defRPr/>
              </a:pPr>
              <a:t>70</a:t>
            </a:fld>
            <a:endParaRPr lang="en-US"/>
          </a:p>
        </p:txBody>
      </p:sp>
      <p:sp>
        <p:nvSpPr>
          <p:cNvPr id="7270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100013"/>
            <a:ext cx="7772400" cy="1143001"/>
          </a:xfrm>
        </p:spPr>
        <p:txBody>
          <a:bodyPr/>
          <a:lstStyle/>
          <a:p>
            <a:pPr eaLnBrk="1" hangingPunct="1"/>
            <a:r>
              <a:rPr lang="fr-FR" smtClean="0">
                <a:solidFill>
                  <a:schemeClr val="bg1"/>
                </a:solidFill>
              </a:rPr>
              <a:t>Exemples d’applications (2)</a:t>
            </a:r>
          </a:p>
        </p:txBody>
      </p:sp>
      <p:sp>
        <p:nvSpPr>
          <p:cNvPr id="72710" name="Rectangle 1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11" name="Rectangle 14"/>
          <p:cNvSpPr>
            <a:spLocks noChangeArrowheads="1"/>
          </p:cNvSpPr>
          <p:nvPr/>
        </p:nvSpPr>
        <p:spPr bwMode="auto">
          <a:xfrm>
            <a:off x="0" y="0"/>
            <a:ext cx="3938588" cy="5334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12" name="Rectangle 15"/>
          <p:cNvSpPr>
            <a:spLocks noChangeArrowheads="1"/>
          </p:cNvSpPr>
          <p:nvPr/>
        </p:nvSpPr>
        <p:spPr bwMode="auto">
          <a:xfrm>
            <a:off x="6259513" y="0"/>
            <a:ext cx="2884487" cy="5334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13" name="Rectangle 16"/>
          <p:cNvSpPr>
            <a:spLocks noChangeArrowheads="1"/>
          </p:cNvSpPr>
          <p:nvPr/>
        </p:nvSpPr>
        <p:spPr bwMode="auto">
          <a:xfrm>
            <a:off x="5908675" y="0"/>
            <a:ext cx="211138" cy="14478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14" name="Rectangle 17"/>
          <p:cNvSpPr>
            <a:spLocks noChangeArrowheads="1"/>
          </p:cNvSpPr>
          <p:nvPr/>
        </p:nvSpPr>
        <p:spPr bwMode="auto">
          <a:xfrm>
            <a:off x="8937625" y="0"/>
            <a:ext cx="206375" cy="18288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15" name="Rectangle 18"/>
          <p:cNvSpPr>
            <a:spLocks noChangeArrowheads="1"/>
          </p:cNvSpPr>
          <p:nvPr/>
        </p:nvSpPr>
        <p:spPr bwMode="auto">
          <a:xfrm>
            <a:off x="8799513" y="1371600"/>
            <a:ext cx="276225" cy="3048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2716" name="Group 19"/>
          <p:cNvGrpSpPr>
            <a:grpSpLocks/>
          </p:cNvGrpSpPr>
          <p:nvPr/>
        </p:nvGrpSpPr>
        <p:grpSpPr bwMode="auto">
          <a:xfrm>
            <a:off x="0" y="0"/>
            <a:ext cx="9005888" cy="6775450"/>
            <a:chOff x="0" y="0"/>
            <a:chExt cx="5673" cy="4268"/>
          </a:xfrm>
        </p:grpSpPr>
        <p:grpSp>
          <p:nvGrpSpPr>
            <p:cNvPr id="72720" name="Group 20"/>
            <p:cNvGrpSpPr>
              <a:grpSpLocks/>
            </p:cNvGrpSpPr>
            <p:nvPr/>
          </p:nvGrpSpPr>
          <p:grpSpPr bwMode="auto">
            <a:xfrm>
              <a:off x="0" y="0"/>
              <a:ext cx="5673" cy="4268"/>
              <a:chOff x="0" y="0"/>
              <a:chExt cx="6146" cy="4268"/>
            </a:xfrm>
          </p:grpSpPr>
          <p:pic>
            <p:nvPicPr>
              <p:cNvPr id="72722" name="Picture 21" descr="Herschel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80" y="864"/>
                <a:ext cx="886" cy="12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2723" name="Picture 22" descr="GAIA_front2_web,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36" y="1920"/>
                <a:ext cx="1584" cy="12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72724" name="Group 23"/>
              <p:cNvGrpSpPr>
                <a:grpSpLocks/>
              </p:cNvGrpSpPr>
              <p:nvPr/>
            </p:nvGrpSpPr>
            <p:grpSpPr bwMode="auto">
              <a:xfrm>
                <a:off x="4560" y="3168"/>
                <a:ext cx="1536" cy="1095"/>
                <a:chOff x="4560" y="3072"/>
                <a:chExt cx="1536" cy="1095"/>
              </a:xfrm>
            </p:grpSpPr>
            <p:pic>
              <p:nvPicPr>
                <p:cNvPr id="72764" name="Picture 24" descr="maxi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560" y="3072"/>
                  <a:ext cx="1536" cy="109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72765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4560" y="3952"/>
                  <a:ext cx="402" cy="17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r>
                    <a:rPr lang="en-GB" altLang="ja-JP" sz="1200">
                      <a:solidFill>
                        <a:schemeClr val="bg1"/>
                      </a:solidFill>
                      <a:latin typeface="Times New Roman" pitchFamily="18" charset="0"/>
                      <a:ea typeface="ＭＳ Ｐゴシック" pitchFamily="50" charset="-128"/>
                    </a:rPr>
                    <a:t>MAXI</a:t>
                  </a:r>
                  <a:endParaRPr lang="en-US" altLang="ja-JP" sz="1200">
                    <a:solidFill>
                      <a:schemeClr val="bg1"/>
                    </a:solidFill>
                    <a:latin typeface="Times New Roman" pitchFamily="18" charset="0"/>
                    <a:ea typeface="ＭＳ Ｐゴシック" pitchFamily="50" charset="-128"/>
                  </a:endParaRPr>
                </a:p>
              </p:txBody>
            </p:sp>
          </p:grpSp>
          <p:grpSp>
            <p:nvGrpSpPr>
              <p:cNvPr id="72725" name="Group 26"/>
              <p:cNvGrpSpPr>
                <a:grpSpLocks/>
              </p:cNvGrpSpPr>
              <p:nvPr/>
            </p:nvGrpSpPr>
            <p:grpSpPr bwMode="auto">
              <a:xfrm>
                <a:off x="96" y="3408"/>
                <a:ext cx="1392" cy="860"/>
                <a:chOff x="96" y="3312"/>
                <a:chExt cx="1392" cy="860"/>
              </a:xfrm>
            </p:grpSpPr>
            <p:pic>
              <p:nvPicPr>
                <p:cNvPr id="72762" name="Picture 27" descr="iss197,1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6" y="3312"/>
                  <a:ext cx="1392" cy="8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72763" name="Text Box 28"/>
                <p:cNvSpPr txBox="1">
                  <a:spLocks noChangeArrowheads="1"/>
                </p:cNvSpPr>
                <p:nvPr/>
              </p:nvSpPr>
              <p:spPr bwMode="auto">
                <a:xfrm>
                  <a:off x="624" y="3984"/>
                  <a:ext cx="814" cy="17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r>
                    <a:rPr lang="en-GB" altLang="ja-JP" sz="1200">
                      <a:solidFill>
                        <a:schemeClr val="bg1"/>
                      </a:solidFill>
                      <a:latin typeface="Times New Roman" pitchFamily="18" charset="0"/>
                      <a:ea typeface="ＭＳ Ｐゴシック" pitchFamily="50" charset="-128"/>
                    </a:rPr>
                    <a:t>ISS Columbus</a:t>
                  </a:r>
                  <a:endParaRPr lang="en-US" altLang="ja-JP" sz="1200">
                    <a:solidFill>
                      <a:schemeClr val="bg1"/>
                    </a:solidFill>
                    <a:latin typeface="Times New Roman" pitchFamily="18" charset="0"/>
                    <a:ea typeface="ＭＳ Ｐゴシック" pitchFamily="50" charset="-128"/>
                  </a:endParaRPr>
                </a:p>
              </p:txBody>
            </p:sp>
          </p:grpSp>
          <p:grpSp>
            <p:nvGrpSpPr>
              <p:cNvPr id="72726" name="Group 29"/>
              <p:cNvGrpSpPr>
                <a:grpSpLocks/>
              </p:cNvGrpSpPr>
              <p:nvPr/>
            </p:nvGrpSpPr>
            <p:grpSpPr bwMode="auto">
              <a:xfrm>
                <a:off x="3072" y="3204"/>
                <a:ext cx="1392" cy="1044"/>
                <a:chOff x="3072" y="3108"/>
                <a:chExt cx="1392" cy="1044"/>
              </a:xfrm>
            </p:grpSpPr>
            <p:pic>
              <p:nvPicPr>
                <p:cNvPr id="72760" name="Picture 30" descr="AMS_iss2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72" y="3108"/>
                  <a:ext cx="1392" cy="10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72761" name="Text Box 31"/>
                <p:cNvSpPr txBox="1">
                  <a:spLocks noChangeArrowheads="1"/>
                </p:cNvSpPr>
                <p:nvPr/>
              </p:nvSpPr>
              <p:spPr bwMode="auto">
                <a:xfrm>
                  <a:off x="3984" y="3936"/>
                  <a:ext cx="384" cy="17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r>
                    <a:rPr lang="en-GB" altLang="ja-JP" sz="1200">
                      <a:solidFill>
                        <a:schemeClr val="bg1"/>
                      </a:solidFill>
                      <a:latin typeface="Times New Roman" pitchFamily="18" charset="0"/>
                      <a:ea typeface="ＭＳ Ｐゴシック" pitchFamily="50" charset="-128"/>
                    </a:rPr>
                    <a:t>AMS</a:t>
                  </a:r>
                  <a:endParaRPr lang="en-US" altLang="ja-JP" sz="1200">
                    <a:solidFill>
                      <a:schemeClr val="bg1"/>
                    </a:solidFill>
                    <a:latin typeface="Times New Roman" pitchFamily="18" charset="0"/>
                    <a:ea typeface="ＭＳ Ｐゴシック" pitchFamily="50" charset="-128"/>
                  </a:endParaRPr>
                </a:p>
              </p:txBody>
            </p:sp>
          </p:grpSp>
          <p:grpSp>
            <p:nvGrpSpPr>
              <p:cNvPr id="72727" name="Group 32"/>
              <p:cNvGrpSpPr>
                <a:grpSpLocks/>
              </p:cNvGrpSpPr>
              <p:nvPr/>
            </p:nvGrpSpPr>
            <p:grpSpPr bwMode="auto">
              <a:xfrm>
                <a:off x="1584" y="3206"/>
                <a:ext cx="1392" cy="1039"/>
                <a:chOff x="1584" y="3110"/>
                <a:chExt cx="1392" cy="1039"/>
              </a:xfrm>
            </p:grpSpPr>
            <p:pic>
              <p:nvPicPr>
                <p:cNvPr id="72758" name="Picture 33" descr="EUSO_ISS_image"/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84" y="3110"/>
                  <a:ext cx="1392" cy="103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72759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2544" y="3120"/>
                  <a:ext cx="432" cy="17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r>
                    <a:rPr lang="en-GB" altLang="ja-JP" sz="1200">
                      <a:solidFill>
                        <a:schemeClr val="bg1"/>
                      </a:solidFill>
                      <a:latin typeface="Times New Roman" pitchFamily="18" charset="0"/>
                      <a:ea typeface="ＭＳ Ｐゴシック" pitchFamily="50" charset="-128"/>
                    </a:rPr>
                    <a:t>EUSO</a:t>
                  </a:r>
                  <a:endParaRPr lang="en-US" altLang="ja-JP" sz="1200">
                    <a:solidFill>
                      <a:schemeClr val="bg1"/>
                    </a:solidFill>
                    <a:latin typeface="Times New Roman" pitchFamily="18" charset="0"/>
                    <a:ea typeface="ＭＳ Ｐゴシック" pitchFamily="50" charset="-128"/>
                  </a:endParaRPr>
                </a:p>
              </p:txBody>
            </p:sp>
          </p:grpSp>
          <p:grpSp>
            <p:nvGrpSpPr>
              <p:cNvPr id="72728" name="Group 35"/>
              <p:cNvGrpSpPr>
                <a:grpSpLocks/>
              </p:cNvGrpSpPr>
              <p:nvPr/>
            </p:nvGrpSpPr>
            <p:grpSpPr bwMode="auto">
              <a:xfrm>
                <a:off x="0" y="1056"/>
                <a:ext cx="1488" cy="1133"/>
                <a:chOff x="0" y="432"/>
                <a:chExt cx="1296" cy="1037"/>
              </a:xfrm>
            </p:grpSpPr>
            <p:pic>
              <p:nvPicPr>
                <p:cNvPr id="72756" name="Picture 36" descr="BepiColombo1"/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432"/>
                  <a:ext cx="1296" cy="10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72757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96" y="1248"/>
                  <a:ext cx="864" cy="15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r>
                    <a:rPr lang="en-GB" altLang="ja-JP" sz="1200">
                      <a:solidFill>
                        <a:schemeClr val="bg1"/>
                      </a:solidFill>
                      <a:latin typeface="Times New Roman" pitchFamily="18" charset="0"/>
                      <a:ea typeface="ＭＳ Ｐゴシック" pitchFamily="50" charset="-128"/>
                    </a:rPr>
                    <a:t>Bepi Colombo</a:t>
                  </a:r>
                  <a:endParaRPr lang="en-US" altLang="ja-JP" sz="1200">
                    <a:solidFill>
                      <a:schemeClr val="bg1"/>
                    </a:solidFill>
                    <a:latin typeface="Times New Roman" pitchFamily="18" charset="0"/>
                    <a:ea typeface="ＭＳ Ｐゴシック" pitchFamily="50" charset="-128"/>
                  </a:endParaRPr>
                </a:p>
              </p:txBody>
            </p:sp>
          </p:grpSp>
          <p:pic>
            <p:nvPicPr>
              <p:cNvPr id="72729" name="Picture 38" descr="cassini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48" y="912"/>
                <a:ext cx="1248" cy="10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72730" name="Group 39"/>
              <p:cNvGrpSpPr>
                <a:grpSpLocks/>
              </p:cNvGrpSpPr>
              <p:nvPr/>
            </p:nvGrpSpPr>
            <p:grpSpPr bwMode="auto">
              <a:xfrm>
                <a:off x="5328" y="1960"/>
                <a:ext cx="768" cy="1112"/>
                <a:chOff x="2880" y="1872"/>
                <a:chExt cx="911" cy="1160"/>
              </a:xfrm>
            </p:grpSpPr>
            <p:pic>
              <p:nvPicPr>
                <p:cNvPr id="72754" name="Picture 40" descr="swift_burst"/>
                <p:cNvPicPr>
                  <a:picLocks noChangeAspect="1"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880" y="1872"/>
                  <a:ext cx="911" cy="1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72755" name="Text Box 41"/>
                <p:cNvSpPr txBox="1">
                  <a:spLocks noChangeArrowheads="1"/>
                </p:cNvSpPr>
                <p:nvPr/>
              </p:nvSpPr>
              <p:spPr bwMode="auto">
                <a:xfrm>
                  <a:off x="2928" y="1889"/>
                  <a:ext cx="519" cy="18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r>
                    <a:rPr lang="en-GB" altLang="ja-JP" sz="1200">
                      <a:solidFill>
                        <a:schemeClr val="bg1"/>
                      </a:solidFill>
                      <a:latin typeface="Times New Roman" pitchFamily="18" charset="0"/>
                      <a:ea typeface="ＭＳ Ｐゴシック" pitchFamily="50" charset="-128"/>
                    </a:rPr>
                    <a:t>SWIFT</a:t>
                  </a:r>
                  <a:endParaRPr lang="en-US" altLang="ja-JP" sz="1200">
                    <a:solidFill>
                      <a:schemeClr val="bg1"/>
                    </a:solidFill>
                    <a:latin typeface="Times New Roman" pitchFamily="18" charset="0"/>
                    <a:ea typeface="ＭＳ Ｐゴシック" pitchFamily="50" charset="-128"/>
                  </a:endParaRPr>
                </a:p>
              </p:txBody>
            </p:sp>
          </p:grpSp>
          <p:grpSp>
            <p:nvGrpSpPr>
              <p:cNvPr id="72731" name="Group 42"/>
              <p:cNvGrpSpPr>
                <a:grpSpLocks/>
              </p:cNvGrpSpPr>
              <p:nvPr/>
            </p:nvGrpSpPr>
            <p:grpSpPr bwMode="auto">
              <a:xfrm>
                <a:off x="2592" y="96"/>
                <a:ext cx="1776" cy="1392"/>
                <a:chOff x="4831" y="480"/>
                <a:chExt cx="1409" cy="1030"/>
              </a:xfrm>
            </p:grpSpPr>
            <p:pic>
              <p:nvPicPr>
                <p:cNvPr id="72752" name="Picture 43"/>
                <p:cNvPicPr>
                  <a:picLocks noChangeAspect="1" noChangeArrowheads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31" y="480"/>
                  <a:ext cx="1409" cy="103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72753" name="Text Box 44"/>
                <p:cNvSpPr txBox="1">
                  <a:spLocks noChangeArrowheads="1"/>
                </p:cNvSpPr>
                <p:nvPr/>
              </p:nvSpPr>
              <p:spPr bwMode="auto">
                <a:xfrm>
                  <a:off x="5424" y="1356"/>
                  <a:ext cx="283" cy="12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r>
                    <a:rPr lang="en-GB" altLang="ja-JP" sz="1200">
                      <a:solidFill>
                        <a:schemeClr val="bg1"/>
                      </a:solidFill>
                      <a:latin typeface="Times New Roman" pitchFamily="18" charset="0"/>
                      <a:ea typeface="ＭＳ Ｐゴシック" pitchFamily="50" charset="-128"/>
                    </a:rPr>
                    <a:t>LISA</a:t>
                  </a:r>
                  <a:endParaRPr lang="en-US" altLang="ja-JP" sz="1200">
                    <a:solidFill>
                      <a:schemeClr val="bg1"/>
                    </a:solidFill>
                    <a:latin typeface="Times New Roman" pitchFamily="18" charset="0"/>
                    <a:ea typeface="ＭＳ Ｐゴシック" pitchFamily="50" charset="-128"/>
                  </a:endParaRPr>
                </a:p>
              </p:txBody>
            </p:sp>
          </p:grpSp>
          <p:grpSp>
            <p:nvGrpSpPr>
              <p:cNvPr id="72732" name="Group 45"/>
              <p:cNvGrpSpPr>
                <a:grpSpLocks/>
              </p:cNvGrpSpPr>
              <p:nvPr/>
            </p:nvGrpSpPr>
            <p:grpSpPr bwMode="auto">
              <a:xfrm>
                <a:off x="0" y="0"/>
                <a:ext cx="1536" cy="1062"/>
                <a:chOff x="0" y="2208"/>
                <a:chExt cx="1536" cy="1062"/>
              </a:xfrm>
            </p:grpSpPr>
            <p:pic>
              <p:nvPicPr>
                <p:cNvPr id="72750" name="Picture 46" descr="SMART-2"/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2208"/>
                  <a:ext cx="1536" cy="10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72751" name="Text Box 47"/>
                <p:cNvSpPr txBox="1">
                  <a:spLocks noChangeArrowheads="1"/>
                </p:cNvSpPr>
                <p:nvPr/>
              </p:nvSpPr>
              <p:spPr bwMode="auto">
                <a:xfrm>
                  <a:off x="912" y="2368"/>
                  <a:ext cx="462" cy="17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r>
                    <a:rPr lang="en-GB" altLang="ja-JP" sz="1200">
                      <a:solidFill>
                        <a:schemeClr val="bg1"/>
                      </a:solidFill>
                      <a:latin typeface="Times New Roman" pitchFamily="18" charset="0"/>
                      <a:ea typeface="ＭＳ Ｐゴシック" pitchFamily="50" charset="-128"/>
                    </a:rPr>
                    <a:t>Smart-2</a:t>
                  </a:r>
                  <a:endParaRPr lang="en-US" altLang="ja-JP" sz="1200">
                    <a:solidFill>
                      <a:schemeClr val="bg1"/>
                    </a:solidFill>
                    <a:latin typeface="Times New Roman" pitchFamily="18" charset="0"/>
                    <a:ea typeface="ＭＳ Ｐゴシック" pitchFamily="50" charset="-128"/>
                  </a:endParaRPr>
                </a:p>
              </p:txBody>
            </p:sp>
          </p:grpSp>
          <p:grpSp>
            <p:nvGrpSpPr>
              <p:cNvPr id="72733" name="Group 48"/>
              <p:cNvGrpSpPr>
                <a:grpSpLocks/>
              </p:cNvGrpSpPr>
              <p:nvPr/>
            </p:nvGrpSpPr>
            <p:grpSpPr bwMode="auto">
              <a:xfrm>
                <a:off x="1536" y="0"/>
                <a:ext cx="1518" cy="814"/>
                <a:chOff x="0" y="1440"/>
                <a:chExt cx="1518" cy="814"/>
              </a:xfrm>
            </p:grpSpPr>
            <p:pic>
              <p:nvPicPr>
                <p:cNvPr id="72748" name="Picture 49" descr="ace_sc2"/>
                <p:cNvPicPr>
                  <a:picLocks noChangeAspect="1" noChangeArrowheads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1440"/>
                  <a:ext cx="1518" cy="8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72749" name="Text Box 50"/>
                <p:cNvSpPr txBox="1">
                  <a:spLocks noChangeArrowheads="1"/>
                </p:cNvSpPr>
                <p:nvPr/>
              </p:nvSpPr>
              <p:spPr bwMode="auto">
                <a:xfrm>
                  <a:off x="1008" y="2080"/>
                  <a:ext cx="333" cy="17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r>
                    <a:rPr lang="en-GB" altLang="ja-JP" sz="1200">
                      <a:solidFill>
                        <a:schemeClr val="bg1"/>
                      </a:solidFill>
                      <a:latin typeface="Times New Roman" pitchFamily="18" charset="0"/>
                      <a:ea typeface="ＭＳ Ｐゴシック" pitchFamily="50" charset="-128"/>
                    </a:rPr>
                    <a:t>ACE</a:t>
                  </a:r>
                  <a:endParaRPr lang="en-US" altLang="ja-JP" sz="1200">
                    <a:solidFill>
                      <a:schemeClr val="bg1"/>
                    </a:solidFill>
                    <a:latin typeface="Times New Roman" pitchFamily="18" charset="0"/>
                    <a:ea typeface="ＭＳ Ｐゴシック" pitchFamily="50" charset="-128"/>
                  </a:endParaRPr>
                </a:p>
              </p:txBody>
            </p:sp>
          </p:grpSp>
          <p:grpSp>
            <p:nvGrpSpPr>
              <p:cNvPr id="72734" name="Group 51"/>
              <p:cNvGrpSpPr>
                <a:grpSpLocks/>
              </p:cNvGrpSpPr>
              <p:nvPr/>
            </p:nvGrpSpPr>
            <p:grpSpPr bwMode="auto">
              <a:xfrm>
                <a:off x="4126" y="96"/>
                <a:ext cx="2020" cy="915"/>
                <a:chOff x="4126" y="96"/>
                <a:chExt cx="2020" cy="915"/>
              </a:xfrm>
            </p:grpSpPr>
            <p:pic>
              <p:nvPicPr>
                <p:cNvPr id="72746" name="Picture 52" descr="integral_new"/>
                <p:cNvPicPr>
                  <a:picLocks noChangeAspect="1" noChangeArrowheads="1"/>
                </p:cNvPicPr>
                <p:nvPr/>
              </p:nvPicPr>
              <p:blipFill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26" y="96"/>
                  <a:ext cx="2020" cy="9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72747" name="Text Box 53"/>
                <p:cNvSpPr txBox="1">
                  <a:spLocks noChangeArrowheads="1"/>
                </p:cNvSpPr>
                <p:nvPr/>
              </p:nvSpPr>
              <p:spPr bwMode="auto">
                <a:xfrm>
                  <a:off x="4176" y="160"/>
                  <a:ext cx="645" cy="17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r>
                    <a:rPr lang="en-GB" altLang="ja-JP" sz="1200">
                      <a:solidFill>
                        <a:schemeClr val="bg1"/>
                      </a:solidFill>
                      <a:latin typeface="Times New Roman" pitchFamily="18" charset="0"/>
                      <a:ea typeface="ＭＳ Ｐゴシック" pitchFamily="50" charset="-128"/>
                    </a:rPr>
                    <a:t>INTEGRAL</a:t>
                  </a:r>
                  <a:endParaRPr lang="en-US" altLang="ja-JP" sz="1200">
                    <a:solidFill>
                      <a:schemeClr val="bg1"/>
                    </a:solidFill>
                    <a:latin typeface="Times New Roman" pitchFamily="18" charset="0"/>
                    <a:ea typeface="ＭＳ Ｐゴシック" pitchFamily="50" charset="-128"/>
                  </a:endParaRPr>
                </a:p>
              </p:txBody>
            </p:sp>
          </p:grpSp>
          <p:pic>
            <p:nvPicPr>
              <p:cNvPr id="72735" name="Picture 54" descr="glast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88" y="960"/>
                <a:ext cx="1628" cy="10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72736" name="Group 55"/>
              <p:cNvGrpSpPr>
                <a:grpSpLocks/>
              </p:cNvGrpSpPr>
              <p:nvPr/>
            </p:nvGrpSpPr>
            <p:grpSpPr bwMode="auto">
              <a:xfrm>
                <a:off x="96" y="2208"/>
                <a:ext cx="1392" cy="1008"/>
                <a:chOff x="96" y="2208"/>
                <a:chExt cx="1392" cy="1008"/>
              </a:xfrm>
            </p:grpSpPr>
            <p:grpSp>
              <p:nvGrpSpPr>
                <p:cNvPr id="72742" name="Group 56"/>
                <p:cNvGrpSpPr>
                  <a:grpSpLocks/>
                </p:cNvGrpSpPr>
                <p:nvPr/>
              </p:nvGrpSpPr>
              <p:grpSpPr bwMode="auto">
                <a:xfrm>
                  <a:off x="96" y="2208"/>
                  <a:ext cx="1392" cy="1008"/>
                  <a:chOff x="960" y="480"/>
                  <a:chExt cx="1392" cy="1008"/>
                </a:xfrm>
              </p:grpSpPr>
              <p:pic>
                <p:nvPicPr>
                  <p:cNvPr id="72744" name="Picture 57" descr="astroe1-small"/>
                  <p:cNvPicPr>
                    <a:picLocks noChangeAspect="1" noChangeArrowheads="1"/>
                  </p:cNvPicPr>
                  <p:nvPr/>
                </p:nvPicPr>
                <p:blipFill>
                  <a:blip r:embed="rId1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960" y="480"/>
                    <a:ext cx="1384" cy="99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72745" name="Rectangle 58"/>
                  <p:cNvSpPr>
                    <a:spLocks noChangeArrowheads="1"/>
                  </p:cNvSpPr>
                  <p:nvPr/>
                </p:nvSpPr>
                <p:spPr bwMode="auto">
                  <a:xfrm>
                    <a:off x="960" y="480"/>
                    <a:ext cx="1392" cy="1008"/>
                  </a:xfrm>
                  <a:prstGeom prst="rect">
                    <a:avLst/>
                  </a:prstGeom>
                  <a:noFill/>
                  <a:ln w="76200">
                    <a:solidFill>
                      <a:schemeClr val="bg2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72743" name="Text Box 59"/>
                <p:cNvSpPr txBox="1">
                  <a:spLocks noChangeArrowheads="1"/>
                </p:cNvSpPr>
                <p:nvPr/>
              </p:nvSpPr>
              <p:spPr bwMode="auto">
                <a:xfrm>
                  <a:off x="864" y="2272"/>
                  <a:ext cx="507" cy="17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r>
                    <a:rPr lang="en-US" altLang="ja-JP" sz="1200">
                      <a:solidFill>
                        <a:schemeClr val="bg1"/>
                      </a:solidFill>
                      <a:latin typeface="Times New Roman" pitchFamily="18" charset="0"/>
                      <a:ea typeface="ＭＳ Ｐゴシック" pitchFamily="50" charset="-128"/>
                    </a:rPr>
                    <a:t>Astro-E2</a:t>
                  </a:r>
                </a:p>
              </p:txBody>
            </p:sp>
          </p:grpSp>
          <p:pic>
            <p:nvPicPr>
              <p:cNvPr id="72737" name="Picture 60" descr="nor_gru_trans_big"/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36" y="2064"/>
                <a:ext cx="1248" cy="10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2738" name="Text Box 61"/>
              <p:cNvSpPr txBox="1">
                <a:spLocks noChangeArrowheads="1"/>
              </p:cNvSpPr>
              <p:nvPr/>
            </p:nvSpPr>
            <p:spPr bwMode="auto">
              <a:xfrm>
                <a:off x="4080" y="2896"/>
                <a:ext cx="386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en-GB" altLang="ja-JP" sz="1200">
                    <a:solidFill>
                      <a:schemeClr val="bg1"/>
                    </a:solidFill>
                    <a:latin typeface="Times New Roman" pitchFamily="18" charset="0"/>
                    <a:ea typeface="ＭＳ Ｐゴシック" pitchFamily="50" charset="-128"/>
                  </a:rPr>
                  <a:t>JWST</a:t>
                </a:r>
                <a:endParaRPr lang="en-US" altLang="ja-JP" sz="1200">
                  <a:solidFill>
                    <a:schemeClr val="bg1"/>
                  </a:solidFill>
                  <a:latin typeface="Times New Roman" pitchFamily="18" charset="0"/>
                  <a:ea typeface="ＭＳ Ｐゴシック" pitchFamily="50" charset="-128"/>
                </a:endParaRPr>
              </a:p>
            </p:txBody>
          </p:sp>
          <p:sp>
            <p:nvSpPr>
              <p:cNvPr id="72739" name="Text Box 62"/>
              <p:cNvSpPr txBox="1">
                <a:spLocks noChangeArrowheads="1"/>
              </p:cNvSpPr>
              <p:nvPr/>
            </p:nvSpPr>
            <p:spPr bwMode="auto">
              <a:xfrm>
                <a:off x="2976" y="2896"/>
                <a:ext cx="385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en-GB" altLang="ja-JP" sz="1200">
                    <a:solidFill>
                      <a:schemeClr val="bg1"/>
                    </a:solidFill>
                    <a:latin typeface="Times New Roman" pitchFamily="18" charset="0"/>
                    <a:ea typeface="ＭＳ Ｐゴシック" pitchFamily="50" charset="-128"/>
                  </a:rPr>
                  <a:t>GAIA</a:t>
                </a:r>
                <a:endParaRPr lang="en-US" altLang="ja-JP" sz="1200">
                  <a:solidFill>
                    <a:schemeClr val="bg1"/>
                  </a:solidFill>
                  <a:latin typeface="Times New Roman" pitchFamily="18" charset="0"/>
                  <a:ea typeface="ＭＳ Ｐゴシック" pitchFamily="50" charset="-128"/>
                </a:endParaRPr>
              </a:p>
            </p:txBody>
          </p:sp>
          <p:sp>
            <p:nvSpPr>
              <p:cNvPr id="72740" name="Text Box 63"/>
              <p:cNvSpPr txBox="1">
                <a:spLocks noChangeArrowheads="1"/>
              </p:cNvSpPr>
              <p:nvPr/>
            </p:nvSpPr>
            <p:spPr bwMode="auto">
              <a:xfrm>
                <a:off x="3552" y="1696"/>
                <a:ext cx="497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en-GB" altLang="ja-JP" sz="1200">
                    <a:solidFill>
                      <a:schemeClr val="bg1"/>
                    </a:solidFill>
                    <a:latin typeface="Times New Roman" pitchFamily="18" charset="0"/>
                    <a:ea typeface="ＭＳ Ｐゴシック" pitchFamily="50" charset="-128"/>
                  </a:rPr>
                  <a:t>Herschel</a:t>
                </a:r>
                <a:endParaRPr lang="en-US" altLang="ja-JP" sz="1200">
                  <a:solidFill>
                    <a:schemeClr val="bg1"/>
                  </a:solidFill>
                  <a:latin typeface="Times New Roman" pitchFamily="18" charset="0"/>
                  <a:ea typeface="ＭＳ Ｐゴシック" pitchFamily="50" charset="-128"/>
                </a:endParaRPr>
              </a:p>
            </p:txBody>
          </p:sp>
          <p:sp>
            <p:nvSpPr>
              <p:cNvPr id="72741" name="Text Box 64"/>
              <p:cNvSpPr txBox="1">
                <a:spLocks noChangeArrowheads="1"/>
              </p:cNvSpPr>
              <p:nvPr/>
            </p:nvSpPr>
            <p:spPr bwMode="auto">
              <a:xfrm>
                <a:off x="5616" y="880"/>
                <a:ext cx="432" cy="17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en-GB" altLang="ja-JP" sz="1200">
                    <a:solidFill>
                      <a:schemeClr val="bg1"/>
                    </a:solidFill>
                    <a:latin typeface="Times New Roman" pitchFamily="18" charset="0"/>
                    <a:ea typeface="ＭＳ Ｐゴシック" pitchFamily="50" charset="-128"/>
                  </a:rPr>
                  <a:t>Cassini</a:t>
                </a:r>
                <a:endParaRPr lang="en-US" altLang="ja-JP" sz="1200">
                  <a:solidFill>
                    <a:schemeClr val="bg1"/>
                  </a:solidFill>
                  <a:latin typeface="Times New Roman" pitchFamily="18" charset="0"/>
                  <a:ea typeface="ＭＳ Ｐゴシック" pitchFamily="50" charset="-128"/>
                </a:endParaRPr>
              </a:p>
            </p:txBody>
          </p:sp>
        </p:grpSp>
        <p:sp>
          <p:nvSpPr>
            <p:cNvPr id="72721" name="Text Box 65"/>
            <p:cNvSpPr txBox="1">
              <a:spLocks noChangeArrowheads="1"/>
            </p:cNvSpPr>
            <p:nvPr/>
          </p:nvSpPr>
          <p:spPr bwMode="auto">
            <a:xfrm>
              <a:off x="2150" y="1831"/>
              <a:ext cx="425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GB" altLang="ja-JP" sz="1200">
                  <a:solidFill>
                    <a:schemeClr val="bg1"/>
                  </a:solidFill>
                  <a:latin typeface="Times New Roman" pitchFamily="18" charset="0"/>
                  <a:ea typeface="ＭＳ Ｐゴシック" pitchFamily="50" charset="-128"/>
                </a:rPr>
                <a:t>GLAST</a:t>
              </a:r>
              <a:endParaRPr lang="en-US" altLang="ja-JP" sz="1200">
                <a:solidFill>
                  <a:schemeClr val="bg1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</p:grpSp>
      <p:grpSp>
        <p:nvGrpSpPr>
          <p:cNvPr id="72717" name="Group 66"/>
          <p:cNvGrpSpPr>
            <a:grpSpLocks/>
          </p:cNvGrpSpPr>
          <p:nvPr/>
        </p:nvGrpSpPr>
        <p:grpSpPr bwMode="auto">
          <a:xfrm>
            <a:off x="2320925" y="3352800"/>
            <a:ext cx="1898650" cy="1476375"/>
            <a:chOff x="1584" y="2064"/>
            <a:chExt cx="1200" cy="978"/>
          </a:xfrm>
        </p:grpSpPr>
        <p:pic>
          <p:nvPicPr>
            <p:cNvPr id="72718" name="Picture 67" descr="xmm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4" y="2064"/>
              <a:ext cx="1200" cy="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719" name="Text Box 68"/>
            <p:cNvSpPr txBox="1">
              <a:spLocks noChangeArrowheads="1"/>
            </p:cNvSpPr>
            <p:nvPr/>
          </p:nvSpPr>
          <p:spPr bwMode="auto">
            <a:xfrm>
              <a:off x="1968" y="2801"/>
              <a:ext cx="694" cy="1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GB" altLang="ja-JP" sz="1200">
                  <a:solidFill>
                    <a:schemeClr val="bg1"/>
                  </a:solidFill>
                  <a:latin typeface="Times New Roman" pitchFamily="18" charset="0"/>
                  <a:ea typeface="ＭＳ Ｐゴシック" pitchFamily="50" charset="-128"/>
                </a:rPr>
                <a:t>XMM-Newton</a:t>
              </a:r>
              <a:endParaRPr lang="en-US" altLang="ja-JP" sz="1200">
                <a:solidFill>
                  <a:schemeClr val="bg1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8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9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F1DE2A-464C-46C2-94D0-42006C64896A}" type="slidenum">
              <a:rPr lang="en-US"/>
              <a:pPr>
                <a:defRPr/>
              </a:pPr>
              <a:t>71</a:t>
            </a:fld>
            <a:endParaRPr lang="en-US"/>
          </a:p>
        </p:txBody>
      </p:sp>
      <p:pic>
        <p:nvPicPr>
          <p:cNvPr id="7373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4742" name="Picture 6" descr="Full1R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573213"/>
            <a:ext cx="2659063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4743" name="Text Box 7"/>
          <p:cNvSpPr txBox="1">
            <a:spLocks noChangeArrowheads="1"/>
          </p:cNvSpPr>
          <p:nvPr/>
        </p:nvSpPr>
        <p:spPr bwMode="auto">
          <a:xfrm>
            <a:off x="361950" y="1557338"/>
            <a:ext cx="22288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sz="2000" b="1">
                <a:solidFill>
                  <a:schemeClr val="bg1"/>
                </a:solidFill>
              </a:rPr>
              <a:t>GATE simulation</a:t>
            </a:r>
          </a:p>
        </p:txBody>
      </p:sp>
      <p:pic>
        <p:nvPicPr>
          <p:cNvPr id="244744" name="Picture 8" descr="test53h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3860800"/>
            <a:ext cx="2676525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4745" name="Text Box 9"/>
          <p:cNvSpPr txBox="1">
            <a:spLocks noChangeArrowheads="1"/>
          </p:cNvSpPr>
          <p:nvPr/>
        </p:nvSpPr>
        <p:spPr bwMode="auto">
          <a:xfrm>
            <a:off x="2125663" y="3860800"/>
            <a:ext cx="27670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sz="2000" b="1">
                <a:solidFill>
                  <a:schemeClr val="bg1"/>
                </a:solidFill>
              </a:rPr>
              <a:t>Reconstructed image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47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47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4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47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47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4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47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47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4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47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47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4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4743" grpId="0"/>
      <p:bldP spid="244745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2D0C5A-F2BB-4BB5-8548-339072A08230}" type="slidenum">
              <a:rPr lang="en-US"/>
              <a:pPr>
                <a:defRPr/>
              </a:pPr>
              <a:t>72</a:t>
            </a:fld>
            <a:endParaRPr lang="en-US"/>
          </a:p>
        </p:txBody>
      </p:sp>
      <p:pic>
        <p:nvPicPr>
          <p:cNvPr id="75781" name="Picture 4" descr="2_duplo_lego_bricks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950" y="-26988"/>
            <a:ext cx="6913563" cy="691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15888"/>
            <a:ext cx="7772400" cy="1143000"/>
          </a:xfrm>
        </p:spPr>
        <p:txBody>
          <a:bodyPr/>
          <a:lstStyle/>
          <a:p>
            <a:pPr eaLnBrk="1" hangingPunct="1"/>
            <a:r>
              <a:rPr lang="fr-FR" sz="4000" smtClean="0"/>
              <a:t>Quels sont les composants dont on a besoin pour réaliser une simulation ?</a:t>
            </a:r>
          </a:p>
        </p:txBody>
      </p:sp>
      <p:sp>
        <p:nvSpPr>
          <p:cNvPr id="757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484313"/>
            <a:ext cx="8642350" cy="5400675"/>
          </a:xfrm>
        </p:spPr>
        <p:txBody>
          <a:bodyPr/>
          <a:lstStyle/>
          <a:p>
            <a:pPr eaLnBrk="1" hangingPunct="1"/>
            <a:r>
              <a:rPr lang="fr-FR" sz="2800" smtClean="0"/>
              <a:t>Il nous faut pouvoir modéliser</a:t>
            </a:r>
          </a:p>
          <a:p>
            <a:pPr lvl="1" eaLnBrk="1" hangingPunct="1"/>
            <a:r>
              <a:rPr lang="fr-FR" sz="2400" smtClean="0"/>
              <a:t>Nos détecteurs :</a:t>
            </a:r>
          </a:p>
          <a:p>
            <a:pPr lvl="2" eaLnBrk="1" hangingPunct="1"/>
            <a:r>
              <a:rPr lang="fr-FR" sz="2000" smtClean="0"/>
              <a:t>Géométrie, matériaux, volumes sensibles (ceux « lus » par une voie d’électronique)</a:t>
            </a:r>
          </a:p>
          <a:p>
            <a:pPr lvl="1" eaLnBrk="1" hangingPunct="1"/>
            <a:r>
              <a:rPr lang="fr-FR" sz="2400" smtClean="0"/>
              <a:t>Les particules, avec leur propriétés</a:t>
            </a:r>
          </a:p>
          <a:p>
            <a:pPr lvl="2" eaLnBrk="1" hangingPunct="1"/>
            <a:r>
              <a:rPr lang="fr-FR" sz="2000" smtClean="0"/>
              <a:t>Leptons, mésons, etc.</a:t>
            </a:r>
          </a:p>
          <a:p>
            <a:pPr lvl="1" eaLnBrk="1" hangingPunct="1"/>
            <a:r>
              <a:rPr lang="fr-FR" sz="2400" smtClean="0"/>
              <a:t>La physique des interactions particules-matière</a:t>
            </a:r>
          </a:p>
          <a:p>
            <a:pPr lvl="2" eaLnBrk="1" hangingPunct="1"/>
            <a:r>
              <a:rPr lang="fr-FR" sz="2000" smtClean="0"/>
              <a:t>Modéliser les « processus physiques »</a:t>
            </a:r>
          </a:p>
          <a:p>
            <a:pPr eaLnBrk="1" hangingPunct="1"/>
            <a:r>
              <a:rPr lang="fr-FR" sz="2800" smtClean="0"/>
              <a:t>Une fois ces composants définis et implémentés, il nous faut un « chef d’orchestre » qui utilise/pilote ces composants pour « donner vie » à cette simulation.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982B22-2888-4D69-9D6F-931A8D2622B8}" type="slidenum">
              <a:rPr lang="en-US"/>
              <a:pPr>
                <a:defRPr/>
              </a:pPr>
              <a:t>73</a:t>
            </a:fld>
            <a:endParaRPr lang="en-US"/>
          </a:p>
        </p:txBody>
      </p:sp>
      <p:pic>
        <p:nvPicPr>
          <p:cNvPr id="76805" name="Picture 4" descr="Rodin_Penseur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563" y="-7938"/>
            <a:ext cx="5103812" cy="655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100013"/>
            <a:ext cx="7772400" cy="1143001"/>
          </a:xfrm>
        </p:spPr>
        <p:txBody>
          <a:bodyPr/>
          <a:lstStyle/>
          <a:p>
            <a:pPr eaLnBrk="1" hangingPunct="1"/>
            <a:r>
              <a:rPr lang="fr-FR" sz="4000" smtClean="0"/>
              <a:t>Abstraction</a:t>
            </a:r>
          </a:p>
        </p:txBody>
      </p:sp>
      <p:sp>
        <p:nvSpPr>
          <p:cNvPr id="768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969963"/>
            <a:ext cx="8642350" cy="5616575"/>
          </a:xfrm>
        </p:spPr>
        <p:txBody>
          <a:bodyPr/>
          <a:lstStyle/>
          <a:p>
            <a:pPr eaLnBrk="1" hangingPunct="1"/>
            <a:r>
              <a:rPr lang="fr-FR" sz="2000" smtClean="0"/>
              <a:t>Il n’y a pas de façon unique de réaliser ce qui précède</a:t>
            </a:r>
          </a:p>
          <a:p>
            <a:pPr eaLnBrk="1" hangingPunct="1"/>
            <a:r>
              <a:rPr lang="fr-FR" sz="2000" smtClean="0"/>
              <a:t>Geant4 a fait le choix d’une approche « Orientée Objet »</a:t>
            </a:r>
          </a:p>
          <a:p>
            <a:pPr lvl="1" eaLnBrk="1" hangingPunct="1"/>
            <a:r>
              <a:rPr lang="fr-FR" sz="1800" smtClean="0"/>
              <a:t>En utilisant le concept « d’abstraction »</a:t>
            </a:r>
          </a:p>
          <a:p>
            <a:pPr eaLnBrk="1" hangingPunct="1"/>
            <a:r>
              <a:rPr lang="fr-FR" sz="2000" smtClean="0"/>
              <a:t>Qu’est-ce que cela signifie ?</a:t>
            </a:r>
          </a:p>
          <a:p>
            <a:pPr lvl="1" eaLnBrk="1" hangingPunct="1"/>
            <a:r>
              <a:rPr lang="fr-FR" sz="1800" smtClean="0"/>
              <a:t>Que l’on conçoit le cœur du logiciel pour que les différents composants ne soient vus et manipulés qu’au travers de types généraux</a:t>
            </a:r>
          </a:p>
          <a:p>
            <a:pPr lvl="2" eaLnBrk="1" hangingPunct="1"/>
            <a:r>
              <a:rPr lang="fr-FR" sz="1600" smtClean="0"/>
              <a:t>Qui sont ce qu’on appelle des « interfaces abstraites »</a:t>
            </a:r>
          </a:p>
          <a:p>
            <a:pPr lvl="2" eaLnBrk="1" hangingPunct="1"/>
            <a:r>
              <a:rPr lang="fr-FR" sz="1600" smtClean="0"/>
              <a:t>Exemples juste après</a:t>
            </a:r>
          </a:p>
          <a:p>
            <a:pPr eaLnBrk="1" hangingPunct="1"/>
            <a:r>
              <a:rPr lang="fr-FR" sz="2000" smtClean="0"/>
              <a:t>Cela permet au logiciel d’être très facilement étendu à de nouvelles formes géométriques, nouveaux processus physique…</a:t>
            </a:r>
          </a:p>
          <a:p>
            <a:pPr lvl="1" eaLnBrk="1" hangingPunct="1"/>
            <a:r>
              <a:rPr lang="fr-FR" sz="1800" smtClean="0"/>
              <a:t>Car le cœur du logiciel n’a pas besoin d’être modifié</a:t>
            </a:r>
          </a:p>
          <a:p>
            <a:pPr lvl="1" eaLnBrk="1" hangingPunct="1"/>
            <a:r>
              <a:rPr lang="fr-FR" sz="1800" smtClean="0"/>
              <a:t>C’est cette approche qui a permis à Geant4 d’être utilisé dans des domaines très variés.</a:t>
            </a:r>
          </a:p>
          <a:p>
            <a:pPr lvl="1" eaLnBrk="1" hangingPunct="1"/>
            <a:r>
              <a:rPr lang="fr-FR" sz="1800" smtClean="0"/>
              <a:t>Baratin ?</a:t>
            </a:r>
          </a:p>
          <a:p>
            <a:pPr lvl="2" eaLnBrk="1" hangingPunct="1"/>
            <a:r>
              <a:rPr lang="fr-FR" sz="1600" smtClean="0"/>
              <a:t>Dans Geant3 (FORTRAN) il fallait modifier plusieurs dizaines de routines pour inclure un processus physique nouveau ou une forme géométrique nouvelle…</a:t>
            </a:r>
          </a:p>
          <a:p>
            <a:pPr lvl="2" eaLnBrk="1" hangingPunct="1"/>
            <a:r>
              <a:rPr lang="fr-FR" sz="1600" smtClean="0"/>
              <a:t>Cela était donc prohibitif en pratique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e la date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10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11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D50FFC-9DEE-49F0-9C93-7F1D66975471}" type="slidenum">
              <a:rPr lang="en-US"/>
              <a:pPr>
                <a:defRPr/>
              </a:pPr>
              <a:t>74</a:t>
            </a:fld>
            <a:endParaRPr lang="en-US"/>
          </a:p>
        </p:txBody>
      </p:sp>
      <p:pic>
        <p:nvPicPr>
          <p:cNvPr id="77829" name="Picture 9" descr="RTEmagicC_primakoff_effect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1275" y="2206625"/>
            <a:ext cx="3627438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30" name="AutoShape 8"/>
          <p:cNvSpPr>
            <a:spLocks noChangeArrowheads="1"/>
          </p:cNvSpPr>
          <p:nvPr/>
        </p:nvSpPr>
        <p:spPr bwMode="auto">
          <a:xfrm>
            <a:off x="684213" y="4386263"/>
            <a:ext cx="1214437" cy="914400"/>
          </a:xfrm>
          <a:custGeom>
            <a:avLst/>
            <a:gdLst>
              <a:gd name="T0" fmla="*/ 59745353 w 21600"/>
              <a:gd name="T1" fmla="*/ 19354800 h 21600"/>
              <a:gd name="T2" fmla="*/ 34140242 w 21600"/>
              <a:gd name="T3" fmla="*/ 38709600 h 21600"/>
              <a:gd name="T4" fmla="*/ 8535074 w 21600"/>
              <a:gd name="T5" fmla="*/ 19354800 h 21600"/>
              <a:gd name="T6" fmla="*/ 34140242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EDED"/>
          </a:solidFill>
          <a:ln w="9525">
            <a:round/>
            <a:headEnd/>
            <a:tailEnd/>
          </a:ln>
          <a:effectLst/>
          <a:scene3d>
            <a:camera prst="legacyObliqueTopLeft">
              <a:rot lat="1200000" lon="20399996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rgbClr val="FFEDED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77831" name="Rectangle 7"/>
          <p:cNvSpPr>
            <a:spLocks noChangeArrowheads="1"/>
          </p:cNvSpPr>
          <p:nvPr/>
        </p:nvSpPr>
        <p:spPr bwMode="auto">
          <a:xfrm>
            <a:off x="2627313" y="4797425"/>
            <a:ext cx="914400" cy="914400"/>
          </a:xfrm>
          <a:prstGeom prst="rect">
            <a:avLst/>
          </a:prstGeom>
          <a:solidFill>
            <a:srgbClr val="B7FFEC"/>
          </a:solidFill>
          <a:ln w="9525">
            <a:miter lim="800000"/>
            <a:headEnd/>
            <a:tailEnd/>
          </a:ln>
          <a:effectLst/>
          <a:scene3d>
            <a:camera prst="legacyPerspectiveTopRight">
              <a:rot lat="899998" lon="899998" rev="0"/>
            </a:camera>
            <a:lightRig rig="legacyFlat4" dir="b"/>
          </a:scene3d>
          <a:sp3d extrusionH="887400" prstMaterial="legacyPlastic">
            <a:bevelT w="13500" h="13500" prst="angle"/>
            <a:bevelB w="13500" h="13500" prst="angle"/>
            <a:extrusionClr>
              <a:srgbClr val="B7FFEC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77832" name="Oval 6"/>
          <p:cNvSpPr>
            <a:spLocks noChangeAspect="1" noChangeArrowheads="1"/>
          </p:cNvSpPr>
          <p:nvPr/>
        </p:nvSpPr>
        <p:spPr bwMode="auto">
          <a:xfrm>
            <a:off x="655638" y="1989138"/>
            <a:ext cx="1828800" cy="1828800"/>
          </a:xfrm>
          <a:prstGeom prst="ellipse">
            <a:avLst/>
          </a:prstGeom>
          <a:solidFill>
            <a:srgbClr val="EBFDFF"/>
          </a:solidFill>
          <a:ln w="9525">
            <a:round/>
            <a:headEnd/>
            <a:tailEnd/>
          </a:ln>
          <a:effectLst/>
          <a:scene3d>
            <a:camera prst="legacyPerspectiveTopRight"/>
            <a:lightRig rig="legacyFlat4" dir="b"/>
          </a:scene3d>
          <a:sp3d extrusionH="1801800" prstMaterial="legacyMatte">
            <a:bevelT w="13500" h="13500" prst="angle"/>
            <a:bevelB w="13500" h="13500" prst="angle"/>
            <a:extrusionClr>
              <a:srgbClr val="EBFD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77833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15888"/>
            <a:ext cx="8642350" cy="1143000"/>
          </a:xfrm>
        </p:spPr>
        <p:txBody>
          <a:bodyPr/>
          <a:lstStyle/>
          <a:p>
            <a:pPr eaLnBrk="1" hangingPunct="1"/>
            <a:r>
              <a:rPr lang="fr-FR" sz="4000" smtClean="0"/>
              <a:t>Deux classes abstraites clefs dans Geant4</a:t>
            </a:r>
          </a:p>
        </p:txBody>
      </p:sp>
      <p:sp>
        <p:nvSpPr>
          <p:cNvPr id="34918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5175" y="1412875"/>
            <a:ext cx="4460875" cy="4676775"/>
          </a:xfrm>
        </p:spPr>
        <p:txBody>
          <a:bodyPr/>
          <a:lstStyle/>
          <a:p>
            <a:pPr eaLnBrk="1" hangingPunct="1"/>
            <a:r>
              <a:rPr lang="fr-FR" sz="2400" b="1" smtClean="0">
                <a:latin typeface="Courier New" pitchFamily="49" charset="0"/>
              </a:rPr>
              <a:t>G4VProcess</a:t>
            </a:r>
            <a:r>
              <a:rPr lang="fr-FR" sz="2400" smtClean="0"/>
              <a:t>:</a:t>
            </a:r>
          </a:p>
          <a:p>
            <a:pPr lvl="1" eaLnBrk="1" hangingPunct="1"/>
            <a:r>
              <a:rPr lang="fr-FR" sz="2000" smtClean="0"/>
              <a:t>Interface pour tous les processus physiques</a:t>
            </a:r>
          </a:p>
          <a:p>
            <a:pPr lvl="1" eaLnBrk="1" hangingPunct="1"/>
            <a:r>
              <a:rPr lang="fr-FR" sz="2000" smtClean="0"/>
              <a:t>Permet, au sein d’un même processus, d’implémenter toutes combinaisons d’actions</a:t>
            </a:r>
          </a:p>
          <a:p>
            <a:pPr lvl="2" eaLnBrk="1" hangingPunct="1"/>
            <a:r>
              <a:rPr lang="fr-FR" sz="1800" smtClean="0"/>
              <a:t>Au repos</a:t>
            </a:r>
          </a:p>
          <a:p>
            <a:pPr lvl="3" eaLnBrk="1" hangingPunct="1"/>
            <a:r>
              <a:rPr lang="fr-FR" sz="1600" smtClean="0"/>
              <a:t>Désintégration, annihilation…</a:t>
            </a:r>
          </a:p>
          <a:p>
            <a:pPr lvl="2" eaLnBrk="1" hangingPunct="1"/>
            <a:r>
              <a:rPr lang="fr-FR" sz="1800" smtClean="0"/>
              <a:t>Continue</a:t>
            </a:r>
          </a:p>
          <a:p>
            <a:pPr lvl="3" eaLnBrk="1" hangingPunct="1"/>
            <a:r>
              <a:rPr lang="fr-FR" sz="1600" smtClean="0"/>
              <a:t>Ionisation…</a:t>
            </a:r>
          </a:p>
          <a:p>
            <a:pPr lvl="2" eaLnBrk="1" hangingPunct="1"/>
            <a:r>
              <a:rPr lang="fr-FR" sz="1800" smtClean="0"/>
              <a:t>Ponctuelle, en vol</a:t>
            </a:r>
          </a:p>
          <a:p>
            <a:pPr lvl="3" eaLnBrk="1" hangingPunct="1"/>
            <a:r>
              <a:rPr lang="fr-FR" sz="1600" smtClean="0"/>
              <a:t>Désintégration, rayonnement,  </a:t>
            </a:r>
            <a:r>
              <a:rPr lang="fr-FR" sz="1600" smtClean="0">
                <a:latin typeface="Symbol" pitchFamily="18" charset="2"/>
              </a:rPr>
              <a:t>d</a:t>
            </a:r>
            <a:r>
              <a:rPr lang="fr-FR" sz="1600" smtClean="0"/>
              <a:t>-ray, interaction particule-noyau… </a:t>
            </a:r>
          </a:p>
        </p:txBody>
      </p:sp>
      <p:sp>
        <p:nvSpPr>
          <p:cNvPr id="349189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107950" y="1412875"/>
            <a:ext cx="4389438" cy="4676775"/>
          </a:xfrm>
        </p:spPr>
        <p:txBody>
          <a:bodyPr/>
          <a:lstStyle/>
          <a:p>
            <a:pPr eaLnBrk="1" hangingPunct="1"/>
            <a:r>
              <a:rPr lang="fr-FR" sz="2400" b="1" smtClean="0">
                <a:latin typeface="Courier New" pitchFamily="49" charset="0"/>
              </a:rPr>
              <a:t>G4VSolid</a:t>
            </a:r>
            <a:r>
              <a:rPr lang="fr-FR" sz="2400" smtClean="0"/>
              <a:t>:</a:t>
            </a:r>
          </a:p>
          <a:p>
            <a:pPr lvl="1" eaLnBrk="1" hangingPunct="1"/>
            <a:r>
              <a:rPr lang="fr-FR" sz="2000" smtClean="0"/>
              <a:t>Interface pour toutes les formes géométriques</a:t>
            </a:r>
          </a:p>
          <a:p>
            <a:pPr lvl="2" eaLnBrk="1" hangingPunct="1"/>
            <a:r>
              <a:rPr lang="fr-FR" sz="1800" smtClean="0"/>
              <a:t>Boite, cylindre, etc…</a:t>
            </a:r>
          </a:p>
          <a:p>
            <a:pPr lvl="1" eaLnBrk="1" hangingPunct="1"/>
            <a:r>
              <a:rPr lang="fr-FR" sz="2000" smtClean="0"/>
              <a:t>Un solide doit savoir répondre à</a:t>
            </a:r>
          </a:p>
          <a:p>
            <a:pPr lvl="2" eaLnBrk="1" hangingPunct="1"/>
            <a:r>
              <a:rPr lang="fr-FR" sz="1800" smtClean="0"/>
              <a:t>Un point (x,y,z) est-il sur sa surface ?</a:t>
            </a:r>
          </a:p>
          <a:p>
            <a:pPr lvl="2" eaLnBrk="1" hangingPunct="1"/>
            <a:r>
              <a:rPr lang="fr-FR" sz="1800" smtClean="0"/>
              <a:t>À l’intérieur, à l’extérieur</a:t>
            </a:r>
          </a:p>
          <a:p>
            <a:pPr lvl="2" eaLnBrk="1" hangingPunct="1"/>
            <a:r>
              <a:rPr lang="fr-FR" sz="1800" smtClean="0"/>
              <a:t>À quelle distance de sa surface suivant une direction donnée</a:t>
            </a:r>
          </a:p>
          <a:p>
            <a:pPr lvl="2" eaLnBrk="1" hangingPunct="1"/>
            <a:r>
              <a:rPr lang="fr-FR" sz="1800" smtClean="0"/>
              <a:t>Etc…</a:t>
            </a:r>
          </a:p>
          <a:p>
            <a:pPr lvl="1" eaLnBrk="1" hangingPunct="1"/>
            <a:r>
              <a:rPr lang="fr-FR" sz="2000" smtClean="0"/>
              <a:t>Et les classes concrètes (boite, cylindre…)  implémentent les réponses à ces questions</a:t>
            </a:r>
          </a:p>
          <a:p>
            <a:pPr lvl="1" eaLnBrk="1" hangingPunct="1"/>
            <a:endParaRPr lang="fr-FR" sz="200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49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49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9188" grpId="0"/>
      <p:bldP spid="349189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e la date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9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10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5B1EF5-81AD-42C5-BECA-D4148D4A19A6}" type="slidenum">
              <a:rPr lang="en-US"/>
              <a:pPr>
                <a:defRPr/>
              </a:pPr>
              <a:t>75</a:t>
            </a:fld>
            <a:endParaRPr lang="en-US"/>
          </a:p>
        </p:txBody>
      </p:sp>
      <p:sp>
        <p:nvSpPr>
          <p:cNvPr id="78853" name="AutoShape 8"/>
          <p:cNvSpPr>
            <a:spLocks noChangeArrowheads="1"/>
          </p:cNvSpPr>
          <p:nvPr/>
        </p:nvSpPr>
        <p:spPr bwMode="auto">
          <a:xfrm>
            <a:off x="3635375" y="1584325"/>
            <a:ext cx="3960813" cy="879475"/>
          </a:xfrm>
          <a:prstGeom prst="wedgeEllipseCallout">
            <a:avLst>
              <a:gd name="adj1" fmla="val 40981"/>
              <a:gd name="adj2" fmla="val 101806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fr-FR"/>
              <a:t>Je peux TOUT faire avec le FORTRAN !!</a:t>
            </a:r>
          </a:p>
        </p:txBody>
      </p:sp>
      <p:sp>
        <p:nvSpPr>
          <p:cNvPr id="78854" name="AutoShape 9"/>
          <p:cNvSpPr>
            <a:spLocks noChangeArrowheads="1"/>
          </p:cNvSpPr>
          <p:nvPr/>
        </p:nvSpPr>
        <p:spPr bwMode="auto">
          <a:xfrm>
            <a:off x="7186613" y="2874963"/>
            <a:ext cx="914400" cy="914400"/>
          </a:xfrm>
          <a:prstGeom prst="smileyFace">
            <a:avLst>
              <a:gd name="adj" fmla="val 4653"/>
            </a:avLst>
          </a:prstGeom>
          <a:solidFill>
            <a:srgbClr val="FFCC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855" name="AutoShape 10"/>
          <p:cNvSpPr>
            <a:spLocks noChangeArrowheads="1"/>
          </p:cNvSpPr>
          <p:nvPr/>
        </p:nvSpPr>
        <p:spPr bwMode="auto">
          <a:xfrm>
            <a:off x="1116013" y="2874963"/>
            <a:ext cx="914400" cy="914400"/>
          </a:xfrm>
          <a:prstGeom prst="smileyFace">
            <a:avLst>
              <a:gd name="adj" fmla="val 4653"/>
            </a:avLst>
          </a:prstGeom>
          <a:solidFill>
            <a:srgbClr val="FF99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856" name="Text Box 12"/>
          <p:cNvSpPr txBox="1">
            <a:spLocks noChangeArrowheads="1"/>
          </p:cNvSpPr>
          <p:nvPr/>
        </p:nvSpPr>
        <p:spPr bwMode="auto">
          <a:xfrm>
            <a:off x="1270000" y="4005263"/>
            <a:ext cx="615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fr-FR"/>
              <a:t>C++</a:t>
            </a:r>
          </a:p>
        </p:txBody>
      </p:sp>
      <p:sp>
        <p:nvSpPr>
          <p:cNvPr id="78857" name="Text Box 13"/>
          <p:cNvSpPr txBox="1">
            <a:spLocks noChangeArrowheads="1"/>
          </p:cNvSpPr>
          <p:nvPr/>
        </p:nvSpPr>
        <p:spPr bwMode="auto">
          <a:xfrm>
            <a:off x="7004050" y="4005263"/>
            <a:ext cx="1289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fr-FR"/>
              <a:t>FORTRAN</a:t>
            </a:r>
          </a:p>
        </p:txBody>
      </p:sp>
      <p:sp>
        <p:nvSpPr>
          <p:cNvPr id="78858" name="Rectangle 14"/>
          <p:cNvSpPr>
            <a:spLocks noGrp="1" noChangeArrowheads="1"/>
          </p:cNvSpPr>
          <p:nvPr>
            <p:ph type="title"/>
          </p:nvPr>
        </p:nvSpPr>
        <p:spPr>
          <a:xfrm>
            <a:off x="685800" y="44450"/>
            <a:ext cx="7772400" cy="1143000"/>
          </a:xfrm>
        </p:spPr>
        <p:txBody>
          <a:bodyPr/>
          <a:lstStyle/>
          <a:p>
            <a:pPr eaLnBrk="1" hangingPunct="1"/>
            <a:r>
              <a:rPr lang="fr-FR" sz="3600" smtClean="0"/>
              <a:t>Dialogue de sourds C++/FORTRAN…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8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9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F973C0-E52A-4FDB-9662-14C10661AD89}" type="slidenum">
              <a:rPr lang="en-US"/>
              <a:pPr>
                <a:defRPr/>
              </a:pPr>
              <a:t>76</a:t>
            </a:fld>
            <a:endParaRPr lang="en-US"/>
          </a:p>
        </p:txBody>
      </p:sp>
      <p:sp>
        <p:nvSpPr>
          <p:cNvPr id="79877" name="AutoShape 2"/>
          <p:cNvSpPr>
            <a:spLocks noChangeArrowheads="1"/>
          </p:cNvSpPr>
          <p:nvPr/>
        </p:nvSpPr>
        <p:spPr bwMode="auto">
          <a:xfrm>
            <a:off x="3635375" y="1512888"/>
            <a:ext cx="3960813" cy="1268412"/>
          </a:xfrm>
          <a:prstGeom prst="wedgeEllipseCallout">
            <a:avLst>
              <a:gd name="adj1" fmla="val 40741"/>
              <a:gd name="adj2" fmla="val 68023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fr-FR"/>
              <a:t>Que peut-on faire en C++ et qu’on ne peut pas faire en FORTRAN ?!?</a:t>
            </a:r>
          </a:p>
        </p:txBody>
      </p:sp>
      <p:sp>
        <p:nvSpPr>
          <p:cNvPr id="79878" name="AutoShape 3"/>
          <p:cNvSpPr>
            <a:spLocks noChangeArrowheads="1"/>
          </p:cNvSpPr>
          <p:nvPr/>
        </p:nvSpPr>
        <p:spPr bwMode="auto">
          <a:xfrm>
            <a:off x="7186613" y="2874963"/>
            <a:ext cx="914400" cy="914400"/>
          </a:xfrm>
          <a:prstGeom prst="smileyFace">
            <a:avLst>
              <a:gd name="adj" fmla="val 4653"/>
            </a:avLst>
          </a:prstGeom>
          <a:solidFill>
            <a:srgbClr val="FFCC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79" name="AutoShape 4"/>
          <p:cNvSpPr>
            <a:spLocks noChangeArrowheads="1"/>
          </p:cNvSpPr>
          <p:nvPr/>
        </p:nvSpPr>
        <p:spPr bwMode="auto">
          <a:xfrm>
            <a:off x="1116013" y="2874963"/>
            <a:ext cx="914400" cy="914400"/>
          </a:xfrm>
          <a:prstGeom prst="smileyFace">
            <a:avLst>
              <a:gd name="adj" fmla="val 4653"/>
            </a:avLst>
          </a:prstGeom>
          <a:solidFill>
            <a:srgbClr val="FF99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80" name="Text Box 5"/>
          <p:cNvSpPr txBox="1">
            <a:spLocks noChangeArrowheads="1"/>
          </p:cNvSpPr>
          <p:nvPr/>
        </p:nvSpPr>
        <p:spPr bwMode="auto">
          <a:xfrm>
            <a:off x="1270000" y="4005263"/>
            <a:ext cx="615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fr-FR"/>
              <a:t>C++</a:t>
            </a:r>
          </a:p>
        </p:txBody>
      </p:sp>
      <p:sp>
        <p:nvSpPr>
          <p:cNvPr id="79881" name="Text Box 6"/>
          <p:cNvSpPr txBox="1">
            <a:spLocks noChangeArrowheads="1"/>
          </p:cNvSpPr>
          <p:nvPr/>
        </p:nvSpPr>
        <p:spPr bwMode="auto">
          <a:xfrm>
            <a:off x="7004050" y="4005263"/>
            <a:ext cx="1289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fr-FR"/>
              <a:t>FORTRAN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8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9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4FA27C-02E6-4BB3-A74E-550E1DF421AD}" type="slidenum">
              <a:rPr lang="en-US"/>
              <a:pPr>
                <a:defRPr/>
              </a:pPr>
              <a:t>77</a:t>
            </a:fld>
            <a:endParaRPr lang="en-US"/>
          </a:p>
        </p:txBody>
      </p:sp>
      <p:sp>
        <p:nvSpPr>
          <p:cNvPr id="80901" name="AutoShape 2"/>
          <p:cNvSpPr>
            <a:spLocks noChangeArrowheads="1"/>
          </p:cNvSpPr>
          <p:nvPr/>
        </p:nvSpPr>
        <p:spPr bwMode="auto">
          <a:xfrm>
            <a:off x="2124075" y="2060575"/>
            <a:ext cx="2808288" cy="720725"/>
          </a:xfrm>
          <a:prstGeom prst="wedgeEllipseCallout">
            <a:avLst>
              <a:gd name="adj1" fmla="val -51412"/>
              <a:gd name="adj2" fmla="val 93171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fr-FR"/>
              <a:t>L’abstraction !</a:t>
            </a:r>
          </a:p>
        </p:txBody>
      </p:sp>
      <p:sp>
        <p:nvSpPr>
          <p:cNvPr id="80902" name="AutoShape 3"/>
          <p:cNvSpPr>
            <a:spLocks noChangeArrowheads="1"/>
          </p:cNvSpPr>
          <p:nvPr/>
        </p:nvSpPr>
        <p:spPr bwMode="auto">
          <a:xfrm>
            <a:off x="7186613" y="2874963"/>
            <a:ext cx="914400" cy="914400"/>
          </a:xfrm>
          <a:prstGeom prst="smileyFace">
            <a:avLst>
              <a:gd name="adj" fmla="val 4653"/>
            </a:avLst>
          </a:prstGeom>
          <a:solidFill>
            <a:srgbClr val="FFCC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903" name="AutoShape 4"/>
          <p:cNvSpPr>
            <a:spLocks noChangeArrowheads="1"/>
          </p:cNvSpPr>
          <p:nvPr/>
        </p:nvSpPr>
        <p:spPr bwMode="auto">
          <a:xfrm>
            <a:off x="1116013" y="2874963"/>
            <a:ext cx="914400" cy="914400"/>
          </a:xfrm>
          <a:prstGeom prst="smileyFace">
            <a:avLst>
              <a:gd name="adj" fmla="val 4653"/>
            </a:avLst>
          </a:prstGeom>
          <a:solidFill>
            <a:srgbClr val="FF99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904" name="Text Box 5"/>
          <p:cNvSpPr txBox="1">
            <a:spLocks noChangeArrowheads="1"/>
          </p:cNvSpPr>
          <p:nvPr/>
        </p:nvSpPr>
        <p:spPr bwMode="auto">
          <a:xfrm>
            <a:off x="1270000" y="4005263"/>
            <a:ext cx="615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fr-FR"/>
              <a:t>C++</a:t>
            </a:r>
          </a:p>
        </p:txBody>
      </p:sp>
      <p:sp>
        <p:nvSpPr>
          <p:cNvPr id="80905" name="Text Box 6"/>
          <p:cNvSpPr txBox="1">
            <a:spLocks noChangeArrowheads="1"/>
          </p:cNvSpPr>
          <p:nvPr/>
        </p:nvSpPr>
        <p:spPr bwMode="auto">
          <a:xfrm>
            <a:off x="7004050" y="4005263"/>
            <a:ext cx="1289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fr-FR"/>
              <a:t>FORTRAN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8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9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628E9A-A2CE-4D69-8E70-A050E8F9CD09}" type="slidenum">
              <a:rPr lang="en-US"/>
              <a:pPr>
                <a:defRPr/>
              </a:pPr>
              <a:t>78</a:t>
            </a:fld>
            <a:endParaRPr lang="en-US"/>
          </a:p>
        </p:txBody>
      </p:sp>
      <p:sp>
        <p:nvSpPr>
          <p:cNvPr id="81925" name="AutoShape 2"/>
          <p:cNvSpPr>
            <a:spLocks noChangeArrowheads="1"/>
          </p:cNvSpPr>
          <p:nvPr/>
        </p:nvSpPr>
        <p:spPr bwMode="auto">
          <a:xfrm>
            <a:off x="4500563" y="1628775"/>
            <a:ext cx="2808287" cy="935038"/>
          </a:xfrm>
          <a:prstGeom prst="wedgeEllipseCallout">
            <a:avLst>
              <a:gd name="adj1" fmla="val 47287"/>
              <a:gd name="adj2" fmla="val 90579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fr-FR"/>
              <a:t>C’est quoi l’abstraction ?</a:t>
            </a:r>
          </a:p>
        </p:txBody>
      </p:sp>
      <p:sp>
        <p:nvSpPr>
          <p:cNvPr id="81926" name="AutoShape 3"/>
          <p:cNvSpPr>
            <a:spLocks noChangeArrowheads="1"/>
          </p:cNvSpPr>
          <p:nvPr/>
        </p:nvSpPr>
        <p:spPr bwMode="auto">
          <a:xfrm>
            <a:off x="7186613" y="2874963"/>
            <a:ext cx="914400" cy="914400"/>
          </a:xfrm>
          <a:prstGeom prst="smileyFace">
            <a:avLst>
              <a:gd name="adj" fmla="val -588"/>
            </a:avLst>
          </a:prstGeom>
          <a:solidFill>
            <a:srgbClr val="FFCC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27" name="AutoShape 4"/>
          <p:cNvSpPr>
            <a:spLocks noChangeArrowheads="1"/>
          </p:cNvSpPr>
          <p:nvPr/>
        </p:nvSpPr>
        <p:spPr bwMode="auto">
          <a:xfrm>
            <a:off x="1116013" y="2874963"/>
            <a:ext cx="914400" cy="914400"/>
          </a:xfrm>
          <a:prstGeom prst="smileyFace">
            <a:avLst>
              <a:gd name="adj" fmla="val 4653"/>
            </a:avLst>
          </a:prstGeom>
          <a:solidFill>
            <a:srgbClr val="FF99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28" name="Text Box 5"/>
          <p:cNvSpPr txBox="1">
            <a:spLocks noChangeArrowheads="1"/>
          </p:cNvSpPr>
          <p:nvPr/>
        </p:nvSpPr>
        <p:spPr bwMode="auto">
          <a:xfrm>
            <a:off x="1270000" y="4005263"/>
            <a:ext cx="615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fr-FR"/>
              <a:t>C++</a:t>
            </a:r>
          </a:p>
        </p:txBody>
      </p:sp>
      <p:sp>
        <p:nvSpPr>
          <p:cNvPr id="81929" name="Text Box 6"/>
          <p:cNvSpPr txBox="1">
            <a:spLocks noChangeArrowheads="1"/>
          </p:cNvSpPr>
          <p:nvPr/>
        </p:nvSpPr>
        <p:spPr bwMode="auto">
          <a:xfrm>
            <a:off x="7004050" y="4005263"/>
            <a:ext cx="1289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fr-FR"/>
              <a:t>FORTRAN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8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9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5343C8-D3E4-4014-8105-E436F33C6D9A}" type="slidenum">
              <a:rPr lang="en-US"/>
              <a:pPr>
                <a:defRPr/>
              </a:pPr>
              <a:t>79</a:t>
            </a:fld>
            <a:endParaRPr lang="en-US"/>
          </a:p>
        </p:txBody>
      </p:sp>
      <p:sp>
        <p:nvSpPr>
          <p:cNvPr id="82949" name="AutoShape 3"/>
          <p:cNvSpPr>
            <a:spLocks noChangeArrowheads="1"/>
          </p:cNvSpPr>
          <p:nvPr/>
        </p:nvSpPr>
        <p:spPr bwMode="auto">
          <a:xfrm>
            <a:off x="7186613" y="2874963"/>
            <a:ext cx="914400" cy="914400"/>
          </a:xfrm>
          <a:prstGeom prst="smileyFace">
            <a:avLst>
              <a:gd name="adj" fmla="val -588"/>
            </a:avLst>
          </a:prstGeom>
          <a:solidFill>
            <a:srgbClr val="FFCC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50" name="AutoShape 4"/>
          <p:cNvSpPr>
            <a:spLocks noChangeArrowheads="1"/>
          </p:cNvSpPr>
          <p:nvPr/>
        </p:nvSpPr>
        <p:spPr bwMode="auto">
          <a:xfrm>
            <a:off x="1116013" y="2874963"/>
            <a:ext cx="914400" cy="914400"/>
          </a:xfrm>
          <a:prstGeom prst="smileyFace">
            <a:avLst>
              <a:gd name="adj" fmla="val 4653"/>
            </a:avLst>
          </a:prstGeom>
          <a:solidFill>
            <a:srgbClr val="FF99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51" name="Text Box 5"/>
          <p:cNvSpPr txBox="1">
            <a:spLocks noChangeArrowheads="1"/>
          </p:cNvSpPr>
          <p:nvPr/>
        </p:nvSpPr>
        <p:spPr bwMode="auto">
          <a:xfrm>
            <a:off x="1270000" y="4005263"/>
            <a:ext cx="615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fr-FR"/>
              <a:t>C++</a:t>
            </a:r>
          </a:p>
        </p:txBody>
      </p:sp>
      <p:sp>
        <p:nvSpPr>
          <p:cNvPr id="82952" name="Text Box 6"/>
          <p:cNvSpPr txBox="1">
            <a:spLocks noChangeArrowheads="1"/>
          </p:cNvSpPr>
          <p:nvPr/>
        </p:nvSpPr>
        <p:spPr bwMode="auto">
          <a:xfrm>
            <a:off x="7004050" y="4005263"/>
            <a:ext cx="1289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fr-FR"/>
              <a:t>FORTRAN</a:t>
            </a:r>
          </a:p>
        </p:txBody>
      </p:sp>
      <p:sp>
        <p:nvSpPr>
          <p:cNvPr id="82953" name="AutoShape 7"/>
          <p:cNvSpPr>
            <a:spLocks noChangeArrowheads="1"/>
          </p:cNvSpPr>
          <p:nvPr/>
        </p:nvSpPr>
        <p:spPr bwMode="auto">
          <a:xfrm>
            <a:off x="1838325" y="1125538"/>
            <a:ext cx="3021013" cy="1657350"/>
          </a:xfrm>
          <a:prstGeom prst="wedgeEllipseCallout">
            <a:avLst>
              <a:gd name="adj1" fmla="val -45111"/>
              <a:gd name="adj2" fmla="val 62546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fr-FR"/>
              <a:t>L’abstraction c’est … blabla… blabla... Ça permet …blabla.. blabla…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13736F-4E37-4BCC-8CF4-DF62B33A7A4D}" type="slidenum">
              <a:rPr lang="en-US"/>
              <a:pPr>
                <a:defRPr/>
              </a:pPr>
              <a:t>8</a:t>
            </a:fld>
            <a:endParaRPr lang="en-US"/>
          </a:p>
        </p:txBody>
      </p:sp>
      <p:sp>
        <p:nvSpPr>
          <p:cNvPr id="1024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smtClean="0"/>
              <a:t>Les questions abordées</a:t>
            </a:r>
          </a:p>
        </p:txBody>
      </p:sp>
      <p:sp>
        <p:nvSpPr>
          <p:cNvPr id="10246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fr-FR" smtClean="0"/>
              <a:t>Une fois les données collectées, par quel(s) processus arrive t-on à une mesure de physique ?</a:t>
            </a:r>
          </a:p>
          <a:p>
            <a:pPr eaLnBrk="1" hangingPunct="1"/>
            <a:r>
              <a:rPr lang="fr-FR" smtClean="0"/>
              <a:t>Quels sont les méthodes et outils utilisés 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8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9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936E42-6D0C-4284-8D4D-C2E11155A6BC}" type="slidenum">
              <a:rPr lang="en-US"/>
              <a:pPr>
                <a:defRPr/>
              </a:pPr>
              <a:t>80</a:t>
            </a:fld>
            <a:endParaRPr lang="en-US"/>
          </a:p>
        </p:txBody>
      </p:sp>
      <p:sp>
        <p:nvSpPr>
          <p:cNvPr id="83973" name="AutoShape 2"/>
          <p:cNvSpPr>
            <a:spLocks noChangeArrowheads="1"/>
          </p:cNvSpPr>
          <p:nvPr/>
        </p:nvSpPr>
        <p:spPr bwMode="auto">
          <a:xfrm>
            <a:off x="7186613" y="2874963"/>
            <a:ext cx="914400" cy="914400"/>
          </a:xfrm>
          <a:prstGeom prst="smileyFace">
            <a:avLst>
              <a:gd name="adj" fmla="val -4653"/>
            </a:avLst>
          </a:prstGeom>
          <a:solidFill>
            <a:srgbClr val="FFCC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74" name="AutoShape 3"/>
          <p:cNvSpPr>
            <a:spLocks noChangeArrowheads="1"/>
          </p:cNvSpPr>
          <p:nvPr/>
        </p:nvSpPr>
        <p:spPr bwMode="auto">
          <a:xfrm>
            <a:off x="1116013" y="2874963"/>
            <a:ext cx="914400" cy="914400"/>
          </a:xfrm>
          <a:prstGeom prst="smileyFace">
            <a:avLst>
              <a:gd name="adj" fmla="val 4653"/>
            </a:avLst>
          </a:prstGeom>
          <a:solidFill>
            <a:srgbClr val="FF99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75" name="Text Box 4"/>
          <p:cNvSpPr txBox="1">
            <a:spLocks noChangeArrowheads="1"/>
          </p:cNvSpPr>
          <p:nvPr/>
        </p:nvSpPr>
        <p:spPr bwMode="auto">
          <a:xfrm>
            <a:off x="1270000" y="4005263"/>
            <a:ext cx="615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fr-FR"/>
              <a:t>C++</a:t>
            </a:r>
          </a:p>
        </p:txBody>
      </p:sp>
      <p:sp>
        <p:nvSpPr>
          <p:cNvPr id="83976" name="Text Box 5"/>
          <p:cNvSpPr txBox="1">
            <a:spLocks noChangeArrowheads="1"/>
          </p:cNvSpPr>
          <p:nvPr/>
        </p:nvSpPr>
        <p:spPr bwMode="auto">
          <a:xfrm>
            <a:off x="7004050" y="4005263"/>
            <a:ext cx="1289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fr-FR"/>
              <a:t>FORTRAN</a:t>
            </a:r>
          </a:p>
        </p:txBody>
      </p:sp>
      <p:sp>
        <p:nvSpPr>
          <p:cNvPr id="83977" name="AutoShape 7"/>
          <p:cNvSpPr>
            <a:spLocks noChangeArrowheads="1"/>
          </p:cNvSpPr>
          <p:nvPr/>
        </p:nvSpPr>
        <p:spPr bwMode="auto">
          <a:xfrm>
            <a:off x="5889625" y="1196975"/>
            <a:ext cx="1851025" cy="1257300"/>
          </a:xfrm>
          <a:prstGeom prst="cloudCallout">
            <a:avLst>
              <a:gd name="adj1" fmla="val 19213"/>
              <a:gd name="adj2" fmla="val 71593"/>
            </a:avLst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fr-FR"/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8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9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A97D51-CA95-487D-9C09-8B5B317382A2}" type="slidenum">
              <a:rPr lang="en-US"/>
              <a:pPr>
                <a:defRPr/>
              </a:pPr>
              <a:t>81</a:t>
            </a:fld>
            <a:endParaRPr lang="en-US"/>
          </a:p>
        </p:txBody>
      </p:sp>
      <p:sp>
        <p:nvSpPr>
          <p:cNvPr id="84997" name="AutoShape 2"/>
          <p:cNvSpPr>
            <a:spLocks noChangeArrowheads="1"/>
          </p:cNvSpPr>
          <p:nvPr/>
        </p:nvSpPr>
        <p:spPr bwMode="auto">
          <a:xfrm>
            <a:off x="7186613" y="2874963"/>
            <a:ext cx="914400" cy="914400"/>
          </a:xfrm>
          <a:prstGeom prst="smileyFace">
            <a:avLst>
              <a:gd name="adj" fmla="val -4653"/>
            </a:avLst>
          </a:prstGeom>
          <a:solidFill>
            <a:srgbClr val="FFCC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998" name="AutoShape 3"/>
          <p:cNvSpPr>
            <a:spLocks noChangeArrowheads="1"/>
          </p:cNvSpPr>
          <p:nvPr/>
        </p:nvSpPr>
        <p:spPr bwMode="auto">
          <a:xfrm>
            <a:off x="1116013" y="2874963"/>
            <a:ext cx="914400" cy="914400"/>
          </a:xfrm>
          <a:prstGeom prst="smileyFace">
            <a:avLst>
              <a:gd name="adj" fmla="val 4653"/>
            </a:avLst>
          </a:prstGeom>
          <a:solidFill>
            <a:srgbClr val="FF99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999" name="Text Box 4"/>
          <p:cNvSpPr txBox="1">
            <a:spLocks noChangeArrowheads="1"/>
          </p:cNvSpPr>
          <p:nvPr/>
        </p:nvSpPr>
        <p:spPr bwMode="auto">
          <a:xfrm>
            <a:off x="1270000" y="4005263"/>
            <a:ext cx="615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fr-FR"/>
              <a:t>C++</a:t>
            </a:r>
          </a:p>
        </p:txBody>
      </p:sp>
      <p:sp>
        <p:nvSpPr>
          <p:cNvPr id="85000" name="Text Box 5"/>
          <p:cNvSpPr txBox="1">
            <a:spLocks noChangeArrowheads="1"/>
          </p:cNvSpPr>
          <p:nvPr/>
        </p:nvSpPr>
        <p:spPr bwMode="auto">
          <a:xfrm>
            <a:off x="7004050" y="4005263"/>
            <a:ext cx="1289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fr-FR"/>
              <a:t>FORTRAN</a:t>
            </a:r>
          </a:p>
        </p:txBody>
      </p:sp>
      <p:sp>
        <p:nvSpPr>
          <p:cNvPr id="85001" name="AutoShape 7"/>
          <p:cNvSpPr>
            <a:spLocks noChangeArrowheads="1"/>
          </p:cNvSpPr>
          <p:nvPr/>
        </p:nvSpPr>
        <p:spPr bwMode="auto">
          <a:xfrm>
            <a:off x="4500563" y="1628775"/>
            <a:ext cx="2808287" cy="935038"/>
          </a:xfrm>
          <a:prstGeom prst="wedgeEllipseCallout">
            <a:avLst>
              <a:gd name="adj1" fmla="val 47287"/>
              <a:gd name="adj2" fmla="val 90579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fr-FR"/>
              <a:t>Et ça existe en FORTRAN 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8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9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1C7A7B-D5D0-4810-9401-9FF0ECE8C093}" type="slidenum">
              <a:rPr lang="en-US"/>
              <a:pPr>
                <a:defRPr/>
              </a:pPr>
              <a:t>82</a:t>
            </a:fld>
            <a:endParaRPr lang="en-US"/>
          </a:p>
        </p:txBody>
      </p:sp>
      <p:sp>
        <p:nvSpPr>
          <p:cNvPr id="86021" name="AutoShape 2"/>
          <p:cNvSpPr>
            <a:spLocks noChangeArrowheads="1"/>
          </p:cNvSpPr>
          <p:nvPr/>
        </p:nvSpPr>
        <p:spPr bwMode="auto">
          <a:xfrm>
            <a:off x="7186613" y="2874963"/>
            <a:ext cx="914400" cy="914400"/>
          </a:xfrm>
          <a:prstGeom prst="smileyFace">
            <a:avLst>
              <a:gd name="adj" fmla="val -4653"/>
            </a:avLst>
          </a:prstGeom>
          <a:solidFill>
            <a:srgbClr val="FFCC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22" name="AutoShape 3"/>
          <p:cNvSpPr>
            <a:spLocks noChangeArrowheads="1"/>
          </p:cNvSpPr>
          <p:nvPr/>
        </p:nvSpPr>
        <p:spPr bwMode="auto">
          <a:xfrm>
            <a:off x="1116013" y="2874963"/>
            <a:ext cx="914400" cy="914400"/>
          </a:xfrm>
          <a:prstGeom prst="smileyFace">
            <a:avLst>
              <a:gd name="adj" fmla="val 4653"/>
            </a:avLst>
          </a:prstGeom>
          <a:solidFill>
            <a:srgbClr val="FF99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23" name="Text Box 4"/>
          <p:cNvSpPr txBox="1">
            <a:spLocks noChangeArrowheads="1"/>
          </p:cNvSpPr>
          <p:nvPr/>
        </p:nvSpPr>
        <p:spPr bwMode="auto">
          <a:xfrm>
            <a:off x="1270000" y="4005263"/>
            <a:ext cx="615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fr-FR"/>
              <a:t>C++</a:t>
            </a:r>
          </a:p>
        </p:txBody>
      </p:sp>
      <p:sp>
        <p:nvSpPr>
          <p:cNvPr id="86024" name="Text Box 5"/>
          <p:cNvSpPr txBox="1">
            <a:spLocks noChangeArrowheads="1"/>
          </p:cNvSpPr>
          <p:nvPr/>
        </p:nvSpPr>
        <p:spPr bwMode="auto">
          <a:xfrm>
            <a:off x="7004050" y="4005263"/>
            <a:ext cx="1289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fr-FR"/>
              <a:t>FORTRAN</a:t>
            </a:r>
          </a:p>
        </p:txBody>
      </p:sp>
      <p:sp>
        <p:nvSpPr>
          <p:cNvPr id="86025" name="AutoShape 6"/>
          <p:cNvSpPr>
            <a:spLocks noChangeArrowheads="1"/>
          </p:cNvSpPr>
          <p:nvPr/>
        </p:nvSpPr>
        <p:spPr bwMode="auto">
          <a:xfrm>
            <a:off x="1908175" y="1628775"/>
            <a:ext cx="2808288" cy="935038"/>
          </a:xfrm>
          <a:prstGeom prst="wedgeEllipseCallout">
            <a:avLst>
              <a:gd name="adj1" fmla="val -47231"/>
              <a:gd name="adj2" fmla="val 87181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fr-FR"/>
              <a:t>Bah non 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8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9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C37CAA-ECAB-4E6E-A125-A0F53D3DAF4F}" type="slidenum">
              <a:rPr lang="en-US"/>
              <a:pPr>
                <a:defRPr/>
              </a:pPr>
              <a:t>83</a:t>
            </a:fld>
            <a:endParaRPr lang="en-US"/>
          </a:p>
        </p:txBody>
      </p:sp>
      <p:sp>
        <p:nvSpPr>
          <p:cNvPr id="87045" name="AutoShape 2"/>
          <p:cNvSpPr>
            <a:spLocks noChangeArrowheads="1"/>
          </p:cNvSpPr>
          <p:nvPr/>
        </p:nvSpPr>
        <p:spPr bwMode="auto">
          <a:xfrm>
            <a:off x="7186613" y="2874963"/>
            <a:ext cx="914400" cy="914400"/>
          </a:xfrm>
          <a:prstGeom prst="smileyFace">
            <a:avLst>
              <a:gd name="adj" fmla="val 4653"/>
            </a:avLst>
          </a:prstGeom>
          <a:solidFill>
            <a:srgbClr val="FFCC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46" name="AutoShape 3"/>
          <p:cNvSpPr>
            <a:spLocks noChangeArrowheads="1"/>
          </p:cNvSpPr>
          <p:nvPr/>
        </p:nvSpPr>
        <p:spPr bwMode="auto">
          <a:xfrm>
            <a:off x="1116013" y="2874963"/>
            <a:ext cx="914400" cy="914400"/>
          </a:xfrm>
          <a:prstGeom prst="smileyFace">
            <a:avLst>
              <a:gd name="adj" fmla="val 4653"/>
            </a:avLst>
          </a:prstGeom>
          <a:solidFill>
            <a:srgbClr val="FF99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47" name="Text Box 4"/>
          <p:cNvSpPr txBox="1">
            <a:spLocks noChangeArrowheads="1"/>
          </p:cNvSpPr>
          <p:nvPr/>
        </p:nvSpPr>
        <p:spPr bwMode="auto">
          <a:xfrm>
            <a:off x="1270000" y="4005263"/>
            <a:ext cx="615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fr-FR"/>
              <a:t>C++</a:t>
            </a:r>
          </a:p>
        </p:txBody>
      </p:sp>
      <p:sp>
        <p:nvSpPr>
          <p:cNvPr id="87048" name="Text Box 5"/>
          <p:cNvSpPr txBox="1">
            <a:spLocks noChangeArrowheads="1"/>
          </p:cNvSpPr>
          <p:nvPr/>
        </p:nvSpPr>
        <p:spPr bwMode="auto">
          <a:xfrm>
            <a:off x="7004050" y="4005263"/>
            <a:ext cx="1289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fr-FR"/>
              <a:t>FORTRAN</a:t>
            </a:r>
          </a:p>
        </p:txBody>
      </p:sp>
      <p:sp>
        <p:nvSpPr>
          <p:cNvPr id="87049" name="AutoShape 7"/>
          <p:cNvSpPr>
            <a:spLocks noChangeArrowheads="1"/>
          </p:cNvSpPr>
          <p:nvPr/>
        </p:nvSpPr>
        <p:spPr bwMode="auto">
          <a:xfrm>
            <a:off x="5889625" y="1196975"/>
            <a:ext cx="1851025" cy="1257300"/>
          </a:xfrm>
          <a:prstGeom prst="cloudCallout">
            <a:avLst>
              <a:gd name="adj1" fmla="val 19213"/>
              <a:gd name="adj2" fmla="val 71593"/>
            </a:avLst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fr-FR" sz="4000" b="1" i="1">
                <a:solidFill>
                  <a:srgbClr val="FFFF00"/>
                </a:solidFill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8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9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5B2F1E-00CA-4CCC-88FC-C360A85D4048}" type="slidenum">
              <a:rPr lang="en-US"/>
              <a:pPr>
                <a:defRPr/>
              </a:pPr>
              <a:t>84</a:t>
            </a:fld>
            <a:endParaRPr lang="en-US"/>
          </a:p>
        </p:txBody>
      </p:sp>
      <p:sp>
        <p:nvSpPr>
          <p:cNvPr id="88069" name="AutoShape 2"/>
          <p:cNvSpPr>
            <a:spLocks noChangeArrowheads="1"/>
          </p:cNvSpPr>
          <p:nvPr/>
        </p:nvSpPr>
        <p:spPr bwMode="auto">
          <a:xfrm>
            <a:off x="7186613" y="2874963"/>
            <a:ext cx="914400" cy="914400"/>
          </a:xfrm>
          <a:prstGeom prst="smileyFace">
            <a:avLst>
              <a:gd name="adj" fmla="val 4653"/>
            </a:avLst>
          </a:prstGeom>
          <a:solidFill>
            <a:srgbClr val="FFCC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70" name="AutoShape 3"/>
          <p:cNvSpPr>
            <a:spLocks noChangeArrowheads="1"/>
          </p:cNvSpPr>
          <p:nvPr/>
        </p:nvSpPr>
        <p:spPr bwMode="auto">
          <a:xfrm>
            <a:off x="1116013" y="2874963"/>
            <a:ext cx="914400" cy="914400"/>
          </a:xfrm>
          <a:prstGeom prst="smileyFace">
            <a:avLst>
              <a:gd name="adj" fmla="val -4653"/>
            </a:avLst>
          </a:prstGeom>
          <a:solidFill>
            <a:srgbClr val="FF99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71" name="Text Box 4"/>
          <p:cNvSpPr txBox="1">
            <a:spLocks noChangeArrowheads="1"/>
          </p:cNvSpPr>
          <p:nvPr/>
        </p:nvSpPr>
        <p:spPr bwMode="auto">
          <a:xfrm>
            <a:off x="1270000" y="4005263"/>
            <a:ext cx="615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fr-FR"/>
              <a:t>C++</a:t>
            </a:r>
          </a:p>
        </p:txBody>
      </p:sp>
      <p:sp>
        <p:nvSpPr>
          <p:cNvPr id="88072" name="Text Box 5"/>
          <p:cNvSpPr txBox="1">
            <a:spLocks noChangeArrowheads="1"/>
          </p:cNvSpPr>
          <p:nvPr/>
        </p:nvSpPr>
        <p:spPr bwMode="auto">
          <a:xfrm>
            <a:off x="7004050" y="4005263"/>
            <a:ext cx="1289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fr-FR"/>
              <a:t>FORTRAN</a:t>
            </a:r>
          </a:p>
        </p:txBody>
      </p:sp>
      <p:sp>
        <p:nvSpPr>
          <p:cNvPr id="88073" name="AutoShape 7"/>
          <p:cNvSpPr>
            <a:spLocks noChangeArrowheads="1"/>
          </p:cNvSpPr>
          <p:nvPr/>
        </p:nvSpPr>
        <p:spPr bwMode="auto">
          <a:xfrm>
            <a:off x="4500563" y="1628775"/>
            <a:ext cx="2808287" cy="935038"/>
          </a:xfrm>
          <a:prstGeom prst="wedgeEllipseCallout">
            <a:avLst>
              <a:gd name="adj1" fmla="val 47287"/>
              <a:gd name="adj2" fmla="val 90579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fr-FR"/>
              <a:t>DONC ON N’EN A PAS BESOIN !!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BE5AFE-3C00-4670-81CF-CC8938F3B100}" type="slidenum">
              <a:rPr lang="en-US"/>
              <a:pPr>
                <a:defRPr/>
              </a:pPr>
              <a:t>85</a:t>
            </a:fld>
            <a:endParaRPr lang="en-US"/>
          </a:p>
        </p:txBody>
      </p:sp>
      <p:sp>
        <p:nvSpPr>
          <p:cNvPr id="89093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fr-FR" smtClean="0"/>
              <a:t>Géométrie</a:t>
            </a:r>
          </a:p>
        </p:txBody>
      </p:sp>
      <p:sp>
        <p:nvSpPr>
          <p:cNvPr id="89094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F1553A-0B9E-4D8B-BF5A-35FFC25AD475}" type="slidenum">
              <a:rPr lang="en-US"/>
              <a:pPr>
                <a:defRPr/>
              </a:pPr>
              <a:t>86</a:t>
            </a:fld>
            <a:endParaRPr lang="en-US"/>
          </a:p>
        </p:txBody>
      </p:sp>
      <p:pic>
        <p:nvPicPr>
          <p:cNvPr id="90117" name="Picture 11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-7938"/>
            <a:ext cx="9756775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8" name="Rectangle 12"/>
          <p:cNvSpPr>
            <a:spLocks noGrp="1" noChangeArrowheads="1"/>
          </p:cNvSpPr>
          <p:nvPr>
            <p:ph type="title"/>
          </p:nvPr>
        </p:nvSpPr>
        <p:spPr>
          <a:xfrm>
            <a:off x="685800" y="-18256"/>
            <a:ext cx="7772400" cy="1143000"/>
          </a:xfrm>
        </p:spPr>
        <p:txBody>
          <a:bodyPr/>
          <a:lstStyle/>
          <a:p>
            <a:pPr eaLnBrk="1" hangingPunct="1"/>
            <a:r>
              <a:rPr lang="fr-FR" sz="3600" dirty="0" smtClean="0"/>
              <a:t>Volumes / géométrie</a:t>
            </a:r>
          </a:p>
        </p:txBody>
      </p:sp>
      <p:sp>
        <p:nvSpPr>
          <p:cNvPr id="247821" name="Rectangle 13"/>
          <p:cNvSpPr>
            <a:spLocks noGrp="1" noChangeArrowheads="1"/>
          </p:cNvSpPr>
          <p:nvPr>
            <p:ph type="body" idx="1"/>
          </p:nvPr>
        </p:nvSpPr>
        <p:spPr>
          <a:xfrm>
            <a:off x="107950" y="1124669"/>
            <a:ext cx="8928100" cy="540067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fr-FR" sz="2400" dirty="0" smtClean="0"/>
              <a:t>Volumes décrits par:</a:t>
            </a:r>
          </a:p>
          <a:p>
            <a:pPr lvl="1" eaLnBrk="1" hangingPunct="1">
              <a:lnSpc>
                <a:spcPct val="80000"/>
              </a:lnSpc>
            </a:pPr>
            <a:r>
              <a:rPr lang="fr-FR" sz="2000" dirty="0" smtClean="0"/>
              <a:t>Forme (on parle d’un « solide »)</a:t>
            </a:r>
          </a:p>
          <a:p>
            <a:pPr lvl="1" eaLnBrk="1" hangingPunct="1">
              <a:lnSpc>
                <a:spcPct val="80000"/>
              </a:lnSpc>
            </a:pPr>
            <a:r>
              <a:rPr lang="fr-FR" sz="2000" dirty="0" smtClean="0"/>
              <a:t>Matériel : élément simple, ou composition d’éléments</a:t>
            </a:r>
          </a:p>
          <a:p>
            <a:pPr lvl="2" eaLnBrk="1" hangingPunct="1">
              <a:lnSpc>
                <a:spcPct val="80000"/>
              </a:lnSpc>
            </a:pPr>
            <a:r>
              <a:rPr lang="fr-FR" sz="1800" dirty="0" smtClean="0"/>
              <a:t>Dont les propriétés sont utilisées dans le calcul des interactions</a:t>
            </a:r>
          </a:p>
          <a:p>
            <a:pPr lvl="1" eaLnBrk="1" hangingPunct="1">
              <a:lnSpc>
                <a:spcPct val="80000"/>
              </a:lnSpc>
            </a:pPr>
            <a:r>
              <a:rPr lang="fr-FR" sz="2000" dirty="0" smtClean="0"/>
              <a:t>Sous-structure</a:t>
            </a:r>
          </a:p>
          <a:p>
            <a:pPr lvl="2" eaLnBrk="1" hangingPunct="1">
              <a:lnSpc>
                <a:spcPct val="80000"/>
              </a:lnSpc>
            </a:pPr>
            <a:r>
              <a:rPr lang="fr-FR" sz="1600" dirty="0" smtClean="0"/>
              <a:t>C’est-à-dire des sous-volumes</a:t>
            </a:r>
          </a:p>
          <a:p>
            <a:pPr lvl="1" eaLnBrk="1" hangingPunct="1">
              <a:lnSpc>
                <a:spcPct val="80000"/>
              </a:lnSpc>
            </a:pPr>
            <a:r>
              <a:rPr lang="fr-FR" sz="2000" dirty="0" smtClean="0"/>
              <a:t>Ensemble de ces trois caractéristiques constitue un « </a:t>
            </a:r>
            <a:r>
              <a:rPr lang="fr-FR" sz="2000" b="1" dirty="0" smtClean="0"/>
              <a:t>volume logique</a:t>
            </a:r>
            <a:r>
              <a:rPr lang="fr-FR" sz="2000" dirty="0" smtClean="0"/>
              <a:t> »</a:t>
            </a:r>
          </a:p>
          <a:p>
            <a:pPr lvl="1" eaLnBrk="1" hangingPunct="1">
              <a:lnSpc>
                <a:spcPct val="80000"/>
              </a:lnSpc>
            </a:pPr>
            <a:r>
              <a:rPr lang="fr-FR" sz="2000" dirty="0" smtClean="0"/>
              <a:t>Placement par rapport au volume « </a:t>
            </a:r>
            <a:r>
              <a:rPr lang="fr-FR" sz="2000" b="1" dirty="0" smtClean="0"/>
              <a:t>mère</a:t>
            </a:r>
            <a:r>
              <a:rPr lang="fr-FR" sz="2000" dirty="0" smtClean="0"/>
              <a:t> »</a:t>
            </a:r>
          </a:p>
          <a:p>
            <a:pPr lvl="2" eaLnBrk="1" hangingPunct="1">
              <a:lnSpc>
                <a:spcPct val="80000"/>
              </a:lnSpc>
            </a:pPr>
            <a:r>
              <a:rPr lang="fr-FR" sz="1800" dirty="0" smtClean="0"/>
              <a:t>Le volume devient un « </a:t>
            </a:r>
            <a:r>
              <a:rPr lang="fr-FR" sz="1800" b="1" dirty="0" smtClean="0"/>
              <a:t>volume physique</a:t>
            </a:r>
            <a:r>
              <a:rPr lang="fr-FR" sz="1800" dirty="0" smtClean="0"/>
              <a:t> »</a:t>
            </a:r>
          </a:p>
          <a:p>
            <a:pPr lvl="2" eaLnBrk="1" hangingPunct="1">
              <a:lnSpc>
                <a:spcPct val="80000"/>
              </a:lnSpc>
            </a:pPr>
            <a:r>
              <a:rPr lang="fr-FR" sz="1800" dirty="0" smtClean="0"/>
              <a:t>Partie de la sous-structure du volume mère</a:t>
            </a:r>
          </a:p>
          <a:p>
            <a:pPr eaLnBrk="1" hangingPunct="1">
              <a:lnSpc>
                <a:spcPct val="80000"/>
              </a:lnSpc>
            </a:pPr>
            <a:r>
              <a:rPr lang="fr-FR" sz="2400" dirty="0" smtClean="0"/>
              <a:t>Il existe un volume particulier, le « </a:t>
            </a:r>
            <a:r>
              <a:rPr lang="fr-FR" sz="2400" b="1" dirty="0" smtClean="0"/>
              <a:t>world</a:t>
            </a:r>
            <a:r>
              <a:rPr lang="fr-FR" sz="2400" dirty="0" smtClean="0"/>
              <a:t> » volume, qui définit le contenant de toute la géométrie</a:t>
            </a:r>
          </a:p>
          <a:p>
            <a:pPr lvl="1" eaLnBrk="1" hangingPunct="1">
              <a:lnSpc>
                <a:spcPct val="80000"/>
              </a:lnSpc>
            </a:pPr>
            <a:r>
              <a:rPr lang="fr-FR" sz="2000" dirty="0" smtClean="0"/>
              <a:t>Et toute particule sortant de ce volume est supprimée de la suite de la simulation.</a:t>
            </a:r>
          </a:p>
          <a:p>
            <a:pPr eaLnBrk="1" hangingPunct="1">
              <a:lnSpc>
                <a:spcPct val="80000"/>
              </a:lnSpc>
            </a:pPr>
            <a:r>
              <a:rPr lang="fr-FR" sz="2400" dirty="0" smtClean="0"/>
              <a:t>Un volume peut enfin être déclaré « </a:t>
            </a:r>
            <a:r>
              <a:rPr lang="fr-FR" sz="2400" b="1" dirty="0" smtClean="0"/>
              <a:t>sensible</a:t>
            </a:r>
            <a:r>
              <a:rPr lang="fr-FR" sz="2400" dirty="0" smtClean="0"/>
              <a:t> »</a:t>
            </a:r>
          </a:p>
          <a:p>
            <a:pPr lvl="1" eaLnBrk="1" hangingPunct="1">
              <a:lnSpc>
                <a:spcPct val="80000"/>
              </a:lnSpc>
            </a:pPr>
            <a:r>
              <a:rPr lang="fr-FR" sz="2000" dirty="0" smtClean="0"/>
              <a:t>C’est un volume correspondant à un volume de lecture d’une voie d’électronique</a:t>
            </a:r>
          </a:p>
          <a:p>
            <a:pPr lvl="1" eaLnBrk="1" hangingPunct="1">
              <a:lnSpc>
                <a:spcPct val="80000"/>
              </a:lnSpc>
            </a:pPr>
            <a:r>
              <a:rPr lang="fr-FR" sz="2000" dirty="0" smtClean="0"/>
              <a:t>Et dans lequel le ou les dépôts d’énergie seront donc utilisés pour calculer la réponse de cette voie.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2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2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2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2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2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7821" grpId="0" build="p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Marc Verderi - LLR</a:t>
            </a:r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>
                <a:solidFill>
                  <a:srgbClr val="000000"/>
                </a:solidFill>
              </a:rPr>
              <a:t>De la physique au detecteur - Aussois - Decembre 2012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8EA894-34B3-4BAC-B34F-7A66DE67AFA8}" type="slidenum">
              <a:rPr lang="en-US">
                <a:solidFill>
                  <a:srgbClr val="000000"/>
                </a:solidFill>
              </a:rPr>
              <a:pPr>
                <a:defRPr/>
              </a:pPr>
              <a:t>87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114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15888"/>
            <a:ext cx="7772400" cy="1143000"/>
          </a:xfrm>
        </p:spPr>
        <p:txBody>
          <a:bodyPr/>
          <a:lstStyle/>
          <a:p>
            <a:pPr eaLnBrk="1" hangingPunct="1"/>
            <a:r>
              <a:rPr lang="fr-FR" smtClean="0">
                <a:solidFill>
                  <a:schemeClr val="hlink"/>
                </a:solidFill>
              </a:rPr>
              <a:t>Construction d’une géométrie</a:t>
            </a:r>
          </a:p>
        </p:txBody>
      </p:sp>
      <p:sp>
        <p:nvSpPr>
          <p:cNvPr id="30" name="Trapèze 29"/>
          <p:cNvSpPr/>
          <p:nvPr/>
        </p:nvSpPr>
        <p:spPr bwMode="auto">
          <a:xfrm rot="10800000">
            <a:off x="2195104" y="2780936"/>
            <a:ext cx="784080" cy="72000"/>
          </a:xfrm>
          <a:prstGeom prst="trapezoid">
            <a:avLst>
              <a:gd name="adj" fmla="val 58382"/>
            </a:avLst>
          </a:prstGeom>
          <a:solidFill>
            <a:schemeClr val="accent1">
              <a:lumMod val="60000"/>
              <a:lumOff val="40000"/>
              <a:alpha val="80000"/>
            </a:schemeClr>
          </a:solidFill>
          <a:ln w="6350" cap="flat" cmpd="sng" algn="ctr">
            <a:solidFill>
              <a:schemeClr val="accent1">
                <a:lumMod val="60000"/>
                <a:lumOff val="40000"/>
                <a:alpha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perspectiveContrastingLeftFacing">
              <a:rot lat="20743439" lon="20389667" rev="21489745"/>
            </a:camera>
            <a:lightRig rig="threePt" dir="t"/>
          </a:scene3d>
          <a:sp3d extrusionH="3175000"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9" name="Trapèze 28"/>
          <p:cNvSpPr/>
          <p:nvPr/>
        </p:nvSpPr>
        <p:spPr bwMode="auto">
          <a:xfrm rot="10800000">
            <a:off x="2152920" y="2563203"/>
            <a:ext cx="879120" cy="72000"/>
          </a:xfrm>
          <a:prstGeom prst="trapezoid">
            <a:avLst>
              <a:gd name="adj" fmla="val 58382"/>
            </a:avLst>
          </a:prstGeom>
          <a:solidFill>
            <a:srgbClr val="FFFF00">
              <a:alpha val="80000"/>
            </a:srgbClr>
          </a:solidFill>
          <a:ln w="6350" cap="flat" cmpd="sng" algn="ctr">
            <a:solidFill>
              <a:srgbClr val="FFFF00">
                <a:alpha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perspectiveContrastingLeftFacing">
              <a:rot lat="20743439" lon="20389667" rev="21489745"/>
            </a:camera>
            <a:lightRig rig="threePt" dir="t"/>
          </a:scene3d>
          <a:sp3d extrusionH="3175000"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85" name="Trapèze 84"/>
          <p:cNvSpPr/>
          <p:nvPr/>
        </p:nvSpPr>
        <p:spPr bwMode="auto">
          <a:xfrm rot="10800000">
            <a:off x="2095937" y="2348888"/>
            <a:ext cx="986040" cy="72000"/>
          </a:xfrm>
          <a:prstGeom prst="trapezoid">
            <a:avLst>
              <a:gd name="adj" fmla="val 58382"/>
            </a:avLst>
          </a:prstGeom>
          <a:solidFill>
            <a:schemeClr val="accent1">
              <a:lumMod val="60000"/>
              <a:lumOff val="40000"/>
              <a:alpha val="80000"/>
            </a:schemeClr>
          </a:solidFill>
          <a:ln w="6350" cap="flat" cmpd="sng" algn="ctr">
            <a:solidFill>
              <a:schemeClr val="accent1">
                <a:lumMod val="60000"/>
                <a:lumOff val="40000"/>
                <a:alpha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perspectiveContrastingLeftFacing">
              <a:rot lat="20743439" lon="20389667" rev="21489745"/>
            </a:camera>
            <a:lightRig rig="threePt" dir="t"/>
          </a:scene3d>
          <a:sp3d extrusionH="3175000"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7" name="Trapèze 26"/>
          <p:cNvSpPr/>
          <p:nvPr/>
        </p:nvSpPr>
        <p:spPr bwMode="auto">
          <a:xfrm rot="10800000">
            <a:off x="2072436" y="2132856"/>
            <a:ext cx="1076040" cy="72000"/>
          </a:xfrm>
          <a:prstGeom prst="trapezoid">
            <a:avLst>
              <a:gd name="adj" fmla="val 58382"/>
            </a:avLst>
          </a:prstGeom>
          <a:solidFill>
            <a:srgbClr val="FFFF00">
              <a:alpha val="80000"/>
            </a:srgbClr>
          </a:solidFill>
          <a:ln w="6350" cap="flat" cmpd="sng" algn="ctr">
            <a:solidFill>
              <a:srgbClr val="FFFF00">
                <a:alpha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perspectiveContrastingLeftFacing">
              <a:rot lat="20743439" lon="20389667" rev="21489745"/>
            </a:camera>
            <a:lightRig rig="threePt" dir="t"/>
          </a:scene3d>
          <a:sp3d extrusionH="3175000"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6" name="Trapèze 25"/>
          <p:cNvSpPr/>
          <p:nvPr/>
        </p:nvSpPr>
        <p:spPr bwMode="auto">
          <a:xfrm rot="10800000">
            <a:off x="2027728" y="1844824"/>
            <a:ext cx="1176120" cy="72000"/>
          </a:xfrm>
          <a:prstGeom prst="trapezoid">
            <a:avLst>
              <a:gd name="adj" fmla="val 58382"/>
            </a:avLst>
          </a:prstGeom>
          <a:solidFill>
            <a:schemeClr val="accent1">
              <a:lumMod val="60000"/>
              <a:lumOff val="40000"/>
              <a:alpha val="80000"/>
            </a:schemeClr>
          </a:solidFill>
          <a:ln w="6350" cap="flat" cmpd="sng" algn="ctr">
            <a:solidFill>
              <a:schemeClr val="accent1">
                <a:lumMod val="60000"/>
                <a:lumOff val="40000"/>
                <a:alpha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perspectiveContrastingLeftFacing">
              <a:rot lat="20743439" lon="20389667" rev="21489745"/>
            </a:camera>
            <a:lightRig rig="threePt" dir="t"/>
          </a:scene3d>
          <a:sp3d extrusionH="3175000"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4" name="Trapèze 13"/>
          <p:cNvSpPr/>
          <p:nvPr/>
        </p:nvSpPr>
        <p:spPr bwMode="auto">
          <a:xfrm rot="10800000">
            <a:off x="6444381" y="1880879"/>
            <a:ext cx="1223963" cy="468000"/>
          </a:xfrm>
          <a:prstGeom prst="trapezoid">
            <a:avLst>
              <a:gd name="adj" fmla="val 58382"/>
            </a:avLst>
          </a:prstGeom>
          <a:solidFill>
            <a:srgbClr val="C00000">
              <a:alpha val="60000"/>
            </a:srgbClr>
          </a:solidFill>
          <a:ln w="6350" cap="flat" cmpd="sng" algn="ctr">
            <a:solidFill>
              <a:srgbClr val="C00000">
                <a:alpha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perspectiveContrastingLeftFacing">
              <a:rot lat="21043285" lon="20379927" rev="21491733"/>
            </a:camera>
            <a:lightRig rig="threePt" dir="t"/>
          </a:scene3d>
          <a:sp3d extrusionH="3175000"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cxnSp>
        <p:nvCxnSpPr>
          <p:cNvPr id="3" name="Connecteur droit avec flèche 2"/>
          <p:cNvCxnSpPr/>
          <p:nvPr/>
        </p:nvCxnSpPr>
        <p:spPr bwMode="auto">
          <a:xfrm>
            <a:off x="3707904" y="1619747"/>
            <a:ext cx="2808485" cy="29815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9" name="Connecteur droit avec flèche 58"/>
          <p:cNvCxnSpPr/>
          <p:nvPr/>
        </p:nvCxnSpPr>
        <p:spPr bwMode="auto">
          <a:xfrm>
            <a:off x="3635896" y="1844824"/>
            <a:ext cx="2880493" cy="21709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0" name="Connecteur droit avec flèche 59"/>
          <p:cNvCxnSpPr/>
          <p:nvPr/>
        </p:nvCxnSpPr>
        <p:spPr bwMode="auto">
          <a:xfrm>
            <a:off x="3536729" y="2061916"/>
            <a:ext cx="2979660" cy="709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1" name="Connecteur droit avec flèche 60"/>
          <p:cNvCxnSpPr/>
          <p:nvPr/>
        </p:nvCxnSpPr>
        <p:spPr bwMode="auto">
          <a:xfrm flipV="1">
            <a:off x="3536729" y="2276879"/>
            <a:ext cx="3195511" cy="20697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2" name="Connecteur droit avec flèche 61"/>
          <p:cNvCxnSpPr/>
          <p:nvPr/>
        </p:nvCxnSpPr>
        <p:spPr bwMode="auto">
          <a:xfrm>
            <a:off x="3536729" y="2205929"/>
            <a:ext cx="3123676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479490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Marc Verderi - LLR</a:t>
            </a:r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>
                <a:solidFill>
                  <a:srgbClr val="000000"/>
                </a:solidFill>
              </a:rPr>
              <a:t>De la physique au detecteur - Aussois - Decembre 2012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8EA894-34B3-4BAC-B34F-7A66DE67AFA8}" type="slidenum">
              <a:rPr lang="en-US">
                <a:solidFill>
                  <a:srgbClr val="000000"/>
                </a:solidFill>
              </a:rPr>
              <a:pPr>
                <a:defRPr/>
              </a:pPr>
              <a:t>88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114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15888"/>
            <a:ext cx="7772400" cy="1143000"/>
          </a:xfrm>
        </p:spPr>
        <p:txBody>
          <a:bodyPr/>
          <a:lstStyle/>
          <a:p>
            <a:pPr eaLnBrk="1" hangingPunct="1"/>
            <a:r>
              <a:rPr lang="fr-FR" smtClean="0">
                <a:solidFill>
                  <a:schemeClr val="hlink"/>
                </a:solidFill>
              </a:rPr>
              <a:t>Construction d’une géométrie</a:t>
            </a:r>
          </a:p>
        </p:txBody>
      </p:sp>
      <p:grpSp>
        <p:nvGrpSpPr>
          <p:cNvPr id="2" name="Groupe 1"/>
          <p:cNvGrpSpPr/>
          <p:nvPr/>
        </p:nvGrpSpPr>
        <p:grpSpPr>
          <a:xfrm>
            <a:off x="6444381" y="1880879"/>
            <a:ext cx="1223963" cy="468000"/>
            <a:chOff x="6444381" y="1880879"/>
            <a:chExt cx="1223963" cy="468000"/>
          </a:xfrm>
          <a:scene3d>
            <a:camera prst="perspectiveLeft">
              <a:rot lat="600000" lon="1200000" rev="0"/>
            </a:camera>
            <a:lightRig rig="threePt" dir="t"/>
          </a:scene3d>
        </p:grpSpPr>
        <p:sp>
          <p:nvSpPr>
            <p:cNvPr id="30" name="Trapèze 29"/>
            <p:cNvSpPr/>
            <p:nvPr/>
          </p:nvSpPr>
          <p:spPr bwMode="auto">
            <a:xfrm rot="10800000">
              <a:off x="6664582" y="2251266"/>
              <a:ext cx="784080" cy="72000"/>
            </a:xfrm>
            <a:prstGeom prst="trapezoid">
              <a:avLst>
                <a:gd name="adj" fmla="val 58382"/>
              </a:avLst>
            </a:prstGeom>
            <a:solidFill>
              <a:schemeClr val="accent1">
                <a:lumMod val="60000"/>
                <a:lumOff val="40000"/>
                <a:alpha val="80000"/>
              </a:schemeClr>
            </a:solidFill>
            <a:ln w="6350" cap="flat" cmpd="sng" algn="ctr">
              <a:solidFill>
                <a:schemeClr val="accent1">
                  <a:lumMod val="60000"/>
                  <a:lumOff val="40000"/>
                  <a:alpha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sp3d extrusionH="3175000"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9" name="Trapèze 28"/>
            <p:cNvSpPr/>
            <p:nvPr/>
          </p:nvSpPr>
          <p:spPr bwMode="auto">
            <a:xfrm rot="10800000">
              <a:off x="6615184" y="2167676"/>
              <a:ext cx="879120" cy="72000"/>
            </a:xfrm>
            <a:prstGeom prst="trapezoid">
              <a:avLst>
                <a:gd name="adj" fmla="val 58382"/>
              </a:avLst>
            </a:prstGeom>
            <a:solidFill>
              <a:srgbClr val="FFFF00">
                <a:alpha val="80000"/>
              </a:srgbClr>
            </a:solidFill>
            <a:ln w="6350" cap="flat" cmpd="sng" algn="ctr">
              <a:solidFill>
                <a:srgbClr val="FFFF00">
                  <a:alpha val="8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  <a:sp3d extrusionH="3175000"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85" name="Trapèze 84"/>
            <p:cNvSpPr/>
            <p:nvPr/>
          </p:nvSpPr>
          <p:spPr bwMode="auto">
            <a:xfrm rot="10800000">
              <a:off x="6565944" y="2082340"/>
              <a:ext cx="986040" cy="72000"/>
            </a:xfrm>
            <a:prstGeom prst="trapezoid">
              <a:avLst>
                <a:gd name="adj" fmla="val 58382"/>
              </a:avLst>
            </a:prstGeom>
            <a:solidFill>
              <a:schemeClr val="accent1">
                <a:lumMod val="60000"/>
                <a:lumOff val="40000"/>
                <a:alpha val="80000"/>
              </a:schemeClr>
            </a:solidFill>
            <a:ln w="6350" cap="flat" cmpd="sng" algn="ctr">
              <a:solidFill>
                <a:schemeClr val="accent1">
                  <a:lumMod val="60000"/>
                  <a:lumOff val="40000"/>
                  <a:alpha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sp3d extrusionH="3175000"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7" name="Trapèze 26"/>
            <p:cNvSpPr/>
            <p:nvPr/>
          </p:nvSpPr>
          <p:spPr bwMode="auto">
            <a:xfrm rot="10800000">
              <a:off x="6515912" y="1994548"/>
              <a:ext cx="1076040" cy="72000"/>
            </a:xfrm>
            <a:prstGeom prst="trapezoid">
              <a:avLst>
                <a:gd name="adj" fmla="val 58382"/>
              </a:avLst>
            </a:prstGeom>
            <a:solidFill>
              <a:srgbClr val="FFFF00">
                <a:alpha val="80000"/>
              </a:srgbClr>
            </a:solidFill>
            <a:ln w="6350" cap="flat" cmpd="sng" algn="ctr">
              <a:solidFill>
                <a:srgbClr val="FFFF00">
                  <a:alpha val="8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  <a:sp3d extrusionH="3175000"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6" name="Trapèze 25"/>
            <p:cNvSpPr/>
            <p:nvPr/>
          </p:nvSpPr>
          <p:spPr bwMode="auto">
            <a:xfrm rot="10800000">
              <a:off x="6462352" y="1909068"/>
              <a:ext cx="1176120" cy="72000"/>
            </a:xfrm>
            <a:prstGeom prst="trapezoid">
              <a:avLst>
                <a:gd name="adj" fmla="val 58382"/>
              </a:avLst>
            </a:prstGeom>
            <a:solidFill>
              <a:schemeClr val="accent1">
                <a:lumMod val="60000"/>
                <a:lumOff val="40000"/>
                <a:alpha val="80000"/>
              </a:schemeClr>
            </a:solidFill>
            <a:ln w="6350" cap="flat" cmpd="sng" algn="ctr">
              <a:solidFill>
                <a:schemeClr val="accent1">
                  <a:lumMod val="60000"/>
                  <a:lumOff val="40000"/>
                  <a:alpha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sp3d extrusionH="3175000"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4" name="Trapèze 13"/>
            <p:cNvSpPr/>
            <p:nvPr/>
          </p:nvSpPr>
          <p:spPr bwMode="auto">
            <a:xfrm rot="10800000">
              <a:off x="6444381" y="1880879"/>
              <a:ext cx="1223963" cy="468000"/>
            </a:xfrm>
            <a:prstGeom prst="trapezoid">
              <a:avLst>
                <a:gd name="adj" fmla="val 58382"/>
              </a:avLst>
            </a:prstGeom>
            <a:solidFill>
              <a:srgbClr val="C00000">
                <a:alpha val="60000"/>
              </a:srgbClr>
            </a:solidFill>
            <a:ln w="6350" cap="flat" cmpd="sng" algn="ctr">
              <a:solidFill>
                <a:srgbClr val="C00000">
                  <a:alpha val="8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  <a:sp3d extrusionH="3175000"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21" name="Ellipse 20"/>
          <p:cNvSpPr>
            <a:spLocks noChangeAspect="1"/>
          </p:cNvSpPr>
          <p:nvPr/>
        </p:nvSpPr>
        <p:spPr bwMode="auto">
          <a:xfrm>
            <a:off x="5364088" y="3429000"/>
            <a:ext cx="2592288" cy="2592288"/>
          </a:xfrm>
          <a:prstGeom prst="ellipse">
            <a:avLst/>
          </a:prstGeom>
          <a:solidFill>
            <a:srgbClr val="92D050">
              <a:alpha val="50000"/>
            </a:srgbClr>
          </a:solidFill>
          <a:ln w="6350" cap="flat" cmpd="sng" algn="ctr">
            <a:solidFill>
              <a:srgbClr val="92D050">
                <a:alpha val="6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perspectiveLeft" fov="2700000">
              <a:rot lat="1200000" lon="1200000" rev="0"/>
            </a:camera>
            <a:lightRig rig="threePt" dir="t"/>
          </a:scene3d>
          <a:sp3d extrusionH="3175000" prstMaterial="metal"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" name="Forme libre 3"/>
          <p:cNvSpPr/>
          <p:nvPr/>
        </p:nvSpPr>
        <p:spPr bwMode="auto">
          <a:xfrm>
            <a:off x="6136492" y="2109457"/>
            <a:ext cx="798462" cy="1702052"/>
          </a:xfrm>
          <a:custGeom>
            <a:avLst/>
            <a:gdLst>
              <a:gd name="connsiteX0" fmla="*/ 798462 w 798462"/>
              <a:gd name="connsiteY0" fmla="*/ 0 h 1702052"/>
              <a:gd name="connsiteX1" fmla="*/ 1758 w 798462"/>
              <a:gd name="connsiteY1" fmla="*/ 516048 h 1702052"/>
              <a:gd name="connsiteX2" fmla="*/ 626447 w 798462"/>
              <a:gd name="connsiteY2" fmla="*/ 1702052 h 1702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98462" h="1702052">
                <a:moveTo>
                  <a:pt x="798462" y="0"/>
                </a:moveTo>
                <a:cubicBezTo>
                  <a:pt x="414444" y="116186"/>
                  <a:pt x="30427" y="232373"/>
                  <a:pt x="1758" y="516048"/>
                </a:cubicBezTo>
                <a:cubicBezTo>
                  <a:pt x="-26911" y="799723"/>
                  <a:pt x="299768" y="1250887"/>
                  <a:pt x="626447" y="1702052"/>
                </a:cubicBezTo>
              </a:path>
            </a:pathLst>
          </a:custGeom>
          <a:noFill/>
          <a:ln w="25400" cap="flat" cmpd="sng" algn="ctr">
            <a:solidFill>
              <a:srgbClr val="FFC000"/>
            </a:solidFill>
            <a:prstDash val="solid"/>
            <a:round/>
            <a:headEnd type="oval" w="lg" len="lg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469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4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Marc Verderi - LLR</a:t>
            </a:r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>
                <a:solidFill>
                  <a:srgbClr val="000000"/>
                </a:solidFill>
              </a:rPr>
              <a:t>De la physique au detecteur - Aussois - Decembre 2012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8EA894-34B3-4BAC-B34F-7A66DE67AFA8}" type="slidenum">
              <a:rPr lang="en-US">
                <a:solidFill>
                  <a:srgbClr val="000000"/>
                </a:solidFill>
              </a:rPr>
              <a:pPr>
                <a:defRPr/>
              </a:pPr>
              <a:t>89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114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15888"/>
            <a:ext cx="7772400" cy="1143000"/>
          </a:xfrm>
        </p:spPr>
        <p:txBody>
          <a:bodyPr/>
          <a:lstStyle/>
          <a:p>
            <a:pPr eaLnBrk="1" hangingPunct="1"/>
            <a:r>
              <a:rPr lang="fr-FR" smtClean="0">
                <a:solidFill>
                  <a:schemeClr val="hlink"/>
                </a:solidFill>
              </a:rPr>
              <a:t>Construction d’une géométrie</a:t>
            </a:r>
          </a:p>
        </p:txBody>
      </p:sp>
      <p:grpSp>
        <p:nvGrpSpPr>
          <p:cNvPr id="3" name="Groupe 2"/>
          <p:cNvGrpSpPr/>
          <p:nvPr/>
        </p:nvGrpSpPr>
        <p:grpSpPr>
          <a:xfrm>
            <a:off x="5364088" y="3429000"/>
            <a:ext cx="2592288" cy="2592288"/>
            <a:chOff x="5364088" y="3429000"/>
            <a:chExt cx="2592288" cy="2592288"/>
          </a:xfrm>
          <a:scene3d>
            <a:camera prst="perspectiveLeft">
              <a:rot lat="1200000" lon="1200000" rev="0"/>
            </a:camera>
            <a:lightRig rig="threePt" dir="t"/>
          </a:scene3d>
        </p:grpSpPr>
        <p:grpSp>
          <p:nvGrpSpPr>
            <p:cNvPr id="15" name="Groupe 14"/>
            <p:cNvGrpSpPr/>
            <p:nvPr/>
          </p:nvGrpSpPr>
          <p:grpSpPr>
            <a:xfrm>
              <a:off x="6057009" y="3618125"/>
              <a:ext cx="1223963" cy="468000"/>
              <a:chOff x="6444381" y="1880879"/>
              <a:chExt cx="1223963" cy="468000"/>
            </a:xfrm>
          </p:grpSpPr>
          <p:sp>
            <p:nvSpPr>
              <p:cNvPr id="16" name="Trapèze 15"/>
              <p:cNvSpPr/>
              <p:nvPr/>
            </p:nvSpPr>
            <p:spPr bwMode="auto">
              <a:xfrm rot="10800000">
                <a:off x="6664582" y="2251266"/>
                <a:ext cx="784080" cy="72000"/>
              </a:xfrm>
              <a:prstGeom prst="trapezoid">
                <a:avLst>
                  <a:gd name="adj" fmla="val 58382"/>
                </a:avLst>
              </a:prstGeom>
              <a:solidFill>
                <a:schemeClr val="accent1">
                  <a:lumMod val="60000"/>
                  <a:lumOff val="40000"/>
                  <a:alpha val="80000"/>
                </a:schemeClr>
              </a:solidFill>
              <a:ln w="6350" cap="flat" cmpd="sng" algn="ctr">
                <a:solidFill>
                  <a:schemeClr val="accent1">
                    <a:lumMod val="60000"/>
                    <a:lumOff val="40000"/>
                    <a:alpha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 extrusionH="3175000"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" name="Trapèze 16"/>
              <p:cNvSpPr/>
              <p:nvPr/>
            </p:nvSpPr>
            <p:spPr bwMode="auto">
              <a:xfrm rot="10800000">
                <a:off x="6615184" y="2167676"/>
                <a:ext cx="879120" cy="72000"/>
              </a:xfrm>
              <a:prstGeom prst="trapezoid">
                <a:avLst>
                  <a:gd name="adj" fmla="val 58382"/>
                </a:avLst>
              </a:prstGeom>
              <a:solidFill>
                <a:srgbClr val="FFFF00">
                  <a:alpha val="80000"/>
                </a:srgbClr>
              </a:solidFill>
              <a:ln w="6350" cap="flat" cmpd="sng" algn="ctr">
                <a:solidFill>
                  <a:srgbClr val="FFFF00">
                    <a:alpha val="8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 extrusionH="3175000"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8" name="Trapèze 17"/>
              <p:cNvSpPr/>
              <p:nvPr/>
            </p:nvSpPr>
            <p:spPr bwMode="auto">
              <a:xfrm rot="10800000">
                <a:off x="6565944" y="2082340"/>
                <a:ext cx="986040" cy="72000"/>
              </a:xfrm>
              <a:prstGeom prst="trapezoid">
                <a:avLst>
                  <a:gd name="adj" fmla="val 58382"/>
                </a:avLst>
              </a:prstGeom>
              <a:solidFill>
                <a:schemeClr val="accent1">
                  <a:lumMod val="60000"/>
                  <a:lumOff val="40000"/>
                  <a:alpha val="80000"/>
                </a:schemeClr>
              </a:solidFill>
              <a:ln w="6350" cap="flat" cmpd="sng" algn="ctr">
                <a:solidFill>
                  <a:schemeClr val="accent1">
                    <a:lumMod val="60000"/>
                    <a:lumOff val="40000"/>
                    <a:alpha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 extrusionH="3175000"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9" name="Trapèze 18"/>
              <p:cNvSpPr/>
              <p:nvPr/>
            </p:nvSpPr>
            <p:spPr bwMode="auto">
              <a:xfrm rot="10800000">
                <a:off x="6515912" y="1994548"/>
                <a:ext cx="1076040" cy="72000"/>
              </a:xfrm>
              <a:prstGeom prst="trapezoid">
                <a:avLst>
                  <a:gd name="adj" fmla="val 58382"/>
                </a:avLst>
              </a:prstGeom>
              <a:solidFill>
                <a:srgbClr val="FFFF00">
                  <a:alpha val="80000"/>
                </a:srgbClr>
              </a:solidFill>
              <a:ln w="6350" cap="flat" cmpd="sng" algn="ctr">
                <a:solidFill>
                  <a:srgbClr val="FFFF00">
                    <a:alpha val="8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 extrusionH="3175000"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" name="Trapèze 19"/>
              <p:cNvSpPr/>
              <p:nvPr/>
            </p:nvSpPr>
            <p:spPr bwMode="auto">
              <a:xfrm rot="10800000">
                <a:off x="6462352" y="1909068"/>
                <a:ext cx="1176120" cy="72000"/>
              </a:xfrm>
              <a:prstGeom prst="trapezoid">
                <a:avLst>
                  <a:gd name="adj" fmla="val 58382"/>
                </a:avLst>
              </a:prstGeom>
              <a:solidFill>
                <a:schemeClr val="accent1">
                  <a:lumMod val="60000"/>
                  <a:lumOff val="40000"/>
                  <a:alpha val="80000"/>
                </a:schemeClr>
              </a:solidFill>
              <a:ln w="6350" cap="flat" cmpd="sng" algn="ctr">
                <a:solidFill>
                  <a:schemeClr val="accent1">
                    <a:lumMod val="60000"/>
                    <a:lumOff val="40000"/>
                    <a:alpha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 extrusionH="3175000"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2" name="Trapèze 21"/>
              <p:cNvSpPr/>
              <p:nvPr/>
            </p:nvSpPr>
            <p:spPr bwMode="auto">
              <a:xfrm rot="10800000">
                <a:off x="6444381" y="1880879"/>
                <a:ext cx="1223963" cy="468000"/>
              </a:xfrm>
              <a:prstGeom prst="trapezoid">
                <a:avLst>
                  <a:gd name="adj" fmla="val 58382"/>
                </a:avLst>
              </a:prstGeom>
              <a:solidFill>
                <a:srgbClr val="C00000">
                  <a:alpha val="60000"/>
                </a:srgbClr>
              </a:solidFill>
              <a:ln w="6350" cap="flat" cmpd="sng" algn="ctr">
                <a:solidFill>
                  <a:srgbClr val="C00000">
                    <a:alpha val="8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 extrusionH="3175000"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1" name="Ellipse 20"/>
            <p:cNvSpPr>
              <a:spLocks noChangeAspect="1"/>
            </p:cNvSpPr>
            <p:nvPr/>
          </p:nvSpPr>
          <p:spPr bwMode="auto">
            <a:xfrm>
              <a:off x="5364088" y="3429000"/>
              <a:ext cx="2592288" cy="2592288"/>
            </a:xfrm>
            <a:prstGeom prst="ellipse">
              <a:avLst/>
            </a:prstGeom>
            <a:solidFill>
              <a:srgbClr val="92D050">
                <a:alpha val="50000"/>
              </a:srgbClr>
            </a:solidFill>
            <a:ln w="6350" cap="flat" cmpd="sng" algn="ctr">
              <a:solidFill>
                <a:srgbClr val="92D050">
                  <a:alpha val="6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  <a:sp3d extrusionH="3175000" prstMaterial="metal"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23" name="Groupe 22"/>
          <p:cNvGrpSpPr/>
          <p:nvPr/>
        </p:nvGrpSpPr>
        <p:grpSpPr>
          <a:xfrm>
            <a:off x="6444381" y="1880879"/>
            <a:ext cx="1223963" cy="468000"/>
            <a:chOff x="6444381" y="1880879"/>
            <a:chExt cx="1223963" cy="468000"/>
          </a:xfrm>
          <a:scene3d>
            <a:camera prst="perspectiveLeft">
              <a:rot lat="600000" lon="1200000" rev="0"/>
            </a:camera>
            <a:lightRig rig="threePt" dir="t"/>
          </a:scene3d>
        </p:grpSpPr>
        <p:sp>
          <p:nvSpPr>
            <p:cNvPr id="24" name="Trapèze 23"/>
            <p:cNvSpPr/>
            <p:nvPr/>
          </p:nvSpPr>
          <p:spPr bwMode="auto">
            <a:xfrm rot="10800000">
              <a:off x="6664582" y="2251266"/>
              <a:ext cx="784080" cy="72000"/>
            </a:xfrm>
            <a:prstGeom prst="trapezoid">
              <a:avLst>
                <a:gd name="adj" fmla="val 58382"/>
              </a:avLst>
            </a:prstGeom>
            <a:solidFill>
              <a:schemeClr val="accent1">
                <a:lumMod val="60000"/>
                <a:lumOff val="40000"/>
                <a:alpha val="80000"/>
              </a:schemeClr>
            </a:solidFill>
            <a:ln w="6350" cap="flat" cmpd="sng" algn="ctr">
              <a:solidFill>
                <a:schemeClr val="accent1">
                  <a:lumMod val="60000"/>
                  <a:lumOff val="40000"/>
                  <a:alpha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sp3d extrusionH="3175000"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5" name="Trapèze 24"/>
            <p:cNvSpPr/>
            <p:nvPr/>
          </p:nvSpPr>
          <p:spPr bwMode="auto">
            <a:xfrm rot="10800000">
              <a:off x="6615184" y="2167676"/>
              <a:ext cx="879120" cy="72000"/>
            </a:xfrm>
            <a:prstGeom prst="trapezoid">
              <a:avLst>
                <a:gd name="adj" fmla="val 58382"/>
              </a:avLst>
            </a:prstGeom>
            <a:solidFill>
              <a:srgbClr val="FFFF00">
                <a:alpha val="80000"/>
              </a:srgbClr>
            </a:solidFill>
            <a:ln w="6350" cap="flat" cmpd="sng" algn="ctr">
              <a:solidFill>
                <a:srgbClr val="FFFF00">
                  <a:alpha val="8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  <a:sp3d extrusionH="3175000"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8" name="Trapèze 27"/>
            <p:cNvSpPr/>
            <p:nvPr/>
          </p:nvSpPr>
          <p:spPr bwMode="auto">
            <a:xfrm rot="10800000">
              <a:off x="6565944" y="2082340"/>
              <a:ext cx="986040" cy="72000"/>
            </a:xfrm>
            <a:prstGeom prst="trapezoid">
              <a:avLst>
                <a:gd name="adj" fmla="val 58382"/>
              </a:avLst>
            </a:prstGeom>
            <a:solidFill>
              <a:schemeClr val="accent1">
                <a:lumMod val="60000"/>
                <a:lumOff val="40000"/>
                <a:alpha val="80000"/>
              </a:schemeClr>
            </a:solidFill>
            <a:ln w="6350" cap="flat" cmpd="sng" algn="ctr">
              <a:solidFill>
                <a:schemeClr val="accent1">
                  <a:lumMod val="60000"/>
                  <a:lumOff val="40000"/>
                  <a:alpha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sp3d extrusionH="3175000"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31" name="Trapèze 30"/>
            <p:cNvSpPr/>
            <p:nvPr/>
          </p:nvSpPr>
          <p:spPr bwMode="auto">
            <a:xfrm rot="10800000">
              <a:off x="6515912" y="1994548"/>
              <a:ext cx="1076040" cy="72000"/>
            </a:xfrm>
            <a:prstGeom prst="trapezoid">
              <a:avLst>
                <a:gd name="adj" fmla="val 58382"/>
              </a:avLst>
            </a:prstGeom>
            <a:solidFill>
              <a:srgbClr val="FFFF00">
                <a:alpha val="80000"/>
              </a:srgbClr>
            </a:solidFill>
            <a:ln w="6350" cap="flat" cmpd="sng" algn="ctr">
              <a:solidFill>
                <a:srgbClr val="FFFF00">
                  <a:alpha val="8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  <a:sp3d extrusionH="3175000"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32" name="Trapèze 31"/>
            <p:cNvSpPr/>
            <p:nvPr/>
          </p:nvSpPr>
          <p:spPr bwMode="auto">
            <a:xfrm rot="10800000">
              <a:off x="6462352" y="1909068"/>
              <a:ext cx="1176120" cy="72000"/>
            </a:xfrm>
            <a:prstGeom prst="trapezoid">
              <a:avLst>
                <a:gd name="adj" fmla="val 58382"/>
              </a:avLst>
            </a:prstGeom>
            <a:solidFill>
              <a:schemeClr val="accent1">
                <a:lumMod val="60000"/>
                <a:lumOff val="40000"/>
                <a:alpha val="80000"/>
              </a:schemeClr>
            </a:solidFill>
            <a:ln w="6350" cap="flat" cmpd="sng" algn="ctr">
              <a:solidFill>
                <a:schemeClr val="accent1">
                  <a:lumMod val="60000"/>
                  <a:lumOff val="40000"/>
                  <a:alpha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sp3d extrusionH="3175000"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33" name="Trapèze 32"/>
            <p:cNvSpPr/>
            <p:nvPr/>
          </p:nvSpPr>
          <p:spPr bwMode="auto">
            <a:xfrm rot="10800000">
              <a:off x="6444381" y="1880879"/>
              <a:ext cx="1223963" cy="468000"/>
            </a:xfrm>
            <a:prstGeom prst="trapezoid">
              <a:avLst>
                <a:gd name="adj" fmla="val 58382"/>
              </a:avLst>
            </a:prstGeom>
            <a:solidFill>
              <a:srgbClr val="C00000">
                <a:alpha val="60000"/>
              </a:srgbClr>
            </a:solidFill>
            <a:ln w="6350" cap="flat" cmpd="sng" algn="ctr">
              <a:solidFill>
                <a:srgbClr val="C00000">
                  <a:alpha val="8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  <a:sp3d extrusionH="3175000"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34" name="Forme libre 33"/>
          <p:cNvSpPr/>
          <p:nvPr/>
        </p:nvSpPr>
        <p:spPr bwMode="auto">
          <a:xfrm>
            <a:off x="5886030" y="2109457"/>
            <a:ext cx="1048924" cy="1964603"/>
          </a:xfrm>
          <a:custGeom>
            <a:avLst/>
            <a:gdLst>
              <a:gd name="connsiteX0" fmla="*/ 798462 w 798462"/>
              <a:gd name="connsiteY0" fmla="*/ 0 h 1702052"/>
              <a:gd name="connsiteX1" fmla="*/ 1758 w 798462"/>
              <a:gd name="connsiteY1" fmla="*/ 516048 h 1702052"/>
              <a:gd name="connsiteX2" fmla="*/ 626447 w 798462"/>
              <a:gd name="connsiteY2" fmla="*/ 1702052 h 1702052"/>
              <a:gd name="connsiteX0" fmla="*/ 1048924 w 1048924"/>
              <a:gd name="connsiteY0" fmla="*/ 0 h 1964603"/>
              <a:gd name="connsiteX1" fmla="*/ 252220 w 1048924"/>
              <a:gd name="connsiteY1" fmla="*/ 516048 h 1964603"/>
              <a:gd name="connsiteX2" fmla="*/ 152631 w 1048924"/>
              <a:gd name="connsiteY2" fmla="*/ 1964603 h 1964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48924" h="1964603">
                <a:moveTo>
                  <a:pt x="1048924" y="0"/>
                </a:moveTo>
                <a:cubicBezTo>
                  <a:pt x="664906" y="116186"/>
                  <a:pt x="401602" y="188614"/>
                  <a:pt x="252220" y="516048"/>
                </a:cubicBezTo>
                <a:cubicBezTo>
                  <a:pt x="102838" y="843482"/>
                  <a:pt x="-174048" y="1513438"/>
                  <a:pt x="152631" y="1964603"/>
                </a:cubicBezTo>
              </a:path>
            </a:pathLst>
          </a:custGeom>
          <a:noFill/>
          <a:ln w="25400" cap="flat" cmpd="sng" algn="ctr">
            <a:solidFill>
              <a:srgbClr val="FFC000"/>
            </a:solidFill>
            <a:prstDash val="solid"/>
            <a:round/>
            <a:headEnd type="oval" w="lg" len="lg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5" name="Forme libre 34"/>
          <p:cNvSpPr/>
          <p:nvPr/>
        </p:nvSpPr>
        <p:spPr bwMode="auto">
          <a:xfrm>
            <a:off x="5745885" y="2109457"/>
            <a:ext cx="1189069" cy="3105339"/>
          </a:xfrm>
          <a:custGeom>
            <a:avLst/>
            <a:gdLst>
              <a:gd name="connsiteX0" fmla="*/ 798462 w 798462"/>
              <a:gd name="connsiteY0" fmla="*/ 0 h 1702052"/>
              <a:gd name="connsiteX1" fmla="*/ 1758 w 798462"/>
              <a:gd name="connsiteY1" fmla="*/ 516048 h 1702052"/>
              <a:gd name="connsiteX2" fmla="*/ 626447 w 798462"/>
              <a:gd name="connsiteY2" fmla="*/ 1702052 h 1702052"/>
              <a:gd name="connsiteX0" fmla="*/ 1243724 w 1243724"/>
              <a:gd name="connsiteY0" fmla="*/ 0 h 2743200"/>
              <a:gd name="connsiteX1" fmla="*/ 447020 w 1243724"/>
              <a:gd name="connsiteY1" fmla="*/ 516048 h 2743200"/>
              <a:gd name="connsiteX2" fmla="*/ 112042 w 1243724"/>
              <a:gd name="connsiteY2" fmla="*/ 2743200 h 2743200"/>
              <a:gd name="connsiteX0" fmla="*/ 1189069 w 1189069"/>
              <a:gd name="connsiteY0" fmla="*/ 0 h 3105339"/>
              <a:gd name="connsiteX1" fmla="*/ 392365 w 1189069"/>
              <a:gd name="connsiteY1" fmla="*/ 516048 h 3105339"/>
              <a:gd name="connsiteX2" fmla="*/ 120762 w 1189069"/>
              <a:gd name="connsiteY2" fmla="*/ 3105339 h 3105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89069" h="3105339">
                <a:moveTo>
                  <a:pt x="1189069" y="0"/>
                </a:moveTo>
                <a:cubicBezTo>
                  <a:pt x="805051" y="116186"/>
                  <a:pt x="570416" y="-1509"/>
                  <a:pt x="392365" y="516048"/>
                </a:cubicBezTo>
                <a:cubicBezTo>
                  <a:pt x="214314" y="1033605"/>
                  <a:pt x="-205917" y="2654174"/>
                  <a:pt x="120762" y="3105339"/>
                </a:cubicBezTo>
              </a:path>
            </a:pathLst>
          </a:custGeom>
          <a:noFill/>
          <a:ln w="25400" cap="flat" cmpd="sng" algn="ctr">
            <a:solidFill>
              <a:srgbClr val="FFC000"/>
            </a:solidFill>
            <a:prstDash val="solid"/>
            <a:round/>
            <a:headEnd type="oval" w="lg" len="lg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6" name="Forme libre 35"/>
          <p:cNvSpPr/>
          <p:nvPr/>
        </p:nvSpPr>
        <p:spPr bwMode="auto">
          <a:xfrm>
            <a:off x="6131810" y="2109457"/>
            <a:ext cx="803143" cy="3657601"/>
          </a:xfrm>
          <a:custGeom>
            <a:avLst/>
            <a:gdLst>
              <a:gd name="connsiteX0" fmla="*/ 798462 w 798462"/>
              <a:gd name="connsiteY0" fmla="*/ 0 h 1702052"/>
              <a:gd name="connsiteX1" fmla="*/ 1758 w 798462"/>
              <a:gd name="connsiteY1" fmla="*/ 516048 h 1702052"/>
              <a:gd name="connsiteX2" fmla="*/ 626447 w 798462"/>
              <a:gd name="connsiteY2" fmla="*/ 1702052 h 1702052"/>
              <a:gd name="connsiteX0" fmla="*/ 803143 w 803143"/>
              <a:gd name="connsiteY0" fmla="*/ 0 h 3657601"/>
              <a:gd name="connsiteX1" fmla="*/ 6439 w 803143"/>
              <a:gd name="connsiteY1" fmla="*/ 516048 h 3657601"/>
              <a:gd name="connsiteX2" fmla="*/ 513433 w 803143"/>
              <a:gd name="connsiteY2" fmla="*/ 3657601 h 3657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3143" h="3657601">
                <a:moveTo>
                  <a:pt x="803143" y="0"/>
                </a:moveTo>
                <a:cubicBezTo>
                  <a:pt x="419125" y="116186"/>
                  <a:pt x="54724" y="-93552"/>
                  <a:pt x="6439" y="516048"/>
                </a:cubicBezTo>
                <a:cubicBezTo>
                  <a:pt x="-41846" y="1125648"/>
                  <a:pt x="186754" y="3206436"/>
                  <a:pt x="513433" y="3657601"/>
                </a:cubicBezTo>
              </a:path>
            </a:pathLst>
          </a:custGeom>
          <a:noFill/>
          <a:ln w="25400" cap="flat" cmpd="sng" algn="ctr">
            <a:solidFill>
              <a:srgbClr val="FFC000"/>
            </a:solidFill>
            <a:prstDash val="solid"/>
            <a:round/>
            <a:headEnd type="oval" w="lg" len="lg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8" name="Forme libre 37"/>
          <p:cNvSpPr/>
          <p:nvPr/>
        </p:nvSpPr>
        <p:spPr bwMode="auto">
          <a:xfrm flipH="1">
            <a:off x="6941890" y="2109457"/>
            <a:ext cx="856548" cy="2172833"/>
          </a:xfrm>
          <a:custGeom>
            <a:avLst/>
            <a:gdLst>
              <a:gd name="connsiteX0" fmla="*/ 798462 w 798462"/>
              <a:gd name="connsiteY0" fmla="*/ 0 h 1702052"/>
              <a:gd name="connsiteX1" fmla="*/ 1758 w 798462"/>
              <a:gd name="connsiteY1" fmla="*/ 516048 h 1702052"/>
              <a:gd name="connsiteX2" fmla="*/ 626447 w 798462"/>
              <a:gd name="connsiteY2" fmla="*/ 1702052 h 1702052"/>
              <a:gd name="connsiteX0" fmla="*/ 856548 w 856548"/>
              <a:gd name="connsiteY0" fmla="*/ 0 h 2172833"/>
              <a:gd name="connsiteX1" fmla="*/ 59844 w 856548"/>
              <a:gd name="connsiteY1" fmla="*/ 516048 h 2172833"/>
              <a:gd name="connsiteX2" fmla="*/ 277127 w 856548"/>
              <a:gd name="connsiteY2" fmla="*/ 2172833 h 2172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56548" h="2172833">
                <a:moveTo>
                  <a:pt x="856548" y="0"/>
                </a:moveTo>
                <a:cubicBezTo>
                  <a:pt x="472530" y="116186"/>
                  <a:pt x="156414" y="153909"/>
                  <a:pt x="59844" y="516048"/>
                </a:cubicBezTo>
                <a:cubicBezTo>
                  <a:pt x="-36726" y="878187"/>
                  <a:pt x="-49552" y="1721668"/>
                  <a:pt x="277127" y="2172833"/>
                </a:cubicBezTo>
              </a:path>
            </a:pathLst>
          </a:custGeom>
          <a:noFill/>
          <a:ln w="25400" cap="flat" cmpd="sng" algn="ctr">
            <a:solidFill>
              <a:srgbClr val="FFC000"/>
            </a:solidFill>
            <a:prstDash val="solid"/>
            <a:round/>
            <a:headEnd type="oval" w="lg" len="lg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9" name="Forme libre 38"/>
          <p:cNvSpPr/>
          <p:nvPr/>
        </p:nvSpPr>
        <p:spPr bwMode="auto">
          <a:xfrm flipH="1">
            <a:off x="6941890" y="2109457"/>
            <a:ext cx="833405" cy="3431264"/>
          </a:xfrm>
          <a:custGeom>
            <a:avLst/>
            <a:gdLst>
              <a:gd name="connsiteX0" fmla="*/ 798462 w 798462"/>
              <a:gd name="connsiteY0" fmla="*/ 0 h 1702052"/>
              <a:gd name="connsiteX1" fmla="*/ 1758 w 798462"/>
              <a:gd name="connsiteY1" fmla="*/ 516048 h 1702052"/>
              <a:gd name="connsiteX2" fmla="*/ 626447 w 798462"/>
              <a:gd name="connsiteY2" fmla="*/ 1702052 h 1702052"/>
              <a:gd name="connsiteX0" fmla="*/ 902901 w 902901"/>
              <a:gd name="connsiteY0" fmla="*/ 0 h 2987644"/>
              <a:gd name="connsiteX1" fmla="*/ 106197 w 902901"/>
              <a:gd name="connsiteY1" fmla="*/ 516048 h 2987644"/>
              <a:gd name="connsiteX2" fmla="*/ 223892 w 902901"/>
              <a:gd name="connsiteY2" fmla="*/ 2987644 h 2987644"/>
              <a:gd name="connsiteX0" fmla="*/ 833405 w 833405"/>
              <a:gd name="connsiteY0" fmla="*/ 0 h 3431264"/>
              <a:gd name="connsiteX1" fmla="*/ 36701 w 833405"/>
              <a:gd name="connsiteY1" fmla="*/ 516048 h 3431264"/>
              <a:gd name="connsiteX2" fmla="*/ 326411 w 833405"/>
              <a:gd name="connsiteY2" fmla="*/ 3431264 h 3431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33405" h="3431264">
                <a:moveTo>
                  <a:pt x="833405" y="0"/>
                </a:moveTo>
                <a:cubicBezTo>
                  <a:pt x="449387" y="116186"/>
                  <a:pt x="121200" y="-55829"/>
                  <a:pt x="36701" y="516048"/>
                </a:cubicBezTo>
                <a:cubicBezTo>
                  <a:pt x="-47798" y="1087925"/>
                  <a:pt x="-268" y="2980099"/>
                  <a:pt x="326411" y="3431264"/>
                </a:cubicBezTo>
              </a:path>
            </a:pathLst>
          </a:custGeom>
          <a:noFill/>
          <a:ln w="25400" cap="flat" cmpd="sng" algn="ctr">
            <a:solidFill>
              <a:srgbClr val="FFC000"/>
            </a:solidFill>
            <a:prstDash val="solid"/>
            <a:round/>
            <a:headEnd type="oval" w="lg" len="lg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302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8" grpId="0" animBg="1"/>
      <p:bldP spid="3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72027A-13D0-4F16-9A39-5DE68A5C6511}" type="slidenum">
              <a:rPr lang="en-US"/>
              <a:pPr>
                <a:defRPr/>
              </a:pPr>
              <a:t>9</a:t>
            </a:fld>
            <a:endParaRPr lang="en-US"/>
          </a:p>
        </p:txBody>
      </p:sp>
      <p:sp>
        <p:nvSpPr>
          <p:cNvPr id="1126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22039"/>
            <a:ext cx="7772400" cy="1143000"/>
          </a:xfrm>
        </p:spPr>
        <p:txBody>
          <a:bodyPr/>
          <a:lstStyle/>
          <a:p>
            <a:pPr eaLnBrk="1" hangingPunct="1"/>
            <a:r>
              <a:rPr lang="fr-FR" smtClean="0"/>
              <a:t>PLAN</a:t>
            </a:r>
          </a:p>
        </p:txBody>
      </p:sp>
      <p:sp>
        <p:nvSpPr>
          <p:cNvPr id="112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6725" y="1690464"/>
            <a:ext cx="8208963" cy="4114800"/>
          </a:xfrm>
        </p:spPr>
        <p:txBody>
          <a:bodyPr/>
          <a:lstStyle/>
          <a:p>
            <a:pPr marL="812800" indent="-812800" eaLnBrk="1" hangingPunct="1">
              <a:buFontTx/>
              <a:buAutoNum type="romanUcPeriod"/>
            </a:pPr>
            <a:r>
              <a:rPr lang="fr-FR" sz="2800" dirty="0" smtClean="0"/>
              <a:t>SURVOL DE LA RECONSTRUCTION DES </a:t>
            </a:r>
            <a:r>
              <a:rPr lang="fr-FR" sz="2800" dirty="0" smtClean="0">
                <a:cs typeface="Times New Roman" pitchFamily="18" charset="0"/>
              </a:rPr>
              <a:t>É</a:t>
            </a:r>
            <a:r>
              <a:rPr lang="fr-FR" sz="2800" dirty="0" smtClean="0"/>
              <a:t>V</a:t>
            </a:r>
            <a:r>
              <a:rPr lang="fr-FR" sz="2800" dirty="0" smtClean="0">
                <a:cs typeface="Times New Roman" pitchFamily="18" charset="0"/>
              </a:rPr>
              <a:t>È</a:t>
            </a:r>
            <a:r>
              <a:rPr lang="fr-FR" sz="2800" dirty="0" smtClean="0"/>
              <a:t>NEMENTS (aujourd’hui)</a:t>
            </a:r>
          </a:p>
          <a:p>
            <a:pPr marL="812800" indent="-812800" eaLnBrk="1" hangingPunct="1">
              <a:buFontTx/>
              <a:buAutoNum type="romanUcPeriod"/>
            </a:pPr>
            <a:endParaRPr lang="fr-FR" sz="2800" dirty="0" smtClean="0"/>
          </a:p>
          <a:p>
            <a:pPr marL="812800" indent="-812800" eaLnBrk="1" hangingPunct="1">
              <a:buFontTx/>
              <a:buAutoNum type="romanUcPeriod"/>
            </a:pPr>
            <a:r>
              <a:rPr lang="fr-FR" sz="2800" dirty="0" smtClean="0"/>
              <a:t>LES GRANDES LIGNES D’UNE ANALYSE DE PHYSIQUE (aujourd’hui)</a:t>
            </a:r>
          </a:p>
          <a:p>
            <a:pPr marL="812800" indent="-812800" eaLnBrk="1" hangingPunct="1">
              <a:buFontTx/>
              <a:buAutoNum type="romanUcPeriod"/>
            </a:pPr>
            <a:endParaRPr lang="fr-FR" sz="2800" dirty="0" smtClean="0"/>
          </a:p>
          <a:p>
            <a:pPr marL="812800" indent="-812800" eaLnBrk="1" hangingPunct="1">
              <a:buFontTx/>
              <a:buAutoNum type="romanUcPeriod"/>
            </a:pPr>
            <a:r>
              <a:rPr lang="fr-FR" sz="2800" dirty="0" smtClean="0"/>
              <a:t>LA SIMULATION (demain)</a:t>
            </a:r>
          </a:p>
          <a:p>
            <a:pPr marL="812800" indent="-812800" eaLnBrk="1" hangingPunct="1">
              <a:buFontTx/>
              <a:buAutoNum type="romanUcPeriod"/>
            </a:pPr>
            <a:endParaRPr lang="fr-FR" sz="2800" dirty="0" smtClean="0"/>
          </a:p>
          <a:p>
            <a:pPr marL="812800" indent="-812800" eaLnBrk="1" hangingPunct="1">
              <a:buFontTx/>
              <a:buAutoNum type="romanUcPeriod"/>
            </a:pPr>
            <a:r>
              <a:rPr lang="fr-FR" sz="2800" dirty="0" smtClean="0"/>
              <a:t>L’AJUSTEMENT (après-demain)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Marc Verderi - LLR</a:t>
            </a:r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>
                <a:solidFill>
                  <a:srgbClr val="000000"/>
                </a:solidFill>
              </a:rPr>
              <a:t>De la physique au detecteur - Aussois - Decembre 2012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8EA894-34B3-4BAC-B34F-7A66DE67AFA8}" type="slidenum">
              <a:rPr lang="en-US">
                <a:solidFill>
                  <a:srgbClr val="000000"/>
                </a:solidFill>
              </a:rPr>
              <a:pPr>
                <a:defRPr/>
              </a:pPr>
              <a:t>90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114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15888"/>
            <a:ext cx="7772400" cy="1143000"/>
          </a:xfrm>
        </p:spPr>
        <p:txBody>
          <a:bodyPr/>
          <a:lstStyle/>
          <a:p>
            <a:pPr eaLnBrk="1" hangingPunct="1"/>
            <a:r>
              <a:rPr lang="fr-FR" smtClean="0">
                <a:solidFill>
                  <a:schemeClr val="hlink"/>
                </a:solidFill>
              </a:rPr>
              <a:t>Construction d’une géométrie</a:t>
            </a:r>
          </a:p>
        </p:txBody>
      </p:sp>
      <p:grpSp>
        <p:nvGrpSpPr>
          <p:cNvPr id="8" name="Groupe 7"/>
          <p:cNvGrpSpPr/>
          <p:nvPr/>
        </p:nvGrpSpPr>
        <p:grpSpPr>
          <a:xfrm>
            <a:off x="5364088" y="3429000"/>
            <a:ext cx="2592288" cy="2592288"/>
            <a:chOff x="1125085" y="3167295"/>
            <a:chExt cx="2592288" cy="2592288"/>
          </a:xfrm>
          <a:scene3d>
            <a:camera prst="perspectiveLeft" fov="2700000">
              <a:rot lat="1200000" lon="1200000" rev="0"/>
            </a:camera>
            <a:lightRig rig="threePt" dir="t"/>
          </a:scene3d>
        </p:grpSpPr>
        <p:grpSp>
          <p:nvGrpSpPr>
            <p:cNvPr id="195" name="Groupe 194"/>
            <p:cNvGrpSpPr/>
            <p:nvPr/>
          </p:nvGrpSpPr>
          <p:grpSpPr>
            <a:xfrm rot="-7200000">
              <a:off x="1052364" y="4654346"/>
              <a:ext cx="1223963" cy="468000"/>
              <a:chOff x="1806354" y="3731138"/>
              <a:chExt cx="1223963" cy="468000"/>
            </a:xfrm>
          </p:grpSpPr>
          <p:sp>
            <p:nvSpPr>
              <p:cNvPr id="196" name="Trapèze 195"/>
              <p:cNvSpPr/>
              <p:nvPr/>
            </p:nvSpPr>
            <p:spPr bwMode="auto">
              <a:xfrm rot="10800000">
                <a:off x="2033657" y="4091621"/>
                <a:ext cx="768398" cy="72000"/>
              </a:xfrm>
              <a:prstGeom prst="trapezoid">
                <a:avLst>
                  <a:gd name="adj" fmla="val 58382"/>
                </a:avLst>
              </a:prstGeom>
              <a:solidFill>
                <a:schemeClr val="accent1">
                  <a:lumMod val="60000"/>
                  <a:lumOff val="40000"/>
                  <a:alpha val="80000"/>
                </a:schemeClr>
              </a:solidFill>
              <a:ln w="6350" cap="flat" cmpd="sng" algn="ctr">
                <a:solidFill>
                  <a:schemeClr val="accent1">
                    <a:lumMod val="60000"/>
                    <a:lumOff val="40000"/>
                    <a:alpha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 extrusionH="3175000"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" name="Trapèze 196"/>
              <p:cNvSpPr/>
              <p:nvPr/>
            </p:nvSpPr>
            <p:spPr bwMode="auto">
              <a:xfrm rot="10800000">
                <a:off x="1987064" y="4005692"/>
                <a:ext cx="861538" cy="72000"/>
              </a:xfrm>
              <a:prstGeom prst="trapezoid">
                <a:avLst>
                  <a:gd name="adj" fmla="val 58382"/>
                </a:avLst>
              </a:prstGeom>
              <a:solidFill>
                <a:srgbClr val="FFFF00">
                  <a:alpha val="80000"/>
                </a:srgbClr>
              </a:solidFill>
              <a:ln w="6350" cap="flat" cmpd="sng" algn="ctr">
                <a:solidFill>
                  <a:srgbClr val="FFFF00">
                    <a:alpha val="8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 extrusionH="3175000"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98" name="Trapèze 197"/>
              <p:cNvSpPr/>
              <p:nvPr/>
            </p:nvSpPr>
            <p:spPr bwMode="auto">
              <a:xfrm rot="10800000">
                <a:off x="1940371" y="3919763"/>
                <a:ext cx="956656" cy="72000"/>
              </a:xfrm>
              <a:prstGeom prst="trapezoid">
                <a:avLst>
                  <a:gd name="adj" fmla="val 58382"/>
                </a:avLst>
              </a:prstGeom>
              <a:solidFill>
                <a:schemeClr val="accent1">
                  <a:lumMod val="60000"/>
                  <a:lumOff val="40000"/>
                  <a:alpha val="80000"/>
                </a:schemeClr>
              </a:solidFill>
              <a:ln w="6350" cap="flat" cmpd="sng" algn="ctr">
                <a:solidFill>
                  <a:schemeClr val="accent1">
                    <a:lumMod val="60000"/>
                    <a:lumOff val="40000"/>
                    <a:alpha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 extrusionH="3175000"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99" name="Trapèze 198"/>
              <p:cNvSpPr/>
              <p:nvPr/>
            </p:nvSpPr>
            <p:spPr bwMode="auto">
              <a:xfrm rot="10800000">
                <a:off x="1891500" y="3833842"/>
                <a:ext cx="1054519" cy="72000"/>
              </a:xfrm>
              <a:prstGeom prst="trapezoid">
                <a:avLst>
                  <a:gd name="adj" fmla="val 58382"/>
                </a:avLst>
              </a:prstGeom>
              <a:solidFill>
                <a:srgbClr val="FFFF00">
                  <a:alpha val="80000"/>
                </a:srgbClr>
              </a:solidFill>
              <a:ln w="6350" cap="flat" cmpd="sng" algn="ctr">
                <a:solidFill>
                  <a:srgbClr val="FFFF00">
                    <a:alpha val="8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 extrusionH="3175000"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0" name="Trapèze 199"/>
              <p:cNvSpPr/>
              <p:nvPr/>
            </p:nvSpPr>
            <p:spPr bwMode="auto">
              <a:xfrm rot="10800000">
                <a:off x="1840020" y="3747913"/>
                <a:ext cx="1152598" cy="72000"/>
              </a:xfrm>
              <a:prstGeom prst="trapezoid">
                <a:avLst>
                  <a:gd name="adj" fmla="val 58382"/>
                </a:avLst>
              </a:prstGeom>
              <a:solidFill>
                <a:schemeClr val="accent1">
                  <a:lumMod val="60000"/>
                  <a:lumOff val="40000"/>
                  <a:alpha val="80000"/>
                </a:schemeClr>
              </a:solidFill>
              <a:ln w="6350" cap="flat" cmpd="sng" algn="ctr">
                <a:solidFill>
                  <a:schemeClr val="accent1">
                    <a:lumMod val="60000"/>
                    <a:lumOff val="40000"/>
                    <a:alpha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 extrusionH="3175000"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1" name="Trapèze 200"/>
              <p:cNvSpPr/>
              <p:nvPr/>
            </p:nvSpPr>
            <p:spPr bwMode="auto">
              <a:xfrm rot="10800000">
                <a:off x="1806354" y="3731138"/>
                <a:ext cx="1223963" cy="468000"/>
              </a:xfrm>
              <a:prstGeom prst="trapezoid">
                <a:avLst>
                  <a:gd name="adj" fmla="val 58382"/>
                </a:avLst>
              </a:prstGeom>
              <a:solidFill>
                <a:srgbClr val="C00000">
                  <a:alpha val="60000"/>
                </a:srgbClr>
              </a:solidFill>
              <a:ln w="6350" cap="flat" cmpd="sng" algn="ctr">
                <a:solidFill>
                  <a:srgbClr val="C00000">
                    <a:alpha val="8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 extrusionH="3175000"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88" name="Groupe 187"/>
            <p:cNvGrpSpPr/>
            <p:nvPr/>
          </p:nvGrpSpPr>
          <p:grpSpPr>
            <a:xfrm rot="18000000">
              <a:off x="1059388" y="3788340"/>
              <a:ext cx="1223963" cy="468000"/>
              <a:chOff x="1806354" y="3731138"/>
              <a:chExt cx="1223963" cy="468000"/>
            </a:xfrm>
          </p:grpSpPr>
          <p:sp>
            <p:nvSpPr>
              <p:cNvPr id="189" name="Trapèze 188"/>
              <p:cNvSpPr/>
              <p:nvPr/>
            </p:nvSpPr>
            <p:spPr bwMode="auto">
              <a:xfrm rot="10800000">
                <a:off x="2033657" y="4091621"/>
                <a:ext cx="768398" cy="72000"/>
              </a:xfrm>
              <a:prstGeom prst="trapezoid">
                <a:avLst>
                  <a:gd name="adj" fmla="val 58382"/>
                </a:avLst>
              </a:prstGeom>
              <a:solidFill>
                <a:schemeClr val="accent1">
                  <a:lumMod val="60000"/>
                  <a:lumOff val="40000"/>
                  <a:alpha val="80000"/>
                </a:schemeClr>
              </a:solidFill>
              <a:ln w="6350" cap="flat" cmpd="sng" algn="ctr">
                <a:solidFill>
                  <a:schemeClr val="accent1">
                    <a:lumMod val="60000"/>
                    <a:lumOff val="40000"/>
                    <a:alpha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 extrusionH="3175000"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90" name="Trapèze 189"/>
              <p:cNvSpPr/>
              <p:nvPr/>
            </p:nvSpPr>
            <p:spPr bwMode="auto">
              <a:xfrm rot="10800000">
                <a:off x="1987064" y="4005692"/>
                <a:ext cx="861538" cy="72000"/>
              </a:xfrm>
              <a:prstGeom prst="trapezoid">
                <a:avLst>
                  <a:gd name="adj" fmla="val 58382"/>
                </a:avLst>
              </a:prstGeom>
              <a:solidFill>
                <a:srgbClr val="FFFF00">
                  <a:alpha val="80000"/>
                </a:srgbClr>
              </a:solidFill>
              <a:ln w="6350" cap="flat" cmpd="sng" algn="ctr">
                <a:solidFill>
                  <a:srgbClr val="FFFF00">
                    <a:alpha val="8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 extrusionH="3175000"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91" name="Trapèze 190"/>
              <p:cNvSpPr/>
              <p:nvPr/>
            </p:nvSpPr>
            <p:spPr bwMode="auto">
              <a:xfrm rot="10800000">
                <a:off x="1940371" y="3919763"/>
                <a:ext cx="956656" cy="72000"/>
              </a:xfrm>
              <a:prstGeom prst="trapezoid">
                <a:avLst>
                  <a:gd name="adj" fmla="val 58382"/>
                </a:avLst>
              </a:prstGeom>
              <a:solidFill>
                <a:schemeClr val="accent1">
                  <a:lumMod val="60000"/>
                  <a:lumOff val="40000"/>
                  <a:alpha val="80000"/>
                </a:schemeClr>
              </a:solidFill>
              <a:ln w="6350" cap="flat" cmpd="sng" algn="ctr">
                <a:solidFill>
                  <a:schemeClr val="accent1">
                    <a:lumMod val="60000"/>
                    <a:lumOff val="40000"/>
                    <a:alpha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 extrusionH="3175000"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92" name="Trapèze 191"/>
              <p:cNvSpPr/>
              <p:nvPr/>
            </p:nvSpPr>
            <p:spPr bwMode="auto">
              <a:xfrm rot="10800000">
                <a:off x="1891500" y="3833842"/>
                <a:ext cx="1054519" cy="72000"/>
              </a:xfrm>
              <a:prstGeom prst="trapezoid">
                <a:avLst>
                  <a:gd name="adj" fmla="val 58382"/>
                </a:avLst>
              </a:prstGeom>
              <a:solidFill>
                <a:srgbClr val="FFFF00">
                  <a:alpha val="80000"/>
                </a:srgbClr>
              </a:solidFill>
              <a:ln w="6350" cap="flat" cmpd="sng" algn="ctr">
                <a:solidFill>
                  <a:srgbClr val="FFFF00">
                    <a:alpha val="8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 extrusionH="3175000"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93" name="Trapèze 192"/>
              <p:cNvSpPr/>
              <p:nvPr/>
            </p:nvSpPr>
            <p:spPr bwMode="auto">
              <a:xfrm rot="10800000">
                <a:off x="1840020" y="3747913"/>
                <a:ext cx="1152598" cy="72000"/>
              </a:xfrm>
              <a:prstGeom prst="trapezoid">
                <a:avLst>
                  <a:gd name="adj" fmla="val 58382"/>
                </a:avLst>
              </a:prstGeom>
              <a:solidFill>
                <a:schemeClr val="accent1">
                  <a:lumMod val="60000"/>
                  <a:lumOff val="40000"/>
                  <a:alpha val="80000"/>
                </a:schemeClr>
              </a:solidFill>
              <a:ln w="6350" cap="flat" cmpd="sng" algn="ctr">
                <a:solidFill>
                  <a:schemeClr val="accent1">
                    <a:lumMod val="60000"/>
                    <a:lumOff val="40000"/>
                    <a:alpha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 extrusionH="3175000"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94" name="Trapèze 193"/>
              <p:cNvSpPr/>
              <p:nvPr/>
            </p:nvSpPr>
            <p:spPr bwMode="auto">
              <a:xfrm rot="10800000">
                <a:off x="1806354" y="3731138"/>
                <a:ext cx="1223963" cy="468000"/>
              </a:xfrm>
              <a:prstGeom prst="trapezoid">
                <a:avLst>
                  <a:gd name="adj" fmla="val 58382"/>
                </a:avLst>
              </a:prstGeom>
              <a:solidFill>
                <a:srgbClr val="C00000">
                  <a:alpha val="60000"/>
                </a:srgbClr>
              </a:solidFill>
              <a:ln w="6350" cap="flat" cmpd="sng" algn="ctr">
                <a:solidFill>
                  <a:srgbClr val="C00000">
                    <a:alpha val="8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 extrusionH="3175000"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7" name="Groupe 6"/>
            <p:cNvGrpSpPr/>
            <p:nvPr/>
          </p:nvGrpSpPr>
          <p:grpSpPr>
            <a:xfrm>
              <a:off x="1806354" y="3356992"/>
              <a:ext cx="1223963" cy="468000"/>
              <a:chOff x="1806354" y="3731138"/>
              <a:chExt cx="1223963" cy="468000"/>
            </a:xfrm>
          </p:grpSpPr>
          <p:sp>
            <p:nvSpPr>
              <p:cNvPr id="145" name="Trapèze 144"/>
              <p:cNvSpPr/>
              <p:nvPr/>
            </p:nvSpPr>
            <p:spPr bwMode="auto">
              <a:xfrm rot="10800000">
                <a:off x="2033657" y="4091621"/>
                <a:ext cx="768398" cy="72000"/>
              </a:xfrm>
              <a:prstGeom prst="trapezoid">
                <a:avLst>
                  <a:gd name="adj" fmla="val 58382"/>
                </a:avLst>
              </a:prstGeom>
              <a:solidFill>
                <a:schemeClr val="accent1">
                  <a:lumMod val="60000"/>
                  <a:lumOff val="40000"/>
                  <a:alpha val="80000"/>
                </a:schemeClr>
              </a:solidFill>
              <a:ln w="6350" cap="flat" cmpd="sng" algn="ctr">
                <a:solidFill>
                  <a:schemeClr val="accent1">
                    <a:lumMod val="60000"/>
                    <a:lumOff val="40000"/>
                    <a:alpha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 extrusionH="3175000"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46" name="Trapèze 145"/>
              <p:cNvSpPr/>
              <p:nvPr/>
            </p:nvSpPr>
            <p:spPr bwMode="auto">
              <a:xfrm rot="10800000">
                <a:off x="1987064" y="4005692"/>
                <a:ext cx="861538" cy="72000"/>
              </a:xfrm>
              <a:prstGeom prst="trapezoid">
                <a:avLst>
                  <a:gd name="adj" fmla="val 58382"/>
                </a:avLst>
              </a:prstGeom>
              <a:solidFill>
                <a:srgbClr val="FFFF00">
                  <a:alpha val="80000"/>
                </a:srgbClr>
              </a:solidFill>
              <a:ln w="6350" cap="flat" cmpd="sng" algn="ctr">
                <a:solidFill>
                  <a:srgbClr val="FFFF00">
                    <a:alpha val="8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 extrusionH="3175000"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47" name="Trapèze 146"/>
              <p:cNvSpPr/>
              <p:nvPr/>
            </p:nvSpPr>
            <p:spPr bwMode="auto">
              <a:xfrm rot="10800000">
                <a:off x="1940371" y="3919763"/>
                <a:ext cx="956656" cy="72000"/>
              </a:xfrm>
              <a:prstGeom prst="trapezoid">
                <a:avLst>
                  <a:gd name="adj" fmla="val 58382"/>
                </a:avLst>
              </a:prstGeom>
              <a:solidFill>
                <a:schemeClr val="accent1">
                  <a:lumMod val="60000"/>
                  <a:lumOff val="40000"/>
                  <a:alpha val="80000"/>
                </a:schemeClr>
              </a:solidFill>
              <a:ln w="6350" cap="flat" cmpd="sng" algn="ctr">
                <a:solidFill>
                  <a:schemeClr val="accent1">
                    <a:lumMod val="60000"/>
                    <a:lumOff val="40000"/>
                    <a:alpha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 extrusionH="3175000"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48" name="Trapèze 147"/>
              <p:cNvSpPr/>
              <p:nvPr/>
            </p:nvSpPr>
            <p:spPr bwMode="auto">
              <a:xfrm rot="10800000">
                <a:off x="1891500" y="3833842"/>
                <a:ext cx="1054519" cy="72000"/>
              </a:xfrm>
              <a:prstGeom prst="trapezoid">
                <a:avLst>
                  <a:gd name="adj" fmla="val 58382"/>
                </a:avLst>
              </a:prstGeom>
              <a:solidFill>
                <a:srgbClr val="FFFF00">
                  <a:alpha val="80000"/>
                </a:srgbClr>
              </a:solidFill>
              <a:ln w="6350" cap="flat" cmpd="sng" algn="ctr">
                <a:solidFill>
                  <a:srgbClr val="FFFF00">
                    <a:alpha val="8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 extrusionH="3175000"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49" name="Trapèze 148"/>
              <p:cNvSpPr/>
              <p:nvPr/>
            </p:nvSpPr>
            <p:spPr bwMode="auto">
              <a:xfrm rot="10800000">
                <a:off x="1840020" y="3747913"/>
                <a:ext cx="1152598" cy="72000"/>
              </a:xfrm>
              <a:prstGeom prst="trapezoid">
                <a:avLst>
                  <a:gd name="adj" fmla="val 58382"/>
                </a:avLst>
              </a:prstGeom>
              <a:solidFill>
                <a:schemeClr val="accent1">
                  <a:lumMod val="60000"/>
                  <a:lumOff val="40000"/>
                  <a:alpha val="80000"/>
                </a:schemeClr>
              </a:solidFill>
              <a:ln w="6350" cap="flat" cmpd="sng" algn="ctr">
                <a:solidFill>
                  <a:schemeClr val="accent1">
                    <a:lumMod val="60000"/>
                    <a:lumOff val="40000"/>
                    <a:alpha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 extrusionH="3175000"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0" name="Trapèze 149"/>
              <p:cNvSpPr/>
              <p:nvPr/>
            </p:nvSpPr>
            <p:spPr bwMode="auto">
              <a:xfrm rot="10800000">
                <a:off x="1806354" y="3731138"/>
                <a:ext cx="1223963" cy="468000"/>
              </a:xfrm>
              <a:prstGeom prst="trapezoid">
                <a:avLst>
                  <a:gd name="adj" fmla="val 58382"/>
                </a:avLst>
              </a:prstGeom>
              <a:solidFill>
                <a:srgbClr val="C00000">
                  <a:alpha val="60000"/>
                </a:srgbClr>
              </a:solidFill>
              <a:ln w="6350" cap="flat" cmpd="sng" algn="ctr">
                <a:solidFill>
                  <a:srgbClr val="C00000">
                    <a:alpha val="8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 extrusionH="3175000"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02" name="Groupe 201"/>
            <p:cNvGrpSpPr/>
            <p:nvPr/>
          </p:nvGrpSpPr>
          <p:grpSpPr>
            <a:xfrm rot="10800000">
              <a:off x="1799901" y="5076391"/>
              <a:ext cx="1223963" cy="468000"/>
              <a:chOff x="1806354" y="3731138"/>
              <a:chExt cx="1223963" cy="468000"/>
            </a:xfrm>
          </p:grpSpPr>
          <p:sp>
            <p:nvSpPr>
              <p:cNvPr id="203" name="Trapèze 202"/>
              <p:cNvSpPr/>
              <p:nvPr/>
            </p:nvSpPr>
            <p:spPr bwMode="auto">
              <a:xfrm rot="10800000">
                <a:off x="2033657" y="4091621"/>
                <a:ext cx="768398" cy="72000"/>
              </a:xfrm>
              <a:prstGeom prst="trapezoid">
                <a:avLst>
                  <a:gd name="adj" fmla="val 58382"/>
                </a:avLst>
              </a:prstGeom>
              <a:solidFill>
                <a:schemeClr val="accent1">
                  <a:lumMod val="60000"/>
                  <a:lumOff val="40000"/>
                  <a:alpha val="80000"/>
                </a:schemeClr>
              </a:solidFill>
              <a:ln w="6350" cap="flat" cmpd="sng" algn="ctr">
                <a:solidFill>
                  <a:schemeClr val="accent1">
                    <a:lumMod val="60000"/>
                    <a:lumOff val="40000"/>
                    <a:alpha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 extrusionH="3175000"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4" name="Trapèze 203"/>
              <p:cNvSpPr/>
              <p:nvPr/>
            </p:nvSpPr>
            <p:spPr bwMode="auto">
              <a:xfrm rot="10800000">
                <a:off x="1987064" y="4005692"/>
                <a:ext cx="861538" cy="72000"/>
              </a:xfrm>
              <a:prstGeom prst="trapezoid">
                <a:avLst>
                  <a:gd name="adj" fmla="val 58382"/>
                </a:avLst>
              </a:prstGeom>
              <a:solidFill>
                <a:srgbClr val="FFFF00">
                  <a:alpha val="80000"/>
                </a:srgbClr>
              </a:solidFill>
              <a:ln w="6350" cap="flat" cmpd="sng" algn="ctr">
                <a:solidFill>
                  <a:srgbClr val="FFFF00">
                    <a:alpha val="8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 extrusionH="3175000"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5" name="Trapèze 204"/>
              <p:cNvSpPr/>
              <p:nvPr/>
            </p:nvSpPr>
            <p:spPr bwMode="auto">
              <a:xfrm rot="10800000">
                <a:off x="1940371" y="3919763"/>
                <a:ext cx="956656" cy="72000"/>
              </a:xfrm>
              <a:prstGeom prst="trapezoid">
                <a:avLst>
                  <a:gd name="adj" fmla="val 58382"/>
                </a:avLst>
              </a:prstGeom>
              <a:solidFill>
                <a:schemeClr val="accent1">
                  <a:lumMod val="60000"/>
                  <a:lumOff val="40000"/>
                  <a:alpha val="80000"/>
                </a:schemeClr>
              </a:solidFill>
              <a:ln w="6350" cap="flat" cmpd="sng" algn="ctr">
                <a:solidFill>
                  <a:schemeClr val="accent1">
                    <a:lumMod val="60000"/>
                    <a:lumOff val="40000"/>
                    <a:alpha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 extrusionH="3175000"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6" name="Trapèze 205"/>
              <p:cNvSpPr/>
              <p:nvPr/>
            </p:nvSpPr>
            <p:spPr bwMode="auto">
              <a:xfrm rot="10800000">
                <a:off x="1891500" y="3833842"/>
                <a:ext cx="1054519" cy="72000"/>
              </a:xfrm>
              <a:prstGeom prst="trapezoid">
                <a:avLst>
                  <a:gd name="adj" fmla="val 58382"/>
                </a:avLst>
              </a:prstGeom>
              <a:solidFill>
                <a:srgbClr val="FFFF00">
                  <a:alpha val="80000"/>
                </a:srgbClr>
              </a:solidFill>
              <a:ln w="6350" cap="flat" cmpd="sng" algn="ctr">
                <a:solidFill>
                  <a:srgbClr val="FFFF00">
                    <a:alpha val="8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 extrusionH="3175000"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7" name="Trapèze 206"/>
              <p:cNvSpPr/>
              <p:nvPr/>
            </p:nvSpPr>
            <p:spPr bwMode="auto">
              <a:xfrm rot="10800000">
                <a:off x="1840020" y="3747913"/>
                <a:ext cx="1152598" cy="72000"/>
              </a:xfrm>
              <a:prstGeom prst="trapezoid">
                <a:avLst>
                  <a:gd name="adj" fmla="val 58382"/>
                </a:avLst>
              </a:prstGeom>
              <a:solidFill>
                <a:schemeClr val="accent1">
                  <a:lumMod val="60000"/>
                  <a:lumOff val="40000"/>
                  <a:alpha val="80000"/>
                </a:schemeClr>
              </a:solidFill>
              <a:ln w="6350" cap="flat" cmpd="sng" algn="ctr">
                <a:solidFill>
                  <a:schemeClr val="accent1">
                    <a:lumMod val="60000"/>
                    <a:lumOff val="40000"/>
                    <a:alpha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 extrusionH="3175000"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8" name="Trapèze 207"/>
              <p:cNvSpPr/>
              <p:nvPr/>
            </p:nvSpPr>
            <p:spPr bwMode="auto">
              <a:xfrm rot="10800000">
                <a:off x="1806354" y="3731138"/>
                <a:ext cx="1223963" cy="468000"/>
              </a:xfrm>
              <a:prstGeom prst="trapezoid">
                <a:avLst>
                  <a:gd name="adj" fmla="val 58382"/>
                </a:avLst>
              </a:prstGeom>
              <a:solidFill>
                <a:srgbClr val="C00000">
                  <a:alpha val="60000"/>
                </a:srgbClr>
              </a:solidFill>
              <a:ln w="6350" cap="flat" cmpd="sng" algn="ctr">
                <a:solidFill>
                  <a:srgbClr val="C00000">
                    <a:alpha val="8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 extrusionH="3175000"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16" name="Groupe 215"/>
            <p:cNvGrpSpPr/>
            <p:nvPr/>
          </p:nvGrpSpPr>
          <p:grpSpPr>
            <a:xfrm rot="7200000">
              <a:off x="2560538" y="4653930"/>
              <a:ext cx="1223963" cy="468000"/>
              <a:chOff x="1806354" y="3731138"/>
              <a:chExt cx="1223963" cy="468000"/>
            </a:xfrm>
          </p:grpSpPr>
          <p:sp>
            <p:nvSpPr>
              <p:cNvPr id="217" name="Trapèze 216"/>
              <p:cNvSpPr/>
              <p:nvPr/>
            </p:nvSpPr>
            <p:spPr bwMode="auto">
              <a:xfrm rot="10800000">
                <a:off x="2033657" y="4091621"/>
                <a:ext cx="768398" cy="72000"/>
              </a:xfrm>
              <a:prstGeom prst="trapezoid">
                <a:avLst>
                  <a:gd name="adj" fmla="val 58382"/>
                </a:avLst>
              </a:prstGeom>
              <a:solidFill>
                <a:schemeClr val="accent1">
                  <a:lumMod val="60000"/>
                  <a:lumOff val="40000"/>
                  <a:alpha val="80000"/>
                </a:schemeClr>
              </a:solidFill>
              <a:ln w="6350" cap="flat" cmpd="sng" algn="ctr">
                <a:solidFill>
                  <a:schemeClr val="accent1">
                    <a:lumMod val="60000"/>
                    <a:lumOff val="40000"/>
                    <a:alpha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 extrusionH="3175000"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18" name="Trapèze 217"/>
              <p:cNvSpPr/>
              <p:nvPr/>
            </p:nvSpPr>
            <p:spPr bwMode="auto">
              <a:xfrm rot="10800000">
                <a:off x="1987064" y="4005692"/>
                <a:ext cx="861538" cy="72000"/>
              </a:xfrm>
              <a:prstGeom prst="trapezoid">
                <a:avLst>
                  <a:gd name="adj" fmla="val 58382"/>
                </a:avLst>
              </a:prstGeom>
              <a:solidFill>
                <a:srgbClr val="FFFF00">
                  <a:alpha val="80000"/>
                </a:srgbClr>
              </a:solidFill>
              <a:ln w="6350" cap="flat" cmpd="sng" algn="ctr">
                <a:solidFill>
                  <a:srgbClr val="FFFF00">
                    <a:alpha val="8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 extrusionH="3175000"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19" name="Trapèze 218"/>
              <p:cNvSpPr/>
              <p:nvPr/>
            </p:nvSpPr>
            <p:spPr bwMode="auto">
              <a:xfrm rot="10800000">
                <a:off x="1940371" y="3919763"/>
                <a:ext cx="956656" cy="72000"/>
              </a:xfrm>
              <a:prstGeom prst="trapezoid">
                <a:avLst>
                  <a:gd name="adj" fmla="val 58382"/>
                </a:avLst>
              </a:prstGeom>
              <a:solidFill>
                <a:schemeClr val="accent1">
                  <a:lumMod val="60000"/>
                  <a:lumOff val="40000"/>
                  <a:alpha val="80000"/>
                </a:schemeClr>
              </a:solidFill>
              <a:ln w="6350" cap="flat" cmpd="sng" algn="ctr">
                <a:solidFill>
                  <a:schemeClr val="accent1">
                    <a:lumMod val="60000"/>
                    <a:lumOff val="40000"/>
                    <a:alpha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 extrusionH="3175000"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20" name="Trapèze 219"/>
              <p:cNvSpPr/>
              <p:nvPr/>
            </p:nvSpPr>
            <p:spPr bwMode="auto">
              <a:xfrm rot="10800000">
                <a:off x="1891500" y="3833842"/>
                <a:ext cx="1054519" cy="72000"/>
              </a:xfrm>
              <a:prstGeom prst="trapezoid">
                <a:avLst>
                  <a:gd name="adj" fmla="val 58382"/>
                </a:avLst>
              </a:prstGeom>
              <a:solidFill>
                <a:srgbClr val="FFFF00">
                  <a:alpha val="80000"/>
                </a:srgbClr>
              </a:solidFill>
              <a:ln w="6350" cap="flat" cmpd="sng" algn="ctr">
                <a:solidFill>
                  <a:srgbClr val="FFFF00">
                    <a:alpha val="8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 extrusionH="3175000"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21" name="Trapèze 220"/>
              <p:cNvSpPr/>
              <p:nvPr/>
            </p:nvSpPr>
            <p:spPr bwMode="auto">
              <a:xfrm rot="10800000">
                <a:off x="1840020" y="3747913"/>
                <a:ext cx="1152598" cy="72000"/>
              </a:xfrm>
              <a:prstGeom prst="trapezoid">
                <a:avLst>
                  <a:gd name="adj" fmla="val 58382"/>
                </a:avLst>
              </a:prstGeom>
              <a:solidFill>
                <a:schemeClr val="accent1">
                  <a:lumMod val="60000"/>
                  <a:lumOff val="40000"/>
                  <a:alpha val="80000"/>
                </a:schemeClr>
              </a:solidFill>
              <a:ln w="6350" cap="flat" cmpd="sng" algn="ctr">
                <a:solidFill>
                  <a:schemeClr val="accent1">
                    <a:lumMod val="60000"/>
                    <a:lumOff val="40000"/>
                    <a:alpha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 extrusionH="3175000"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22" name="Trapèze 221"/>
              <p:cNvSpPr/>
              <p:nvPr/>
            </p:nvSpPr>
            <p:spPr bwMode="auto">
              <a:xfrm rot="10800000">
                <a:off x="1806354" y="3731138"/>
                <a:ext cx="1223963" cy="468000"/>
              </a:xfrm>
              <a:prstGeom prst="trapezoid">
                <a:avLst>
                  <a:gd name="adj" fmla="val 58382"/>
                </a:avLst>
              </a:prstGeom>
              <a:solidFill>
                <a:srgbClr val="C00000">
                  <a:alpha val="60000"/>
                </a:srgbClr>
              </a:solidFill>
              <a:ln w="6350" cap="flat" cmpd="sng" algn="ctr">
                <a:solidFill>
                  <a:srgbClr val="C00000">
                    <a:alpha val="8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 extrusionH="3175000"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09" name="Groupe 208"/>
            <p:cNvGrpSpPr/>
            <p:nvPr/>
          </p:nvGrpSpPr>
          <p:grpSpPr>
            <a:xfrm rot="3600000">
              <a:off x="2561786" y="3794888"/>
              <a:ext cx="1223963" cy="468000"/>
              <a:chOff x="1806354" y="3731138"/>
              <a:chExt cx="1223963" cy="468000"/>
            </a:xfrm>
          </p:grpSpPr>
          <p:sp>
            <p:nvSpPr>
              <p:cNvPr id="210" name="Trapèze 209"/>
              <p:cNvSpPr/>
              <p:nvPr/>
            </p:nvSpPr>
            <p:spPr bwMode="auto">
              <a:xfrm rot="10800000">
                <a:off x="2033657" y="4091621"/>
                <a:ext cx="768398" cy="72000"/>
              </a:xfrm>
              <a:prstGeom prst="trapezoid">
                <a:avLst>
                  <a:gd name="adj" fmla="val 58382"/>
                </a:avLst>
              </a:prstGeom>
              <a:solidFill>
                <a:schemeClr val="accent1">
                  <a:lumMod val="60000"/>
                  <a:lumOff val="40000"/>
                  <a:alpha val="80000"/>
                </a:schemeClr>
              </a:solidFill>
              <a:ln w="6350" cap="flat" cmpd="sng" algn="ctr">
                <a:solidFill>
                  <a:schemeClr val="accent1">
                    <a:lumMod val="60000"/>
                    <a:lumOff val="40000"/>
                    <a:alpha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 extrusionH="3175000"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11" name="Trapèze 210"/>
              <p:cNvSpPr/>
              <p:nvPr/>
            </p:nvSpPr>
            <p:spPr bwMode="auto">
              <a:xfrm rot="10800000">
                <a:off x="1987064" y="4005692"/>
                <a:ext cx="861538" cy="72000"/>
              </a:xfrm>
              <a:prstGeom prst="trapezoid">
                <a:avLst>
                  <a:gd name="adj" fmla="val 58382"/>
                </a:avLst>
              </a:prstGeom>
              <a:solidFill>
                <a:srgbClr val="FFFF00">
                  <a:alpha val="80000"/>
                </a:srgbClr>
              </a:solidFill>
              <a:ln w="6350" cap="flat" cmpd="sng" algn="ctr">
                <a:solidFill>
                  <a:srgbClr val="FFFF00">
                    <a:alpha val="8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 extrusionH="3175000"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12" name="Trapèze 211"/>
              <p:cNvSpPr/>
              <p:nvPr/>
            </p:nvSpPr>
            <p:spPr bwMode="auto">
              <a:xfrm rot="10800000">
                <a:off x="1940371" y="3919763"/>
                <a:ext cx="956656" cy="72000"/>
              </a:xfrm>
              <a:prstGeom prst="trapezoid">
                <a:avLst>
                  <a:gd name="adj" fmla="val 58382"/>
                </a:avLst>
              </a:prstGeom>
              <a:solidFill>
                <a:schemeClr val="accent1">
                  <a:lumMod val="60000"/>
                  <a:lumOff val="40000"/>
                  <a:alpha val="80000"/>
                </a:schemeClr>
              </a:solidFill>
              <a:ln w="6350" cap="flat" cmpd="sng" algn="ctr">
                <a:solidFill>
                  <a:schemeClr val="accent1">
                    <a:lumMod val="60000"/>
                    <a:lumOff val="40000"/>
                    <a:alpha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 extrusionH="3175000"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13" name="Trapèze 212"/>
              <p:cNvSpPr/>
              <p:nvPr/>
            </p:nvSpPr>
            <p:spPr bwMode="auto">
              <a:xfrm rot="10800000">
                <a:off x="1891500" y="3833842"/>
                <a:ext cx="1054519" cy="72000"/>
              </a:xfrm>
              <a:prstGeom prst="trapezoid">
                <a:avLst>
                  <a:gd name="adj" fmla="val 58382"/>
                </a:avLst>
              </a:prstGeom>
              <a:solidFill>
                <a:srgbClr val="FFFF00">
                  <a:alpha val="80000"/>
                </a:srgbClr>
              </a:solidFill>
              <a:ln w="6350" cap="flat" cmpd="sng" algn="ctr">
                <a:solidFill>
                  <a:srgbClr val="FFFF00">
                    <a:alpha val="8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 extrusionH="3175000"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14" name="Trapèze 213"/>
              <p:cNvSpPr/>
              <p:nvPr/>
            </p:nvSpPr>
            <p:spPr bwMode="auto">
              <a:xfrm rot="10800000">
                <a:off x="1840020" y="3747913"/>
                <a:ext cx="1152598" cy="72000"/>
              </a:xfrm>
              <a:prstGeom prst="trapezoid">
                <a:avLst>
                  <a:gd name="adj" fmla="val 58382"/>
                </a:avLst>
              </a:prstGeom>
              <a:solidFill>
                <a:schemeClr val="accent1">
                  <a:lumMod val="60000"/>
                  <a:lumOff val="40000"/>
                  <a:alpha val="80000"/>
                </a:schemeClr>
              </a:solidFill>
              <a:ln w="6350" cap="flat" cmpd="sng" algn="ctr">
                <a:solidFill>
                  <a:schemeClr val="accent1">
                    <a:lumMod val="60000"/>
                    <a:lumOff val="40000"/>
                    <a:alpha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 extrusionH="3175000"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15" name="Trapèze 214"/>
              <p:cNvSpPr/>
              <p:nvPr/>
            </p:nvSpPr>
            <p:spPr bwMode="auto">
              <a:xfrm rot="10800000">
                <a:off x="1806354" y="3731138"/>
                <a:ext cx="1223963" cy="468000"/>
              </a:xfrm>
              <a:prstGeom prst="trapezoid">
                <a:avLst>
                  <a:gd name="adj" fmla="val 58382"/>
                </a:avLst>
              </a:prstGeom>
              <a:solidFill>
                <a:srgbClr val="C00000">
                  <a:alpha val="60000"/>
                </a:srgbClr>
              </a:solidFill>
              <a:ln w="6350" cap="flat" cmpd="sng" algn="ctr">
                <a:solidFill>
                  <a:srgbClr val="C00000">
                    <a:alpha val="8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 extrusionH="3175000"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44" name="Ellipse 143"/>
            <p:cNvSpPr>
              <a:spLocks noChangeAspect="1"/>
            </p:cNvSpPr>
            <p:nvPr/>
          </p:nvSpPr>
          <p:spPr bwMode="auto">
            <a:xfrm>
              <a:off x="1125085" y="3167295"/>
              <a:ext cx="2592288" cy="2592288"/>
            </a:xfrm>
            <a:prstGeom prst="ellipse">
              <a:avLst/>
            </a:prstGeom>
            <a:solidFill>
              <a:srgbClr val="92D050">
                <a:alpha val="50000"/>
              </a:srgbClr>
            </a:solidFill>
            <a:ln w="6350" cap="flat" cmpd="sng" algn="ctr">
              <a:solidFill>
                <a:srgbClr val="92D050">
                  <a:alpha val="6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  <a:sp3d extrusionH="3175000" prstMaterial="metal"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56" name="Groupe 55"/>
          <p:cNvGrpSpPr/>
          <p:nvPr/>
        </p:nvGrpSpPr>
        <p:grpSpPr>
          <a:xfrm>
            <a:off x="6444381" y="1880879"/>
            <a:ext cx="1223963" cy="468000"/>
            <a:chOff x="6444381" y="1880879"/>
            <a:chExt cx="1223963" cy="468000"/>
          </a:xfrm>
          <a:scene3d>
            <a:camera prst="perspectiveLeft">
              <a:rot lat="600000" lon="1200000" rev="0"/>
            </a:camera>
            <a:lightRig rig="threePt" dir="t"/>
          </a:scene3d>
        </p:grpSpPr>
        <p:sp>
          <p:nvSpPr>
            <p:cNvPr id="57" name="Trapèze 56"/>
            <p:cNvSpPr/>
            <p:nvPr/>
          </p:nvSpPr>
          <p:spPr bwMode="auto">
            <a:xfrm rot="10800000">
              <a:off x="6664582" y="2251266"/>
              <a:ext cx="784080" cy="72000"/>
            </a:xfrm>
            <a:prstGeom prst="trapezoid">
              <a:avLst>
                <a:gd name="adj" fmla="val 58382"/>
              </a:avLst>
            </a:prstGeom>
            <a:solidFill>
              <a:schemeClr val="accent1">
                <a:lumMod val="60000"/>
                <a:lumOff val="40000"/>
                <a:alpha val="80000"/>
              </a:schemeClr>
            </a:solidFill>
            <a:ln w="6350" cap="flat" cmpd="sng" algn="ctr">
              <a:solidFill>
                <a:schemeClr val="accent1">
                  <a:lumMod val="60000"/>
                  <a:lumOff val="40000"/>
                  <a:alpha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sp3d extrusionH="3175000"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58" name="Trapèze 57"/>
            <p:cNvSpPr/>
            <p:nvPr/>
          </p:nvSpPr>
          <p:spPr bwMode="auto">
            <a:xfrm rot="10800000">
              <a:off x="6615184" y="2167676"/>
              <a:ext cx="879120" cy="72000"/>
            </a:xfrm>
            <a:prstGeom prst="trapezoid">
              <a:avLst>
                <a:gd name="adj" fmla="val 58382"/>
              </a:avLst>
            </a:prstGeom>
            <a:solidFill>
              <a:srgbClr val="FFFF00">
                <a:alpha val="80000"/>
              </a:srgbClr>
            </a:solidFill>
            <a:ln w="6350" cap="flat" cmpd="sng" algn="ctr">
              <a:solidFill>
                <a:srgbClr val="FFFF00">
                  <a:alpha val="8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  <a:sp3d extrusionH="3175000"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59" name="Trapèze 58"/>
            <p:cNvSpPr/>
            <p:nvPr/>
          </p:nvSpPr>
          <p:spPr bwMode="auto">
            <a:xfrm rot="10800000">
              <a:off x="6565944" y="2082340"/>
              <a:ext cx="986040" cy="72000"/>
            </a:xfrm>
            <a:prstGeom prst="trapezoid">
              <a:avLst>
                <a:gd name="adj" fmla="val 58382"/>
              </a:avLst>
            </a:prstGeom>
            <a:solidFill>
              <a:schemeClr val="accent1">
                <a:lumMod val="60000"/>
                <a:lumOff val="40000"/>
                <a:alpha val="80000"/>
              </a:schemeClr>
            </a:solidFill>
            <a:ln w="6350" cap="flat" cmpd="sng" algn="ctr">
              <a:solidFill>
                <a:schemeClr val="accent1">
                  <a:lumMod val="60000"/>
                  <a:lumOff val="40000"/>
                  <a:alpha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sp3d extrusionH="3175000"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60" name="Trapèze 59"/>
            <p:cNvSpPr/>
            <p:nvPr/>
          </p:nvSpPr>
          <p:spPr bwMode="auto">
            <a:xfrm rot="10800000">
              <a:off x="6515912" y="1994548"/>
              <a:ext cx="1076040" cy="72000"/>
            </a:xfrm>
            <a:prstGeom prst="trapezoid">
              <a:avLst>
                <a:gd name="adj" fmla="val 58382"/>
              </a:avLst>
            </a:prstGeom>
            <a:solidFill>
              <a:srgbClr val="FFFF00">
                <a:alpha val="80000"/>
              </a:srgbClr>
            </a:solidFill>
            <a:ln w="6350" cap="flat" cmpd="sng" algn="ctr">
              <a:solidFill>
                <a:srgbClr val="FFFF00">
                  <a:alpha val="8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  <a:sp3d extrusionH="3175000"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61" name="Trapèze 60"/>
            <p:cNvSpPr/>
            <p:nvPr/>
          </p:nvSpPr>
          <p:spPr bwMode="auto">
            <a:xfrm rot="10800000">
              <a:off x="6462352" y="1909068"/>
              <a:ext cx="1176120" cy="72000"/>
            </a:xfrm>
            <a:prstGeom prst="trapezoid">
              <a:avLst>
                <a:gd name="adj" fmla="val 58382"/>
              </a:avLst>
            </a:prstGeom>
            <a:solidFill>
              <a:schemeClr val="accent1">
                <a:lumMod val="60000"/>
                <a:lumOff val="40000"/>
                <a:alpha val="80000"/>
              </a:schemeClr>
            </a:solidFill>
            <a:ln w="6350" cap="flat" cmpd="sng" algn="ctr">
              <a:solidFill>
                <a:schemeClr val="accent1">
                  <a:lumMod val="60000"/>
                  <a:lumOff val="40000"/>
                  <a:alpha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sp3d extrusionH="3175000"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62" name="Trapèze 61"/>
            <p:cNvSpPr/>
            <p:nvPr/>
          </p:nvSpPr>
          <p:spPr bwMode="auto">
            <a:xfrm rot="10800000">
              <a:off x="6444381" y="1880879"/>
              <a:ext cx="1223963" cy="468000"/>
            </a:xfrm>
            <a:prstGeom prst="trapezoid">
              <a:avLst>
                <a:gd name="adj" fmla="val 58382"/>
              </a:avLst>
            </a:prstGeom>
            <a:solidFill>
              <a:srgbClr val="C00000">
                <a:alpha val="60000"/>
              </a:srgbClr>
            </a:solidFill>
            <a:ln w="6350" cap="flat" cmpd="sng" algn="ctr">
              <a:solidFill>
                <a:srgbClr val="C00000">
                  <a:alpha val="8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  <a:sp3d extrusionH="3175000"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3210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Marc Verderi - LLR</a:t>
            </a:r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>
                <a:solidFill>
                  <a:srgbClr val="000000"/>
                </a:solidFill>
              </a:rPr>
              <a:t>De la physique au detecteur - Aussois - Decembre 2012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8EA894-34B3-4BAC-B34F-7A66DE67AFA8}" type="slidenum">
              <a:rPr lang="en-US">
                <a:solidFill>
                  <a:srgbClr val="000000"/>
                </a:solidFill>
              </a:rPr>
              <a:pPr>
                <a:defRPr/>
              </a:pPr>
              <a:t>91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114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15888"/>
            <a:ext cx="7772400" cy="1143000"/>
          </a:xfrm>
        </p:spPr>
        <p:txBody>
          <a:bodyPr/>
          <a:lstStyle/>
          <a:p>
            <a:pPr eaLnBrk="1" hangingPunct="1"/>
            <a:r>
              <a:rPr lang="fr-FR" smtClean="0">
                <a:solidFill>
                  <a:schemeClr val="hlink"/>
                </a:solidFill>
              </a:rPr>
              <a:t>Construction d’une géométrie</a:t>
            </a:r>
          </a:p>
        </p:txBody>
      </p:sp>
      <p:grpSp>
        <p:nvGrpSpPr>
          <p:cNvPr id="56" name="Groupe 55"/>
          <p:cNvGrpSpPr/>
          <p:nvPr/>
        </p:nvGrpSpPr>
        <p:grpSpPr>
          <a:xfrm>
            <a:off x="6444381" y="1880879"/>
            <a:ext cx="1223963" cy="468000"/>
            <a:chOff x="6444381" y="1880879"/>
            <a:chExt cx="1223963" cy="468000"/>
          </a:xfrm>
          <a:scene3d>
            <a:camera prst="perspectiveLeft">
              <a:rot lat="600000" lon="1200000" rev="0"/>
            </a:camera>
            <a:lightRig rig="threePt" dir="t"/>
          </a:scene3d>
        </p:grpSpPr>
        <p:sp>
          <p:nvSpPr>
            <p:cNvPr id="57" name="Trapèze 56"/>
            <p:cNvSpPr/>
            <p:nvPr/>
          </p:nvSpPr>
          <p:spPr bwMode="auto">
            <a:xfrm rot="10800000">
              <a:off x="6664582" y="2251266"/>
              <a:ext cx="784080" cy="72000"/>
            </a:xfrm>
            <a:prstGeom prst="trapezoid">
              <a:avLst>
                <a:gd name="adj" fmla="val 58382"/>
              </a:avLst>
            </a:prstGeom>
            <a:solidFill>
              <a:schemeClr val="accent1">
                <a:lumMod val="60000"/>
                <a:lumOff val="40000"/>
                <a:alpha val="80000"/>
              </a:schemeClr>
            </a:solidFill>
            <a:ln w="6350" cap="flat" cmpd="sng" algn="ctr">
              <a:solidFill>
                <a:schemeClr val="accent1">
                  <a:lumMod val="60000"/>
                  <a:lumOff val="40000"/>
                  <a:alpha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sp3d extrusionH="3175000"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58" name="Trapèze 57"/>
            <p:cNvSpPr/>
            <p:nvPr/>
          </p:nvSpPr>
          <p:spPr bwMode="auto">
            <a:xfrm rot="10800000">
              <a:off x="6615184" y="2167676"/>
              <a:ext cx="879120" cy="72000"/>
            </a:xfrm>
            <a:prstGeom prst="trapezoid">
              <a:avLst>
                <a:gd name="adj" fmla="val 58382"/>
              </a:avLst>
            </a:prstGeom>
            <a:solidFill>
              <a:srgbClr val="FFFF00">
                <a:alpha val="80000"/>
              </a:srgbClr>
            </a:solidFill>
            <a:ln w="6350" cap="flat" cmpd="sng" algn="ctr">
              <a:solidFill>
                <a:srgbClr val="FFFF00">
                  <a:alpha val="8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  <a:sp3d extrusionH="3175000"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59" name="Trapèze 58"/>
            <p:cNvSpPr/>
            <p:nvPr/>
          </p:nvSpPr>
          <p:spPr bwMode="auto">
            <a:xfrm rot="10800000">
              <a:off x="6565944" y="2082340"/>
              <a:ext cx="986040" cy="72000"/>
            </a:xfrm>
            <a:prstGeom prst="trapezoid">
              <a:avLst>
                <a:gd name="adj" fmla="val 58382"/>
              </a:avLst>
            </a:prstGeom>
            <a:solidFill>
              <a:schemeClr val="accent1">
                <a:lumMod val="60000"/>
                <a:lumOff val="40000"/>
                <a:alpha val="80000"/>
              </a:schemeClr>
            </a:solidFill>
            <a:ln w="6350" cap="flat" cmpd="sng" algn="ctr">
              <a:solidFill>
                <a:schemeClr val="accent1">
                  <a:lumMod val="60000"/>
                  <a:lumOff val="40000"/>
                  <a:alpha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sp3d extrusionH="3175000"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60" name="Trapèze 59"/>
            <p:cNvSpPr/>
            <p:nvPr/>
          </p:nvSpPr>
          <p:spPr bwMode="auto">
            <a:xfrm rot="10800000">
              <a:off x="6515912" y="1994548"/>
              <a:ext cx="1076040" cy="72000"/>
            </a:xfrm>
            <a:prstGeom prst="trapezoid">
              <a:avLst>
                <a:gd name="adj" fmla="val 58382"/>
              </a:avLst>
            </a:prstGeom>
            <a:solidFill>
              <a:srgbClr val="FFFF00">
                <a:alpha val="80000"/>
              </a:srgbClr>
            </a:solidFill>
            <a:ln w="6350" cap="flat" cmpd="sng" algn="ctr">
              <a:solidFill>
                <a:srgbClr val="FFFF00">
                  <a:alpha val="8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  <a:sp3d extrusionH="3175000"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61" name="Trapèze 60"/>
            <p:cNvSpPr/>
            <p:nvPr/>
          </p:nvSpPr>
          <p:spPr bwMode="auto">
            <a:xfrm rot="10800000">
              <a:off x="6462352" y="1909068"/>
              <a:ext cx="1176120" cy="72000"/>
            </a:xfrm>
            <a:prstGeom prst="trapezoid">
              <a:avLst>
                <a:gd name="adj" fmla="val 58382"/>
              </a:avLst>
            </a:prstGeom>
            <a:solidFill>
              <a:schemeClr val="accent1">
                <a:lumMod val="60000"/>
                <a:lumOff val="40000"/>
                <a:alpha val="80000"/>
              </a:schemeClr>
            </a:solidFill>
            <a:ln w="6350" cap="flat" cmpd="sng" algn="ctr">
              <a:solidFill>
                <a:schemeClr val="accent1">
                  <a:lumMod val="60000"/>
                  <a:lumOff val="40000"/>
                  <a:alpha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sp3d extrusionH="3175000"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62" name="Trapèze 61"/>
            <p:cNvSpPr/>
            <p:nvPr/>
          </p:nvSpPr>
          <p:spPr bwMode="auto">
            <a:xfrm rot="10800000">
              <a:off x="6444381" y="1880879"/>
              <a:ext cx="1223963" cy="468000"/>
            </a:xfrm>
            <a:prstGeom prst="trapezoid">
              <a:avLst>
                <a:gd name="adj" fmla="val 58382"/>
              </a:avLst>
            </a:prstGeom>
            <a:solidFill>
              <a:srgbClr val="C00000">
                <a:alpha val="60000"/>
              </a:srgbClr>
            </a:solidFill>
            <a:ln w="6350" cap="flat" cmpd="sng" algn="ctr">
              <a:solidFill>
                <a:srgbClr val="C00000">
                  <a:alpha val="8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  <a:sp3d extrusionH="3175000"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2" name="Rectangle 1"/>
          <p:cNvSpPr/>
          <p:nvPr/>
        </p:nvSpPr>
        <p:spPr bwMode="auto">
          <a:xfrm>
            <a:off x="323528" y="2132856"/>
            <a:ext cx="4320000" cy="4320000"/>
          </a:xfrm>
          <a:prstGeom prst="rect">
            <a:avLst/>
          </a:prstGeom>
          <a:solidFill>
            <a:schemeClr val="accent1">
              <a:alpha val="8000"/>
            </a:schemeClr>
          </a:solidFill>
          <a:ln w="9525" cap="flat" cmpd="sng" algn="ctr">
            <a:solidFill>
              <a:schemeClr val="accent1">
                <a:lumMod val="20000"/>
                <a:lumOff val="80000"/>
                <a:alpha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perspectiveLeft">
              <a:rot lat="1200000" lon="1200000" rev="0"/>
            </a:camera>
            <a:lightRig rig="glow" dir="t"/>
          </a:scene3d>
          <a:sp3d extrusionH="5080000" prstMaterial="metal"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grpSp>
        <p:nvGrpSpPr>
          <p:cNvPr id="63" name="Groupe 62"/>
          <p:cNvGrpSpPr/>
          <p:nvPr/>
        </p:nvGrpSpPr>
        <p:grpSpPr>
          <a:xfrm>
            <a:off x="1277738" y="2780928"/>
            <a:ext cx="2592288" cy="2592288"/>
            <a:chOff x="1125085" y="3167295"/>
            <a:chExt cx="2592288" cy="2592288"/>
          </a:xfrm>
          <a:scene3d>
            <a:camera prst="perspectiveLeft" fov="2700000">
              <a:rot lat="1200000" lon="1200000" rev="0"/>
            </a:camera>
            <a:lightRig rig="threePt" dir="t"/>
          </a:scene3d>
        </p:grpSpPr>
        <p:grpSp>
          <p:nvGrpSpPr>
            <p:cNvPr id="64" name="Groupe 63"/>
            <p:cNvGrpSpPr/>
            <p:nvPr/>
          </p:nvGrpSpPr>
          <p:grpSpPr>
            <a:xfrm rot="-7200000">
              <a:off x="1052364" y="4654346"/>
              <a:ext cx="1223963" cy="468000"/>
              <a:chOff x="1806354" y="3731138"/>
              <a:chExt cx="1223963" cy="468000"/>
            </a:xfrm>
          </p:grpSpPr>
          <p:sp>
            <p:nvSpPr>
              <p:cNvPr id="101" name="Trapèze 100"/>
              <p:cNvSpPr/>
              <p:nvPr/>
            </p:nvSpPr>
            <p:spPr bwMode="auto">
              <a:xfrm rot="10800000">
                <a:off x="2033657" y="4091621"/>
                <a:ext cx="768398" cy="72000"/>
              </a:xfrm>
              <a:prstGeom prst="trapezoid">
                <a:avLst>
                  <a:gd name="adj" fmla="val 58382"/>
                </a:avLst>
              </a:prstGeom>
              <a:solidFill>
                <a:schemeClr val="accent1">
                  <a:lumMod val="60000"/>
                  <a:lumOff val="40000"/>
                  <a:alpha val="80000"/>
                </a:schemeClr>
              </a:solidFill>
              <a:ln w="6350" cap="flat" cmpd="sng" algn="ctr">
                <a:solidFill>
                  <a:schemeClr val="accent1">
                    <a:lumMod val="60000"/>
                    <a:lumOff val="40000"/>
                    <a:alpha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 extrusionH="3175000"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2" name="Trapèze 101"/>
              <p:cNvSpPr/>
              <p:nvPr/>
            </p:nvSpPr>
            <p:spPr bwMode="auto">
              <a:xfrm rot="10800000">
                <a:off x="1987064" y="4005692"/>
                <a:ext cx="861538" cy="72000"/>
              </a:xfrm>
              <a:prstGeom prst="trapezoid">
                <a:avLst>
                  <a:gd name="adj" fmla="val 58382"/>
                </a:avLst>
              </a:prstGeom>
              <a:solidFill>
                <a:srgbClr val="FFFF00">
                  <a:alpha val="80000"/>
                </a:srgbClr>
              </a:solidFill>
              <a:ln w="6350" cap="flat" cmpd="sng" algn="ctr">
                <a:solidFill>
                  <a:srgbClr val="FFFF00">
                    <a:alpha val="8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 extrusionH="3175000"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3" name="Trapèze 102"/>
              <p:cNvSpPr/>
              <p:nvPr/>
            </p:nvSpPr>
            <p:spPr bwMode="auto">
              <a:xfrm rot="10800000">
                <a:off x="1940371" y="3919763"/>
                <a:ext cx="956656" cy="72000"/>
              </a:xfrm>
              <a:prstGeom prst="trapezoid">
                <a:avLst>
                  <a:gd name="adj" fmla="val 58382"/>
                </a:avLst>
              </a:prstGeom>
              <a:solidFill>
                <a:schemeClr val="accent1">
                  <a:lumMod val="60000"/>
                  <a:lumOff val="40000"/>
                  <a:alpha val="80000"/>
                </a:schemeClr>
              </a:solidFill>
              <a:ln w="6350" cap="flat" cmpd="sng" algn="ctr">
                <a:solidFill>
                  <a:schemeClr val="accent1">
                    <a:lumMod val="60000"/>
                    <a:lumOff val="40000"/>
                    <a:alpha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 extrusionH="3175000"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4" name="Trapèze 103"/>
              <p:cNvSpPr/>
              <p:nvPr/>
            </p:nvSpPr>
            <p:spPr bwMode="auto">
              <a:xfrm rot="10800000">
                <a:off x="1891500" y="3833842"/>
                <a:ext cx="1054519" cy="72000"/>
              </a:xfrm>
              <a:prstGeom prst="trapezoid">
                <a:avLst>
                  <a:gd name="adj" fmla="val 58382"/>
                </a:avLst>
              </a:prstGeom>
              <a:solidFill>
                <a:srgbClr val="FFFF00">
                  <a:alpha val="80000"/>
                </a:srgbClr>
              </a:solidFill>
              <a:ln w="6350" cap="flat" cmpd="sng" algn="ctr">
                <a:solidFill>
                  <a:srgbClr val="FFFF00">
                    <a:alpha val="8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 extrusionH="3175000"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5" name="Trapèze 104"/>
              <p:cNvSpPr/>
              <p:nvPr/>
            </p:nvSpPr>
            <p:spPr bwMode="auto">
              <a:xfrm rot="10800000">
                <a:off x="1840020" y="3747913"/>
                <a:ext cx="1152598" cy="72000"/>
              </a:xfrm>
              <a:prstGeom prst="trapezoid">
                <a:avLst>
                  <a:gd name="adj" fmla="val 58382"/>
                </a:avLst>
              </a:prstGeom>
              <a:solidFill>
                <a:schemeClr val="accent1">
                  <a:lumMod val="60000"/>
                  <a:lumOff val="40000"/>
                  <a:alpha val="80000"/>
                </a:schemeClr>
              </a:solidFill>
              <a:ln w="6350" cap="flat" cmpd="sng" algn="ctr">
                <a:solidFill>
                  <a:schemeClr val="accent1">
                    <a:lumMod val="60000"/>
                    <a:lumOff val="40000"/>
                    <a:alpha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 extrusionH="3175000"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6" name="Trapèze 105"/>
              <p:cNvSpPr/>
              <p:nvPr/>
            </p:nvSpPr>
            <p:spPr bwMode="auto">
              <a:xfrm rot="10800000">
                <a:off x="1806354" y="3731138"/>
                <a:ext cx="1223963" cy="468000"/>
              </a:xfrm>
              <a:prstGeom prst="trapezoid">
                <a:avLst>
                  <a:gd name="adj" fmla="val 58382"/>
                </a:avLst>
              </a:prstGeom>
              <a:solidFill>
                <a:srgbClr val="C00000">
                  <a:alpha val="60000"/>
                </a:srgbClr>
              </a:solidFill>
              <a:ln w="6350" cap="flat" cmpd="sng" algn="ctr">
                <a:solidFill>
                  <a:srgbClr val="C00000">
                    <a:alpha val="8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 extrusionH="3175000"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65" name="Groupe 64"/>
            <p:cNvGrpSpPr/>
            <p:nvPr/>
          </p:nvGrpSpPr>
          <p:grpSpPr>
            <a:xfrm rot="18000000">
              <a:off x="1059388" y="3788340"/>
              <a:ext cx="1223963" cy="468000"/>
              <a:chOff x="1806354" y="3731138"/>
              <a:chExt cx="1223963" cy="468000"/>
            </a:xfrm>
          </p:grpSpPr>
          <p:sp>
            <p:nvSpPr>
              <p:cNvPr id="95" name="Trapèze 94"/>
              <p:cNvSpPr/>
              <p:nvPr/>
            </p:nvSpPr>
            <p:spPr bwMode="auto">
              <a:xfrm rot="10800000">
                <a:off x="2033657" y="4091621"/>
                <a:ext cx="768398" cy="72000"/>
              </a:xfrm>
              <a:prstGeom prst="trapezoid">
                <a:avLst>
                  <a:gd name="adj" fmla="val 58382"/>
                </a:avLst>
              </a:prstGeom>
              <a:solidFill>
                <a:schemeClr val="accent1">
                  <a:lumMod val="60000"/>
                  <a:lumOff val="40000"/>
                  <a:alpha val="80000"/>
                </a:schemeClr>
              </a:solidFill>
              <a:ln w="6350" cap="flat" cmpd="sng" algn="ctr">
                <a:solidFill>
                  <a:schemeClr val="accent1">
                    <a:lumMod val="60000"/>
                    <a:lumOff val="40000"/>
                    <a:alpha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 extrusionH="3175000"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6" name="Trapèze 95"/>
              <p:cNvSpPr/>
              <p:nvPr/>
            </p:nvSpPr>
            <p:spPr bwMode="auto">
              <a:xfrm rot="10800000">
                <a:off x="1987064" y="4005692"/>
                <a:ext cx="861538" cy="72000"/>
              </a:xfrm>
              <a:prstGeom prst="trapezoid">
                <a:avLst>
                  <a:gd name="adj" fmla="val 58382"/>
                </a:avLst>
              </a:prstGeom>
              <a:solidFill>
                <a:srgbClr val="FFFF00">
                  <a:alpha val="80000"/>
                </a:srgbClr>
              </a:solidFill>
              <a:ln w="6350" cap="flat" cmpd="sng" algn="ctr">
                <a:solidFill>
                  <a:srgbClr val="FFFF00">
                    <a:alpha val="8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 extrusionH="3175000"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7" name="Trapèze 96"/>
              <p:cNvSpPr/>
              <p:nvPr/>
            </p:nvSpPr>
            <p:spPr bwMode="auto">
              <a:xfrm rot="10800000">
                <a:off x="1940371" y="3919763"/>
                <a:ext cx="956656" cy="72000"/>
              </a:xfrm>
              <a:prstGeom prst="trapezoid">
                <a:avLst>
                  <a:gd name="adj" fmla="val 58382"/>
                </a:avLst>
              </a:prstGeom>
              <a:solidFill>
                <a:schemeClr val="accent1">
                  <a:lumMod val="60000"/>
                  <a:lumOff val="40000"/>
                  <a:alpha val="80000"/>
                </a:schemeClr>
              </a:solidFill>
              <a:ln w="6350" cap="flat" cmpd="sng" algn="ctr">
                <a:solidFill>
                  <a:schemeClr val="accent1">
                    <a:lumMod val="60000"/>
                    <a:lumOff val="40000"/>
                    <a:alpha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 extrusionH="3175000"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8" name="Trapèze 97"/>
              <p:cNvSpPr/>
              <p:nvPr/>
            </p:nvSpPr>
            <p:spPr bwMode="auto">
              <a:xfrm rot="10800000">
                <a:off x="1891500" y="3833842"/>
                <a:ext cx="1054519" cy="72000"/>
              </a:xfrm>
              <a:prstGeom prst="trapezoid">
                <a:avLst>
                  <a:gd name="adj" fmla="val 58382"/>
                </a:avLst>
              </a:prstGeom>
              <a:solidFill>
                <a:srgbClr val="FFFF00">
                  <a:alpha val="80000"/>
                </a:srgbClr>
              </a:solidFill>
              <a:ln w="6350" cap="flat" cmpd="sng" algn="ctr">
                <a:solidFill>
                  <a:srgbClr val="FFFF00">
                    <a:alpha val="8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 extrusionH="3175000"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9" name="Trapèze 98"/>
              <p:cNvSpPr/>
              <p:nvPr/>
            </p:nvSpPr>
            <p:spPr bwMode="auto">
              <a:xfrm rot="10800000">
                <a:off x="1840020" y="3747913"/>
                <a:ext cx="1152598" cy="72000"/>
              </a:xfrm>
              <a:prstGeom prst="trapezoid">
                <a:avLst>
                  <a:gd name="adj" fmla="val 58382"/>
                </a:avLst>
              </a:prstGeom>
              <a:solidFill>
                <a:schemeClr val="accent1">
                  <a:lumMod val="60000"/>
                  <a:lumOff val="40000"/>
                  <a:alpha val="80000"/>
                </a:schemeClr>
              </a:solidFill>
              <a:ln w="6350" cap="flat" cmpd="sng" algn="ctr">
                <a:solidFill>
                  <a:schemeClr val="accent1">
                    <a:lumMod val="60000"/>
                    <a:lumOff val="40000"/>
                    <a:alpha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 extrusionH="3175000"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0" name="Trapèze 99"/>
              <p:cNvSpPr/>
              <p:nvPr/>
            </p:nvSpPr>
            <p:spPr bwMode="auto">
              <a:xfrm rot="10800000">
                <a:off x="1806354" y="3731138"/>
                <a:ext cx="1223963" cy="468000"/>
              </a:xfrm>
              <a:prstGeom prst="trapezoid">
                <a:avLst>
                  <a:gd name="adj" fmla="val 58382"/>
                </a:avLst>
              </a:prstGeom>
              <a:solidFill>
                <a:srgbClr val="C00000">
                  <a:alpha val="60000"/>
                </a:srgbClr>
              </a:solidFill>
              <a:ln w="6350" cap="flat" cmpd="sng" algn="ctr">
                <a:solidFill>
                  <a:srgbClr val="C00000">
                    <a:alpha val="8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 extrusionH="3175000"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66" name="Groupe 65"/>
            <p:cNvGrpSpPr/>
            <p:nvPr/>
          </p:nvGrpSpPr>
          <p:grpSpPr>
            <a:xfrm>
              <a:off x="1806354" y="3356992"/>
              <a:ext cx="1223963" cy="468000"/>
              <a:chOff x="1806354" y="3731138"/>
              <a:chExt cx="1223963" cy="468000"/>
            </a:xfrm>
          </p:grpSpPr>
          <p:sp>
            <p:nvSpPr>
              <p:cNvPr id="89" name="Trapèze 88"/>
              <p:cNvSpPr/>
              <p:nvPr/>
            </p:nvSpPr>
            <p:spPr bwMode="auto">
              <a:xfrm rot="10800000">
                <a:off x="2033657" y="4091621"/>
                <a:ext cx="768398" cy="72000"/>
              </a:xfrm>
              <a:prstGeom prst="trapezoid">
                <a:avLst>
                  <a:gd name="adj" fmla="val 58382"/>
                </a:avLst>
              </a:prstGeom>
              <a:solidFill>
                <a:schemeClr val="accent1">
                  <a:lumMod val="60000"/>
                  <a:lumOff val="40000"/>
                  <a:alpha val="80000"/>
                </a:schemeClr>
              </a:solidFill>
              <a:ln w="6350" cap="flat" cmpd="sng" algn="ctr">
                <a:solidFill>
                  <a:schemeClr val="accent1">
                    <a:lumMod val="60000"/>
                    <a:lumOff val="40000"/>
                    <a:alpha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 extrusionH="3175000"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0" name="Trapèze 89"/>
              <p:cNvSpPr/>
              <p:nvPr/>
            </p:nvSpPr>
            <p:spPr bwMode="auto">
              <a:xfrm rot="10800000">
                <a:off x="1987064" y="4005692"/>
                <a:ext cx="861538" cy="72000"/>
              </a:xfrm>
              <a:prstGeom prst="trapezoid">
                <a:avLst>
                  <a:gd name="adj" fmla="val 58382"/>
                </a:avLst>
              </a:prstGeom>
              <a:solidFill>
                <a:srgbClr val="FFFF00">
                  <a:alpha val="80000"/>
                </a:srgbClr>
              </a:solidFill>
              <a:ln w="6350" cap="flat" cmpd="sng" algn="ctr">
                <a:solidFill>
                  <a:srgbClr val="FFFF00">
                    <a:alpha val="8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 extrusionH="3175000"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1" name="Trapèze 90"/>
              <p:cNvSpPr/>
              <p:nvPr/>
            </p:nvSpPr>
            <p:spPr bwMode="auto">
              <a:xfrm rot="10800000">
                <a:off x="1940371" y="3919763"/>
                <a:ext cx="956656" cy="72000"/>
              </a:xfrm>
              <a:prstGeom prst="trapezoid">
                <a:avLst>
                  <a:gd name="adj" fmla="val 58382"/>
                </a:avLst>
              </a:prstGeom>
              <a:solidFill>
                <a:schemeClr val="accent1">
                  <a:lumMod val="60000"/>
                  <a:lumOff val="40000"/>
                  <a:alpha val="80000"/>
                </a:schemeClr>
              </a:solidFill>
              <a:ln w="6350" cap="flat" cmpd="sng" algn="ctr">
                <a:solidFill>
                  <a:schemeClr val="accent1">
                    <a:lumMod val="60000"/>
                    <a:lumOff val="40000"/>
                    <a:alpha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 extrusionH="3175000"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2" name="Trapèze 91"/>
              <p:cNvSpPr/>
              <p:nvPr/>
            </p:nvSpPr>
            <p:spPr bwMode="auto">
              <a:xfrm rot="10800000">
                <a:off x="1891500" y="3833842"/>
                <a:ext cx="1054519" cy="72000"/>
              </a:xfrm>
              <a:prstGeom prst="trapezoid">
                <a:avLst>
                  <a:gd name="adj" fmla="val 58382"/>
                </a:avLst>
              </a:prstGeom>
              <a:solidFill>
                <a:srgbClr val="FFFF00">
                  <a:alpha val="80000"/>
                </a:srgbClr>
              </a:solidFill>
              <a:ln w="6350" cap="flat" cmpd="sng" algn="ctr">
                <a:solidFill>
                  <a:srgbClr val="FFFF00">
                    <a:alpha val="8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 extrusionH="3175000"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3" name="Trapèze 92"/>
              <p:cNvSpPr/>
              <p:nvPr/>
            </p:nvSpPr>
            <p:spPr bwMode="auto">
              <a:xfrm rot="10800000">
                <a:off x="1840020" y="3747913"/>
                <a:ext cx="1152598" cy="72000"/>
              </a:xfrm>
              <a:prstGeom prst="trapezoid">
                <a:avLst>
                  <a:gd name="adj" fmla="val 58382"/>
                </a:avLst>
              </a:prstGeom>
              <a:solidFill>
                <a:schemeClr val="accent1">
                  <a:lumMod val="60000"/>
                  <a:lumOff val="40000"/>
                  <a:alpha val="80000"/>
                </a:schemeClr>
              </a:solidFill>
              <a:ln w="6350" cap="flat" cmpd="sng" algn="ctr">
                <a:solidFill>
                  <a:schemeClr val="accent1">
                    <a:lumMod val="60000"/>
                    <a:lumOff val="40000"/>
                    <a:alpha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 extrusionH="3175000"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4" name="Trapèze 93"/>
              <p:cNvSpPr/>
              <p:nvPr/>
            </p:nvSpPr>
            <p:spPr bwMode="auto">
              <a:xfrm rot="10800000">
                <a:off x="1806354" y="3731138"/>
                <a:ext cx="1223963" cy="468000"/>
              </a:xfrm>
              <a:prstGeom prst="trapezoid">
                <a:avLst>
                  <a:gd name="adj" fmla="val 58382"/>
                </a:avLst>
              </a:prstGeom>
              <a:solidFill>
                <a:srgbClr val="C00000">
                  <a:alpha val="60000"/>
                </a:srgbClr>
              </a:solidFill>
              <a:ln w="6350" cap="flat" cmpd="sng" algn="ctr">
                <a:solidFill>
                  <a:srgbClr val="C00000">
                    <a:alpha val="8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 extrusionH="3175000"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67" name="Groupe 66"/>
            <p:cNvGrpSpPr/>
            <p:nvPr/>
          </p:nvGrpSpPr>
          <p:grpSpPr>
            <a:xfrm rot="10800000">
              <a:off x="1799901" y="5076391"/>
              <a:ext cx="1223963" cy="468000"/>
              <a:chOff x="1806354" y="3731138"/>
              <a:chExt cx="1223963" cy="468000"/>
            </a:xfrm>
          </p:grpSpPr>
          <p:sp>
            <p:nvSpPr>
              <p:cNvPr id="83" name="Trapèze 82"/>
              <p:cNvSpPr/>
              <p:nvPr/>
            </p:nvSpPr>
            <p:spPr bwMode="auto">
              <a:xfrm rot="10800000">
                <a:off x="2033657" y="4091621"/>
                <a:ext cx="768398" cy="72000"/>
              </a:xfrm>
              <a:prstGeom prst="trapezoid">
                <a:avLst>
                  <a:gd name="adj" fmla="val 58382"/>
                </a:avLst>
              </a:prstGeom>
              <a:solidFill>
                <a:schemeClr val="accent1">
                  <a:lumMod val="60000"/>
                  <a:lumOff val="40000"/>
                  <a:alpha val="80000"/>
                </a:schemeClr>
              </a:solidFill>
              <a:ln w="6350" cap="flat" cmpd="sng" algn="ctr">
                <a:solidFill>
                  <a:schemeClr val="accent1">
                    <a:lumMod val="60000"/>
                    <a:lumOff val="40000"/>
                    <a:alpha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 extrusionH="3175000"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4" name="Trapèze 83"/>
              <p:cNvSpPr/>
              <p:nvPr/>
            </p:nvSpPr>
            <p:spPr bwMode="auto">
              <a:xfrm rot="10800000">
                <a:off x="1987064" y="4005692"/>
                <a:ext cx="861538" cy="72000"/>
              </a:xfrm>
              <a:prstGeom prst="trapezoid">
                <a:avLst>
                  <a:gd name="adj" fmla="val 58382"/>
                </a:avLst>
              </a:prstGeom>
              <a:solidFill>
                <a:srgbClr val="FFFF00">
                  <a:alpha val="80000"/>
                </a:srgbClr>
              </a:solidFill>
              <a:ln w="6350" cap="flat" cmpd="sng" algn="ctr">
                <a:solidFill>
                  <a:srgbClr val="FFFF00">
                    <a:alpha val="8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 extrusionH="3175000"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5" name="Trapèze 84"/>
              <p:cNvSpPr/>
              <p:nvPr/>
            </p:nvSpPr>
            <p:spPr bwMode="auto">
              <a:xfrm rot="10800000">
                <a:off x="1940371" y="3919763"/>
                <a:ext cx="956656" cy="72000"/>
              </a:xfrm>
              <a:prstGeom prst="trapezoid">
                <a:avLst>
                  <a:gd name="adj" fmla="val 58382"/>
                </a:avLst>
              </a:prstGeom>
              <a:solidFill>
                <a:schemeClr val="accent1">
                  <a:lumMod val="60000"/>
                  <a:lumOff val="40000"/>
                  <a:alpha val="80000"/>
                </a:schemeClr>
              </a:solidFill>
              <a:ln w="6350" cap="flat" cmpd="sng" algn="ctr">
                <a:solidFill>
                  <a:schemeClr val="accent1">
                    <a:lumMod val="60000"/>
                    <a:lumOff val="40000"/>
                    <a:alpha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 extrusionH="3175000"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6" name="Trapèze 85"/>
              <p:cNvSpPr/>
              <p:nvPr/>
            </p:nvSpPr>
            <p:spPr bwMode="auto">
              <a:xfrm rot="10800000">
                <a:off x="1891500" y="3833842"/>
                <a:ext cx="1054519" cy="72000"/>
              </a:xfrm>
              <a:prstGeom prst="trapezoid">
                <a:avLst>
                  <a:gd name="adj" fmla="val 58382"/>
                </a:avLst>
              </a:prstGeom>
              <a:solidFill>
                <a:srgbClr val="FFFF00">
                  <a:alpha val="80000"/>
                </a:srgbClr>
              </a:solidFill>
              <a:ln w="6350" cap="flat" cmpd="sng" algn="ctr">
                <a:solidFill>
                  <a:srgbClr val="FFFF00">
                    <a:alpha val="8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 extrusionH="3175000"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7" name="Trapèze 86"/>
              <p:cNvSpPr/>
              <p:nvPr/>
            </p:nvSpPr>
            <p:spPr bwMode="auto">
              <a:xfrm rot="10800000">
                <a:off x="1840020" y="3747913"/>
                <a:ext cx="1152598" cy="72000"/>
              </a:xfrm>
              <a:prstGeom prst="trapezoid">
                <a:avLst>
                  <a:gd name="adj" fmla="val 58382"/>
                </a:avLst>
              </a:prstGeom>
              <a:solidFill>
                <a:schemeClr val="accent1">
                  <a:lumMod val="60000"/>
                  <a:lumOff val="40000"/>
                  <a:alpha val="80000"/>
                </a:schemeClr>
              </a:solidFill>
              <a:ln w="6350" cap="flat" cmpd="sng" algn="ctr">
                <a:solidFill>
                  <a:schemeClr val="accent1">
                    <a:lumMod val="60000"/>
                    <a:lumOff val="40000"/>
                    <a:alpha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 extrusionH="3175000"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8" name="Trapèze 87"/>
              <p:cNvSpPr/>
              <p:nvPr/>
            </p:nvSpPr>
            <p:spPr bwMode="auto">
              <a:xfrm rot="10800000">
                <a:off x="1806354" y="3731138"/>
                <a:ext cx="1223963" cy="468000"/>
              </a:xfrm>
              <a:prstGeom prst="trapezoid">
                <a:avLst>
                  <a:gd name="adj" fmla="val 58382"/>
                </a:avLst>
              </a:prstGeom>
              <a:solidFill>
                <a:srgbClr val="C00000">
                  <a:alpha val="60000"/>
                </a:srgbClr>
              </a:solidFill>
              <a:ln w="6350" cap="flat" cmpd="sng" algn="ctr">
                <a:solidFill>
                  <a:srgbClr val="C00000">
                    <a:alpha val="8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 extrusionH="3175000"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68" name="Groupe 67"/>
            <p:cNvGrpSpPr/>
            <p:nvPr/>
          </p:nvGrpSpPr>
          <p:grpSpPr>
            <a:xfrm rot="7200000">
              <a:off x="2560538" y="4653930"/>
              <a:ext cx="1223963" cy="468000"/>
              <a:chOff x="1806354" y="3731138"/>
              <a:chExt cx="1223963" cy="468000"/>
            </a:xfrm>
          </p:grpSpPr>
          <p:sp>
            <p:nvSpPr>
              <p:cNvPr id="77" name="Trapèze 76"/>
              <p:cNvSpPr/>
              <p:nvPr/>
            </p:nvSpPr>
            <p:spPr bwMode="auto">
              <a:xfrm rot="10800000">
                <a:off x="2033657" y="4091621"/>
                <a:ext cx="768398" cy="72000"/>
              </a:xfrm>
              <a:prstGeom prst="trapezoid">
                <a:avLst>
                  <a:gd name="adj" fmla="val 58382"/>
                </a:avLst>
              </a:prstGeom>
              <a:solidFill>
                <a:schemeClr val="accent1">
                  <a:lumMod val="60000"/>
                  <a:lumOff val="40000"/>
                  <a:alpha val="80000"/>
                </a:schemeClr>
              </a:solidFill>
              <a:ln w="6350" cap="flat" cmpd="sng" algn="ctr">
                <a:solidFill>
                  <a:schemeClr val="accent1">
                    <a:lumMod val="60000"/>
                    <a:lumOff val="40000"/>
                    <a:alpha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 extrusionH="3175000"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8" name="Trapèze 77"/>
              <p:cNvSpPr/>
              <p:nvPr/>
            </p:nvSpPr>
            <p:spPr bwMode="auto">
              <a:xfrm rot="10800000">
                <a:off x="1987064" y="4005692"/>
                <a:ext cx="861538" cy="72000"/>
              </a:xfrm>
              <a:prstGeom prst="trapezoid">
                <a:avLst>
                  <a:gd name="adj" fmla="val 58382"/>
                </a:avLst>
              </a:prstGeom>
              <a:solidFill>
                <a:srgbClr val="FFFF00">
                  <a:alpha val="80000"/>
                </a:srgbClr>
              </a:solidFill>
              <a:ln w="6350" cap="flat" cmpd="sng" algn="ctr">
                <a:solidFill>
                  <a:srgbClr val="FFFF00">
                    <a:alpha val="8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 extrusionH="3175000"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9" name="Trapèze 78"/>
              <p:cNvSpPr/>
              <p:nvPr/>
            </p:nvSpPr>
            <p:spPr bwMode="auto">
              <a:xfrm rot="10800000">
                <a:off x="1940371" y="3919763"/>
                <a:ext cx="956656" cy="72000"/>
              </a:xfrm>
              <a:prstGeom prst="trapezoid">
                <a:avLst>
                  <a:gd name="adj" fmla="val 58382"/>
                </a:avLst>
              </a:prstGeom>
              <a:solidFill>
                <a:schemeClr val="accent1">
                  <a:lumMod val="60000"/>
                  <a:lumOff val="40000"/>
                  <a:alpha val="80000"/>
                </a:schemeClr>
              </a:solidFill>
              <a:ln w="6350" cap="flat" cmpd="sng" algn="ctr">
                <a:solidFill>
                  <a:schemeClr val="accent1">
                    <a:lumMod val="60000"/>
                    <a:lumOff val="40000"/>
                    <a:alpha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 extrusionH="3175000"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0" name="Trapèze 79"/>
              <p:cNvSpPr/>
              <p:nvPr/>
            </p:nvSpPr>
            <p:spPr bwMode="auto">
              <a:xfrm rot="10800000">
                <a:off x="1891500" y="3833842"/>
                <a:ext cx="1054519" cy="72000"/>
              </a:xfrm>
              <a:prstGeom prst="trapezoid">
                <a:avLst>
                  <a:gd name="adj" fmla="val 58382"/>
                </a:avLst>
              </a:prstGeom>
              <a:solidFill>
                <a:srgbClr val="FFFF00">
                  <a:alpha val="80000"/>
                </a:srgbClr>
              </a:solidFill>
              <a:ln w="6350" cap="flat" cmpd="sng" algn="ctr">
                <a:solidFill>
                  <a:srgbClr val="FFFF00">
                    <a:alpha val="8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 extrusionH="3175000"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1" name="Trapèze 80"/>
              <p:cNvSpPr/>
              <p:nvPr/>
            </p:nvSpPr>
            <p:spPr bwMode="auto">
              <a:xfrm rot="10800000">
                <a:off x="1840020" y="3747913"/>
                <a:ext cx="1152598" cy="72000"/>
              </a:xfrm>
              <a:prstGeom prst="trapezoid">
                <a:avLst>
                  <a:gd name="adj" fmla="val 58382"/>
                </a:avLst>
              </a:prstGeom>
              <a:solidFill>
                <a:schemeClr val="accent1">
                  <a:lumMod val="60000"/>
                  <a:lumOff val="40000"/>
                  <a:alpha val="80000"/>
                </a:schemeClr>
              </a:solidFill>
              <a:ln w="6350" cap="flat" cmpd="sng" algn="ctr">
                <a:solidFill>
                  <a:schemeClr val="accent1">
                    <a:lumMod val="60000"/>
                    <a:lumOff val="40000"/>
                    <a:alpha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 extrusionH="3175000"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2" name="Trapèze 81"/>
              <p:cNvSpPr/>
              <p:nvPr/>
            </p:nvSpPr>
            <p:spPr bwMode="auto">
              <a:xfrm rot="10800000">
                <a:off x="1806354" y="3731138"/>
                <a:ext cx="1223963" cy="468000"/>
              </a:xfrm>
              <a:prstGeom prst="trapezoid">
                <a:avLst>
                  <a:gd name="adj" fmla="val 58382"/>
                </a:avLst>
              </a:prstGeom>
              <a:solidFill>
                <a:srgbClr val="C00000">
                  <a:alpha val="60000"/>
                </a:srgbClr>
              </a:solidFill>
              <a:ln w="6350" cap="flat" cmpd="sng" algn="ctr">
                <a:solidFill>
                  <a:srgbClr val="C00000">
                    <a:alpha val="8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 extrusionH="3175000"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69" name="Groupe 68"/>
            <p:cNvGrpSpPr/>
            <p:nvPr/>
          </p:nvGrpSpPr>
          <p:grpSpPr>
            <a:xfrm rot="3600000">
              <a:off x="2561786" y="3794888"/>
              <a:ext cx="1223963" cy="468000"/>
              <a:chOff x="1806354" y="3731138"/>
              <a:chExt cx="1223963" cy="468000"/>
            </a:xfrm>
          </p:grpSpPr>
          <p:sp>
            <p:nvSpPr>
              <p:cNvPr id="71" name="Trapèze 70"/>
              <p:cNvSpPr/>
              <p:nvPr/>
            </p:nvSpPr>
            <p:spPr bwMode="auto">
              <a:xfrm rot="10800000">
                <a:off x="2033657" y="4091621"/>
                <a:ext cx="768398" cy="72000"/>
              </a:xfrm>
              <a:prstGeom prst="trapezoid">
                <a:avLst>
                  <a:gd name="adj" fmla="val 58382"/>
                </a:avLst>
              </a:prstGeom>
              <a:solidFill>
                <a:schemeClr val="accent1">
                  <a:lumMod val="60000"/>
                  <a:lumOff val="40000"/>
                  <a:alpha val="80000"/>
                </a:schemeClr>
              </a:solidFill>
              <a:ln w="6350" cap="flat" cmpd="sng" algn="ctr">
                <a:solidFill>
                  <a:schemeClr val="accent1">
                    <a:lumMod val="60000"/>
                    <a:lumOff val="40000"/>
                    <a:alpha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 extrusionH="3175000"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2" name="Trapèze 71"/>
              <p:cNvSpPr/>
              <p:nvPr/>
            </p:nvSpPr>
            <p:spPr bwMode="auto">
              <a:xfrm rot="10800000">
                <a:off x="1987064" y="4005692"/>
                <a:ext cx="861538" cy="72000"/>
              </a:xfrm>
              <a:prstGeom prst="trapezoid">
                <a:avLst>
                  <a:gd name="adj" fmla="val 58382"/>
                </a:avLst>
              </a:prstGeom>
              <a:solidFill>
                <a:srgbClr val="FFFF00">
                  <a:alpha val="80000"/>
                </a:srgbClr>
              </a:solidFill>
              <a:ln w="6350" cap="flat" cmpd="sng" algn="ctr">
                <a:solidFill>
                  <a:srgbClr val="FFFF00">
                    <a:alpha val="8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 extrusionH="3175000"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3" name="Trapèze 72"/>
              <p:cNvSpPr/>
              <p:nvPr/>
            </p:nvSpPr>
            <p:spPr bwMode="auto">
              <a:xfrm rot="10800000">
                <a:off x="1940371" y="3919763"/>
                <a:ext cx="956656" cy="72000"/>
              </a:xfrm>
              <a:prstGeom prst="trapezoid">
                <a:avLst>
                  <a:gd name="adj" fmla="val 58382"/>
                </a:avLst>
              </a:prstGeom>
              <a:solidFill>
                <a:schemeClr val="accent1">
                  <a:lumMod val="60000"/>
                  <a:lumOff val="40000"/>
                  <a:alpha val="80000"/>
                </a:schemeClr>
              </a:solidFill>
              <a:ln w="6350" cap="flat" cmpd="sng" algn="ctr">
                <a:solidFill>
                  <a:schemeClr val="accent1">
                    <a:lumMod val="60000"/>
                    <a:lumOff val="40000"/>
                    <a:alpha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 extrusionH="3175000"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4" name="Trapèze 73"/>
              <p:cNvSpPr/>
              <p:nvPr/>
            </p:nvSpPr>
            <p:spPr bwMode="auto">
              <a:xfrm rot="10800000">
                <a:off x="1891500" y="3833842"/>
                <a:ext cx="1054519" cy="72000"/>
              </a:xfrm>
              <a:prstGeom prst="trapezoid">
                <a:avLst>
                  <a:gd name="adj" fmla="val 58382"/>
                </a:avLst>
              </a:prstGeom>
              <a:solidFill>
                <a:srgbClr val="FFFF00">
                  <a:alpha val="80000"/>
                </a:srgbClr>
              </a:solidFill>
              <a:ln w="6350" cap="flat" cmpd="sng" algn="ctr">
                <a:solidFill>
                  <a:srgbClr val="FFFF00">
                    <a:alpha val="8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 extrusionH="3175000"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" name="Trapèze 74"/>
              <p:cNvSpPr/>
              <p:nvPr/>
            </p:nvSpPr>
            <p:spPr bwMode="auto">
              <a:xfrm rot="10800000">
                <a:off x="1840020" y="3747913"/>
                <a:ext cx="1152598" cy="72000"/>
              </a:xfrm>
              <a:prstGeom prst="trapezoid">
                <a:avLst>
                  <a:gd name="adj" fmla="val 58382"/>
                </a:avLst>
              </a:prstGeom>
              <a:solidFill>
                <a:schemeClr val="accent1">
                  <a:lumMod val="60000"/>
                  <a:lumOff val="40000"/>
                  <a:alpha val="80000"/>
                </a:schemeClr>
              </a:solidFill>
              <a:ln w="6350" cap="flat" cmpd="sng" algn="ctr">
                <a:solidFill>
                  <a:schemeClr val="accent1">
                    <a:lumMod val="60000"/>
                    <a:lumOff val="40000"/>
                    <a:alpha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 extrusionH="3175000"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" name="Trapèze 75"/>
              <p:cNvSpPr/>
              <p:nvPr/>
            </p:nvSpPr>
            <p:spPr bwMode="auto">
              <a:xfrm rot="10800000">
                <a:off x="1806354" y="3731138"/>
                <a:ext cx="1223963" cy="468000"/>
              </a:xfrm>
              <a:prstGeom prst="trapezoid">
                <a:avLst>
                  <a:gd name="adj" fmla="val 58382"/>
                </a:avLst>
              </a:prstGeom>
              <a:solidFill>
                <a:srgbClr val="C00000">
                  <a:alpha val="60000"/>
                </a:srgbClr>
              </a:solidFill>
              <a:ln w="6350" cap="flat" cmpd="sng" algn="ctr">
                <a:solidFill>
                  <a:srgbClr val="C00000">
                    <a:alpha val="8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 extrusionH="3175000"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70" name="Ellipse 69"/>
            <p:cNvSpPr>
              <a:spLocks noChangeAspect="1"/>
            </p:cNvSpPr>
            <p:nvPr/>
          </p:nvSpPr>
          <p:spPr bwMode="auto">
            <a:xfrm>
              <a:off x="1125085" y="3167295"/>
              <a:ext cx="2592288" cy="2592288"/>
            </a:xfrm>
            <a:prstGeom prst="ellipse">
              <a:avLst/>
            </a:prstGeom>
            <a:solidFill>
              <a:srgbClr val="92D050">
                <a:alpha val="50000"/>
              </a:srgbClr>
            </a:solidFill>
            <a:ln w="6350" cap="flat" cmpd="sng" algn="ctr">
              <a:solidFill>
                <a:srgbClr val="92D050">
                  <a:alpha val="6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  <a:sp3d extrusionH="3175000" prstMaterial="metal"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107" name="Groupe 106"/>
          <p:cNvGrpSpPr/>
          <p:nvPr/>
        </p:nvGrpSpPr>
        <p:grpSpPr>
          <a:xfrm>
            <a:off x="5364088" y="3429000"/>
            <a:ext cx="2592288" cy="2592288"/>
            <a:chOff x="1125085" y="3167295"/>
            <a:chExt cx="2592288" cy="2592288"/>
          </a:xfrm>
          <a:scene3d>
            <a:camera prst="perspectiveLeft" fov="2700000">
              <a:rot lat="1200000" lon="1200000" rev="0"/>
            </a:camera>
            <a:lightRig rig="threePt" dir="t"/>
          </a:scene3d>
        </p:grpSpPr>
        <p:grpSp>
          <p:nvGrpSpPr>
            <p:cNvPr id="108" name="Groupe 107"/>
            <p:cNvGrpSpPr/>
            <p:nvPr/>
          </p:nvGrpSpPr>
          <p:grpSpPr>
            <a:xfrm rot="-7200000">
              <a:off x="1052364" y="4654346"/>
              <a:ext cx="1223963" cy="468000"/>
              <a:chOff x="1806354" y="3731138"/>
              <a:chExt cx="1223963" cy="468000"/>
            </a:xfrm>
          </p:grpSpPr>
          <p:sp>
            <p:nvSpPr>
              <p:cNvPr id="152" name="Trapèze 151"/>
              <p:cNvSpPr/>
              <p:nvPr/>
            </p:nvSpPr>
            <p:spPr bwMode="auto">
              <a:xfrm rot="10800000">
                <a:off x="2033657" y="4091621"/>
                <a:ext cx="768398" cy="72000"/>
              </a:xfrm>
              <a:prstGeom prst="trapezoid">
                <a:avLst>
                  <a:gd name="adj" fmla="val 58382"/>
                </a:avLst>
              </a:prstGeom>
              <a:solidFill>
                <a:schemeClr val="accent1">
                  <a:lumMod val="60000"/>
                  <a:lumOff val="40000"/>
                  <a:alpha val="80000"/>
                </a:schemeClr>
              </a:solidFill>
              <a:ln w="6350" cap="flat" cmpd="sng" algn="ctr">
                <a:solidFill>
                  <a:schemeClr val="accent1">
                    <a:lumMod val="60000"/>
                    <a:lumOff val="40000"/>
                    <a:alpha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 extrusionH="3175000"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3" name="Trapèze 152"/>
              <p:cNvSpPr/>
              <p:nvPr/>
            </p:nvSpPr>
            <p:spPr bwMode="auto">
              <a:xfrm rot="10800000">
                <a:off x="1987064" y="4005692"/>
                <a:ext cx="861538" cy="72000"/>
              </a:xfrm>
              <a:prstGeom prst="trapezoid">
                <a:avLst>
                  <a:gd name="adj" fmla="val 58382"/>
                </a:avLst>
              </a:prstGeom>
              <a:solidFill>
                <a:srgbClr val="FFFF00">
                  <a:alpha val="80000"/>
                </a:srgbClr>
              </a:solidFill>
              <a:ln w="6350" cap="flat" cmpd="sng" algn="ctr">
                <a:solidFill>
                  <a:srgbClr val="FFFF00">
                    <a:alpha val="8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 extrusionH="3175000"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4" name="Trapèze 153"/>
              <p:cNvSpPr/>
              <p:nvPr/>
            </p:nvSpPr>
            <p:spPr bwMode="auto">
              <a:xfrm rot="10800000">
                <a:off x="1940371" y="3919763"/>
                <a:ext cx="956656" cy="72000"/>
              </a:xfrm>
              <a:prstGeom prst="trapezoid">
                <a:avLst>
                  <a:gd name="adj" fmla="val 58382"/>
                </a:avLst>
              </a:prstGeom>
              <a:solidFill>
                <a:schemeClr val="accent1">
                  <a:lumMod val="60000"/>
                  <a:lumOff val="40000"/>
                  <a:alpha val="80000"/>
                </a:schemeClr>
              </a:solidFill>
              <a:ln w="6350" cap="flat" cmpd="sng" algn="ctr">
                <a:solidFill>
                  <a:schemeClr val="accent1">
                    <a:lumMod val="60000"/>
                    <a:lumOff val="40000"/>
                    <a:alpha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 extrusionH="3175000"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5" name="Trapèze 154"/>
              <p:cNvSpPr/>
              <p:nvPr/>
            </p:nvSpPr>
            <p:spPr bwMode="auto">
              <a:xfrm rot="10800000">
                <a:off x="1891500" y="3833842"/>
                <a:ext cx="1054519" cy="72000"/>
              </a:xfrm>
              <a:prstGeom prst="trapezoid">
                <a:avLst>
                  <a:gd name="adj" fmla="val 58382"/>
                </a:avLst>
              </a:prstGeom>
              <a:solidFill>
                <a:srgbClr val="FFFF00">
                  <a:alpha val="80000"/>
                </a:srgbClr>
              </a:solidFill>
              <a:ln w="6350" cap="flat" cmpd="sng" algn="ctr">
                <a:solidFill>
                  <a:srgbClr val="FFFF00">
                    <a:alpha val="8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 extrusionH="3175000"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6" name="Trapèze 155"/>
              <p:cNvSpPr/>
              <p:nvPr/>
            </p:nvSpPr>
            <p:spPr bwMode="auto">
              <a:xfrm rot="10800000">
                <a:off x="1840020" y="3747913"/>
                <a:ext cx="1152598" cy="72000"/>
              </a:xfrm>
              <a:prstGeom prst="trapezoid">
                <a:avLst>
                  <a:gd name="adj" fmla="val 58382"/>
                </a:avLst>
              </a:prstGeom>
              <a:solidFill>
                <a:schemeClr val="accent1">
                  <a:lumMod val="60000"/>
                  <a:lumOff val="40000"/>
                  <a:alpha val="80000"/>
                </a:schemeClr>
              </a:solidFill>
              <a:ln w="6350" cap="flat" cmpd="sng" algn="ctr">
                <a:solidFill>
                  <a:schemeClr val="accent1">
                    <a:lumMod val="60000"/>
                    <a:lumOff val="40000"/>
                    <a:alpha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 extrusionH="3175000"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7" name="Trapèze 156"/>
              <p:cNvSpPr/>
              <p:nvPr/>
            </p:nvSpPr>
            <p:spPr bwMode="auto">
              <a:xfrm rot="10800000">
                <a:off x="1806354" y="3731138"/>
                <a:ext cx="1223963" cy="468000"/>
              </a:xfrm>
              <a:prstGeom prst="trapezoid">
                <a:avLst>
                  <a:gd name="adj" fmla="val 58382"/>
                </a:avLst>
              </a:prstGeom>
              <a:solidFill>
                <a:srgbClr val="C00000">
                  <a:alpha val="60000"/>
                </a:srgbClr>
              </a:solidFill>
              <a:ln w="6350" cap="flat" cmpd="sng" algn="ctr">
                <a:solidFill>
                  <a:srgbClr val="C00000">
                    <a:alpha val="8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 extrusionH="3175000"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09" name="Groupe 108"/>
            <p:cNvGrpSpPr/>
            <p:nvPr/>
          </p:nvGrpSpPr>
          <p:grpSpPr>
            <a:xfrm rot="18000000">
              <a:off x="1059388" y="3788340"/>
              <a:ext cx="1223963" cy="468000"/>
              <a:chOff x="1806354" y="3731138"/>
              <a:chExt cx="1223963" cy="468000"/>
            </a:xfrm>
          </p:grpSpPr>
          <p:sp>
            <p:nvSpPr>
              <p:cNvPr id="139" name="Trapèze 138"/>
              <p:cNvSpPr/>
              <p:nvPr/>
            </p:nvSpPr>
            <p:spPr bwMode="auto">
              <a:xfrm rot="10800000">
                <a:off x="2033657" y="4091621"/>
                <a:ext cx="768398" cy="72000"/>
              </a:xfrm>
              <a:prstGeom prst="trapezoid">
                <a:avLst>
                  <a:gd name="adj" fmla="val 58382"/>
                </a:avLst>
              </a:prstGeom>
              <a:solidFill>
                <a:schemeClr val="accent1">
                  <a:lumMod val="60000"/>
                  <a:lumOff val="40000"/>
                  <a:alpha val="80000"/>
                </a:schemeClr>
              </a:solidFill>
              <a:ln w="6350" cap="flat" cmpd="sng" algn="ctr">
                <a:solidFill>
                  <a:schemeClr val="accent1">
                    <a:lumMod val="60000"/>
                    <a:lumOff val="40000"/>
                    <a:alpha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 extrusionH="3175000"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40" name="Trapèze 139"/>
              <p:cNvSpPr/>
              <p:nvPr/>
            </p:nvSpPr>
            <p:spPr bwMode="auto">
              <a:xfrm rot="10800000">
                <a:off x="1987064" y="4005692"/>
                <a:ext cx="861538" cy="72000"/>
              </a:xfrm>
              <a:prstGeom prst="trapezoid">
                <a:avLst>
                  <a:gd name="adj" fmla="val 58382"/>
                </a:avLst>
              </a:prstGeom>
              <a:solidFill>
                <a:srgbClr val="FFFF00">
                  <a:alpha val="80000"/>
                </a:srgbClr>
              </a:solidFill>
              <a:ln w="6350" cap="flat" cmpd="sng" algn="ctr">
                <a:solidFill>
                  <a:srgbClr val="FFFF00">
                    <a:alpha val="8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 extrusionH="3175000"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41" name="Trapèze 140"/>
              <p:cNvSpPr/>
              <p:nvPr/>
            </p:nvSpPr>
            <p:spPr bwMode="auto">
              <a:xfrm rot="10800000">
                <a:off x="1940371" y="3919763"/>
                <a:ext cx="956656" cy="72000"/>
              </a:xfrm>
              <a:prstGeom prst="trapezoid">
                <a:avLst>
                  <a:gd name="adj" fmla="val 58382"/>
                </a:avLst>
              </a:prstGeom>
              <a:solidFill>
                <a:schemeClr val="accent1">
                  <a:lumMod val="60000"/>
                  <a:lumOff val="40000"/>
                  <a:alpha val="80000"/>
                </a:schemeClr>
              </a:solidFill>
              <a:ln w="6350" cap="flat" cmpd="sng" algn="ctr">
                <a:solidFill>
                  <a:schemeClr val="accent1">
                    <a:lumMod val="60000"/>
                    <a:lumOff val="40000"/>
                    <a:alpha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 extrusionH="3175000"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42" name="Trapèze 141"/>
              <p:cNvSpPr/>
              <p:nvPr/>
            </p:nvSpPr>
            <p:spPr bwMode="auto">
              <a:xfrm rot="10800000">
                <a:off x="1891500" y="3833842"/>
                <a:ext cx="1054519" cy="72000"/>
              </a:xfrm>
              <a:prstGeom prst="trapezoid">
                <a:avLst>
                  <a:gd name="adj" fmla="val 58382"/>
                </a:avLst>
              </a:prstGeom>
              <a:solidFill>
                <a:srgbClr val="FFFF00">
                  <a:alpha val="80000"/>
                </a:srgbClr>
              </a:solidFill>
              <a:ln w="6350" cap="flat" cmpd="sng" algn="ctr">
                <a:solidFill>
                  <a:srgbClr val="FFFF00">
                    <a:alpha val="8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 extrusionH="3175000"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43" name="Trapèze 142"/>
              <p:cNvSpPr/>
              <p:nvPr/>
            </p:nvSpPr>
            <p:spPr bwMode="auto">
              <a:xfrm rot="10800000">
                <a:off x="1840020" y="3747913"/>
                <a:ext cx="1152598" cy="72000"/>
              </a:xfrm>
              <a:prstGeom prst="trapezoid">
                <a:avLst>
                  <a:gd name="adj" fmla="val 58382"/>
                </a:avLst>
              </a:prstGeom>
              <a:solidFill>
                <a:schemeClr val="accent1">
                  <a:lumMod val="60000"/>
                  <a:lumOff val="40000"/>
                  <a:alpha val="80000"/>
                </a:schemeClr>
              </a:solidFill>
              <a:ln w="6350" cap="flat" cmpd="sng" algn="ctr">
                <a:solidFill>
                  <a:schemeClr val="accent1">
                    <a:lumMod val="60000"/>
                    <a:lumOff val="40000"/>
                    <a:alpha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 extrusionH="3175000"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1" name="Trapèze 150"/>
              <p:cNvSpPr/>
              <p:nvPr/>
            </p:nvSpPr>
            <p:spPr bwMode="auto">
              <a:xfrm rot="10800000">
                <a:off x="1806354" y="3731138"/>
                <a:ext cx="1223963" cy="468000"/>
              </a:xfrm>
              <a:prstGeom prst="trapezoid">
                <a:avLst>
                  <a:gd name="adj" fmla="val 58382"/>
                </a:avLst>
              </a:prstGeom>
              <a:solidFill>
                <a:srgbClr val="C00000">
                  <a:alpha val="60000"/>
                </a:srgbClr>
              </a:solidFill>
              <a:ln w="6350" cap="flat" cmpd="sng" algn="ctr">
                <a:solidFill>
                  <a:srgbClr val="C00000">
                    <a:alpha val="8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 extrusionH="3175000"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0" name="Groupe 109"/>
            <p:cNvGrpSpPr/>
            <p:nvPr/>
          </p:nvGrpSpPr>
          <p:grpSpPr>
            <a:xfrm>
              <a:off x="1806354" y="3356992"/>
              <a:ext cx="1223963" cy="468000"/>
              <a:chOff x="1806354" y="3731138"/>
              <a:chExt cx="1223963" cy="468000"/>
            </a:xfrm>
          </p:grpSpPr>
          <p:sp>
            <p:nvSpPr>
              <p:cNvPr id="133" name="Trapèze 132"/>
              <p:cNvSpPr/>
              <p:nvPr/>
            </p:nvSpPr>
            <p:spPr bwMode="auto">
              <a:xfrm rot="10800000">
                <a:off x="2033657" y="4091621"/>
                <a:ext cx="768398" cy="72000"/>
              </a:xfrm>
              <a:prstGeom prst="trapezoid">
                <a:avLst>
                  <a:gd name="adj" fmla="val 58382"/>
                </a:avLst>
              </a:prstGeom>
              <a:solidFill>
                <a:schemeClr val="accent1">
                  <a:lumMod val="60000"/>
                  <a:lumOff val="40000"/>
                  <a:alpha val="80000"/>
                </a:schemeClr>
              </a:solidFill>
              <a:ln w="6350" cap="flat" cmpd="sng" algn="ctr">
                <a:solidFill>
                  <a:schemeClr val="accent1">
                    <a:lumMod val="60000"/>
                    <a:lumOff val="40000"/>
                    <a:alpha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 extrusionH="3175000"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4" name="Trapèze 133"/>
              <p:cNvSpPr/>
              <p:nvPr/>
            </p:nvSpPr>
            <p:spPr bwMode="auto">
              <a:xfrm rot="10800000">
                <a:off x="1987064" y="4005692"/>
                <a:ext cx="861538" cy="72000"/>
              </a:xfrm>
              <a:prstGeom prst="trapezoid">
                <a:avLst>
                  <a:gd name="adj" fmla="val 58382"/>
                </a:avLst>
              </a:prstGeom>
              <a:solidFill>
                <a:srgbClr val="FFFF00">
                  <a:alpha val="80000"/>
                </a:srgbClr>
              </a:solidFill>
              <a:ln w="6350" cap="flat" cmpd="sng" algn="ctr">
                <a:solidFill>
                  <a:srgbClr val="FFFF00">
                    <a:alpha val="8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 extrusionH="3175000"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5" name="Trapèze 134"/>
              <p:cNvSpPr/>
              <p:nvPr/>
            </p:nvSpPr>
            <p:spPr bwMode="auto">
              <a:xfrm rot="10800000">
                <a:off x="1940371" y="3919763"/>
                <a:ext cx="956656" cy="72000"/>
              </a:xfrm>
              <a:prstGeom prst="trapezoid">
                <a:avLst>
                  <a:gd name="adj" fmla="val 58382"/>
                </a:avLst>
              </a:prstGeom>
              <a:solidFill>
                <a:schemeClr val="accent1">
                  <a:lumMod val="60000"/>
                  <a:lumOff val="40000"/>
                  <a:alpha val="80000"/>
                </a:schemeClr>
              </a:solidFill>
              <a:ln w="6350" cap="flat" cmpd="sng" algn="ctr">
                <a:solidFill>
                  <a:schemeClr val="accent1">
                    <a:lumMod val="60000"/>
                    <a:lumOff val="40000"/>
                    <a:alpha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 extrusionH="3175000"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6" name="Trapèze 135"/>
              <p:cNvSpPr/>
              <p:nvPr/>
            </p:nvSpPr>
            <p:spPr bwMode="auto">
              <a:xfrm rot="10800000">
                <a:off x="1891500" y="3833842"/>
                <a:ext cx="1054519" cy="72000"/>
              </a:xfrm>
              <a:prstGeom prst="trapezoid">
                <a:avLst>
                  <a:gd name="adj" fmla="val 58382"/>
                </a:avLst>
              </a:prstGeom>
              <a:solidFill>
                <a:srgbClr val="FFFF00">
                  <a:alpha val="80000"/>
                </a:srgbClr>
              </a:solidFill>
              <a:ln w="6350" cap="flat" cmpd="sng" algn="ctr">
                <a:solidFill>
                  <a:srgbClr val="FFFF00">
                    <a:alpha val="8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 extrusionH="3175000"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7" name="Trapèze 136"/>
              <p:cNvSpPr/>
              <p:nvPr/>
            </p:nvSpPr>
            <p:spPr bwMode="auto">
              <a:xfrm rot="10800000">
                <a:off x="1840020" y="3747913"/>
                <a:ext cx="1152598" cy="72000"/>
              </a:xfrm>
              <a:prstGeom prst="trapezoid">
                <a:avLst>
                  <a:gd name="adj" fmla="val 58382"/>
                </a:avLst>
              </a:prstGeom>
              <a:solidFill>
                <a:schemeClr val="accent1">
                  <a:lumMod val="60000"/>
                  <a:lumOff val="40000"/>
                  <a:alpha val="80000"/>
                </a:schemeClr>
              </a:solidFill>
              <a:ln w="6350" cap="flat" cmpd="sng" algn="ctr">
                <a:solidFill>
                  <a:schemeClr val="accent1">
                    <a:lumMod val="60000"/>
                    <a:lumOff val="40000"/>
                    <a:alpha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 extrusionH="3175000"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8" name="Trapèze 137"/>
              <p:cNvSpPr/>
              <p:nvPr/>
            </p:nvSpPr>
            <p:spPr bwMode="auto">
              <a:xfrm rot="10800000">
                <a:off x="1806354" y="3731138"/>
                <a:ext cx="1223963" cy="468000"/>
              </a:xfrm>
              <a:prstGeom prst="trapezoid">
                <a:avLst>
                  <a:gd name="adj" fmla="val 58382"/>
                </a:avLst>
              </a:prstGeom>
              <a:solidFill>
                <a:srgbClr val="C00000">
                  <a:alpha val="60000"/>
                </a:srgbClr>
              </a:solidFill>
              <a:ln w="6350" cap="flat" cmpd="sng" algn="ctr">
                <a:solidFill>
                  <a:srgbClr val="C00000">
                    <a:alpha val="8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 extrusionH="3175000"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1" name="Groupe 110"/>
            <p:cNvGrpSpPr/>
            <p:nvPr/>
          </p:nvGrpSpPr>
          <p:grpSpPr>
            <a:xfrm rot="10800000">
              <a:off x="1799901" y="5076391"/>
              <a:ext cx="1223963" cy="468000"/>
              <a:chOff x="1806354" y="3731138"/>
              <a:chExt cx="1223963" cy="468000"/>
            </a:xfrm>
          </p:grpSpPr>
          <p:sp>
            <p:nvSpPr>
              <p:cNvPr id="127" name="Trapèze 126"/>
              <p:cNvSpPr/>
              <p:nvPr/>
            </p:nvSpPr>
            <p:spPr bwMode="auto">
              <a:xfrm rot="10800000">
                <a:off x="2033657" y="4091621"/>
                <a:ext cx="768398" cy="72000"/>
              </a:xfrm>
              <a:prstGeom prst="trapezoid">
                <a:avLst>
                  <a:gd name="adj" fmla="val 58382"/>
                </a:avLst>
              </a:prstGeom>
              <a:solidFill>
                <a:schemeClr val="accent1">
                  <a:lumMod val="60000"/>
                  <a:lumOff val="40000"/>
                  <a:alpha val="80000"/>
                </a:schemeClr>
              </a:solidFill>
              <a:ln w="6350" cap="flat" cmpd="sng" algn="ctr">
                <a:solidFill>
                  <a:schemeClr val="accent1">
                    <a:lumMod val="60000"/>
                    <a:lumOff val="40000"/>
                    <a:alpha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 extrusionH="3175000"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8" name="Trapèze 127"/>
              <p:cNvSpPr/>
              <p:nvPr/>
            </p:nvSpPr>
            <p:spPr bwMode="auto">
              <a:xfrm rot="10800000">
                <a:off x="1987064" y="4005692"/>
                <a:ext cx="861538" cy="72000"/>
              </a:xfrm>
              <a:prstGeom prst="trapezoid">
                <a:avLst>
                  <a:gd name="adj" fmla="val 58382"/>
                </a:avLst>
              </a:prstGeom>
              <a:solidFill>
                <a:srgbClr val="FFFF00">
                  <a:alpha val="80000"/>
                </a:srgbClr>
              </a:solidFill>
              <a:ln w="6350" cap="flat" cmpd="sng" algn="ctr">
                <a:solidFill>
                  <a:srgbClr val="FFFF00">
                    <a:alpha val="8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 extrusionH="3175000"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9" name="Trapèze 128"/>
              <p:cNvSpPr/>
              <p:nvPr/>
            </p:nvSpPr>
            <p:spPr bwMode="auto">
              <a:xfrm rot="10800000">
                <a:off x="1940371" y="3919763"/>
                <a:ext cx="956656" cy="72000"/>
              </a:xfrm>
              <a:prstGeom prst="trapezoid">
                <a:avLst>
                  <a:gd name="adj" fmla="val 58382"/>
                </a:avLst>
              </a:prstGeom>
              <a:solidFill>
                <a:schemeClr val="accent1">
                  <a:lumMod val="60000"/>
                  <a:lumOff val="40000"/>
                  <a:alpha val="80000"/>
                </a:schemeClr>
              </a:solidFill>
              <a:ln w="6350" cap="flat" cmpd="sng" algn="ctr">
                <a:solidFill>
                  <a:schemeClr val="accent1">
                    <a:lumMod val="60000"/>
                    <a:lumOff val="40000"/>
                    <a:alpha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 extrusionH="3175000"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0" name="Trapèze 129"/>
              <p:cNvSpPr/>
              <p:nvPr/>
            </p:nvSpPr>
            <p:spPr bwMode="auto">
              <a:xfrm rot="10800000">
                <a:off x="1891500" y="3833842"/>
                <a:ext cx="1054519" cy="72000"/>
              </a:xfrm>
              <a:prstGeom prst="trapezoid">
                <a:avLst>
                  <a:gd name="adj" fmla="val 58382"/>
                </a:avLst>
              </a:prstGeom>
              <a:solidFill>
                <a:srgbClr val="FFFF00">
                  <a:alpha val="80000"/>
                </a:srgbClr>
              </a:solidFill>
              <a:ln w="6350" cap="flat" cmpd="sng" algn="ctr">
                <a:solidFill>
                  <a:srgbClr val="FFFF00">
                    <a:alpha val="8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 extrusionH="3175000"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1" name="Trapèze 130"/>
              <p:cNvSpPr/>
              <p:nvPr/>
            </p:nvSpPr>
            <p:spPr bwMode="auto">
              <a:xfrm rot="10800000">
                <a:off x="1840020" y="3747913"/>
                <a:ext cx="1152598" cy="72000"/>
              </a:xfrm>
              <a:prstGeom prst="trapezoid">
                <a:avLst>
                  <a:gd name="adj" fmla="val 58382"/>
                </a:avLst>
              </a:prstGeom>
              <a:solidFill>
                <a:schemeClr val="accent1">
                  <a:lumMod val="60000"/>
                  <a:lumOff val="40000"/>
                  <a:alpha val="80000"/>
                </a:schemeClr>
              </a:solidFill>
              <a:ln w="6350" cap="flat" cmpd="sng" algn="ctr">
                <a:solidFill>
                  <a:schemeClr val="accent1">
                    <a:lumMod val="60000"/>
                    <a:lumOff val="40000"/>
                    <a:alpha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 extrusionH="3175000"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2" name="Trapèze 131"/>
              <p:cNvSpPr/>
              <p:nvPr/>
            </p:nvSpPr>
            <p:spPr bwMode="auto">
              <a:xfrm rot="10800000">
                <a:off x="1806354" y="3731138"/>
                <a:ext cx="1223963" cy="468000"/>
              </a:xfrm>
              <a:prstGeom prst="trapezoid">
                <a:avLst>
                  <a:gd name="adj" fmla="val 58382"/>
                </a:avLst>
              </a:prstGeom>
              <a:solidFill>
                <a:srgbClr val="C00000">
                  <a:alpha val="60000"/>
                </a:srgbClr>
              </a:solidFill>
              <a:ln w="6350" cap="flat" cmpd="sng" algn="ctr">
                <a:solidFill>
                  <a:srgbClr val="C00000">
                    <a:alpha val="8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 extrusionH="3175000"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2" name="Groupe 111"/>
            <p:cNvGrpSpPr/>
            <p:nvPr/>
          </p:nvGrpSpPr>
          <p:grpSpPr>
            <a:xfrm rot="7200000">
              <a:off x="2560538" y="4653930"/>
              <a:ext cx="1223963" cy="468000"/>
              <a:chOff x="1806354" y="3731138"/>
              <a:chExt cx="1223963" cy="468000"/>
            </a:xfrm>
          </p:grpSpPr>
          <p:sp>
            <p:nvSpPr>
              <p:cNvPr id="121" name="Trapèze 120"/>
              <p:cNvSpPr/>
              <p:nvPr/>
            </p:nvSpPr>
            <p:spPr bwMode="auto">
              <a:xfrm rot="10800000">
                <a:off x="2033657" y="4091621"/>
                <a:ext cx="768398" cy="72000"/>
              </a:xfrm>
              <a:prstGeom prst="trapezoid">
                <a:avLst>
                  <a:gd name="adj" fmla="val 58382"/>
                </a:avLst>
              </a:prstGeom>
              <a:solidFill>
                <a:schemeClr val="accent1">
                  <a:lumMod val="60000"/>
                  <a:lumOff val="40000"/>
                  <a:alpha val="80000"/>
                </a:schemeClr>
              </a:solidFill>
              <a:ln w="6350" cap="flat" cmpd="sng" algn="ctr">
                <a:solidFill>
                  <a:schemeClr val="accent1">
                    <a:lumMod val="60000"/>
                    <a:lumOff val="40000"/>
                    <a:alpha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 extrusionH="3175000"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2" name="Trapèze 121"/>
              <p:cNvSpPr/>
              <p:nvPr/>
            </p:nvSpPr>
            <p:spPr bwMode="auto">
              <a:xfrm rot="10800000">
                <a:off x="1987064" y="4005692"/>
                <a:ext cx="861538" cy="72000"/>
              </a:xfrm>
              <a:prstGeom prst="trapezoid">
                <a:avLst>
                  <a:gd name="adj" fmla="val 58382"/>
                </a:avLst>
              </a:prstGeom>
              <a:solidFill>
                <a:srgbClr val="FFFF00">
                  <a:alpha val="80000"/>
                </a:srgbClr>
              </a:solidFill>
              <a:ln w="6350" cap="flat" cmpd="sng" algn="ctr">
                <a:solidFill>
                  <a:srgbClr val="FFFF00">
                    <a:alpha val="8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 extrusionH="3175000"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3" name="Trapèze 122"/>
              <p:cNvSpPr/>
              <p:nvPr/>
            </p:nvSpPr>
            <p:spPr bwMode="auto">
              <a:xfrm rot="10800000">
                <a:off x="1940371" y="3919763"/>
                <a:ext cx="956656" cy="72000"/>
              </a:xfrm>
              <a:prstGeom prst="trapezoid">
                <a:avLst>
                  <a:gd name="adj" fmla="val 58382"/>
                </a:avLst>
              </a:prstGeom>
              <a:solidFill>
                <a:schemeClr val="accent1">
                  <a:lumMod val="60000"/>
                  <a:lumOff val="40000"/>
                  <a:alpha val="80000"/>
                </a:schemeClr>
              </a:solidFill>
              <a:ln w="6350" cap="flat" cmpd="sng" algn="ctr">
                <a:solidFill>
                  <a:schemeClr val="accent1">
                    <a:lumMod val="60000"/>
                    <a:lumOff val="40000"/>
                    <a:alpha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 extrusionH="3175000"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4" name="Trapèze 123"/>
              <p:cNvSpPr/>
              <p:nvPr/>
            </p:nvSpPr>
            <p:spPr bwMode="auto">
              <a:xfrm rot="10800000">
                <a:off x="1891500" y="3833842"/>
                <a:ext cx="1054519" cy="72000"/>
              </a:xfrm>
              <a:prstGeom prst="trapezoid">
                <a:avLst>
                  <a:gd name="adj" fmla="val 58382"/>
                </a:avLst>
              </a:prstGeom>
              <a:solidFill>
                <a:srgbClr val="FFFF00">
                  <a:alpha val="80000"/>
                </a:srgbClr>
              </a:solidFill>
              <a:ln w="6350" cap="flat" cmpd="sng" algn="ctr">
                <a:solidFill>
                  <a:srgbClr val="FFFF00">
                    <a:alpha val="8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 extrusionH="3175000"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5" name="Trapèze 124"/>
              <p:cNvSpPr/>
              <p:nvPr/>
            </p:nvSpPr>
            <p:spPr bwMode="auto">
              <a:xfrm rot="10800000">
                <a:off x="1840020" y="3747913"/>
                <a:ext cx="1152598" cy="72000"/>
              </a:xfrm>
              <a:prstGeom prst="trapezoid">
                <a:avLst>
                  <a:gd name="adj" fmla="val 58382"/>
                </a:avLst>
              </a:prstGeom>
              <a:solidFill>
                <a:schemeClr val="accent1">
                  <a:lumMod val="60000"/>
                  <a:lumOff val="40000"/>
                  <a:alpha val="80000"/>
                </a:schemeClr>
              </a:solidFill>
              <a:ln w="6350" cap="flat" cmpd="sng" algn="ctr">
                <a:solidFill>
                  <a:schemeClr val="accent1">
                    <a:lumMod val="60000"/>
                    <a:lumOff val="40000"/>
                    <a:alpha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 extrusionH="3175000"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6" name="Trapèze 125"/>
              <p:cNvSpPr/>
              <p:nvPr/>
            </p:nvSpPr>
            <p:spPr bwMode="auto">
              <a:xfrm rot="10800000">
                <a:off x="1806354" y="3731138"/>
                <a:ext cx="1223963" cy="468000"/>
              </a:xfrm>
              <a:prstGeom prst="trapezoid">
                <a:avLst>
                  <a:gd name="adj" fmla="val 58382"/>
                </a:avLst>
              </a:prstGeom>
              <a:solidFill>
                <a:srgbClr val="C00000">
                  <a:alpha val="60000"/>
                </a:srgbClr>
              </a:solidFill>
              <a:ln w="6350" cap="flat" cmpd="sng" algn="ctr">
                <a:solidFill>
                  <a:srgbClr val="C00000">
                    <a:alpha val="8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 extrusionH="3175000"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3" name="Groupe 112"/>
            <p:cNvGrpSpPr/>
            <p:nvPr/>
          </p:nvGrpSpPr>
          <p:grpSpPr>
            <a:xfrm rot="3600000">
              <a:off x="2561786" y="3794888"/>
              <a:ext cx="1223963" cy="468000"/>
              <a:chOff x="1806354" y="3731138"/>
              <a:chExt cx="1223963" cy="468000"/>
            </a:xfrm>
          </p:grpSpPr>
          <p:sp>
            <p:nvSpPr>
              <p:cNvPr id="115" name="Trapèze 114"/>
              <p:cNvSpPr/>
              <p:nvPr/>
            </p:nvSpPr>
            <p:spPr bwMode="auto">
              <a:xfrm rot="10800000">
                <a:off x="2033657" y="4091621"/>
                <a:ext cx="768398" cy="72000"/>
              </a:xfrm>
              <a:prstGeom prst="trapezoid">
                <a:avLst>
                  <a:gd name="adj" fmla="val 58382"/>
                </a:avLst>
              </a:prstGeom>
              <a:solidFill>
                <a:schemeClr val="accent1">
                  <a:lumMod val="60000"/>
                  <a:lumOff val="40000"/>
                  <a:alpha val="80000"/>
                </a:schemeClr>
              </a:solidFill>
              <a:ln w="6350" cap="flat" cmpd="sng" algn="ctr">
                <a:solidFill>
                  <a:schemeClr val="accent1">
                    <a:lumMod val="60000"/>
                    <a:lumOff val="40000"/>
                    <a:alpha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 extrusionH="3175000"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6" name="Trapèze 115"/>
              <p:cNvSpPr/>
              <p:nvPr/>
            </p:nvSpPr>
            <p:spPr bwMode="auto">
              <a:xfrm rot="10800000">
                <a:off x="1987064" y="4005692"/>
                <a:ext cx="861538" cy="72000"/>
              </a:xfrm>
              <a:prstGeom prst="trapezoid">
                <a:avLst>
                  <a:gd name="adj" fmla="val 58382"/>
                </a:avLst>
              </a:prstGeom>
              <a:solidFill>
                <a:srgbClr val="FFFF00">
                  <a:alpha val="80000"/>
                </a:srgbClr>
              </a:solidFill>
              <a:ln w="6350" cap="flat" cmpd="sng" algn="ctr">
                <a:solidFill>
                  <a:srgbClr val="FFFF00">
                    <a:alpha val="8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 extrusionH="3175000"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7" name="Trapèze 116"/>
              <p:cNvSpPr/>
              <p:nvPr/>
            </p:nvSpPr>
            <p:spPr bwMode="auto">
              <a:xfrm rot="10800000">
                <a:off x="1940371" y="3919763"/>
                <a:ext cx="956656" cy="72000"/>
              </a:xfrm>
              <a:prstGeom prst="trapezoid">
                <a:avLst>
                  <a:gd name="adj" fmla="val 58382"/>
                </a:avLst>
              </a:prstGeom>
              <a:solidFill>
                <a:schemeClr val="accent1">
                  <a:lumMod val="60000"/>
                  <a:lumOff val="40000"/>
                  <a:alpha val="80000"/>
                </a:schemeClr>
              </a:solidFill>
              <a:ln w="6350" cap="flat" cmpd="sng" algn="ctr">
                <a:solidFill>
                  <a:schemeClr val="accent1">
                    <a:lumMod val="60000"/>
                    <a:lumOff val="40000"/>
                    <a:alpha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 extrusionH="3175000"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8" name="Trapèze 117"/>
              <p:cNvSpPr/>
              <p:nvPr/>
            </p:nvSpPr>
            <p:spPr bwMode="auto">
              <a:xfrm rot="10800000">
                <a:off x="1891500" y="3833842"/>
                <a:ext cx="1054519" cy="72000"/>
              </a:xfrm>
              <a:prstGeom prst="trapezoid">
                <a:avLst>
                  <a:gd name="adj" fmla="val 58382"/>
                </a:avLst>
              </a:prstGeom>
              <a:solidFill>
                <a:srgbClr val="FFFF00">
                  <a:alpha val="80000"/>
                </a:srgbClr>
              </a:solidFill>
              <a:ln w="6350" cap="flat" cmpd="sng" algn="ctr">
                <a:solidFill>
                  <a:srgbClr val="FFFF00">
                    <a:alpha val="8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 extrusionH="3175000"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9" name="Trapèze 118"/>
              <p:cNvSpPr/>
              <p:nvPr/>
            </p:nvSpPr>
            <p:spPr bwMode="auto">
              <a:xfrm rot="10800000">
                <a:off x="1840020" y="3747913"/>
                <a:ext cx="1152598" cy="72000"/>
              </a:xfrm>
              <a:prstGeom prst="trapezoid">
                <a:avLst>
                  <a:gd name="adj" fmla="val 58382"/>
                </a:avLst>
              </a:prstGeom>
              <a:solidFill>
                <a:schemeClr val="accent1">
                  <a:lumMod val="60000"/>
                  <a:lumOff val="40000"/>
                  <a:alpha val="80000"/>
                </a:schemeClr>
              </a:solidFill>
              <a:ln w="6350" cap="flat" cmpd="sng" algn="ctr">
                <a:solidFill>
                  <a:schemeClr val="accent1">
                    <a:lumMod val="60000"/>
                    <a:lumOff val="40000"/>
                    <a:alpha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 extrusionH="3175000"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0" name="Trapèze 119"/>
              <p:cNvSpPr/>
              <p:nvPr/>
            </p:nvSpPr>
            <p:spPr bwMode="auto">
              <a:xfrm rot="10800000">
                <a:off x="1806354" y="3731138"/>
                <a:ext cx="1223963" cy="468000"/>
              </a:xfrm>
              <a:prstGeom prst="trapezoid">
                <a:avLst>
                  <a:gd name="adj" fmla="val 58382"/>
                </a:avLst>
              </a:prstGeom>
              <a:solidFill>
                <a:srgbClr val="C00000">
                  <a:alpha val="60000"/>
                </a:srgbClr>
              </a:solidFill>
              <a:ln w="6350" cap="flat" cmpd="sng" algn="ctr">
                <a:solidFill>
                  <a:srgbClr val="C00000">
                    <a:alpha val="8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 extrusionH="3175000"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14" name="Ellipse 113"/>
            <p:cNvSpPr>
              <a:spLocks noChangeAspect="1"/>
            </p:cNvSpPr>
            <p:nvPr/>
          </p:nvSpPr>
          <p:spPr bwMode="auto">
            <a:xfrm>
              <a:off x="1125085" y="3167295"/>
              <a:ext cx="2592288" cy="2592288"/>
            </a:xfrm>
            <a:prstGeom prst="ellipse">
              <a:avLst/>
            </a:prstGeom>
            <a:solidFill>
              <a:srgbClr val="92D050">
                <a:alpha val="50000"/>
              </a:srgbClr>
            </a:solidFill>
            <a:ln w="6350" cap="flat" cmpd="sng" algn="ctr">
              <a:solidFill>
                <a:srgbClr val="92D050">
                  <a:alpha val="6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  <a:sp3d extrusionH="3175000" prstMaterial="metal"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158" name="Group 66"/>
          <p:cNvGrpSpPr>
            <a:grpSpLocks/>
          </p:cNvGrpSpPr>
          <p:nvPr/>
        </p:nvGrpSpPr>
        <p:grpSpPr bwMode="auto">
          <a:xfrm>
            <a:off x="1783159" y="3062041"/>
            <a:ext cx="3220891" cy="1355726"/>
            <a:chOff x="1267" y="1781"/>
            <a:chExt cx="1634" cy="854"/>
          </a:xfrm>
        </p:grpSpPr>
        <p:sp>
          <p:nvSpPr>
            <p:cNvPr id="159" name="Oval 59"/>
            <p:cNvSpPr>
              <a:spLocks noChangeArrowheads="1"/>
            </p:cNvSpPr>
            <p:nvPr/>
          </p:nvSpPr>
          <p:spPr bwMode="auto">
            <a:xfrm rot="20850715">
              <a:off x="1697" y="1781"/>
              <a:ext cx="96" cy="221"/>
            </a:xfrm>
            <a:prstGeom prst="ellipse">
              <a:avLst/>
            </a:prstGeom>
            <a:solidFill>
              <a:srgbClr val="FF0000">
                <a:alpha val="5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>
                  <a:solidFill>
                    <a:srgbClr val="FFFF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0" name="Freeform 58"/>
            <p:cNvSpPr>
              <a:spLocks/>
            </p:cNvSpPr>
            <p:nvPr/>
          </p:nvSpPr>
          <p:spPr bwMode="auto">
            <a:xfrm>
              <a:off x="1746" y="2059"/>
              <a:ext cx="98" cy="373"/>
            </a:xfrm>
            <a:custGeom>
              <a:avLst/>
              <a:gdLst>
                <a:gd name="T0" fmla="*/ 0 w 98"/>
                <a:gd name="T1" fmla="*/ 453 h 453"/>
                <a:gd name="T2" fmla="*/ 91 w 98"/>
                <a:gd name="T3" fmla="*/ 317 h 453"/>
                <a:gd name="T4" fmla="*/ 45 w 98"/>
                <a:gd name="T5" fmla="*/ 0 h 4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8" h="453">
                  <a:moveTo>
                    <a:pt x="0" y="453"/>
                  </a:moveTo>
                  <a:cubicBezTo>
                    <a:pt x="42" y="422"/>
                    <a:pt x="84" y="392"/>
                    <a:pt x="91" y="317"/>
                  </a:cubicBezTo>
                  <a:cubicBezTo>
                    <a:pt x="98" y="242"/>
                    <a:pt x="71" y="121"/>
                    <a:pt x="45" y="0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1" name="Freeform 60"/>
            <p:cNvSpPr>
              <a:spLocks/>
            </p:cNvSpPr>
            <p:nvPr/>
          </p:nvSpPr>
          <p:spPr bwMode="auto">
            <a:xfrm>
              <a:off x="1746" y="2062"/>
              <a:ext cx="1134" cy="370"/>
            </a:xfrm>
            <a:custGeom>
              <a:avLst/>
              <a:gdLst>
                <a:gd name="T0" fmla="*/ 0 w 1134"/>
                <a:gd name="T1" fmla="*/ 370 h 370"/>
                <a:gd name="T2" fmla="*/ 635 w 1134"/>
                <a:gd name="T3" fmla="*/ 53 h 370"/>
                <a:gd name="T4" fmla="*/ 1134 w 1134"/>
                <a:gd name="T5" fmla="*/ 53 h 3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34" h="370">
                  <a:moveTo>
                    <a:pt x="0" y="370"/>
                  </a:moveTo>
                  <a:cubicBezTo>
                    <a:pt x="223" y="238"/>
                    <a:pt x="446" y="106"/>
                    <a:pt x="635" y="53"/>
                  </a:cubicBezTo>
                  <a:cubicBezTo>
                    <a:pt x="824" y="0"/>
                    <a:pt x="979" y="26"/>
                    <a:pt x="1134" y="53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2" name="Oval 61"/>
            <p:cNvSpPr>
              <a:spLocks noChangeArrowheads="1"/>
            </p:cNvSpPr>
            <p:nvPr/>
          </p:nvSpPr>
          <p:spPr bwMode="auto">
            <a:xfrm>
              <a:off x="2856" y="2059"/>
              <a:ext cx="45" cy="11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3" name="Line 63"/>
            <p:cNvSpPr>
              <a:spLocks noChangeShapeType="1"/>
            </p:cNvSpPr>
            <p:nvPr/>
          </p:nvSpPr>
          <p:spPr bwMode="auto">
            <a:xfrm flipH="1">
              <a:off x="1546" y="2432"/>
              <a:ext cx="200" cy="89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" name="Oval 65"/>
            <p:cNvSpPr>
              <a:spLocks noChangeArrowheads="1"/>
            </p:cNvSpPr>
            <p:nvPr/>
          </p:nvSpPr>
          <p:spPr bwMode="auto">
            <a:xfrm rot="15298288">
              <a:off x="1326" y="2436"/>
              <a:ext cx="140" cy="258"/>
            </a:xfrm>
            <a:prstGeom prst="ellipse">
              <a:avLst/>
            </a:prstGeom>
            <a:solidFill>
              <a:srgbClr val="FFFF00">
                <a:alpha val="5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>
                  <a:solidFill>
                    <a:srgbClr val="FFFF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3" name="ZoneTexte 2"/>
          <p:cNvSpPr txBox="1"/>
          <p:nvPr/>
        </p:nvSpPr>
        <p:spPr>
          <a:xfrm>
            <a:off x="2724441" y="5949280"/>
            <a:ext cx="1775551" cy="369332"/>
          </a:xfrm>
          <a:prstGeom prst="rect">
            <a:avLst/>
          </a:prstGeom>
          <a:noFill/>
          <a:scene3d>
            <a:camera prst="perspectiveLeft" fov="2700000">
              <a:rot lat="1200000" lon="1200000" rev="0"/>
            </a:camera>
            <a:lightRig rig="threePt" dir="t"/>
          </a:scene3d>
          <a:sp3d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“World Volume”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748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556 0.07772 L 0.26546 -0.02637 L -8.67362E-19 4.33727E-6 " pathEditMode="relative" ptsTypes="AAA">
                                      <p:cBhvr>
                                        <p:cTn id="37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22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23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1AF97E-CC19-4B26-968F-9BBB76698FE7}" type="slidenum">
              <a:rPr lang="en-US"/>
              <a:pPr>
                <a:defRPr/>
              </a:pPr>
              <a:t>92</a:t>
            </a:fld>
            <a:endParaRPr lang="en-US"/>
          </a:p>
        </p:txBody>
      </p:sp>
      <p:sp>
        <p:nvSpPr>
          <p:cNvPr id="95237" name="Rectangle 22"/>
          <p:cNvSpPr>
            <a:spLocks noChangeAspect="1" noChangeArrowheads="1"/>
          </p:cNvSpPr>
          <p:nvPr/>
        </p:nvSpPr>
        <p:spPr bwMode="auto">
          <a:xfrm>
            <a:off x="1258888" y="5402263"/>
            <a:ext cx="889000" cy="230187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38" name="Rectangle 21"/>
          <p:cNvSpPr>
            <a:spLocks noChangeAspect="1" noChangeArrowheads="1"/>
          </p:cNvSpPr>
          <p:nvPr/>
        </p:nvSpPr>
        <p:spPr bwMode="auto">
          <a:xfrm>
            <a:off x="1116013" y="2335213"/>
            <a:ext cx="889000" cy="230187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39" name="Rectangle 20"/>
          <p:cNvSpPr>
            <a:spLocks noChangeArrowheads="1"/>
          </p:cNvSpPr>
          <p:nvPr/>
        </p:nvSpPr>
        <p:spPr bwMode="auto">
          <a:xfrm>
            <a:off x="2690813" y="5373688"/>
            <a:ext cx="1204912" cy="288925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40" name="Rectangle 19"/>
          <p:cNvSpPr>
            <a:spLocks noChangeArrowheads="1"/>
          </p:cNvSpPr>
          <p:nvPr/>
        </p:nvSpPr>
        <p:spPr bwMode="auto">
          <a:xfrm>
            <a:off x="2493963" y="2295525"/>
            <a:ext cx="1204912" cy="288925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41" name="Rectangle 18"/>
          <p:cNvSpPr>
            <a:spLocks noChangeArrowheads="1"/>
          </p:cNvSpPr>
          <p:nvPr/>
        </p:nvSpPr>
        <p:spPr bwMode="auto">
          <a:xfrm>
            <a:off x="3851275" y="6007100"/>
            <a:ext cx="863600" cy="230188"/>
          </a:xfrm>
          <a:prstGeom prst="rect">
            <a:avLst/>
          </a:prstGeom>
          <a:solidFill>
            <a:srgbClr val="00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42" name="Rectangle 16"/>
          <p:cNvSpPr>
            <a:spLocks noChangeArrowheads="1"/>
          </p:cNvSpPr>
          <p:nvPr/>
        </p:nvSpPr>
        <p:spPr bwMode="auto">
          <a:xfrm>
            <a:off x="1258888" y="4797425"/>
            <a:ext cx="863600" cy="230188"/>
          </a:xfrm>
          <a:prstGeom prst="rect">
            <a:avLst/>
          </a:prstGeom>
          <a:solidFill>
            <a:srgbClr val="00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43" name="Rectangle 17"/>
          <p:cNvSpPr>
            <a:spLocks noChangeArrowheads="1"/>
          </p:cNvSpPr>
          <p:nvPr/>
        </p:nvSpPr>
        <p:spPr bwMode="auto">
          <a:xfrm>
            <a:off x="3852863" y="5719763"/>
            <a:ext cx="863600" cy="230187"/>
          </a:xfrm>
          <a:prstGeom prst="rect">
            <a:avLst/>
          </a:prstGeom>
          <a:solidFill>
            <a:srgbClr val="00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44" name="Rectangle 14"/>
          <p:cNvSpPr>
            <a:spLocks noChangeArrowheads="1"/>
          </p:cNvSpPr>
          <p:nvPr/>
        </p:nvSpPr>
        <p:spPr bwMode="auto">
          <a:xfrm>
            <a:off x="3779838" y="2622550"/>
            <a:ext cx="863600" cy="230188"/>
          </a:xfrm>
          <a:prstGeom prst="rect">
            <a:avLst/>
          </a:prstGeom>
          <a:solidFill>
            <a:srgbClr val="00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45" name="Rectangle 12"/>
          <p:cNvSpPr>
            <a:spLocks noChangeArrowheads="1"/>
          </p:cNvSpPr>
          <p:nvPr/>
        </p:nvSpPr>
        <p:spPr bwMode="auto">
          <a:xfrm>
            <a:off x="1116013" y="1754188"/>
            <a:ext cx="863600" cy="230187"/>
          </a:xfrm>
          <a:prstGeom prst="rect">
            <a:avLst/>
          </a:prstGeom>
          <a:solidFill>
            <a:srgbClr val="00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46" name="Rectangle 11"/>
          <p:cNvSpPr>
            <a:spLocks noChangeArrowheads="1"/>
          </p:cNvSpPr>
          <p:nvPr/>
        </p:nvSpPr>
        <p:spPr bwMode="auto">
          <a:xfrm>
            <a:off x="2646363" y="4797425"/>
            <a:ext cx="1295400" cy="288925"/>
          </a:xfrm>
          <a:prstGeom prst="rect">
            <a:avLst/>
          </a:prstGeom>
          <a:solidFill>
            <a:srgbClr val="00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47" name="Rectangle 10"/>
          <p:cNvSpPr>
            <a:spLocks noChangeArrowheads="1"/>
          </p:cNvSpPr>
          <p:nvPr/>
        </p:nvSpPr>
        <p:spPr bwMode="auto">
          <a:xfrm>
            <a:off x="2503488" y="1700213"/>
            <a:ext cx="1295400" cy="288925"/>
          </a:xfrm>
          <a:prstGeom prst="rect">
            <a:avLst/>
          </a:prstGeom>
          <a:solidFill>
            <a:srgbClr val="00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48" name="Rectangle 9"/>
          <p:cNvSpPr>
            <a:spLocks noChangeArrowheads="1"/>
          </p:cNvSpPr>
          <p:nvPr/>
        </p:nvSpPr>
        <p:spPr bwMode="auto">
          <a:xfrm>
            <a:off x="3995738" y="4816475"/>
            <a:ext cx="792162" cy="230188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49" name="Rectangle 8"/>
          <p:cNvSpPr>
            <a:spLocks noChangeArrowheads="1"/>
          </p:cNvSpPr>
          <p:nvPr/>
        </p:nvSpPr>
        <p:spPr bwMode="auto">
          <a:xfrm>
            <a:off x="3851275" y="1739900"/>
            <a:ext cx="792163" cy="230188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50" name="Rectangle 7"/>
          <p:cNvSpPr>
            <a:spLocks noChangeArrowheads="1"/>
          </p:cNvSpPr>
          <p:nvPr/>
        </p:nvSpPr>
        <p:spPr bwMode="auto">
          <a:xfrm>
            <a:off x="1177925" y="1322388"/>
            <a:ext cx="792163" cy="230187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51" name="Rectangle 6"/>
          <p:cNvSpPr>
            <a:spLocks noChangeArrowheads="1"/>
          </p:cNvSpPr>
          <p:nvPr/>
        </p:nvSpPr>
        <p:spPr bwMode="auto">
          <a:xfrm>
            <a:off x="2655888" y="4364038"/>
            <a:ext cx="503237" cy="288925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52" name="Rectangle 5"/>
          <p:cNvSpPr>
            <a:spLocks noChangeArrowheads="1"/>
          </p:cNvSpPr>
          <p:nvPr/>
        </p:nvSpPr>
        <p:spPr bwMode="auto">
          <a:xfrm>
            <a:off x="2493963" y="1268413"/>
            <a:ext cx="503237" cy="288925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5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100013"/>
            <a:ext cx="7772400" cy="1143001"/>
          </a:xfrm>
        </p:spPr>
        <p:txBody>
          <a:bodyPr/>
          <a:lstStyle/>
          <a:p>
            <a:pPr eaLnBrk="1" hangingPunct="1"/>
            <a:r>
              <a:rPr lang="fr-FR" smtClean="0"/>
              <a:t>Concrètement…</a:t>
            </a:r>
          </a:p>
        </p:txBody>
      </p:sp>
      <p:sp>
        <p:nvSpPr>
          <p:cNvPr id="95254" name="Text Box 4"/>
          <p:cNvSpPr txBox="1">
            <a:spLocks noChangeArrowheads="1"/>
          </p:cNvSpPr>
          <p:nvPr/>
        </p:nvSpPr>
        <p:spPr bwMode="auto">
          <a:xfrm>
            <a:off x="971550" y="881063"/>
            <a:ext cx="9375775" cy="578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fr-FR" sz="1200">
                <a:latin typeface="Lucida Sans Unicode" pitchFamily="34" charset="0"/>
              </a:rPr>
              <a:t>  //     </a:t>
            </a:r>
          </a:p>
          <a:p>
            <a:pPr>
              <a:lnSpc>
                <a:spcPct val="80000"/>
              </a:lnSpc>
            </a:pPr>
            <a:r>
              <a:rPr lang="fr-FR" sz="1200">
                <a:latin typeface="Lucida Sans Unicode" pitchFamily="34" charset="0"/>
              </a:rPr>
              <a:t>  // World</a:t>
            </a:r>
          </a:p>
          <a:p>
            <a:pPr>
              <a:lnSpc>
                <a:spcPct val="80000"/>
              </a:lnSpc>
            </a:pPr>
            <a:r>
              <a:rPr lang="fr-FR" sz="1200">
                <a:latin typeface="Lucida Sans Unicode" pitchFamily="34" charset="0"/>
              </a:rPr>
              <a:t>  //</a:t>
            </a:r>
          </a:p>
          <a:p>
            <a:pPr>
              <a:lnSpc>
                <a:spcPct val="80000"/>
              </a:lnSpc>
            </a:pPr>
            <a:r>
              <a:rPr lang="fr-FR" sz="1200">
                <a:latin typeface="Lucida Sans Unicode" pitchFamily="34" charset="0"/>
              </a:rPr>
              <a:t>  solidWorld = new G4Box("World",			                   //its name</a:t>
            </a:r>
          </a:p>
          <a:p>
            <a:pPr>
              <a:lnSpc>
                <a:spcPct val="80000"/>
              </a:lnSpc>
            </a:pPr>
            <a:r>
              <a:rPr lang="fr-FR" sz="1200">
                <a:latin typeface="Lucida Sans Unicode" pitchFamily="34" charset="0"/>
              </a:rPr>
              <a:t>                                          WorldSizeX/2,WorldSizeYZ/2,WorldSizeYZ/2);	//its size</a:t>
            </a:r>
          </a:p>
          <a:p>
            <a:pPr>
              <a:lnSpc>
                <a:spcPct val="80000"/>
              </a:lnSpc>
            </a:pPr>
            <a:r>
              <a:rPr lang="fr-FR" sz="1200">
                <a:latin typeface="Lucida Sans Unicode" pitchFamily="34" charset="0"/>
              </a:rPr>
              <a:t>                         </a:t>
            </a:r>
          </a:p>
          <a:p>
            <a:pPr>
              <a:lnSpc>
                <a:spcPct val="80000"/>
              </a:lnSpc>
            </a:pPr>
            <a:r>
              <a:rPr lang="fr-FR" sz="1200">
                <a:latin typeface="Lucida Sans Unicode" pitchFamily="34" charset="0"/>
              </a:rPr>
              <a:t>  logicWorld = new G4LogicalVolume(solidWorld,           	//its solid</a:t>
            </a:r>
          </a:p>
          <a:p>
            <a:pPr>
              <a:lnSpc>
                <a:spcPct val="80000"/>
              </a:lnSpc>
            </a:pPr>
            <a:r>
              <a:rPr lang="fr-FR" sz="1200">
                <a:latin typeface="Lucida Sans Unicode" pitchFamily="34" charset="0"/>
              </a:rPr>
              <a:t>                                                          defaultMaterial,	//its material</a:t>
            </a:r>
          </a:p>
          <a:p>
            <a:pPr>
              <a:lnSpc>
                <a:spcPct val="80000"/>
              </a:lnSpc>
            </a:pPr>
            <a:r>
              <a:rPr lang="fr-FR" sz="1200">
                <a:latin typeface="Lucida Sans Unicode" pitchFamily="34" charset="0"/>
              </a:rPr>
              <a:t>                                                          "World");		//its name</a:t>
            </a:r>
          </a:p>
          <a:p>
            <a:pPr>
              <a:lnSpc>
                <a:spcPct val="80000"/>
              </a:lnSpc>
            </a:pPr>
            <a:r>
              <a:rPr lang="fr-FR" sz="1200">
                <a:latin typeface="Lucida Sans Unicode" pitchFamily="34" charset="0"/>
              </a:rPr>
              <a:t>                           </a:t>
            </a:r>
          </a:p>
          <a:p>
            <a:pPr>
              <a:lnSpc>
                <a:spcPct val="80000"/>
              </a:lnSpc>
            </a:pPr>
            <a:r>
              <a:rPr lang="fr-FR" sz="1200">
                <a:latin typeface="Lucida Sans Unicode" pitchFamily="34" charset="0"/>
              </a:rPr>
              <a:t>  physiWorld = new G4PVPlacement(0,		//no rotation</a:t>
            </a:r>
          </a:p>
          <a:p>
            <a:pPr>
              <a:lnSpc>
                <a:spcPct val="80000"/>
              </a:lnSpc>
            </a:pPr>
            <a:r>
              <a:rPr lang="fr-FR" sz="1200">
                <a:latin typeface="Lucida Sans Unicode" pitchFamily="34" charset="0"/>
              </a:rPr>
              <a:t>  		                  G4ThreeVector(),	//at (0,0,0)</a:t>
            </a:r>
          </a:p>
          <a:p>
            <a:pPr>
              <a:lnSpc>
                <a:spcPct val="80000"/>
              </a:lnSpc>
            </a:pPr>
            <a:r>
              <a:rPr lang="fr-FR" sz="1200">
                <a:latin typeface="Lucida Sans Unicode" pitchFamily="34" charset="0"/>
              </a:rPr>
              <a:t>                                                         logicWorld,		//its logical volume				 </a:t>
            </a:r>
          </a:p>
          <a:p>
            <a:pPr>
              <a:lnSpc>
                <a:spcPct val="80000"/>
              </a:lnSpc>
            </a:pPr>
            <a:r>
              <a:rPr lang="fr-FR" sz="1200">
                <a:latin typeface="Lucida Sans Unicode" pitchFamily="34" charset="0"/>
              </a:rPr>
              <a:t>                                                         "World",		//its name</a:t>
            </a:r>
          </a:p>
          <a:p>
            <a:pPr>
              <a:lnSpc>
                <a:spcPct val="80000"/>
              </a:lnSpc>
            </a:pPr>
            <a:r>
              <a:rPr lang="fr-FR" sz="1200">
                <a:latin typeface="Lucida Sans Unicode" pitchFamily="34" charset="0"/>
              </a:rPr>
              <a:t>                                                         0,		//its mother  volume</a:t>
            </a:r>
          </a:p>
          <a:p>
            <a:pPr>
              <a:lnSpc>
                <a:spcPct val="80000"/>
              </a:lnSpc>
            </a:pPr>
            <a:r>
              <a:rPr lang="fr-FR" sz="1200">
                <a:latin typeface="Lucida Sans Unicode" pitchFamily="34" charset="0"/>
              </a:rPr>
              <a:t>                                                         false,		//no boolean operation</a:t>
            </a:r>
          </a:p>
          <a:p>
            <a:pPr>
              <a:lnSpc>
                <a:spcPct val="80000"/>
              </a:lnSpc>
            </a:pPr>
            <a:r>
              <a:rPr lang="fr-FR" sz="1200">
                <a:latin typeface="Lucida Sans Unicode" pitchFamily="34" charset="0"/>
              </a:rPr>
              <a:t>                                                         0);		//copy number</a:t>
            </a:r>
          </a:p>
          <a:p>
            <a:pPr>
              <a:lnSpc>
                <a:spcPct val="80000"/>
              </a:lnSpc>
            </a:pPr>
            <a:r>
              <a:rPr lang="fr-FR" sz="1200">
                <a:latin typeface="Lucida Sans Unicode" pitchFamily="34" charset="0"/>
              </a:rPr>
              <a:t>  //                               </a:t>
            </a:r>
          </a:p>
          <a:p>
            <a:pPr>
              <a:lnSpc>
                <a:spcPct val="80000"/>
              </a:lnSpc>
            </a:pPr>
            <a:r>
              <a:rPr lang="fr-FR" sz="1200">
                <a:latin typeface="Lucida Sans Unicode" pitchFamily="34" charset="0"/>
              </a:rPr>
              <a:t>  // Calorimeter</a:t>
            </a:r>
          </a:p>
          <a:p>
            <a:pPr>
              <a:lnSpc>
                <a:spcPct val="80000"/>
              </a:lnSpc>
            </a:pPr>
            <a:r>
              <a:rPr lang="fr-FR" sz="1200">
                <a:latin typeface="Lucida Sans Unicode" pitchFamily="34" charset="0"/>
              </a:rPr>
              <a:t>  //</a:t>
            </a:r>
            <a:r>
              <a:rPr lang="fr-FR" sz="1200">
                <a:solidFill>
                  <a:srgbClr val="FF0000"/>
                </a:solidFill>
                <a:latin typeface="Lucida Sans Unicode" pitchFamily="34" charset="0"/>
              </a:rPr>
              <a:t>  </a:t>
            </a:r>
          </a:p>
          <a:p>
            <a:pPr>
              <a:lnSpc>
                <a:spcPct val="80000"/>
              </a:lnSpc>
            </a:pPr>
            <a:r>
              <a:rPr lang="fr-FR" sz="1200">
                <a:latin typeface="Lucida Sans Unicode" pitchFamily="34" charset="0"/>
              </a:rPr>
              <a:t>  solidCalor=0; logicCalor=0; physiCalor=0;</a:t>
            </a:r>
          </a:p>
          <a:p>
            <a:pPr>
              <a:lnSpc>
                <a:spcPct val="80000"/>
              </a:lnSpc>
            </a:pPr>
            <a:r>
              <a:rPr lang="fr-FR" sz="1200">
                <a:latin typeface="Lucida Sans Unicode" pitchFamily="34" charset="0"/>
              </a:rPr>
              <a:t>  solidLayer=0; logicLayer=0; physiLayer=0;</a:t>
            </a:r>
          </a:p>
          <a:p>
            <a:pPr>
              <a:lnSpc>
                <a:spcPct val="80000"/>
              </a:lnSpc>
            </a:pPr>
            <a:r>
              <a:rPr lang="fr-FR" sz="1200">
                <a:latin typeface="Lucida Sans Unicode" pitchFamily="34" charset="0"/>
              </a:rPr>
              <a:t>  </a:t>
            </a:r>
          </a:p>
          <a:p>
            <a:pPr>
              <a:lnSpc>
                <a:spcPct val="80000"/>
              </a:lnSpc>
            </a:pPr>
            <a:r>
              <a:rPr lang="fr-FR" sz="1200">
                <a:latin typeface="Lucida Sans Unicode" pitchFamily="34" charset="0"/>
              </a:rPr>
              <a:t>  if (CalorThickness &gt; 0.)  </a:t>
            </a:r>
          </a:p>
          <a:p>
            <a:pPr>
              <a:lnSpc>
                <a:spcPct val="80000"/>
              </a:lnSpc>
            </a:pPr>
            <a:r>
              <a:rPr lang="fr-FR" sz="1200">
                <a:latin typeface="Lucida Sans Unicode" pitchFamily="34" charset="0"/>
              </a:rPr>
              <a:t>    { solidCalor = new G4Box("Calorimeter",		                         //its name</a:t>
            </a:r>
          </a:p>
          <a:p>
            <a:pPr>
              <a:lnSpc>
                <a:spcPct val="80000"/>
              </a:lnSpc>
            </a:pPr>
            <a:r>
              <a:rPr lang="fr-FR" sz="1200">
                <a:latin typeface="Lucida Sans Unicode" pitchFamily="34" charset="0"/>
              </a:rPr>
              <a:t>    		       CalorThickness/2,CalorSizeYZ/2,CalorSizeYZ/2);//size</a:t>
            </a:r>
          </a:p>
          <a:p>
            <a:pPr>
              <a:lnSpc>
                <a:spcPct val="80000"/>
              </a:lnSpc>
            </a:pPr>
            <a:r>
              <a:rPr lang="fr-FR" sz="1200">
                <a:latin typeface="Lucida Sans Unicode" pitchFamily="34" charset="0"/>
              </a:rPr>
              <a:t>    			     </a:t>
            </a:r>
          </a:p>
          <a:p>
            <a:pPr>
              <a:lnSpc>
                <a:spcPct val="80000"/>
              </a:lnSpc>
            </a:pPr>
            <a:r>
              <a:rPr lang="fr-FR" sz="1200">
                <a:latin typeface="Lucida Sans Unicode" pitchFamily="34" charset="0"/>
              </a:rPr>
              <a:t>      logicCalor = new G4LogicalVolume(solidCalor,	//its solid</a:t>
            </a:r>
          </a:p>
          <a:p>
            <a:pPr>
              <a:lnSpc>
                <a:spcPct val="80000"/>
              </a:lnSpc>
            </a:pPr>
            <a:r>
              <a:rPr lang="fr-FR" sz="1200">
                <a:latin typeface="Lucida Sans Unicode" pitchFamily="34" charset="0"/>
              </a:rPr>
              <a:t>      			    defaultMaterial,	//its material</a:t>
            </a:r>
          </a:p>
          <a:p>
            <a:pPr>
              <a:lnSpc>
                <a:spcPct val="80000"/>
              </a:lnSpc>
            </a:pPr>
            <a:r>
              <a:rPr lang="fr-FR" sz="1200">
                <a:latin typeface="Lucida Sans Unicode" pitchFamily="34" charset="0"/>
              </a:rPr>
              <a:t>      			    "Calorimeter");	//its name</a:t>
            </a:r>
          </a:p>
          <a:p>
            <a:pPr>
              <a:lnSpc>
                <a:spcPct val="80000"/>
              </a:lnSpc>
            </a:pPr>
            <a:r>
              <a:rPr lang="fr-FR" sz="1200">
                <a:latin typeface="Lucida Sans Unicode" pitchFamily="34" charset="0"/>
              </a:rPr>
              <a:t>    				       </a:t>
            </a:r>
          </a:p>
          <a:p>
            <a:pPr>
              <a:lnSpc>
                <a:spcPct val="80000"/>
              </a:lnSpc>
            </a:pPr>
            <a:r>
              <a:rPr lang="fr-FR" sz="1200">
                <a:latin typeface="Lucida Sans Unicode" pitchFamily="34" charset="0"/>
              </a:rPr>
              <a:t>      physiCalor = new G4PVPlacement(0,               	//no rotation</a:t>
            </a:r>
          </a:p>
          <a:p>
            <a:pPr>
              <a:lnSpc>
                <a:spcPct val="80000"/>
              </a:lnSpc>
            </a:pPr>
            <a:r>
              <a:rPr lang="fr-FR" sz="1200">
                <a:latin typeface="Lucida Sans Unicode" pitchFamily="34" charset="0"/>
              </a:rPr>
              <a:t>                                                           G4ThreeVector(),	//at (0,0,0)</a:t>
            </a:r>
          </a:p>
          <a:p>
            <a:pPr>
              <a:lnSpc>
                <a:spcPct val="80000"/>
              </a:lnSpc>
            </a:pPr>
            <a:r>
              <a:rPr lang="fr-FR" sz="1200">
                <a:latin typeface="Lucida Sans Unicode" pitchFamily="34" charset="0"/>
              </a:rPr>
              <a:t>                                                           logicCalor,	                   //its logical volume</a:t>
            </a:r>
          </a:p>
          <a:p>
            <a:pPr>
              <a:lnSpc>
                <a:spcPct val="80000"/>
              </a:lnSpc>
            </a:pPr>
            <a:r>
              <a:rPr lang="fr-FR" sz="1200">
                <a:latin typeface="Lucida Sans Unicode" pitchFamily="34" charset="0"/>
              </a:rPr>
              <a:t>                                                           "Calorimeter",	//its name</a:t>
            </a:r>
          </a:p>
          <a:p>
            <a:pPr>
              <a:lnSpc>
                <a:spcPct val="80000"/>
              </a:lnSpc>
            </a:pPr>
            <a:r>
              <a:rPr lang="fr-FR" sz="1200">
                <a:latin typeface="Lucida Sans Unicode" pitchFamily="34" charset="0"/>
              </a:rPr>
              <a:t>                                                           logicWorld,	                    //its mother  volume</a:t>
            </a:r>
          </a:p>
          <a:p>
            <a:pPr>
              <a:lnSpc>
                <a:spcPct val="80000"/>
              </a:lnSpc>
            </a:pPr>
            <a:r>
              <a:rPr lang="fr-FR" sz="1200">
                <a:latin typeface="Lucida Sans Unicode" pitchFamily="34" charset="0"/>
              </a:rPr>
              <a:t>                                                           false,		//no boolean operation</a:t>
            </a:r>
          </a:p>
          <a:p>
            <a:pPr>
              <a:lnSpc>
                <a:spcPct val="80000"/>
              </a:lnSpc>
            </a:pPr>
            <a:r>
              <a:rPr lang="fr-FR" sz="1200">
                <a:latin typeface="Lucida Sans Unicode" pitchFamily="34" charset="0"/>
              </a:rPr>
              <a:t>                                                           0);		//copy number</a:t>
            </a:r>
          </a:p>
          <a:p>
            <a:pPr>
              <a:lnSpc>
                <a:spcPct val="80000"/>
              </a:lnSpc>
            </a:pPr>
            <a:endParaRPr lang="fr-FR" sz="1200">
              <a:latin typeface="Lucida Sans Unicode" pitchFamily="34" charset="0"/>
            </a:endParaRPr>
          </a:p>
        </p:txBody>
      </p:sp>
      <p:sp>
        <p:nvSpPr>
          <p:cNvPr id="95255" name="Oval 15"/>
          <p:cNvSpPr>
            <a:spLocks noChangeArrowheads="1"/>
          </p:cNvSpPr>
          <p:nvPr/>
        </p:nvSpPr>
        <p:spPr bwMode="auto">
          <a:xfrm>
            <a:off x="3670300" y="2924175"/>
            <a:ext cx="358775" cy="217488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e la date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12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13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1C860E-EF9B-49FD-84AA-3219180FCBAF}" type="slidenum">
              <a:rPr lang="en-US"/>
              <a:pPr>
                <a:defRPr/>
              </a:pPr>
              <a:t>93</a:t>
            </a:fld>
            <a:endParaRPr lang="en-US"/>
          </a:p>
        </p:txBody>
      </p:sp>
      <p:sp>
        <p:nvSpPr>
          <p:cNvPr id="9626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47650"/>
            <a:ext cx="7772400" cy="1143000"/>
          </a:xfrm>
        </p:spPr>
        <p:txBody>
          <a:bodyPr/>
          <a:lstStyle/>
          <a:p>
            <a:pPr eaLnBrk="1" hangingPunct="1"/>
            <a:r>
              <a:rPr lang="fr-FR" smtClean="0"/>
              <a:t>Volumes et tolérance numérique</a:t>
            </a:r>
          </a:p>
        </p:txBody>
      </p:sp>
      <p:sp>
        <p:nvSpPr>
          <p:cNvPr id="9626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1690688"/>
            <a:ext cx="4535488" cy="4473575"/>
          </a:xfrm>
        </p:spPr>
        <p:txBody>
          <a:bodyPr/>
          <a:lstStyle/>
          <a:p>
            <a:pPr eaLnBrk="1" hangingPunct="1"/>
            <a:r>
              <a:rPr lang="fr-FR" sz="2400" smtClean="0"/>
              <a:t>Une complication est due aux arrondis numériques, qui peuvent créer des confusions</a:t>
            </a:r>
          </a:p>
          <a:p>
            <a:pPr lvl="1" eaLnBrk="1" hangingPunct="1"/>
            <a:r>
              <a:rPr lang="fr-FR" sz="2000" smtClean="0"/>
              <a:t>Dans quel volume est ce point ?</a:t>
            </a:r>
          </a:p>
          <a:p>
            <a:pPr eaLnBrk="1" hangingPunct="1"/>
            <a:r>
              <a:rPr lang="fr-FR" sz="2400" smtClean="0"/>
              <a:t>Pour contrôler ce problème, Geant4 introduit une « épaisseur » aux surfaces</a:t>
            </a:r>
          </a:p>
          <a:p>
            <a:pPr lvl="1" eaLnBrk="1" hangingPunct="1"/>
            <a:r>
              <a:rPr lang="fr-FR" sz="2000" smtClean="0"/>
              <a:t>Cette épaisseur étant supérieure aux arrondis numériques</a:t>
            </a:r>
          </a:p>
          <a:p>
            <a:pPr lvl="1" eaLnBrk="1" hangingPunct="1"/>
            <a:r>
              <a:rPr lang="fr-FR" sz="2000" smtClean="0"/>
              <a:t>Permet de dire qu’un point est sur la surface</a:t>
            </a:r>
          </a:p>
          <a:p>
            <a:pPr lvl="2" eaLnBrk="1" hangingPunct="1"/>
            <a:r>
              <a:rPr lang="fr-FR" sz="1800" smtClean="0"/>
              <a:t>Et de prendre des précautions</a:t>
            </a:r>
          </a:p>
        </p:txBody>
      </p:sp>
      <p:sp>
        <p:nvSpPr>
          <p:cNvPr id="96263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010150" y="1690688"/>
            <a:ext cx="3810000" cy="4114800"/>
          </a:xfrm>
        </p:spPr>
        <p:txBody>
          <a:bodyPr/>
          <a:lstStyle/>
          <a:p>
            <a:pPr eaLnBrk="1" hangingPunct="1"/>
            <a:endParaRPr lang="fr-FR" sz="2400" smtClean="0"/>
          </a:p>
        </p:txBody>
      </p:sp>
      <p:sp>
        <p:nvSpPr>
          <p:cNvPr id="96264" name="AutoShape 5"/>
          <p:cNvSpPr>
            <a:spLocks noChangeArrowheads="1"/>
          </p:cNvSpPr>
          <p:nvPr/>
        </p:nvSpPr>
        <p:spPr bwMode="auto">
          <a:xfrm rot="268115">
            <a:off x="6753225" y="1741488"/>
            <a:ext cx="1873250" cy="1993900"/>
          </a:xfrm>
          <a:prstGeom prst="parallelogram">
            <a:avLst>
              <a:gd name="adj" fmla="val 25000"/>
            </a:avLst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fr-FR"/>
              <a:t>A</a:t>
            </a:r>
          </a:p>
        </p:txBody>
      </p:sp>
      <p:sp>
        <p:nvSpPr>
          <p:cNvPr id="96265" name="AutoShape 6"/>
          <p:cNvSpPr>
            <a:spLocks noChangeArrowheads="1"/>
          </p:cNvSpPr>
          <p:nvPr/>
        </p:nvSpPr>
        <p:spPr bwMode="auto">
          <a:xfrm rot="377018">
            <a:off x="5365750" y="1628775"/>
            <a:ext cx="1873250" cy="1993900"/>
          </a:xfrm>
          <a:prstGeom prst="parallelogram">
            <a:avLst>
              <a:gd name="adj" fmla="val 25000"/>
            </a:avLst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fr-FR"/>
              <a:t>B</a:t>
            </a:r>
          </a:p>
        </p:txBody>
      </p:sp>
      <p:sp>
        <p:nvSpPr>
          <p:cNvPr id="96266" name="Oval 7"/>
          <p:cNvSpPr>
            <a:spLocks noChangeAspect="1" noChangeArrowheads="1"/>
          </p:cNvSpPr>
          <p:nvPr/>
        </p:nvSpPr>
        <p:spPr bwMode="auto">
          <a:xfrm>
            <a:off x="7194550" y="1863725"/>
            <a:ext cx="90488" cy="90488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008" name="AutoShape 8"/>
          <p:cNvSpPr>
            <a:spLocks noChangeArrowheads="1"/>
          </p:cNvSpPr>
          <p:nvPr/>
        </p:nvSpPr>
        <p:spPr bwMode="auto">
          <a:xfrm rot="268115">
            <a:off x="6751638" y="4027488"/>
            <a:ext cx="1873250" cy="1993900"/>
          </a:xfrm>
          <a:prstGeom prst="parallelogram">
            <a:avLst>
              <a:gd name="adj" fmla="val 25000"/>
            </a:avLst>
          </a:prstGeom>
          <a:noFill/>
          <a:ln w="1905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fr-FR"/>
              <a:t>A</a:t>
            </a:r>
          </a:p>
        </p:txBody>
      </p:sp>
      <p:sp>
        <p:nvSpPr>
          <p:cNvPr id="256009" name="AutoShape 9"/>
          <p:cNvSpPr>
            <a:spLocks noChangeArrowheads="1"/>
          </p:cNvSpPr>
          <p:nvPr/>
        </p:nvSpPr>
        <p:spPr bwMode="auto">
          <a:xfrm rot="377018">
            <a:off x="5356225" y="3914775"/>
            <a:ext cx="1873250" cy="1993900"/>
          </a:xfrm>
          <a:prstGeom prst="parallelogram">
            <a:avLst>
              <a:gd name="adj" fmla="val 25000"/>
            </a:avLst>
          </a:prstGeom>
          <a:noFill/>
          <a:ln w="1905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fr-FR"/>
              <a:t>B</a:t>
            </a:r>
          </a:p>
        </p:txBody>
      </p:sp>
      <p:sp>
        <p:nvSpPr>
          <p:cNvPr id="256010" name="Oval 10"/>
          <p:cNvSpPr>
            <a:spLocks noChangeAspect="1" noChangeArrowheads="1"/>
          </p:cNvSpPr>
          <p:nvPr/>
        </p:nvSpPr>
        <p:spPr bwMode="auto">
          <a:xfrm>
            <a:off x="7194550" y="4149725"/>
            <a:ext cx="90488" cy="90488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6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56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56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08" grpId="0" animBg="1"/>
      <p:bldP spid="256009" grpId="0" animBg="1"/>
      <p:bldP spid="256010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B4E6A8-A257-4F24-AA04-ECFF0E6F189E}" type="slidenum">
              <a:rPr lang="en-US"/>
              <a:pPr>
                <a:defRPr/>
              </a:pPr>
              <a:t>94</a:t>
            </a:fld>
            <a:endParaRPr lang="en-US"/>
          </a:p>
        </p:txBody>
      </p:sp>
      <p:pic>
        <p:nvPicPr>
          <p:cNvPr id="97285" name="Picture 4" descr="wheel24-2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50" y="-71438"/>
            <a:ext cx="12096750" cy="832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162273"/>
            <a:ext cx="7772400" cy="1143001"/>
          </a:xfrm>
        </p:spPr>
        <p:txBody>
          <a:bodyPr/>
          <a:lstStyle/>
          <a:p>
            <a:pPr eaLnBrk="1" hangingPunct="1"/>
            <a:r>
              <a:rPr lang="fr-FR" dirty="0" smtClean="0"/>
              <a:t>Volumes et navigation</a:t>
            </a:r>
          </a:p>
        </p:txBody>
      </p:sp>
      <p:sp>
        <p:nvSpPr>
          <p:cNvPr id="269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908050"/>
            <a:ext cx="8642350" cy="6985000"/>
          </a:xfrm>
        </p:spPr>
        <p:txBody>
          <a:bodyPr/>
          <a:lstStyle/>
          <a:p>
            <a:pPr eaLnBrk="1" hangingPunct="1"/>
            <a:r>
              <a:rPr lang="fr-FR" sz="2400" smtClean="0"/>
              <a:t>La navigation consiste à savoir répondre à la question:</a:t>
            </a:r>
          </a:p>
          <a:p>
            <a:pPr lvl="1" eaLnBrk="1" hangingPunct="1"/>
            <a:r>
              <a:rPr lang="fr-FR" sz="2000" smtClean="0"/>
              <a:t>Soit un point P(x,y,z), dans quel volume est ce point P ?</a:t>
            </a:r>
          </a:p>
          <a:p>
            <a:pPr lvl="2" eaLnBrk="1" hangingPunct="1"/>
            <a:r>
              <a:rPr lang="fr-FR" sz="1800" smtClean="0"/>
              <a:t>Afin notamment de connaître le matériau courant</a:t>
            </a:r>
          </a:p>
          <a:p>
            <a:pPr lvl="1" eaLnBrk="1" hangingPunct="1"/>
            <a:r>
              <a:rPr lang="fr-FR" sz="2000" smtClean="0"/>
              <a:t>Il faut avoir conscience que la géométrie « n’existe pas »</a:t>
            </a:r>
          </a:p>
          <a:p>
            <a:pPr lvl="2" eaLnBrk="1" hangingPunct="1"/>
            <a:r>
              <a:rPr lang="fr-FR" sz="1800" smtClean="0"/>
              <a:t>On donne en réalité une suite de définitions de volumes et de relations entre ces volumes, basées sur des conventions</a:t>
            </a:r>
          </a:p>
          <a:p>
            <a:pPr lvl="2" eaLnBrk="1" hangingPunct="1"/>
            <a:r>
              <a:rPr lang="fr-FR" sz="1800" smtClean="0"/>
              <a:t>Le « navigateur » est plus proprement dit un « interpréteur » de géométrie</a:t>
            </a:r>
          </a:p>
          <a:p>
            <a:pPr eaLnBrk="1" hangingPunct="1"/>
            <a:r>
              <a:rPr lang="fr-FR" sz="2400" smtClean="0"/>
              <a:t>Les performances de la navigation deviennent critiques dès lors que l’on considère de grands nombres de volumes</a:t>
            </a:r>
          </a:p>
          <a:p>
            <a:pPr lvl="1" eaLnBrk="1" hangingPunct="1"/>
            <a:r>
              <a:rPr lang="fr-FR" sz="2000" smtClean="0"/>
              <a:t>Exemple : ATLAS ~ 10 millions de volumes !</a:t>
            </a:r>
          </a:p>
          <a:p>
            <a:pPr eaLnBrk="1" hangingPunct="1"/>
            <a:r>
              <a:rPr lang="fr-FR" sz="2400" smtClean="0"/>
              <a:t>La navigation de Geant4 repose sur la technique de « voxélisation »</a:t>
            </a:r>
          </a:p>
          <a:p>
            <a:pPr lvl="1" eaLnBrk="1" hangingPunct="1"/>
            <a:r>
              <a:rPr lang="fr-FR" sz="2000" smtClean="0"/>
              <a:t>La géométrie est découpée en une grille 3D, chacune des cellules de cette grille étant occupée par un petit nombre de volumes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9315" grpId="0" build="p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2B2CF5-8342-4031-AD39-279EEE1452EA}" type="slidenum">
              <a:rPr lang="en-US"/>
              <a:pPr>
                <a:defRPr/>
              </a:pPr>
              <a:t>95</a:t>
            </a:fld>
            <a:endParaRPr lang="en-US"/>
          </a:p>
        </p:txBody>
      </p:sp>
      <p:sp>
        <p:nvSpPr>
          <p:cNvPr id="983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smtClean="0"/>
              <a:t>À quoi ressemblent ces voxels ?</a:t>
            </a:r>
          </a:p>
        </p:txBody>
      </p:sp>
      <p:sp>
        <p:nvSpPr>
          <p:cNvPr id="9831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fr-FR" smtClean="0"/>
          </a:p>
        </p:txBody>
      </p:sp>
      <p:pic>
        <p:nvPicPr>
          <p:cNvPr id="983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565400"/>
            <a:ext cx="8031162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AB72EF-6520-485C-AABA-96A2038750DB}" type="slidenum">
              <a:rPr lang="en-US"/>
              <a:pPr>
                <a:defRPr/>
              </a:pPr>
              <a:t>96</a:t>
            </a:fld>
            <a:endParaRPr lang="en-US"/>
          </a:p>
        </p:txBody>
      </p:sp>
      <p:sp>
        <p:nvSpPr>
          <p:cNvPr id="99333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fr-FR" smtClean="0"/>
              <a:t>Particules</a:t>
            </a:r>
          </a:p>
        </p:txBody>
      </p:sp>
      <p:sp>
        <p:nvSpPr>
          <p:cNvPr id="99334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C13872-1D52-4048-A2CF-9E4089792AD3}" type="slidenum">
              <a:rPr lang="en-US"/>
              <a:pPr>
                <a:defRPr/>
              </a:pPr>
              <a:t>97</a:t>
            </a:fld>
            <a:endParaRPr lang="en-US"/>
          </a:p>
        </p:txBody>
      </p:sp>
      <p:sp>
        <p:nvSpPr>
          <p:cNvPr id="10035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33375"/>
            <a:ext cx="7772400" cy="1143000"/>
          </a:xfrm>
        </p:spPr>
        <p:txBody>
          <a:bodyPr/>
          <a:lstStyle/>
          <a:p>
            <a:pPr eaLnBrk="1" hangingPunct="1"/>
            <a:r>
              <a:rPr lang="fr-FR" smtClean="0"/>
              <a:t>Particules et processus</a:t>
            </a:r>
          </a:p>
        </p:txBody>
      </p:sp>
      <p:sp>
        <p:nvSpPr>
          <p:cNvPr id="1003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04975"/>
            <a:ext cx="7772400" cy="4114800"/>
          </a:xfrm>
        </p:spPr>
        <p:txBody>
          <a:bodyPr/>
          <a:lstStyle/>
          <a:p>
            <a:pPr eaLnBrk="1" hangingPunct="1"/>
            <a:r>
              <a:rPr lang="fr-FR" sz="2800" smtClean="0"/>
              <a:t>Les particules sont définies par leurs propriétés statiques telles que masse, charge, spin, etc…</a:t>
            </a:r>
          </a:p>
          <a:p>
            <a:pPr eaLnBrk="1" hangingPunct="1"/>
            <a:r>
              <a:rPr lang="fr-FR" sz="2800" i="1" smtClean="0"/>
              <a:t>Elles ne sont, en elles-mêmes, sensibles à aucune physique !</a:t>
            </a:r>
          </a:p>
          <a:p>
            <a:pPr eaLnBrk="1" hangingPunct="1"/>
            <a:r>
              <a:rPr lang="fr-FR" sz="2800" smtClean="0"/>
              <a:t>Elle acquièrent cette sensibilité physique </a:t>
            </a:r>
            <a:r>
              <a:rPr lang="fr-FR" sz="2800" i="1" smtClean="0"/>
              <a:t>via</a:t>
            </a:r>
            <a:r>
              <a:rPr lang="fr-FR" sz="2800" smtClean="0"/>
              <a:t> les processus physiques qu’on leur associe</a:t>
            </a:r>
          </a:p>
          <a:p>
            <a:pPr lvl="1" eaLnBrk="1" hangingPunct="1"/>
            <a:r>
              <a:rPr lang="fr-FR" sz="2400" smtClean="0"/>
              <a:t>Et pour un électron, on associera l’ionisation, le bremstralhung, le processus de transport</a:t>
            </a:r>
          </a:p>
          <a:p>
            <a:pPr lvl="1" eaLnBrk="1" hangingPunct="1"/>
            <a:r>
              <a:rPr lang="fr-FR" sz="2400" smtClean="0"/>
              <a:t>Pour un positron, on associera en plus l’annihilation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46275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Espace réservé de la date 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mtClean="0"/>
              <a:t>Marc Verderi - LLR</a:t>
            </a:r>
          </a:p>
        </p:txBody>
      </p:sp>
      <p:sp>
        <p:nvSpPr>
          <p:cNvPr id="101379" name="Espace réservé du pied de page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 smtClean="0"/>
              <a:t>De la physique au detecteur - Aussois - Decembre 2012</a:t>
            </a:r>
            <a:endParaRPr lang="en-US" smtClean="0"/>
          </a:p>
        </p:txBody>
      </p:sp>
      <p:sp>
        <p:nvSpPr>
          <p:cNvPr id="101380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75E39B71-3B37-4FDC-AB5B-3A410012BF4A}" type="slidenum">
              <a:rPr lang="en-US" smtClean="0"/>
              <a:pPr/>
              <a:t>98</a:t>
            </a:fld>
            <a:endParaRPr lang="en-US" smtClean="0"/>
          </a:p>
        </p:txBody>
      </p:sp>
      <p:sp>
        <p:nvSpPr>
          <p:cNvPr id="3778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88913"/>
            <a:ext cx="7772400" cy="1141412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fr-FR" smtClean="0"/>
              <a:t>Sensibilité à la physique</a:t>
            </a:r>
            <a:endParaRPr lang="fr-FR" b="1" i="1" smtClean="0">
              <a:solidFill>
                <a:schemeClr val="bg1"/>
              </a:solidFill>
              <a:effectDag name="">
                <a:cont type="tree" name="">
                  <a:effect ref="fillLine"/>
                  <a:outerShdw dist="38100" dir="13500000" algn="br">
                    <a:srgbClr val="4C4CE5"/>
                  </a:outerShdw>
                </a:cont>
                <a:cont type="tree" name="">
                  <a:effect ref="fillLine"/>
                  <a:outerShdw dist="38100" dir="2700000" algn="tl">
                    <a:srgbClr val="00005B"/>
                  </a:outerShdw>
                </a:cont>
                <a:effect ref="fillLine"/>
              </a:effectDag>
            </a:endParaRPr>
          </a:p>
        </p:txBody>
      </p:sp>
      <p:grpSp>
        <p:nvGrpSpPr>
          <p:cNvPr id="101382" name="Group 7"/>
          <p:cNvGrpSpPr>
            <a:grpSpLocks/>
          </p:cNvGrpSpPr>
          <p:nvPr/>
        </p:nvGrpSpPr>
        <p:grpSpPr bwMode="auto">
          <a:xfrm>
            <a:off x="1530350" y="2103438"/>
            <a:ext cx="2533650" cy="635000"/>
            <a:chOff x="2136" y="2033"/>
            <a:chExt cx="1596" cy="400"/>
          </a:xfrm>
        </p:grpSpPr>
        <p:sp>
          <p:nvSpPr>
            <p:cNvPr id="101411" name="Rectangle 8"/>
            <p:cNvSpPr>
              <a:spLocks noChangeArrowheads="1"/>
            </p:cNvSpPr>
            <p:nvPr/>
          </p:nvSpPr>
          <p:spPr bwMode="auto">
            <a:xfrm>
              <a:off x="2136" y="2033"/>
              <a:ext cx="1596" cy="286"/>
            </a:xfrm>
            <a:prstGeom prst="rect">
              <a:avLst/>
            </a:prstGeom>
            <a:solidFill>
              <a:srgbClr val="99CCFF"/>
            </a:solidFill>
            <a:ln w="25400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1412" name="Text Box 9"/>
            <p:cNvSpPr txBox="1">
              <a:spLocks noChangeArrowheads="1"/>
            </p:cNvSpPr>
            <p:nvPr/>
          </p:nvSpPr>
          <p:spPr bwMode="auto">
            <a:xfrm>
              <a:off x="2180" y="2056"/>
              <a:ext cx="150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CC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8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sz="2000">
                  <a:solidFill>
                    <a:schemeClr val="bg2"/>
                  </a:solidFill>
                  <a:latin typeface="Tahoma" pitchFamily="34" charset="0"/>
                </a:rPr>
                <a:t>G4ParticleDefinition</a:t>
              </a:r>
            </a:p>
          </p:txBody>
        </p:sp>
        <p:sp>
          <p:nvSpPr>
            <p:cNvPr id="101413" name="Rectangle 10"/>
            <p:cNvSpPr>
              <a:spLocks noChangeArrowheads="1"/>
            </p:cNvSpPr>
            <p:nvPr/>
          </p:nvSpPr>
          <p:spPr bwMode="auto">
            <a:xfrm>
              <a:off x="2136" y="2319"/>
              <a:ext cx="1596" cy="114"/>
            </a:xfrm>
            <a:prstGeom prst="rect">
              <a:avLst/>
            </a:prstGeom>
            <a:solidFill>
              <a:srgbClr val="99CCFF"/>
            </a:solidFill>
            <a:ln w="25400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77871" name="Group 15"/>
          <p:cNvGrpSpPr>
            <a:grpSpLocks/>
          </p:cNvGrpSpPr>
          <p:nvPr/>
        </p:nvGrpSpPr>
        <p:grpSpPr bwMode="auto">
          <a:xfrm>
            <a:off x="2525713" y="2890838"/>
            <a:ext cx="2306637" cy="485775"/>
            <a:chOff x="2856" y="2622"/>
            <a:chExt cx="1453" cy="306"/>
          </a:xfrm>
        </p:grpSpPr>
        <p:sp>
          <p:nvSpPr>
            <p:cNvPr id="101408" name="Rectangle 16"/>
            <p:cNvSpPr>
              <a:spLocks noChangeArrowheads="1"/>
            </p:cNvSpPr>
            <p:nvPr/>
          </p:nvSpPr>
          <p:spPr bwMode="auto">
            <a:xfrm>
              <a:off x="2880" y="2665"/>
              <a:ext cx="1402" cy="188"/>
            </a:xfrm>
            <a:prstGeom prst="rect">
              <a:avLst/>
            </a:prstGeom>
            <a:solidFill>
              <a:srgbClr val="99CCFF"/>
            </a:solidFill>
            <a:ln w="25400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1409" name="Text Box 17"/>
            <p:cNvSpPr txBox="1">
              <a:spLocks noChangeArrowheads="1"/>
            </p:cNvSpPr>
            <p:nvPr/>
          </p:nvSpPr>
          <p:spPr bwMode="auto">
            <a:xfrm>
              <a:off x="2856" y="2622"/>
              <a:ext cx="145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CC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8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sz="2000">
                  <a:solidFill>
                    <a:schemeClr val="bg2"/>
                  </a:solidFill>
                  <a:latin typeface="Tahoma" pitchFamily="34" charset="0"/>
                </a:rPr>
                <a:t>G4ProcessManager</a:t>
              </a:r>
            </a:p>
          </p:txBody>
        </p:sp>
        <p:sp>
          <p:nvSpPr>
            <p:cNvPr id="101410" name="Rectangle 18"/>
            <p:cNvSpPr>
              <a:spLocks noChangeArrowheads="1"/>
            </p:cNvSpPr>
            <p:nvPr/>
          </p:nvSpPr>
          <p:spPr bwMode="auto">
            <a:xfrm>
              <a:off x="2880" y="2853"/>
              <a:ext cx="1402" cy="75"/>
            </a:xfrm>
            <a:prstGeom prst="rect">
              <a:avLst/>
            </a:prstGeom>
            <a:solidFill>
              <a:srgbClr val="99CCFF"/>
            </a:solidFill>
            <a:ln w="25400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1384" name="Text Box 21"/>
          <p:cNvSpPr txBox="1">
            <a:spLocks noChangeArrowheads="1"/>
          </p:cNvSpPr>
          <p:nvPr/>
        </p:nvSpPr>
        <p:spPr bwMode="auto">
          <a:xfrm>
            <a:off x="4081463" y="1989138"/>
            <a:ext cx="2490787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Char char="•"/>
            </a:pPr>
            <a:r>
              <a:rPr lang="en-US" sz="2000">
                <a:latin typeface="Times New Roman" pitchFamily="18" charset="0"/>
              </a:rPr>
              <a:t>  Le type de particule: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Char char="§"/>
            </a:pPr>
            <a:r>
              <a:rPr lang="en-US" sz="2000">
                <a:latin typeface="Times New Roman" pitchFamily="18" charset="0"/>
              </a:rPr>
              <a:t>  G4Electron,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Char char="§"/>
            </a:pPr>
            <a:r>
              <a:rPr lang="en-US" sz="2000">
                <a:latin typeface="Times New Roman" pitchFamily="18" charset="0"/>
              </a:rPr>
              <a:t>  G4PionPlus…</a:t>
            </a:r>
          </a:p>
        </p:txBody>
      </p:sp>
      <p:sp>
        <p:nvSpPr>
          <p:cNvPr id="377878" name="Text Box 22"/>
          <p:cNvSpPr txBox="1">
            <a:spLocks noChangeArrowheads="1"/>
          </p:cNvSpPr>
          <p:nvPr/>
        </p:nvSpPr>
        <p:spPr bwMode="auto">
          <a:xfrm>
            <a:off x="4824413" y="2989263"/>
            <a:ext cx="3708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Char char="•"/>
            </a:pPr>
            <a:r>
              <a:rPr lang="en-US" sz="2000">
                <a:latin typeface="Times New Roman" pitchFamily="18" charset="0"/>
              </a:rPr>
              <a:t>  Gestionnaire de processus</a:t>
            </a:r>
          </a:p>
        </p:txBody>
      </p:sp>
      <p:sp>
        <p:nvSpPr>
          <p:cNvPr id="377879" name="Text Box 23"/>
          <p:cNvSpPr txBox="1">
            <a:spLocks noChangeArrowheads="1"/>
          </p:cNvSpPr>
          <p:nvPr/>
        </p:nvSpPr>
        <p:spPr bwMode="auto">
          <a:xfrm>
            <a:off x="5268913" y="3627438"/>
            <a:ext cx="20478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Char char="•"/>
            </a:pPr>
            <a:r>
              <a:rPr lang="en-US" sz="2000">
                <a:latin typeface="Times New Roman" pitchFamily="18" charset="0"/>
              </a:rPr>
              <a:t>  … les processus</a:t>
            </a:r>
          </a:p>
        </p:txBody>
      </p:sp>
      <p:grpSp>
        <p:nvGrpSpPr>
          <p:cNvPr id="377880" name="Group 24"/>
          <p:cNvGrpSpPr>
            <a:grpSpLocks/>
          </p:cNvGrpSpPr>
          <p:nvPr/>
        </p:nvGrpSpPr>
        <p:grpSpPr bwMode="auto">
          <a:xfrm>
            <a:off x="3240088" y="3382963"/>
            <a:ext cx="533400" cy="1295400"/>
            <a:chOff x="3272" y="2728"/>
            <a:chExt cx="336" cy="816"/>
          </a:xfrm>
        </p:grpSpPr>
        <p:sp>
          <p:nvSpPr>
            <p:cNvPr id="101405" name="Freeform 25"/>
            <p:cNvSpPr>
              <a:spLocks/>
            </p:cNvSpPr>
            <p:nvPr/>
          </p:nvSpPr>
          <p:spPr bwMode="auto">
            <a:xfrm>
              <a:off x="3272" y="2728"/>
              <a:ext cx="336" cy="816"/>
            </a:xfrm>
            <a:custGeom>
              <a:avLst/>
              <a:gdLst>
                <a:gd name="T0" fmla="*/ 0 w 336"/>
                <a:gd name="T1" fmla="*/ 0 h 816"/>
                <a:gd name="T2" fmla="*/ 0 w 336"/>
                <a:gd name="T3" fmla="*/ 816 h 816"/>
                <a:gd name="T4" fmla="*/ 336 w 336"/>
                <a:gd name="T5" fmla="*/ 816 h 81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36" h="816">
                  <a:moveTo>
                    <a:pt x="0" y="0"/>
                  </a:moveTo>
                  <a:lnTo>
                    <a:pt x="0" y="816"/>
                  </a:lnTo>
                  <a:lnTo>
                    <a:pt x="336" y="816"/>
                  </a:ln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 type="diamond" w="lg" len="lg"/>
              <a:tailEnd type="arrow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01406" name="Line 26"/>
            <p:cNvSpPr>
              <a:spLocks noChangeShapeType="1"/>
            </p:cNvSpPr>
            <p:nvPr/>
          </p:nvSpPr>
          <p:spPr bwMode="auto">
            <a:xfrm>
              <a:off x="3272" y="3256"/>
              <a:ext cx="336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01407" name="Line 27"/>
            <p:cNvSpPr>
              <a:spLocks noChangeShapeType="1"/>
            </p:cNvSpPr>
            <p:nvPr/>
          </p:nvSpPr>
          <p:spPr bwMode="auto">
            <a:xfrm>
              <a:off x="3272" y="2968"/>
              <a:ext cx="336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377884" name="Group 28"/>
          <p:cNvGrpSpPr>
            <a:grpSpLocks/>
          </p:cNvGrpSpPr>
          <p:nvPr/>
        </p:nvGrpSpPr>
        <p:grpSpPr bwMode="auto">
          <a:xfrm>
            <a:off x="3779838" y="3563938"/>
            <a:ext cx="1447800" cy="1371600"/>
            <a:chOff x="3612" y="2824"/>
            <a:chExt cx="912" cy="864"/>
          </a:xfrm>
        </p:grpSpPr>
        <p:grpSp>
          <p:nvGrpSpPr>
            <p:cNvPr id="101390" name="Group 29"/>
            <p:cNvGrpSpPr>
              <a:grpSpLocks/>
            </p:cNvGrpSpPr>
            <p:nvPr/>
          </p:nvGrpSpPr>
          <p:grpSpPr bwMode="auto">
            <a:xfrm>
              <a:off x="3616" y="3112"/>
              <a:ext cx="908" cy="292"/>
              <a:chOff x="4132" y="3548"/>
              <a:chExt cx="908" cy="292"/>
            </a:xfrm>
          </p:grpSpPr>
          <p:grpSp>
            <p:nvGrpSpPr>
              <p:cNvPr id="101401" name="Group 30"/>
              <p:cNvGrpSpPr>
                <a:grpSpLocks/>
              </p:cNvGrpSpPr>
              <p:nvPr/>
            </p:nvGrpSpPr>
            <p:grpSpPr bwMode="auto">
              <a:xfrm>
                <a:off x="4132" y="3584"/>
                <a:ext cx="908" cy="256"/>
                <a:chOff x="2120" y="1626"/>
                <a:chExt cx="1520" cy="256"/>
              </a:xfrm>
            </p:grpSpPr>
            <p:sp>
              <p:nvSpPr>
                <p:cNvPr id="101403" name="Rectangle 31"/>
                <p:cNvSpPr>
                  <a:spLocks noChangeArrowheads="1"/>
                </p:cNvSpPr>
                <p:nvPr/>
              </p:nvSpPr>
              <p:spPr bwMode="auto">
                <a:xfrm>
                  <a:off x="2120" y="1626"/>
                  <a:ext cx="1520" cy="256"/>
                </a:xfrm>
                <a:prstGeom prst="rect">
                  <a:avLst/>
                </a:prstGeom>
                <a:solidFill>
                  <a:srgbClr val="99CCFF"/>
                </a:solidFill>
                <a:ln w="25400">
                  <a:solidFill>
                    <a:srgbClr val="008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404" name="Rectangle 32"/>
                <p:cNvSpPr>
                  <a:spLocks noChangeArrowheads="1"/>
                </p:cNvSpPr>
                <p:nvPr/>
              </p:nvSpPr>
              <p:spPr bwMode="auto">
                <a:xfrm>
                  <a:off x="2120" y="1818"/>
                  <a:ext cx="1520" cy="64"/>
                </a:xfrm>
                <a:prstGeom prst="rect">
                  <a:avLst/>
                </a:prstGeom>
                <a:solidFill>
                  <a:srgbClr val="99CCFF"/>
                </a:solidFill>
                <a:ln w="25400">
                  <a:solidFill>
                    <a:srgbClr val="008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01402" name="Text Box 33"/>
              <p:cNvSpPr txBox="1">
                <a:spLocks noChangeArrowheads="1"/>
              </p:cNvSpPr>
              <p:nvPr/>
            </p:nvSpPr>
            <p:spPr bwMode="auto">
              <a:xfrm>
                <a:off x="4172" y="3548"/>
                <a:ext cx="823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2000">
                    <a:solidFill>
                      <a:schemeClr val="bg2"/>
                    </a:solidFill>
                    <a:latin typeface="Tahoma" pitchFamily="34" charset="0"/>
                  </a:rPr>
                  <a:t>Process_2</a:t>
                </a:r>
              </a:p>
            </p:txBody>
          </p:sp>
        </p:grpSp>
        <p:grpSp>
          <p:nvGrpSpPr>
            <p:cNvPr id="101391" name="Group 34"/>
            <p:cNvGrpSpPr>
              <a:grpSpLocks/>
            </p:cNvGrpSpPr>
            <p:nvPr/>
          </p:nvGrpSpPr>
          <p:grpSpPr bwMode="auto">
            <a:xfrm>
              <a:off x="3612" y="2824"/>
              <a:ext cx="908" cy="292"/>
              <a:chOff x="4132" y="3548"/>
              <a:chExt cx="908" cy="292"/>
            </a:xfrm>
          </p:grpSpPr>
          <p:grpSp>
            <p:nvGrpSpPr>
              <p:cNvPr id="101397" name="Group 35"/>
              <p:cNvGrpSpPr>
                <a:grpSpLocks/>
              </p:cNvGrpSpPr>
              <p:nvPr/>
            </p:nvGrpSpPr>
            <p:grpSpPr bwMode="auto">
              <a:xfrm>
                <a:off x="4132" y="3584"/>
                <a:ext cx="908" cy="256"/>
                <a:chOff x="2120" y="1626"/>
                <a:chExt cx="1520" cy="256"/>
              </a:xfrm>
            </p:grpSpPr>
            <p:sp>
              <p:nvSpPr>
                <p:cNvPr id="101399" name="Rectangle 36"/>
                <p:cNvSpPr>
                  <a:spLocks noChangeArrowheads="1"/>
                </p:cNvSpPr>
                <p:nvPr/>
              </p:nvSpPr>
              <p:spPr bwMode="auto">
                <a:xfrm>
                  <a:off x="2120" y="1626"/>
                  <a:ext cx="1520" cy="256"/>
                </a:xfrm>
                <a:prstGeom prst="rect">
                  <a:avLst/>
                </a:prstGeom>
                <a:solidFill>
                  <a:srgbClr val="99CCFF"/>
                </a:solidFill>
                <a:ln w="25400">
                  <a:solidFill>
                    <a:srgbClr val="008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400" name="Rectangle 37"/>
                <p:cNvSpPr>
                  <a:spLocks noChangeArrowheads="1"/>
                </p:cNvSpPr>
                <p:nvPr/>
              </p:nvSpPr>
              <p:spPr bwMode="auto">
                <a:xfrm>
                  <a:off x="2120" y="1818"/>
                  <a:ext cx="1520" cy="64"/>
                </a:xfrm>
                <a:prstGeom prst="rect">
                  <a:avLst/>
                </a:prstGeom>
                <a:solidFill>
                  <a:srgbClr val="99CCFF"/>
                </a:solidFill>
                <a:ln w="25400">
                  <a:solidFill>
                    <a:srgbClr val="008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01398" name="Text Box 38"/>
              <p:cNvSpPr txBox="1">
                <a:spLocks noChangeArrowheads="1"/>
              </p:cNvSpPr>
              <p:nvPr/>
            </p:nvSpPr>
            <p:spPr bwMode="auto">
              <a:xfrm>
                <a:off x="4172" y="3548"/>
                <a:ext cx="823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2000">
                    <a:solidFill>
                      <a:schemeClr val="bg2"/>
                    </a:solidFill>
                    <a:latin typeface="Tahoma" pitchFamily="34" charset="0"/>
                  </a:rPr>
                  <a:t>Process_1</a:t>
                </a:r>
              </a:p>
            </p:txBody>
          </p:sp>
        </p:grpSp>
        <p:grpSp>
          <p:nvGrpSpPr>
            <p:cNvPr id="101392" name="Group 39"/>
            <p:cNvGrpSpPr>
              <a:grpSpLocks/>
            </p:cNvGrpSpPr>
            <p:nvPr/>
          </p:nvGrpSpPr>
          <p:grpSpPr bwMode="auto">
            <a:xfrm>
              <a:off x="3616" y="3396"/>
              <a:ext cx="908" cy="292"/>
              <a:chOff x="4132" y="3548"/>
              <a:chExt cx="908" cy="292"/>
            </a:xfrm>
          </p:grpSpPr>
          <p:grpSp>
            <p:nvGrpSpPr>
              <p:cNvPr id="101393" name="Group 40"/>
              <p:cNvGrpSpPr>
                <a:grpSpLocks/>
              </p:cNvGrpSpPr>
              <p:nvPr/>
            </p:nvGrpSpPr>
            <p:grpSpPr bwMode="auto">
              <a:xfrm>
                <a:off x="4132" y="3584"/>
                <a:ext cx="908" cy="256"/>
                <a:chOff x="2120" y="1626"/>
                <a:chExt cx="1520" cy="256"/>
              </a:xfrm>
            </p:grpSpPr>
            <p:sp>
              <p:nvSpPr>
                <p:cNvPr id="101395" name="Rectangle 41"/>
                <p:cNvSpPr>
                  <a:spLocks noChangeArrowheads="1"/>
                </p:cNvSpPr>
                <p:nvPr/>
              </p:nvSpPr>
              <p:spPr bwMode="auto">
                <a:xfrm>
                  <a:off x="2120" y="1626"/>
                  <a:ext cx="1520" cy="256"/>
                </a:xfrm>
                <a:prstGeom prst="rect">
                  <a:avLst/>
                </a:prstGeom>
                <a:solidFill>
                  <a:srgbClr val="99CCFF"/>
                </a:solidFill>
                <a:ln w="25400">
                  <a:solidFill>
                    <a:srgbClr val="008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396" name="Rectangle 42"/>
                <p:cNvSpPr>
                  <a:spLocks noChangeArrowheads="1"/>
                </p:cNvSpPr>
                <p:nvPr/>
              </p:nvSpPr>
              <p:spPr bwMode="auto">
                <a:xfrm>
                  <a:off x="2120" y="1818"/>
                  <a:ext cx="1520" cy="64"/>
                </a:xfrm>
                <a:prstGeom prst="rect">
                  <a:avLst/>
                </a:prstGeom>
                <a:solidFill>
                  <a:srgbClr val="99CCFF"/>
                </a:solidFill>
                <a:ln w="25400">
                  <a:solidFill>
                    <a:srgbClr val="008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01394" name="Text Box 43"/>
              <p:cNvSpPr txBox="1">
                <a:spLocks noChangeArrowheads="1"/>
              </p:cNvSpPr>
              <p:nvPr/>
            </p:nvSpPr>
            <p:spPr bwMode="auto">
              <a:xfrm>
                <a:off x="4172" y="3548"/>
                <a:ext cx="823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2000">
                    <a:solidFill>
                      <a:schemeClr val="bg2"/>
                    </a:solidFill>
                    <a:latin typeface="Tahoma" pitchFamily="34" charset="0"/>
                  </a:rPr>
                  <a:t>Process_3</a:t>
                </a:r>
              </a:p>
            </p:txBody>
          </p:sp>
        </p:grpSp>
      </p:grpSp>
      <p:sp>
        <p:nvSpPr>
          <p:cNvPr id="377903" name="Freeform 47"/>
          <p:cNvSpPr>
            <a:spLocks/>
          </p:cNvSpPr>
          <p:nvPr/>
        </p:nvSpPr>
        <p:spPr bwMode="auto">
          <a:xfrm>
            <a:off x="2182813" y="2735263"/>
            <a:ext cx="381000" cy="381000"/>
          </a:xfrm>
          <a:custGeom>
            <a:avLst/>
            <a:gdLst>
              <a:gd name="T0" fmla="*/ 0 w 336"/>
              <a:gd name="T1" fmla="*/ 0 h 720"/>
              <a:gd name="T2" fmla="*/ 0 w 336"/>
              <a:gd name="T3" fmla="*/ 201612500 h 720"/>
              <a:gd name="T4" fmla="*/ 432026786 w 336"/>
              <a:gd name="T5" fmla="*/ 201612500 h 72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36" h="720">
                <a:moveTo>
                  <a:pt x="0" y="0"/>
                </a:moveTo>
                <a:lnTo>
                  <a:pt x="0" y="720"/>
                </a:lnTo>
                <a:lnTo>
                  <a:pt x="336" y="720"/>
                </a:lnTo>
              </a:path>
            </a:pathLst>
          </a:custGeom>
          <a:noFill/>
          <a:ln w="25400" cap="flat" cmpd="sng">
            <a:solidFill>
              <a:schemeClr val="tx1"/>
            </a:solidFill>
            <a:prstDash val="solid"/>
            <a:round/>
            <a:headEnd type="diamond" w="lg" len="lg"/>
            <a:tailEnd type="arrow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77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77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77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77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77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77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7878" grpId="0"/>
      <p:bldP spid="377879" grpId="0"/>
      <p:bldP spid="377903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 Verderi - LLR</a:t>
            </a: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 la physique au detecteur - Aussois - Decembre 2012</a:t>
            </a:r>
            <a:endParaRPr lang="en-US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A79A4F-8D26-458D-9ED0-68AEF7BF318D}" type="slidenum">
              <a:rPr lang="en-US"/>
              <a:pPr>
                <a:defRPr/>
              </a:pPr>
              <a:t>99</a:t>
            </a:fld>
            <a:endParaRPr lang="en-US"/>
          </a:p>
        </p:txBody>
      </p:sp>
      <p:pic>
        <p:nvPicPr>
          <p:cNvPr id="102405" name="Picture 6" descr="bubblechamber2"/>
          <p:cNvPicPr>
            <a:picLocks noChangeAspect="1" noChangeArrowheads="1"/>
          </p:cNvPicPr>
          <p:nvPr/>
        </p:nvPicPr>
        <p:blipFill>
          <a:blip r:embed="rId2">
            <a:lum bright="9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27063"/>
            <a:ext cx="9144000" cy="7858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fr-FR" smtClean="0"/>
              <a:t>Processus physiques</a:t>
            </a:r>
          </a:p>
        </p:txBody>
      </p:sp>
      <p:sp>
        <p:nvSpPr>
          <p:cNvPr id="102407" name="Rectangle 4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fr-FR" smtClean="0"/>
          </a:p>
        </p:txBody>
      </p:sp>
      <p:sp>
        <p:nvSpPr>
          <p:cNvPr id="8" name="Espace réservé de la date 3"/>
          <p:cNvSpPr txBox="1">
            <a:spLocks/>
          </p:cNvSpPr>
          <p:nvPr/>
        </p:nvSpPr>
        <p:spPr bwMode="auto">
          <a:xfrm>
            <a:off x="187325" y="6653213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mtClean="0"/>
              <a:t>Marc Verderi - LLR</a:t>
            </a:r>
            <a:endParaRPr lang="en-US"/>
          </a:p>
        </p:txBody>
      </p:sp>
      <p:sp>
        <p:nvSpPr>
          <p:cNvPr id="9" name="Espace réservé du pied de page 4"/>
          <p:cNvSpPr txBox="1">
            <a:spLocks/>
          </p:cNvSpPr>
          <p:nvPr/>
        </p:nvSpPr>
        <p:spPr bwMode="auto">
          <a:xfrm>
            <a:off x="2563813" y="6653213"/>
            <a:ext cx="43211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mtClean="0"/>
              <a:t>De la physique au detecteur - Aussois - Decembre 2012</a:t>
            </a:r>
            <a:endParaRPr lang="en-US"/>
          </a:p>
        </p:txBody>
      </p:sp>
      <p:sp>
        <p:nvSpPr>
          <p:cNvPr id="10" name="Espace réservé du numéro de diapositive 5"/>
          <p:cNvSpPr txBox="1">
            <a:spLocks/>
          </p:cNvSpPr>
          <p:nvPr/>
        </p:nvSpPr>
        <p:spPr bwMode="auto">
          <a:xfrm>
            <a:off x="7356475" y="6653213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A1C13872-1D52-4048-A2CF-9E4089792AD3}" type="slidenum">
              <a:rPr lang="en-US" smtClean="0"/>
              <a:pPr>
                <a:defRPr/>
              </a:pPr>
              <a:t>99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èle par défau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Modèle par défaut">
  <a:themeElements>
    <a:clrScheme name="2_Modèle par défaut 8">
      <a:dk1>
        <a:srgbClr val="003366"/>
      </a:dk1>
      <a:lt1>
        <a:srgbClr val="FFFFFF"/>
      </a:lt1>
      <a:dk2>
        <a:srgbClr val="000099"/>
      </a:dk2>
      <a:lt2>
        <a:srgbClr val="CCFFFF"/>
      </a:lt2>
      <a:accent1>
        <a:srgbClr val="3366CC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2_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5_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èle par défau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6_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èle par défau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7_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èle par défau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8_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èle par défau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TS103460537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dirty="0"/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 w="1270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tx2">
              <a:lumMod val="20000"/>
              <a:lumOff val="80000"/>
            </a:schemeClr>
          </a:solidFill>
        </a:ln>
      </a:spPr>
      <a:bodyPr wrap="square" rtlCol="0" anchor="ctr" anchorCtr="1">
        <a:sp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Pharmacy design template" id="{31B17BDC-8AFF-47FE-B8AB-2C77A3BDA084}" vid="{8178D3CA-D80E-49E3-B1D5-0DCCF7151C38}"/>
    </a:ext>
  </a:extLst>
</a:theme>
</file>

<file path=ppt/theme/theme8.xml><?xml version="1.0" encoding="utf-8"?>
<a:theme xmlns:a="http://schemas.openxmlformats.org/drawingml/2006/main" name="1_TS103460537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dirty="0"/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 w="1270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tx2">
              <a:lumMod val="20000"/>
              <a:lumOff val="80000"/>
            </a:schemeClr>
          </a:solidFill>
        </a:ln>
      </a:spPr>
      <a:bodyPr wrap="square" rtlCol="0" anchor="ctr" anchorCtr="1">
        <a:sp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Pharmacy design template" id="{31B17BDC-8AFF-47FE-B8AB-2C77A3BDA084}" vid="{8178D3CA-D80E-49E3-B1D5-0DCCF7151C38}"/>
    </a:ext>
  </a:extLst>
</a:theme>
</file>

<file path=ppt/theme/theme9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16516</TotalTime>
  <Words>8762</Words>
  <Application>Microsoft Office PowerPoint</Application>
  <PresentationFormat>Affichage à l'écran (4:3)</PresentationFormat>
  <Paragraphs>2034</Paragraphs>
  <Slides>170</Slides>
  <Notes>116</Notes>
  <HiddenSlides>1</HiddenSlides>
  <MMClips>4</MMClips>
  <ScaleCrop>false</ScaleCrop>
  <HeadingPairs>
    <vt:vector size="6" baseType="variant">
      <vt:variant>
        <vt:lpstr>Thème</vt:lpstr>
      </vt:variant>
      <vt:variant>
        <vt:i4>8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170</vt:i4>
      </vt:variant>
    </vt:vector>
  </HeadingPairs>
  <TitlesOfParts>
    <vt:vector size="180" baseType="lpstr">
      <vt:lpstr>Modèle par défaut</vt:lpstr>
      <vt:lpstr>2_Modèle par défaut</vt:lpstr>
      <vt:lpstr>5_Modèle par défaut</vt:lpstr>
      <vt:lpstr>6_Modèle par défaut</vt:lpstr>
      <vt:lpstr>7_Modèle par défaut</vt:lpstr>
      <vt:lpstr>8_Modèle par défaut</vt:lpstr>
      <vt:lpstr>TS103460537</vt:lpstr>
      <vt:lpstr>1_TS103460537</vt:lpstr>
      <vt:lpstr>Equation</vt:lpstr>
      <vt:lpstr>Équation</vt:lpstr>
      <vt:lpstr>Analyse de physique  – méthodes et outils –</vt:lpstr>
      <vt:lpstr>INTRODUCTION</vt:lpstr>
      <vt:lpstr>Liminaire</vt:lpstr>
      <vt:lpstr>Exemples de collisions… (détecteurs pas à l’échelle)</vt:lpstr>
      <vt:lpstr>Exemples de collisions… (détecteurs pas à l’échelle)</vt:lpstr>
      <vt:lpstr>Exemples de collisions… (détecteurs pas à l’échelle)</vt:lpstr>
      <vt:lpstr>Exemples de collisions… (détecteurs pas à l’échelle)</vt:lpstr>
      <vt:lpstr>Les questions abordées</vt:lpstr>
      <vt:lpstr>PLAN</vt:lpstr>
      <vt:lpstr>– PREMIÈRE PARTIE –  SURVOL DE LA RECONSTRUCTION DES ÉVÈNEMENTS</vt:lpstr>
      <vt:lpstr>Par où commence le problème de reconstruction ? Un exemple d’expérience: BABAR</vt:lpstr>
      <vt:lpstr>Présentation PowerPoint</vt:lpstr>
      <vt:lpstr>Présentation PowerPoint</vt:lpstr>
      <vt:lpstr>Reconstruction ?</vt:lpstr>
      <vt:lpstr>Principe reconstruction</vt:lpstr>
      <vt:lpstr>Présentation PowerPoint</vt:lpstr>
      <vt:lpstr>Calibration: mais encore…</vt:lpstr>
      <vt:lpstr>Algorithmie: patterns</vt:lpstr>
      <vt:lpstr>Algorithmie: ex. reconstruction angle Cherenkov</vt:lpstr>
      <vt:lpstr>Présentation PowerPoint</vt:lpstr>
      <vt:lpstr>Et ensuite…</vt:lpstr>
      <vt:lpstr>Résumé</vt:lpstr>
      <vt:lpstr>– DEUXIÈME PARTIE –  LES GRANDES LIGNES D’UNE MESURE DE PHYSIQUE</vt:lpstr>
      <vt:lpstr>Sur quoi s’appuie une mesure ?</vt:lpstr>
      <vt:lpstr>Exemple: recherche de Higgs</vt:lpstr>
      <vt:lpstr>Exemple: sensibilité à sin(2b)  avec e+e- → U(4S) → B0 anti–B0</vt:lpstr>
      <vt:lpstr>Exemple: sensibilité à sin(2b)  avec e+e- → U(4S) → B0 anti–B0</vt:lpstr>
      <vt:lpstr>Digression: que fait BABAR ?</vt:lpstr>
      <vt:lpstr>Comment procède la mesure ? - survol (puis plus de détails) -</vt:lpstr>
      <vt:lpstr>Mais tout de même…</vt:lpstr>
      <vt:lpstr>La sélection</vt:lpstr>
      <vt:lpstr>Exemple sélection: B0 → J/Y K0S  (0)  J/Y → m+m- et K0S → p+p-</vt:lpstr>
      <vt:lpstr>Exemple sélection: B0 → J/Y K0S  (1)</vt:lpstr>
      <vt:lpstr>Exemple sélection: B0 → J/Y K0S  (2)</vt:lpstr>
      <vt:lpstr>Exemple de candidats sélectionnés</vt:lpstr>
      <vt:lpstr>Données collectées</vt:lpstr>
      <vt:lpstr>Données collectées</vt:lpstr>
      <vt:lpstr>Données collectées</vt:lpstr>
      <vt:lpstr>Allure des données collectées</vt:lpstr>
      <vt:lpstr>La modélisation</vt:lpstr>
      <vt:lpstr>Exemple de « déformations » du modèle théorique par les effets expérimentaux (1)</vt:lpstr>
      <vt:lpstr>Exemple de « déformations » du modèle théorique par les effets expérimentaux (2)</vt:lpstr>
      <vt:lpstr>Validation(s)</vt:lpstr>
      <vt:lpstr>Exemple échantillon de contrôle</vt:lpstr>
      <vt:lpstr>L’ajustement</vt:lpstr>
      <vt:lpstr>Exemple de résultat d’ajustement</vt:lpstr>
      <vt:lpstr>Digression :  retour sur la conception de l’expérience</vt:lpstr>
      <vt:lpstr>Les incertitudes systématiques</vt:lpstr>
      <vt:lpstr>Exemple d’incertitudes dues à des effet systématiques</vt:lpstr>
      <vt:lpstr>Une fois tout ceci fait, on peut publier… (Phys.Rev.D79:072009,2009 / arXiv:0902.1708v2)</vt:lpstr>
      <vt:lpstr>Résumé…</vt:lpstr>
      <vt:lpstr>… et perspectives</vt:lpstr>
      <vt:lpstr>Résumé sessions précédentes</vt:lpstr>
      <vt:lpstr>Reconstruction d’évènements</vt:lpstr>
      <vt:lpstr>Présentation PowerPoint</vt:lpstr>
      <vt:lpstr>Présentation PowerPoint</vt:lpstr>
      <vt:lpstr>Analyse de physique</vt:lpstr>
      <vt:lpstr>– TROISIÈME PARTIE –  LA SIMULATION</vt:lpstr>
      <vt:lpstr>Qu’est-ce que la simulation ?</vt:lpstr>
      <vt:lpstr>Intérêt de la simulation, en général ?</vt:lpstr>
      <vt:lpstr>L’intérêt de la simulation pour nous ? (1)</vt:lpstr>
      <vt:lpstr>L’intérêt de la simulation pour nous ? (2) -avant la construction de l’expérience-</vt:lpstr>
      <vt:lpstr>L’intérêt de la simulation pour nous ? (3) -après la construction de l’expérience-</vt:lpstr>
      <vt:lpstr>Comment procède une simulation ?</vt:lpstr>
      <vt:lpstr>Comment procède une simulation ?</vt:lpstr>
      <vt:lpstr>Geant4</vt:lpstr>
      <vt:lpstr>Un logiciel de simulation : Geant4</vt:lpstr>
      <vt:lpstr>Présentation PowerPoint</vt:lpstr>
      <vt:lpstr>Exemples d’applications</vt:lpstr>
      <vt:lpstr>Exemples d’applications (2)</vt:lpstr>
      <vt:lpstr>Présentation PowerPoint</vt:lpstr>
      <vt:lpstr>Quels sont les composants dont on a besoin pour réaliser une simulation ?</vt:lpstr>
      <vt:lpstr>Abstraction</vt:lpstr>
      <vt:lpstr>Deux classes abstraites clefs dans Geant4</vt:lpstr>
      <vt:lpstr>Dialogue de sourds C++/FORTRAN…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Géométrie</vt:lpstr>
      <vt:lpstr>Volumes / géométrie</vt:lpstr>
      <vt:lpstr>Construction d’une géométrie</vt:lpstr>
      <vt:lpstr>Construction d’une géométrie</vt:lpstr>
      <vt:lpstr>Construction d’une géométrie</vt:lpstr>
      <vt:lpstr>Construction d’une géométrie</vt:lpstr>
      <vt:lpstr>Construction d’une géométrie</vt:lpstr>
      <vt:lpstr>Concrètement…</vt:lpstr>
      <vt:lpstr>Volumes et tolérance numérique</vt:lpstr>
      <vt:lpstr>Volumes et navigation</vt:lpstr>
      <vt:lpstr>À quoi ressemblent ces voxels ?</vt:lpstr>
      <vt:lpstr>Particules</vt:lpstr>
      <vt:lpstr>Particules et processus</vt:lpstr>
      <vt:lpstr>Sensibilité à la physique</vt:lpstr>
      <vt:lpstr>Processus physiques</vt:lpstr>
      <vt:lpstr>Exemples de processus</vt:lpstr>
      <vt:lpstr>Processus Electromagnétiques</vt:lpstr>
      <vt:lpstr>Pourquoi tant de modèles hadroniques ?</vt:lpstr>
      <vt:lpstr>Pourquoi tant de modèles hadroniques ?</vt:lpstr>
      <vt:lpstr>Pourquoi tant de modèles hadroniques ?</vt:lpstr>
      <vt:lpstr>Pourquoi tant de modèles hadroniques ?</vt:lpstr>
      <vt:lpstr>Pourquoi tant de modèles hadroniques ?</vt:lpstr>
      <vt:lpstr>Comment marche un processus ?</vt:lpstr>
      <vt:lpstr>Le stepping</vt:lpstr>
      <vt:lpstr>Le cœur de la simulation: le stepping</vt:lpstr>
      <vt:lpstr>Un step se déroule dans un seul et même volume</vt:lpstr>
      <vt:lpstr>Histoire d’un step</vt:lpstr>
      <vt:lpstr>Histoire d’un step</vt:lpstr>
      <vt:lpstr>Que fait-on des dépôts dans les volumes « sensibles » ?</vt:lpstr>
      <vt:lpstr>Histoire d’un évènement</vt:lpstr>
      <vt:lpstr>Les cuts</vt:lpstr>
      <vt:lpstr>Les cuts</vt:lpstr>
      <vt:lpstr>Les cuts</vt:lpstr>
      <vt:lpstr>Les cuts</vt:lpstr>
      <vt:lpstr>Et enfin…</vt:lpstr>
      <vt:lpstr>Mise en œuvre de la simulation</vt:lpstr>
      <vt:lpstr>Démos ?</vt:lpstr>
      <vt:lpstr>RAPPEL</vt:lpstr>
      <vt:lpstr>– QUATRIÈME PARTIE –   L’AJUSTEMENT</vt:lpstr>
      <vt:lpstr>Introduction</vt:lpstr>
      <vt:lpstr>Introduction</vt:lpstr>
      <vt:lpstr>Introduction</vt:lpstr>
      <vt:lpstr>Probabilités</vt:lpstr>
      <vt:lpstr>Les tirages du LOTO ! (ancienne version du LOTO, à 6 numéros)</vt:lpstr>
      <vt:lpstr>Somme des numéros</vt:lpstr>
      <vt:lpstr>Somme des numéros</vt:lpstr>
      <vt:lpstr>Somme des numéros</vt:lpstr>
      <vt:lpstr>Somme des numéros</vt:lpstr>
      <vt:lpstr>Somme des numéros</vt:lpstr>
      <vt:lpstr>Somme des numéros</vt:lpstr>
      <vt:lpstr>Somme des numéros</vt:lpstr>
      <vt:lpstr>« central limit theorem »</vt:lpstr>
      <vt:lpstr>LOTO &amp; distributions de probabilités</vt:lpstr>
      <vt:lpstr>Pour formaliser: qu’est-ce qu’une distribution de probabilité ?</vt:lpstr>
      <vt:lpstr>Statistiques Ajustement</vt:lpstr>
      <vt:lpstr>Qu’est qu’un « ajustement », « fit » en anglais ?</vt:lpstr>
      <vt:lpstr>Le problème</vt:lpstr>
      <vt:lpstr>Relativement simple dans ce cas…</vt:lpstr>
      <vt:lpstr>Mais en général…</vt:lpstr>
      <vt:lpstr>Mais en général…</vt:lpstr>
      <vt:lpstr>Mais en général…</vt:lpstr>
      <vt:lpstr>Mais en général…</vt:lpstr>
      <vt:lpstr>Mais en général…</vt:lpstr>
      <vt:lpstr>La méthode du maximum de vraisemblance</vt:lpstr>
      <vt:lpstr>Log(vraisemblance)</vt:lpstr>
      <vt:lpstr>Log(vraisemblance)</vt:lpstr>
      <vt:lpstr>Log(vraisemblance)</vt:lpstr>
      <vt:lpstr>Preuve d’un extremum</vt:lpstr>
      <vt:lpstr>Log(vraisemblance)</vt:lpstr>
      <vt:lpstr>Et répétant 1000 fois la même « expérience »…</vt:lpstr>
      <vt:lpstr>Et répétant 1000 fois la même « expérience »…</vt:lpstr>
      <vt:lpstr>Et répétant 1000 fois la même « expérience »…</vt:lpstr>
      <vt:lpstr>Et répétant 1000 fois la même « expérience »…</vt:lpstr>
      <vt:lpstr>Et répétant 1000 fois la même « expérience »…</vt:lpstr>
      <vt:lpstr>Et répétant 1000 fois la même « expérience »…</vt:lpstr>
      <vt:lpstr>Dispersion &amp; incertitudes statistiques</vt:lpstr>
      <vt:lpstr>Incertitude statistique</vt:lpstr>
      <vt:lpstr>On peut donc situer notre résultat en terme de nombre de « sigma »s</vt:lpstr>
      <vt:lpstr>De façon plus générale: corrélation entre paramètres</vt:lpstr>
      <vt:lpstr>Corrélation</vt:lpstr>
      <vt:lpstr>Une autre méthode: le minimum de c2</vt:lpstr>
      <vt:lpstr>Recherche de signal</vt:lpstr>
      <vt:lpstr>Présentation PowerPoint</vt:lpstr>
      <vt:lpstr>Comment on maximise/minimise ?</vt:lpstr>
      <vt:lpstr>Quelques références</vt:lpstr>
      <vt:lpstr>Merci à tous ! Et merci à Frédéric, Isabelle &amp; Bertrand 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verderi</dc:creator>
  <cp:lastModifiedBy>verderi</cp:lastModifiedBy>
  <cp:revision>490</cp:revision>
  <dcterms:created xsi:type="dcterms:W3CDTF">1601-01-01T00:00:00Z</dcterms:created>
  <dcterms:modified xsi:type="dcterms:W3CDTF">2012-12-14T16:18:01Z</dcterms:modified>
</cp:coreProperties>
</file>