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814" r:id="rId2"/>
    <p:sldMasterId id="2147483826" r:id="rId3"/>
  </p:sldMasterIdLst>
  <p:notesMasterIdLst>
    <p:notesMasterId r:id="rId113"/>
  </p:notesMasterIdLst>
  <p:handoutMasterIdLst>
    <p:handoutMasterId r:id="rId114"/>
  </p:handoutMasterIdLst>
  <p:sldIdLst>
    <p:sldId id="256" r:id="rId4"/>
    <p:sldId id="362" r:id="rId5"/>
    <p:sldId id="363" r:id="rId6"/>
    <p:sldId id="556" r:id="rId7"/>
    <p:sldId id="303" r:id="rId8"/>
    <p:sldId id="304" r:id="rId9"/>
    <p:sldId id="607" r:id="rId10"/>
    <p:sldId id="479" r:id="rId11"/>
    <p:sldId id="482" r:id="rId12"/>
    <p:sldId id="388" r:id="rId13"/>
    <p:sldId id="609" r:id="rId14"/>
    <p:sldId id="400" r:id="rId15"/>
    <p:sldId id="404" r:id="rId16"/>
    <p:sldId id="358" r:id="rId17"/>
    <p:sldId id="604" r:id="rId18"/>
    <p:sldId id="349" r:id="rId19"/>
    <p:sldId id="613" r:id="rId20"/>
    <p:sldId id="665" r:id="rId21"/>
    <p:sldId id="352" r:id="rId22"/>
    <p:sldId id="616" r:id="rId23"/>
    <p:sldId id="354" r:id="rId24"/>
    <p:sldId id="353" r:id="rId25"/>
    <p:sldId id="355" r:id="rId26"/>
    <p:sldId id="666" r:id="rId27"/>
    <p:sldId id="664" r:id="rId28"/>
    <p:sldId id="356" r:id="rId29"/>
    <p:sldId id="668" r:id="rId30"/>
    <p:sldId id="667" r:id="rId31"/>
    <p:sldId id="669" r:id="rId32"/>
    <p:sldId id="626" r:id="rId33"/>
    <p:sldId id="395" r:id="rId34"/>
    <p:sldId id="397" r:id="rId35"/>
    <p:sldId id="359" r:id="rId36"/>
    <p:sldId id="259" r:id="rId37"/>
    <p:sldId id="260" r:id="rId38"/>
    <p:sldId id="261" r:id="rId39"/>
    <p:sldId id="257" r:id="rId40"/>
    <p:sldId id="567" r:id="rId41"/>
    <p:sldId id="407" r:id="rId42"/>
    <p:sldId id="408" r:id="rId43"/>
    <p:sldId id="409" r:id="rId44"/>
    <p:sldId id="410" r:id="rId45"/>
    <p:sldId id="415" r:id="rId46"/>
    <p:sldId id="590" r:id="rId47"/>
    <p:sldId id="476" r:id="rId48"/>
    <p:sldId id="418" r:id="rId49"/>
    <p:sldId id="568" r:id="rId50"/>
    <p:sldId id="661" r:id="rId51"/>
    <p:sldId id="486" r:id="rId52"/>
    <p:sldId id="487" r:id="rId53"/>
    <p:sldId id="488" r:id="rId54"/>
    <p:sldId id="489" r:id="rId55"/>
    <p:sldId id="492" r:id="rId56"/>
    <p:sldId id="650" r:id="rId57"/>
    <p:sldId id="648" r:id="rId58"/>
    <p:sldId id="495" r:id="rId59"/>
    <p:sldId id="493" r:id="rId60"/>
    <p:sldId id="498" r:id="rId61"/>
    <p:sldId id="497" r:id="rId62"/>
    <p:sldId id="506" r:id="rId63"/>
    <p:sldId id="500" r:id="rId64"/>
    <p:sldId id="501" r:id="rId65"/>
    <p:sldId id="503" r:id="rId66"/>
    <p:sldId id="656" r:id="rId67"/>
    <p:sldId id="657" r:id="rId68"/>
    <p:sldId id="658" r:id="rId69"/>
    <p:sldId id="659" r:id="rId70"/>
    <p:sldId id="671" r:id="rId71"/>
    <p:sldId id="660" r:id="rId72"/>
    <p:sldId id="662" r:id="rId73"/>
    <p:sldId id="509" r:id="rId74"/>
    <p:sldId id="510" r:id="rId75"/>
    <p:sldId id="514" r:id="rId76"/>
    <p:sldId id="511" r:id="rId77"/>
    <p:sldId id="512" r:id="rId78"/>
    <p:sldId id="515" r:id="rId79"/>
    <p:sldId id="516" r:id="rId80"/>
    <p:sldId id="517" r:id="rId81"/>
    <p:sldId id="518" r:id="rId82"/>
    <p:sldId id="519" r:id="rId83"/>
    <p:sldId id="520" r:id="rId84"/>
    <p:sldId id="557" r:id="rId85"/>
    <p:sldId id="548" r:id="rId86"/>
    <p:sldId id="565" r:id="rId87"/>
    <p:sldId id="566" r:id="rId88"/>
    <p:sldId id="549" r:id="rId89"/>
    <p:sldId id="550" r:id="rId90"/>
    <p:sldId id="551" r:id="rId91"/>
    <p:sldId id="552" r:id="rId92"/>
    <p:sldId id="553" r:id="rId93"/>
    <p:sldId id="605" r:id="rId94"/>
    <p:sldId id="522" r:id="rId95"/>
    <p:sldId id="555" r:id="rId96"/>
    <p:sldId id="523" r:id="rId97"/>
    <p:sldId id="524" r:id="rId98"/>
    <p:sldId id="547" r:id="rId99"/>
    <p:sldId id="575" r:id="rId100"/>
    <p:sldId id="533" r:id="rId101"/>
    <p:sldId id="583" r:id="rId102"/>
    <p:sldId id="576" r:id="rId103"/>
    <p:sldId id="585" r:id="rId104"/>
    <p:sldId id="578" r:id="rId105"/>
    <p:sldId id="580" r:id="rId106"/>
    <p:sldId id="584" r:id="rId107"/>
    <p:sldId id="593" r:id="rId108"/>
    <p:sldId id="595" r:id="rId109"/>
    <p:sldId id="596" r:id="rId110"/>
    <p:sldId id="672" r:id="rId111"/>
    <p:sldId id="534" r:id="rId112"/>
  </p:sldIdLst>
  <p:sldSz cx="9144000" cy="6858000" type="screen4x3"/>
  <p:notesSz cx="7099300" cy="10234613"/>
  <p:defaultTextStyle>
    <a:defPPr>
      <a:defRPr lang="fr-FR"/>
    </a:defPPr>
    <a:lvl1pPr algn="l" rtl="0" fontAlgn="base">
      <a:spcBef>
        <a:spcPct val="0"/>
      </a:spcBef>
      <a:spcAft>
        <a:spcPct val="0"/>
      </a:spcAft>
      <a:defRPr sz="2400" kern="1200">
        <a:solidFill>
          <a:schemeClr val="tx1"/>
        </a:solidFill>
        <a:latin typeface="Comic Sans MS" pitchFamily="66" charset="0"/>
        <a:ea typeface="+mn-ea"/>
        <a:cs typeface="+mn-cs"/>
      </a:defRPr>
    </a:lvl1pPr>
    <a:lvl2pPr marL="457200" algn="l" rtl="0" fontAlgn="base">
      <a:spcBef>
        <a:spcPct val="0"/>
      </a:spcBef>
      <a:spcAft>
        <a:spcPct val="0"/>
      </a:spcAft>
      <a:defRPr sz="2400" kern="1200">
        <a:solidFill>
          <a:schemeClr val="tx1"/>
        </a:solidFill>
        <a:latin typeface="Comic Sans MS" pitchFamily="66" charset="0"/>
        <a:ea typeface="+mn-ea"/>
        <a:cs typeface="+mn-cs"/>
      </a:defRPr>
    </a:lvl2pPr>
    <a:lvl3pPr marL="914400" algn="l" rtl="0" fontAlgn="base">
      <a:spcBef>
        <a:spcPct val="0"/>
      </a:spcBef>
      <a:spcAft>
        <a:spcPct val="0"/>
      </a:spcAft>
      <a:defRPr sz="2400" kern="1200">
        <a:solidFill>
          <a:schemeClr val="tx1"/>
        </a:solidFill>
        <a:latin typeface="Comic Sans MS" pitchFamily="66" charset="0"/>
        <a:ea typeface="+mn-ea"/>
        <a:cs typeface="+mn-cs"/>
      </a:defRPr>
    </a:lvl3pPr>
    <a:lvl4pPr marL="1371600" algn="l" rtl="0" fontAlgn="base">
      <a:spcBef>
        <a:spcPct val="0"/>
      </a:spcBef>
      <a:spcAft>
        <a:spcPct val="0"/>
      </a:spcAft>
      <a:defRPr sz="2400" kern="1200">
        <a:solidFill>
          <a:schemeClr val="tx1"/>
        </a:solidFill>
        <a:latin typeface="Comic Sans MS" pitchFamily="66" charset="0"/>
        <a:ea typeface="+mn-ea"/>
        <a:cs typeface="+mn-cs"/>
      </a:defRPr>
    </a:lvl4pPr>
    <a:lvl5pPr marL="1828800" algn="l" rtl="0" fontAlgn="base">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6308"/>
    <a:srgbClr val="3333FF"/>
    <a:srgbClr val="3333CC"/>
    <a:srgbClr val="003399"/>
    <a:srgbClr val="FF0000"/>
    <a:srgbClr val="CC99FF"/>
    <a:srgbClr val="009900"/>
    <a:srgbClr val="E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77" autoAdjust="0"/>
    <p:restoredTop sz="99264" autoAdjust="0"/>
  </p:normalViewPr>
  <p:slideViewPr>
    <p:cSldViewPr>
      <p:cViewPr>
        <p:scale>
          <a:sx n="50" d="100"/>
          <a:sy n="50" d="100"/>
        </p:scale>
        <p:origin x="-1926" y="-1356"/>
      </p:cViewPr>
      <p:guideLst>
        <p:guide orient="horz" pos="2160"/>
        <p:guide pos="2880"/>
      </p:guideLst>
    </p:cSldViewPr>
  </p:slideViewPr>
  <p:outlineViewPr>
    <p:cViewPr>
      <p:scale>
        <a:sx n="33" d="100"/>
        <a:sy n="33" d="100"/>
      </p:scale>
      <p:origin x="0" y="13046"/>
    </p:cViewPr>
  </p:outlineViewPr>
  <p:notesTextViewPr>
    <p:cViewPr>
      <p:scale>
        <a:sx n="100" d="100"/>
        <a:sy n="100" d="100"/>
      </p:scale>
      <p:origin x="0" y="0"/>
    </p:cViewPr>
  </p:notesTextViewPr>
  <p:sorterViewPr>
    <p:cViewPr>
      <p:scale>
        <a:sx n="75" d="100"/>
        <a:sy n="75" d="100"/>
      </p:scale>
      <p:origin x="0" y="6038"/>
    </p:cViewPr>
  </p:sorterViewPr>
  <p:notesViewPr>
    <p:cSldViewPr>
      <p:cViewPr varScale="1">
        <p:scale>
          <a:sx n="37" d="100"/>
          <a:sy n="37" d="100"/>
        </p:scale>
        <p:origin x="-2410" y="-77"/>
      </p:cViewPr>
      <p:guideLst>
        <p:guide orient="horz" pos="3224"/>
        <p:guide pos="2236"/>
      </p:guideLst>
    </p:cSldViewPr>
  </p:notesViewPr>
  <p:gridSpacing cx="72010" cy="7201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image" Target="../media/image9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4.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47.emf"/><Relationship Id="rId5" Type="http://schemas.openxmlformats.org/officeDocument/2006/relationships/image" Target="../media/image51.emf"/><Relationship Id="rId4"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548" tIns="47774" rIns="95548" bIns="47774" numCol="1" anchor="t" anchorCtr="0" compatLnSpc="1">
            <a:prstTxWarp prst="textNoShape">
              <a:avLst/>
            </a:prstTxWarp>
          </a:bodyPr>
          <a:lstStyle>
            <a:lvl1pPr defTabSz="955819">
              <a:defRPr sz="1200">
                <a:latin typeface="Arial" charset="0"/>
              </a:defRPr>
            </a:lvl1pPr>
          </a:lstStyle>
          <a:p>
            <a:pPr>
              <a:defRPr/>
            </a:pPr>
            <a:r>
              <a:rPr lang="fr-FR"/>
              <a:t>Philippe Vallerand</a:t>
            </a:r>
            <a:endParaRPr lang="fr-FR" dirty="0"/>
          </a:p>
        </p:txBody>
      </p:sp>
      <p:sp>
        <p:nvSpPr>
          <p:cNvPr id="101379" name="Rectangle 3"/>
          <p:cNvSpPr>
            <a:spLocks noGrp="1" noChangeArrowheads="1"/>
          </p:cNvSpPr>
          <p:nvPr>
            <p:ph type="dt" sz="quarter" idx="1"/>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548" tIns="47774" rIns="95548" bIns="47774" numCol="1" anchor="t" anchorCtr="0" compatLnSpc="1">
            <a:prstTxWarp prst="textNoShape">
              <a:avLst/>
            </a:prstTxWarp>
          </a:bodyPr>
          <a:lstStyle>
            <a:lvl1pPr algn="r" defTabSz="955819">
              <a:defRPr sz="1200">
                <a:latin typeface="Arial" charset="0"/>
              </a:defRPr>
            </a:lvl1pPr>
          </a:lstStyle>
          <a:p>
            <a:pPr>
              <a:defRPr/>
            </a:pPr>
            <a:r>
              <a:rPr lang="fr-FR"/>
              <a:t>Mars 2009</a:t>
            </a:r>
            <a:endParaRPr lang="fr-FR" dirty="0"/>
          </a:p>
        </p:txBody>
      </p:sp>
      <p:sp>
        <p:nvSpPr>
          <p:cNvPr id="101380" name="Rectangle 4"/>
          <p:cNvSpPr>
            <a:spLocks noGrp="1" noChangeArrowheads="1"/>
          </p:cNvSpPr>
          <p:nvPr>
            <p:ph type="ftr" sz="quarter" idx="2"/>
          </p:nvPr>
        </p:nvSpPr>
        <p:spPr bwMode="auto">
          <a:xfrm>
            <a:off x="0" y="972185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548" tIns="47774" rIns="95548" bIns="47774" numCol="1" anchor="b" anchorCtr="0" compatLnSpc="1">
            <a:prstTxWarp prst="textNoShape">
              <a:avLst/>
            </a:prstTxWarp>
          </a:bodyPr>
          <a:lstStyle>
            <a:lvl1pPr defTabSz="955819">
              <a:defRPr sz="1200">
                <a:latin typeface="Arial" charset="0"/>
              </a:defRPr>
            </a:lvl1pPr>
          </a:lstStyle>
          <a:p>
            <a:pPr>
              <a:defRPr/>
            </a:pPr>
            <a:r>
              <a:rPr lang="fr-FR"/>
              <a:t>dddd</a:t>
            </a:r>
          </a:p>
        </p:txBody>
      </p:sp>
      <p:sp>
        <p:nvSpPr>
          <p:cNvPr id="101381" name="Rectangle 5"/>
          <p:cNvSpPr>
            <a:spLocks noGrp="1" noChangeArrowheads="1"/>
          </p:cNvSpPr>
          <p:nvPr>
            <p:ph type="sldNum" sz="quarter" idx="3"/>
          </p:nvPr>
        </p:nvSpPr>
        <p:spPr bwMode="auto">
          <a:xfrm>
            <a:off x="4024313" y="9723438"/>
            <a:ext cx="307498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548" tIns="47774" rIns="95548" bIns="47774" numCol="1" anchor="b" anchorCtr="0" compatLnSpc="1">
            <a:prstTxWarp prst="textNoShape">
              <a:avLst/>
            </a:prstTxWarp>
          </a:bodyPr>
          <a:lstStyle>
            <a:lvl1pPr algn="r" defTabSz="955819">
              <a:defRPr sz="1200">
                <a:latin typeface="Arial" charset="0"/>
              </a:defRPr>
            </a:lvl1pPr>
          </a:lstStyle>
          <a:p>
            <a:pPr>
              <a:defRPr/>
            </a:pPr>
            <a:fld id="{D7AE1ED4-F6C4-4996-B6E8-35975D2A932C}" type="slidenum">
              <a:rPr lang="fr-FR"/>
              <a:pPr>
                <a:defRPr/>
              </a:pPr>
              <a:t>‹N°›</a:t>
            </a:fld>
            <a:endParaRPr lang="fr-FR"/>
          </a:p>
        </p:txBody>
      </p:sp>
    </p:spTree>
    <p:extLst>
      <p:ext uri="{BB962C8B-B14F-4D97-AF65-F5344CB8AC3E}">
        <p14:creationId xmlns:p14="http://schemas.microsoft.com/office/powerpoint/2010/main" val="20044962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548" tIns="47774" rIns="95548" bIns="47774" numCol="1" anchor="t" anchorCtr="0" compatLnSpc="1">
            <a:prstTxWarp prst="textNoShape">
              <a:avLst/>
            </a:prstTxWarp>
          </a:bodyPr>
          <a:lstStyle>
            <a:lvl1pPr defTabSz="955819">
              <a:defRPr sz="1200">
                <a:latin typeface="Arial" charset="0"/>
              </a:defRPr>
            </a:lvl1pPr>
          </a:lstStyle>
          <a:p>
            <a:pPr>
              <a:defRPr/>
            </a:pPr>
            <a:r>
              <a:rPr lang="fr-FR"/>
              <a:t>Philippe Vallerand</a:t>
            </a:r>
          </a:p>
        </p:txBody>
      </p:sp>
      <p:sp>
        <p:nvSpPr>
          <p:cNvPr id="99331" name="Rectangle 3"/>
          <p:cNvSpPr>
            <a:spLocks noGrp="1" noChangeArrowheads="1"/>
          </p:cNvSpPr>
          <p:nvPr>
            <p:ph type="dt" idx="1"/>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548" tIns="47774" rIns="95548" bIns="47774" numCol="1" anchor="t" anchorCtr="0" compatLnSpc="1">
            <a:prstTxWarp prst="textNoShape">
              <a:avLst/>
            </a:prstTxWarp>
          </a:bodyPr>
          <a:lstStyle>
            <a:lvl1pPr algn="r" defTabSz="955819">
              <a:defRPr sz="1200">
                <a:latin typeface="Arial" charset="0"/>
              </a:defRPr>
            </a:lvl1pPr>
          </a:lstStyle>
          <a:p>
            <a:pPr>
              <a:defRPr/>
            </a:pPr>
            <a:r>
              <a:rPr lang="fr-FR"/>
              <a:t>Mars 2009</a:t>
            </a:r>
          </a:p>
        </p:txBody>
      </p:sp>
      <p:sp>
        <p:nvSpPr>
          <p:cNvPr id="118788"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5"/>
          <p:cNvSpPr>
            <a:spLocks noGrp="1" noChangeArrowheads="1"/>
          </p:cNvSpPr>
          <p:nvPr>
            <p:ph type="body" sz="quarter" idx="3"/>
          </p:nvPr>
        </p:nvSpPr>
        <p:spPr bwMode="auto">
          <a:xfrm>
            <a:off x="709613" y="4862513"/>
            <a:ext cx="5680075"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548" tIns="47774" rIns="95548" bIns="47774"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99334" name="Rectangle 6"/>
          <p:cNvSpPr>
            <a:spLocks noGrp="1" noChangeArrowheads="1"/>
          </p:cNvSpPr>
          <p:nvPr>
            <p:ph type="ftr" sz="quarter" idx="4"/>
          </p:nvPr>
        </p:nvSpPr>
        <p:spPr bwMode="auto">
          <a:xfrm>
            <a:off x="0" y="972185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548" tIns="47774" rIns="95548" bIns="47774" numCol="1" anchor="b" anchorCtr="0" compatLnSpc="1">
            <a:prstTxWarp prst="textNoShape">
              <a:avLst/>
            </a:prstTxWarp>
          </a:bodyPr>
          <a:lstStyle>
            <a:lvl1pPr defTabSz="955819">
              <a:defRPr sz="1200">
                <a:latin typeface="Arial" charset="0"/>
              </a:defRPr>
            </a:lvl1pPr>
          </a:lstStyle>
          <a:p>
            <a:pPr>
              <a:defRPr/>
            </a:pPr>
            <a:r>
              <a:rPr lang="fr-FR"/>
              <a:t>dddd</a:t>
            </a:r>
          </a:p>
        </p:txBody>
      </p:sp>
      <p:sp>
        <p:nvSpPr>
          <p:cNvPr id="99335" name="Rectangle 7"/>
          <p:cNvSpPr>
            <a:spLocks noGrp="1" noChangeArrowheads="1"/>
          </p:cNvSpPr>
          <p:nvPr>
            <p:ph type="sldNum" sz="quarter" idx="5"/>
          </p:nvPr>
        </p:nvSpPr>
        <p:spPr bwMode="auto">
          <a:xfrm>
            <a:off x="4022725" y="972185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548" tIns="47774" rIns="95548" bIns="47774" numCol="1" anchor="b" anchorCtr="0" compatLnSpc="1">
            <a:prstTxWarp prst="textNoShape">
              <a:avLst/>
            </a:prstTxWarp>
          </a:bodyPr>
          <a:lstStyle>
            <a:lvl1pPr algn="r" defTabSz="955819">
              <a:defRPr sz="1200">
                <a:latin typeface="Arial" charset="0"/>
              </a:defRPr>
            </a:lvl1pPr>
          </a:lstStyle>
          <a:p>
            <a:pPr>
              <a:defRPr/>
            </a:pPr>
            <a:fld id="{791B7266-36C2-47E2-A0DA-4440A0411B18}" type="slidenum">
              <a:rPr lang="fr-FR"/>
              <a:pPr>
                <a:defRPr/>
              </a:pPr>
              <a:t>‹N°›</a:t>
            </a:fld>
            <a:endParaRPr lang="fr-FR"/>
          </a:p>
        </p:txBody>
      </p:sp>
    </p:spTree>
    <p:extLst>
      <p:ext uri="{BB962C8B-B14F-4D97-AF65-F5344CB8AC3E}">
        <p14:creationId xmlns:p14="http://schemas.microsoft.com/office/powerpoint/2010/main" val="135741241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19813"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4DEEE0B1-CFC2-4B6B-BCF4-DBAB5E1A00D6}" type="slidenum">
              <a:rPr lang="fr-FR" sz="1200" smtClean="0">
                <a:latin typeface="Arial" pitchFamily="34" charset="0"/>
              </a:rPr>
              <a:pPr eaLnBrk="1" hangingPunct="1"/>
              <a:t>1</a:t>
            </a:fld>
            <a:endParaRPr lang="fr-FR" sz="120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28005"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6E988D13-E3A8-4909-92FD-8D276FED569C}" type="slidenum">
              <a:rPr lang="fr-FR" sz="1200" smtClean="0">
                <a:latin typeface="Arial" pitchFamily="34" charset="0"/>
              </a:rPr>
              <a:pPr eaLnBrk="1" hangingPunct="1"/>
              <a:t>10</a:t>
            </a:fld>
            <a:endParaRPr lang="fr-FR" sz="1200" smtClean="0">
              <a:latin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19139"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1914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47E8EB5C-A41B-4819-86DC-E656AF0309BD}" type="slidenum">
              <a:rPr lang="fr-FR" sz="1200" smtClean="0">
                <a:latin typeface="Arial" pitchFamily="34" charset="0"/>
              </a:rPr>
              <a:pPr eaLnBrk="1" hangingPunct="1"/>
              <a:t>109</a:t>
            </a:fld>
            <a:endParaRPr lang="fr-FR" sz="120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29029"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94EF3059-4A0B-493F-8B05-B4C11C8E8840}" type="slidenum">
              <a:rPr lang="fr-FR" sz="1200" smtClean="0">
                <a:latin typeface="Arial" pitchFamily="34" charset="0"/>
              </a:rPr>
              <a:pPr eaLnBrk="1" hangingPunct="1"/>
              <a:t>12</a:t>
            </a:fld>
            <a:endParaRPr lang="fr-FR" sz="120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Espace réservé de l'image des diapositives 1"/>
          <p:cNvSpPr>
            <a:spLocks noGrp="1" noRot="1" noChangeAspect="1" noTextEdit="1"/>
          </p:cNvSpPr>
          <p:nvPr>
            <p:ph type="sldImg"/>
          </p:nvPr>
        </p:nvSpPr>
        <p:spPr>
          <a:ln/>
        </p:spPr>
      </p:sp>
      <p:sp>
        <p:nvSpPr>
          <p:cNvPr id="130051" name="Espace réservé des commentaires 2"/>
          <p:cNvSpPr>
            <a:spLocks noGrp="1"/>
          </p:cNvSpPr>
          <p:nvPr>
            <p:ph type="body" idx="1"/>
          </p:nvPr>
        </p:nvSpPr>
        <p:spPr>
          <a:noFill/>
        </p:spPr>
        <p:txBody>
          <a:bodyPr/>
          <a:lstStyle/>
          <a:p>
            <a:endParaRPr lang="fr-FR" smtClean="0">
              <a:solidFill>
                <a:srgbClr val="009DD9"/>
              </a:solidFill>
              <a:latin typeface="Arial" pitchFamily="34" charset="0"/>
            </a:endParaRPr>
          </a:p>
        </p:txBody>
      </p:sp>
      <p:sp>
        <p:nvSpPr>
          <p:cNvPr id="130052" name="Espace réservé de la date 4"/>
          <p:cNvSpPr>
            <a:spLocks noGrp="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30053" name="Espace réservé du numéro de diapositive 5"/>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9AFD09E7-5989-4E72-A70B-56792ECBEE0C}" type="slidenum">
              <a:rPr lang="fr-FR" sz="1200" smtClean="0">
                <a:latin typeface="Arial" pitchFamily="34" charset="0"/>
              </a:rPr>
              <a:pPr eaLnBrk="1" hangingPunct="1"/>
              <a:t>13</a:t>
            </a:fld>
            <a:endParaRPr lang="fr-FR" sz="120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endParaRPr lang="fr-FR" b="1" smtClean="0">
              <a:latin typeface="Arial" pitchFamily="34" charset="0"/>
            </a:endParaRPr>
          </a:p>
        </p:txBody>
      </p:sp>
      <p:sp>
        <p:nvSpPr>
          <p:cNvPr id="131077"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D56E1A8A-F965-4A8D-B404-EF475544E9E4}" type="slidenum">
              <a:rPr lang="fr-FR" sz="1200" smtClean="0">
                <a:latin typeface="Arial" pitchFamily="34" charset="0"/>
              </a:rPr>
              <a:pPr eaLnBrk="1" hangingPunct="1"/>
              <a:t>14</a:t>
            </a:fld>
            <a:endParaRPr lang="fr-FR" sz="1200"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32099"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32100" name="Rectangle 2"/>
          <p:cNvSpPr>
            <a:spLocks noGrp="1" noRot="1" noChangeAspect="1" noChangeArrowheads="1" noTextEdit="1"/>
          </p:cNvSpPr>
          <p:nvPr>
            <p:ph type="sldImg"/>
          </p:nvPr>
        </p:nvSpPr>
        <p:spPr>
          <a:ln/>
        </p:spPr>
      </p:sp>
      <p:sp>
        <p:nvSpPr>
          <p:cNvPr id="132101" name="Rectangle 3"/>
          <p:cNvSpPr>
            <a:spLocks noGrp="1" noChangeArrowheads="1"/>
          </p:cNvSpPr>
          <p:nvPr>
            <p:ph type="body" idx="1"/>
          </p:nvPr>
        </p:nvSpPr>
        <p:spPr>
          <a:noFill/>
        </p:spPr>
        <p:txBody>
          <a:bodyPr/>
          <a:lstStyle/>
          <a:p>
            <a:pPr algn="ctr" eaLnBrk="1" hangingPunct="1">
              <a:spcBef>
                <a:spcPct val="0"/>
              </a:spcBef>
            </a:pPr>
            <a:endParaRPr lang="fr-FR" smtClean="0">
              <a:latin typeface="Arial" pitchFamily="34" charset="0"/>
            </a:endParaRPr>
          </a:p>
          <a:p>
            <a:endParaRPr lang="fr-FR" smtClean="0">
              <a:latin typeface="Arial" pitchFamily="34" charset="0"/>
            </a:endParaRPr>
          </a:p>
          <a:p>
            <a:pPr eaLnBrk="1" hangingPunct="1">
              <a:spcBef>
                <a:spcPct val="0"/>
              </a:spcBef>
            </a:pPr>
            <a:endParaRPr lang="fr-FR" smtClean="0">
              <a:latin typeface="Arial" pitchFamily="34" charset="0"/>
            </a:endParaRPr>
          </a:p>
        </p:txBody>
      </p:sp>
      <p:sp>
        <p:nvSpPr>
          <p:cNvPr id="13210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0BA2FCA4-F74B-4129-BCAE-21398746B33E}" type="slidenum">
              <a:rPr lang="fr-FR" sz="1200" smtClean="0">
                <a:latin typeface="Arial" pitchFamily="34" charset="0"/>
              </a:rPr>
              <a:pPr eaLnBrk="1" hangingPunct="1"/>
              <a:t>15</a:t>
            </a:fld>
            <a:endParaRPr lang="fr-FR" sz="1200"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endParaRPr lang="fr-FR" b="1" smtClean="0">
              <a:latin typeface="Arial" pitchFamily="34" charset="0"/>
            </a:endParaRPr>
          </a:p>
        </p:txBody>
      </p:sp>
      <p:sp>
        <p:nvSpPr>
          <p:cNvPr id="133125"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8981561E-6379-42E1-950E-11CECC38CAE6}" type="slidenum">
              <a:rPr lang="fr-FR" sz="1200" smtClean="0">
                <a:latin typeface="Arial" pitchFamily="34" charset="0"/>
              </a:rPr>
              <a:pPr eaLnBrk="1" hangingPunct="1"/>
              <a:t>16</a:t>
            </a:fld>
            <a:endParaRPr lang="fr-FR" sz="1200"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p:spPr>
        <p:txBody>
          <a:bodyPr/>
          <a:lstStyle/>
          <a:p>
            <a:endParaRPr lang="fr-FR" smtClean="0">
              <a:latin typeface="Arial" pitchFamily="34" charset="0"/>
            </a:endParaRPr>
          </a:p>
          <a:p>
            <a:endParaRPr lang="fr-FR" smtClean="0">
              <a:latin typeface="Arial" pitchFamily="34" charset="0"/>
            </a:endParaRPr>
          </a:p>
        </p:txBody>
      </p:sp>
      <p:sp>
        <p:nvSpPr>
          <p:cNvPr id="134148"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1DE41AB9-D16A-4435-9A70-58D072951314}" type="slidenum">
              <a:rPr lang="fr-FR" sz="1200" smtClean="0">
                <a:latin typeface="Arial" pitchFamily="34" charset="0"/>
              </a:rPr>
              <a:pPr eaLnBrk="1" hangingPunct="1"/>
              <a:t>19</a:t>
            </a:fld>
            <a:endParaRPr lang="fr-FR" sz="1200"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p:spPr>
        <p:txBody>
          <a:bodyPr/>
          <a:lstStyle/>
          <a:p>
            <a:endParaRPr lang="fr-FR" smtClean="0">
              <a:latin typeface="Arial" pitchFamily="34" charset="0"/>
            </a:endParaRPr>
          </a:p>
          <a:p>
            <a:endParaRPr lang="fr-FR" smtClean="0">
              <a:latin typeface="Arial" pitchFamily="34" charset="0"/>
            </a:endParaRPr>
          </a:p>
        </p:txBody>
      </p:sp>
      <p:sp>
        <p:nvSpPr>
          <p:cNvPr id="13517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3532C355-CD32-48A3-9DF1-1B259E1ABCE0}" type="slidenum">
              <a:rPr lang="fr-FR" sz="1200" smtClean="0">
                <a:latin typeface="Arial" pitchFamily="34" charset="0"/>
              </a:rPr>
              <a:pPr eaLnBrk="1" hangingPunct="1"/>
              <a:t>20</a:t>
            </a:fld>
            <a:endParaRPr lang="fr-FR" sz="1200"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36197"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B118A4BD-DE81-4297-99AA-42F5887A57E2}" type="slidenum">
              <a:rPr lang="fr-FR" sz="1200" smtClean="0">
                <a:latin typeface="Arial" pitchFamily="34" charset="0"/>
              </a:rPr>
              <a:pPr eaLnBrk="1" hangingPunct="1"/>
              <a:t>21</a:t>
            </a:fld>
            <a:endParaRPr lang="fr-FR" sz="1200"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37221"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89BAEC97-13EA-4B5D-939C-E75780004526}" type="slidenum">
              <a:rPr lang="fr-FR" sz="1200" smtClean="0">
                <a:latin typeface="Arial" pitchFamily="34" charset="0"/>
              </a:rPr>
              <a:pPr eaLnBrk="1" hangingPunct="1"/>
              <a:t>22</a:t>
            </a:fld>
            <a:endParaRPr lang="fr-FR" sz="120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fr-FR" b="1" smtClean="0">
              <a:latin typeface="Arial" pitchFamily="34" charset="0"/>
            </a:endParaRPr>
          </a:p>
        </p:txBody>
      </p:sp>
      <p:sp>
        <p:nvSpPr>
          <p:cNvPr id="120837"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BB9D6305-7421-453E-8CDD-445B35DE19CA}" type="slidenum">
              <a:rPr lang="fr-FR" sz="1200" smtClean="0">
                <a:latin typeface="Arial" pitchFamily="34" charset="0"/>
              </a:rPr>
              <a:pPr eaLnBrk="1" hangingPunct="1"/>
              <a:t>2</a:t>
            </a:fld>
            <a:endParaRPr lang="fr-FR" sz="120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fr-FR" smtClean="0">
              <a:solidFill>
                <a:srgbClr val="DC6308"/>
              </a:solidFill>
              <a:latin typeface="Arial" pitchFamily="34" charset="0"/>
            </a:endParaRPr>
          </a:p>
        </p:txBody>
      </p:sp>
      <p:sp>
        <p:nvSpPr>
          <p:cNvPr id="138245"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49D99926-68C0-4223-8A3C-1994470B62DE}" type="slidenum">
              <a:rPr lang="fr-FR" sz="1200" smtClean="0">
                <a:latin typeface="Arial" pitchFamily="34" charset="0"/>
              </a:rPr>
              <a:pPr eaLnBrk="1" hangingPunct="1"/>
              <a:t>23</a:t>
            </a:fld>
            <a:endParaRPr lang="fr-FR" sz="1200"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fr-FR" smtClean="0">
              <a:solidFill>
                <a:srgbClr val="DC6308"/>
              </a:solidFill>
              <a:latin typeface="Arial" pitchFamily="34" charset="0"/>
            </a:endParaRPr>
          </a:p>
        </p:txBody>
      </p:sp>
      <p:sp>
        <p:nvSpPr>
          <p:cNvPr id="139269"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4665E104-A993-4C6C-BF60-F7208DA331D5}" type="slidenum">
              <a:rPr lang="fr-FR" sz="1200" smtClean="0">
                <a:latin typeface="Arial" pitchFamily="34" charset="0"/>
              </a:rPr>
              <a:pPr eaLnBrk="1" hangingPunct="1"/>
              <a:t>24</a:t>
            </a:fld>
            <a:endParaRPr lang="fr-FR" sz="1200"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40291"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40292" name="Rectangle 2"/>
          <p:cNvSpPr>
            <a:spLocks noGrp="1" noRot="1" noChangeAspect="1" noChangeArrowheads="1" noTextEdit="1"/>
          </p:cNvSpPr>
          <p:nvPr>
            <p:ph type="sldImg"/>
          </p:nvPr>
        </p:nvSpPr>
        <p:spPr>
          <a:ln/>
        </p:spPr>
      </p:sp>
      <p:sp>
        <p:nvSpPr>
          <p:cNvPr id="140293" name="Rectangle 3"/>
          <p:cNvSpPr>
            <a:spLocks noGrp="1" noChangeArrowheads="1"/>
          </p:cNvSpPr>
          <p:nvPr>
            <p:ph type="body" idx="1"/>
          </p:nvPr>
        </p:nvSpPr>
        <p:spPr>
          <a:noFill/>
        </p:spPr>
        <p:txBody>
          <a:bodyPr/>
          <a:lstStyle/>
          <a:p>
            <a:pPr eaLnBrk="1" hangingPunct="1"/>
            <a:endParaRPr lang="fr-FR" smtClean="0">
              <a:solidFill>
                <a:srgbClr val="DC6308"/>
              </a:solidFill>
              <a:latin typeface="Arial" pitchFamily="34" charset="0"/>
            </a:endParaRPr>
          </a:p>
        </p:txBody>
      </p:sp>
      <p:sp>
        <p:nvSpPr>
          <p:cNvPr id="140294"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A6181A70-E9BC-4B8E-A4F7-5D46CAB9827D}" type="slidenum">
              <a:rPr lang="fr-FR" sz="1200" smtClean="0">
                <a:latin typeface="Arial" pitchFamily="34" charset="0"/>
              </a:rPr>
              <a:pPr eaLnBrk="1" hangingPunct="1"/>
              <a:t>25</a:t>
            </a:fld>
            <a:endParaRPr lang="fr-FR" sz="1200"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fr-FR" smtClean="0">
              <a:solidFill>
                <a:srgbClr val="DC6308"/>
              </a:solidFill>
              <a:latin typeface="Arial" pitchFamily="34" charset="0"/>
            </a:endParaRPr>
          </a:p>
        </p:txBody>
      </p:sp>
      <p:sp>
        <p:nvSpPr>
          <p:cNvPr id="141317"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B6053371-FAC7-4997-B4E2-A4368ADD5C7A}" type="slidenum">
              <a:rPr lang="fr-FR" sz="1200" smtClean="0">
                <a:latin typeface="Arial" pitchFamily="34" charset="0"/>
              </a:rPr>
              <a:pPr eaLnBrk="1" hangingPunct="1"/>
              <a:t>26</a:t>
            </a:fld>
            <a:endParaRPr lang="fr-FR" sz="1200"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fr-FR" smtClean="0">
              <a:solidFill>
                <a:srgbClr val="DC6308"/>
              </a:solidFill>
              <a:latin typeface="Arial" pitchFamily="34" charset="0"/>
            </a:endParaRPr>
          </a:p>
        </p:txBody>
      </p:sp>
      <p:sp>
        <p:nvSpPr>
          <p:cNvPr id="142341"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288304E5-D35F-4BA6-9245-261C02F5F62F}" type="slidenum">
              <a:rPr lang="fr-FR" sz="1200" smtClean="0">
                <a:latin typeface="Arial" pitchFamily="34" charset="0"/>
              </a:rPr>
              <a:pPr eaLnBrk="1" hangingPunct="1"/>
              <a:t>27</a:t>
            </a:fld>
            <a:endParaRPr lang="fr-FR" sz="1200"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fr-FR" smtClean="0">
              <a:solidFill>
                <a:srgbClr val="DC6308"/>
              </a:solidFill>
              <a:latin typeface="Arial" pitchFamily="34" charset="0"/>
            </a:endParaRPr>
          </a:p>
        </p:txBody>
      </p:sp>
      <p:sp>
        <p:nvSpPr>
          <p:cNvPr id="143365"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22580483-9BAF-4A4C-A9C6-2D70CB8A625D}" type="slidenum">
              <a:rPr lang="fr-FR" sz="1200" smtClean="0">
                <a:latin typeface="Arial" pitchFamily="34" charset="0"/>
              </a:rPr>
              <a:pPr eaLnBrk="1" hangingPunct="1"/>
              <a:t>28</a:t>
            </a:fld>
            <a:endParaRPr lang="fr-FR" sz="1200"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fr-FR" smtClean="0">
              <a:solidFill>
                <a:srgbClr val="DC6308"/>
              </a:solidFill>
              <a:latin typeface="Arial" pitchFamily="34" charset="0"/>
            </a:endParaRPr>
          </a:p>
        </p:txBody>
      </p:sp>
      <p:sp>
        <p:nvSpPr>
          <p:cNvPr id="144389"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BA35CEBE-1DF6-4D58-AF7D-2F58EB44AECD}" type="slidenum">
              <a:rPr lang="fr-FR" sz="1200" smtClean="0">
                <a:latin typeface="Arial" pitchFamily="34" charset="0"/>
              </a:rPr>
              <a:pPr eaLnBrk="1" hangingPunct="1"/>
              <a:t>29</a:t>
            </a:fld>
            <a:endParaRPr lang="fr-FR" sz="1200"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45411"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45412" name="Rectangle 2"/>
          <p:cNvSpPr>
            <a:spLocks noGrp="1" noRot="1" noChangeAspect="1" noChangeArrowheads="1" noTextEdit="1"/>
          </p:cNvSpPr>
          <p:nvPr>
            <p:ph type="sldImg"/>
          </p:nvPr>
        </p:nvSpPr>
        <p:spPr>
          <a:ln/>
        </p:spPr>
      </p:sp>
      <p:sp>
        <p:nvSpPr>
          <p:cNvPr id="145413" name="Rectangle 3"/>
          <p:cNvSpPr>
            <a:spLocks noGrp="1" noChangeArrowheads="1"/>
          </p:cNvSpPr>
          <p:nvPr>
            <p:ph type="body" idx="1"/>
          </p:nvPr>
        </p:nvSpPr>
        <p:spPr>
          <a:noFill/>
        </p:spPr>
        <p:txBody>
          <a:bodyPr/>
          <a:lstStyle/>
          <a:p>
            <a:pPr eaLnBrk="1" hangingPunct="1">
              <a:spcBef>
                <a:spcPct val="0"/>
              </a:spcBef>
            </a:pPr>
            <a:endParaRPr lang="fr-FR" b="1" i="1" smtClean="0">
              <a:solidFill>
                <a:srgbClr val="000000"/>
              </a:solidFill>
              <a:latin typeface="Arial" pitchFamily="34" charset="0"/>
            </a:endParaRPr>
          </a:p>
          <a:p>
            <a:pPr eaLnBrk="1" hangingPunct="1">
              <a:spcBef>
                <a:spcPct val="0"/>
              </a:spcBef>
            </a:pPr>
            <a:endParaRPr lang="fr-FR" b="1" i="1" smtClean="0">
              <a:solidFill>
                <a:srgbClr val="000000"/>
              </a:solidFill>
              <a:latin typeface="Arial" pitchFamily="34" charset="0"/>
            </a:endParaRPr>
          </a:p>
        </p:txBody>
      </p:sp>
      <p:sp>
        <p:nvSpPr>
          <p:cNvPr id="145414"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4E34DB05-DD61-40F6-9355-000D7C2D5E58}" type="slidenum">
              <a:rPr lang="fr-FR" sz="1200" smtClean="0">
                <a:latin typeface="Arial" pitchFamily="34" charset="0"/>
              </a:rPr>
              <a:pPr eaLnBrk="1" hangingPunct="1"/>
              <a:t>30</a:t>
            </a:fld>
            <a:endParaRPr lang="fr-FR" sz="1200"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spcBef>
                <a:spcPct val="0"/>
              </a:spcBef>
            </a:pPr>
            <a:endParaRPr lang="fr-FR" b="1" i="1" smtClean="0">
              <a:solidFill>
                <a:srgbClr val="000000"/>
              </a:solidFill>
              <a:latin typeface="Arial" pitchFamily="34" charset="0"/>
            </a:endParaRPr>
          </a:p>
          <a:p>
            <a:pPr eaLnBrk="1" hangingPunct="1">
              <a:spcBef>
                <a:spcPct val="0"/>
              </a:spcBef>
            </a:pPr>
            <a:endParaRPr lang="fr-FR" b="1" i="1" smtClean="0">
              <a:solidFill>
                <a:srgbClr val="000000"/>
              </a:solidFill>
              <a:latin typeface="Arial" pitchFamily="34" charset="0"/>
            </a:endParaRPr>
          </a:p>
        </p:txBody>
      </p:sp>
      <p:sp>
        <p:nvSpPr>
          <p:cNvPr id="146437"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9702EB3D-06DD-490E-A6CE-17A856A83E8A}" type="slidenum">
              <a:rPr lang="fr-FR" sz="1200" smtClean="0">
                <a:latin typeface="Arial" pitchFamily="34" charset="0"/>
              </a:rPr>
              <a:pPr eaLnBrk="1" hangingPunct="1"/>
              <a:t>31</a:t>
            </a:fld>
            <a:endParaRPr lang="fr-FR" sz="1200"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47461"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1707B4EF-3AB6-410A-9CC5-6ABF7B5BA0A6}" type="slidenum">
              <a:rPr lang="fr-FR" sz="1200" smtClean="0">
                <a:latin typeface="Arial" pitchFamily="34" charset="0"/>
              </a:rPr>
              <a:pPr eaLnBrk="1" hangingPunct="1"/>
              <a:t>32</a:t>
            </a:fld>
            <a:endParaRPr lang="fr-FR" sz="120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21861"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AB4578A1-6E31-4131-93C3-7CC4B707413F}" type="slidenum">
              <a:rPr lang="fr-FR" sz="1200" smtClean="0">
                <a:latin typeface="Arial" pitchFamily="34" charset="0"/>
              </a:rPr>
              <a:pPr eaLnBrk="1" hangingPunct="1"/>
              <a:t>3</a:t>
            </a:fld>
            <a:endParaRPr lang="fr-FR" sz="1200"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endParaRPr lang="fr-FR" smtClean="0">
              <a:latin typeface="Arial" pitchFamily="34" charset="0"/>
            </a:endParaRPr>
          </a:p>
        </p:txBody>
      </p:sp>
      <p:sp>
        <p:nvSpPr>
          <p:cNvPr id="148485"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8FE92C51-D347-4B1E-90A4-F29E48E3CF2A}" type="slidenum">
              <a:rPr lang="fr-FR" sz="1200" smtClean="0">
                <a:latin typeface="Arial" pitchFamily="34" charset="0"/>
              </a:rPr>
              <a:pPr eaLnBrk="1" hangingPunct="1"/>
              <a:t>33</a:t>
            </a:fld>
            <a:endParaRPr lang="fr-FR" sz="1200"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49509"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5269A483-3220-4D2C-AA35-F7385A501F48}" type="slidenum">
              <a:rPr lang="fr-FR" sz="1200" smtClean="0">
                <a:latin typeface="Arial" pitchFamily="34" charset="0"/>
              </a:rPr>
              <a:pPr eaLnBrk="1" hangingPunct="1"/>
              <a:t>34</a:t>
            </a:fld>
            <a:endParaRPr lang="fr-FR" sz="1200"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50533"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D78F4231-72B5-4F52-80B4-97DAA241053A}" type="slidenum">
              <a:rPr lang="fr-FR" sz="1200" smtClean="0">
                <a:latin typeface="Arial" pitchFamily="34" charset="0"/>
              </a:rPr>
              <a:pPr eaLnBrk="1" hangingPunct="1"/>
              <a:t>35</a:t>
            </a:fld>
            <a:endParaRPr lang="fr-FR" sz="1200"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r>
              <a:rPr lang="fr-FR" smtClean="0">
                <a:latin typeface="Arial" pitchFamily="34" charset="0"/>
              </a:rPr>
              <a:t> </a:t>
            </a:r>
          </a:p>
        </p:txBody>
      </p:sp>
      <p:sp>
        <p:nvSpPr>
          <p:cNvPr id="151557"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03110659-6F50-413F-8ECA-2A6F1C4D50FF}" type="slidenum">
              <a:rPr lang="fr-FR" sz="1200" smtClean="0">
                <a:latin typeface="Arial" pitchFamily="34" charset="0"/>
              </a:rPr>
              <a:pPr eaLnBrk="1" hangingPunct="1"/>
              <a:t>36</a:t>
            </a:fld>
            <a:endParaRPr lang="fr-FR" sz="1200"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52581"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74063B0C-6A08-409B-AC37-EF0E334D467D}" type="slidenum">
              <a:rPr lang="fr-FR" sz="1200" smtClean="0">
                <a:latin typeface="Arial" pitchFamily="34" charset="0"/>
              </a:rPr>
              <a:pPr eaLnBrk="1" hangingPunct="1"/>
              <a:t>37</a:t>
            </a:fld>
            <a:endParaRPr lang="fr-FR" sz="1200"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53603"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53604" name="Rectangle 2"/>
          <p:cNvSpPr>
            <a:spLocks noGrp="1" noRot="1" noChangeAspect="1" noChangeArrowheads="1" noTextEdit="1"/>
          </p:cNvSpPr>
          <p:nvPr>
            <p:ph type="sldImg"/>
          </p:nvPr>
        </p:nvSpPr>
        <p:spPr>
          <a:ln/>
        </p:spPr>
      </p:sp>
      <p:sp>
        <p:nvSpPr>
          <p:cNvPr id="15360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53606"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BA808605-E152-4636-A693-AED231419BD3}" type="slidenum">
              <a:rPr lang="fr-FR" sz="1200" smtClean="0">
                <a:latin typeface="Arial" pitchFamily="34" charset="0"/>
              </a:rPr>
              <a:pPr eaLnBrk="1" hangingPunct="1"/>
              <a:t>38</a:t>
            </a:fld>
            <a:endParaRPr lang="fr-FR" sz="1200"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54627"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54628" name="Rectangle 2"/>
          <p:cNvSpPr>
            <a:spLocks noGrp="1" noRot="1" noChangeAspect="1" noChangeArrowheads="1" noTextEdit="1"/>
          </p:cNvSpPr>
          <p:nvPr>
            <p:ph type="sldImg"/>
          </p:nvPr>
        </p:nvSpPr>
        <p:spPr>
          <a:ln/>
        </p:spPr>
      </p:sp>
      <p:sp>
        <p:nvSpPr>
          <p:cNvPr id="154629" name="Rectangle 3"/>
          <p:cNvSpPr>
            <a:spLocks noGrp="1" noChangeArrowheads="1"/>
          </p:cNvSpPr>
          <p:nvPr>
            <p:ph type="body" idx="1"/>
          </p:nvPr>
        </p:nvSpPr>
        <p:spPr>
          <a:noFill/>
        </p:spPr>
        <p:txBody>
          <a:bodyPr/>
          <a:lstStyle/>
          <a:p>
            <a:pPr eaLnBrk="1" hangingPunct="1"/>
            <a:endParaRPr lang="fr-FR" b="1" smtClean="0">
              <a:latin typeface="Arial" pitchFamily="34" charset="0"/>
            </a:endParaRPr>
          </a:p>
        </p:txBody>
      </p:sp>
      <p:sp>
        <p:nvSpPr>
          <p:cNvPr id="154630"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06271A2F-3C61-45AC-B9C9-65B66B332C1C}" type="slidenum">
              <a:rPr lang="fr-FR" sz="1200" smtClean="0">
                <a:latin typeface="Arial" pitchFamily="34" charset="0"/>
              </a:rPr>
              <a:pPr eaLnBrk="1" hangingPunct="1"/>
              <a:t>39</a:t>
            </a:fld>
            <a:endParaRPr lang="fr-FR" sz="1200"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55651"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55652" name="Rectangle 2"/>
          <p:cNvSpPr>
            <a:spLocks noGrp="1" noRot="1" noChangeAspect="1" noChangeArrowheads="1" noTextEdit="1"/>
          </p:cNvSpPr>
          <p:nvPr>
            <p:ph type="sldImg"/>
          </p:nvPr>
        </p:nvSpPr>
        <p:spPr>
          <a:ln/>
        </p:spPr>
      </p:sp>
      <p:sp>
        <p:nvSpPr>
          <p:cNvPr id="155653" name="Rectangle 3"/>
          <p:cNvSpPr>
            <a:spLocks noGrp="1" noChangeArrowheads="1"/>
          </p:cNvSpPr>
          <p:nvPr>
            <p:ph type="body" idx="1"/>
          </p:nvPr>
        </p:nvSpPr>
        <p:spPr>
          <a:noFill/>
        </p:spPr>
        <p:txBody>
          <a:bodyPr/>
          <a:lstStyle/>
          <a:p>
            <a:pPr marL="768350" lvl="1" indent="-295275" eaLnBrk="1" hangingPunct="1"/>
            <a:endParaRPr lang="fr-FR" smtClean="0">
              <a:latin typeface="Arial" pitchFamily="34" charset="0"/>
            </a:endParaRPr>
          </a:p>
        </p:txBody>
      </p:sp>
      <p:sp>
        <p:nvSpPr>
          <p:cNvPr id="155654"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E1F53329-3B27-4D08-A58C-8134D5BC75C1}" type="slidenum">
              <a:rPr lang="fr-FR" sz="1200" smtClean="0">
                <a:latin typeface="Arial" pitchFamily="34" charset="0"/>
              </a:rPr>
              <a:pPr eaLnBrk="1" hangingPunct="1"/>
              <a:t>40</a:t>
            </a:fld>
            <a:endParaRPr lang="fr-FR" sz="1200"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56675"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56676" name="Rectangle 2"/>
          <p:cNvSpPr>
            <a:spLocks noGrp="1" noRot="1" noChangeAspect="1" noChangeArrowheads="1" noTextEdit="1"/>
          </p:cNvSpPr>
          <p:nvPr>
            <p:ph type="sldImg"/>
          </p:nvPr>
        </p:nvSpPr>
        <p:spPr>
          <a:ln/>
        </p:spPr>
      </p:sp>
      <p:sp>
        <p:nvSpPr>
          <p:cNvPr id="156677" name="Rectangle 3"/>
          <p:cNvSpPr>
            <a:spLocks noGrp="1" noChangeArrowheads="1"/>
          </p:cNvSpPr>
          <p:nvPr>
            <p:ph type="body" idx="1"/>
          </p:nvPr>
        </p:nvSpPr>
        <p:spPr>
          <a:noFill/>
        </p:spPr>
        <p:txBody>
          <a:bodyPr/>
          <a:lstStyle/>
          <a:p>
            <a:endParaRPr lang="fr-FR" smtClean="0">
              <a:latin typeface="Arial" pitchFamily="34" charset="0"/>
            </a:endParaRPr>
          </a:p>
        </p:txBody>
      </p:sp>
      <p:sp>
        <p:nvSpPr>
          <p:cNvPr id="156678"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E6423EBD-6462-4E46-BD9F-37669ECBF6F6}" type="slidenum">
              <a:rPr lang="fr-FR" sz="1200" smtClean="0">
                <a:latin typeface="Arial" pitchFamily="34" charset="0"/>
              </a:rPr>
              <a:pPr eaLnBrk="1" hangingPunct="1"/>
              <a:t>41</a:t>
            </a:fld>
            <a:endParaRPr lang="fr-FR" sz="1200"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57699"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57700" name="Rectangle 2"/>
          <p:cNvSpPr>
            <a:spLocks noGrp="1" noRot="1" noChangeAspect="1" noChangeArrowheads="1" noTextEdit="1"/>
          </p:cNvSpPr>
          <p:nvPr>
            <p:ph type="sldImg"/>
          </p:nvPr>
        </p:nvSpPr>
        <p:spPr>
          <a:ln/>
        </p:spPr>
      </p:sp>
      <p:sp>
        <p:nvSpPr>
          <p:cNvPr id="15770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5770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7EDA1717-970B-488B-BB40-171034C9C380}" type="slidenum">
              <a:rPr lang="fr-FR" sz="1200" smtClean="0">
                <a:latin typeface="Arial" pitchFamily="34" charset="0"/>
              </a:rPr>
              <a:pPr eaLnBrk="1" hangingPunct="1"/>
              <a:t>42</a:t>
            </a:fld>
            <a:endParaRPr lang="fr-FR" sz="120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22883"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22884" name="Rectangle 2"/>
          <p:cNvSpPr>
            <a:spLocks noGrp="1" noRot="1" noChangeAspect="1" noChangeArrowheads="1" noTextEdit="1"/>
          </p:cNvSpPr>
          <p:nvPr>
            <p:ph type="sldImg"/>
          </p:nvPr>
        </p:nvSpPr>
        <p:spPr>
          <a:ln/>
        </p:spPr>
      </p:sp>
      <p:sp>
        <p:nvSpPr>
          <p:cNvPr id="12288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22886"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1EE2CE01-D935-408C-A03F-9F59A8B44029}" type="slidenum">
              <a:rPr lang="fr-FR" sz="1200" smtClean="0">
                <a:latin typeface="Arial" pitchFamily="34" charset="0"/>
              </a:rPr>
              <a:pPr eaLnBrk="1" hangingPunct="1"/>
              <a:t>4</a:t>
            </a:fld>
            <a:endParaRPr lang="fr-FR" sz="1200"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58723"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58724" name="Rectangle 2"/>
          <p:cNvSpPr>
            <a:spLocks noGrp="1" noRot="1" noChangeAspect="1" noChangeArrowheads="1" noTextEdit="1"/>
          </p:cNvSpPr>
          <p:nvPr>
            <p:ph type="sldImg"/>
          </p:nvPr>
        </p:nvSpPr>
        <p:spPr>
          <a:ln/>
        </p:spPr>
      </p:sp>
      <p:sp>
        <p:nvSpPr>
          <p:cNvPr id="158725" name="Rectangle 3"/>
          <p:cNvSpPr>
            <a:spLocks noGrp="1" noChangeArrowheads="1"/>
          </p:cNvSpPr>
          <p:nvPr>
            <p:ph type="body" idx="1"/>
          </p:nvPr>
        </p:nvSpPr>
        <p:spPr>
          <a:noFill/>
        </p:spPr>
        <p:txBody>
          <a:bodyPr/>
          <a:lstStyle/>
          <a:p>
            <a:pPr eaLnBrk="1" hangingPunct="1"/>
            <a:endParaRPr lang="fr-FR" i="1" smtClean="0">
              <a:latin typeface="Arial" pitchFamily="34" charset="0"/>
            </a:endParaRPr>
          </a:p>
        </p:txBody>
      </p:sp>
      <p:sp>
        <p:nvSpPr>
          <p:cNvPr id="158726"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F4F30ADD-289C-4036-8074-3709BFFD2B96}" type="slidenum">
              <a:rPr lang="fr-FR" sz="1200" smtClean="0">
                <a:latin typeface="Arial" pitchFamily="34" charset="0"/>
              </a:rPr>
              <a:pPr eaLnBrk="1" hangingPunct="1"/>
              <a:t>43</a:t>
            </a:fld>
            <a:endParaRPr lang="fr-FR" sz="1200"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59747"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59748" name="Rectangle 2"/>
          <p:cNvSpPr>
            <a:spLocks noGrp="1" noRot="1" noChangeAspect="1" noChangeArrowheads="1" noTextEdit="1"/>
          </p:cNvSpPr>
          <p:nvPr>
            <p:ph type="sldImg"/>
          </p:nvPr>
        </p:nvSpPr>
        <p:spPr>
          <a:ln/>
        </p:spPr>
      </p:sp>
      <p:sp>
        <p:nvSpPr>
          <p:cNvPr id="15974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59750"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53C80C6A-D6CC-4434-88C1-4C2BCAB9DE1E}" type="slidenum">
              <a:rPr lang="fr-FR" sz="1200" smtClean="0">
                <a:latin typeface="Arial" pitchFamily="34" charset="0"/>
              </a:rPr>
              <a:pPr eaLnBrk="1" hangingPunct="1"/>
              <a:t>44</a:t>
            </a:fld>
            <a:endParaRPr lang="fr-FR" sz="1200"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0771"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0772" name="Rectangle 2"/>
          <p:cNvSpPr>
            <a:spLocks noGrp="1" noRot="1" noChangeAspect="1" noChangeArrowheads="1" noTextEdit="1"/>
          </p:cNvSpPr>
          <p:nvPr>
            <p:ph type="sldImg"/>
          </p:nvPr>
        </p:nvSpPr>
        <p:spPr>
          <a:ln/>
        </p:spPr>
      </p:sp>
      <p:sp>
        <p:nvSpPr>
          <p:cNvPr id="160773" name="Rectangle 3"/>
          <p:cNvSpPr>
            <a:spLocks noGrp="1" noChangeArrowheads="1"/>
          </p:cNvSpPr>
          <p:nvPr>
            <p:ph type="body" idx="1"/>
          </p:nvPr>
        </p:nvSpPr>
        <p:spPr>
          <a:noFill/>
        </p:spPr>
        <p:txBody>
          <a:bodyPr/>
          <a:lstStyle/>
          <a:p>
            <a:endParaRPr lang="fr-FR" smtClean="0">
              <a:latin typeface="Arial" pitchFamily="34" charset="0"/>
            </a:endParaRPr>
          </a:p>
        </p:txBody>
      </p:sp>
      <p:sp>
        <p:nvSpPr>
          <p:cNvPr id="160774"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B77BDBAD-1363-4958-8799-319AEC03BF9E}" type="slidenum">
              <a:rPr lang="fr-FR" sz="1200" smtClean="0">
                <a:latin typeface="Arial" pitchFamily="34" charset="0"/>
              </a:rPr>
              <a:pPr eaLnBrk="1" hangingPunct="1"/>
              <a:t>45</a:t>
            </a:fld>
            <a:endParaRPr lang="fr-FR" sz="1200"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1795"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1796" name="Rectangle 2"/>
          <p:cNvSpPr>
            <a:spLocks noGrp="1" noRot="1" noChangeAspect="1" noChangeArrowheads="1" noTextEdit="1"/>
          </p:cNvSpPr>
          <p:nvPr>
            <p:ph type="sldImg"/>
          </p:nvPr>
        </p:nvSpPr>
        <p:spPr>
          <a:ln/>
        </p:spPr>
      </p:sp>
      <p:sp>
        <p:nvSpPr>
          <p:cNvPr id="16179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61798"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80838535-A61C-4588-8DF9-83908E442148}" type="slidenum">
              <a:rPr lang="fr-FR" sz="1200" smtClean="0">
                <a:latin typeface="Arial" pitchFamily="34" charset="0"/>
              </a:rPr>
              <a:pPr eaLnBrk="1" hangingPunct="1"/>
              <a:t>46</a:t>
            </a:fld>
            <a:endParaRPr lang="fr-FR" sz="1200"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2819"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2820" name="Rectangle 2"/>
          <p:cNvSpPr>
            <a:spLocks noGrp="1" noRot="1" noChangeAspect="1" noChangeArrowheads="1" noTextEdit="1"/>
          </p:cNvSpPr>
          <p:nvPr>
            <p:ph type="sldImg"/>
          </p:nvPr>
        </p:nvSpPr>
        <p:spPr>
          <a:ln/>
        </p:spPr>
      </p:sp>
      <p:sp>
        <p:nvSpPr>
          <p:cNvPr id="16282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6282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4EE912DB-C112-46B5-BC5E-E8008A235DF9}" type="slidenum">
              <a:rPr lang="fr-FR" sz="1200" smtClean="0">
                <a:latin typeface="Arial" pitchFamily="34" charset="0"/>
              </a:rPr>
              <a:pPr eaLnBrk="1" hangingPunct="1"/>
              <a:t>47</a:t>
            </a:fld>
            <a:endParaRPr lang="fr-FR" sz="1200"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3843"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3844" name="Rectangle 2"/>
          <p:cNvSpPr>
            <a:spLocks noGrp="1" noRot="1" noChangeAspect="1" noChangeArrowheads="1" noTextEdit="1"/>
          </p:cNvSpPr>
          <p:nvPr>
            <p:ph type="sldImg"/>
          </p:nvPr>
        </p:nvSpPr>
        <p:spPr>
          <a:ln/>
        </p:spPr>
      </p:sp>
      <p:sp>
        <p:nvSpPr>
          <p:cNvPr id="16384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63846"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D6F58AEB-250E-455D-A052-7B20092B9B72}" type="slidenum">
              <a:rPr lang="fr-FR" sz="1200" smtClean="0">
                <a:latin typeface="Arial" pitchFamily="34" charset="0"/>
              </a:rPr>
              <a:pPr eaLnBrk="1" hangingPunct="1"/>
              <a:t>48</a:t>
            </a:fld>
            <a:endParaRPr lang="fr-FR" sz="1200"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4867"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4868" name="Rectangle 2"/>
          <p:cNvSpPr>
            <a:spLocks noGrp="1" noRot="1" noChangeAspect="1" noChangeArrowheads="1" noTextEdit="1"/>
          </p:cNvSpPr>
          <p:nvPr>
            <p:ph type="sldImg"/>
          </p:nvPr>
        </p:nvSpPr>
        <p:spPr>
          <a:ln/>
        </p:spPr>
      </p:sp>
      <p:sp>
        <p:nvSpPr>
          <p:cNvPr id="16486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64870"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6E5B23C8-5D97-45E1-ADA1-6AB5CBC9F61E}" type="slidenum">
              <a:rPr lang="fr-FR" sz="1200" smtClean="0">
                <a:latin typeface="Arial" pitchFamily="34" charset="0"/>
              </a:rPr>
              <a:pPr eaLnBrk="1" hangingPunct="1"/>
              <a:t>49</a:t>
            </a:fld>
            <a:endParaRPr lang="fr-FR" sz="1200"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5891"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5892" name="Rectangle 2"/>
          <p:cNvSpPr>
            <a:spLocks noGrp="1" noRot="1" noChangeAspect="1" noChangeArrowheads="1" noTextEdit="1"/>
          </p:cNvSpPr>
          <p:nvPr>
            <p:ph type="sldImg"/>
          </p:nvPr>
        </p:nvSpPr>
        <p:spPr>
          <a:ln/>
        </p:spPr>
      </p:sp>
      <p:sp>
        <p:nvSpPr>
          <p:cNvPr id="165893" name="Rectangle 3"/>
          <p:cNvSpPr>
            <a:spLocks noGrp="1" noChangeArrowheads="1"/>
          </p:cNvSpPr>
          <p:nvPr>
            <p:ph type="body" idx="1"/>
          </p:nvPr>
        </p:nvSpPr>
        <p:spPr>
          <a:noFill/>
        </p:spPr>
        <p:txBody>
          <a:bodyPr/>
          <a:lstStyle/>
          <a:p>
            <a:pPr eaLnBrk="1" hangingPunct="1"/>
            <a:endParaRPr lang="fr-FR" smtClean="0">
              <a:latin typeface="Arial" pitchFamily="34" charset="0"/>
            </a:endParaRPr>
          </a:p>
          <a:p>
            <a:pPr eaLnBrk="1" hangingPunct="1"/>
            <a:endParaRPr lang="fr-FR" smtClean="0">
              <a:latin typeface="Arial" pitchFamily="34" charset="0"/>
            </a:endParaRPr>
          </a:p>
        </p:txBody>
      </p:sp>
      <p:sp>
        <p:nvSpPr>
          <p:cNvPr id="165894"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63896F65-0924-42F9-9566-AB25752EE492}" type="slidenum">
              <a:rPr lang="fr-FR" sz="1200" smtClean="0">
                <a:latin typeface="Arial" pitchFamily="34" charset="0"/>
              </a:rPr>
              <a:pPr eaLnBrk="1" hangingPunct="1"/>
              <a:t>50</a:t>
            </a:fld>
            <a:endParaRPr lang="fr-FR" sz="1200"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6915"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6916" name="Rectangle 2"/>
          <p:cNvSpPr>
            <a:spLocks noGrp="1" noRot="1" noChangeAspect="1" noChangeArrowheads="1" noTextEdit="1"/>
          </p:cNvSpPr>
          <p:nvPr>
            <p:ph type="sldImg"/>
          </p:nvPr>
        </p:nvSpPr>
        <p:spPr>
          <a:ln/>
        </p:spPr>
      </p:sp>
      <p:sp>
        <p:nvSpPr>
          <p:cNvPr id="166917" name="Rectangle 3"/>
          <p:cNvSpPr>
            <a:spLocks noGrp="1" noChangeArrowheads="1"/>
          </p:cNvSpPr>
          <p:nvPr>
            <p:ph type="body" idx="1"/>
          </p:nvPr>
        </p:nvSpPr>
        <p:spPr>
          <a:noFill/>
        </p:spPr>
        <p:txBody>
          <a:bodyPr/>
          <a:lstStyle/>
          <a:p>
            <a:pPr algn="ctr" eaLnBrk="1" hangingPunct="1">
              <a:spcBef>
                <a:spcPct val="0"/>
              </a:spcBef>
            </a:pPr>
            <a:endParaRPr lang="fr-FR" smtClean="0">
              <a:solidFill>
                <a:srgbClr val="E40000"/>
              </a:solidFill>
              <a:latin typeface="Arial" pitchFamily="34" charset="0"/>
            </a:endParaRPr>
          </a:p>
          <a:p>
            <a:pPr eaLnBrk="1" hangingPunct="1"/>
            <a:endParaRPr lang="fr-FR" b="1" smtClean="0">
              <a:solidFill>
                <a:srgbClr val="DC6308"/>
              </a:solidFill>
              <a:latin typeface="Arial" pitchFamily="34" charset="0"/>
            </a:endParaRPr>
          </a:p>
        </p:txBody>
      </p:sp>
      <p:sp>
        <p:nvSpPr>
          <p:cNvPr id="166918"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E83A87EE-3B03-4CA4-84F3-D5247482F32F}" type="slidenum">
              <a:rPr lang="fr-FR" sz="1200" smtClean="0">
                <a:latin typeface="Arial" pitchFamily="34" charset="0"/>
              </a:rPr>
              <a:pPr eaLnBrk="1" hangingPunct="1"/>
              <a:t>51</a:t>
            </a:fld>
            <a:endParaRPr lang="fr-FR" sz="1200"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7939"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7940" name="Rectangle 2"/>
          <p:cNvSpPr>
            <a:spLocks noGrp="1" noRot="1" noChangeAspect="1" noChangeArrowheads="1" noTextEdit="1"/>
          </p:cNvSpPr>
          <p:nvPr>
            <p:ph type="sldImg"/>
          </p:nvPr>
        </p:nvSpPr>
        <p:spPr>
          <a:ln/>
        </p:spPr>
      </p:sp>
      <p:sp>
        <p:nvSpPr>
          <p:cNvPr id="16794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6794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56AB002B-8D17-4A5D-BD35-B650A1209080}" type="slidenum">
              <a:rPr lang="fr-FR" sz="1200" smtClean="0">
                <a:latin typeface="Arial" pitchFamily="34" charset="0"/>
              </a:rPr>
              <a:pPr eaLnBrk="1" hangingPunct="1"/>
              <a:t>52</a:t>
            </a:fld>
            <a:endParaRPr lang="fr-FR" sz="120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23909"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86B46A44-D1B4-4C46-AF8C-96417EA27820}" type="slidenum">
              <a:rPr lang="fr-FR" sz="1200" smtClean="0">
                <a:latin typeface="Arial" pitchFamily="34" charset="0"/>
              </a:rPr>
              <a:pPr eaLnBrk="1" hangingPunct="1"/>
              <a:t>5</a:t>
            </a:fld>
            <a:endParaRPr lang="fr-FR" sz="1200"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8963"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8964" name="Rectangle 2"/>
          <p:cNvSpPr>
            <a:spLocks noGrp="1" noRot="1" noChangeAspect="1" noChangeArrowheads="1" noTextEdit="1"/>
          </p:cNvSpPr>
          <p:nvPr>
            <p:ph type="sldImg"/>
          </p:nvPr>
        </p:nvSpPr>
        <p:spPr>
          <a:ln/>
        </p:spPr>
      </p:sp>
      <p:sp>
        <p:nvSpPr>
          <p:cNvPr id="168965" name="Rectangle 3"/>
          <p:cNvSpPr>
            <a:spLocks noGrp="1" noChangeArrowheads="1"/>
          </p:cNvSpPr>
          <p:nvPr>
            <p:ph type="body" idx="1"/>
          </p:nvPr>
        </p:nvSpPr>
        <p:spPr>
          <a:noFill/>
        </p:spPr>
        <p:txBody>
          <a:bodyPr/>
          <a:lstStyle/>
          <a:p>
            <a:pPr eaLnBrk="1" hangingPunct="1"/>
            <a:endParaRPr lang="fr-FR" smtClean="0">
              <a:latin typeface="Arial" pitchFamily="34" charset="0"/>
            </a:endParaRPr>
          </a:p>
          <a:p>
            <a:pPr eaLnBrk="1" hangingPunct="1"/>
            <a:endParaRPr lang="fr-FR" smtClean="0">
              <a:latin typeface="Arial" pitchFamily="34" charset="0"/>
            </a:endParaRPr>
          </a:p>
        </p:txBody>
      </p:sp>
      <p:sp>
        <p:nvSpPr>
          <p:cNvPr id="168966"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897FB816-0BC4-4B2F-90C5-9EF912E89FBF}" type="slidenum">
              <a:rPr lang="fr-FR" sz="1200" smtClean="0">
                <a:latin typeface="Arial" pitchFamily="34" charset="0"/>
              </a:rPr>
              <a:pPr eaLnBrk="1" hangingPunct="1"/>
              <a:t>53</a:t>
            </a:fld>
            <a:endParaRPr lang="fr-FR" sz="1200"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69987"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69988" name="Rectangle 2"/>
          <p:cNvSpPr>
            <a:spLocks noGrp="1" noRot="1" noChangeAspect="1" noChangeArrowheads="1" noTextEdit="1"/>
          </p:cNvSpPr>
          <p:nvPr>
            <p:ph type="sldImg"/>
          </p:nvPr>
        </p:nvSpPr>
        <p:spPr>
          <a:ln/>
        </p:spPr>
      </p:sp>
      <p:sp>
        <p:nvSpPr>
          <p:cNvPr id="16998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69990"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C1CE44E0-C8ED-440C-9F3D-52146829881C}" type="slidenum">
              <a:rPr lang="fr-FR" sz="1200" smtClean="0">
                <a:latin typeface="Arial" pitchFamily="34" charset="0"/>
              </a:rPr>
              <a:pPr eaLnBrk="1" hangingPunct="1"/>
              <a:t>54</a:t>
            </a:fld>
            <a:endParaRPr lang="fr-FR" sz="1200"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1011"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1012" name="Rectangle 2"/>
          <p:cNvSpPr>
            <a:spLocks noGrp="1" noRot="1" noChangeAspect="1" noChangeArrowheads="1" noTextEdit="1"/>
          </p:cNvSpPr>
          <p:nvPr>
            <p:ph type="sldImg"/>
          </p:nvPr>
        </p:nvSpPr>
        <p:spPr>
          <a:ln/>
        </p:spPr>
      </p:sp>
      <p:sp>
        <p:nvSpPr>
          <p:cNvPr id="171013"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71014"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BBC8194A-3606-45D8-8EDC-1F48899FB96C}" type="slidenum">
              <a:rPr lang="fr-FR" sz="1200" smtClean="0">
                <a:latin typeface="Arial" pitchFamily="34" charset="0"/>
              </a:rPr>
              <a:pPr eaLnBrk="1" hangingPunct="1"/>
              <a:t>55</a:t>
            </a:fld>
            <a:endParaRPr lang="fr-FR" sz="1200"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2035"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2036" name="Rectangle 2"/>
          <p:cNvSpPr>
            <a:spLocks noGrp="1" noRot="1" noChangeAspect="1" noChangeArrowheads="1" noTextEdit="1"/>
          </p:cNvSpPr>
          <p:nvPr>
            <p:ph type="sldImg"/>
          </p:nvPr>
        </p:nvSpPr>
        <p:spPr>
          <a:ln/>
        </p:spPr>
      </p:sp>
      <p:sp>
        <p:nvSpPr>
          <p:cNvPr id="17203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72038"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5FE49EF9-36B3-474C-B44B-DBBFC326A5BA}" type="slidenum">
              <a:rPr lang="fr-FR" sz="1200" smtClean="0">
                <a:latin typeface="Arial" pitchFamily="34" charset="0"/>
              </a:rPr>
              <a:pPr eaLnBrk="1" hangingPunct="1"/>
              <a:t>56</a:t>
            </a:fld>
            <a:endParaRPr lang="fr-FR" sz="1200"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3059"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3060" name="Rectangle 2"/>
          <p:cNvSpPr>
            <a:spLocks noGrp="1" noRot="1" noChangeAspect="1" noChangeArrowheads="1" noTextEdit="1"/>
          </p:cNvSpPr>
          <p:nvPr>
            <p:ph type="sldImg"/>
          </p:nvPr>
        </p:nvSpPr>
        <p:spPr>
          <a:ln/>
        </p:spPr>
      </p:sp>
      <p:sp>
        <p:nvSpPr>
          <p:cNvPr id="17306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7306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5DDED823-DEDA-47B2-9FC3-ECE67DFAF6A1}" type="slidenum">
              <a:rPr lang="fr-FR" sz="1200" smtClean="0">
                <a:latin typeface="Arial" pitchFamily="34" charset="0"/>
              </a:rPr>
              <a:pPr eaLnBrk="1" hangingPunct="1"/>
              <a:t>57</a:t>
            </a:fld>
            <a:endParaRPr lang="fr-FR" sz="1200"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4083"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4084" name="Rectangle 2"/>
          <p:cNvSpPr>
            <a:spLocks noGrp="1" noRot="1" noChangeAspect="1" noChangeArrowheads="1" noTextEdit="1"/>
          </p:cNvSpPr>
          <p:nvPr>
            <p:ph type="sldImg"/>
          </p:nvPr>
        </p:nvSpPr>
        <p:spPr>
          <a:ln/>
        </p:spPr>
      </p:sp>
      <p:sp>
        <p:nvSpPr>
          <p:cNvPr id="17408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74086"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73361B3F-0522-4F9F-AE33-2BD2705D2E5B}" type="slidenum">
              <a:rPr lang="fr-FR" sz="1200" smtClean="0">
                <a:latin typeface="Arial" pitchFamily="34" charset="0"/>
              </a:rPr>
              <a:pPr eaLnBrk="1" hangingPunct="1"/>
              <a:t>58</a:t>
            </a:fld>
            <a:endParaRPr lang="fr-FR" sz="1200"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5107"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5108" name="Rectangle 2"/>
          <p:cNvSpPr>
            <a:spLocks noGrp="1" noRot="1" noChangeAspect="1" noChangeArrowheads="1" noTextEdit="1"/>
          </p:cNvSpPr>
          <p:nvPr>
            <p:ph type="sldImg"/>
          </p:nvPr>
        </p:nvSpPr>
        <p:spPr>
          <a:ln/>
        </p:spPr>
      </p:sp>
      <p:sp>
        <p:nvSpPr>
          <p:cNvPr id="17510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75110"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ABD59CAF-2B68-49A8-8561-EA5740D825F4}" type="slidenum">
              <a:rPr lang="fr-FR" sz="1200" smtClean="0">
                <a:latin typeface="Arial" pitchFamily="34" charset="0"/>
              </a:rPr>
              <a:pPr eaLnBrk="1" hangingPunct="1"/>
              <a:t>59</a:t>
            </a:fld>
            <a:endParaRPr lang="fr-FR" sz="1200"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6131"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6132" name="Rectangle 2"/>
          <p:cNvSpPr>
            <a:spLocks noGrp="1" noRot="1" noChangeAspect="1" noChangeArrowheads="1" noTextEdit="1"/>
          </p:cNvSpPr>
          <p:nvPr>
            <p:ph type="sldImg"/>
          </p:nvPr>
        </p:nvSpPr>
        <p:spPr>
          <a:ln/>
        </p:spPr>
      </p:sp>
      <p:sp>
        <p:nvSpPr>
          <p:cNvPr id="176133"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76134"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3DB89F4F-5428-4984-B916-5DCB5DFB5C29}" type="slidenum">
              <a:rPr lang="fr-FR" sz="1200" smtClean="0">
                <a:latin typeface="Arial" pitchFamily="34" charset="0"/>
              </a:rPr>
              <a:pPr eaLnBrk="1" hangingPunct="1"/>
              <a:t>60</a:t>
            </a:fld>
            <a:endParaRPr lang="fr-FR" sz="1200"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7155"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7156" name="Rectangle 2"/>
          <p:cNvSpPr>
            <a:spLocks noGrp="1" noRot="1" noChangeAspect="1" noChangeArrowheads="1" noTextEdit="1"/>
          </p:cNvSpPr>
          <p:nvPr>
            <p:ph type="sldImg"/>
          </p:nvPr>
        </p:nvSpPr>
        <p:spPr>
          <a:ln/>
        </p:spPr>
      </p:sp>
      <p:sp>
        <p:nvSpPr>
          <p:cNvPr id="17715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77158"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C950FE28-2F62-4F89-B359-E2B3E9E6056A}" type="slidenum">
              <a:rPr lang="fr-FR" sz="1200" smtClean="0">
                <a:latin typeface="Arial" pitchFamily="34" charset="0"/>
              </a:rPr>
              <a:pPr eaLnBrk="1" hangingPunct="1"/>
              <a:t>61</a:t>
            </a:fld>
            <a:endParaRPr lang="fr-FR" sz="1200"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8179"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8180" name="Rectangle 2"/>
          <p:cNvSpPr>
            <a:spLocks noGrp="1" noRot="1" noChangeAspect="1" noChangeArrowheads="1" noTextEdit="1"/>
          </p:cNvSpPr>
          <p:nvPr>
            <p:ph type="sldImg"/>
          </p:nvPr>
        </p:nvSpPr>
        <p:spPr>
          <a:ln/>
        </p:spPr>
      </p:sp>
      <p:sp>
        <p:nvSpPr>
          <p:cNvPr id="17818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7818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58DE0946-597D-4EB0-BFFC-A7604CBF3BC0}" type="slidenum">
              <a:rPr lang="fr-FR" sz="1200" smtClean="0">
                <a:latin typeface="Arial" pitchFamily="34" charset="0"/>
              </a:rPr>
              <a:pPr eaLnBrk="1" hangingPunct="1"/>
              <a:t>62</a:t>
            </a:fld>
            <a:endParaRPr lang="fr-FR" sz="120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type="dt" sz="quarter" idx="1"/>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smtClean="0">
                <a:latin typeface="Arial" pitchFamily="34" charset="0"/>
              </a:rPr>
              <a:t>Mars 2009</a:t>
            </a: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24933"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DA86BC6A-B410-47BD-9D32-46DA90749715}" type="slidenum">
              <a:rPr lang="fr-FR" sz="1200" smtClean="0">
                <a:latin typeface="Arial" pitchFamily="34" charset="0"/>
              </a:rPr>
              <a:pPr eaLnBrk="1" hangingPunct="1"/>
              <a:t>6</a:t>
            </a:fld>
            <a:endParaRPr lang="fr-FR" sz="1200"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79203"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79204" name="Rectangle 2"/>
          <p:cNvSpPr>
            <a:spLocks noGrp="1" noRot="1" noChangeAspect="1" noChangeArrowheads="1" noTextEdit="1"/>
          </p:cNvSpPr>
          <p:nvPr>
            <p:ph type="sldImg"/>
          </p:nvPr>
        </p:nvSpPr>
        <p:spPr>
          <a:ln/>
        </p:spPr>
      </p:sp>
      <p:sp>
        <p:nvSpPr>
          <p:cNvPr id="17920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79206"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CFF3CC90-DCF7-4775-923C-DC15F4AF7EAE}" type="slidenum">
              <a:rPr lang="fr-FR" sz="1200" smtClean="0">
                <a:latin typeface="Arial" pitchFamily="34" charset="0"/>
              </a:rPr>
              <a:pPr eaLnBrk="1" hangingPunct="1"/>
              <a:t>63</a:t>
            </a:fld>
            <a:endParaRPr lang="fr-FR" sz="1200"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0227"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0228" name="Rectangle 2"/>
          <p:cNvSpPr>
            <a:spLocks noGrp="1" noRot="1" noChangeAspect="1" noChangeArrowheads="1" noTextEdit="1"/>
          </p:cNvSpPr>
          <p:nvPr>
            <p:ph type="sldImg"/>
          </p:nvPr>
        </p:nvSpPr>
        <p:spPr>
          <a:ln/>
        </p:spPr>
      </p:sp>
      <p:sp>
        <p:nvSpPr>
          <p:cNvPr id="18022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80230"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D38633AE-CFB0-4298-A51F-4CC2481DA40D}" type="slidenum">
              <a:rPr lang="fr-FR" sz="1200" smtClean="0">
                <a:latin typeface="Arial" pitchFamily="34" charset="0"/>
              </a:rPr>
              <a:pPr eaLnBrk="1" hangingPunct="1"/>
              <a:t>64</a:t>
            </a:fld>
            <a:endParaRPr lang="fr-FR" sz="1200"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1251"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1252" name="Rectangle 2"/>
          <p:cNvSpPr>
            <a:spLocks noGrp="1" noRot="1" noChangeAspect="1" noChangeArrowheads="1" noTextEdit="1"/>
          </p:cNvSpPr>
          <p:nvPr>
            <p:ph type="sldImg"/>
          </p:nvPr>
        </p:nvSpPr>
        <p:spPr>
          <a:ln/>
        </p:spPr>
      </p:sp>
      <p:sp>
        <p:nvSpPr>
          <p:cNvPr id="181253"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81254"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085E1B29-30E5-4768-9439-D776309FEB8A}" type="slidenum">
              <a:rPr lang="fr-FR" sz="1200" smtClean="0">
                <a:latin typeface="Arial" pitchFamily="34" charset="0"/>
              </a:rPr>
              <a:pPr eaLnBrk="1" hangingPunct="1"/>
              <a:t>65</a:t>
            </a:fld>
            <a:endParaRPr lang="fr-FR" sz="1200"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2275"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2276" name="Rectangle 2"/>
          <p:cNvSpPr>
            <a:spLocks noGrp="1" noRot="1" noChangeAspect="1" noChangeArrowheads="1" noTextEdit="1"/>
          </p:cNvSpPr>
          <p:nvPr>
            <p:ph type="sldImg"/>
          </p:nvPr>
        </p:nvSpPr>
        <p:spPr>
          <a:ln/>
        </p:spPr>
      </p:sp>
      <p:sp>
        <p:nvSpPr>
          <p:cNvPr id="18227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82278"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36669E65-AC15-4061-A876-1E9869577E5D}" type="slidenum">
              <a:rPr lang="fr-FR" sz="1200" smtClean="0">
                <a:latin typeface="Arial" pitchFamily="34" charset="0"/>
              </a:rPr>
              <a:pPr eaLnBrk="1" hangingPunct="1"/>
              <a:t>66</a:t>
            </a:fld>
            <a:endParaRPr lang="fr-FR" sz="1200"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3299"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8330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1541A117-A6D3-4563-A27C-4C0C2A113BB7}" type="slidenum">
              <a:rPr lang="fr-FR" sz="1200" smtClean="0">
                <a:latin typeface="Arial" pitchFamily="34" charset="0"/>
              </a:rPr>
              <a:pPr eaLnBrk="1" hangingPunct="1"/>
              <a:t>67</a:t>
            </a:fld>
            <a:endParaRPr lang="fr-FR" sz="1200"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4323"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4324" name="Rectangle 2"/>
          <p:cNvSpPr>
            <a:spLocks noGrp="1" noRot="1" noChangeAspect="1" noChangeArrowheads="1" noTextEdit="1"/>
          </p:cNvSpPr>
          <p:nvPr>
            <p:ph type="sldImg"/>
          </p:nvPr>
        </p:nvSpPr>
        <p:spPr>
          <a:ln/>
        </p:spPr>
      </p:sp>
      <p:sp>
        <p:nvSpPr>
          <p:cNvPr id="184325" name="Rectangle 3"/>
          <p:cNvSpPr>
            <a:spLocks noGrp="1" noChangeArrowheads="1"/>
          </p:cNvSpPr>
          <p:nvPr>
            <p:ph type="body" idx="1"/>
          </p:nvPr>
        </p:nvSpPr>
        <p:spPr>
          <a:noFill/>
        </p:spPr>
        <p:txBody>
          <a:bodyPr/>
          <a:lstStyle/>
          <a:p>
            <a:endParaRPr lang="fr-FR" smtClean="0">
              <a:latin typeface="Arial" pitchFamily="34" charset="0"/>
            </a:endParaRPr>
          </a:p>
        </p:txBody>
      </p:sp>
      <p:sp>
        <p:nvSpPr>
          <p:cNvPr id="184326"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281501D1-CE40-433A-A36B-FB0F44D38119}" type="slidenum">
              <a:rPr lang="fr-FR" sz="1200" smtClean="0">
                <a:latin typeface="Arial" pitchFamily="34" charset="0"/>
              </a:rPr>
              <a:pPr eaLnBrk="1" hangingPunct="1"/>
              <a:t>68</a:t>
            </a:fld>
            <a:endParaRPr lang="fr-FR" sz="1200"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5347"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5348" name="Rectangle 2"/>
          <p:cNvSpPr>
            <a:spLocks noGrp="1" noRot="1" noChangeAspect="1" noChangeArrowheads="1" noTextEdit="1"/>
          </p:cNvSpPr>
          <p:nvPr>
            <p:ph type="sldImg"/>
          </p:nvPr>
        </p:nvSpPr>
        <p:spPr>
          <a:ln/>
        </p:spPr>
      </p:sp>
      <p:sp>
        <p:nvSpPr>
          <p:cNvPr id="185349" name="Rectangle 3"/>
          <p:cNvSpPr>
            <a:spLocks noGrp="1" noChangeArrowheads="1"/>
          </p:cNvSpPr>
          <p:nvPr>
            <p:ph type="body" idx="1"/>
          </p:nvPr>
        </p:nvSpPr>
        <p:spPr>
          <a:noFill/>
        </p:spPr>
        <p:txBody>
          <a:bodyPr/>
          <a:lstStyle/>
          <a:p>
            <a:endParaRPr lang="fr-FR" smtClean="0">
              <a:latin typeface="Arial" pitchFamily="34" charset="0"/>
            </a:endParaRPr>
          </a:p>
        </p:txBody>
      </p:sp>
      <p:sp>
        <p:nvSpPr>
          <p:cNvPr id="185350"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C820439E-5925-471E-A8EF-FD6CE1DC5FDF}" type="slidenum">
              <a:rPr lang="fr-FR" sz="1200" smtClean="0">
                <a:latin typeface="Arial" pitchFamily="34" charset="0"/>
              </a:rPr>
              <a:pPr eaLnBrk="1" hangingPunct="1"/>
              <a:t>69</a:t>
            </a:fld>
            <a:endParaRPr lang="fr-FR" sz="1200"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6371"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6372" name="Rectangle 2"/>
          <p:cNvSpPr>
            <a:spLocks noGrp="1" noRot="1" noChangeAspect="1" noChangeArrowheads="1" noTextEdit="1"/>
          </p:cNvSpPr>
          <p:nvPr>
            <p:ph type="sldImg"/>
          </p:nvPr>
        </p:nvSpPr>
        <p:spPr>
          <a:ln/>
        </p:spPr>
      </p:sp>
      <p:sp>
        <p:nvSpPr>
          <p:cNvPr id="186373"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86374"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07EA443E-0003-47D6-9295-8A6991F2A7DD}" type="slidenum">
              <a:rPr lang="fr-FR" sz="1200" smtClean="0">
                <a:latin typeface="Arial" pitchFamily="34" charset="0"/>
              </a:rPr>
              <a:pPr eaLnBrk="1" hangingPunct="1"/>
              <a:t>70</a:t>
            </a:fld>
            <a:endParaRPr lang="fr-FR" sz="1200" smtClean="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7395"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7396" name="Rectangle 2"/>
          <p:cNvSpPr>
            <a:spLocks noGrp="1" noRot="1" noChangeAspect="1" noChangeArrowheads="1" noTextEdit="1"/>
          </p:cNvSpPr>
          <p:nvPr>
            <p:ph type="sldImg"/>
          </p:nvPr>
        </p:nvSpPr>
        <p:spPr>
          <a:ln/>
        </p:spPr>
      </p:sp>
      <p:sp>
        <p:nvSpPr>
          <p:cNvPr id="18739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87398"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15E41526-39AA-4C2B-AA95-FA6C7A6FBD7D}" type="slidenum">
              <a:rPr lang="fr-FR" sz="1200" smtClean="0">
                <a:latin typeface="Arial" pitchFamily="34" charset="0"/>
              </a:rPr>
              <a:pPr eaLnBrk="1" hangingPunct="1"/>
              <a:t>71</a:t>
            </a:fld>
            <a:endParaRPr lang="fr-FR" sz="1200"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8419"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8420" name="Rectangle 2"/>
          <p:cNvSpPr>
            <a:spLocks noGrp="1" noRot="1" noChangeAspect="1" noChangeArrowheads="1" noTextEdit="1"/>
          </p:cNvSpPr>
          <p:nvPr>
            <p:ph type="sldImg"/>
          </p:nvPr>
        </p:nvSpPr>
        <p:spPr>
          <a:ln/>
        </p:spPr>
      </p:sp>
      <p:sp>
        <p:nvSpPr>
          <p:cNvPr id="18842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8842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7BCBC0E7-40A5-427B-A68F-D1B4D7D80CA3}" type="slidenum">
              <a:rPr lang="fr-FR" sz="1200" smtClean="0">
                <a:latin typeface="Arial" pitchFamily="34" charset="0"/>
              </a:rPr>
              <a:pPr eaLnBrk="1" hangingPunct="1"/>
              <a:t>72</a:t>
            </a:fld>
            <a:endParaRPr lang="fr-FR" sz="120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a date 3"/>
          <p:cNvSpPr>
            <a:spLocks noGrp="1"/>
          </p:cNvSpPr>
          <p:nvPr>
            <p:ph type="dt" idx="10"/>
          </p:nvPr>
        </p:nvSpPr>
        <p:spPr/>
        <p:txBody>
          <a:bodyPr/>
          <a:lstStyle/>
          <a:p>
            <a:pPr>
              <a:defRPr/>
            </a:pPr>
            <a:r>
              <a:rPr lang="fr-FR" smtClean="0"/>
              <a:t>Mars 2009</a:t>
            </a:r>
            <a:endParaRPr lang="fr-FR"/>
          </a:p>
        </p:txBody>
      </p:sp>
      <p:sp>
        <p:nvSpPr>
          <p:cNvPr id="5" name="Espace réservé du numéro de diapositive 4"/>
          <p:cNvSpPr>
            <a:spLocks noGrp="1"/>
          </p:cNvSpPr>
          <p:nvPr>
            <p:ph type="sldNum" sz="quarter" idx="11"/>
          </p:nvPr>
        </p:nvSpPr>
        <p:spPr/>
        <p:txBody>
          <a:bodyPr/>
          <a:lstStyle/>
          <a:p>
            <a:pPr>
              <a:defRPr/>
            </a:pPr>
            <a:fld id="{791B7266-36C2-47E2-A0DA-4440A0411B18}" type="slidenum">
              <a:rPr lang="fr-FR" smtClean="0"/>
              <a:pPr>
                <a:defRPr/>
              </a:pPr>
              <a:t>7</a:t>
            </a:fld>
            <a:endParaRPr lang="fr-FR"/>
          </a:p>
        </p:txBody>
      </p:sp>
    </p:spTree>
    <p:extLst>
      <p:ext uri="{BB962C8B-B14F-4D97-AF65-F5344CB8AC3E}">
        <p14:creationId xmlns:p14="http://schemas.microsoft.com/office/powerpoint/2010/main" val="9060980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89443"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89444" name="Rectangle 2"/>
          <p:cNvSpPr>
            <a:spLocks noGrp="1" noRot="1" noChangeAspect="1" noChangeArrowheads="1" noTextEdit="1"/>
          </p:cNvSpPr>
          <p:nvPr>
            <p:ph type="sldImg"/>
          </p:nvPr>
        </p:nvSpPr>
        <p:spPr>
          <a:ln/>
        </p:spPr>
      </p:sp>
      <p:sp>
        <p:nvSpPr>
          <p:cNvPr id="18944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89446"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837103FC-24F5-48B4-BDA4-7CA9C2699937}" type="slidenum">
              <a:rPr lang="fr-FR" sz="1200" smtClean="0">
                <a:latin typeface="Arial" pitchFamily="34" charset="0"/>
              </a:rPr>
              <a:pPr eaLnBrk="1" hangingPunct="1"/>
              <a:t>73</a:t>
            </a:fld>
            <a:endParaRPr lang="fr-FR" sz="1200"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0467"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0468" name="Rectangle 2"/>
          <p:cNvSpPr>
            <a:spLocks noGrp="1" noRot="1" noChangeAspect="1" noChangeArrowheads="1" noTextEdit="1"/>
          </p:cNvSpPr>
          <p:nvPr>
            <p:ph type="sldImg"/>
          </p:nvPr>
        </p:nvSpPr>
        <p:spPr>
          <a:ln/>
        </p:spPr>
      </p:sp>
      <p:sp>
        <p:nvSpPr>
          <p:cNvPr id="19046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90470"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305CA3E0-1635-4241-83B7-263A4A5C8EED}" type="slidenum">
              <a:rPr lang="fr-FR" sz="1200" smtClean="0">
                <a:latin typeface="Arial" pitchFamily="34" charset="0"/>
              </a:rPr>
              <a:pPr eaLnBrk="1" hangingPunct="1"/>
              <a:t>74</a:t>
            </a:fld>
            <a:endParaRPr lang="fr-FR" sz="1200"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1491"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1492" name="Rectangle 2"/>
          <p:cNvSpPr>
            <a:spLocks noGrp="1" noRot="1" noChangeAspect="1" noChangeArrowheads="1" noTextEdit="1"/>
          </p:cNvSpPr>
          <p:nvPr>
            <p:ph type="sldImg"/>
          </p:nvPr>
        </p:nvSpPr>
        <p:spPr>
          <a:ln/>
        </p:spPr>
      </p:sp>
      <p:sp>
        <p:nvSpPr>
          <p:cNvPr id="191493"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91494"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AEFA9F90-979F-425F-BFA6-3668487FA955}" type="slidenum">
              <a:rPr lang="fr-FR" sz="1200" smtClean="0">
                <a:latin typeface="Arial" pitchFamily="34" charset="0"/>
              </a:rPr>
              <a:pPr eaLnBrk="1" hangingPunct="1"/>
              <a:t>75</a:t>
            </a:fld>
            <a:endParaRPr lang="fr-FR" sz="1200"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2515"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2516" name="Rectangle 2"/>
          <p:cNvSpPr>
            <a:spLocks noGrp="1" noRot="1" noChangeAspect="1" noChangeArrowheads="1" noTextEdit="1"/>
          </p:cNvSpPr>
          <p:nvPr>
            <p:ph type="sldImg"/>
          </p:nvPr>
        </p:nvSpPr>
        <p:spPr>
          <a:ln/>
        </p:spPr>
      </p:sp>
      <p:sp>
        <p:nvSpPr>
          <p:cNvPr id="19251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92518"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DD5C2B28-4F84-4B90-8FB7-1460BE15337F}" type="slidenum">
              <a:rPr lang="fr-FR" sz="1200" smtClean="0">
                <a:latin typeface="Arial" pitchFamily="34" charset="0"/>
              </a:rPr>
              <a:pPr eaLnBrk="1" hangingPunct="1"/>
              <a:t>76</a:t>
            </a:fld>
            <a:endParaRPr lang="fr-FR" sz="1200"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3539"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3540" name="Rectangle 2"/>
          <p:cNvSpPr>
            <a:spLocks noGrp="1" noRot="1" noChangeAspect="1" noChangeArrowheads="1" noTextEdit="1"/>
          </p:cNvSpPr>
          <p:nvPr>
            <p:ph type="sldImg"/>
          </p:nvPr>
        </p:nvSpPr>
        <p:spPr>
          <a:ln/>
        </p:spPr>
      </p:sp>
      <p:sp>
        <p:nvSpPr>
          <p:cNvPr id="19354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9354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ADAC3EC5-354A-4A53-BD9E-6E8EF19C284C}" type="slidenum">
              <a:rPr lang="fr-FR" sz="1200" smtClean="0">
                <a:latin typeface="Arial" pitchFamily="34" charset="0"/>
              </a:rPr>
              <a:pPr eaLnBrk="1" hangingPunct="1"/>
              <a:t>77</a:t>
            </a:fld>
            <a:endParaRPr lang="fr-FR" sz="1200"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4563"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4564" name="Rectangle 2"/>
          <p:cNvSpPr>
            <a:spLocks noGrp="1" noRot="1" noChangeAspect="1" noChangeArrowheads="1" noTextEdit="1"/>
          </p:cNvSpPr>
          <p:nvPr>
            <p:ph type="sldImg"/>
          </p:nvPr>
        </p:nvSpPr>
        <p:spPr>
          <a:ln/>
        </p:spPr>
      </p:sp>
      <p:sp>
        <p:nvSpPr>
          <p:cNvPr id="19456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94566"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507B48E9-6E94-4E4B-85AF-8BE725E82549}" type="slidenum">
              <a:rPr lang="fr-FR" sz="1200" smtClean="0">
                <a:latin typeface="Arial" pitchFamily="34" charset="0"/>
              </a:rPr>
              <a:pPr eaLnBrk="1" hangingPunct="1"/>
              <a:t>80</a:t>
            </a:fld>
            <a:endParaRPr lang="fr-FR" sz="1200" smtClean="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5587"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5588" name="Rectangle 2"/>
          <p:cNvSpPr>
            <a:spLocks noGrp="1" noRot="1" noChangeAspect="1" noChangeArrowheads="1" noTextEdit="1"/>
          </p:cNvSpPr>
          <p:nvPr>
            <p:ph type="sldImg"/>
          </p:nvPr>
        </p:nvSpPr>
        <p:spPr>
          <a:ln/>
        </p:spPr>
      </p:sp>
      <p:sp>
        <p:nvSpPr>
          <p:cNvPr id="195589" name="Rectangle 3"/>
          <p:cNvSpPr>
            <a:spLocks noGrp="1" noChangeArrowheads="1"/>
          </p:cNvSpPr>
          <p:nvPr>
            <p:ph type="body" idx="1"/>
          </p:nvPr>
        </p:nvSpPr>
        <p:spPr>
          <a:noFill/>
        </p:spPr>
        <p:txBody>
          <a:bodyPr/>
          <a:lstStyle/>
          <a:p>
            <a:pPr eaLnBrk="1" hangingPunct="1"/>
            <a:endParaRPr lang="fr-FR" b="1" smtClean="0">
              <a:solidFill>
                <a:srgbClr val="003399"/>
              </a:solidFill>
              <a:latin typeface="Arial" pitchFamily="34" charset="0"/>
            </a:endParaRPr>
          </a:p>
        </p:txBody>
      </p:sp>
      <p:sp>
        <p:nvSpPr>
          <p:cNvPr id="195590"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C066731C-1CCE-4DE7-BAF5-258BEAAC157A}" type="slidenum">
              <a:rPr lang="fr-FR" sz="1200" smtClean="0">
                <a:latin typeface="Arial" pitchFamily="34" charset="0"/>
              </a:rPr>
              <a:pPr eaLnBrk="1" hangingPunct="1"/>
              <a:t>81</a:t>
            </a:fld>
            <a:endParaRPr lang="fr-FR" sz="1200"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6611"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6612" name="Rectangle 2"/>
          <p:cNvSpPr>
            <a:spLocks noGrp="1" noRot="1" noChangeAspect="1" noChangeArrowheads="1" noTextEdit="1"/>
          </p:cNvSpPr>
          <p:nvPr>
            <p:ph type="sldImg"/>
          </p:nvPr>
        </p:nvSpPr>
        <p:spPr>
          <a:ln/>
        </p:spPr>
      </p:sp>
      <p:sp>
        <p:nvSpPr>
          <p:cNvPr id="196613"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96614"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16B292F0-3FD6-452F-8F95-5B4D0E431BF3}" type="slidenum">
              <a:rPr lang="fr-FR" sz="1200" smtClean="0">
                <a:latin typeface="Arial" pitchFamily="34" charset="0"/>
              </a:rPr>
              <a:pPr eaLnBrk="1" hangingPunct="1"/>
              <a:t>82</a:t>
            </a:fld>
            <a:endParaRPr lang="fr-FR" sz="1200"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7635"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7636" name="Rectangle 2"/>
          <p:cNvSpPr>
            <a:spLocks noGrp="1" noRot="1" noChangeAspect="1" noChangeArrowheads="1" noTextEdit="1"/>
          </p:cNvSpPr>
          <p:nvPr>
            <p:ph type="sldImg"/>
          </p:nvPr>
        </p:nvSpPr>
        <p:spPr>
          <a:ln/>
        </p:spPr>
      </p:sp>
      <p:sp>
        <p:nvSpPr>
          <p:cNvPr id="19763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97638"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D1A74688-168C-4040-AA03-A286AE45E027}" type="slidenum">
              <a:rPr lang="fr-FR" sz="1200" smtClean="0">
                <a:latin typeface="Arial" pitchFamily="34" charset="0"/>
              </a:rPr>
              <a:pPr eaLnBrk="1" hangingPunct="1"/>
              <a:t>83</a:t>
            </a:fld>
            <a:endParaRPr lang="fr-FR" sz="1200" smtClean="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8659"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8660" name="Rectangle 2"/>
          <p:cNvSpPr>
            <a:spLocks noGrp="1" noRot="1" noChangeAspect="1" noChangeArrowheads="1" noTextEdit="1"/>
          </p:cNvSpPr>
          <p:nvPr>
            <p:ph type="sldImg"/>
          </p:nvPr>
        </p:nvSpPr>
        <p:spPr>
          <a:ln/>
        </p:spPr>
      </p:sp>
      <p:sp>
        <p:nvSpPr>
          <p:cNvPr id="19866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9866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6FC3D956-3AF6-4126-8B52-ABB3F78787EB}" type="slidenum">
              <a:rPr lang="fr-FR" sz="1200" smtClean="0">
                <a:latin typeface="Arial" pitchFamily="34" charset="0"/>
              </a:rPr>
              <a:pPr eaLnBrk="1" hangingPunct="1"/>
              <a:t>84</a:t>
            </a:fld>
            <a:endParaRPr lang="fr-FR" sz="120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B987E1CE-11FE-414D-8D4F-12BDDB2A6080}" type="slidenum">
              <a:rPr lang="fr-FR" sz="1200" smtClean="0">
                <a:latin typeface="Arial" pitchFamily="34" charset="0"/>
              </a:rPr>
              <a:pPr eaLnBrk="1" hangingPunct="1"/>
              <a:t>8</a:t>
            </a:fld>
            <a:endParaRPr lang="fr-FR" sz="1200" smtClean="0">
              <a:latin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947738" y="4862513"/>
            <a:ext cx="5203825" cy="4605337"/>
          </a:xfrm>
          <a:noFill/>
        </p:spPr>
        <p:txBody>
          <a:bodyPr/>
          <a:lstStyle/>
          <a:p>
            <a:endParaRPr lang="en-US" smtClean="0">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199683"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199684" name="Rectangle 2"/>
          <p:cNvSpPr>
            <a:spLocks noGrp="1" noRot="1" noChangeAspect="1" noChangeArrowheads="1" noTextEdit="1"/>
          </p:cNvSpPr>
          <p:nvPr>
            <p:ph type="sldImg"/>
          </p:nvPr>
        </p:nvSpPr>
        <p:spPr>
          <a:ln/>
        </p:spPr>
      </p:sp>
      <p:sp>
        <p:nvSpPr>
          <p:cNvPr id="19968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199686"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08B7A48F-5F5B-44BE-900C-875F0B8A7DF1}" type="slidenum">
              <a:rPr lang="fr-FR" sz="1200" smtClean="0">
                <a:latin typeface="Arial" pitchFamily="34" charset="0"/>
              </a:rPr>
              <a:pPr eaLnBrk="1" hangingPunct="1"/>
              <a:t>85</a:t>
            </a:fld>
            <a:endParaRPr lang="fr-FR" sz="1200" smtClean="0">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0707"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0708" name="Rectangle 2"/>
          <p:cNvSpPr>
            <a:spLocks noGrp="1" noRot="1" noChangeAspect="1" noChangeArrowheads="1" noTextEdit="1"/>
          </p:cNvSpPr>
          <p:nvPr>
            <p:ph type="sldImg"/>
          </p:nvPr>
        </p:nvSpPr>
        <p:spPr>
          <a:ln/>
        </p:spPr>
      </p:sp>
      <p:sp>
        <p:nvSpPr>
          <p:cNvPr id="200709" name="Rectangle 3"/>
          <p:cNvSpPr>
            <a:spLocks noGrp="1" noChangeArrowheads="1"/>
          </p:cNvSpPr>
          <p:nvPr>
            <p:ph type="body" idx="1"/>
          </p:nvPr>
        </p:nvSpPr>
        <p:spPr>
          <a:noFill/>
        </p:spPr>
        <p:txBody>
          <a:bodyPr/>
          <a:lstStyle/>
          <a:p>
            <a:pPr eaLnBrk="1" hangingPunct="1"/>
            <a:endParaRPr lang="fr-FR" b="1" smtClean="0">
              <a:solidFill>
                <a:srgbClr val="FF0000"/>
              </a:solidFill>
              <a:latin typeface="Arial" pitchFamily="34" charset="0"/>
            </a:endParaRPr>
          </a:p>
        </p:txBody>
      </p:sp>
      <p:sp>
        <p:nvSpPr>
          <p:cNvPr id="200710"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0509528E-5B4E-4469-8FC5-7E669D75BAC1}" type="slidenum">
              <a:rPr lang="fr-FR" sz="1200" smtClean="0">
                <a:latin typeface="Arial" pitchFamily="34" charset="0"/>
              </a:rPr>
              <a:pPr eaLnBrk="1" hangingPunct="1"/>
              <a:t>86</a:t>
            </a:fld>
            <a:endParaRPr lang="fr-FR" sz="1200" smtClean="0">
              <a:latin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1731"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1732" name="Rectangle 2"/>
          <p:cNvSpPr>
            <a:spLocks noGrp="1" noRot="1" noChangeAspect="1" noChangeArrowheads="1" noTextEdit="1"/>
          </p:cNvSpPr>
          <p:nvPr>
            <p:ph type="sldImg"/>
          </p:nvPr>
        </p:nvSpPr>
        <p:spPr>
          <a:ln/>
        </p:spPr>
      </p:sp>
      <p:sp>
        <p:nvSpPr>
          <p:cNvPr id="201733"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01734"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FE2D01ED-2157-4E2D-B0C4-7F2E345DB804}" type="slidenum">
              <a:rPr lang="fr-FR" sz="1200" smtClean="0">
                <a:latin typeface="Arial" pitchFamily="34" charset="0"/>
              </a:rPr>
              <a:pPr eaLnBrk="1" hangingPunct="1"/>
              <a:t>87</a:t>
            </a:fld>
            <a:endParaRPr lang="fr-FR" sz="1200" smtClean="0">
              <a:latin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2755"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2756" name="Rectangle 2"/>
          <p:cNvSpPr>
            <a:spLocks noGrp="1" noRot="1" noChangeAspect="1" noChangeArrowheads="1" noTextEdit="1"/>
          </p:cNvSpPr>
          <p:nvPr>
            <p:ph type="sldImg"/>
          </p:nvPr>
        </p:nvSpPr>
        <p:spPr>
          <a:ln/>
        </p:spPr>
      </p:sp>
      <p:sp>
        <p:nvSpPr>
          <p:cNvPr id="20275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02758"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48B6B9B9-DF07-4C84-B7E4-4A573C7567A7}" type="slidenum">
              <a:rPr lang="fr-FR" sz="1200" smtClean="0">
                <a:latin typeface="Arial" pitchFamily="34" charset="0"/>
              </a:rPr>
              <a:pPr eaLnBrk="1" hangingPunct="1"/>
              <a:t>88</a:t>
            </a:fld>
            <a:endParaRPr lang="fr-FR" sz="1200" smtClean="0">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3779"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3780" name="Rectangle 2"/>
          <p:cNvSpPr>
            <a:spLocks noGrp="1" noRot="1" noChangeAspect="1" noChangeArrowheads="1" noTextEdit="1"/>
          </p:cNvSpPr>
          <p:nvPr>
            <p:ph type="sldImg"/>
          </p:nvPr>
        </p:nvSpPr>
        <p:spPr>
          <a:ln/>
        </p:spPr>
      </p:sp>
      <p:sp>
        <p:nvSpPr>
          <p:cNvPr id="20378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0378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039BF48D-9572-4FAA-A88E-57F6CAD26901}" type="slidenum">
              <a:rPr lang="fr-FR" sz="1200" smtClean="0">
                <a:latin typeface="Arial" pitchFamily="34" charset="0"/>
              </a:rPr>
              <a:pPr eaLnBrk="1" hangingPunct="1"/>
              <a:t>89</a:t>
            </a:fld>
            <a:endParaRPr lang="fr-FR" sz="1200" smtClean="0">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4803"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4804" name="Rectangle 2"/>
          <p:cNvSpPr>
            <a:spLocks noGrp="1" noRot="1" noChangeAspect="1" noChangeArrowheads="1" noTextEdit="1"/>
          </p:cNvSpPr>
          <p:nvPr>
            <p:ph type="sldImg"/>
          </p:nvPr>
        </p:nvSpPr>
        <p:spPr>
          <a:ln/>
        </p:spPr>
      </p:sp>
      <p:sp>
        <p:nvSpPr>
          <p:cNvPr id="204805" name="Rectangle 3"/>
          <p:cNvSpPr>
            <a:spLocks noGrp="1" noChangeArrowheads="1"/>
          </p:cNvSpPr>
          <p:nvPr>
            <p:ph type="body" idx="1"/>
          </p:nvPr>
        </p:nvSpPr>
        <p:spPr>
          <a:noFill/>
        </p:spPr>
        <p:txBody>
          <a:bodyPr/>
          <a:lstStyle/>
          <a:p>
            <a:pPr eaLnBrk="1" hangingPunct="1"/>
            <a:r>
              <a:rPr lang="fr-FR" smtClean="0">
                <a:latin typeface="Arial" pitchFamily="34" charset="0"/>
              </a:rPr>
              <a:t>J’aimerais faire une comparaison qui permettra de bien souligner </a:t>
            </a:r>
          </a:p>
          <a:p>
            <a:pPr eaLnBrk="1" hangingPunct="1"/>
            <a:r>
              <a:rPr lang="fr-FR" smtClean="0">
                <a:latin typeface="Arial" pitchFamily="34" charset="0"/>
              </a:rPr>
              <a:t>ce que peut apporter micro-électronique à savoir la conception d’ASIC FullCustom,</a:t>
            </a:r>
          </a:p>
          <a:p>
            <a:pPr eaLnBrk="1" hangingPunct="1"/>
            <a:endParaRPr lang="fr-FR" smtClean="0">
              <a:latin typeface="Arial" pitchFamily="34" charset="0"/>
            </a:endParaRPr>
          </a:p>
          <a:p>
            <a:pPr eaLnBrk="1" hangingPunct="1"/>
            <a:r>
              <a:rPr lang="fr-FR" smtClean="0">
                <a:latin typeface="Arial" pitchFamily="34" charset="0"/>
              </a:rPr>
              <a:t>Typiquement,</a:t>
            </a:r>
          </a:p>
          <a:p>
            <a:pPr eaLnBrk="1" hangingPunct="1"/>
            <a:r>
              <a:rPr lang="fr-FR" smtClean="0">
                <a:latin typeface="Arial" pitchFamily="34" charset="0"/>
              </a:rPr>
              <a:t>On peut comparer la microélectronique à l’arrivée des FPGA dans les années 90</a:t>
            </a:r>
          </a:p>
          <a:p>
            <a:pPr eaLnBrk="1" hangingPunct="1"/>
            <a:r>
              <a:rPr lang="fr-FR" smtClean="0">
                <a:latin typeface="Arial" pitchFamily="34" charset="0"/>
              </a:rPr>
              <a:t>En effet, ces FPGA ont permis d’intégrer des cartes electroniques numériques dans un seul circuit.</a:t>
            </a:r>
          </a:p>
          <a:p>
            <a:pPr eaLnBrk="1" hangingPunct="1"/>
            <a:r>
              <a:rPr lang="fr-FR" smtClean="0">
                <a:latin typeface="Arial" pitchFamily="34" charset="0"/>
              </a:rPr>
              <a:t>Ce qui est aussi possible en électronique analogique et mixte avec la microélectronique</a:t>
            </a:r>
          </a:p>
        </p:txBody>
      </p:sp>
      <p:sp>
        <p:nvSpPr>
          <p:cNvPr id="204806"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7B71AFDD-B6B7-4296-8FCA-4939E724DF84}" type="slidenum">
              <a:rPr lang="fr-FR" sz="1200" smtClean="0">
                <a:latin typeface="Arial" pitchFamily="34" charset="0"/>
              </a:rPr>
              <a:pPr eaLnBrk="1" hangingPunct="1"/>
              <a:t>90</a:t>
            </a:fld>
            <a:endParaRPr lang="fr-FR" sz="1200" smtClean="0">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5827"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5828" name="Rectangle 2"/>
          <p:cNvSpPr>
            <a:spLocks noGrp="1" noRot="1" noChangeAspect="1" noChangeArrowheads="1" noTextEdit="1"/>
          </p:cNvSpPr>
          <p:nvPr>
            <p:ph type="sldImg"/>
          </p:nvPr>
        </p:nvSpPr>
        <p:spPr>
          <a:ln/>
        </p:spPr>
      </p:sp>
      <p:sp>
        <p:nvSpPr>
          <p:cNvPr id="20582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05830"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17D88B37-AB58-47BD-A4D9-454D9374B219}" type="slidenum">
              <a:rPr lang="fr-FR" sz="1200" smtClean="0">
                <a:latin typeface="Arial" pitchFamily="34" charset="0"/>
              </a:rPr>
              <a:pPr eaLnBrk="1" hangingPunct="1"/>
              <a:t>91</a:t>
            </a:fld>
            <a:endParaRPr lang="fr-FR" sz="1200" smtClean="0">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6851"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6852" name="Rectangle 2"/>
          <p:cNvSpPr>
            <a:spLocks noGrp="1" noRot="1" noChangeAspect="1" noChangeArrowheads="1" noTextEdit="1"/>
          </p:cNvSpPr>
          <p:nvPr>
            <p:ph type="sldImg"/>
          </p:nvPr>
        </p:nvSpPr>
        <p:spPr>
          <a:ln/>
        </p:spPr>
      </p:sp>
      <p:sp>
        <p:nvSpPr>
          <p:cNvPr id="206853"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06854"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F9BBF2C1-D807-4499-99DB-CAE0A8646EF9}" type="slidenum">
              <a:rPr lang="fr-FR" sz="1200" smtClean="0">
                <a:latin typeface="Arial" pitchFamily="34" charset="0"/>
              </a:rPr>
              <a:pPr eaLnBrk="1" hangingPunct="1"/>
              <a:t>92</a:t>
            </a:fld>
            <a:endParaRPr lang="fr-FR" sz="1200" smtClean="0">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7875"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7876" name="Rectangle 2"/>
          <p:cNvSpPr>
            <a:spLocks noGrp="1" noRot="1" noChangeAspect="1" noChangeArrowheads="1" noTextEdit="1"/>
          </p:cNvSpPr>
          <p:nvPr>
            <p:ph type="sldImg"/>
          </p:nvPr>
        </p:nvSpPr>
        <p:spPr>
          <a:ln/>
        </p:spPr>
      </p:sp>
      <p:sp>
        <p:nvSpPr>
          <p:cNvPr id="20787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07878"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E93E6DFE-D060-479C-BE99-ECB5B9773A45}" type="slidenum">
              <a:rPr lang="fr-FR" sz="1200" smtClean="0">
                <a:latin typeface="Arial" pitchFamily="34" charset="0"/>
              </a:rPr>
              <a:pPr eaLnBrk="1" hangingPunct="1"/>
              <a:t>93</a:t>
            </a:fld>
            <a:endParaRPr lang="fr-FR" sz="1200" smtClean="0">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8899"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8900" name="Rectangle 2"/>
          <p:cNvSpPr>
            <a:spLocks noGrp="1" noRot="1" noChangeAspect="1" noChangeArrowheads="1" noTextEdit="1"/>
          </p:cNvSpPr>
          <p:nvPr>
            <p:ph type="sldImg"/>
          </p:nvPr>
        </p:nvSpPr>
        <p:spPr>
          <a:ln/>
        </p:spPr>
      </p:sp>
      <p:sp>
        <p:nvSpPr>
          <p:cNvPr id="20890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0890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87802920-D436-4170-ACA4-4B34DCC15517}" type="slidenum">
              <a:rPr lang="fr-FR" sz="1200" smtClean="0">
                <a:latin typeface="Arial" pitchFamily="34" charset="0"/>
              </a:rPr>
              <a:pPr eaLnBrk="1" hangingPunct="1"/>
              <a:t>94</a:t>
            </a:fld>
            <a:endParaRPr lang="fr-FR" sz="120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825749FE-08EB-4F7D-B439-BBFC16E5BFF6}" type="slidenum">
              <a:rPr lang="fr-FR" sz="1200" smtClean="0">
                <a:latin typeface="Arial" pitchFamily="34" charset="0"/>
              </a:rPr>
              <a:pPr eaLnBrk="1" hangingPunct="1"/>
              <a:t>9</a:t>
            </a:fld>
            <a:endParaRPr lang="fr-FR" sz="1200" smtClean="0">
              <a:latin typeface="Arial"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947738" y="4862513"/>
            <a:ext cx="5203825" cy="4605337"/>
          </a:xfrm>
          <a:noFill/>
        </p:spPr>
        <p:txBody>
          <a:bodyPr/>
          <a:lstStyle/>
          <a:p>
            <a:pPr>
              <a:lnSpc>
                <a:spcPct val="80000"/>
              </a:lnSpc>
            </a:pPr>
            <a:endParaRPr lang="en-US" smtClean="0">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09923"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09924" name="Rectangle 2"/>
          <p:cNvSpPr>
            <a:spLocks noGrp="1" noRot="1" noChangeAspect="1" noChangeArrowheads="1" noTextEdit="1"/>
          </p:cNvSpPr>
          <p:nvPr>
            <p:ph type="sldImg"/>
          </p:nvPr>
        </p:nvSpPr>
        <p:spPr>
          <a:ln/>
        </p:spPr>
      </p:sp>
      <p:sp>
        <p:nvSpPr>
          <p:cNvPr id="20992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09926"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AF373011-F224-4B78-8D80-F94E9AB706A9}" type="slidenum">
              <a:rPr lang="fr-FR" sz="1200" smtClean="0">
                <a:latin typeface="Arial" pitchFamily="34" charset="0"/>
              </a:rPr>
              <a:pPr eaLnBrk="1" hangingPunct="1"/>
              <a:t>95</a:t>
            </a:fld>
            <a:endParaRPr lang="fr-FR" sz="1200" smtClean="0">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10947"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10948" name="Rectangle 2"/>
          <p:cNvSpPr>
            <a:spLocks noGrp="1" noRot="1" noChangeAspect="1" noChangeArrowheads="1" noTextEdit="1"/>
          </p:cNvSpPr>
          <p:nvPr>
            <p:ph type="sldImg"/>
          </p:nvPr>
        </p:nvSpPr>
        <p:spPr>
          <a:ln/>
        </p:spPr>
      </p:sp>
      <p:sp>
        <p:nvSpPr>
          <p:cNvPr id="21094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10950"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6A970A4D-7E13-4F90-999F-F36EA44A13F4}" type="slidenum">
              <a:rPr lang="fr-FR" sz="1200" smtClean="0">
                <a:latin typeface="Arial" pitchFamily="34" charset="0"/>
              </a:rPr>
              <a:pPr eaLnBrk="1" hangingPunct="1"/>
              <a:t>96</a:t>
            </a:fld>
            <a:endParaRPr lang="fr-FR" sz="1200" smtClean="0">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xfrm>
            <a:off x="990600" y="766763"/>
            <a:ext cx="5118100" cy="3838575"/>
          </a:xfrm>
          <a:ln/>
        </p:spPr>
      </p:sp>
      <p:sp>
        <p:nvSpPr>
          <p:cNvPr id="211971" name="Rectangle 3"/>
          <p:cNvSpPr>
            <a:spLocks noGrp="1" noChangeArrowheads="1"/>
          </p:cNvSpPr>
          <p:nvPr>
            <p:ph type="body" idx="1"/>
          </p:nvPr>
        </p:nvSpPr>
        <p:spPr>
          <a:xfrm>
            <a:off x="709613" y="4860925"/>
            <a:ext cx="5680075" cy="4606925"/>
          </a:xfrm>
          <a:noFill/>
        </p:spPr>
        <p:txBody>
          <a:bodyPr/>
          <a:lstStyle/>
          <a:p>
            <a:endParaRPr lang="fr-FR" smtClean="0">
              <a:latin typeface="Arial" pitchFamily="34" charset="0"/>
            </a:endParaRPr>
          </a:p>
        </p:txBody>
      </p:sp>
      <p:sp>
        <p:nvSpPr>
          <p:cNvPr id="21197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B4CD0194-229C-4EDA-B3C5-0C34AC70278C}" type="slidenum">
              <a:rPr lang="fr-FR" sz="1200" smtClean="0">
                <a:latin typeface="Arial" pitchFamily="34" charset="0"/>
              </a:rPr>
              <a:pPr eaLnBrk="1" hangingPunct="1"/>
              <a:t>97</a:t>
            </a:fld>
            <a:endParaRPr lang="fr-FR" sz="1200" smtClean="0">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12995"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12996" name="Rectangle 2"/>
          <p:cNvSpPr>
            <a:spLocks noGrp="1" noRot="1" noChangeAspect="1" noChangeArrowheads="1" noTextEdit="1"/>
          </p:cNvSpPr>
          <p:nvPr>
            <p:ph type="sldImg"/>
          </p:nvPr>
        </p:nvSpPr>
        <p:spPr>
          <a:ln/>
        </p:spPr>
      </p:sp>
      <p:sp>
        <p:nvSpPr>
          <p:cNvPr id="21299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12998"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700C9E1A-B669-44FE-A05A-B672E27E6600}" type="slidenum">
              <a:rPr lang="fr-FR" sz="1200" smtClean="0">
                <a:latin typeface="Arial" pitchFamily="34" charset="0"/>
              </a:rPr>
              <a:pPr eaLnBrk="1" hangingPunct="1"/>
              <a:t>98</a:t>
            </a:fld>
            <a:endParaRPr lang="fr-FR" sz="1200" smtClean="0">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14019"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14020" name="Rectangle 2"/>
          <p:cNvSpPr>
            <a:spLocks noGrp="1" noRot="1" noChangeAspect="1" noChangeArrowheads="1" noTextEdit="1"/>
          </p:cNvSpPr>
          <p:nvPr>
            <p:ph type="sldImg"/>
          </p:nvPr>
        </p:nvSpPr>
        <p:spPr>
          <a:ln/>
        </p:spPr>
      </p:sp>
      <p:sp>
        <p:nvSpPr>
          <p:cNvPr id="21402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1402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93D0AFCF-D2E9-4224-9A5D-F7CD2AF6A212}" type="slidenum">
              <a:rPr lang="fr-FR" sz="1200" smtClean="0">
                <a:latin typeface="Arial" pitchFamily="34" charset="0"/>
              </a:rPr>
              <a:pPr eaLnBrk="1" hangingPunct="1"/>
              <a:t>99</a:t>
            </a:fld>
            <a:endParaRPr lang="fr-FR" sz="1200" smtClean="0">
              <a:latin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15043"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15044" name="Rectangle 2"/>
          <p:cNvSpPr>
            <a:spLocks noGrp="1" noRot="1" noChangeAspect="1" noChangeArrowheads="1" noTextEdit="1"/>
          </p:cNvSpPr>
          <p:nvPr>
            <p:ph type="sldImg"/>
          </p:nvPr>
        </p:nvSpPr>
        <p:spPr>
          <a:ln/>
        </p:spPr>
      </p:sp>
      <p:sp>
        <p:nvSpPr>
          <p:cNvPr id="215045"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15046"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C2B0D545-925E-4D48-8855-C4AF7CBEB16A}" type="slidenum">
              <a:rPr lang="fr-FR" sz="1200" smtClean="0">
                <a:latin typeface="Arial" pitchFamily="34" charset="0"/>
              </a:rPr>
              <a:pPr eaLnBrk="1" hangingPunct="1"/>
              <a:t>100</a:t>
            </a:fld>
            <a:endParaRPr lang="fr-FR" sz="1200" smtClean="0">
              <a:latin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16067"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16070"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A270A410-9295-403E-95A0-F9C1DA731540}" type="slidenum">
              <a:rPr lang="fr-FR" sz="1200" smtClean="0">
                <a:latin typeface="Arial" pitchFamily="34" charset="0"/>
              </a:rPr>
              <a:pPr eaLnBrk="1" hangingPunct="1"/>
              <a:t>101</a:t>
            </a:fld>
            <a:endParaRPr lang="fr-FR" sz="1200" smtClean="0">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xfrm>
            <a:off x="990600" y="766763"/>
            <a:ext cx="5118100" cy="3838575"/>
          </a:xfrm>
          <a:ln/>
        </p:spPr>
      </p:sp>
      <p:sp>
        <p:nvSpPr>
          <p:cNvPr id="217091" name="Rectangle 3"/>
          <p:cNvSpPr>
            <a:spLocks noGrp="1" noChangeArrowheads="1"/>
          </p:cNvSpPr>
          <p:nvPr>
            <p:ph type="body" idx="1"/>
          </p:nvPr>
        </p:nvSpPr>
        <p:spPr>
          <a:xfrm>
            <a:off x="709613" y="4860925"/>
            <a:ext cx="5680075" cy="4606925"/>
          </a:xfrm>
          <a:noFill/>
        </p:spPr>
        <p:txBody>
          <a:bodyPr/>
          <a:lstStyle/>
          <a:p>
            <a:endParaRPr lang="fr-FR" smtClean="0">
              <a:latin typeface="Arial" pitchFamily="34" charset="0"/>
            </a:endParaRPr>
          </a:p>
        </p:txBody>
      </p:sp>
      <p:sp>
        <p:nvSpPr>
          <p:cNvPr id="21709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7EB7C41B-73BF-4EAA-960E-5264A3529E19}" type="slidenum">
              <a:rPr lang="fr-FR" sz="1200" smtClean="0">
                <a:latin typeface="Arial" pitchFamily="34" charset="0"/>
              </a:rPr>
              <a:pPr eaLnBrk="1" hangingPunct="1"/>
              <a:t>102</a:t>
            </a:fld>
            <a:endParaRPr lang="fr-FR" sz="1200" smtClean="0">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18115"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18116" name="Rectangle 2"/>
          <p:cNvSpPr>
            <a:spLocks noGrp="1" noRot="1" noChangeAspect="1" noChangeArrowheads="1" noTextEdit="1"/>
          </p:cNvSpPr>
          <p:nvPr>
            <p:ph type="sldImg"/>
          </p:nvPr>
        </p:nvSpPr>
        <p:spPr>
          <a:ln/>
        </p:spPr>
      </p:sp>
      <p:sp>
        <p:nvSpPr>
          <p:cNvPr id="218117"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18118"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9545838C-3980-49CF-BC5E-72E93B511536}" type="slidenum">
              <a:rPr lang="fr-FR" sz="1200" smtClean="0">
                <a:latin typeface="Arial" pitchFamily="34" charset="0"/>
              </a:rPr>
              <a:pPr eaLnBrk="1" hangingPunct="1"/>
              <a:t>104</a:t>
            </a:fld>
            <a:endParaRPr lang="fr-FR" sz="1200" smtClean="0">
              <a:latin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txBox="1">
            <a:spLocks noGrp="1" noChangeArrowheads="1"/>
          </p:cNvSpPr>
          <p:nvPr/>
        </p:nvSpPr>
        <p:spPr bwMode="auto">
          <a:xfrm>
            <a:off x="0"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latin typeface="Arial" pitchFamily="34" charset="0"/>
              </a:rPr>
              <a:t>Philippe Vallerand</a:t>
            </a:r>
          </a:p>
        </p:txBody>
      </p:sp>
      <p:sp>
        <p:nvSpPr>
          <p:cNvPr id="219139" name="Rectangle 3"/>
          <p:cNvSpPr txBox="1">
            <a:spLocks noGrp="1" noChangeArrowheads="1"/>
          </p:cNvSpPr>
          <p:nvPr/>
        </p:nvSpPr>
        <p:spPr bwMode="auto">
          <a:xfrm>
            <a:off x="4022725" y="0"/>
            <a:ext cx="30749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47774" rIns="95548" bIns="47774"/>
          <a:lstStyle>
            <a:lvl1pPr defTabSz="922338" eaLnBrk="0" hangingPunct="0">
              <a:defRPr sz="2400">
                <a:solidFill>
                  <a:schemeClr val="tx1"/>
                </a:solidFill>
                <a:latin typeface="Comic Sans MS" pitchFamily="66" charset="0"/>
              </a:defRPr>
            </a:lvl1pPr>
            <a:lvl2pPr marL="742950" indent="-285750" defTabSz="922338" eaLnBrk="0" hangingPunct="0">
              <a:defRPr sz="2400">
                <a:solidFill>
                  <a:schemeClr val="tx1"/>
                </a:solidFill>
                <a:latin typeface="Comic Sans MS" pitchFamily="66" charset="0"/>
              </a:defRPr>
            </a:lvl2pPr>
            <a:lvl3pPr marL="1143000" indent="-228600" defTabSz="922338" eaLnBrk="0" hangingPunct="0">
              <a:defRPr sz="2400">
                <a:solidFill>
                  <a:schemeClr val="tx1"/>
                </a:solidFill>
                <a:latin typeface="Comic Sans MS" pitchFamily="66" charset="0"/>
              </a:defRPr>
            </a:lvl3pPr>
            <a:lvl4pPr marL="1600200" indent="-228600" defTabSz="922338" eaLnBrk="0" hangingPunct="0">
              <a:defRPr sz="2400">
                <a:solidFill>
                  <a:schemeClr val="tx1"/>
                </a:solidFill>
                <a:latin typeface="Comic Sans MS" pitchFamily="66" charset="0"/>
              </a:defRPr>
            </a:lvl4pPr>
            <a:lvl5pPr marL="2057400" indent="-228600" defTabSz="922338" eaLnBrk="0" hangingPunct="0">
              <a:defRPr sz="2400">
                <a:solidFill>
                  <a:schemeClr val="tx1"/>
                </a:solidFill>
                <a:latin typeface="Comic Sans MS" pitchFamily="66" charset="0"/>
              </a:defRPr>
            </a:lvl5pPr>
            <a:lvl6pPr marL="2514600" indent="-228600" defTabSz="922338" eaLnBrk="0" fontAlgn="base" hangingPunct="0">
              <a:spcBef>
                <a:spcPct val="0"/>
              </a:spcBef>
              <a:spcAft>
                <a:spcPct val="0"/>
              </a:spcAft>
              <a:defRPr sz="2400">
                <a:solidFill>
                  <a:schemeClr val="tx1"/>
                </a:solidFill>
                <a:latin typeface="Comic Sans MS" pitchFamily="66" charset="0"/>
              </a:defRPr>
            </a:lvl6pPr>
            <a:lvl7pPr marL="2971800" indent="-228600" defTabSz="922338" eaLnBrk="0" fontAlgn="base" hangingPunct="0">
              <a:spcBef>
                <a:spcPct val="0"/>
              </a:spcBef>
              <a:spcAft>
                <a:spcPct val="0"/>
              </a:spcAft>
              <a:defRPr sz="2400">
                <a:solidFill>
                  <a:schemeClr val="tx1"/>
                </a:solidFill>
                <a:latin typeface="Comic Sans MS" pitchFamily="66" charset="0"/>
              </a:defRPr>
            </a:lvl7pPr>
            <a:lvl8pPr marL="3429000" indent="-228600" defTabSz="922338" eaLnBrk="0" fontAlgn="base" hangingPunct="0">
              <a:spcBef>
                <a:spcPct val="0"/>
              </a:spcBef>
              <a:spcAft>
                <a:spcPct val="0"/>
              </a:spcAft>
              <a:defRPr sz="2400">
                <a:solidFill>
                  <a:schemeClr val="tx1"/>
                </a:solidFill>
                <a:latin typeface="Comic Sans MS" pitchFamily="66" charset="0"/>
              </a:defRPr>
            </a:lvl8pPr>
            <a:lvl9pPr marL="3886200" indent="-228600" defTabSz="922338" eaLnBrk="0" fontAlgn="base" hangingPunct="0">
              <a:spcBef>
                <a:spcPct val="0"/>
              </a:spcBef>
              <a:spcAft>
                <a:spcPct val="0"/>
              </a:spcAft>
              <a:defRPr sz="2400">
                <a:solidFill>
                  <a:schemeClr val="tx1"/>
                </a:solidFill>
                <a:latin typeface="Comic Sans MS" pitchFamily="66" charset="0"/>
              </a:defRPr>
            </a:lvl9pPr>
          </a:lstStyle>
          <a:p>
            <a:pPr algn="r" eaLnBrk="1" hangingPunct="1"/>
            <a:r>
              <a:rPr lang="fr-FR" sz="1200">
                <a:latin typeface="Arial" pitchFamily="34" charset="0"/>
              </a:rPr>
              <a:t>Mars 2009</a:t>
            </a:r>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
        <p:nvSpPr>
          <p:cNvPr id="219142" name="Espace réservé du numéro de diapositive 1"/>
          <p:cNvSpPr>
            <a:spLocks noGrp="1"/>
          </p:cNvSpPr>
          <p:nvPr>
            <p:ph type="sldNum" sz="quarter" idx="5"/>
          </p:nvPr>
        </p:nvSpPr>
        <p:spPr>
          <a:noFill/>
        </p:spPr>
        <p:txBody>
          <a:bodyPr/>
          <a:lstStyle>
            <a:lvl1pPr defTabSz="955675" eaLnBrk="0" hangingPunct="0">
              <a:defRPr sz="2400">
                <a:solidFill>
                  <a:schemeClr val="tx1"/>
                </a:solidFill>
                <a:latin typeface="Comic Sans MS" pitchFamily="66" charset="0"/>
              </a:defRPr>
            </a:lvl1pPr>
            <a:lvl2pPr marL="742950" indent="-285750" defTabSz="955675" eaLnBrk="0" hangingPunct="0">
              <a:defRPr sz="2400">
                <a:solidFill>
                  <a:schemeClr val="tx1"/>
                </a:solidFill>
                <a:latin typeface="Comic Sans MS" pitchFamily="66" charset="0"/>
              </a:defRPr>
            </a:lvl2pPr>
            <a:lvl3pPr marL="1143000" indent="-228600" defTabSz="955675" eaLnBrk="0" hangingPunct="0">
              <a:defRPr sz="2400">
                <a:solidFill>
                  <a:schemeClr val="tx1"/>
                </a:solidFill>
                <a:latin typeface="Comic Sans MS" pitchFamily="66" charset="0"/>
              </a:defRPr>
            </a:lvl3pPr>
            <a:lvl4pPr marL="1600200" indent="-228600" defTabSz="955675" eaLnBrk="0" hangingPunct="0">
              <a:defRPr sz="2400">
                <a:solidFill>
                  <a:schemeClr val="tx1"/>
                </a:solidFill>
                <a:latin typeface="Comic Sans MS" pitchFamily="66" charset="0"/>
              </a:defRPr>
            </a:lvl4pPr>
            <a:lvl5pPr marL="2057400" indent="-228600" defTabSz="955675" eaLnBrk="0" hangingPunct="0">
              <a:defRPr sz="2400">
                <a:solidFill>
                  <a:schemeClr val="tx1"/>
                </a:solidFill>
                <a:latin typeface="Comic Sans MS" pitchFamily="66" charset="0"/>
              </a:defRPr>
            </a:lvl5pPr>
            <a:lvl6pPr marL="2514600" indent="-228600" defTabSz="955675" eaLnBrk="0" fontAlgn="base" hangingPunct="0">
              <a:spcBef>
                <a:spcPct val="0"/>
              </a:spcBef>
              <a:spcAft>
                <a:spcPct val="0"/>
              </a:spcAft>
              <a:defRPr sz="2400">
                <a:solidFill>
                  <a:schemeClr val="tx1"/>
                </a:solidFill>
                <a:latin typeface="Comic Sans MS" pitchFamily="66" charset="0"/>
              </a:defRPr>
            </a:lvl6pPr>
            <a:lvl7pPr marL="2971800" indent="-228600" defTabSz="955675" eaLnBrk="0" fontAlgn="base" hangingPunct="0">
              <a:spcBef>
                <a:spcPct val="0"/>
              </a:spcBef>
              <a:spcAft>
                <a:spcPct val="0"/>
              </a:spcAft>
              <a:defRPr sz="2400">
                <a:solidFill>
                  <a:schemeClr val="tx1"/>
                </a:solidFill>
                <a:latin typeface="Comic Sans MS" pitchFamily="66" charset="0"/>
              </a:defRPr>
            </a:lvl7pPr>
            <a:lvl8pPr marL="3429000" indent="-228600" defTabSz="955675" eaLnBrk="0" fontAlgn="base" hangingPunct="0">
              <a:spcBef>
                <a:spcPct val="0"/>
              </a:spcBef>
              <a:spcAft>
                <a:spcPct val="0"/>
              </a:spcAft>
              <a:defRPr sz="2400">
                <a:solidFill>
                  <a:schemeClr val="tx1"/>
                </a:solidFill>
                <a:latin typeface="Comic Sans MS" pitchFamily="66" charset="0"/>
              </a:defRPr>
            </a:lvl8pPr>
            <a:lvl9pPr marL="3886200" indent="-228600" defTabSz="955675" eaLnBrk="0" fontAlgn="base" hangingPunct="0">
              <a:spcBef>
                <a:spcPct val="0"/>
              </a:spcBef>
              <a:spcAft>
                <a:spcPct val="0"/>
              </a:spcAft>
              <a:defRPr sz="2400">
                <a:solidFill>
                  <a:schemeClr val="tx1"/>
                </a:solidFill>
                <a:latin typeface="Comic Sans MS" pitchFamily="66" charset="0"/>
              </a:defRPr>
            </a:lvl9pPr>
          </a:lstStyle>
          <a:p>
            <a:pPr eaLnBrk="1" hangingPunct="1"/>
            <a:fld id="{47E8EB5C-A41B-4819-86DC-E656AF0309BD}" type="slidenum">
              <a:rPr lang="fr-FR" sz="1200" smtClean="0">
                <a:latin typeface="Arial" pitchFamily="34" charset="0"/>
              </a:rPr>
              <a:pPr eaLnBrk="1" hangingPunct="1"/>
              <a:t>108</a:t>
            </a:fld>
            <a:endParaRPr lang="fr-FR" sz="120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3B22A600-2E91-4293-AF17-196AD1913BDC}" type="datetimeFigureOut">
              <a:rPr lang="fr-FR"/>
              <a:pPr>
                <a:defRPr/>
              </a:pPr>
              <a:t>18/04/2013</a:t>
            </a:fld>
            <a:r>
              <a:rPr lang="fr-FR"/>
              <a:t>18/02/2009</a:t>
            </a:r>
          </a:p>
        </p:txBody>
      </p:sp>
      <p:sp>
        <p:nvSpPr>
          <p:cNvPr id="5" name="Espace réservé du pied de page 4"/>
          <p:cNvSpPr>
            <a:spLocks noGrp="1"/>
          </p:cNvSpPr>
          <p:nvPr>
            <p:ph type="ftr" sz="quarter" idx="11"/>
          </p:nvPr>
        </p:nvSpPr>
        <p:spPr/>
        <p:txBody>
          <a:bodyPr/>
          <a:lstStyle>
            <a:lvl1pPr>
              <a:defRPr/>
            </a:lvl1pPr>
          </a:lstStyle>
          <a:p>
            <a:pPr>
              <a:defRPr/>
            </a:pPr>
            <a:r>
              <a:rPr lang="fr-FR"/>
              <a:t>Philippe VALLERAND</a:t>
            </a:r>
          </a:p>
        </p:txBody>
      </p:sp>
      <p:sp>
        <p:nvSpPr>
          <p:cNvPr id="6" name="Espace réservé du numéro de diapositive 5"/>
          <p:cNvSpPr>
            <a:spLocks noGrp="1"/>
          </p:cNvSpPr>
          <p:nvPr>
            <p:ph type="sldNum" sz="quarter" idx="12"/>
          </p:nvPr>
        </p:nvSpPr>
        <p:spPr/>
        <p:txBody>
          <a:bodyPr/>
          <a:lstStyle>
            <a:lvl1pPr>
              <a:defRPr/>
            </a:lvl1pPr>
          </a:lstStyle>
          <a:p>
            <a:pPr>
              <a:defRPr/>
            </a:pPr>
            <a:fld id="{91AAE007-B7F0-420E-93D5-9C6F19123D20}" type="slidenum">
              <a:rPr lang="fr-FR"/>
              <a:pPr>
                <a:defRPr/>
              </a:pPr>
              <a:t>‹N°›</a:t>
            </a:fld>
            <a:endParaRPr lang="fr-FR"/>
          </a:p>
        </p:txBody>
      </p:sp>
    </p:spTree>
    <p:extLst>
      <p:ext uri="{BB962C8B-B14F-4D97-AF65-F5344CB8AC3E}">
        <p14:creationId xmlns:p14="http://schemas.microsoft.com/office/powerpoint/2010/main" val="111218030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B0EAB32-A8CB-4343-AC3F-27DDE44C8C2F}" type="datetimeFigureOut">
              <a:rPr lang="fr-FR"/>
              <a:pPr>
                <a:defRPr/>
              </a:pPr>
              <a:t>18/04/2013</a:t>
            </a:fld>
            <a:r>
              <a:rPr lang="fr-FR"/>
              <a:t>18/02/2009</a:t>
            </a:r>
          </a:p>
        </p:txBody>
      </p:sp>
      <p:sp>
        <p:nvSpPr>
          <p:cNvPr id="5" name="Espace réservé du pied de page 4"/>
          <p:cNvSpPr>
            <a:spLocks noGrp="1"/>
          </p:cNvSpPr>
          <p:nvPr>
            <p:ph type="ftr" sz="quarter" idx="11"/>
          </p:nvPr>
        </p:nvSpPr>
        <p:spPr/>
        <p:txBody>
          <a:bodyPr/>
          <a:lstStyle>
            <a:lvl1pPr>
              <a:defRPr/>
            </a:lvl1pPr>
          </a:lstStyle>
          <a:p>
            <a:pPr>
              <a:defRPr/>
            </a:pPr>
            <a:r>
              <a:rPr lang="fr-FR"/>
              <a:t>Philippe VALLERAND</a:t>
            </a:r>
          </a:p>
        </p:txBody>
      </p:sp>
      <p:sp>
        <p:nvSpPr>
          <p:cNvPr id="6" name="Espace réservé du numéro de diapositive 5"/>
          <p:cNvSpPr>
            <a:spLocks noGrp="1"/>
          </p:cNvSpPr>
          <p:nvPr>
            <p:ph type="sldNum" sz="quarter" idx="12"/>
          </p:nvPr>
        </p:nvSpPr>
        <p:spPr/>
        <p:txBody>
          <a:bodyPr/>
          <a:lstStyle>
            <a:lvl1pPr>
              <a:defRPr/>
            </a:lvl1pPr>
          </a:lstStyle>
          <a:p>
            <a:pPr>
              <a:defRPr/>
            </a:pPr>
            <a:fld id="{E3DC9E31-E24A-48C3-B44B-FD1DB4492D88}" type="slidenum">
              <a:rPr lang="fr-FR"/>
              <a:pPr>
                <a:defRPr/>
              </a:pPr>
              <a:t>‹N°›</a:t>
            </a:fld>
            <a:endParaRPr lang="fr-FR"/>
          </a:p>
        </p:txBody>
      </p:sp>
    </p:spTree>
    <p:extLst>
      <p:ext uri="{BB962C8B-B14F-4D97-AF65-F5344CB8AC3E}">
        <p14:creationId xmlns:p14="http://schemas.microsoft.com/office/powerpoint/2010/main" val="372699721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ADE0B3C4-3C8A-4D5E-8BF2-9833DD1EDC8F}" type="datetimeFigureOut">
              <a:rPr lang="fr-FR"/>
              <a:pPr>
                <a:defRPr/>
              </a:pPr>
              <a:t>18/04/2013</a:t>
            </a:fld>
            <a:r>
              <a:rPr lang="fr-FR"/>
              <a:t>18/02/2009</a:t>
            </a:r>
          </a:p>
        </p:txBody>
      </p:sp>
      <p:sp>
        <p:nvSpPr>
          <p:cNvPr id="5" name="Espace réservé du pied de page 4"/>
          <p:cNvSpPr>
            <a:spLocks noGrp="1"/>
          </p:cNvSpPr>
          <p:nvPr>
            <p:ph type="ftr" sz="quarter" idx="11"/>
          </p:nvPr>
        </p:nvSpPr>
        <p:spPr/>
        <p:txBody>
          <a:bodyPr/>
          <a:lstStyle>
            <a:lvl1pPr>
              <a:defRPr/>
            </a:lvl1pPr>
          </a:lstStyle>
          <a:p>
            <a:pPr>
              <a:defRPr/>
            </a:pPr>
            <a:r>
              <a:rPr lang="fr-FR"/>
              <a:t>Philippe VALLERAND</a:t>
            </a:r>
          </a:p>
        </p:txBody>
      </p:sp>
      <p:sp>
        <p:nvSpPr>
          <p:cNvPr id="6" name="Espace réservé du numéro de diapositive 5"/>
          <p:cNvSpPr>
            <a:spLocks noGrp="1"/>
          </p:cNvSpPr>
          <p:nvPr>
            <p:ph type="sldNum" sz="quarter" idx="12"/>
          </p:nvPr>
        </p:nvSpPr>
        <p:spPr/>
        <p:txBody>
          <a:bodyPr/>
          <a:lstStyle>
            <a:lvl1pPr>
              <a:defRPr/>
            </a:lvl1pPr>
          </a:lstStyle>
          <a:p>
            <a:pPr>
              <a:defRPr/>
            </a:pPr>
            <a:fld id="{412C9299-9EE6-466B-B973-0E367591269D}" type="slidenum">
              <a:rPr lang="fr-FR"/>
              <a:pPr>
                <a:defRPr/>
              </a:pPr>
              <a:t>‹N°›</a:t>
            </a:fld>
            <a:endParaRPr lang="fr-FR"/>
          </a:p>
        </p:txBody>
      </p:sp>
    </p:spTree>
    <p:extLst>
      <p:ext uri="{BB962C8B-B14F-4D97-AF65-F5344CB8AC3E}">
        <p14:creationId xmlns:p14="http://schemas.microsoft.com/office/powerpoint/2010/main" val="228513464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CF1ED57D-0BE4-4E95-B0B5-EF308D4D4044}" type="datetimeFigureOut">
              <a:rPr lang="fr-FR"/>
              <a:pPr>
                <a:defRPr/>
              </a:pPr>
              <a:t>18/04/2013</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B9A66C9-E9E7-442F-A1B7-23E80604792B}" type="slidenum">
              <a:rPr lang="fr-FR"/>
              <a:pPr>
                <a:defRPr/>
              </a:pPr>
              <a:t>‹N°›</a:t>
            </a:fld>
            <a:endParaRPr lang="fr-FR"/>
          </a:p>
        </p:txBody>
      </p:sp>
    </p:spTree>
    <p:extLst>
      <p:ext uri="{BB962C8B-B14F-4D97-AF65-F5344CB8AC3E}">
        <p14:creationId xmlns:p14="http://schemas.microsoft.com/office/powerpoint/2010/main" val="308342823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7AA62FF4-D314-4890-96DD-9A176B6E8C7B}" type="datetimeFigureOut">
              <a:rPr lang="fr-FR"/>
              <a:pPr>
                <a:defRPr/>
              </a:pPr>
              <a:t>18/04/2013</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BE0CF0E-9FB5-4BD9-82A3-3921F8E73847}" type="slidenum">
              <a:rPr lang="fr-FR"/>
              <a:pPr>
                <a:defRPr/>
              </a:pPr>
              <a:t>‹N°›</a:t>
            </a:fld>
            <a:endParaRPr lang="fr-FR"/>
          </a:p>
        </p:txBody>
      </p:sp>
    </p:spTree>
    <p:extLst>
      <p:ext uri="{BB962C8B-B14F-4D97-AF65-F5344CB8AC3E}">
        <p14:creationId xmlns:p14="http://schemas.microsoft.com/office/powerpoint/2010/main" val="171811918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fld id="{4B809747-E52D-46E7-A6C8-682E9E641010}" type="datetimeFigureOut">
              <a:rPr lang="fr-FR"/>
              <a:pPr>
                <a:defRPr/>
              </a:pPr>
              <a:t>18/04/2013</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342B37A-10DA-4AB4-A4DA-08C209A371F5}" type="slidenum">
              <a:rPr lang="fr-FR"/>
              <a:pPr>
                <a:defRPr/>
              </a:pPr>
              <a:t>‹N°›</a:t>
            </a:fld>
            <a:endParaRPr lang="fr-FR"/>
          </a:p>
        </p:txBody>
      </p:sp>
    </p:spTree>
    <p:extLst>
      <p:ext uri="{BB962C8B-B14F-4D97-AF65-F5344CB8AC3E}">
        <p14:creationId xmlns:p14="http://schemas.microsoft.com/office/powerpoint/2010/main" val="359604498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fld id="{B05389E7-35AF-4819-A71E-3BAA5077D37E}" type="datetimeFigureOut">
              <a:rPr lang="fr-FR"/>
              <a:pPr>
                <a:defRPr/>
              </a:pPr>
              <a:t>18/04/2013</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60456FA-E829-4E1E-8C0C-78680F8F305F}" type="slidenum">
              <a:rPr lang="fr-FR"/>
              <a:pPr>
                <a:defRPr/>
              </a:pPr>
              <a:t>‹N°›</a:t>
            </a:fld>
            <a:endParaRPr lang="fr-FR"/>
          </a:p>
        </p:txBody>
      </p:sp>
    </p:spTree>
    <p:extLst>
      <p:ext uri="{BB962C8B-B14F-4D97-AF65-F5344CB8AC3E}">
        <p14:creationId xmlns:p14="http://schemas.microsoft.com/office/powerpoint/2010/main" val="149513454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fld id="{9B99D023-2013-4E53-9F05-4D9A5B03C984}" type="datetimeFigureOut">
              <a:rPr lang="fr-FR"/>
              <a:pPr>
                <a:defRPr/>
              </a:pPr>
              <a:t>18/04/2013</a:t>
            </a:fld>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162A54AF-211F-4417-8D54-9C3B5B5031C0}" type="slidenum">
              <a:rPr lang="fr-FR"/>
              <a:pPr>
                <a:defRPr/>
              </a:pPr>
              <a:t>‹N°›</a:t>
            </a:fld>
            <a:endParaRPr lang="fr-FR"/>
          </a:p>
        </p:txBody>
      </p:sp>
    </p:spTree>
    <p:extLst>
      <p:ext uri="{BB962C8B-B14F-4D97-AF65-F5344CB8AC3E}">
        <p14:creationId xmlns:p14="http://schemas.microsoft.com/office/powerpoint/2010/main" val="314937517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fld id="{025C8D92-0457-415A-A345-F925332E10D9}" type="datetimeFigureOut">
              <a:rPr lang="fr-FR"/>
              <a:pPr>
                <a:defRPr/>
              </a:pPr>
              <a:t>18/04/2013</a:t>
            </a:fld>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8E950583-6E99-47B3-BB20-E010D9369219}" type="slidenum">
              <a:rPr lang="fr-FR"/>
              <a:pPr>
                <a:defRPr/>
              </a:pPr>
              <a:t>‹N°›</a:t>
            </a:fld>
            <a:endParaRPr lang="fr-FR"/>
          </a:p>
        </p:txBody>
      </p:sp>
    </p:spTree>
    <p:extLst>
      <p:ext uri="{BB962C8B-B14F-4D97-AF65-F5344CB8AC3E}">
        <p14:creationId xmlns:p14="http://schemas.microsoft.com/office/powerpoint/2010/main" val="348765315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C82A8CC-EA8B-4D4D-B9A3-34103903A3AA}" type="datetimeFigureOut">
              <a:rPr lang="fr-FR"/>
              <a:pPr>
                <a:defRPr/>
              </a:pPr>
              <a:t>18/04/2013</a:t>
            </a:fld>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0BB4EF1A-4627-455B-8F40-C98EEDDE8E0A}" type="slidenum">
              <a:rPr lang="fr-FR"/>
              <a:pPr>
                <a:defRPr/>
              </a:pPr>
              <a:t>‹N°›</a:t>
            </a:fld>
            <a:endParaRPr lang="fr-FR"/>
          </a:p>
        </p:txBody>
      </p:sp>
    </p:spTree>
    <p:extLst>
      <p:ext uri="{BB962C8B-B14F-4D97-AF65-F5344CB8AC3E}">
        <p14:creationId xmlns:p14="http://schemas.microsoft.com/office/powerpoint/2010/main" val="63284599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265C59C6-C5F1-4C61-9D54-81F44F6A82CF}" type="datetimeFigureOut">
              <a:rPr lang="fr-FR"/>
              <a:pPr>
                <a:defRPr/>
              </a:pPr>
              <a:t>18/04/2013</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1FB15D6-2AC3-46B1-B9D0-20C977DFC2C2}" type="slidenum">
              <a:rPr lang="fr-FR"/>
              <a:pPr>
                <a:defRPr/>
              </a:pPr>
              <a:t>‹N°›</a:t>
            </a:fld>
            <a:endParaRPr lang="fr-FR"/>
          </a:p>
        </p:txBody>
      </p:sp>
    </p:spTree>
    <p:extLst>
      <p:ext uri="{BB962C8B-B14F-4D97-AF65-F5344CB8AC3E}">
        <p14:creationId xmlns:p14="http://schemas.microsoft.com/office/powerpoint/2010/main" val="357343315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77BCE99A-C820-4533-8326-9FD89CFC2A60}" type="datetimeFigureOut">
              <a:rPr lang="fr-FR"/>
              <a:pPr>
                <a:defRPr/>
              </a:pPr>
              <a:t>18/04/2013</a:t>
            </a:fld>
            <a:r>
              <a:rPr lang="fr-FR"/>
              <a:t>18/02/2009</a:t>
            </a:r>
          </a:p>
        </p:txBody>
      </p:sp>
      <p:sp>
        <p:nvSpPr>
          <p:cNvPr id="5" name="Espace réservé du pied de page 4"/>
          <p:cNvSpPr>
            <a:spLocks noGrp="1"/>
          </p:cNvSpPr>
          <p:nvPr>
            <p:ph type="ftr" sz="quarter" idx="11"/>
          </p:nvPr>
        </p:nvSpPr>
        <p:spPr/>
        <p:txBody>
          <a:bodyPr/>
          <a:lstStyle>
            <a:lvl1pPr>
              <a:defRPr/>
            </a:lvl1pPr>
          </a:lstStyle>
          <a:p>
            <a:pPr>
              <a:defRPr/>
            </a:pPr>
            <a:r>
              <a:rPr lang="fr-FR"/>
              <a:t>Philippe VALLERAND</a:t>
            </a:r>
          </a:p>
        </p:txBody>
      </p:sp>
      <p:sp>
        <p:nvSpPr>
          <p:cNvPr id="6" name="Espace réservé du numéro de diapositive 5"/>
          <p:cNvSpPr>
            <a:spLocks noGrp="1"/>
          </p:cNvSpPr>
          <p:nvPr>
            <p:ph type="sldNum" sz="quarter" idx="12"/>
          </p:nvPr>
        </p:nvSpPr>
        <p:spPr/>
        <p:txBody>
          <a:bodyPr/>
          <a:lstStyle>
            <a:lvl1pPr>
              <a:defRPr/>
            </a:lvl1pPr>
          </a:lstStyle>
          <a:p>
            <a:pPr>
              <a:defRPr/>
            </a:pPr>
            <a:fld id="{117150F0-E9B2-4F9E-934D-ED0F2B727C1A}" type="slidenum">
              <a:rPr lang="fr-FR"/>
              <a:pPr>
                <a:defRPr/>
              </a:pPr>
              <a:t>‹N°›</a:t>
            </a:fld>
            <a:endParaRPr lang="fr-FR"/>
          </a:p>
        </p:txBody>
      </p:sp>
    </p:spTree>
    <p:extLst>
      <p:ext uri="{BB962C8B-B14F-4D97-AF65-F5344CB8AC3E}">
        <p14:creationId xmlns:p14="http://schemas.microsoft.com/office/powerpoint/2010/main" val="188596124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0EFE5E2F-4A8E-45CB-B9BC-E7380B5CB7D1}" type="datetimeFigureOut">
              <a:rPr lang="fr-FR"/>
              <a:pPr>
                <a:defRPr/>
              </a:pPr>
              <a:t>18/04/2013</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A2EE041-F219-4CBF-A81D-0EDE22E07D01}" type="slidenum">
              <a:rPr lang="fr-FR"/>
              <a:pPr>
                <a:defRPr/>
              </a:pPr>
              <a:t>‹N°›</a:t>
            </a:fld>
            <a:endParaRPr lang="fr-FR"/>
          </a:p>
        </p:txBody>
      </p:sp>
    </p:spTree>
    <p:extLst>
      <p:ext uri="{BB962C8B-B14F-4D97-AF65-F5344CB8AC3E}">
        <p14:creationId xmlns:p14="http://schemas.microsoft.com/office/powerpoint/2010/main" val="18952781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E0C50B03-185B-4835-A416-5A3250FC73ED}" type="datetimeFigureOut">
              <a:rPr lang="fr-FR"/>
              <a:pPr>
                <a:defRPr/>
              </a:pPr>
              <a:t>18/04/2013</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1C3D862-98CC-46BD-ACF8-A2EC6F26E6CD}" type="slidenum">
              <a:rPr lang="fr-FR"/>
              <a:pPr>
                <a:defRPr/>
              </a:pPr>
              <a:t>‹N°›</a:t>
            </a:fld>
            <a:endParaRPr lang="fr-FR"/>
          </a:p>
        </p:txBody>
      </p:sp>
    </p:spTree>
    <p:extLst>
      <p:ext uri="{BB962C8B-B14F-4D97-AF65-F5344CB8AC3E}">
        <p14:creationId xmlns:p14="http://schemas.microsoft.com/office/powerpoint/2010/main" val="354887272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EA970BE4-ED4F-4EBE-A796-A1847ECFD8CF}" type="datetimeFigureOut">
              <a:rPr lang="fr-FR"/>
              <a:pPr>
                <a:defRPr/>
              </a:pPr>
              <a:t>18/04/2013</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63CF16A5-7D40-406E-8EC7-8BD71392C465}" type="slidenum">
              <a:rPr lang="fr-FR"/>
              <a:pPr>
                <a:defRPr/>
              </a:pPr>
              <a:t>‹N°›</a:t>
            </a:fld>
            <a:endParaRPr lang="fr-FR"/>
          </a:p>
        </p:txBody>
      </p:sp>
    </p:spTree>
    <p:extLst>
      <p:ext uri="{BB962C8B-B14F-4D97-AF65-F5344CB8AC3E}">
        <p14:creationId xmlns:p14="http://schemas.microsoft.com/office/powerpoint/2010/main" val="239454128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4" name="Forme libre 3"/>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mn-lt"/>
            </a:endParaRPr>
          </a:p>
        </p:txBody>
      </p:sp>
      <p:sp>
        <p:nvSpPr>
          <p:cNvPr id="5" name="Forme libre 4"/>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mn-lt"/>
            </a:endParaRPr>
          </a:p>
        </p:txBody>
      </p:sp>
      <p:grpSp>
        <p:nvGrpSpPr>
          <p:cNvPr id="6" name="Groupe 1"/>
          <p:cNvGrpSpPr>
            <a:grpSpLocks/>
          </p:cNvGrpSpPr>
          <p:nvPr/>
        </p:nvGrpSpPr>
        <p:grpSpPr bwMode="auto">
          <a:xfrm>
            <a:off x="-19050" y="203200"/>
            <a:ext cx="9180513" cy="647700"/>
            <a:chOff x="-19045" y="216550"/>
            <a:chExt cx="9180548" cy="649224"/>
          </a:xfrm>
        </p:grpSpPr>
        <p:sp>
          <p:nvSpPr>
            <p:cNvPr id="7" name="Forme libre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p>
          </p:txBody>
        </p:sp>
        <p:sp>
          <p:nvSpPr>
            <p:cNvPr id="8" name="Forme libre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p>
          </p:txBody>
        </p:sp>
      </p:grpSp>
      <p:sp>
        <p:nvSpPr>
          <p:cNvPr id="9" name="Titr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fr-FR" smtClean="0"/>
              <a:t>Cliquez pour modifier le style du titre</a:t>
            </a:r>
            <a:endParaRPr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10" name="Espace réservé de la date 29"/>
          <p:cNvSpPr>
            <a:spLocks noGrp="1"/>
          </p:cNvSpPr>
          <p:nvPr>
            <p:ph type="dt" sz="half" idx="10"/>
          </p:nvPr>
        </p:nvSpPr>
        <p:spPr/>
        <p:txBody>
          <a:bodyPr/>
          <a:lstStyle>
            <a:lvl1pPr>
              <a:defRPr>
                <a:solidFill>
                  <a:srgbClr val="D1EAEE"/>
                </a:solidFill>
              </a:defRPr>
            </a:lvl1pPr>
          </a:lstStyle>
          <a:p>
            <a:pPr>
              <a:defRPr/>
            </a:pPr>
            <a:fld id="{CD68D508-858B-4504-8693-5FE9A0048675}" type="datetimeFigureOut">
              <a:rPr lang="fr-FR"/>
              <a:pPr>
                <a:defRPr/>
              </a:pPr>
              <a:t>18/04/2013</a:t>
            </a:fld>
            <a:r>
              <a:rPr lang="fr-FR"/>
              <a:t>18/02/2009</a:t>
            </a:r>
          </a:p>
        </p:txBody>
      </p:sp>
      <p:sp>
        <p:nvSpPr>
          <p:cNvPr id="11" name="Espace réservé du pied de page 18"/>
          <p:cNvSpPr>
            <a:spLocks noGrp="1"/>
          </p:cNvSpPr>
          <p:nvPr>
            <p:ph type="ftr" sz="quarter" idx="11"/>
          </p:nvPr>
        </p:nvSpPr>
        <p:spPr/>
        <p:txBody>
          <a:bodyPr/>
          <a:lstStyle>
            <a:lvl1pPr>
              <a:defRPr>
                <a:solidFill>
                  <a:srgbClr val="D1EAEE"/>
                </a:solidFill>
              </a:defRPr>
            </a:lvl1pPr>
          </a:lstStyle>
          <a:p>
            <a:pPr>
              <a:defRPr/>
            </a:pPr>
            <a:r>
              <a:rPr lang="fr-FR"/>
              <a:t>Philippe VALLERAND</a:t>
            </a:r>
          </a:p>
        </p:txBody>
      </p:sp>
      <p:sp>
        <p:nvSpPr>
          <p:cNvPr id="12" name="Espace réservé du numéro de diapositive 26"/>
          <p:cNvSpPr>
            <a:spLocks noGrp="1"/>
          </p:cNvSpPr>
          <p:nvPr>
            <p:ph type="sldNum" sz="quarter" idx="12"/>
          </p:nvPr>
        </p:nvSpPr>
        <p:spPr>
          <a:xfrm>
            <a:off x="7924800" y="6356350"/>
            <a:ext cx="762000" cy="365125"/>
          </a:xfrm>
        </p:spPr>
        <p:txBody>
          <a:bodyPr/>
          <a:lstStyle>
            <a:lvl1pPr>
              <a:defRPr>
                <a:solidFill>
                  <a:schemeClr val="tx2">
                    <a:shade val="90000"/>
                  </a:schemeClr>
                </a:solidFill>
              </a:defRPr>
            </a:lvl1pPr>
          </a:lstStyle>
          <a:p>
            <a:pPr>
              <a:defRPr/>
            </a:pPr>
            <a:fld id="{A8C509A7-0123-4DED-AC21-DF313358548F}" type="slidenum">
              <a:rPr lang="fr-FR"/>
              <a:pPr>
                <a:defRPr/>
              </a:pPr>
              <a:t>‹N°›</a:t>
            </a:fld>
            <a:endParaRPr lang="fr-FR"/>
          </a:p>
        </p:txBody>
      </p:sp>
    </p:spTree>
    <p:extLst>
      <p:ext uri="{BB962C8B-B14F-4D97-AF65-F5344CB8AC3E}">
        <p14:creationId xmlns:p14="http://schemas.microsoft.com/office/powerpoint/2010/main" val="2259569023"/>
      </p:ext>
    </p:extLst>
  </p:cSld>
  <p:clrMapOvr>
    <a:overrideClrMapping bg1="dk1" tx1="lt1" bg2="dk2" tx2="lt2" accent1="accent1" accent2="accent2" accent3="accent3" accent4="accent4" accent5="accent5" accent6="accent6" hlink="hlink" folHlink="folHlink"/>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4" name="Forme libre 3"/>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mn-lt"/>
            </a:endParaRPr>
          </a:p>
        </p:txBody>
      </p:sp>
      <p:sp>
        <p:nvSpPr>
          <p:cNvPr id="5" name="Forme libre 4"/>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mn-lt"/>
            </a:endParaRPr>
          </a:p>
        </p:txBody>
      </p:sp>
      <p:grpSp>
        <p:nvGrpSpPr>
          <p:cNvPr id="6" name="Groupe 1"/>
          <p:cNvGrpSpPr>
            <a:grpSpLocks/>
          </p:cNvGrpSpPr>
          <p:nvPr/>
        </p:nvGrpSpPr>
        <p:grpSpPr bwMode="auto">
          <a:xfrm>
            <a:off x="-19050" y="203200"/>
            <a:ext cx="9180513" cy="647700"/>
            <a:chOff x="-19045" y="216550"/>
            <a:chExt cx="9180548" cy="649224"/>
          </a:xfrm>
        </p:grpSpPr>
        <p:sp>
          <p:nvSpPr>
            <p:cNvPr id="7" name="Forme libre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p>
          </p:txBody>
        </p:sp>
        <p:sp>
          <p:nvSpPr>
            <p:cNvPr id="8" name="Forme libre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p>
          </p:txBody>
        </p:sp>
      </p:grpSp>
      <p:sp>
        <p:nvSpPr>
          <p:cNvPr id="2" name="Titr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9" name="Espace réservé de la date 3"/>
          <p:cNvSpPr>
            <a:spLocks noGrp="1"/>
          </p:cNvSpPr>
          <p:nvPr>
            <p:ph type="dt" sz="half" idx="10"/>
          </p:nvPr>
        </p:nvSpPr>
        <p:spPr/>
        <p:txBody>
          <a:bodyPr/>
          <a:lstStyle>
            <a:lvl1pPr>
              <a:defRPr>
                <a:solidFill>
                  <a:srgbClr val="D1EAEE"/>
                </a:solidFill>
              </a:defRPr>
            </a:lvl1pPr>
          </a:lstStyle>
          <a:p>
            <a:pPr>
              <a:defRPr/>
            </a:pPr>
            <a:fld id="{E897A513-0D26-4BB9-924A-92191F10E090}" type="datetimeFigureOut">
              <a:rPr lang="fr-FR"/>
              <a:pPr>
                <a:defRPr/>
              </a:pPr>
              <a:t>18/04/2013</a:t>
            </a:fld>
            <a:r>
              <a:rPr lang="fr-FR"/>
              <a:t>18/02/2009</a:t>
            </a:r>
          </a:p>
        </p:txBody>
      </p:sp>
      <p:sp>
        <p:nvSpPr>
          <p:cNvPr id="10" name="Espace réservé du pied de page 4"/>
          <p:cNvSpPr>
            <a:spLocks noGrp="1"/>
          </p:cNvSpPr>
          <p:nvPr>
            <p:ph type="ftr" sz="quarter" idx="11"/>
          </p:nvPr>
        </p:nvSpPr>
        <p:spPr/>
        <p:txBody>
          <a:bodyPr/>
          <a:lstStyle>
            <a:lvl1pPr>
              <a:defRPr>
                <a:solidFill>
                  <a:srgbClr val="D1EAEE"/>
                </a:solidFill>
              </a:defRPr>
            </a:lvl1pPr>
          </a:lstStyle>
          <a:p>
            <a:pPr>
              <a:defRPr/>
            </a:pPr>
            <a:r>
              <a:rPr lang="fr-FR"/>
              <a:t>Philippe VALLERAND</a:t>
            </a:r>
          </a:p>
        </p:txBody>
      </p:sp>
      <p:sp>
        <p:nvSpPr>
          <p:cNvPr id="11" name="Espace réservé du numéro de diapositive 5"/>
          <p:cNvSpPr>
            <a:spLocks noGrp="1"/>
          </p:cNvSpPr>
          <p:nvPr>
            <p:ph type="sldNum" sz="quarter" idx="12"/>
          </p:nvPr>
        </p:nvSpPr>
        <p:spPr>
          <a:xfrm>
            <a:off x="7924800" y="6356350"/>
            <a:ext cx="762000" cy="365125"/>
          </a:xfrm>
        </p:spPr>
        <p:txBody>
          <a:bodyPr/>
          <a:lstStyle>
            <a:lvl1pPr>
              <a:defRPr>
                <a:solidFill>
                  <a:schemeClr val="tx2">
                    <a:shade val="90000"/>
                  </a:schemeClr>
                </a:solidFill>
              </a:defRPr>
            </a:lvl1pPr>
          </a:lstStyle>
          <a:p>
            <a:pPr>
              <a:defRPr/>
            </a:pPr>
            <a:fld id="{CB527C17-ED9C-44BD-97FF-8C3D73666BF6}" type="slidenum">
              <a:rPr lang="fr-FR"/>
              <a:pPr>
                <a:defRPr/>
              </a:pPr>
              <a:t>‹N°›</a:t>
            </a:fld>
            <a:endParaRPr lang="fr-FR"/>
          </a:p>
        </p:txBody>
      </p:sp>
    </p:spTree>
    <p:extLst>
      <p:ext uri="{BB962C8B-B14F-4D97-AF65-F5344CB8AC3E}">
        <p14:creationId xmlns:p14="http://schemas.microsoft.com/office/powerpoint/2010/main" val="1824836765"/>
      </p:ext>
    </p:extLst>
  </p:cSld>
  <p:clrMapOvr>
    <a:overrideClrMapping bg1="dk1" tx1="lt1" bg2="dk2" tx2="lt2" accent1="accent1" accent2="accent2" accent3="accent3" accent4="accent4" accent5="accent5" accent6="accent6" hlink="hlink" folHlink="folHlink"/>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Triangle rectangle 4"/>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Forme libre 5"/>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mn-lt"/>
            </a:endParaRPr>
          </a:p>
        </p:txBody>
      </p:sp>
      <p:sp>
        <p:nvSpPr>
          <p:cNvPr id="7" name="Forme libre 6"/>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mn-lt"/>
            </a:endParaRPr>
          </a:p>
        </p:txBody>
      </p:sp>
      <p:sp>
        <p:nvSpPr>
          <p:cNvPr id="2" name="Titr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fr-FR" smtClean="0"/>
              <a:t>Cliquez pour modifier le style du titre</a:t>
            </a:r>
            <a:endParaRPr lang="en-US"/>
          </a:p>
        </p:txBody>
      </p:sp>
      <p:sp>
        <p:nvSpPr>
          <p:cNvPr id="4" name="Espace réservé du texte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fr-FR" smtClean="0"/>
              <a:t>Cliquez pour modifier les styles du texte du masque</a:t>
            </a: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vert="horz" wrap="square" lIns="91440" tIns="45720" rIns="91440" bIns="45720" numCol="1" anchor="t" anchorCtr="0" compatLnSpc="1">
            <a:prstTxWarp prst="textNoShape">
              <a:avLst/>
            </a:prstTxWarp>
            <a:normAutofit/>
          </a:bodyPr>
          <a:lstStyle>
            <a:lvl1pPr marL="0" indent="0">
              <a:buNone/>
              <a:defRPr sz="3200"/>
            </a:lvl1pPr>
          </a:lstStyle>
          <a:p>
            <a:pPr lvl="0"/>
            <a:r>
              <a:rPr lang="fr-FR" noProof="0" smtClean="0"/>
              <a:t>Cliquez sur l'icône pour ajouter une image</a:t>
            </a:r>
            <a:endParaRPr lang="en-US" noProof="0" dirty="0"/>
          </a:p>
        </p:txBody>
      </p:sp>
      <p:sp>
        <p:nvSpPr>
          <p:cNvPr id="8" name="Espace réservé de la date 4"/>
          <p:cNvSpPr>
            <a:spLocks noGrp="1"/>
          </p:cNvSpPr>
          <p:nvPr>
            <p:ph type="dt" sz="half" idx="10"/>
          </p:nvPr>
        </p:nvSpPr>
        <p:spPr/>
        <p:txBody>
          <a:bodyPr/>
          <a:lstStyle>
            <a:lvl1pPr>
              <a:defRPr/>
            </a:lvl1pPr>
          </a:lstStyle>
          <a:p>
            <a:pPr>
              <a:defRPr/>
            </a:pPr>
            <a:r>
              <a:rPr lang="fr-FR"/>
              <a:t>Cargèse 2011</a:t>
            </a:r>
          </a:p>
        </p:txBody>
      </p:sp>
      <p:sp>
        <p:nvSpPr>
          <p:cNvPr id="9" name="Espace réservé du pied de page 5"/>
          <p:cNvSpPr>
            <a:spLocks noGrp="1"/>
          </p:cNvSpPr>
          <p:nvPr>
            <p:ph type="ftr" sz="quarter" idx="11"/>
          </p:nvPr>
        </p:nvSpPr>
        <p:spPr/>
        <p:txBody>
          <a:bodyPr/>
          <a:lstStyle>
            <a:lvl1pPr>
              <a:defRPr/>
            </a:lvl1pPr>
          </a:lstStyle>
          <a:p>
            <a:pPr>
              <a:defRPr/>
            </a:pPr>
            <a:r>
              <a:rPr lang="fr-FR"/>
              <a:t>Laurent Leterrier</a:t>
            </a:r>
          </a:p>
        </p:txBody>
      </p:sp>
      <p:sp>
        <p:nvSpPr>
          <p:cNvPr id="10" name="Espace réservé du numéro de diapositive 6"/>
          <p:cNvSpPr>
            <a:spLocks noGrp="1"/>
          </p:cNvSpPr>
          <p:nvPr>
            <p:ph type="sldNum" sz="quarter" idx="12"/>
          </p:nvPr>
        </p:nvSpPr>
        <p:spPr/>
        <p:txBody>
          <a:bodyPr/>
          <a:lstStyle>
            <a:lvl1pPr>
              <a:defRPr/>
            </a:lvl1pPr>
          </a:lstStyle>
          <a:p>
            <a:pPr>
              <a:defRPr/>
            </a:pPr>
            <a:fld id="{5365EFD5-1680-4EFC-A0DF-444F22C03DA2}" type="slidenum">
              <a:rPr lang="fr-FR"/>
              <a:pPr>
                <a:defRPr/>
              </a:pPr>
              <a:t>‹N°›</a:t>
            </a:fld>
            <a:endParaRPr lang="fr-FR"/>
          </a:p>
        </p:txBody>
      </p:sp>
    </p:spTree>
    <p:extLst>
      <p:ext uri="{BB962C8B-B14F-4D97-AF65-F5344CB8AC3E}">
        <p14:creationId xmlns:p14="http://schemas.microsoft.com/office/powerpoint/2010/main" val="17202485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BFBDBD55-C659-4C40-8384-0F91137FD358}" type="datetimeFigureOut">
              <a:rPr lang="fr-FR"/>
              <a:pPr>
                <a:defRPr/>
              </a:pPr>
              <a:t>18/04/2013</a:t>
            </a:fld>
            <a:r>
              <a:rPr lang="fr-FR"/>
              <a:t>18/02/2009</a:t>
            </a:r>
          </a:p>
        </p:txBody>
      </p:sp>
      <p:sp>
        <p:nvSpPr>
          <p:cNvPr id="5" name="Espace réservé du pied de page 4"/>
          <p:cNvSpPr>
            <a:spLocks noGrp="1"/>
          </p:cNvSpPr>
          <p:nvPr>
            <p:ph type="ftr" sz="quarter" idx="11"/>
          </p:nvPr>
        </p:nvSpPr>
        <p:spPr/>
        <p:txBody>
          <a:bodyPr/>
          <a:lstStyle>
            <a:lvl1pPr>
              <a:defRPr/>
            </a:lvl1pPr>
          </a:lstStyle>
          <a:p>
            <a:pPr>
              <a:defRPr/>
            </a:pPr>
            <a:r>
              <a:rPr lang="fr-FR"/>
              <a:t>Philippe VALLERAND</a:t>
            </a:r>
          </a:p>
        </p:txBody>
      </p:sp>
      <p:sp>
        <p:nvSpPr>
          <p:cNvPr id="6" name="Espace réservé du numéro de diapositive 5"/>
          <p:cNvSpPr>
            <a:spLocks noGrp="1"/>
          </p:cNvSpPr>
          <p:nvPr>
            <p:ph type="sldNum" sz="quarter" idx="12"/>
          </p:nvPr>
        </p:nvSpPr>
        <p:spPr/>
        <p:txBody>
          <a:bodyPr/>
          <a:lstStyle>
            <a:lvl1pPr>
              <a:defRPr/>
            </a:lvl1pPr>
          </a:lstStyle>
          <a:p>
            <a:pPr>
              <a:defRPr/>
            </a:pPr>
            <a:fld id="{4CF7E773-74DD-43B7-B79C-508A3DC1F763}" type="slidenum">
              <a:rPr lang="fr-FR"/>
              <a:pPr>
                <a:defRPr/>
              </a:pPr>
              <a:t>‹N°›</a:t>
            </a:fld>
            <a:endParaRPr lang="fr-FR"/>
          </a:p>
        </p:txBody>
      </p:sp>
    </p:spTree>
    <p:extLst>
      <p:ext uri="{BB962C8B-B14F-4D97-AF65-F5344CB8AC3E}">
        <p14:creationId xmlns:p14="http://schemas.microsoft.com/office/powerpoint/2010/main" val="381409069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1EA0099C-531A-490D-A383-E7BB9BADFB90}" type="datetimeFigureOut">
              <a:rPr lang="fr-FR"/>
              <a:pPr>
                <a:defRPr/>
              </a:pPr>
              <a:t>18/04/2013</a:t>
            </a:fld>
            <a:r>
              <a:rPr lang="fr-FR"/>
              <a:t>18/02/2009</a:t>
            </a:r>
          </a:p>
        </p:txBody>
      </p:sp>
      <p:sp>
        <p:nvSpPr>
          <p:cNvPr id="6" name="Espace réservé du pied de page 4"/>
          <p:cNvSpPr>
            <a:spLocks noGrp="1"/>
          </p:cNvSpPr>
          <p:nvPr>
            <p:ph type="ftr" sz="quarter" idx="11"/>
          </p:nvPr>
        </p:nvSpPr>
        <p:spPr/>
        <p:txBody>
          <a:bodyPr/>
          <a:lstStyle>
            <a:lvl1pPr>
              <a:defRPr/>
            </a:lvl1pPr>
          </a:lstStyle>
          <a:p>
            <a:pPr>
              <a:defRPr/>
            </a:pPr>
            <a:r>
              <a:rPr lang="fr-FR"/>
              <a:t>Philippe VALLERAND</a:t>
            </a:r>
          </a:p>
        </p:txBody>
      </p:sp>
      <p:sp>
        <p:nvSpPr>
          <p:cNvPr id="7" name="Espace réservé du numéro de diapositive 5"/>
          <p:cNvSpPr>
            <a:spLocks noGrp="1"/>
          </p:cNvSpPr>
          <p:nvPr>
            <p:ph type="sldNum" sz="quarter" idx="12"/>
          </p:nvPr>
        </p:nvSpPr>
        <p:spPr/>
        <p:txBody>
          <a:bodyPr/>
          <a:lstStyle>
            <a:lvl1pPr>
              <a:defRPr/>
            </a:lvl1pPr>
          </a:lstStyle>
          <a:p>
            <a:pPr>
              <a:defRPr/>
            </a:pPr>
            <a:fld id="{845045AD-2754-4541-803C-4949CD56B3CE}" type="slidenum">
              <a:rPr lang="fr-FR"/>
              <a:pPr>
                <a:defRPr/>
              </a:pPr>
              <a:t>‹N°›</a:t>
            </a:fld>
            <a:endParaRPr lang="fr-FR"/>
          </a:p>
        </p:txBody>
      </p:sp>
    </p:spTree>
    <p:extLst>
      <p:ext uri="{BB962C8B-B14F-4D97-AF65-F5344CB8AC3E}">
        <p14:creationId xmlns:p14="http://schemas.microsoft.com/office/powerpoint/2010/main" val="39419602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B0F8EA62-EA56-4FD9-A3F1-4305FDD2F18B}" type="datetimeFigureOut">
              <a:rPr lang="fr-FR"/>
              <a:pPr>
                <a:defRPr/>
              </a:pPr>
              <a:t>18/04/2013</a:t>
            </a:fld>
            <a:r>
              <a:rPr lang="fr-FR"/>
              <a:t>18/02/2009</a:t>
            </a:r>
          </a:p>
        </p:txBody>
      </p:sp>
      <p:sp>
        <p:nvSpPr>
          <p:cNvPr id="8" name="Espace réservé du pied de page 4"/>
          <p:cNvSpPr>
            <a:spLocks noGrp="1"/>
          </p:cNvSpPr>
          <p:nvPr>
            <p:ph type="ftr" sz="quarter" idx="11"/>
          </p:nvPr>
        </p:nvSpPr>
        <p:spPr/>
        <p:txBody>
          <a:bodyPr/>
          <a:lstStyle>
            <a:lvl1pPr>
              <a:defRPr/>
            </a:lvl1pPr>
          </a:lstStyle>
          <a:p>
            <a:pPr>
              <a:defRPr/>
            </a:pPr>
            <a:r>
              <a:rPr lang="fr-FR"/>
              <a:t>Philippe VALLERAND</a:t>
            </a:r>
          </a:p>
        </p:txBody>
      </p:sp>
      <p:sp>
        <p:nvSpPr>
          <p:cNvPr id="9" name="Espace réservé du numéro de diapositive 5"/>
          <p:cNvSpPr>
            <a:spLocks noGrp="1"/>
          </p:cNvSpPr>
          <p:nvPr>
            <p:ph type="sldNum" sz="quarter" idx="12"/>
          </p:nvPr>
        </p:nvSpPr>
        <p:spPr/>
        <p:txBody>
          <a:bodyPr/>
          <a:lstStyle>
            <a:lvl1pPr>
              <a:defRPr/>
            </a:lvl1pPr>
          </a:lstStyle>
          <a:p>
            <a:pPr>
              <a:defRPr/>
            </a:pPr>
            <a:fld id="{2D04B3EB-0109-438E-AAA7-D7663CC285B8}" type="slidenum">
              <a:rPr lang="fr-FR"/>
              <a:pPr>
                <a:defRPr/>
              </a:pPr>
              <a:t>‹N°›</a:t>
            </a:fld>
            <a:endParaRPr lang="fr-FR"/>
          </a:p>
        </p:txBody>
      </p:sp>
    </p:spTree>
    <p:extLst>
      <p:ext uri="{BB962C8B-B14F-4D97-AF65-F5344CB8AC3E}">
        <p14:creationId xmlns:p14="http://schemas.microsoft.com/office/powerpoint/2010/main" val="35055530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D80390AF-B483-41BF-8E42-BBE9E1470E8C}" type="datetimeFigureOut">
              <a:rPr lang="fr-FR"/>
              <a:pPr>
                <a:defRPr/>
              </a:pPr>
              <a:t>18/04/2013</a:t>
            </a:fld>
            <a:r>
              <a:rPr lang="fr-FR"/>
              <a:t>18/02/2009</a:t>
            </a:r>
          </a:p>
        </p:txBody>
      </p:sp>
      <p:sp>
        <p:nvSpPr>
          <p:cNvPr id="4" name="Espace réservé du pied de page 4"/>
          <p:cNvSpPr>
            <a:spLocks noGrp="1"/>
          </p:cNvSpPr>
          <p:nvPr>
            <p:ph type="ftr" sz="quarter" idx="11"/>
          </p:nvPr>
        </p:nvSpPr>
        <p:spPr/>
        <p:txBody>
          <a:bodyPr/>
          <a:lstStyle>
            <a:lvl1pPr>
              <a:defRPr/>
            </a:lvl1pPr>
          </a:lstStyle>
          <a:p>
            <a:pPr>
              <a:defRPr/>
            </a:pPr>
            <a:r>
              <a:rPr lang="fr-FR"/>
              <a:t>Philippe VALLERAND</a:t>
            </a:r>
          </a:p>
        </p:txBody>
      </p:sp>
      <p:sp>
        <p:nvSpPr>
          <p:cNvPr id="5" name="Espace réservé du numéro de diapositive 5"/>
          <p:cNvSpPr>
            <a:spLocks noGrp="1"/>
          </p:cNvSpPr>
          <p:nvPr>
            <p:ph type="sldNum" sz="quarter" idx="12"/>
          </p:nvPr>
        </p:nvSpPr>
        <p:spPr/>
        <p:txBody>
          <a:bodyPr/>
          <a:lstStyle>
            <a:lvl1pPr>
              <a:defRPr/>
            </a:lvl1pPr>
          </a:lstStyle>
          <a:p>
            <a:pPr>
              <a:defRPr/>
            </a:pPr>
            <a:fld id="{7768C854-ADF6-430D-B3EF-644487B3B26C}" type="slidenum">
              <a:rPr lang="fr-FR"/>
              <a:pPr>
                <a:defRPr/>
              </a:pPr>
              <a:t>‹N°›</a:t>
            </a:fld>
            <a:endParaRPr lang="fr-FR"/>
          </a:p>
        </p:txBody>
      </p:sp>
    </p:spTree>
    <p:extLst>
      <p:ext uri="{BB962C8B-B14F-4D97-AF65-F5344CB8AC3E}">
        <p14:creationId xmlns:p14="http://schemas.microsoft.com/office/powerpoint/2010/main" val="19155321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D5AD8ABD-42EE-4FB1-A644-EEADCB7A9AAF}" type="datetimeFigureOut">
              <a:rPr lang="fr-FR"/>
              <a:pPr>
                <a:defRPr/>
              </a:pPr>
              <a:t>18/04/2013</a:t>
            </a:fld>
            <a:r>
              <a:rPr lang="fr-FR"/>
              <a:t>18/02/2009</a:t>
            </a:r>
          </a:p>
        </p:txBody>
      </p:sp>
      <p:sp>
        <p:nvSpPr>
          <p:cNvPr id="3" name="Espace réservé du pied de page 4"/>
          <p:cNvSpPr>
            <a:spLocks noGrp="1"/>
          </p:cNvSpPr>
          <p:nvPr>
            <p:ph type="ftr" sz="quarter" idx="11"/>
          </p:nvPr>
        </p:nvSpPr>
        <p:spPr/>
        <p:txBody>
          <a:bodyPr/>
          <a:lstStyle>
            <a:lvl1pPr>
              <a:defRPr/>
            </a:lvl1pPr>
          </a:lstStyle>
          <a:p>
            <a:pPr>
              <a:defRPr/>
            </a:pPr>
            <a:r>
              <a:rPr lang="fr-FR"/>
              <a:t>Philippe VALLERAND</a:t>
            </a:r>
          </a:p>
        </p:txBody>
      </p:sp>
      <p:sp>
        <p:nvSpPr>
          <p:cNvPr id="4" name="Espace réservé du numéro de diapositive 5"/>
          <p:cNvSpPr>
            <a:spLocks noGrp="1"/>
          </p:cNvSpPr>
          <p:nvPr>
            <p:ph type="sldNum" sz="quarter" idx="12"/>
          </p:nvPr>
        </p:nvSpPr>
        <p:spPr/>
        <p:txBody>
          <a:bodyPr/>
          <a:lstStyle>
            <a:lvl1pPr>
              <a:defRPr/>
            </a:lvl1pPr>
          </a:lstStyle>
          <a:p>
            <a:pPr>
              <a:defRPr/>
            </a:pPr>
            <a:fld id="{EA1CD8B1-65B7-4711-9747-4C56C392C965}" type="slidenum">
              <a:rPr lang="fr-FR"/>
              <a:pPr>
                <a:defRPr/>
              </a:pPr>
              <a:t>‹N°›</a:t>
            </a:fld>
            <a:endParaRPr lang="fr-FR"/>
          </a:p>
        </p:txBody>
      </p:sp>
    </p:spTree>
    <p:extLst>
      <p:ext uri="{BB962C8B-B14F-4D97-AF65-F5344CB8AC3E}">
        <p14:creationId xmlns:p14="http://schemas.microsoft.com/office/powerpoint/2010/main" val="349885069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03E7F34-18B2-4CEE-AD4A-45064291E47C}" type="datetimeFigureOut">
              <a:rPr lang="fr-FR"/>
              <a:pPr>
                <a:defRPr/>
              </a:pPr>
              <a:t>18/04/2013</a:t>
            </a:fld>
            <a:r>
              <a:rPr lang="fr-FR"/>
              <a:t>18/02/2009</a:t>
            </a:r>
          </a:p>
        </p:txBody>
      </p:sp>
      <p:sp>
        <p:nvSpPr>
          <p:cNvPr id="6" name="Espace réservé du pied de page 4"/>
          <p:cNvSpPr>
            <a:spLocks noGrp="1"/>
          </p:cNvSpPr>
          <p:nvPr>
            <p:ph type="ftr" sz="quarter" idx="11"/>
          </p:nvPr>
        </p:nvSpPr>
        <p:spPr/>
        <p:txBody>
          <a:bodyPr/>
          <a:lstStyle>
            <a:lvl1pPr>
              <a:defRPr/>
            </a:lvl1pPr>
          </a:lstStyle>
          <a:p>
            <a:pPr>
              <a:defRPr/>
            </a:pPr>
            <a:r>
              <a:rPr lang="fr-FR"/>
              <a:t>Philippe VALLERAND</a:t>
            </a:r>
          </a:p>
        </p:txBody>
      </p:sp>
      <p:sp>
        <p:nvSpPr>
          <p:cNvPr id="7" name="Espace réservé du numéro de diapositive 5"/>
          <p:cNvSpPr>
            <a:spLocks noGrp="1"/>
          </p:cNvSpPr>
          <p:nvPr>
            <p:ph type="sldNum" sz="quarter" idx="12"/>
          </p:nvPr>
        </p:nvSpPr>
        <p:spPr/>
        <p:txBody>
          <a:bodyPr/>
          <a:lstStyle>
            <a:lvl1pPr>
              <a:defRPr/>
            </a:lvl1pPr>
          </a:lstStyle>
          <a:p>
            <a:pPr>
              <a:defRPr/>
            </a:pPr>
            <a:fld id="{F5818B9C-B5EA-4998-B1BD-D7992B57C9CD}" type="slidenum">
              <a:rPr lang="fr-FR"/>
              <a:pPr>
                <a:defRPr/>
              </a:pPr>
              <a:t>‹N°›</a:t>
            </a:fld>
            <a:endParaRPr lang="fr-FR"/>
          </a:p>
        </p:txBody>
      </p:sp>
    </p:spTree>
    <p:extLst>
      <p:ext uri="{BB962C8B-B14F-4D97-AF65-F5344CB8AC3E}">
        <p14:creationId xmlns:p14="http://schemas.microsoft.com/office/powerpoint/2010/main" val="131095004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09044C75-B08A-49F3-8A6D-5CA6EE7F6EFB}" type="datetimeFigureOut">
              <a:rPr lang="fr-FR"/>
              <a:pPr>
                <a:defRPr/>
              </a:pPr>
              <a:t>18/04/2013</a:t>
            </a:fld>
            <a:r>
              <a:rPr lang="fr-FR"/>
              <a:t>18/02/2009</a:t>
            </a:r>
          </a:p>
        </p:txBody>
      </p:sp>
      <p:sp>
        <p:nvSpPr>
          <p:cNvPr id="6" name="Espace réservé du pied de page 4"/>
          <p:cNvSpPr>
            <a:spLocks noGrp="1"/>
          </p:cNvSpPr>
          <p:nvPr>
            <p:ph type="ftr" sz="quarter" idx="11"/>
          </p:nvPr>
        </p:nvSpPr>
        <p:spPr/>
        <p:txBody>
          <a:bodyPr/>
          <a:lstStyle>
            <a:lvl1pPr>
              <a:defRPr/>
            </a:lvl1pPr>
          </a:lstStyle>
          <a:p>
            <a:pPr>
              <a:defRPr/>
            </a:pPr>
            <a:r>
              <a:rPr lang="fr-FR"/>
              <a:t>Philippe VALLERAND</a:t>
            </a:r>
          </a:p>
        </p:txBody>
      </p:sp>
      <p:sp>
        <p:nvSpPr>
          <p:cNvPr id="7" name="Espace réservé du numéro de diapositive 5"/>
          <p:cNvSpPr>
            <a:spLocks noGrp="1"/>
          </p:cNvSpPr>
          <p:nvPr>
            <p:ph type="sldNum" sz="quarter" idx="12"/>
          </p:nvPr>
        </p:nvSpPr>
        <p:spPr/>
        <p:txBody>
          <a:bodyPr/>
          <a:lstStyle>
            <a:lvl1pPr>
              <a:defRPr/>
            </a:lvl1pPr>
          </a:lstStyle>
          <a:p>
            <a:pPr>
              <a:defRPr/>
            </a:pPr>
            <a:fld id="{859B5F47-5FB0-4B12-8CA7-9A7847CC9BAF}" type="slidenum">
              <a:rPr lang="fr-FR"/>
              <a:pPr>
                <a:defRPr/>
              </a:pPr>
              <a:t>‹N°›</a:t>
            </a:fld>
            <a:endParaRPr lang="fr-FR"/>
          </a:p>
        </p:txBody>
      </p:sp>
    </p:spTree>
    <p:extLst>
      <p:ext uri="{BB962C8B-B14F-4D97-AF65-F5344CB8AC3E}">
        <p14:creationId xmlns:p14="http://schemas.microsoft.com/office/powerpoint/2010/main" val="92414568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47DA81AE-ED34-46ED-BF4E-409E186DD078}" type="datetimeFigureOut">
              <a:rPr lang="fr-FR"/>
              <a:pPr>
                <a:defRPr/>
              </a:pPr>
              <a:t>18/04/2013</a:t>
            </a:fld>
            <a:r>
              <a:rPr lang="fr-FR"/>
              <a:t>18/02/2009</a:t>
            </a: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r>
              <a:rPr lang="fr-FR"/>
              <a:t>Philippe VALLERAND</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193D083-8CFD-4BD7-968D-2207BFC0789B}"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ransition/>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6993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fld id="{B9D99E86-35AA-40F3-99E6-E2A645C96F70}" type="datetimeFigureOut">
              <a:rPr lang="fr-FR"/>
              <a:pPr>
                <a:defRPr/>
              </a:pPr>
              <a:t>18/04/2013</a:t>
            </a:fld>
            <a:endParaRPr lang="fr-FR"/>
          </a:p>
        </p:txBody>
      </p:sp>
      <p:sp>
        <p:nvSpPr>
          <p:cNvPr id="6993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fr-FR"/>
          </a:p>
        </p:txBody>
      </p:sp>
      <p:sp>
        <p:nvSpPr>
          <p:cNvPr id="6993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2BD25F07-4710-4161-A4ED-6B80CB380F8E}"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9" name="Espace réservé de la date 4"/>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a:solidFill>
                  <a:srgbClr val="045C75"/>
                </a:solidFill>
              </a:defRPr>
            </a:lvl1pPr>
          </a:lstStyle>
          <a:p>
            <a:pPr>
              <a:defRPr/>
            </a:pPr>
            <a:r>
              <a:rPr lang="fr-FR"/>
              <a:t>Cargèse 2011</a:t>
            </a:r>
          </a:p>
        </p:txBody>
      </p:sp>
      <p:sp>
        <p:nvSpPr>
          <p:cNvPr id="20" name="Espace réservé du pied de page 5"/>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algn="ctr">
              <a:defRPr sz="1200">
                <a:solidFill>
                  <a:srgbClr val="045C75"/>
                </a:solidFill>
              </a:defRPr>
            </a:lvl1pPr>
          </a:lstStyle>
          <a:p>
            <a:pPr>
              <a:defRPr/>
            </a:pPr>
            <a:r>
              <a:rPr lang="fr-FR"/>
              <a:t>Laurent Leterrier</a:t>
            </a:r>
          </a:p>
        </p:txBody>
      </p:sp>
      <p:sp>
        <p:nvSpPr>
          <p:cNvPr id="21" name="Espace réservé du numéro de diapositive 6"/>
          <p:cNvSpPr>
            <a:spLocks noGrp="1"/>
          </p:cNvSpPr>
          <p:nvPr>
            <p:ph type="sldNum" sz="quarter" idx="4"/>
          </p:nvPr>
        </p:nvSpPr>
        <p:spPr>
          <a:xfrm>
            <a:off x="8077200" y="6356350"/>
            <a:ext cx="609600" cy="365125"/>
          </a:xfrm>
          <a:prstGeom prst="rect">
            <a:avLst/>
          </a:prstGeom>
        </p:spPr>
        <p:txBody>
          <a:bodyPr vert="horz" wrap="square" lIns="0" tIns="0" rIns="0" bIns="0" numCol="1" anchor="b" anchorCtr="0" compatLnSpc="1">
            <a:prstTxWarp prst="textNoShape">
              <a:avLst/>
            </a:prstTxWarp>
          </a:bodyPr>
          <a:lstStyle>
            <a:lvl1pPr algn="r">
              <a:defRPr sz="1200">
                <a:solidFill>
                  <a:srgbClr val="4E4E4E"/>
                </a:solidFill>
              </a:defRPr>
            </a:lvl1pPr>
          </a:lstStyle>
          <a:p>
            <a:pPr>
              <a:defRPr/>
            </a:pPr>
            <a:fld id="{B676CAE2-AC72-4590-AD1C-2EC77351CE1B}"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Lst>
  <p:transition/>
  <p:timing>
    <p:tnLst>
      <p:par>
        <p:cTn id="1" dur="indefinite" restart="never" nodeType="tmRoot"/>
      </p:par>
    </p:tnLst>
  </p:timing>
  <p:hf hdr="0"/>
  <p:txStyles>
    <p:titleStyle>
      <a:lvl1pPr algn="l" rtl="0" eaLnBrk="0" fontAlgn="base" hangingPunct="0">
        <a:spcBef>
          <a:spcPct val="0"/>
        </a:spcBef>
        <a:spcAft>
          <a:spcPct val="0"/>
        </a:spcAft>
        <a:defRPr sz="5000" kern="1200">
          <a:solidFill>
            <a:schemeClr val="tx2"/>
          </a:solidFill>
          <a:latin typeface="Arial" pitchFamily="34" charset="0"/>
          <a:ea typeface="+mj-ea"/>
          <a:cs typeface="+mj-cs"/>
        </a:defRPr>
      </a:lvl1pPr>
      <a:lvl2pPr algn="l" rtl="0" eaLnBrk="0" fontAlgn="base" hangingPunct="0">
        <a:spcBef>
          <a:spcPct val="0"/>
        </a:spcBef>
        <a:spcAft>
          <a:spcPct val="0"/>
        </a:spcAft>
        <a:defRPr sz="5000">
          <a:solidFill>
            <a:schemeClr val="tx2"/>
          </a:solidFill>
          <a:latin typeface="Arial" pitchFamily="34" charset="0"/>
        </a:defRPr>
      </a:lvl2pPr>
      <a:lvl3pPr algn="l" rtl="0" eaLnBrk="0" fontAlgn="base" hangingPunct="0">
        <a:spcBef>
          <a:spcPct val="0"/>
        </a:spcBef>
        <a:spcAft>
          <a:spcPct val="0"/>
        </a:spcAft>
        <a:defRPr sz="5000">
          <a:solidFill>
            <a:schemeClr val="tx2"/>
          </a:solidFill>
          <a:latin typeface="Arial" pitchFamily="34" charset="0"/>
        </a:defRPr>
      </a:lvl3pPr>
      <a:lvl4pPr algn="l" rtl="0" eaLnBrk="0" fontAlgn="base" hangingPunct="0">
        <a:spcBef>
          <a:spcPct val="0"/>
        </a:spcBef>
        <a:spcAft>
          <a:spcPct val="0"/>
        </a:spcAft>
        <a:defRPr sz="5000">
          <a:solidFill>
            <a:schemeClr val="tx2"/>
          </a:solidFill>
          <a:latin typeface="Arial" pitchFamily="34" charset="0"/>
        </a:defRPr>
      </a:lvl4pPr>
      <a:lvl5pPr algn="l" rtl="0" eaLnBrk="0" fontAlgn="base" hangingPunct="0">
        <a:spcBef>
          <a:spcPct val="0"/>
        </a:spcBef>
        <a:spcAft>
          <a:spcPct val="0"/>
        </a:spcAft>
        <a:defRPr sz="5000">
          <a:solidFill>
            <a:schemeClr val="tx2"/>
          </a:solidFill>
          <a:latin typeface="Arial"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Arial" pitchFamily="34" charset="0"/>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Arial" pitchFamily="34" charset="0"/>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Arial" pitchFamily="34" charset="0"/>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Arial" pitchFamily="34" charset="0"/>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Arial" pitchFamily="34"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95.xml"/><Relationship Id="rId1" Type="http://schemas.openxmlformats.org/officeDocument/2006/relationships/slideLayout" Target="../slideLayouts/slideLayout25.xml"/><Relationship Id="rId4" Type="http://schemas.openxmlformats.org/officeDocument/2006/relationships/image" Target="../media/image151.emf"/></Relationships>
</file>

<file path=ppt/slides/_rels/slide101.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96.xml"/><Relationship Id="rId1" Type="http://schemas.openxmlformats.org/officeDocument/2006/relationships/slideLayout" Target="../slideLayouts/slideLayout25.xml"/><Relationship Id="rId4" Type="http://schemas.openxmlformats.org/officeDocument/2006/relationships/image" Target="../media/image153.png"/></Relationships>
</file>

<file path=ppt/slides/_rels/slide10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7.xml"/><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5.xml"/><Relationship Id="rId5" Type="http://schemas.openxmlformats.org/officeDocument/2006/relationships/image" Target="../media/image158.jpeg"/><Relationship Id="rId4" Type="http://schemas.openxmlformats.org/officeDocument/2006/relationships/image" Target="../media/image157.jpeg"/></Relationships>
</file>

<file path=ppt/slides/_rels/slide10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8.xml"/><Relationship Id="rId1" Type="http://schemas.openxmlformats.org/officeDocument/2006/relationships/slideLayout" Target="../slideLayouts/slideLayout25.xml"/><Relationship Id="rId6" Type="http://schemas.openxmlformats.org/officeDocument/2006/relationships/image" Target="../media/image159.jpeg"/><Relationship Id="rId5" Type="http://schemas.openxmlformats.org/officeDocument/2006/relationships/image" Target="../media/image151.emf"/><Relationship Id="rId4" Type="http://schemas.openxmlformats.org/officeDocument/2006/relationships/image" Target="../media/image149.png"/></Relationships>
</file>

<file path=ppt/slides/_rels/slide105.x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image" Target="../media/image160.png"/><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3" Type="http://schemas.openxmlformats.org/officeDocument/2006/relationships/hyperlink" Target="http://lpnhe.in2p3.fr/local/cache-vignettes/L52xH52/pdf-eb697.png" TargetMode="External"/><Relationship Id="rId2" Type="http://schemas.openxmlformats.org/officeDocument/2006/relationships/notesSlide" Target="../notesSlides/notesSlide99.xml"/><Relationship Id="rId1" Type="http://schemas.openxmlformats.org/officeDocument/2006/relationships/slideLayout" Target="../slideLayouts/slideLayout25.xml"/><Relationship Id="rId5" Type="http://schemas.openxmlformats.org/officeDocument/2006/relationships/hyperlink" Target="http://www.in2p3.fr/actions/formation/" TargetMode="External"/><Relationship Id="rId4" Type="http://schemas.openxmlformats.org/officeDocument/2006/relationships/hyperlink" Target="http://indico.in2p3.fr/conferenceDisplay.py?confId=6821" TargetMode="Externa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5.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27.jpeg"/><Relationship Id="rId5" Type="http://schemas.openxmlformats.org/officeDocument/2006/relationships/image" Target="../media/image26.wmf"/><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35.jpeg"/><Relationship Id="rId5" Type="http://schemas.openxmlformats.org/officeDocument/2006/relationships/image" Target="../media/image31.png"/><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27.jpeg"/><Relationship Id="rId5" Type="http://schemas.openxmlformats.org/officeDocument/2006/relationships/image" Target="../media/image41.jpe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1.xml"/><Relationship Id="rId7" Type="http://schemas.openxmlformats.org/officeDocument/2006/relationships/image" Target="../media/image45.wmf"/><Relationship Id="rId2" Type="http://schemas.openxmlformats.org/officeDocument/2006/relationships/slideLayout" Target="../slideLayouts/slideLayout25.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4.emf"/><Relationship Id="rId10" Type="http://schemas.openxmlformats.org/officeDocument/2006/relationships/image" Target="../media/image41.jpeg"/><Relationship Id="rId4" Type="http://schemas.openxmlformats.org/officeDocument/2006/relationships/oleObject" Target="../embeddings/oleObject2.bin"/><Relationship Id="rId9" Type="http://schemas.openxmlformats.org/officeDocument/2006/relationships/image" Target="../media/image46.w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51.emf"/><Relationship Id="rId3" Type="http://schemas.openxmlformats.org/officeDocument/2006/relationships/notesSlide" Target="../notesSlides/notesSlide22.xml"/><Relationship Id="rId7" Type="http://schemas.openxmlformats.org/officeDocument/2006/relationships/image" Target="../media/image48.emf"/><Relationship Id="rId12" Type="http://schemas.openxmlformats.org/officeDocument/2006/relationships/oleObject" Target="../embeddings/oleObject9.bin"/><Relationship Id="rId2" Type="http://schemas.openxmlformats.org/officeDocument/2006/relationships/slideLayout" Target="../slideLayouts/slideLayout25.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50.emf"/><Relationship Id="rId5" Type="http://schemas.openxmlformats.org/officeDocument/2006/relationships/image" Target="../media/image47.e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49.emf"/></Relationships>
</file>

<file path=ppt/slides/_rels/slide26.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notesSlide" Target="../notesSlides/notesSlide23.xml"/><Relationship Id="rId7" Type="http://schemas.openxmlformats.org/officeDocument/2006/relationships/oleObject" Target="../embeddings/oleObject11.bin"/><Relationship Id="rId2" Type="http://schemas.openxmlformats.org/officeDocument/2006/relationships/slideLayout" Target="../slideLayouts/slideLayout25.xml"/><Relationship Id="rId1" Type="http://schemas.openxmlformats.org/officeDocument/2006/relationships/vmlDrawing" Target="../drawings/vmlDrawing4.vml"/><Relationship Id="rId6" Type="http://schemas.openxmlformats.org/officeDocument/2006/relationships/image" Target="../media/image52.wmf"/><Relationship Id="rId5" Type="http://schemas.openxmlformats.org/officeDocument/2006/relationships/oleObject" Target="../embeddings/oleObject10.bin"/><Relationship Id="rId10" Type="http://schemas.openxmlformats.org/officeDocument/2006/relationships/image" Target="../media/image54.wmf"/><Relationship Id="rId4" Type="http://schemas.openxmlformats.org/officeDocument/2006/relationships/image" Target="../media/image43.png"/><Relationship Id="rId9" Type="http://schemas.openxmlformats.org/officeDocument/2006/relationships/oleObject" Target="../embeddings/oleObject12.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24.xml"/><Relationship Id="rId7" Type="http://schemas.openxmlformats.org/officeDocument/2006/relationships/image" Target="../media/image56.png"/><Relationship Id="rId2" Type="http://schemas.openxmlformats.org/officeDocument/2006/relationships/slideLayout" Target="../slideLayouts/slideLayout25.xml"/><Relationship Id="rId1" Type="http://schemas.openxmlformats.org/officeDocument/2006/relationships/vmlDrawing" Target="../drawings/vmlDrawing5.vml"/><Relationship Id="rId6" Type="http://schemas.openxmlformats.org/officeDocument/2006/relationships/image" Target="../media/image54.wmf"/><Relationship Id="rId5" Type="http://schemas.openxmlformats.org/officeDocument/2006/relationships/oleObject" Target="../embeddings/oleObject13.bin"/><Relationship Id="rId4" Type="http://schemas.openxmlformats.org/officeDocument/2006/relationships/image" Target="../media/image41.jpeg"/><Relationship Id="rId9" Type="http://schemas.openxmlformats.org/officeDocument/2006/relationships/image" Target="../media/image55.wmf"/></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5.xml"/><Relationship Id="rId5" Type="http://schemas.openxmlformats.org/officeDocument/2006/relationships/image" Target="../media/image59.pn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8.xml"/><Relationship Id="rId1" Type="http://schemas.openxmlformats.org/officeDocument/2006/relationships/slideLayout" Target="../slideLayouts/slideLayout25.xml"/><Relationship Id="rId5" Type="http://schemas.openxmlformats.org/officeDocument/2006/relationships/image" Target="../media/image27.jpe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5.xml"/><Relationship Id="rId1" Type="http://schemas.openxmlformats.org/officeDocument/2006/relationships/vmlDrawing" Target="../drawings/vmlDrawing6.vml"/><Relationship Id="rId6" Type="http://schemas.openxmlformats.org/officeDocument/2006/relationships/image" Target="../media/image65.wmf"/><Relationship Id="rId5" Type="http://schemas.openxmlformats.org/officeDocument/2006/relationships/oleObject" Target="../embeddings/oleObject15.bin"/><Relationship Id="rId4" Type="http://schemas.openxmlformats.org/officeDocument/2006/relationships/image" Target="../media/image66.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5.xml"/><Relationship Id="rId1" Type="http://schemas.openxmlformats.org/officeDocument/2006/relationships/vmlDrawing" Target="../drawings/vmlDrawing7.vml"/><Relationship Id="rId6" Type="http://schemas.openxmlformats.org/officeDocument/2006/relationships/image" Target="../media/image67.wmf"/><Relationship Id="rId5" Type="http://schemas.openxmlformats.org/officeDocument/2006/relationships/oleObject" Target="../embeddings/oleObject16.bin"/><Relationship Id="rId4" Type="http://schemas.openxmlformats.org/officeDocument/2006/relationships/image" Target="../media/image68.emf"/></Relationships>
</file>

<file path=ppt/slides/_rels/slide3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6.xml"/><Relationship Id="rId7" Type="http://schemas.openxmlformats.org/officeDocument/2006/relationships/slide" Target="slide35.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slide" Target="slide36.xml"/><Relationship Id="rId5" Type="http://schemas.openxmlformats.org/officeDocument/2006/relationships/slide" Target="slide34.xml"/><Relationship Id="rId4" Type="http://schemas.openxmlformats.org/officeDocument/2006/relationships/slide" Target="slide45.xml"/><Relationship Id="rId9" Type="http://schemas.openxmlformats.org/officeDocument/2006/relationships/slide" Target="slide3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25.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notesSlide" Target="../notesSlides/notesSlide46.xml"/><Relationship Id="rId7" Type="http://schemas.openxmlformats.org/officeDocument/2006/relationships/oleObject" Target="../embeddings/oleObject18.bin"/><Relationship Id="rId2" Type="http://schemas.openxmlformats.org/officeDocument/2006/relationships/slideLayout" Target="../slideLayouts/slideLayout25.xml"/><Relationship Id="rId1" Type="http://schemas.openxmlformats.org/officeDocument/2006/relationships/vmlDrawing" Target="../drawings/vmlDrawing8.vml"/><Relationship Id="rId6" Type="http://schemas.openxmlformats.org/officeDocument/2006/relationships/image" Target="../media/image74.wmf"/><Relationship Id="rId5" Type="http://schemas.openxmlformats.org/officeDocument/2006/relationships/oleObject" Target="../embeddings/oleObject17.bin"/><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79.emf"/><Relationship Id="rId2" Type="http://schemas.openxmlformats.org/officeDocument/2006/relationships/slideLayout" Target="../slideLayouts/slideLayout25.xml"/><Relationship Id="rId1" Type="http://schemas.openxmlformats.org/officeDocument/2006/relationships/vmlDrawing" Target="../drawings/vmlDrawing9.vml"/><Relationship Id="rId6" Type="http://schemas.openxmlformats.org/officeDocument/2006/relationships/image" Target="../media/image78.png"/><Relationship Id="rId5" Type="http://schemas.openxmlformats.org/officeDocument/2006/relationships/image" Target="../media/image77.wmf"/><Relationship Id="rId4" Type="http://schemas.openxmlformats.org/officeDocument/2006/relationships/oleObject" Target="../embeddings/oleObject19.bin"/></Relationships>
</file>

<file path=ppt/slides/_rels/slide5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48.xml"/><Relationship Id="rId1" Type="http://schemas.openxmlformats.org/officeDocument/2006/relationships/slideLayout" Target="../slideLayouts/slideLayout25.xml"/><Relationship Id="rId5" Type="http://schemas.openxmlformats.org/officeDocument/2006/relationships/image" Target="../media/image81.jpeg"/><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5.xml"/><Relationship Id="rId1" Type="http://schemas.openxmlformats.org/officeDocument/2006/relationships/vmlDrawing" Target="../drawings/vmlDrawing10.vml"/><Relationship Id="rId6" Type="http://schemas.openxmlformats.org/officeDocument/2006/relationships/image" Target="../media/image82.wmf"/><Relationship Id="rId5" Type="http://schemas.openxmlformats.org/officeDocument/2006/relationships/oleObject" Target="../embeddings/oleObject20.bin"/><Relationship Id="rId4" Type="http://schemas.openxmlformats.org/officeDocument/2006/relationships/image" Target="../media/image83.jpe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5.xml"/><Relationship Id="rId1" Type="http://schemas.openxmlformats.org/officeDocument/2006/relationships/vmlDrawing" Target="../drawings/vmlDrawing11.vml"/><Relationship Id="rId5" Type="http://schemas.openxmlformats.org/officeDocument/2006/relationships/image" Target="../media/image84.wmf"/><Relationship Id="rId4" Type="http://schemas.openxmlformats.org/officeDocument/2006/relationships/oleObject" Target="../embeddings/oleObject21.bin"/></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notesSlide" Target="../notesSlides/notesSlide56.xml"/><Relationship Id="rId7" Type="http://schemas.openxmlformats.org/officeDocument/2006/relationships/oleObject" Target="../embeddings/oleObject23.bin"/><Relationship Id="rId2" Type="http://schemas.openxmlformats.org/officeDocument/2006/relationships/slideLayout" Target="../slideLayouts/slideLayout25.xml"/><Relationship Id="rId1" Type="http://schemas.openxmlformats.org/officeDocument/2006/relationships/vmlDrawing" Target="../drawings/vmlDrawing12.vml"/><Relationship Id="rId6" Type="http://schemas.openxmlformats.org/officeDocument/2006/relationships/image" Target="../media/image85.wmf"/><Relationship Id="rId5" Type="http://schemas.openxmlformats.org/officeDocument/2006/relationships/oleObject" Target="../embeddings/oleObject22.bin"/><Relationship Id="rId10" Type="http://schemas.openxmlformats.org/officeDocument/2006/relationships/image" Target="../media/image87.wmf"/><Relationship Id="rId4" Type="http://schemas.openxmlformats.org/officeDocument/2006/relationships/image" Target="../media/image88.wmf"/><Relationship Id="rId9" Type="http://schemas.openxmlformats.org/officeDocument/2006/relationships/oleObject" Target="../embeddings/oleObject24.bin"/></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gif"/><Relationship Id="rId7" Type="http://schemas.openxmlformats.org/officeDocument/2006/relationships/image" Target="../media/image11.wmf"/><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0.jpeg"/><Relationship Id="rId5" Type="http://schemas.openxmlformats.org/officeDocument/2006/relationships/image" Target="../media/image9.wmf"/><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25.xml"/><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5.xml"/><Relationship Id="rId1" Type="http://schemas.openxmlformats.org/officeDocument/2006/relationships/vmlDrawing" Target="../drawings/vmlDrawing13.vml"/><Relationship Id="rId5" Type="http://schemas.openxmlformats.org/officeDocument/2006/relationships/image" Target="../media/image91.emf"/><Relationship Id="rId4" Type="http://schemas.openxmlformats.org/officeDocument/2006/relationships/oleObject" Target="../embeddings/oleObject25.bin"/></Relationships>
</file>

<file path=ppt/slides/_rels/slide62.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5.xml"/><Relationship Id="rId1" Type="http://schemas.openxmlformats.org/officeDocument/2006/relationships/vmlDrawing" Target="../drawings/vmlDrawing14.vml"/><Relationship Id="rId6" Type="http://schemas.openxmlformats.org/officeDocument/2006/relationships/image" Target="../media/image83.jpeg"/><Relationship Id="rId5" Type="http://schemas.openxmlformats.org/officeDocument/2006/relationships/image" Target="../media/image95.emf"/><Relationship Id="rId4" Type="http://schemas.openxmlformats.org/officeDocument/2006/relationships/oleObject" Target="../embeddings/oleObject26.bin"/></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65.xml"/><Relationship Id="rId7" Type="http://schemas.openxmlformats.org/officeDocument/2006/relationships/image" Target="../media/image97.emf"/><Relationship Id="rId2" Type="http://schemas.openxmlformats.org/officeDocument/2006/relationships/slideLayout" Target="../slideLayouts/slideLayout25.xml"/><Relationship Id="rId1" Type="http://schemas.openxmlformats.org/officeDocument/2006/relationships/vmlDrawing" Target="../drawings/vmlDrawing15.vml"/><Relationship Id="rId6" Type="http://schemas.openxmlformats.org/officeDocument/2006/relationships/oleObject" Target="../embeddings/oleObject28.bin"/><Relationship Id="rId5" Type="http://schemas.openxmlformats.org/officeDocument/2006/relationships/image" Target="../media/image96.emf"/><Relationship Id="rId4" Type="http://schemas.openxmlformats.org/officeDocument/2006/relationships/oleObject" Target="../embeddings/oleObject27.bin"/><Relationship Id="rId9" Type="http://schemas.openxmlformats.org/officeDocument/2006/relationships/image" Target="../media/image98.e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5.xml"/><Relationship Id="rId1" Type="http://schemas.openxmlformats.org/officeDocument/2006/relationships/vmlDrawing" Target="../drawings/vmlDrawing16.vml"/><Relationship Id="rId6" Type="http://schemas.openxmlformats.org/officeDocument/2006/relationships/image" Target="../media/image99.emf"/><Relationship Id="rId5" Type="http://schemas.openxmlformats.org/officeDocument/2006/relationships/oleObject" Target="../embeddings/Microsoft_Excel_97-2003_Worksheet1.xls"/><Relationship Id="rId4" Type="http://schemas.openxmlformats.org/officeDocument/2006/relationships/oleObject" Target="../embeddings/oleObject30.bin"/></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5.xml"/><Relationship Id="rId1" Type="http://schemas.openxmlformats.org/officeDocument/2006/relationships/vmlDrawing" Target="../drawings/vmlDrawing17.vml"/><Relationship Id="rId6" Type="http://schemas.openxmlformats.org/officeDocument/2006/relationships/image" Target="../media/image83.jpeg"/><Relationship Id="rId5" Type="http://schemas.openxmlformats.org/officeDocument/2006/relationships/image" Target="../media/image102.wmf"/><Relationship Id="rId4" Type="http://schemas.openxmlformats.org/officeDocument/2006/relationships/oleObject" Target="../embeddings/oleObject31.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5.xml"/><Relationship Id="rId1" Type="http://schemas.openxmlformats.org/officeDocument/2006/relationships/vmlDrawing" Target="../drawings/vmlDrawing18.vml"/><Relationship Id="rId5" Type="http://schemas.openxmlformats.org/officeDocument/2006/relationships/image" Target="../media/image103.png"/><Relationship Id="rId4" Type="http://schemas.openxmlformats.org/officeDocument/2006/relationships/oleObject" Target="../embeddings/oleObject32.bin"/></Relationships>
</file>

<file path=ppt/slides/_rels/slide7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notesSlide" Target="../notesSlides/notesSlide72.xml"/><Relationship Id="rId7" Type="http://schemas.openxmlformats.org/officeDocument/2006/relationships/image" Target="../media/image104.wmf"/><Relationship Id="rId2" Type="http://schemas.openxmlformats.org/officeDocument/2006/relationships/slideLayout" Target="../slideLayouts/slideLayout25.xml"/><Relationship Id="rId1" Type="http://schemas.openxmlformats.org/officeDocument/2006/relationships/vmlDrawing" Target="../drawings/vmlDrawing19.vml"/><Relationship Id="rId6" Type="http://schemas.openxmlformats.org/officeDocument/2006/relationships/oleObject" Target="../embeddings/oleObject33.bin"/><Relationship Id="rId5" Type="http://schemas.openxmlformats.org/officeDocument/2006/relationships/image" Target="../media/image106.gif"/><Relationship Id="rId4" Type="http://schemas.openxmlformats.org/officeDocument/2006/relationships/image" Target="../media/image105.gif"/></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3.xml"/><Relationship Id="rId1" Type="http://schemas.openxmlformats.org/officeDocument/2006/relationships/slideLayout" Target="../slideLayouts/slideLayout2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113.wmf"/><Relationship Id="rId2" Type="http://schemas.openxmlformats.org/officeDocument/2006/relationships/slideLayout" Target="../slideLayouts/slideLayout25.xml"/><Relationship Id="rId1" Type="http://schemas.openxmlformats.org/officeDocument/2006/relationships/vmlDrawing" Target="../drawings/vmlDrawing20.vml"/><Relationship Id="rId6" Type="http://schemas.openxmlformats.org/officeDocument/2006/relationships/oleObject" Target="../embeddings/oleObject35.bin"/><Relationship Id="rId5" Type="http://schemas.openxmlformats.org/officeDocument/2006/relationships/image" Target="../media/image112.wmf"/><Relationship Id="rId4" Type="http://schemas.openxmlformats.org/officeDocument/2006/relationships/oleObject" Target="../embeddings/oleObject34.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5.xml"/><Relationship Id="rId1" Type="http://schemas.openxmlformats.org/officeDocument/2006/relationships/vmlDrawing" Target="../drawings/vmlDrawing21.v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5.xml"/><Relationship Id="rId1" Type="http://schemas.openxmlformats.org/officeDocument/2006/relationships/vmlDrawing" Target="../drawings/vmlDrawing22.vml"/><Relationship Id="rId5" Type="http://schemas.openxmlformats.org/officeDocument/2006/relationships/image" Target="../media/image117.wmf"/><Relationship Id="rId4" Type="http://schemas.openxmlformats.org/officeDocument/2006/relationships/oleObject" Target="../embeddings/oleObject37.bin"/></Relationships>
</file>

<file path=ppt/slides/_rels/slide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9.xml"/><Relationship Id="rId1" Type="http://schemas.openxmlformats.org/officeDocument/2006/relationships/slideLayout" Target="../slideLayouts/slideLayout25.xml"/><Relationship Id="rId4" Type="http://schemas.openxmlformats.org/officeDocument/2006/relationships/image" Target="../media/image119.jpeg"/></Relationships>
</file>

<file path=ppt/slides/_rels/slide85.xml.rels><?xml version="1.0" encoding="UTF-8" standalone="yes"?>
<Relationships xmlns="http://schemas.openxmlformats.org/package/2006/relationships"><Relationship Id="rId3" Type="http://schemas.openxmlformats.org/officeDocument/2006/relationships/slide" Target="slide40.xml"/><Relationship Id="rId7" Type="http://schemas.openxmlformats.org/officeDocument/2006/relationships/image" Target="../media/image123.png"/><Relationship Id="rId2" Type="http://schemas.openxmlformats.org/officeDocument/2006/relationships/notesSlide" Target="../notesSlides/notesSlide80.xml"/><Relationship Id="rId1" Type="http://schemas.openxmlformats.org/officeDocument/2006/relationships/slideLayout" Target="../slideLayouts/slideLayout25.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png"/></Relationships>
</file>

<file path=ppt/slides/_rels/slide8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1.xml"/><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2.xml"/><Relationship Id="rId1" Type="http://schemas.openxmlformats.org/officeDocument/2006/relationships/slideLayout" Target="../slideLayouts/slideLayout25.xml"/><Relationship Id="rId4" Type="http://schemas.openxmlformats.org/officeDocument/2006/relationships/image" Target="../media/image126.png"/></Relationships>
</file>

<file path=ppt/slides/_rels/slide88.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30.png"/><Relationship Id="rId2" Type="http://schemas.openxmlformats.org/officeDocument/2006/relationships/notesSlide" Target="../notesSlides/notesSlide83.xml"/><Relationship Id="rId1" Type="http://schemas.openxmlformats.org/officeDocument/2006/relationships/slideLayout" Target="../slideLayouts/slideLayout25.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wmf"/></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2.xml"/></Relationships>
</file>

<file path=ppt/slides/_rels/slide90.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18.png"/><Relationship Id="rId2" Type="http://schemas.openxmlformats.org/officeDocument/2006/relationships/notesSlide" Target="../notesSlides/notesSlide85.xml"/><Relationship Id="rId1" Type="http://schemas.openxmlformats.org/officeDocument/2006/relationships/slideLayout" Target="../slideLayouts/slideLayout25.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26.png"/></Relationships>
</file>

<file path=ppt/slides/_rels/slide91.xml.rels><?xml version="1.0" encoding="UTF-8" standalone="yes"?>
<Relationships xmlns="http://schemas.openxmlformats.org/package/2006/relationships"><Relationship Id="rId3" Type="http://schemas.openxmlformats.org/officeDocument/2006/relationships/slide" Target="slide40.xml"/><Relationship Id="rId7" Type="http://schemas.openxmlformats.org/officeDocument/2006/relationships/image" Target="../media/image123.png"/><Relationship Id="rId2" Type="http://schemas.openxmlformats.org/officeDocument/2006/relationships/notesSlide" Target="../notesSlides/notesSlide86.xml"/><Relationship Id="rId1" Type="http://schemas.openxmlformats.org/officeDocument/2006/relationships/slideLayout" Target="../slideLayouts/slideLayout25.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png"/></Relationships>
</file>

<file path=ppt/slides/_rels/slide9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87.xml"/><Relationship Id="rId1" Type="http://schemas.openxmlformats.org/officeDocument/2006/relationships/slideLayout" Target="../slideLayouts/slideLayout25.xml"/><Relationship Id="rId5" Type="http://schemas.openxmlformats.org/officeDocument/2006/relationships/image" Target="../media/image135.png"/><Relationship Id="rId4" Type="http://schemas.openxmlformats.org/officeDocument/2006/relationships/image" Target="../media/image134.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89.xml"/><Relationship Id="rId1" Type="http://schemas.openxmlformats.org/officeDocument/2006/relationships/slideLayout" Target="../slideLayouts/slideLayout25.xml"/><Relationship Id="rId6" Type="http://schemas.openxmlformats.org/officeDocument/2006/relationships/image" Target="../media/image138.jpeg"/><Relationship Id="rId5" Type="http://schemas.openxmlformats.org/officeDocument/2006/relationships/image" Target="../media/image137.png"/><Relationship Id="rId4" Type="http://schemas.openxmlformats.org/officeDocument/2006/relationships/image" Target="../media/image136.png"/></Relationships>
</file>

<file path=ppt/slides/_rels/slide95.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90.xml"/><Relationship Id="rId1" Type="http://schemas.openxmlformats.org/officeDocument/2006/relationships/slideLayout" Target="../slideLayouts/slideLayout25.xml"/><Relationship Id="rId6" Type="http://schemas.openxmlformats.org/officeDocument/2006/relationships/image" Target="../media/image141.jpeg"/><Relationship Id="rId5" Type="http://schemas.openxmlformats.org/officeDocument/2006/relationships/image" Target="../media/image140.png"/><Relationship Id="rId4" Type="http://schemas.openxmlformats.org/officeDocument/2006/relationships/image" Target="../media/image139.png"/></Relationships>
</file>

<file path=ppt/slides/_rels/slide96.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91.xml"/><Relationship Id="rId1" Type="http://schemas.openxmlformats.org/officeDocument/2006/relationships/slideLayout" Target="../slideLayouts/slideLayout25.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eg"/></Relationships>
</file>

<file path=ppt/slides/_rels/slide9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2.xml"/><Relationship Id="rId1" Type="http://schemas.openxmlformats.org/officeDocument/2006/relationships/slideLayout" Target="../slideLayouts/slideLayout25.xml"/><Relationship Id="rId4" Type="http://schemas.openxmlformats.org/officeDocument/2006/relationships/image" Target="../media/image146.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94.xml"/><Relationship Id="rId1" Type="http://schemas.openxmlformats.org/officeDocument/2006/relationships/slideLayout" Target="../slideLayouts/slideLayout25.xml"/><Relationship Id="rId5" Type="http://schemas.openxmlformats.org/officeDocument/2006/relationships/image" Target="../media/image149.png"/><Relationship Id="rId4" Type="http://schemas.openxmlformats.org/officeDocument/2006/relationships/image" Target="../media/image14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7" descr="http://www.sciences.uqam.ca/scexp/img/img_contenu/genie_micr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765175"/>
            <a:ext cx="226695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5"/>
          <p:cNvSpPr txBox="1">
            <a:spLocks noChangeArrowheads="1"/>
          </p:cNvSpPr>
          <p:nvPr/>
        </p:nvSpPr>
        <p:spPr bwMode="auto">
          <a:xfrm>
            <a:off x="0" y="2276475"/>
            <a:ext cx="9144000" cy="2289175"/>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3600" b="1">
                <a:latin typeface="Arial Unicode MS" pitchFamily="34" charset="-128"/>
              </a:rPr>
              <a:t>Acquisition Multi-détecteurs </a:t>
            </a:r>
          </a:p>
          <a:p>
            <a:pPr algn="ctr" eaLnBrk="1" hangingPunct="1"/>
            <a:r>
              <a:rPr lang="fr-FR" sz="3600" b="1">
                <a:latin typeface="Arial Unicode MS" pitchFamily="34" charset="-128"/>
              </a:rPr>
              <a:t>ou </a:t>
            </a:r>
          </a:p>
          <a:p>
            <a:pPr algn="ctr" eaLnBrk="1" hangingPunct="1"/>
            <a:r>
              <a:rPr lang="fr-FR" sz="3600" b="1">
                <a:latin typeface="Arial Unicode MS" pitchFamily="34" charset="-128"/>
              </a:rPr>
              <a:t>« L’électronique au cœur </a:t>
            </a:r>
          </a:p>
          <a:p>
            <a:pPr algn="ctr" eaLnBrk="1" hangingPunct="1"/>
            <a:r>
              <a:rPr lang="fr-FR" sz="3600" b="1">
                <a:latin typeface="Arial Unicode MS" pitchFamily="34" charset="-128"/>
              </a:rPr>
              <a:t>des expériences de physique »</a:t>
            </a:r>
          </a:p>
        </p:txBody>
      </p:sp>
      <p:sp>
        <p:nvSpPr>
          <p:cNvPr id="7172" name="Text Box 7"/>
          <p:cNvSpPr txBox="1">
            <a:spLocks noChangeArrowheads="1"/>
          </p:cNvSpPr>
          <p:nvPr/>
        </p:nvSpPr>
        <p:spPr bwMode="auto">
          <a:xfrm>
            <a:off x="2278063" y="188913"/>
            <a:ext cx="4819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u="sng">
                <a:solidFill>
                  <a:srgbClr val="000000"/>
                </a:solidFill>
                <a:latin typeface="Arial Unicode MS" pitchFamily="34" charset="-128"/>
              </a:rPr>
              <a:t>École « Techniques de base des détecteurs »</a:t>
            </a:r>
          </a:p>
          <a:p>
            <a:pPr algn="ctr" eaLnBrk="1" hangingPunct="1"/>
            <a:r>
              <a:rPr lang="fr-FR" sz="1800" u="sng">
                <a:solidFill>
                  <a:srgbClr val="000000"/>
                </a:solidFill>
                <a:latin typeface="Arial Unicode MS" pitchFamily="34" charset="-128"/>
              </a:rPr>
              <a:t>Cargèse du 7 au 13 avril 2013</a:t>
            </a:r>
          </a:p>
        </p:txBody>
      </p:sp>
      <p:sp>
        <p:nvSpPr>
          <p:cNvPr id="7173" name="Text Box 8"/>
          <p:cNvSpPr txBox="1">
            <a:spLocks noChangeArrowheads="1"/>
          </p:cNvSpPr>
          <p:nvPr/>
        </p:nvSpPr>
        <p:spPr bwMode="auto">
          <a:xfrm>
            <a:off x="3238500" y="6057900"/>
            <a:ext cx="5905500" cy="7921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solidFill>
                  <a:srgbClr val="000000"/>
                </a:solidFill>
              </a:rPr>
              <a:t>Laurent Leterrier</a:t>
            </a:r>
          </a:p>
          <a:p>
            <a:pPr algn="ctr" eaLnBrk="1" hangingPunct="1"/>
            <a:r>
              <a:rPr lang="fr-FR" sz="1400">
                <a:solidFill>
                  <a:srgbClr val="000000"/>
                </a:solidFill>
              </a:rPr>
              <a:t>Laboratoire de Physique Corpusculaire de Caen</a:t>
            </a:r>
          </a:p>
          <a:p>
            <a:pPr algn="ctr" eaLnBrk="1" hangingPunct="1"/>
            <a:r>
              <a:rPr lang="fr-FR" sz="1400" i="1">
                <a:solidFill>
                  <a:srgbClr val="000000"/>
                </a:solidFill>
              </a:rPr>
              <a:t>leterrier@lpccaen.in2p3.fr</a:t>
            </a:r>
          </a:p>
        </p:txBody>
      </p:sp>
      <p:pic>
        <p:nvPicPr>
          <p:cNvPr id="7174" name="Picture 10" descr="IN2P3-Q_SignV cop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5791200"/>
            <a:ext cx="1476376"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Imag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5949950"/>
            <a:ext cx="1157288"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684213" y="284163"/>
            <a:ext cx="6634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Qu’est ce que la chaine d’acquisition?</a:t>
            </a:r>
          </a:p>
        </p:txBody>
      </p:sp>
      <p:grpSp>
        <p:nvGrpSpPr>
          <p:cNvPr id="49211" name="Group 59"/>
          <p:cNvGrpSpPr>
            <a:grpSpLocks/>
          </p:cNvGrpSpPr>
          <p:nvPr/>
        </p:nvGrpSpPr>
        <p:grpSpPr bwMode="auto">
          <a:xfrm>
            <a:off x="2987675" y="1196975"/>
            <a:ext cx="3816350" cy="2671763"/>
            <a:chOff x="1882" y="754"/>
            <a:chExt cx="2404" cy="1683"/>
          </a:xfrm>
        </p:grpSpPr>
        <p:sp>
          <p:nvSpPr>
            <p:cNvPr id="16437" name="Oval 2"/>
            <p:cNvSpPr>
              <a:spLocks noChangeArrowheads="1"/>
            </p:cNvSpPr>
            <p:nvPr/>
          </p:nvSpPr>
          <p:spPr bwMode="auto">
            <a:xfrm>
              <a:off x="1882" y="1031"/>
              <a:ext cx="2404" cy="1406"/>
            </a:xfrm>
            <a:prstGeom prst="ellipse">
              <a:avLst/>
            </a:prstGeom>
            <a:solidFill>
              <a:srgbClr val="8686FF"/>
            </a:solidFill>
            <a:ln w="9525" cap="rnd">
              <a:solidFill>
                <a:srgbClr val="3333FF"/>
              </a:solidFill>
              <a:prstDash val="sysDot"/>
              <a:round/>
              <a:headEnd/>
              <a:tailEnd/>
            </a:ln>
          </p:spPr>
          <p:txBody>
            <a:bodyPr wrap="none" anchor="ctr"/>
            <a:lstStyle/>
            <a:p>
              <a:endParaRPr lang="fr-FR" sz="1800"/>
            </a:p>
          </p:txBody>
        </p:sp>
        <p:sp>
          <p:nvSpPr>
            <p:cNvPr id="16438" name="Text Box 30"/>
            <p:cNvSpPr txBox="1">
              <a:spLocks noChangeArrowheads="1"/>
            </p:cNvSpPr>
            <p:nvPr/>
          </p:nvSpPr>
          <p:spPr bwMode="auto">
            <a:xfrm>
              <a:off x="2064" y="754"/>
              <a:ext cx="19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solidFill>
                    <a:srgbClr val="04617B"/>
                  </a:solidFill>
                </a:rPr>
                <a:t>Electronique Front-End</a:t>
              </a:r>
            </a:p>
          </p:txBody>
        </p:sp>
      </p:grpSp>
      <p:sp>
        <p:nvSpPr>
          <p:cNvPr id="322566" name="Oval 6"/>
          <p:cNvSpPr>
            <a:spLocks noChangeArrowheads="1"/>
          </p:cNvSpPr>
          <p:nvPr/>
        </p:nvSpPr>
        <p:spPr bwMode="auto">
          <a:xfrm>
            <a:off x="1547813" y="2205038"/>
            <a:ext cx="1203325" cy="1079500"/>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16389" name="Freeform 7"/>
          <p:cNvSpPr>
            <a:spLocks/>
          </p:cNvSpPr>
          <p:nvPr/>
        </p:nvSpPr>
        <p:spPr bwMode="auto">
          <a:xfrm>
            <a:off x="88900" y="1843088"/>
            <a:ext cx="1098550" cy="1681162"/>
          </a:xfrm>
          <a:custGeom>
            <a:avLst/>
            <a:gdLst>
              <a:gd name="T0" fmla="*/ 0 w 1426"/>
              <a:gd name="T1" fmla="*/ 2147483647 h 1059"/>
              <a:gd name="T2" fmla="*/ 2147483647 w 1426"/>
              <a:gd name="T3" fmla="*/ 2147483647 h 1059"/>
              <a:gd name="T4" fmla="*/ 2147483647 w 1426"/>
              <a:gd name="T5" fmla="*/ 2147483647 h 1059"/>
              <a:gd name="T6" fmla="*/ 2147483647 w 1426"/>
              <a:gd name="T7" fmla="*/ 0 h 1059"/>
              <a:gd name="T8" fmla="*/ 2147483647 w 1426"/>
              <a:gd name="T9" fmla="*/ 2147483647 h 1059"/>
              <a:gd name="T10" fmla="*/ 2147483647 w 1426"/>
              <a:gd name="T11" fmla="*/ 2147483647 h 1059"/>
              <a:gd name="T12" fmla="*/ 2147483647 w 1426"/>
              <a:gd name="T13" fmla="*/ 2147483647 h 1059"/>
              <a:gd name="T14" fmla="*/ 2147483647 w 1426"/>
              <a:gd name="T15" fmla="*/ 2147483647 h 1059"/>
              <a:gd name="T16" fmla="*/ 2147483647 w 1426"/>
              <a:gd name="T17" fmla="*/ 2147483647 h 1059"/>
              <a:gd name="T18" fmla="*/ 2147483647 w 1426"/>
              <a:gd name="T19" fmla="*/ 2147483647 h 1059"/>
              <a:gd name="T20" fmla="*/ 2147483647 w 1426"/>
              <a:gd name="T21" fmla="*/ 2147483647 h 1059"/>
              <a:gd name="T22" fmla="*/ 2147483647 w 1426"/>
              <a:gd name="T23" fmla="*/ 2147483647 h 1059"/>
              <a:gd name="T24" fmla="*/ 2147483647 w 1426"/>
              <a:gd name="T25" fmla="*/ 2147483647 h 1059"/>
              <a:gd name="T26" fmla="*/ 2147483647 w 1426"/>
              <a:gd name="T27" fmla="*/ 2147483647 h 1059"/>
              <a:gd name="T28" fmla="*/ 2147483647 w 1426"/>
              <a:gd name="T29" fmla="*/ 2147483647 h 1059"/>
              <a:gd name="T30" fmla="*/ 2147483647 w 1426"/>
              <a:gd name="T31" fmla="*/ 2147483647 h 1059"/>
              <a:gd name="T32" fmla="*/ 2147483647 w 1426"/>
              <a:gd name="T33" fmla="*/ 2147483647 h 1059"/>
              <a:gd name="T34" fmla="*/ 2147483647 w 1426"/>
              <a:gd name="T35" fmla="*/ 2147483647 h 1059"/>
              <a:gd name="T36" fmla="*/ 2147483647 w 1426"/>
              <a:gd name="T37" fmla="*/ 2147483647 h 1059"/>
              <a:gd name="T38" fmla="*/ 2147483647 w 1426"/>
              <a:gd name="T39" fmla="*/ 2147483647 h 1059"/>
              <a:gd name="T40" fmla="*/ 2147483647 w 1426"/>
              <a:gd name="T41" fmla="*/ 2147483647 h 1059"/>
              <a:gd name="T42" fmla="*/ 2147483647 w 1426"/>
              <a:gd name="T43" fmla="*/ 2147483647 h 1059"/>
              <a:gd name="T44" fmla="*/ 2147483647 w 1426"/>
              <a:gd name="T45" fmla="*/ 2147483647 h 1059"/>
              <a:gd name="T46" fmla="*/ 2147483647 w 1426"/>
              <a:gd name="T47" fmla="*/ 2147483647 h 1059"/>
              <a:gd name="T48" fmla="*/ 2147483647 w 1426"/>
              <a:gd name="T49" fmla="*/ 2147483647 h 1059"/>
              <a:gd name="T50" fmla="*/ 2147483647 w 1426"/>
              <a:gd name="T51" fmla="*/ 2147483647 h 1059"/>
              <a:gd name="T52" fmla="*/ 2147483647 w 1426"/>
              <a:gd name="T53" fmla="*/ 2147483647 h 10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26"/>
              <a:gd name="T82" fmla="*/ 0 h 1059"/>
              <a:gd name="T83" fmla="*/ 1426 w 1426"/>
              <a:gd name="T84" fmla="*/ 1059 h 10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26" h="1059">
                <a:moveTo>
                  <a:pt x="0" y="604"/>
                </a:moveTo>
                <a:cubicBezTo>
                  <a:pt x="70" y="580"/>
                  <a:pt x="87" y="564"/>
                  <a:pt x="137" y="503"/>
                </a:cubicBezTo>
                <a:cubicBezTo>
                  <a:pt x="155" y="454"/>
                  <a:pt x="179" y="407"/>
                  <a:pt x="192" y="357"/>
                </a:cubicBezTo>
                <a:cubicBezTo>
                  <a:pt x="222" y="239"/>
                  <a:pt x="219" y="117"/>
                  <a:pt x="256" y="0"/>
                </a:cubicBezTo>
                <a:cubicBezTo>
                  <a:pt x="259" y="18"/>
                  <a:pt x="265" y="36"/>
                  <a:pt x="265" y="55"/>
                </a:cubicBezTo>
                <a:cubicBezTo>
                  <a:pt x="271" y="265"/>
                  <a:pt x="253" y="477"/>
                  <a:pt x="274" y="686"/>
                </a:cubicBezTo>
                <a:cubicBezTo>
                  <a:pt x="277" y="720"/>
                  <a:pt x="305" y="625"/>
                  <a:pt x="320" y="594"/>
                </a:cubicBezTo>
                <a:cubicBezTo>
                  <a:pt x="328" y="578"/>
                  <a:pt x="341" y="541"/>
                  <a:pt x="348" y="521"/>
                </a:cubicBezTo>
                <a:cubicBezTo>
                  <a:pt x="362" y="628"/>
                  <a:pt x="381" y="734"/>
                  <a:pt x="393" y="841"/>
                </a:cubicBezTo>
                <a:cubicBezTo>
                  <a:pt x="399" y="899"/>
                  <a:pt x="381" y="1001"/>
                  <a:pt x="430" y="1052"/>
                </a:cubicBezTo>
                <a:cubicBezTo>
                  <a:pt x="514" y="1008"/>
                  <a:pt x="469" y="1043"/>
                  <a:pt x="503" y="869"/>
                </a:cubicBezTo>
                <a:cubicBezTo>
                  <a:pt x="541" y="675"/>
                  <a:pt x="492" y="751"/>
                  <a:pt x="567" y="658"/>
                </a:cubicBezTo>
                <a:cubicBezTo>
                  <a:pt x="570" y="673"/>
                  <a:pt x="575" y="688"/>
                  <a:pt x="576" y="704"/>
                </a:cubicBezTo>
                <a:cubicBezTo>
                  <a:pt x="584" y="805"/>
                  <a:pt x="568" y="909"/>
                  <a:pt x="594" y="1006"/>
                </a:cubicBezTo>
                <a:cubicBezTo>
                  <a:pt x="608" y="1059"/>
                  <a:pt x="605" y="896"/>
                  <a:pt x="613" y="841"/>
                </a:cubicBezTo>
                <a:cubicBezTo>
                  <a:pt x="635" y="696"/>
                  <a:pt x="614" y="734"/>
                  <a:pt x="658" y="668"/>
                </a:cubicBezTo>
                <a:cubicBezTo>
                  <a:pt x="679" y="780"/>
                  <a:pt x="669" y="735"/>
                  <a:pt x="686" y="805"/>
                </a:cubicBezTo>
                <a:cubicBezTo>
                  <a:pt x="801" y="744"/>
                  <a:pt x="757" y="587"/>
                  <a:pt x="841" y="503"/>
                </a:cubicBezTo>
                <a:cubicBezTo>
                  <a:pt x="873" y="648"/>
                  <a:pt x="861" y="799"/>
                  <a:pt x="896" y="942"/>
                </a:cubicBezTo>
                <a:cubicBezTo>
                  <a:pt x="917" y="924"/>
                  <a:pt x="941" y="908"/>
                  <a:pt x="960" y="887"/>
                </a:cubicBezTo>
                <a:cubicBezTo>
                  <a:pt x="1059" y="780"/>
                  <a:pt x="943" y="872"/>
                  <a:pt x="1033" y="805"/>
                </a:cubicBezTo>
                <a:cubicBezTo>
                  <a:pt x="1083" y="821"/>
                  <a:pt x="1064" y="843"/>
                  <a:pt x="1079" y="887"/>
                </a:cubicBezTo>
                <a:cubicBezTo>
                  <a:pt x="1134" y="793"/>
                  <a:pt x="1114" y="712"/>
                  <a:pt x="1198" y="631"/>
                </a:cubicBezTo>
                <a:cubicBezTo>
                  <a:pt x="1201" y="649"/>
                  <a:pt x="1188" y="686"/>
                  <a:pt x="1207" y="686"/>
                </a:cubicBezTo>
                <a:cubicBezTo>
                  <a:pt x="1222" y="686"/>
                  <a:pt x="1240" y="609"/>
                  <a:pt x="1244" y="594"/>
                </a:cubicBezTo>
                <a:cubicBezTo>
                  <a:pt x="1288" y="625"/>
                  <a:pt x="1326" y="624"/>
                  <a:pt x="1381" y="631"/>
                </a:cubicBezTo>
                <a:cubicBezTo>
                  <a:pt x="1414" y="642"/>
                  <a:pt x="1399" y="640"/>
                  <a:pt x="1426" y="6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22568" name="Text Box 8"/>
          <p:cNvSpPr txBox="1">
            <a:spLocks noChangeArrowheads="1"/>
          </p:cNvSpPr>
          <p:nvPr/>
        </p:nvSpPr>
        <p:spPr bwMode="auto">
          <a:xfrm>
            <a:off x="107950" y="3500438"/>
            <a:ext cx="1252538" cy="366712"/>
          </a:xfrm>
          <a:prstGeom prst="rect">
            <a:avLst/>
          </a:prstGeom>
          <a:noFill/>
          <a:ln w="9525">
            <a:noFill/>
            <a:miter lim="800000"/>
            <a:headEnd/>
            <a:tailEnd/>
          </a:ln>
          <a:effectLst/>
        </p:spPr>
        <p:txBody>
          <a:bodyPr wrap="none">
            <a:spAutoFit/>
          </a:bodyPr>
          <a:lstStyle/>
          <a:p>
            <a:pPr>
              <a:defRPr/>
            </a:pPr>
            <a:r>
              <a:rPr lang="fr-FR" sz="1800" b="1" dirty="0">
                <a:solidFill>
                  <a:schemeClr val="accent1">
                    <a:lumMod val="50000"/>
                  </a:schemeClr>
                </a:solidFill>
              </a:rPr>
              <a:t>Particules</a:t>
            </a:r>
          </a:p>
        </p:txBody>
      </p:sp>
      <p:sp>
        <p:nvSpPr>
          <p:cNvPr id="16391" name="Text Box 9"/>
          <p:cNvSpPr txBox="1">
            <a:spLocks noChangeArrowheads="1"/>
          </p:cNvSpPr>
          <p:nvPr/>
        </p:nvSpPr>
        <p:spPr bwMode="auto">
          <a:xfrm>
            <a:off x="1547813" y="2565400"/>
            <a:ext cx="12874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Détecteur</a:t>
            </a:r>
          </a:p>
        </p:txBody>
      </p:sp>
      <p:sp>
        <p:nvSpPr>
          <p:cNvPr id="16392" name="Text Box 24"/>
          <p:cNvSpPr txBox="1">
            <a:spLocks noChangeArrowheads="1"/>
          </p:cNvSpPr>
          <p:nvPr/>
        </p:nvSpPr>
        <p:spPr bwMode="auto">
          <a:xfrm>
            <a:off x="1476375" y="3429000"/>
            <a:ext cx="1236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663300"/>
                </a:solidFill>
              </a:rPr>
              <a:t>Détection</a:t>
            </a:r>
          </a:p>
        </p:txBody>
      </p:sp>
      <p:sp>
        <p:nvSpPr>
          <p:cNvPr id="322588" name="Oval 28"/>
          <p:cNvSpPr>
            <a:spLocks noChangeArrowheads="1"/>
          </p:cNvSpPr>
          <p:nvPr/>
        </p:nvSpPr>
        <p:spPr bwMode="auto">
          <a:xfrm>
            <a:off x="179388" y="2565400"/>
            <a:ext cx="215900" cy="215900"/>
          </a:xfrm>
          <a:prstGeom prst="ellipse">
            <a:avLst/>
          </a:prstGeom>
          <a:gradFill rotWithShape="1">
            <a:gsLst>
              <a:gs pos="0">
                <a:schemeClr val="accent2"/>
              </a:gs>
              <a:gs pos="50000">
                <a:srgbClr val="FF0000"/>
              </a:gs>
              <a:gs pos="100000">
                <a:schemeClr val="accent2"/>
              </a:gs>
            </a:gsLst>
            <a:lin ang="5400000" scaled="1"/>
          </a:gradFill>
          <a:ln w="9525">
            <a:solidFill>
              <a:schemeClr val="tx1"/>
            </a:solidFill>
            <a:round/>
            <a:headEnd/>
            <a:tailEnd/>
          </a:ln>
          <a:effectLst/>
        </p:spPr>
        <p:txBody>
          <a:bodyPr wrap="none" anchor="ctr"/>
          <a:lstStyle/>
          <a:p>
            <a:pPr algn="ctr">
              <a:defRPr/>
            </a:pPr>
            <a:endParaRPr lang="fr-FR" sz="1800"/>
          </a:p>
        </p:txBody>
      </p:sp>
      <p:sp>
        <p:nvSpPr>
          <p:cNvPr id="322589" name="Oval 29"/>
          <p:cNvSpPr>
            <a:spLocks noChangeArrowheads="1"/>
          </p:cNvSpPr>
          <p:nvPr/>
        </p:nvSpPr>
        <p:spPr bwMode="auto">
          <a:xfrm>
            <a:off x="1042988" y="2492375"/>
            <a:ext cx="215900" cy="215900"/>
          </a:xfrm>
          <a:prstGeom prst="ellipse">
            <a:avLst/>
          </a:prstGeom>
          <a:gradFill rotWithShape="1">
            <a:gsLst>
              <a:gs pos="0">
                <a:schemeClr val="accent2"/>
              </a:gs>
              <a:gs pos="50000">
                <a:srgbClr val="FF0000"/>
              </a:gs>
              <a:gs pos="100000">
                <a:schemeClr val="accent2"/>
              </a:gs>
            </a:gsLst>
            <a:lin ang="5400000" scaled="1"/>
          </a:gradFill>
          <a:ln w="9525">
            <a:solidFill>
              <a:schemeClr val="tx1"/>
            </a:solidFill>
            <a:round/>
            <a:headEnd/>
            <a:tailEnd/>
          </a:ln>
          <a:effectLst/>
        </p:spPr>
        <p:txBody>
          <a:bodyPr wrap="none" anchor="ctr"/>
          <a:lstStyle/>
          <a:p>
            <a:pPr algn="ctr">
              <a:defRPr/>
            </a:pPr>
            <a:endParaRPr lang="fr-FR" sz="1800"/>
          </a:p>
        </p:txBody>
      </p:sp>
      <p:sp>
        <p:nvSpPr>
          <p:cNvPr id="322601" name="Oval 41"/>
          <p:cNvSpPr>
            <a:spLocks noChangeArrowheads="1"/>
          </p:cNvSpPr>
          <p:nvPr/>
        </p:nvSpPr>
        <p:spPr bwMode="auto">
          <a:xfrm>
            <a:off x="852488" y="2838450"/>
            <a:ext cx="215900" cy="215900"/>
          </a:xfrm>
          <a:prstGeom prst="ellipse">
            <a:avLst/>
          </a:prstGeom>
          <a:gradFill rotWithShape="1">
            <a:gsLst>
              <a:gs pos="0">
                <a:schemeClr val="accent2"/>
              </a:gs>
              <a:gs pos="50000">
                <a:srgbClr val="FF0000"/>
              </a:gs>
              <a:gs pos="100000">
                <a:schemeClr val="accent2"/>
              </a:gs>
            </a:gsLst>
            <a:lin ang="5400000" scaled="1"/>
          </a:gradFill>
          <a:ln w="9525">
            <a:solidFill>
              <a:schemeClr val="tx1"/>
            </a:solidFill>
            <a:round/>
            <a:headEnd/>
            <a:tailEnd/>
          </a:ln>
          <a:effectLst/>
        </p:spPr>
        <p:txBody>
          <a:bodyPr wrap="none" anchor="ctr"/>
          <a:lstStyle/>
          <a:p>
            <a:pPr algn="ctr">
              <a:defRPr/>
            </a:pPr>
            <a:endParaRPr lang="fr-FR" sz="1800"/>
          </a:p>
        </p:txBody>
      </p:sp>
      <p:sp>
        <p:nvSpPr>
          <p:cNvPr id="49181" name="AutoShape 53">
            <a:hlinkClick r:id="rId3" action="ppaction://hlinksldjump" highlightClick="1"/>
          </p:cNvPr>
          <p:cNvSpPr>
            <a:spLocks noChangeArrowheads="1"/>
          </p:cNvSpPr>
          <p:nvPr/>
        </p:nvSpPr>
        <p:spPr bwMode="auto">
          <a:xfrm>
            <a:off x="7524750" y="2276475"/>
            <a:ext cx="1331913" cy="104298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49182" name="Text Box 57"/>
          <p:cNvSpPr txBox="1">
            <a:spLocks noChangeArrowheads="1"/>
          </p:cNvSpPr>
          <p:nvPr/>
        </p:nvSpPr>
        <p:spPr bwMode="auto">
          <a:xfrm>
            <a:off x="3616325" y="25177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grpSp>
        <p:nvGrpSpPr>
          <p:cNvPr id="49204" name="Group 52"/>
          <p:cNvGrpSpPr>
            <a:grpSpLocks/>
          </p:cNvGrpSpPr>
          <p:nvPr/>
        </p:nvGrpSpPr>
        <p:grpSpPr bwMode="auto">
          <a:xfrm>
            <a:off x="2357438" y="1916113"/>
            <a:ext cx="3824287" cy="1449387"/>
            <a:chOff x="1485" y="1207"/>
            <a:chExt cx="2409" cy="913"/>
          </a:xfrm>
        </p:grpSpPr>
        <p:sp>
          <p:nvSpPr>
            <p:cNvPr id="16433" name="Line 10"/>
            <p:cNvSpPr>
              <a:spLocks noChangeShapeType="1"/>
            </p:cNvSpPr>
            <p:nvPr/>
          </p:nvSpPr>
          <p:spPr bwMode="auto">
            <a:xfrm>
              <a:off x="1746" y="1752"/>
              <a:ext cx="40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6434" name="Text Box 11"/>
            <p:cNvSpPr txBox="1">
              <a:spLocks noChangeArrowheads="1"/>
            </p:cNvSpPr>
            <p:nvPr/>
          </p:nvSpPr>
          <p:spPr bwMode="auto">
            <a:xfrm>
              <a:off x="1485" y="1207"/>
              <a:ext cx="55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000"/>
                <a:t>signaux</a:t>
              </a:r>
            </a:p>
            <a:p>
              <a:pPr algn="ctr" eaLnBrk="1" hangingPunct="1"/>
              <a:r>
                <a:rPr lang="fr-FR" sz="1000"/>
                <a:t> analogiques</a:t>
              </a:r>
            </a:p>
          </p:txBody>
        </p:sp>
        <p:sp>
          <p:nvSpPr>
            <p:cNvPr id="16435" name="AutoShape 60"/>
            <p:cNvSpPr>
              <a:spLocks noChangeArrowheads="1"/>
            </p:cNvSpPr>
            <p:nvPr/>
          </p:nvSpPr>
          <p:spPr bwMode="auto">
            <a:xfrm rot="5400000">
              <a:off x="2281" y="1202"/>
              <a:ext cx="746" cy="1089"/>
            </a:xfrm>
            <a:prstGeom prst="triangle">
              <a:avLst>
                <a:gd name="adj" fmla="val 50000"/>
              </a:avLst>
            </a:prstGeom>
            <a:gradFill rotWithShape="1">
              <a:gsLst>
                <a:gs pos="0">
                  <a:srgbClr val="8686FF"/>
                </a:gs>
                <a:gs pos="50000">
                  <a:srgbClr val="B6B6FF"/>
                </a:gs>
                <a:gs pos="100000">
                  <a:srgbClr val="DBDBFF"/>
                </a:gs>
              </a:gsLst>
              <a:lin ang="18900000" scaled="1"/>
            </a:gradFill>
            <a:ln w="9525">
              <a:solidFill>
                <a:schemeClr val="tx1"/>
              </a:solidFill>
              <a:miter lim="800000"/>
              <a:headEnd/>
              <a:tailEnd/>
            </a:ln>
          </p:spPr>
          <p:txBody>
            <a:bodyPr wrap="none" anchor="ctr"/>
            <a:lstStyle/>
            <a:p>
              <a:endParaRPr lang="fr-FR" sz="1800"/>
            </a:p>
          </p:txBody>
        </p:sp>
        <p:sp>
          <p:nvSpPr>
            <p:cNvPr id="16436" name="Text Box 51"/>
            <p:cNvSpPr txBox="1">
              <a:spLocks noChangeArrowheads="1"/>
            </p:cNvSpPr>
            <p:nvPr/>
          </p:nvSpPr>
          <p:spPr bwMode="auto">
            <a:xfrm>
              <a:off x="2064" y="1616"/>
              <a:ext cx="183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Conditionneur</a:t>
              </a:r>
            </a:p>
          </p:txBody>
        </p:sp>
      </p:grpSp>
      <p:grpSp>
        <p:nvGrpSpPr>
          <p:cNvPr id="49207" name="Group 55"/>
          <p:cNvGrpSpPr>
            <a:grpSpLocks/>
          </p:cNvGrpSpPr>
          <p:nvPr/>
        </p:nvGrpSpPr>
        <p:grpSpPr bwMode="auto">
          <a:xfrm>
            <a:off x="5003800" y="2120900"/>
            <a:ext cx="1377950" cy="1250950"/>
            <a:chOff x="3152" y="1336"/>
            <a:chExt cx="868" cy="788"/>
          </a:xfrm>
        </p:grpSpPr>
        <p:sp>
          <p:nvSpPr>
            <p:cNvPr id="322564" name="Rectangle 4"/>
            <p:cNvSpPr>
              <a:spLocks noChangeArrowheads="1"/>
            </p:cNvSpPr>
            <p:nvPr/>
          </p:nvSpPr>
          <p:spPr bwMode="auto">
            <a:xfrm>
              <a:off x="3379" y="1344"/>
              <a:ext cx="635" cy="771"/>
            </a:xfrm>
            <a:prstGeom prst="rect">
              <a:avLst/>
            </a:prstGeom>
            <a:gradFill flip="none" rotWithShape="1">
              <a:gsLst>
                <a:gs pos="0">
                  <a:srgbClr val="3333FF">
                    <a:tint val="66000"/>
                    <a:satMod val="160000"/>
                  </a:srgbClr>
                </a:gs>
                <a:gs pos="50000">
                  <a:srgbClr val="3333FF">
                    <a:tint val="44500"/>
                    <a:satMod val="160000"/>
                  </a:srgbClr>
                </a:gs>
                <a:gs pos="100000">
                  <a:srgbClr val="3333FF">
                    <a:tint val="23500"/>
                    <a:satMod val="160000"/>
                  </a:srgbClr>
                </a:gs>
              </a:gsLst>
              <a:path path="circle">
                <a:fillToRect l="100000" b="100000"/>
              </a:path>
              <a:tileRect t="-100000" r="-100000"/>
            </a:gradFill>
            <a:ln w="9525">
              <a:solidFill>
                <a:schemeClr val="tx1"/>
              </a:solidFill>
              <a:miter lim="800000"/>
              <a:headEnd/>
              <a:tailEnd/>
            </a:ln>
            <a:effectLst/>
          </p:spPr>
          <p:txBody>
            <a:bodyPr wrap="none" anchor="ctr"/>
            <a:lstStyle/>
            <a:p>
              <a:pPr>
                <a:defRPr/>
              </a:pPr>
              <a:endParaRPr lang="fr-FR" sz="1800"/>
            </a:p>
          </p:txBody>
        </p:sp>
        <p:sp>
          <p:nvSpPr>
            <p:cNvPr id="16431" name="Text Box 61"/>
            <p:cNvSpPr txBox="1">
              <a:spLocks noChangeArrowheads="1"/>
            </p:cNvSpPr>
            <p:nvPr/>
          </p:nvSpPr>
          <p:spPr bwMode="auto">
            <a:xfrm>
              <a:off x="3424" y="1616"/>
              <a:ext cx="58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Codeur</a:t>
              </a:r>
            </a:p>
          </p:txBody>
        </p:sp>
        <p:sp>
          <p:nvSpPr>
            <p:cNvPr id="16432" name="Line 62"/>
            <p:cNvSpPr>
              <a:spLocks noChangeShapeType="1"/>
            </p:cNvSpPr>
            <p:nvPr/>
          </p:nvSpPr>
          <p:spPr bwMode="auto">
            <a:xfrm>
              <a:off x="3152" y="1752"/>
              <a:ext cx="226"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nvGrpSpPr>
          <p:cNvPr id="49210" name="Group 58"/>
          <p:cNvGrpSpPr>
            <a:grpSpLocks/>
          </p:cNvGrpSpPr>
          <p:nvPr/>
        </p:nvGrpSpPr>
        <p:grpSpPr bwMode="auto">
          <a:xfrm>
            <a:off x="3708400" y="3284538"/>
            <a:ext cx="3600450" cy="2801937"/>
            <a:chOff x="2336" y="2069"/>
            <a:chExt cx="2268" cy="1765"/>
          </a:xfrm>
        </p:grpSpPr>
        <p:grpSp>
          <p:nvGrpSpPr>
            <p:cNvPr id="16422" name="Group 54"/>
            <p:cNvGrpSpPr>
              <a:grpSpLocks/>
            </p:cNvGrpSpPr>
            <p:nvPr/>
          </p:nvGrpSpPr>
          <p:grpSpPr bwMode="auto">
            <a:xfrm>
              <a:off x="2336" y="2432"/>
              <a:ext cx="1486" cy="1402"/>
              <a:chOff x="2336" y="2432"/>
              <a:chExt cx="1486" cy="1402"/>
            </a:xfrm>
          </p:grpSpPr>
          <p:sp>
            <p:nvSpPr>
              <p:cNvPr id="16424" name="Oval 3"/>
              <p:cNvSpPr>
                <a:spLocks noChangeArrowheads="1"/>
              </p:cNvSpPr>
              <p:nvPr/>
            </p:nvSpPr>
            <p:spPr bwMode="auto">
              <a:xfrm>
                <a:off x="2426" y="2750"/>
                <a:ext cx="1270" cy="635"/>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16425" name="Text Box 25"/>
              <p:cNvSpPr txBox="1">
                <a:spLocks noChangeArrowheads="1"/>
              </p:cNvSpPr>
              <p:nvPr/>
            </p:nvSpPr>
            <p:spPr bwMode="auto">
              <a:xfrm>
                <a:off x="2430" y="2925"/>
                <a:ext cx="130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 Sélectionneur »</a:t>
                </a:r>
              </a:p>
              <a:p>
                <a:pPr algn="ctr" eaLnBrk="1" hangingPunct="1"/>
                <a:r>
                  <a:rPr lang="fr-FR" sz="1400">
                    <a:solidFill>
                      <a:schemeClr val="bg1"/>
                    </a:solidFill>
                  </a:rPr>
                  <a:t>dit</a:t>
                </a:r>
                <a:r>
                  <a:rPr lang="fr-FR" sz="1800">
                    <a:solidFill>
                      <a:schemeClr val="bg1"/>
                    </a:solidFill>
                  </a:rPr>
                  <a:t> TRIGGER</a:t>
                </a:r>
              </a:p>
            </p:txBody>
          </p:sp>
          <p:sp>
            <p:nvSpPr>
              <p:cNvPr id="16426" name="Line 35"/>
              <p:cNvSpPr>
                <a:spLocks noChangeShapeType="1"/>
              </p:cNvSpPr>
              <p:nvPr/>
            </p:nvSpPr>
            <p:spPr bwMode="auto">
              <a:xfrm flipV="1">
                <a:off x="3061" y="2432"/>
                <a:ext cx="0" cy="318"/>
              </a:xfrm>
              <a:prstGeom prst="line">
                <a:avLst/>
              </a:prstGeom>
              <a:noFill/>
              <a:ln w="38100">
                <a:solidFill>
                  <a:srgbClr val="E4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6427" name="Text Box 69"/>
              <p:cNvSpPr txBox="1">
                <a:spLocks noChangeArrowheads="1"/>
              </p:cNvSpPr>
              <p:nvPr/>
            </p:nvSpPr>
            <p:spPr bwMode="auto">
              <a:xfrm>
                <a:off x="2336" y="3430"/>
                <a:ext cx="148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i="1"/>
                  <a:t>Trieur d’événements</a:t>
                </a:r>
              </a:p>
              <a:p>
                <a:pPr algn="ctr" eaLnBrk="1" hangingPunct="1"/>
                <a:endParaRPr lang="fr-FR" sz="1800" i="1"/>
              </a:p>
            </p:txBody>
          </p:sp>
        </p:grpSp>
        <p:sp>
          <p:nvSpPr>
            <p:cNvPr id="16423" name="Line 70"/>
            <p:cNvSpPr>
              <a:spLocks noChangeShapeType="1"/>
            </p:cNvSpPr>
            <p:nvPr/>
          </p:nvSpPr>
          <p:spPr bwMode="auto">
            <a:xfrm flipV="1">
              <a:off x="3560" y="2069"/>
              <a:ext cx="1044" cy="817"/>
            </a:xfrm>
            <a:prstGeom prst="line">
              <a:avLst/>
            </a:prstGeom>
            <a:noFill/>
            <a:ln w="38100">
              <a:solidFill>
                <a:srgbClr val="E4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grpSp>
      <p:sp>
        <p:nvSpPr>
          <p:cNvPr id="44" name="Rectangle à coins arrondis 43"/>
          <p:cNvSpPr/>
          <p:nvPr/>
        </p:nvSpPr>
        <p:spPr>
          <a:xfrm>
            <a:off x="107950" y="928688"/>
            <a:ext cx="8928100" cy="5286375"/>
          </a:xfrm>
          <a:prstGeom prst="roundRect">
            <a:avLst/>
          </a:prstGeom>
          <a:noFill/>
          <a:ln w="38100">
            <a:solidFill>
              <a:srgbClr val="DC63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sp>
        <p:nvSpPr>
          <p:cNvPr id="49" name="Espace réservé du numéro de diapositive 9"/>
          <p:cNvSpPr>
            <a:spLocks noGrp="1"/>
          </p:cNvSpPr>
          <p:nvPr>
            <p:ph type="sldNum" sz="quarter" idx="12"/>
          </p:nvPr>
        </p:nvSpPr>
        <p:spPr>
          <a:xfrm>
            <a:off x="7924800" y="6356350"/>
            <a:ext cx="762000" cy="365125"/>
          </a:xfrm>
        </p:spPr>
        <p:txBody>
          <a:bodyPr/>
          <a:lstStyle/>
          <a:p>
            <a:pPr>
              <a:defRPr/>
            </a:pPr>
            <a:fld id="{0F6003F1-3E24-4585-9A6C-0ABD21EAFF96}" type="slidenum">
              <a:rPr lang="fr-FR">
                <a:solidFill>
                  <a:schemeClr val="tx1">
                    <a:lumMod val="50000"/>
                    <a:lumOff val="50000"/>
                  </a:schemeClr>
                </a:solidFill>
              </a:rPr>
              <a:pPr>
                <a:defRPr/>
              </a:pPr>
              <a:t>10</a:t>
            </a:fld>
            <a:endParaRPr lang="fr-FR" dirty="0">
              <a:solidFill>
                <a:schemeClr val="tx1">
                  <a:lumMod val="50000"/>
                  <a:lumOff val="50000"/>
                </a:schemeClr>
              </a:solidFill>
            </a:endParaRPr>
          </a:p>
        </p:txBody>
      </p:sp>
      <p:grpSp>
        <p:nvGrpSpPr>
          <p:cNvPr id="49217" name="Group 65"/>
          <p:cNvGrpSpPr>
            <a:grpSpLocks/>
          </p:cNvGrpSpPr>
          <p:nvPr/>
        </p:nvGrpSpPr>
        <p:grpSpPr bwMode="auto">
          <a:xfrm>
            <a:off x="7235825" y="1123950"/>
            <a:ext cx="1404938" cy="942975"/>
            <a:chOff x="4558" y="708"/>
            <a:chExt cx="885" cy="594"/>
          </a:xfrm>
        </p:grpSpPr>
        <p:sp>
          <p:nvSpPr>
            <p:cNvPr id="16419" name="Text Box 21"/>
            <p:cNvSpPr txBox="1">
              <a:spLocks noChangeArrowheads="1"/>
            </p:cNvSpPr>
            <p:nvPr/>
          </p:nvSpPr>
          <p:spPr bwMode="auto">
            <a:xfrm>
              <a:off x="4604" y="890"/>
              <a:ext cx="83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i="1"/>
                <a:t>Contrôle </a:t>
              </a:r>
            </a:p>
          </p:txBody>
        </p:sp>
        <p:sp>
          <p:nvSpPr>
            <p:cNvPr id="16420" name="Text Box 22"/>
            <p:cNvSpPr txBox="1">
              <a:spLocks noChangeArrowheads="1"/>
            </p:cNvSpPr>
            <p:nvPr/>
          </p:nvSpPr>
          <p:spPr bwMode="auto">
            <a:xfrm>
              <a:off x="4558" y="1071"/>
              <a:ext cx="83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i="1"/>
                <a:t>Stockage</a:t>
              </a:r>
            </a:p>
          </p:txBody>
        </p:sp>
        <p:sp>
          <p:nvSpPr>
            <p:cNvPr id="16421" name="Text Box 26"/>
            <p:cNvSpPr txBox="1">
              <a:spLocks noChangeArrowheads="1"/>
            </p:cNvSpPr>
            <p:nvPr/>
          </p:nvSpPr>
          <p:spPr bwMode="auto">
            <a:xfrm>
              <a:off x="4604" y="708"/>
              <a:ext cx="83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i="1"/>
                <a:t>Lecture</a:t>
              </a:r>
            </a:p>
          </p:txBody>
        </p:sp>
      </p:grpSp>
      <p:grpSp>
        <p:nvGrpSpPr>
          <p:cNvPr id="49213" name="Group 61"/>
          <p:cNvGrpSpPr>
            <a:grpSpLocks/>
          </p:cNvGrpSpPr>
          <p:nvPr/>
        </p:nvGrpSpPr>
        <p:grpSpPr bwMode="auto">
          <a:xfrm>
            <a:off x="6353175" y="1916113"/>
            <a:ext cx="2466975" cy="1512887"/>
            <a:chOff x="4002" y="1207"/>
            <a:chExt cx="1554" cy="953"/>
          </a:xfrm>
        </p:grpSpPr>
        <p:sp>
          <p:nvSpPr>
            <p:cNvPr id="16410" name="Line 13"/>
            <p:cNvSpPr>
              <a:spLocks noChangeShapeType="1"/>
            </p:cNvSpPr>
            <p:nvPr/>
          </p:nvSpPr>
          <p:spPr bwMode="auto">
            <a:xfrm>
              <a:off x="4002" y="1525"/>
              <a:ext cx="511"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411" name="Line 14"/>
            <p:cNvSpPr>
              <a:spLocks noChangeShapeType="1"/>
            </p:cNvSpPr>
            <p:nvPr/>
          </p:nvSpPr>
          <p:spPr bwMode="auto">
            <a:xfrm>
              <a:off x="4002" y="1616"/>
              <a:ext cx="511"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412" name="Line 15"/>
            <p:cNvSpPr>
              <a:spLocks noChangeShapeType="1"/>
            </p:cNvSpPr>
            <p:nvPr/>
          </p:nvSpPr>
          <p:spPr bwMode="auto">
            <a:xfrm>
              <a:off x="4002" y="1707"/>
              <a:ext cx="42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413" name="Line 16"/>
            <p:cNvSpPr>
              <a:spLocks noChangeShapeType="1"/>
            </p:cNvSpPr>
            <p:nvPr/>
          </p:nvSpPr>
          <p:spPr bwMode="auto">
            <a:xfrm>
              <a:off x="4002" y="1798"/>
              <a:ext cx="46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414" name="Line 17"/>
            <p:cNvSpPr>
              <a:spLocks noChangeShapeType="1"/>
            </p:cNvSpPr>
            <p:nvPr/>
          </p:nvSpPr>
          <p:spPr bwMode="auto">
            <a:xfrm>
              <a:off x="4002" y="1889"/>
              <a:ext cx="511"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415" name="Line 18"/>
            <p:cNvSpPr>
              <a:spLocks noChangeShapeType="1"/>
            </p:cNvSpPr>
            <p:nvPr/>
          </p:nvSpPr>
          <p:spPr bwMode="auto">
            <a:xfrm>
              <a:off x="4002" y="1980"/>
              <a:ext cx="511" cy="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16416" name="Text Box 19"/>
            <p:cNvSpPr txBox="1">
              <a:spLocks noChangeArrowheads="1"/>
            </p:cNvSpPr>
            <p:nvPr/>
          </p:nvSpPr>
          <p:spPr bwMode="auto">
            <a:xfrm>
              <a:off x="4059" y="1207"/>
              <a:ext cx="5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signaux</a:t>
              </a:r>
            </a:p>
            <a:p>
              <a:pPr eaLnBrk="1" hangingPunct="1"/>
              <a:r>
                <a:rPr lang="fr-FR" sz="1000"/>
                <a:t>numériques</a:t>
              </a:r>
            </a:p>
          </p:txBody>
        </p:sp>
        <p:sp>
          <p:nvSpPr>
            <p:cNvPr id="322624" name="Oval 64"/>
            <p:cNvSpPr>
              <a:spLocks noChangeArrowheads="1"/>
            </p:cNvSpPr>
            <p:nvPr/>
          </p:nvSpPr>
          <p:spPr bwMode="auto">
            <a:xfrm>
              <a:off x="4377" y="1298"/>
              <a:ext cx="1179" cy="862"/>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16418" name="Text Box 65"/>
            <p:cNvSpPr txBox="1">
              <a:spLocks noChangeArrowheads="1"/>
            </p:cNvSpPr>
            <p:nvPr/>
          </p:nvSpPr>
          <p:spPr bwMode="auto">
            <a:xfrm>
              <a:off x="4492" y="1434"/>
              <a:ext cx="977"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Système </a:t>
              </a:r>
            </a:p>
            <a:p>
              <a:pPr algn="ctr" eaLnBrk="1" hangingPunct="1"/>
              <a:r>
                <a:rPr lang="fr-FR" sz="1800">
                  <a:solidFill>
                    <a:schemeClr val="bg1"/>
                  </a:solidFill>
                </a:rPr>
                <a:t>d’acquisition </a:t>
              </a:r>
            </a:p>
            <a:p>
              <a:pPr algn="ctr" eaLnBrk="1" hangingPunct="1"/>
              <a:r>
                <a:rPr lang="fr-FR" sz="1800">
                  <a:solidFill>
                    <a:schemeClr val="bg1"/>
                  </a:solidFill>
                </a:rPr>
                <a:t>de données</a:t>
              </a:r>
            </a:p>
          </p:txBody>
        </p:sp>
      </p:grpSp>
      <p:sp>
        <p:nvSpPr>
          <p:cNvPr id="49192" name="Text Box 66"/>
          <p:cNvSpPr txBox="1">
            <a:spLocks noChangeArrowheads="1"/>
          </p:cNvSpPr>
          <p:nvPr/>
        </p:nvSpPr>
        <p:spPr bwMode="auto">
          <a:xfrm>
            <a:off x="1187450" y="4365625"/>
            <a:ext cx="197008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i="1"/>
              <a:t>Préamplification,</a:t>
            </a:r>
          </a:p>
          <a:p>
            <a:pPr algn="ctr" eaLnBrk="1" hangingPunct="1"/>
            <a:r>
              <a:rPr lang="fr-FR" sz="1800" i="1"/>
              <a:t>Amplification</a:t>
            </a:r>
          </a:p>
          <a:p>
            <a:pPr algn="ctr" eaLnBrk="1" hangingPunct="1"/>
            <a:r>
              <a:rPr lang="fr-FR" sz="1800" i="1"/>
              <a:t>&amp;</a:t>
            </a:r>
          </a:p>
          <a:p>
            <a:pPr algn="ctr" eaLnBrk="1" hangingPunct="1"/>
            <a:r>
              <a:rPr lang="fr-FR" sz="1800" i="1"/>
              <a:t>Filtrage du bruit</a:t>
            </a:r>
          </a:p>
          <a:p>
            <a:pPr algn="ctr" eaLnBrk="1" hangingPunct="1"/>
            <a:endParaRPr lang="fr-FR" sz="1800" b="1"/>
          </a:p>
        </p:txBody>
      </p:sp>
      <p:sp>
        <p:nvSpPr>
          <p:cNvPr id="49200" name="Freeform 48"/>
          <p:cNvSpPr>
            <a:spLocks/>
          </p:cNvSpPr>
          <p:nvPr/>
        </p:nvSpPr>
        <p:spPr bwMode="auto">
          <a:xfrm>
            <a:off x="2843213" y="3213100"/>
            <a:ext cx="1223962" cy="1223963"/>
          </a:xfrm>
          <a:custGeom>
            <a:avLst/>
            <a:gdLst>
              <a:gd name="T0" fmla="*/ 0 w 816"/>
              <a:gd name="T1" fmla="*/ 2147483647 h 635"/>
              <a:gd name="T2" fmla="*/ 2147483647 w 816"/>
              <a:gd name="T3" fmla="*/ 2147483647 h 635"/>
              <a:gd name="T4" fmla="*/ 2147483647 w 816"/>
              <a:gd name="T5" fmla="*/ 0 h 635"/>
              <a:gd name="T6" fmla="*/ 0 60000 65536"/>
              <a:gd name="T7" fmla="*/ 0 60000 65536"/>
              <a:gd name="T8" fmla="*/ 0 60000 65536"/>
            </a:gdLst>
            <a:ahLst/>
            <a:cxnLst>
              <a:cxn ang="T6">
                <a:pos x="T0" y="T1"/>
              </a:cxn>
              <a:cxn ang="T7">
                <a:pos x="T2" y="T3"/>
              </a:cxn>
              <a:cxn ang="T8">
                <a:pos x="T4" y="T5"/>
              </a:cxn>
            </a:cxnLst>
            <a:rect l="0" t="0" r="r" b="b"/>
            <a:pathLst>
              <a:path w="816" h="635">
                <a:moveTo>
                  <a:pt x="0" y="635"/>
                </a:moveTo>
                <a:cubicBezTo>
                  <a:pt x="204" y="574"/>
                  <a:pt x="408" y="514"/>
                  <a:pt x="544" y="408"/>
                </a:cubicBezTo>
                <a:cubicBezTo>
                  <a:pt x="680" y="302"/>
                  <a:pt x="748" y="151"/>
                  <a:pt x="816" y="0"/>
                </a:cubicBezTo>
              </a:path>
            </a:pathLst>
          </a:custGeom>
          <a:noFill/>
          <a:ln w="28575" cap="flat" cmpd="sng">
            <a:solidFill>
              <a:schemeClr val="tx1"/>
            </a:solidFill>
            <a:prstDash val="sysDot"/>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fr-FR"/>
          </a:p>
        </p:txBody>
      </p:sp>
      <p:sp>
        <p:nvSpPr>
          <p:cNvPr id="49173" name="Text Box 20"/>
          <p:cNvSpPr txBox="1">
            <a:spLocks noChangeArrowheads="1"/>
          </p:cNvSpPr>
          <p:nvPr/>
        </p:nvSpPr>
        <p:spPr bwMode="auto">
          <a:xfrm>
            <a:off x="6084888" y="4437063"/>
            <a:ext cx="28670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i="1"/>
              <a:t>Traitement du signal</a:t>
            </a:r>
          </a:p>
          <a:p>
            <a:pPr algn="ctr" eaLnBrk="1" hangingPunct="1"/>
            <a:r>
              <a:rPr lang="fr-FR" sz="1800" i="1"/>
              <a:t>&amp;</a:t>
            </a:r>
          </a:p>
          <a:p>
            <a:pPr algn="ctr" eaLnBrk="1" hangingPunct="1"/>
            <a:r>
              <a:rPr lang="fr-FR" sz="1800" i="1"/>
              <a:t>Conversion</a:t>
            </a:r>
          </a:p>
          <a:p>
            <a:pPr algn="ctr" eaLnBrk="1" hangingPunct="1"/>
            <a:r>
              <a:rPr lang="fr-FR" sz="1800" i="1"/>
              <a:t> Analogique =&gt; Numérique</a:t>
            </a:r>
          </a:p>
        </p:txBody>
      </p:sp>
      <p:sp>
        <p:nvSpPr>
          <p:cNvPr id="49201" name="Freeform 49"/>
          <p:cNvSpPr>
            <a:spLocks/>
          </p:cNvSpPr>
          <p:nvPr/>
        </p:nvSpPr>
        <p:spPr bwMode="auto">
          <a:xfrm flipH="1">
            <a:off x="5867400" y="3429000"/>
            <a:ext cx="1152525" cy="1008063"/>
          </a:xfrm>
          <a:custGeom>
            <a:avLst/>
            <a:gdLst>
              <a:gd name="T0" fmla="*/ 0 w 816"/>
              <a:gd name="T1" fmla="*/ 2147483647 h 635"/>
              <a:gd name="T2" fmla="*/ 2147483647 w 816"/>
              <a:gd name="T3" fmla="*/ 2147483647 h 635"/>
              <a:gd name="T4" fmla="*/ 2147483647 w 816"/>
              <a:gd name="T5" fmla="*/ 0 h 635"/>
              <a:gd name="T6" fmla="*/ 0 60000 65536"/>
              <a:gd name="T7" fmla="*/ 0 60000 65536"/>
              <a:gd name="T8" fmla="*/ 0 60000 65536"/>
            </a:gdLst>
            <a:ahLst/>
            <a:cxnLst>
              <a:cxn ang="T6">
                <a:pos x="T0" y="T1"/>
              </a:cxn>
              <a:cxn ang="T7">
                <a:pos x="T2" y="T3"/>
              </a:cxn>
              <a:cxn ang="T8">
                <a:pos x="T4" y="T5"/>
              </a:cxn>
            </a:cxnLst>
            <a:rect l="0" t="0" r="r" b="b"/>
            <a:pathLst>
              <a:path w="816" h="635">
                <a:moveTo>
                  <a:pt x="0" y="635"/>
                </a:moveTo>
                <a:cubicBezTo>
                  <a:pt x="204" y="574"/>
                  <a:pt x="408" y="514"/>
                  <a:pt x="544" y="408"/>
                </a:cubicBezTo>
                <a:cubicBezTo>
                  <a:pt x="680" y="302"/>
                  <a:pt x="748" y="151"/>
                  <a:pt x="816" y="0"/>
                </a:cubicBezTo>
              </a:path>
            </a:pathLst>
          </a:custGeom>
          <a:noFill/>
          <a:ln w="28575" cap="flat" cmpd="sng">
            <a:solidFill>
              <a:schemeClr val="tx1"/>
            </a:solidFill>
            <a:prstDash val="sysDot"/>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fr-FR"/>
          </a:p>
        </p:txBody>
      </p:sp>
      <p:sp>
        <p:nvSpPr>
          <p:cNvPr id="16409"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nodePh="1">
                                  <p:stCondLst>
                                    <p:cond delay="0"/>
                                  </p:stCondLst>
                                  <p:endCondLst>
                                    <p:cond evt="begin" delay="0">
                                      <p:tn val="5"/>
                                    </p:cond>
                                  </p:endCondLst>
                                  <p:childTnLst>
                                    <p:set>
                                      <p:cBhvr>
                                        <p:cTn id="6" dur="1" fill="hold">
                                          <p:stCondLst>
                                            <p:cond delay="0"/>
                                          </p:stCondLst>
                                        </p:cTn>
                                        <p:tgtEl>
                                          <p:spTgt spid="49182"/>
                                        </p:tgtEl>
                                        <p:attrNameLst>
                                          <p:attrName>style.visibility</p:attrName>
                                        </p:attrNameLst>
                                      </p:cBhvr>
                                      <p:to>
                                        <p:strVal val="visible"/>
                                      </p:to>
                                    </p:set>
                                    <p:anim calcmode="lin" valueType="num">
                                      <p:cBhvr>
                                        <p:cTn id="7" dur="500" fill="hold"/>
                                        <p:tgtEl>
                                          <p:spTgt spid="49182"/>
                                        </p:tgtEl>
                                        <p:attrNameLst>
                                          <p:attrName>ppt_w</p:attrName>
                                        </p:attrNameLst>
                                      </p:cBhvr>
                                      <p:tavLst>
                                        <p:tav tm="0">
                                          <p:val>
                                            <p:fltVal val="0"/>
                                          </p:val>
                                        </p:tav>
                                        <p:tav tm="100000">
                                          <p:val>
                                            <p:strVal val="#ppt_w"/>
                                          </p:val>
                                        </p:tav>
                                      </p:tavLst>
                                    </p:anim>
                                    <p:anim calcmode="lin" valueType="num">
                                      <p:cBhvr>
                                        <p:cTn id="8" dur="500" fill="hold"/>
                                        <p:tgtEl>
                                          <p:spTgt spid="49182"/>
                                        </p:tgtEl>
                                        <p:attrNameLst>
                                          <p:attrName>ppt_h</p:attrName>
                                        </p:attrNameLst>
                                      </p:cBhvr>
                                      <p:tavLst>
                                        <p:tav tm="0">
                                          <p:val>
                                            <p:fltVal val="0"/>
                                          </p:val>
                                        </p:tav>
                                        <p:tav tm="100000">
                                          <p:val>
                                            <p:strVal val="#ppt_h"/>
                                          </p:val>
                                        </p:tav>
                                      </p:tavLst>
                                    </p:anim>
                                    <p:animEffect transition="in" filter="fade">
                                      <p:cBhvr>
                                        <p:cTn id="9" dur="500"/>
                                        <p:tgtEl>
                                          <p:spTgt spid="491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49204"/>
                                        </p:tgtEl>
                                        <p:attrNameLst>
                                          <p:attrName>style.visibility</p:attrName>
                                        </p:attrNameLst>
                                      </p:cBhvr>
                                      <p:to>
                                        <p:strVal val="visible"/>
                                      </p:to>
                                    </p:set>
                                    <p:anim calcmode="lin" valueType="num">
                                      <p:cBhvr>
                                        <p:cTn id="14" dur="500" fill="hold"/>
                                        <p:tgtEl>
                                          <p:spTgt spid="49204"/>
                                        </p:tgtEl>
                                        <p:attrNameLst>
                                          <p:attrName>ppt_w</p:attrName>
                                        </p:attrNameLst>
                                      </p:cBhvr>
                                      <p:tavLst>
                                        <p:tav tm="0">
                                          <p:val>
                                            <p:fltVal val="0"/>
                                          </p:val>
                                        </p:tav>
                                        <p:tav tm="100000">
                                          <p:val>
                                            <p:strVal val="#ppt_w"/>
                                          </p:val>
                                        </p:tav>
                                      </p:tavLst>
                                    </p:anim>
                                    <p:anim calcmode="lin" valueType="num">
                                      <p:cBhvr>
                                        <p:cTn id="15" dur="500" fill="hold"/>
                                        <p:tgtEl>
                                          <p:spTgt spid="49204"/>
                                        </p:tgtEl>
                                        <p:attrNameLst>
                                          <p:attrName>ppt_h</p:attrName>
                                        </p:attrNameLst>
                                      </p:cBhvr>
                                      <p:tavLst>
                                        <p:tav tm="0">
                                          <p:val>
                                            <p:fltVal val="0"/>
                                          </p:val>
                                        </p:tav>
                                        <p:tav tm="100000">
                                          <p:val>
                                            <p:strVal val="#ppt_h"/>
                                          </p:val>
                                        </p:tav>
                                      </p:tavLst>
                                    </p:anim>
                                    <p:animEffect transition="in" filter="fade">
                                      <p:cBhvr>
                                        <p:cTn id="16" dur="500"/>
                                        <p:tgtEl>
                                          <p:spTgt spid="49204"/>
                                        </p:tgtEl>
                                      </p:cBhvr>
                                    </p:animEffect>
                                  </p:childTnLst>
                                </p:cTn>
                              </p:par>
                            </p:childTnLst>
                          </p:cTn>
                        </p:par>
                        <p:par>
                          <p:cTn id="17" fill="hold" nodeType="afterGroup">
                            <p:stCondLst>
                              <p:cond delay="500"/>
                            </p:stCondLst>
                            <p:childTnLst>
                              <p:par>
                                <p:cTn id="18" presetID="18" presetClass="entr" presetSubtype="12" fill="hold" grpId="0" nodeType="afterEffect">
                                  <p:stCondLst>
                                    <p:cond delay="0"/>
                                  </p:stCondLst>
                                  <p:childTnLst>
                                    <p:set>
                                      <p:cBhvr>
                                        <p:cTn id="19" dur="1" fill="hold">
                                          <p:stCondLst>
                                            <p:cond delay="0"/>
                                          </p:stCondLst>
                                        </p:cTn>
                                        <p:tgtEl>
                                          <p:spTgt spid="49200"/>
                                        </p:tgtEl>
                                        <p:attrNameLst>
                                          <p:attrName>style.visibility</p:attrName>
                                        </p:attrNameLst>
                                      </p:cBhvr>
                                      <p:to>
                                        <p:strVal val="visible"/>
                                      </p:to>
                                    </p:set>
                                    <p:animEffect transition="in" filter="strips(downLeft)">
                                      <p:cBhvr>
                                        <p:cTn id="20" dur="1000"/>
                                        <p:tgtEl>
                                          <p:spTgt spid="49200"/>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49192"/>
                                        </p:tgtEl>
                                        <p:attrNameLst>
                                          <p:attrName>style.visibility</p:attrName>
                                        </p:attrNameLst>
                                      </p:cBhvr>
                                      <p:to>
                                        <p:strVal val="visible"/>
                                      </p:to>
                                    </p:set>
                                    <p:anim calcmode="lin" valueType="num">
                                      <p:cBhvr>
                                        <p:cTn id="23" dur="1000" fill="hold"/>
                                        <p:tgtEl>
                                          <p:spTgt spid="49192"/>
                                        </p:tgtEl>
                                        <p:attrNameLst>
                                          <p:attrName>ppt_w</p:attrName>
                                        </p:attrNameLst>
                                      </p:cBhvr>
                                      <p:tavLst>
                                        <p:tav tm="0">
                                          <p:val>
                                            <p:fltVal val="0"/>
                                          </p:val>
                                        </p:tav>
                                        <p:tav tm="100000">
                                          <p:val>
                                            <p:strVal val="#ppt_w"/>
                                          </p:val>
                                        </p:tav>
                                      </p:tavLst>
                                    </p:anim>
                                    <p:anim calcmode="lin" valueType="num">
                                      <p:cBhvr>
                                        <p:cTn id="24" dur="1000" fill="hold"/>
                                        <p:tgtEl>
                                          <p:spTgt spid="49192"/>
                                        </p:tgtEl>
                                        <p:attrNameLst>
                                          <p:attrName>ppt_h</p:attrName>
                                        </p:attrNameLst>
                                      </p:cBhvr>
                                      <p:tavLst>
                                        <p:tav tm="0">
                                          <p:val>
                                            <p:fltVal val="0"/>
                                          </p:val>
                                        </p:tav>
                                        <p:tav tm="100000">
                                          <p:val>
                                            <p:strVal val="#ppt_h"/>
                                          </p:val>
                                        </p:tav>
                                      </p:tavLst>
                                    </p:anim>
                                    <p:animEffect transition="in" filter="fade">
                                      <p:cBhvr>
                                        <p:cTn id="25" dur="1000"/>
                                        <p:tgtEl>
                                          <p:spTgt spid="4919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nodeType="clickEffect">
                                  <p:stCondLst>
                                    <p:cond delay="0"/>
                                  </p:stCondLst>
                                  <p:childTnLst>
                                    <p:set>
                                      <p:cBhvr>
                                        <p:cTn id="29" dur="1" fill="hold">
                                          <p:stCondLst>
                                            <p:cond delay="0"/>
                                          </p:stCondLst>
                                        </p:cTn>
                                        <p:tgtEl>
                                          <p:spTgt spid="49207"/>
                                        </p:tgtEl>
                                        <p:attrNameLst>
                                          <p:attrName>style.visibility</p:attrName>
                                        </p:attrNameLst>
                                      </p:cBhvr>
                                      <p:to>
                                        <p:strVal val="visible"/>
                                      </p:to>
                                    </p:set>
                                    <p:anim calcmode="lin" valueType="num">
                                      <p:cBhvr>
                                        <p:cTn id="30" dur="500" fill="hold"/>
                                        <p:tgtEl>
                                          <p:spTgt spid="49207"/>
                                        </p:tgtEl>
                                        <p:attrNameLst>
                                          <p:attrName>ppt_w</p:attrName>
                                        </p:attrNameLst>
                                      </p:cBhvr>
                                      <p:tavLst>
                                        <p:tav tm="0">
                                          <p:val>
                                            <p:fltVal val="0"/>
                                          </p:val>
                                        </p:tav>
                                        <p:tav tm="100000">
                                          <p:val>
                                            <p:strVal val="#ppt_w"/>
                                          </p:val>
                                        </p:tav>
                                      </p:tavLst>
                                    </p:anim>
                                    <p:anim calcmode="lin" valueType="num">
                                      <p:cBhvr>
                                        <p:cTn id="31" dur="500" fill="hold"/>
                                        <p:tgtEl>
                                          <p:spTgt spid="49207"/>
                                        </p:tgtEl>
                                        <p:attrNameLst>
                                          <p:attrName>ppt_h</p:attrName>
                                        </p:attrNameLst>
                                      </p:cBhvr>
                                      <p:tavLst>
                                        <p:tav tm="0">
                                          <p:val>
                                            <p:fltVal val="0"/>
                                          </p:val>
                                        </p:tav>
                                        <p:tav tm="100000">
                                          <p:val>
                                            <p:strVal val="#ppt_h"/>
                                          </p:val>
                                        </p:tav>
                                      </p:tavLst>
                                    </p:anim>
                                    <p:animEffect transition="in" filter="fade">
                                      <p:cBhvr>
                                        <p:cTn id="32" dur="500"/>
                                        <p:tgtEl>
                                          <p:spTgt spid="49207"/>
                                        </p:tgtEl>
                                      </p:cBhvr>
                                    </p:animEffect>
                                  </p:childTnLst>
                                </p:cTn>
                              </p:par>
                            </p:childTnLst>
                          </p:cTn>
                        </p:par>
                        <p:par>
                          <p:cTn id="33" fill="hold" nodeType="afterGroup">
                            <p:stCondLst>
                              <p:cond delay="500"/>
                            </p:stCondLst>
                            <p:childTnLst>
                              <p:par>
                                <p:cTn id="34" presetID="18" presetClass="entr" presetSubtype="6" fill="hold" grpId="0" nodeType="afterEffect">
                                  <p:stCondLst>
                                    <p:cond delay="0"/>
                                  </p:stCondLst>
                                  <p:childTnLst>
                                    <p:set>
                                      <p:cBhvr>
                                        <p:cTn id="35" dur="1" fill="hold">
                                          <p:stCondLst>
                                            <p:cond delay="0"/>
                                          </p:stCondLst>
                                        </p:cTn>
                                        <p:tgtEl>
                                          <p:spTgt spid="49201"/>
                                        </p:tgtEl>
                                        <p:attrNameLst>
                                          <p:attrName>style.visibility</p:attrName>
                                        </p:attrNameLst>
                                      </p:cBhvr>
                                      <p:to>
                                        <p:strVal val="visible"/>
                                      </p:to>
                                    </p:set>
                                    <p:animEffect transition="in" filter="strips(downRight)">
                                      <p:cBhvr>
                                        <p:cTn id="36" dur="1000"/>
                                        <p:tgtEl>
                                          <p:spTgt spid="49201"/>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49173"/>
                                        </p:tgtEl>
                                        <p:attrNameLst>
                                          <p:attrName>style.visibility</p:attrName>
                                        </p:attrNameLst>
                                      </p:cBhvr>
                                      <p:to>
                                        <p:strVal val="visible"/>
                                      </p:to>
                                    </p:set>
                                    <p:anim calcmode="lin" valueType="num">
                                      <p:cBhvr>
                                        <p:cTn id="39" dur="1000" fill="hold"/>
                                        <p:tgtEl>
                                          <p:spTgt spid="49173"/>
                                        </p:tgtEl>
                                        <p:attrNameLst>
                                          <p:attrName>ppt_w</p:attrName>
                                        </p:attrNameLst>
                                      </p:cBhvr>
                                      <p:tavLst>
                                        <p:tav tm="0">
                                          <p:val>
                                            <p:fltVal val="0"/>
                                          </p:val>
                                        </p:tav>
                                        <p:tav tm="100000">
                                          <p:val>
                                            <p:strVal val="#ppt_w"/>
                                          </p:val>
                                        </p:tav>
                                      </p:tavLst>
                                    </p:anim>
                                    <p:anim calcmode="lin" valueType="num">
                                      <p:cBhvr>
                                        <p:cTn id="40" dur="1000" fill="hold"/>
                                        <p:tgtEl>
                                          <p:spTgt spid="49173"/>
                                        </p:tgtEl>
                                        <p:attrNameLst>
                                          <p:attrName>ppt_h</p:attrName>
                                        </p:attrNameLst>
                                      </p:cBhvr>
                                      <p:tavLst>
                                        <p:tav tm="0">
                                          <p:val>
                                            <p:fltVal val="0"/>
                                          </p:val>
                                        </p:tav>
                                        <p:tav tm="100000">
                                          <p:val>
                                            <p:strVal val="#ppt_h"/>
                                          </p:val>
                                        </p:tav>
                                      </p:tavLst>
                                    </p:anim>
                                    <p:animEffect transition="in" filter="fade">
                                      <p:cBhvr>
                                        <p:cTn id="41" dur="1000"/>
                                        <p:tgtEl>
                                          <p:spTgt spid="4917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0" fill="hold" nodeType="clickEffect">
                                  <p:stCondLst>
                                    <p:cond delay="0"/>
                                  </p:stCondLst>
                                  <p:childTnLst>
                                    <p:set>
                                      <p:cBhvr>
                                        <p:cTn id="45" dur="1" fill="hold">
                                          <p:stCondLst>
                                            <p:cond delay="0"/>
                                          </p:stCondLst>
                                        </p:cTn>
                                        <p:tgtEl>
                                          <p:spTgt spid="49211"/>
                                        </p:tgtEl>
                                        <p:attrNameLst>
                                          <p:attrName>style.visibility</p:attrName>
                                        </p:attrNameLst>
                                      </p:cBhvr>
                                      <p:to>
                                        <p:strVal val="visible"/>
                                      </p:to>
                                    </p:set>
                                    <p:anim calcmode="lin" valueType="num">
                                      <p:cBhvr>
                                        <p:cTn id="46" dur="500" fill="hold"/>
                                        <p:tgtEl>
                                          <p:spTgt spid="49211"/>
                                        </p:tgtEl>
                                        <p:attrNameLst>
                                          <p:attrName>ppt_w</p:attrName>
                                        </p:attrNameLst>
                                      </p:cBhvr>
                                      <p:tavLst>
                                        <p:tav tm="0">
                                          <p:val>
                                            <p:fltVal val="0"/>
                                          </p:val>
                                        </p:tav>
                                        <p:tav tm="100000">
                                          <p:val>
                                            <p:strVal val="#ppt_w"/>
                                          </p:val>
                                        </p:tav>
                                      </p:tavLst>
                                    </p:anim>
                                    <p:anim calcmode="lin" valueType="num">
                                      <p:cBhvr>
                                        <p:cTn id="47" dur="500" fill="hold"/>
                                        <p:tgtEl>
                                          <p:spTgt spid="49211"/>
                                        </p:tgtEl>
                                        <p:attrNameLst>
                                          <p:attrName>ppt_h</p:attrName>
                                        </p:attrNameLst>
                                      </p:cBhvr>
                                      <p:tavLst>
                                        <p:tav tm="0">
                                          <p:val>
                                            <p:fltVal val="0"/>
                                          </p:val>
                                        </p:tav>
                                        <p:tav tm="100000">
                                          <p:val>
                                            <p:strVal val="#ppt_h"/>
                                          </p:val>
                                        </p:tav>
                                      </p:tavLst>
                                    </p:anim>
                                    <p:animEffect transition="in" filter="fade">
                                      <p:cBhvr>
                                        <p:cTn id="48" dur="500"/>
                                        <p:tgtEl>
                                          <p:spTgt spid="492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0" fill="hold" grpId="0" nodeType="clickEffect" nodePh="1">
                                  <p:stCondLst>
                                    <p:cond delay="0"/>
                                  </p:stCondLst>
                                  <p:endCondLst>
                                    <p:cond evt="begin" delay="0">
                                      <p:tn val="51"/>
                                    </p:cond>
                                  </p:endCondLst>
                                  <p:childTnLst>
                                    <p:set>
                                      <p:cBhvr>
                                        <p:cTn id="52" dur="1" fill="hold">
                                          <p:stCondLst>
                                            <p:cond delay="0"/>
                                          </p:stCondLst>
                                        </p:cTn>
                                        <p:tgtEl>
                                          <p:spTgt spid="49181"/>
                                        </p:tgtEl>
                                        <p:attrNameLst>
                                          <p:attrName>style.visibility</p:attrName>
                                        </p:attrNameLst>
                                      </p:cBhvr>
                                      <p:to>
                                        <p:strVal val="visible"/>
                                      </p:to>
                                    </p:set>
                                    <p:anim calcmode="lin" valueType="num">
                                      <p:cBhvr>
                                        <p:cTn id="53" dur="500" fill="hold"/>
                                        <p:tgtEl>
                                          <p:spTgt spid="49181"/>
                                        </p:tgtEl>
                                        <p:attrNameLst>
                                          <p:attrName>ppt_w</p:attrName>
                                        </p:attrNameLst>
                                      </p:cBhvr>
                                      <p:tavLst>
                                        <p:tav tm="0">
                                          <p:val>
                                            <p:fltVal val="0"/>
                                          </p:val>
                                        </p:tav>
                                        <p:tav tm="100000">
                                          <p:val>
                                            <p:strVal val="#ppt_w"/>
                                          </p:val>
                                        </p:tav>
                                      </p:tavLst>
                                    </p:anim>
                                    <p:anim calcmode="lin" valueType="num">
                                      <p:cBhvr>
                                        <p:cTn id="54" dur="500" fill="hold"/>
                                        <p:tgtEl>
                                          <p:spTgt spid="49181"/>
                                        </p:tgtEl>
                                        <p:attrNameLst>
                                          <p:attrName>ppt_h</p:attrName>
                                        </p:attrNameLst>
                                      </p:cBhvr>
                                      <p:tavLst>
                                        <p:tav tm="0">
                                          <p:val>
                                            <p:fltVal val="0"/>
                                          </p:val>
                                        </p:tav>
                                        <p:tav tm="100000">
                                          <p:val>
                                            <p:strVal val="#ppt_h"/>
                                          </p:val>
                                        </p:tav>
                                      </p:tavLst>
                                    </p:anim>
                                    <p:animEffect transition="in" filter="fade">
                                      <p:cBhvr>
                                        <p:cTn id="55" dur="500"/>
                                        <p:tgtEl>
                                          <p:spTgt spid="4918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3" presetClass="entr" presetSubtype="0" fill="hold" nodeType="clickEffect">
                                  <p:stCondLst>
                                    <p:cond delay="0"/>
                                  </p:stCondLst>
                                  <p:childTnLst>
                                    <p:set>
                                      <p:cBhvr>
                                        <p:cTn id="59" dur="1" fill="hold">
                                          <p:stCondLst>
                                            <p:cond delay="0"/>
                                          </p:stCondLst>
                                        </p:cTn>
                                        <p:tgtEl>
                                          <p:spTgt spid="49213"/>
                                        </p:tgtEl>
                                        <p:attrNameLst>
                                          <p:attrName>style.visibility</p:attrName>
                                        </p:attrNameLst>
                                      </p:cBhvr>
                                      <p:to>
                                        <p:strVal val="visible"/>
                                      </p:to>
                                    </p:set>
                                    <p:anim calcmode="lin" valueType="num">
                                      <p:cBhvr>
                                        <p:cTn id="60" dur="500" fill="hold"/>
                                        <p:tgtEl>
                                          <p:spTgt spid="49213"/>
                                        </p:tgtEl>
                                        <p:attrNameLst>
                                          <p:attrName>ppt_w</p:attrName>
                                        </p:attrNameLst>
                                      </p:cBhvr>
                                      <p:tavLst>
                                        <p:tav tm="0">
                                          <p:val>
                                            <p:fltVal val="0"/>
                                          </p:val>
                                        </p:tav>
                                        <p:tav tm="100000">
                                          <p:val>
                                            <p:strVal val="#ppt_w"/>
                                          </p:val>
                                        </p:tav>
                                      </p:tavLst>
                                    </p:anim>
                                    <p:anim calcmode="lin" valueType="num">
                                      <p:cBhvr>
                                        <p:cTn id="61" dur="500" fill="hold"/>
                                        <p:tgtEl>
                                          <p:spTgt spid="49213"/>
                                        </p:tgtEl>
                                        <p:attrNameLst>
                                          <p:attrName>ppt_h</p:attrName>
                                        </p:attrNameLst>
                                      </p:cBhvr>
                                      <p:tavLst>
                                        <p:tav tm="0">
                                          <p:val>
                                            <p:fltVal val="0"/>
                                          </p:val>
                                        </p:tav>
                                        <p:tav tm="100000">
                                          <p:val>
                                            <p:strVal val="#ppt_h"/>
                                          </p:val>
                                        </p:tav>
                                      </p:tavLst>
                                    </p:anim>
                                    <p:animEffect transition="in" filter="fade">
                                      <p:cBhvr>
                                        <p:cTn id="62" dur="500"/>
                                        <p:tgtEl>
                                          <p:spTgt spid="49213"/>
                                        </p:tgtEl>
                                      </p:cBhvr>
                                    </p:animEffect>
                                  </p:childTnLst>
                                </p:cTn>
                              </p:par>
                            </p:childTnLst>
                          </p:cTn>
                        </p:par>
                        <p:par>
                          <p:cTn id="63" fill="hold" nodeType="afterGroup">
                            <p:stCondLst>
                              <p:cond delay="500"/>
                            </p:stCondLst>
                            <p:childTnLst>
                              <p:par>
                                <p:cTn id="64" presetID="53" presetClass="entr" presetSubtype="0" fill="hold" nodeType="afterEffect">
                                  <p:stCondLst>
                                    <p:cond delay="0"/>
                                  </p:stCondLst>
                                  <p:childTnLst>
                                    <p:set>
                                      <p:cBhvr>
                                        <p:cTn id="65" dur="1" fill="hold">
                                          <p:stCondLst>
                                            <p:cond delay="0"/>
                                          </p:stCondLst>
                                        </p:cTn>
                                        <p:tgtEl>
                                          <p:spTgt spid="49217"/>
                                        </p:tgtEl>
                                        <p:attrNameLst>
                                          <p:attrName>style.visibility</p:attrName>
                                        </p:attrNameLst>
                                      </p:cBhvr>
                                      <p:to>
                                        <p:strVal val="visible"/>
                                      </p:to>
                                    </p:set>
                                    <p:anim calcmode="lin" valueType="num">
                                      <p:cBhvr>
                                        <p:cTn id="66" dur="500" fill="hold"/>
                                        <p:tgtEl>
                                          <p:spTgt spid="49217"/>
                                        </p:tgtEl>
                                        <p:attrNameLst>
                                          <p:attrName>ppt_w</p:attrName>
                                        </p:attrNameLst>
                                      </p:cBhvr>
                                      <p:tavLst>
                                        <p:tav tm="0">
                                          <p:val>
                                            <p:fltVal val="0"/>
                                          </p:val>
                                        </p:tav>
                                        <p:tav tm="100000">
                                          <p:val>
                                            <p:strVal val="#ppt_w"/>
                                          </p:val>
                                        </p:tav>
                                      </p:tavLst>
                                    </p:anim>
                                    <p:anim calcmode="lin" valueType="num">
                                      <p:cBhvr>
                                        <p:cTn id="67" dur="500" fill="hold"/>
                                        <p:tgtEl>
                                          <p:spTgt spid="49217"/>
                                        </p:tgtEl>
                                        <p:attrNameLst>
                                          <p:attrName>ppt_h</p:attrName>
                                        </p:attrNameLst>
                                      </p:cBhvr>
                                      <p:tavLst>
                                        <p:tav tm="0">
                                          <p:val>
                                            <p:fltVal val="0"/>
                                          </p:val>
                                        </p:tav>
                                        <p:tav tm="100000">
                                          <p:val>
                                            <p:strVal val="#ppt_h"/>
                                          </p:val>
                                        </p:tav>
                                      </p:tavLst>
                                    </p:anim>
                                    <p:animEffect transition="in" filter="fade">
                                      <p:cBhvr>
                                        <p:cTn id="68" dur="500"/>
                                        <p:tgtEl>
                                          <p:spTgt spid="49217"/>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49210"/>
                                        </p:tgtEl>
                                        <p:attrNameLst>
                                          <p:attrName>style.visibility</p:attrName>
                                        </p:attrNameLst>
                                      </p:cBhvr>
                                      <p:to>
                                        <p:strVal val="visible"/>
                                      </p:to>
                                    </p:set>
                                    <p:anim calcmode="lin" valueType="num">
                                      <p:cBhvr>
                                        <p:cTn id="73" dur="500" fill="hold"/>
                                        <p:tgtEl>
                                          <p:spTgt spid="49210"/>
                                        </p:tgtEl>
                                        <p:attrNameLst>
                                          <p:attrName>ppt_w</p:attrName>
                                        </p:attrNameLst>
                                      </p:cBhvr>
                                      <p:tavLst>
                                        <p:tav tm="0">
                                          <p:val>
                                            <p:fltVal val="0"/>
                                          </p:val>
                                        </p:tav>
                                        <p:tav tm="100000">
                                          <p:val>
                                            <p:strVal val="#ppt_w"/>
                                          </p:val>
                                        </p:tav>
                                      </p:tavLst>
                                    </p:anim>
                                    <p:anim calcmode="lin" valueType="num">
                                      <p:cBhvr>
                                        <p:cTn id="74" dur="500" fill="hold"/>
                                        <p:tgtEl>
                                          <p:spTgt spid="49210"/>
                                        </p:tgtEl>
                                        <p:attrNameLst>
                                          <p:attrName>ppt_h</p:attrName>
                                        </p:attrNameLst>
                                      </p:cBhvr>
                                      <p:tavLst>
                                        <p:tav tm="0">
                                          <p:val>
                                            <p:fltVal val="0"/>
                                          </p:val>
                                        </p:tav>
                                        <p:tav tm="100000">
                                          <p:val>
                                            <p:strVal val="#ppt_h"/>
                                          </p:val>
                                        </p:tav>
                                      </p:tavLst>
                                    </p:anim>
                                    <p:animEffect transition="in" filter="fade">
                                      <p:cBhvr>
                                        <p:cTn id="75" dur="500"/>
                                        <p:tgtEl>
                                          <p:spTgt spid="49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1" grpId="0"/>
      <p:bldP spid="49182" grpId="0"/>
      <p:bldP spid="49192" grpId="0"/>
      <p:bldP spid="49200" grpId="0" animBg="1"/>
      <p:bldP spid="49173" grpId="0"/>
      <p:bldP spid="4920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323850" y="333375"/>
            <a:ext cx="64595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 digitizer »</a:t>
            </a:r>
          </a:p>
        </p:txBody>
      </p:sp>
      <p:pic>
        <p:nvPicPr>
          <p:cNvPr id="10854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141663"/>
            <a:ext cx="3887788"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163" y="3284538"/>
            <a:ext cx="331152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97" name="Rectangle 49"/>
          <p:cNvSpPr>
            <a:spLocks noChangeArrowheads="1"/>
          </p:cNvSpPr>
          <p:nvPr/>
        </p:nvSpPr>
        <p:spPr bwMode="auto">
          <a:xfrm>
            <a:off x="900113" y="1052513"/>
            <a:ext cx="5478462"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just" eaLnBrk="0" hangingPunct="0">
              <a:buFont typeface="Wingdings" pitchFamily="2" charset="2"/>
              <a:buChar char="§"/>
              <a:defRPr/>
            </a:pPr>
            <a:r>
              <a:rPr lang="fr-FR" sz="1800"/>
              <a:t>échantillonner les signaux analogiques à 100 MHz</a:t>
            </a:r>
          </a:p>
          <a:p>
            <a:pPr algn="just" eaLnBrk="0" hangingPunct="0">
              <a:buFont typeface="Wingdings" pitchFamily="2" charset="2"/>
              <a:buNone/>
              <a:defRPr/>
            </a:pPr>
            <a:r>
              <a:rPr lang="fr-FR" sz="1800"/>
              <a:t> 	avec 14 bits (11 à 12 bits effectifs) </a:t>
            </a:r>
          </a:p>
        </p:txBody>
      </p:sp>
      <p:sp>
        <p:nvSpPr>
          <p:cNvPr id="565298" name="Rectangle 50"/>
          <p:cNvSpPr>
            <a:spLocks noChangeArrowheads="1"/>
          </p:cNvSpPr>
          <p:nvPr/>
        </p:nvSpPr>
        <p:spPr bwMode="auto">
          <a:xfrm>
            <a:off x="900113" y="1844675"/>
            <a:ext cx="7553325"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just" eaLnBrk="0" hangingPunct="0">
              <a:buFont typeface="Wingdings" pitchFamily="2" charset="2"/>
              <a:buChar char="§"/>
              <a:defRPr/>
            </a:pPr>
            <a:r>
              <a:rPr lang="fr-FR" sz="1800"/>
              <a:t>envoyer les signaux numérisés vers les modules de « Preprocessing »</a:t>
            </a:r>
          </a:p>
          <a:p>
            <a:pPr algn="just" eaLnBrk="0" hangingPunct="0">
              <a:buFont typeface="Wingdings" pitchFamily="2" charset="2"/>
              <a:buNone/>
              <a:defRPr/>
            </a:pPr>
            <a:r>
              <a:rPr lang="fr-FR" sz="1800"/>
              <a:t>	via une interface optique par groupe de 6 fibres </a:t>
            </a:r>
          </a:p>
        </p:txBody>
      </p:sp>
      <p:sp>
        <p:nvSpPr>
          <p:cNvPr id="565299" name="Rectangle 51"/>
          <p:cNvSpPr>
            <a:spLocks noChangeArrowheads="1"/>
          </p:cNvSpPr>
          <p:nvPr/>
        </p:nvSpPr>
        <p:spPr bwMode="auto">
          <a:xfrm>
            <a:off x="900113" y="2636838"/>
            <a:ext cx="7748587"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0" hangingPunct="0">
              <a:buFont typeface="Wingdings" pitchFamily="2" charset="2"/>
              <a:buNone/>
              <a:defRPr/>
            </a:pPr>
            <a:r>
              <a:rPr lang="fr-FR" sz="1800"/>
              <a:t>Le digitizer est monté à une distance de 5 à 10 mètres des détecteurs </a:t>
            </a:r>
          </a:p>
          <a:p>
            <a:pPr eaLnBrk="0" hangingPunct="0">
              <a:buFont typeface="Wingdings" pitchFamily="2" charset="2"/>
              <a:buNone/>
              <a:defRPr/>
            </a:pPr>
            <a:r>
              <a:rPr lang="fr-FR" sz="1800"/>
              <a:t>	</a:t>
            </a:r>
          </a:p>
        </p:txBody>
      </p:sp>
      <p:sp>
        <p:nvSpPr>
          <p:cNvPr id="108552" name="Text Box 54"/>
          <p:cNvSpPr txBox="1">
            <a:spLocks noChangeArrowheads="1"/>
          </p:cNvSpPr>
          <p:nvPr/>
        </p:nvSpPr>
        <p:spPr bwMode="auto">
          <a:xfrm>
            <a:off x="5724525" y="5805488"/>
            <a:ext cx="2647950" cy="36671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Arial" pitchFamily="34" charset="0"/>
              </a:rPr>
              <a:t>Le module « digitizer »</a:t>
            </a:r>
          </a:p>
        </p:txBody>
      </p:sp>
      <p:sp>
        <p:nvSpPr>
          <p:cNvPr id="108553"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CF1C6712-7D3F-423A-8B0F-DB8D92178474}" type="slidenum">
              <a:rPr lang="fr-FR" sz="1200">
                <a:solidFill>
                  <a:schemeClr val="tx1">
                    <a:lumMod val="50000"/>
                    <a:lumOff val="50000"/>
                  </a:schemeClr>
                </a:solidFill>
              </a:rPr>
              <a:pPr algn="r">
                <a:defRPr/>
              </a:pPr>
              <a:t>100</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395288" y="404813"/>
            <a:ext cx="64595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 Preprocessing »</a:t>
            </a:r>
          </a:p>
        </p:txBody>
      </p:sp>
      <p:pic>
        <p:nvPicPr>
          <p:cNvPr id="10957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1123950"/>
            <a:ext cx="4608512"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7" descr="AG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2420938"/>
            <a:ext cx="3367088" cy="3744912"/>
          </a:xfrm>
          <a:prstGeom prst="rect">
            <a:avLst/>
          </a:prstGeom>
          <a:noFill/>
          <a:ln>
            <a:noFill/>
          </a:ln>
          <a:effectLst>
            <a:outerShdw dist="53882"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 Box 10"/>
          <p:cNvSpPr txBox="1">
            <a:spLocks noChangeArrowheads="1"/>
          </p:cNvSpPr>
          <p:nvPr/>
        </p:nvSpPr>
        <p:spPr bwMode="auto">
          <a:xfrm>
            <a:off x="6227763" y="2060575"/>
            <a:ext cx="1962150" cy="3667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Arial" pitchFamily="34" charset="0"/>
              </a:rPr>
              <a:t>Carte « Carrier »</a:t>
            </a:r>
          </a:p>
        </p:txBody>
      </p:sp>
      <p:sp>
        <p:nvSpPr>
          <p:cNvPr id="109574"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5B696F03-3209-4D4A-BA06-A38D19DA7E3E}" type="slidenum">
              <a:rPr lang="fr-FR" sz="1200">
                <a:solidFill>
                  <a:schemeClr val="tx1">
                    <a:lumMod val="50000"/>
                    <a:lumOff val="50000"/>
                  </a:schemeClr>
                </a:solidFill>
              </a:rPr>
              <a:pPr algn="r">
                <a:defRPr/>
              </a:pPr>
              <a:t>101</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fld id="{7223975A-549A-47A1-A495-847700AAC3C7}" type="slidenum">
              <a:rPr lang="fr-FR" sz="1200" smtClean="0">
                <a:solidFill>
                  <a:srgbClr val="4E4E4E"/>
                </a:solidFill>
              </a:rPr>
              <a:pPr eaLnBrk="1" hangingPunct="1"/>
              <a:t>102</a:t>
            </a:fld>
            <a:endParaRPr lang="fr-FR" sz="1200" smtClean="0">
              <a:solidFill>
                <a:srgbClr val="4E4E4E"/>
              </a:solidFill>
            </a:endParaRPr>
          </a:p>
        </p:txBody>
      </p:sp>
      <p:pic>
        <p:nvPicPr>
          <p:cNvPr id="110595" name="Picture 2" descr="DSCN08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557338"/>
            <a:ext cx="6337300"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Line 4"/>
          <p:cNvSpPr>
            <a:spLocks noChangeShapeType="1"/>
          </p:cNvSpPr>
          <p:nvPr/>
        </p:nvSpPr>
        <p:spPr bwMode="auto">
          <a:xfrm flipH="1" flipV="1">
            <a:off x="827088" y="1341438"/>
            <a:ext cx="3816350" cy="1439862"/>
          </a:xfrm>
          <a:prstGeom prst="line">
            <a:avLst/>
          </a:prstGeom>
          <a:noFill/>
          <a:ln w="381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0597" name="Text Box 5"/>
          <p:cNvSpPr txBox="1">
            <a:spLocks noChangeArrowheads="1"/>
          </p:cNvSpPr>
          <p:nvPr/>
        </p:nvSpPr>
        <p:spPr bwMode="auto">
          <a:xfrm>
            <a:off x="395288" y="1052513"/>
            <a:ext cx="654050" cy="36671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Arial" pitchFamily="34" charset="0"/>
              </a:rPr>
              <a:t>GTS</a:t>
            </a:r>
          </a:p>
        </p:txBody>
      </p:sp>
      <p:sp>
        <p:nvSpPr>
          <p:cNvPr id="110598" name="Line 6"/>
          <p:cNvSpPr>
            <a:spLocks noChangeShapeType="1"/>
          </p:cNvSpPr>
          <p:nvPr/>
        </p:nvSpPr>
        <p:spPr bwMode="auto">
          <a:xfrm flipH="1" flipV="1">
            <a:off x="755650" y="2276475"/>
            <a:ext cx="3816350" cy="1439863"/>
          </a:xfrm>
          <a:prstGeom prst="line">
            <a:avLst/>
          </a:prstGeom>
          <a:noFill/>
          <a:ln w="381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0599" name="Text Box 7"/>
          <p:cNvSpPr txBox="1">
            <a:spLocks noChangeArrowheads="1"/>
          </p:cNvSpPr>
          <p:nvPr/>
        </p:nvSpPr>
        <p:spPr bwMode="auto">
          <a:xfrm>
            <a:off x="323850" y="1987550"/>
            <a:ext cx="704850" cy="3667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Arial" pitchFamily="34" charset="0"/>
              </a:rPr>
              <a:t>Core</a:t>
            </a:r>
          </a:p>
        </p:txBody>
      </p:sp>
      <p:sp>
        <p:nvSpPr>
          <p:cNvPr id="110600" name="Line 8"/>
          <p:cNvSpPr>
            <a:spLocks noChangeShapeType="1"/>
          </p:cNvSpPr>
          <p:nvPr/>
        </p:nvSpPr>
        <p:spPr bwMode="auto">
          <a:xfrm flipH="1" flipV="1">
            <a:off x="611188" y="4076700"/>
            <a:ext cx="3673475" cy="1368425"/>
          </a:xfrm>
          <a:prstGeom prst="line">
            <a:avLst/>
          </a:prstGeom>
          <a:noFill/>
          <a:ln w="381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0601" name="Text Box 9"/>
          <p:cNvSpPr txBox="1">
            <a:spLocks noChangeArrowheads="1"/>
          </p:cNvSpPr>
          <p:nvPr/>
        </p:nvSpPr>
        <p:spPr bwMode="auto">
          <a:xfrm>
            <a:off x="179388" y="3787775"/>
            <a:ext cx="1149350" cy="3667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Arial" pitchFamily="34" charset="0"/>
              </a:rPr>
              <a:t>Segment</a:t>
            </a:r>
          </a:p>
        </p:txBody>
      </p:sp>
      <p:sp>
        <p:nvSpPr>
          <p:cNvPr id="110602" name="Text Box 10"/>
          <p:cNvSpPr txBox="1">
            <a:spLocks noChangeArrowheads="1"/>
          </p:cNvSpPr>
          <p:nvPr/>
        </p:nvSpPr>
        <p:spPr bwMode="auto">
          <a:xfrm>
            <a:off x="8316913" y="1412875"/>
            <a:ext cx="793750" cy="3667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Arial" pitchFamily="34" charset="0"/>
              </a:rPr>
              <a:t>TCLK</a:t>
            </a:r>
          </a:p>
        </p:txBody>
      </p:sp>
      <p:sp>
        <p:nvSpPr>
          <p:cNvPr id="110603" name="Line 11"/>
          <p:cNvSpPr>
            <a:spLocks noChangeShapeType="1"/>
          </p:cNvSpPr>
          <p:nvPr/>
        </p:nvSpPr>
        <p:spPr bwMode="auto">
          <a:xfrm flipH="1">
            <a:off x="5724525" y="1628775"/>
            <a:ext cx="2592388" cy="1368425"/>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0604" name="Text Box 2"/>
          <p:cNvSpPr txBox="1">
            <a:spLocks noChangeArrowheads="1"/>
          </p:cNvSpPr>
          <p:nvPr/>
        </p:nvSpPr>
        <p:spPr bwMode="auto">
          <a:xfrm>
            <a:off x="466725" y="333375"/>
            <a:ext cx="64595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Carte ATCA dans son châssis 14’</a:t>
            </a:r>
          </a:p>
        </p:txBody>
      </p:sp>
      <p:sp>
        <p:nvSpPr>
          <p:cNvPr id="11060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8AF473FB-DAC2-459B-B945-88B444E9F97E}" type="slidenum">
              <a:rPr lang="fr-FR" sz="1200">
                <a:solidFill>
                  <a:schemeClr val="tx1">
                    <a:lumMod val="50000"/>
                    <a:lumOff val="50000"/>
                  </a:schemeClr>
                </a:solidFill>
              </a:rPr>
              <a:pPr algn="r">
                <a:defRPr/>
              </a:pPr>
              <a:t>102</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fld id="{ECDFAFB3-75A5-41CC-9E48-A44CA6ABF544}" type="slidenum">
              <a:rPr lang="fr-FR" sz="1200" smtClean="0">
                <a:solidFill>
                  <a:srgbClr val="4E4E4E"/>
                </a:solidFill>
              </a:rPr>
              <a:pPr eaLnBrk="1" hangingPunct="1"/>
              <a:t>103</a:t>
            </a:fld>
            <a:endParaRPr lang="fr-FR" sz="1200" smtClean="0">
              <a:solidFill>
                <a:srgbClr val="4E4E4E"/>
              </a:solidFill>
            </a:endParaRPr>
          </a:p>
        </p:txBody>
      </p:sp>
      <p:pic>
        <p:nvPicPr>
          <p:cNvPr id="111619" name="Picture 2" descr="segment_v2_1_b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836613"/>
            <a:ext cx="3240087"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3" descr="segment_v2_1_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3381375"/>
            <a:ext cx="3240087"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5" descr="core_bott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836613"/>
            <a:ext cx="27368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6" descr="core_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3429000"/>
            <a:ext cx="280828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 Box 7"/>
          <p:cNvSpPr txBox="1">
            <a:spLocks noChangeArrowheads="1"/>
          </p:cNvSpPr>
          <p:nvPr/>
        </p:nvSpPr>
        <p:spPr bwMode="auto">
          <a:xfrm>
            <a:off x="323850" y="5589588"/>
            <a:ext cx="861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latin typeface="Arial" pitchFamily="34" charset="0"/>
              </a:rPr>
              <a:t>Format mécanique CMC, alimentation 3.3V, données séries800 Mb/s, Ethernet</a:t>
            </a:r>
          </a:p>
          <a:p>
            <a:pPr eaLnBrk="1" hangingPunct="1"/>
            <a:r>
              <a:rPr lang="fr-FR" sz="1800" b="1">
                <a:latin typeface="Arial" pitchFamily="34" charset="0"/>
              </a:rPr>
              <a:t> entrées Optiques 2GB/s, JTAG, FPGA V4FX60(PPC/linux)</a:t>
            </a:r>
          </a:p>
        </p:txBody>
      </p:sp>
      <p:sp>
        <p:nvSpPr>
          <p:cNvPr id="573448" name="Rectangle 8"/>
          <p:cNvSpPr>
            <a:spLocks noChangeArrowheads="1"/>
          </p:cNvSpPr>
          <p:nvPr/>
        </p:nvSpPr>
        <p:spPr bwMode="auto">
          <a:xfrm>
            <a:off x="684213" y="115888"/>
            <a:ext cx="5959475" cy="5191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fr-FR" sz="2800" b="1">
                <a:solidFill>
                  <a:srgbClr val="DC6308"/>
                </a:solidFill>
              </a:rPr>
              <a:t>Cartes Segment  et Core AGATA</a:t>
            </a:r>
          </a:p>
        </p:txBody>
      </p:sp>
      <p:sp>
        <p:nvSpPr>
          <p:cNvPr id="11162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38903E4B-9C5A-422B-8D8A-13820E2BFF89}" type="slidenum">
              <a:rPr lang="fr-FR" sz="1200">
                <a:solidFill>
                  <a:schemeClr val="tx1">
                    <a:lumMod val="50000"/>
                    <a:lumOff val="50000"/>
                  </a:schemeClr>
                </a:solidFill>
              </a:rPr>
              <a:pPr algn="r">
                <a:defRPr/>
              </a:pPr>
              <a:t>103</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1822450" cy="179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3" name="Line 26"/>
          <p:cNvSpPr>
            <a:spLocks noChangeShapeType="1"/>
          </p:cNvSpPr>
          <p:nvPr/>
        </p:nvSpPr>
        <p:spPr bwMode="auto">
          <a:xfrm flipH="1" flipV="1">
            <a:off x="1908175" y="1916113"/>
            <a:ext cx="2447925" cy="936625"/>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7A00"/>
                  </a:outerShdw>
                </a:effectLst>
              </a14:hiddenEffects>
            </a:ext>
          </a:extLst>
        </p:spPr>
        <p:txBody>
          <a:bodyPr/>
          <a:lstStyle/>
          <a:p>
            <a:endParaRPr lang="fr-FR"/>
          </a:p>
        </p:txBody>
      </p:sp>
      <p:sp>
        <p:nvSpPr>
          <p:cNvPr id="112644" name="Line 25"/>
          <p:cNvSpPr>
            <a:spLocks noChangeShapeType="1"/>
          </p:cNvSpPr>
          <p:nvPr/>
        </p:nvSpPr>
        <p:spPr bwMode="auto">
          <a:xfrm flipV="1">
            <a:off x="1908175" y="1235075"/>
            <a:ext cx="2447925" cy="576263"/>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7A00"/>
                  </a:outerShdw>
                </a:effectLst>
              </a14:hiddenEffects>
            </a:ext>
          </a:extLst>
        </p:spPr>
        <p:txBody>
          <a:bodyPr/>
          <a:lstStyle/>
          <a:p>
            <a:endParaRPr lang="fr-FR"/>
          </a:p>
        </p:txBody>
      </p:sp>
      <p:sp>
        <p:nvSpPr>
          <p:cNvPr id="112645" name="Text Box 2"/>
          <p:cNvSpPr txBox="1">
            <a:spLocks noChangeArrowheads="1"/>
          </p:cNvSpPr>
          <p:nvPr/>
        </p:nvSpPr>
        <p:spPr bwMode="auto">
          <a:xfrm>
            <a:off x="323850" y="260350"/>
            <a:ext cx="828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Architecture globale de la chaine d’acquisition</a:t>
            </a:r>
          </a:p>
        </p:txBody>
      </p:sp>
      <p:pic>
        <p:nvPicPr>
          <p:cNvPr id="11264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0338" y="1196975"/>
            <a:ext cx="1655762" cy="1633538"/>
          </a:xfrm>
          <a:prstGeom prst="rect">
            <a:avLst/>
          </a:prstGeom>
          <a:noFill/>
          <a:ln w="28575">
            <a:solidFill>
              <a:srgbClr val="00CC00"/>
            </a:solidFill>
            <a:miter lim="800000"/>
            <a:headEnd/>
            <a:tailEnd/>
          </a:ln>
          <a:extLst>
            <a:ext uri="{909E8E84-426E-40DD-AFC4-6F175D3DCCD1}">
              <a14:hiddenFill xmlns:a14="http://schemas.microsoft.com/office/drawing/2010/main">
                <a:solidFill>
                  <a:srgbClr val="FFFFFF"/>
                </a:solidFill>
              </a14:hiddenFill>
            </a:ext>
          </a:extLst>
        </p:spPr>
      </p:pic>
      <p:pic>
        <p:nvPicPr>
          <p:cNvPr id="112647"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8175" y="3644900"/>
            <a:ext cx="22320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Picture 11" descr="DSCN088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3429000"/>
            <a:ext cx="2592387"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21" name="Rectangle 13"/>
          <p:cNvSpPr>
            <a:spLocks noChangeArrowheads="1"/>
          </p:cNvSpPr>
          <p:nvPr/>
        </p:nvSpPr>
        <p:spPr bwMode="auto">
          <a:xfrm>
            <a:off x="2124075" y="836613"/>
            <a:ext cx="5543550" cy="3365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600" b="1"/>
              <a:t>180 «clusters » hexagonaux  en Germanium</a:t>
            </a:r>
          </a:p>
        </p:txBody>
      </p:sp>
      <p:sp>
        <p:nvSpPr>
          <p:cNvPr id="112650" name="Oval 14"/>
          <p:cNvSpPr>
            <a:spLocks noChangeArrowheads="1"/>
          </p:cNvSpPr>
          <p:nvPr/>
        </p:nvSpPr>
        <p:spPr bwMode="auto">
          <a:xfrm>
            <a:off x="3492500" y="2060575"/>
            <a:ext cx="1295400" cy="1081088"/>
          </a:xfrm>
          <a:prstGeom prst="ellipse">
            <a:avLst/>
          </a:prstGeom>
          <a:noFill/>
          <a:ln w="9525">
            <a:solidFill>
              <a:srgbClr val="DC6308"/>
            </a:solidFill>
            <a:round/>
            <a:headEnd/>
            <a:tailEnd/>
          </a:ln>
          <a:effectLst>
            <a:prstShdw prst="shdw17" dist="17961" dir="2700000">
              <a:srgbClr val="843B05"/>
            </a:prst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580623" name="Rectangle 15"/>
          <p:cNvSpPr>
            <a:spLocks noChangeArrowheads="1"/>
          </p:cNvSpPr>
          <p:nvPr/>
        </p:nvSpPr>
        <p:spPr bwMode="auto">
          <a:xfrm>
            <a:off x="4427538" y="1844675"/>
            <a:ext cx="3803650" cy="3365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fr-FR" sz="1600"/>
              <a:t>12 cartes PAC (3 voies) + 1  carte core</a:t>
            </a:r>
          </a:p>
        </p:txBody>
      </p:sp>
      <p:sp>
        <p:nvSpPr>
          <p:cNvPr id="580624" name="AutoShape 16"/>
          <p:cNvSpPr>
            <a:spLocks noChangeArrowheads="1"/>
          </p:cNvSpPr>
          <p:nvPr/>
        </p:nvSpPr>
        <p:spPr bwMode="auto">
          <a:xfrm rot="5400000">
            <a:off x="4608512" y="3824288"/>
            <a:ext cx="142875" cy="1657350"/>
          </a:xfrm>
          <a:prstGeom prst="can">
            <a:avLst>
              <a:gd name="adj" fmla="val 169543"/>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fr-FR"/>
          </a:p>
        </p:txBody>
      </p:sp>
      <p:sp>
        <p:nvSpPr>
          <p:cNvPr id="580625" name="Freeform 17"/>
          <p:cNvSpPr>
            <a:spLocks/>
          </p:cNvSpPr>
          <p:nvPr/>
        </p:nvSpPr>
        <p:spPr bwMode="auto">
          <a:xfrm>
            <a:off x="3419475" y="2733675"/>
            <a:ext cx="623888" cy="263525"/>
          </a:xfrm>
          <a:custGeom>
            <a:avLst/>
            <a:gdLst>
              <a:gd name="T0" fmla="*/ 0 w 393"/>
              <a:gd name="T1" fmla="*/ 75 h 166"/>
              <a:gd name="T2" fmla="*/ 136 w 393"/>
              <a:gd name="T3" fmla="*/ 166 h 166"/>
            </a:gdLst>
            <a:ahLst/>
            <a:cxnLst>
              <a:cxn ang="0">
                <a:pos x="T0" y="T1"/>
              </a:cxn>
              <a:cxn ang="0">
                <a:pos x="T2" y="T3"/>
              </a:cxn>
            </a:cxnLst>
            <a:rect l="0" t="0" r="r" b="b"/>
            <a:pathLst>
              <a:path w="393" h="166">
                <a:moveTo>
                  <a:pt x="0" y="75"/>
                </a:moveTo>
                <a:cubicBezTo>
                  <a:pt x="196" y="37"/>
                  <a:pt x="393" y="0"/>
                  <a:pt x="136" y="166"/>
                </a:cubicBezTo>
              </a:path>
            </a:pathLst>
          </a:cu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Lst>
        </p:spPr>
        <p:txBody>
          <a:bodyPr/>
          <a:lstStyle/>
          <a:p>
            <a:pPr>
              <a:defRPr/>
            </a:pPr>
            <a:endParaRPr lang="fr-FR"/>
          </a:p>
        </p:txBody>
      </p:sp>
      <p:sp>
        <p:nvSpPr>
          <p:cNvPr id="112654" name="Freeform 18"/>
          <p:cNvSpPr>
            <a:spLocks/>
          </p:cNvSpPr>
          <p:nvPr/>
        </p:nvSpPr>
        <p:spPr bwMode="auto">
          <a:xfrm>
            <a:off x="2987675" y="2565400"/>
            <a:ext cx="1619250" cy="1079500"/>
          </a:xfrm>
          <a:custGeom>
            <a:avLst/>
            <a:gdLst>
              <a:gd name="T0" fmla="*/ 2147483647 w 1020"/>
              <a:gd name="T1" fmla="*/ 0 h 680"/>
              <a:gd name="T2" fmla="*/ 2147483647 w 1020"/>
              <a:gd name="T3" fmla="*/ 2147483647 h 680"/>
              <a:gd name="T4" fmla="*/ 2147483647 w 1020"/>
              <a:gd name="T5" fmla="*/ 2147483647 h 680"/>
              <a:gd name="T6" fmla="*/ 2147483647 w 1020"/>
              <a:gd name="T7" fmla="*/ 2147483647 h 680"/>
              <a:gd name="T8" fmla="*/ 2147483647 w 1020"/>
              <a:gd name="T9" fmla="*/ 2147483647 h 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0" h="680">
                <a:moveTo>
                  <a:pt x="695" y="0"/>
                </a:moveTo>
                <a:cubicBezTo>
                  <a:pt x="699" y="3"/>
                  <a:pt x="703" y="7"/>
                  <a:pt x="741" y="45"/>
                </a:cubicBezTo>
                <a:cubicBezTo>
                  <a:pt x="779" y="83"/>
                  <a:pt x="1020" y="173"/>
                  <a:pt x="922" y="226"/>
                </a:cubicBezTo>
                <a:cubicBezTo>
                  <a:pt x="824" y="279"/>
                  <a:pt x="302" y="287"/>
                  <a:pt x="151" y="363"/>
                </a:cubicBezTo>
                <a:cubicBezTo>
                  <a:pt x="0" y="439"/>
                  <a:pt x="38" y="627"/>
                  <a:pt x="15" y="680"/>
                </a:cubicBezTo>
              </a:path>
            </a:pathLst>
          </a:custGeom>
          <a:noFill/>
          <a:ln w="38100" cmpd="sng">
            <a:solidFill>
              <a:srgbClr val="3333FF"/>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1F1F99"/>
                  </a:outerShdw>
                </a:effectLst>
              </a14:hiddenEffects>
            </a:ext>
          </a:extLst>
        </p:spPr>
        <p:txBody>
          <a:bodyPr/>
          <a:lstStyle/>
          <a:p>
            <a:endParaRPr lang="fr-FR"/>
          </a:p>
        </p:txBody>
      </p:sp>
      <p:sp>
        <p:nvSpPr>
          <p:cNvPr id="580627" name="Rectangle 19"/>
          <p:cNvSpPr>
            <a:spLocks noChangeArrowheads="1"/>
          </p:cNvSpPr>
          <p:nvPr/>
        </p:nvSpPr>
        <p:spPr bwMode="auto">
          <a:xfrm>
            <a:off x="4140200" y="4724400"/>
            <a:ext cx="1093788" cy="5810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600"/>
              <a:t>Fibres</a:t>
            </a:r>
          </a:p>
          <a:p>
            <a:pPr algn="ctr">
              <a:defRPr/>
            </a:pPr>
            <a:r>
              <a:rPr lang="fr-FR" sz="1600"/>
              <a:t> optiques </a:t>
            </a:r>
          </a:p>
        </p:txBody>
      </p:sp>
      <p:sp>
        <p:nvSpPr>
          <p:cNvPr id="580628" name="Rectangle 20"/>
          <p:cNvSpPr>
            <a:spLocks noChangeArrowheads="1"/>
          </p:cNvSpPr>
          <p:nvPr/>
        </p:nvSpPr>
        <p:spPr bwMode="auto">
          <a:xfrm>
            <a:off x="1619250" y="5373688"/>
            <a:ext cx="2744788" cy="7016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342900" indent="-342900">
              <a:buFontTx/>
              <a:buAutoNum type="arabicPlain" startAt="180"/>
              <a:defRPr/>
            </a:pPr>
            <a:r>
              <a:rPr lang="fr-FR" sz="1600" b="1"/>
              <a:t> modules « digitizer »</a:t>
            </a:r>
          </a:p>
          <a:p>
            <a:pPr marL="342900" indent="-342900">
              <a:defRPr/>
            </a:pPr>
            <a:r>
              <a:rPr lang="fr-FR" sz="1200" b="1"/>
              <a:t>36 voies de mesure +</a:t>
            </a:r>
          </a:p>
          <a:p>
            <a:pPr marL="342900" indent="-342900">
              <a:defRPr/>
            </a:pPr>
            <a:r>
              <a:rPr lang="fr-FR" sz="1200" b="1"/>
              <a:t> 1 voie centrale CORE</a:t>
            </a:r>
          </a:p>
        </p:txBody>
      </p:sp>
      <p:sp>
        <p:nvSpPr>
          <p:cNvPr id="580629" name="Rectangle 21"/>
          <p:cNvSpPr>
            <a:spLocks noChangeArrowheads="1"/>
          </p:cNvSpPr>
          <p:nvPr/>
        </p:nvSpPr>
        <p:spPr bwMode="auto">
          <a:xfrm>
            <a:off x="5003800" y="2492375"/>
            <a:ext cx="3313113" cy="9159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342900" indent="-342900" algn="ctr">
              <a:defRPr/>
            </a:pPr>
            <a:r>
              <a:rPr lang="fr-FR" sz="1800" b="1"/>
              <a:t>30 châssis ATCA de</a:t>
            </a:r>
          </a:p>
          <a:p>
            <a:pPr marL="342900" indent="-342900" algn="ctr">
              <a:defRPr/>
            </a:pPr>
            <a:r>
              <a:rPr lang="fr-FR" sz="1800" b="1"/>
              <a:t>180 cartes Maitre et</a:t>
            </a:r>
          </a:p>
          <a:p>
            <a:pPr marL="342900" indent="-342900" algn="ctr">
              <a:defRPr/>
            </a:pPr>
            <a:r>
              <a:rPr lang="fr-FR" sz="1800" b="1"/>
              <a:t>180 cartes Esclave </a:t>
            </a:r>
          </a:p>
        </p:txBody>
      </p:sp>
      <p:sp>
        <p:nvSpPr>
          <p:cNvPr id="112658" name="Line 23"/>
          <p:cNvSpPr>
            <a:spLocks noChangeShapeType="1"/>
          </p:cNvSpPr>
          <p:nvPr/>
        </p:nvSpPr>
        <p:spPr bwMode="auto">
          <a:xfrm flipH="1">
            <a:off x="1835150" y="1196975"/>
            <a:ext cx="865188" cy="576263"/>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7A00"/>
                  </a:outerShdw>
                </a:effectLst>
              </a14:hiddenEffects>
            </a:ext>
          </a:extLst>
        </p:spPr>
        <p:txBody>
          <a:bodyPr/>
          <a:lstStyle/>
          <a:p>
            <a:endParaRPr lang="fr-FR"/>
          </a:p>
        </p:txBody>
      </p:sp>
      <p:sp>
        <p:nvSpPr>
          <p:cNvPr id="112659" name="Line 24"/>
          <p:cNvSpPr>
            <a:spLocks noChangeShapeType="1"/>
          </p:cNvSpPr>
          <p:nvPr/>
        </p:nvSpPr>
        <p:spPr bwMode="auto">
          <a:xfrm>
            <a:off x="1782763" y="1989138"/>
            <a:ext cx="917575" cy="801687"/>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7A00"/>
                  </a:outerShdw>
                </a:effectLst>
              </a14:hiddenEffects>
            </a:ext>
          </a:extLst>
        </p:spPr>
        <p:txBody>
          <a:bodyPr/>
          <a:lstStyle/>
          <a:p>
            <a:endParaRPr lang="fr-FR"/>
          </a:p>
        </p:txBody>
      </p:sp>
      <p:sp>
        <p:nvSpPr>
          <p:cNvPr id="580645" name="Rectangle 37"/>
          <p:cNvSpPr>
            <a:spLocks noChangeArrowheads="1"/>
          </p:cNvSpPr>
          <p:nvPr/>
        </p:nvSpPr>
        <p:spPr bwMode="auto">
          <a:xfrm>
            <a:off x="4284663" y="4149725"/>
            <a:ext cx="1223962"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ctr" eaLnBrk="0" hangingPunct="0">
              <a:defRPr/>
            </a:pPr>
            <a:r>
              <a:rPr lang="fr-FR" sz="1800" b="1"/>
              <a:t>2 Gbits/s</a:t>
            </a:r>
          </a:p>
        </p:txBody>
      </p:sp>
      <p:sp>
        <p:nvSpPr>
          <p:cNvPr id="580648" name="Rectangle 40"/>
          <p:cNvSpPr>
            <a:spLocks noChangeArrowheads="1"/>
          </p:cNvSpPr>
          <p:nvPr/>
        </p:nvSpPr>
        <p:spPr bwMode="auto">
          <a:xfrm>
            <a:off x="1619250" y="2924175"/>
            <a:ext cx="1539875" cy="5810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600"/>
              <a:t>Liaison filaire</a:t>
            </a:r>
          </a:p>
          <a:p>
            <a:pPr algn="ctr">
              <a:defRPr/>
            </a:pPr>
            <a:r>
              <a:rPr lang="fr-FR" sz="1600"/>
              <a:t>différentielle </a:t>
            </a:r>
          </a:p>
        </p:txBody>
      </p:sp>
      <p:sp>
        <p:nvSpPr>
          <p:cNvPr id="112662"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2FF6D467-D8DD-4D06-9BFE-F7257AD96768}" type="slidenum">
              <a:rPr lang="fr-FR" sz="1200">
                <a:solidFill>
                  <a:schemeClr val="tx1">
                    <a:lumMod val="50000"/>
                    <a:lumOff val="50000"/>
                  </a:schemeClr>
                </a:solidFill>
              </a:rPr>
              <a:pPr algn="r">
                <a:defRPr/>
              </a:pPr>
              <a:t>104</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fld id="{3CAC104A-442F-42F3-80F9-5E5D33F8B0EB}" type="slidenum">
              <a:rPr lang="fr-FR" sz="1200" smtClean="0">
                <a:solidFill>
                  <a:srgbClr val="4E4E4E"/>
                </a:solidFill>
              </a:rPr>
              <a:pPr eaLnBrk="1" hangingPunct="1"/>
              <a:t>105</a:t>
            </a:fld>
            <a:endParaRPr lang="fr-FR" sz="1200" smtClean="0">
              <a:solidFill>
                <a:srgbClr val="4E4E4E"/>
              </a:solidFill>
            </a:endParaRPr>
          </a:p>
        </p:txBody>
      </p:sp>
      <p:grpSp>
        <p:nvGrpSpPr>
          <p:cNvPr id="113667" name="Group 3"/>
          <p:cNvGrpSpPr>
            <a:grpSpLocks/>
          </p:cNvGrpSpPr>
          <p:nvPr/>
        </p:nvGrpSpPr>
        <p:grpSpPr bwMode="auto">
          <a:xfrm>
            <a:off x="2627313" y="836613"/>
            <a:ext cx="6192837" cy="5224462"/>
            <a:chOff x="1392" y="192"/>
            <a:chExt cx="4320" cy="3744"/>
          </a:xfrm>
        </p:grpSpPr>
        <p:sp>
          <p:nvSpPr>
            <p:cNvPr id="113675" name="Oval 4"/>
            <p:cNvSpPr>
              <a:spLocks noChangeArrowheads="1"/>
            </p:cNvSpPr>
            <p:nvPr/>
          </p:nvSpPr>
          <p:spPr bwMode="auto">
            <a:xfrm>
              <a:off x="3292" y="2596"/>
              <a:ext cx="45" cy="46"/>
            </a:xfrm>
            <a:prstGeom prst="ellipse">
              <a:avLst/>
            </a:prstGeom>
            <a:solidFill>
              <a:schemeClr val="hlink">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fr-FR"/>
            </a:p>
          </p:txBody>
        </p:sp>
        <p:sp>
          <p:nvSpPr>
            <p:cNvPr id="113676" name="Oval 5"/>
            <p:cNvSpPr>
              <a:spLocks noChangeArrowheads="1"/>
            </p:cNvSpPr>
            <p:nvPr/>
          </p:nvSpPr>
          <p:spPr bwMode="auto">
            <a:xfrm>
              <a:off x="3066" y="2596"/>
              <a:ext cx="45" cy="46"/>
            </a:xfrm>
            <a:prstGeom prst="ellipse">
              <a:avLst/>
            </a:prstGeom>
            <a:solidFill>
              <a:srgbClr val="FAFA28">
                <a:alpha val="50195"/>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fr-FR"/>
            </a:p>
          </p:txBody>
        </p:sp>
        <p:pic>
          <p:nvPicPr>
            <p:cNvPr id="113677" name="Picture 6" descr="lhcb-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 y="608"/>
              <a:ext cx="4320" cy="3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3678" name="Rectangle 7"/>
            <p:cNvSpPr>
              <a:spLocks noChangeArrowheads="1"/>
            </p:cNvSpPr>
            <p:nvPr/>
          </p:nvSpPr>
          <p:spPr bwMode="auto">
            <a:xfrm>
              <a:off x="4016" y="793"/>
              <a:ext cx="633" cy="2588"/>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bg2">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fr-FR"/>
            </a:p>
          </p:txBody>
        </p:sp>
        <p:sp>
          <p:nvSpPr>
            <p:cNvPr id="113679" name="Line 8"/>
            <p:cNvSpPr>
              <a:spLocks noChangeShapeType="1"/>
            </p:cNvSpPr>
            <p:nvPr/>
          </p:nvSpPr>
          <p:spPr bwMode="auto">
            <a:xfrm flipH="1">
              <a:off x="3654" y="3012"/>
              <a:ext cx="362" cy="462"/>
            </a:xfrm>
            <a:prstGeom prst="line">
              <a:avLst/>
            </a:prstGeom>
            <a:noFill/>
            <a:ln w="28575">
              <a:solidFill>
                <a:schemeClr val="hlink"/>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fr-FR"/>
            </a:p>
          </p:txBody>
        </p:sp>
        <p:sp>
          <p:nvSpPr>
            <p:cNvPr id="113680" name="Text Box 9"/>
            <p:cNvSpPr txBox="1">
              <a:spLocks noChangeArrowheads="1"/>
            </p:cNvSpPr>
            <p:nvPr/>
          </p:nvSpPr>
          <p:spPr bwMode="auto">
            <a:xfrm>
              <a:off x="2936" y="3381"/>
              <a:ext cx="801" cy="203"/>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fr-FR" sz="1400">
                  <a:solidFill>
                    <a:schemeClr val="hlink"/>
                  </a:solidFill>
                  <a:latin typeface="Arial" pitchFamily="34" charset="0"/>
                </a:rPr>
                <a:t>calorim</a:t>
              </a:r>
              <a:r>
                <a:rPr lang="en-US" sz="1400">
                  <a:solidFill>
                    <a:schemeClr val="hlink"/>
                  </a:solidFill>
                  <a:latin typeface="Arial" pitchFamily="34" charset="0"/>
                </a:rPr>
                <a:t>eters</a:t>
              </a:r>
              <a:endParaRPr lang="fr-FR" sz="1400">
                <a:solidFill>
                  <a:schemeClr val="hlink"/>
                </a:solidFill>
                <a:latin typeface="Arial" pitchFamily="34" charset="0"/>
              </a:endParaRPr>
            </a:p>
          </p:txBody>
        </p:sp>
        <p:sp>
          <p:nvSpPr>
            <p:cNvPr id="113681" name="Rectangle 10"/>
            <p:cNvSpPr>
              <a:spLocks noChangeArrowheads="1"/>
            </p:cNvSpPr>
            <p:nvPr/>
          </p:nvSpPr>
          <p:spPr bwMode="auto">
            <a:xfrm>
              <a:off x="4016" y="516"/>
              <a:ext cx="633" cy="277"/>
            </a:xfrm>
            <a:prstGeom prst="rect">
              <a:avLst/>
            </a:prstGeom>
            <a:solidFill>
              <a:srgbClr val="FFFF66">
                <a:alpha val="50195"/>
              </a:srgbClr>
            </a:solidFill>
            <a:ln w="381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fr-FR"/>
            </a:p>
          </p:txBody>
        </p:sp>
        <p:sp>
          <p:nvSpPr>
            <p:cNvPr id="113682" name="Text Box 11"/>
            <p:cNvSpPr txBox="1">
              <a:spLocks noChangeArrowheads="1"/>
            </p:cNvSpPr>
            <p:nvPr/>
          </p:nvSpPr>
          <p:spPr bwMode="auto">
            <a:xfrm>
              <a:off x="3965" y="524"/>
              <a:ext cx="777" cy="282"/>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en-US" sz="1100" b="1">
                  <a:latin typeface="Arial" pitchFamily="34" charset="0"/>
                </a:rPr>
                <a:t>27 electronics</a:t>
              </a:r>
            </a:p>
            <a:p>
              <a:pPr algn="ctr">
                <a:lnSpc>
                  <a:spcPct val="90000"/>
                </a:lnSpc>
              </a:pPr>
              <a:r>
                <a:rPr lang="en-US" sz="1100" b="1">
                  <a:latin typeface="Arial" pitchFamily="34" charset="0"/>
                </a:rPr>
                <a:t>crates</a:t>
              </a:r>
              <a:endParaRPr lang="fr-FR" sz="1100" b="1">
                <a:latin typeface="Arial" pitchFamily="34" charset="0"/>
              </a:endParaRPr>
            </a:p>
          </p:txBody>
        </p:sp>
        <p:sp>
          <p:nvSpPr>
            <p:cNvPr id="113683" name="Line 12"/>
            <p:cNvSpPr>
              <a:spLocks noChangeShapeType="1"/>
            </p:cNvSpPr>
            <p:nvPr/>
          </p:nvSpPr>
          <p:spPr bwMode="auto">
            <a:xfrm flipV="1">
              <a:off x="1573" y="192"/>
              <a:ext cx="3754" cy="1895"/>
            </a:xfrm>
            <a:prstGeom prst="line">
              <a:avLst/>
            </a:prstGeom>
            <a:noFill/>
            <a:ln w="12700">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fr-FR"/>
            </a:p>
          </p:txBody>
        </p:sp>
        <p:sp>
          <p:nvSpPr>
            <p:cNvPr id="113684" name="Rectangle 13"/>
            <p:cNvSpPr>
              <a:spLocks noChangeArrowheads="1"/>
            </p:cNvSpPr>
            <p:nvPr/>
          </p:nvSpPr>
          <p:spPr bwMode="auto">
            <a:xfrm>
              <a:off x="4016" y="3381"/>
              <a:ext cx="633" cy="278"/>
            </a:xfrm>
            <a:prstGeom prst="rect">
              <a:avLst/>
            </a:prstGeom>
            <a:solidFill>
              <a:srgbClr val="FFFF66">
                <a:alpha val="50195"/>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fr-FR"/>
            </a:p>
          </p:txBody>
        </p:sp>
        <p:sp>
          <p:nvSpPr>
            <p:cNvPr id="113685" name="Text Box 14"/>
            <p:cNvSpPr txBox="1">
              <a:spLocks noChangeArrowheads="1"/>
            </p:cNvSpPr>
            <p:nvPr/>
          </p:nvSpPr>
          <p:spPr bwMode="auto">
            <a:xfrm>
              <a:off x="4059" y="3400"/>
              <a:ext cx="523" cy="282"/>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en-US" sz="1100" b="1">
                  <a:latin typeface="Arial" pitchFamily="34" charset="0"/>
                </a:rPr>
                <a:t>Power</a:t>
              </a:r>
            </a:p>
            <a:p>
              <a:pPr algn="ctr">
                <a:lnSpc>
                  <a:spcPct val="90000"/>
                </a:lnSpc>
              </a:pPr>
              <a:r>
                <a:rPr lang="en-US" sz="1100" b="1">
                  <a:latin typeface="Arial" pitchFamily="34" charset="0"/>
                </a:rPr>
                <a:t>supplies</a:t>
              </a:r>
              <a:endParaRPr lang="fr-FR" sz="1100" b="1">
                <a:latin typeface="Arial" pitchFamily="34" charset="0"/>
              </a:endParaRPr>
            </a:p>
          </p:txBody>
        </p:sp>
        <p:sp>
          <p:nvSpPr>
            <p:cNvPr id="113686" name="Text Box 15"/>
            <p:cNvSpPr txBox="1">
              <a:spLocks noChangeArrowheads="1"/>
            </p:cNvSpPr>
            <p:nvPr/>
          </p:nvSpPr>
          <p:spPr bwMode="auto">
            <a:xfrm rot="-5408636">
              <a:off x="3452" y="1859"/>
              <a:ext cx="1231" cy="198"/>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en-US" sz="1400">
                  <a:latin typeface="Arial" pitchFamily="34" charset="0"/>
                </a:rPr>
                <a:t>Spd &amp;   Preshower</a:t>
              </a:r>
              <a:endParaRPr lang="fr-FR" sz="1400">
                <a:latin typeface="Arial" pitchFamily="34" charset="0"/>
              </a:endParaRPr>
            </a:p>
          </p:txBody>
        </p:sp>
        <p:pic>
          <p:nvPicPr>
            <p:cNvPr id="113687" name="Picture 16" descr="bd00013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8" y="3360"/>
              <a:ext cx="27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8" name="Text Box 17"/>
          <p:cNvSpPr txBox="1">
            <a:spLocks noChangeArrowheads="1"/>
          </p:cNvSpPr>
          <p:nvPr/>
        </p:nvSpPr>
        <p:spPr bwMode="auto">
          <a:xfrm>
            <a:off x="107950" y="3068638"/>
            <a:ext cx="2260600" cy="701675"/>
          </a:xfrm>
          <a:prstGeom prst="rect">
            <a:avLst/>
          </a:prstGeom>
          <a:solidFill>
            <a:srgbClr val="33CCFF"/>
          </a:solidFill>
          <a:ln>
            <a:noFill/>
          </a:ln>
          <a:effectLst/>
          <a:extLst>
            <a:ext uri="{91240B29-F687-4F45-9708-019B960494DF}">
              <a14:hiddenLine xmlns:a14="http://schemas.microsoft.com/office/drawing/2010/main" w="381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a:latin typeface="Arial" pitchFamily="34" charset="0"/>
              </a:rPr>
              <a:t>E</a:t>
            </a:r>
            <a:r>
              <a:rPr lang="en-US" sz="2000">
                <a:latin typeface="Arial" pitchFamily="34" charset="0"/>
              </a:rPr>
              <a:t>CAL</a:t>
            </a:r>
            <a:r>
              <a:rPr lang="fr-FR" sz="2000">
                <a:latin typeface="Arial" pitchFamily="34" charset="0"/>
              </a:rPr>
              <a:t> : 6000 ch shashlik (Pb-scint)</a:t>
            </a:r>
          </a:p>
        </p:txBody>
      </p:sp>
      <p:sp>
        <p:nvSpPr>
          <p:cNvPr id="113669" name="Text Box 18"/>
          <p:cNvSpPr txBox="1">
            <a:spLocks noChangeArrowheads="1"/>
          </p:cNvSpPr>
          <p:nvPr/>
        </p:nvSpPr>
        <p:spPr bwMode="auto">
          <a:xfrm>
            <a:off x="107950" y="2060575"/>
            <a:ext cx="2260600" cy="701675"/>
          </a:xfrm>
          <a:prstGeom prst="rect">
            <a:avLst/>
          </a:prstGeom>
          <a:solidFill>
            <a:srgbClr val="66FF66"/>
          </a:solidFill>
          <a:ln>
            <a:noFill/>
          </a:ln>
          <a:effectLst/>
          <a:extLst>
            <a:ext uri="{91240B29-F687-4F45-9708-019B960494DF}">
              <a14:hiddenLine xmlns:a14="http://schemas.microsoft.com/office/drawing/2010/main" w="381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a:latin typeface="Arial" pitchFamily="34" charset="0"/>
              </a:rPr>
              <a:t>PS/SPD : 6000 ch pads + fibers</a:t>
            </a:r>
          </a:p>
        </p:txBody>
      </p:sp>
      <p:sp>
        <p:nvSpPr>
          <p:cNvPr id="113670" name="Text Box 19"/>
          <p:cNvSpPr txBox="1">
            <a:spLocks noChangeArrowheads="1"/>
          </p:cNvSpPr>
          <p:nvPr/>
        </p:nvSpPr>
        <p:spPr bwMode="auto">
          <a:xfrm>
            <a:off x="76200" y="4267200"/>
            <a:ext cx="2260600" cy="701675"/>
          </a:xfrm>
          <a:prstGeom prst="rect">
            <a:avLst/>
          </a:prstGeom>
          <a:solidFill>
            <a:schemeClr val="accent1"/>
          </a:solidFill>
          <a:ln>
            <a:noFill/>
          </a:ln>
          <a:effectLst/>
          <a:extLst>
            <a:ext uri="{91240B29-F687-4F45-9708-019B960494DF}">
              <a14:hiddenLine xmlns:a14="http://schemas.microsoft.com/office/drawing/2010/main" w="381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a:latin typeface="Arial" pitchFamily="34" charset="0"/>
              </a:rPr>
              <a:t>H</a:t>
            </a:r>
            <a:r>
              <a:rPr lang="en-US" sz="2000">
                <a:latin typeface="Arial" pitchFamily="34" charset="0"/>
              </a:rPr>
              <a:t>CAL</a:t>
            </a:r>
            <a:r>
              <a:rPr lang="fr-FR" sz="2000">
                <a:latin typeface="Arial" pitchFamily="34" charset="0"/>
              </a:rPr>
              <a:t> : 1500 ch tilecal (Fe-scint)</a:t>
            </a:r>
          </a:p>
        </p:txBody>
      </p:sp>
      <p:sp>
        <p:nvSpPr>
          <p:cNvPr id="113671"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11C0B152-E85D-4D59-8F39-A618DD545466}" type="slidenum">
              <a:rPr lang="fr-FR" sz="1200">
                <a:solidFill>
                  <a:schemeClr val="tx1">
                    <a:lumMod val="50000"/>
                    <a:lumOff val="50000"/>
                  </a:schemeClr>
                </a:solidFill>
              </a:rPr>
              <a:pPr algn="r">
                <a:defRPr/>
              </a:pPr>
              <a:t>105</a:t>
            </a:fld>
            <a:endParaRPr lang="fr-FR" sz="1200" dirty="0">
              <a:solidFill>
                <a:schemeClr val="tx1">
                  <a:lumMod val="50000"/>
                  <a:lumOff val="50000"/>
                </a:schemeClr>
              </a:solidFill>
            </a:endParaRPr>
          </a:p>
        </p:txBody>
      </p:sp>
      <p:sp>
        <p:nvSpPr>
          <p:cNvPr id="113673" name="Text Box 2"/>
          <p:cNvSpPr txBox="1">
            <a:spLocks noChangeArrowheads="1"/>
          </p:cNvSpPr>
          <p:nvPr/>
        </p:nvSpPr>
        <p:spPr bwMode="auto">
          <a:xfrm>
            <a:off x="323850" y="260350"/>
            <a:ext cx="75612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Exemple de chaine d’instrumentation </a:t>
            </a:r>
          </a:p>
          <a:p>
            <a:pPr eaLnBrk="1" hangingPunct="1"/>
            <a:r>
              <a:rPr lang="fr-FR" sz="2800" b="1">
                <a:solidFill>
                  <a:srgbClr val="DC6308"/>
                </a:solidFill>
              </a:rPr>
              <a:t>		en  physique des particules</a:t>
            </a:r>
          </a:p>
        </p:txBody>
      </p:sp>
      <p:sp>
        <p:nvSpPr>
          <p:cNvPr id="113674" name="Rectangle 2"/>
          <p:cNvSpPr>
            <a:spLocks noGrp="1" noChangeArrowheads="1"/>
          </p:cNvSpPr>
          <p:nvPr>
            <p:ph type="title" idx="4294967295"/>
          </p:nvPr>
        </p:nvSpPr>
        <p:spPr bwMode="auto">
          <a:xfrm>
            <a:off x="611188" y="1341438"/>
            <a:ext cx="2592387" cy="503237"/>
          </a:xfrm>
          <a:prstGeom prst="rect">
            <a:avLst/>
          </a:prstGeom>
          <a:solidFill>
            <a:srgbClr val="FFFFFF"/>
          </a:solidFill>
          <a:ln>
            <a:solidFill>
              <a:srgbClr val="000000"/>
            </a:solidFill>
            <a:miter lim="800000"/>
            <a:headEnd/>
            <a:tailEnd/>
          </a:ln>
        </p:spPr>
        <p:txBody>
          <a:bodyPr/>
          <a:lstStyle/>
          <a:p>
            <a:r>
              <a:rPr lang="en-US" sz="2400" smtClean="0">
                <a:latin typeface="Calibri" pitchFamily="34" charset="0"/>
              </a:rPr>
              <a:t>Le détecteur LHCb</a:t>
            </a:r>
            <a:endParaRPr lang="fr-FR" sz="2400" smtClean="0">
              <a:latin typeface="Calibri" pitchFamily="34" charset="0"/>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fld id="{70E10247-A775-490A-BE5D-4CFACCD8298D}" type="slidenum">
              <a:rPr lang="fr-FR" sz="1200" smtClean="0">
                <a:solidFill>
                  <a:srgbClr val="4E4E4E"/>
                </a:solidFill>
              </a:rPr>
              <a:pPr eaLnBrk="1" hangingPunct="1"/>
              <a:t>106</a:t>
            </a:fld>
            <a:endParaRPr lang="fr-FR" sz="1200" smtClean="0">
              <a:solidFill>
                <a:srgbClr val="4E4E4E"/>
              </a:solidFill>
            </a:endParaRPr>
          </a:p>
        </p:txBody>
      </p:sp>
      <p:sp>
        <p:nvSpPr>
          <p:cNvPr id="114691" name="Rectangle 2"/>
          <p:cNvSpPr>
            <a:spLocks noGrp="1" noChangeArrowheads="1"/>
          </p:cNvSpPr>
          <p:nvPr>
            <p:ph type="title" idx="4294967295"/>
          </p:nvPr>
        </p:nvSpPr>
        <p:spPr bwMode="auto">
          <a:xfrm>
            <a:off x="179388" y="260350"/>
            <a:ext cx="8077200" cy="593725"/>
          </a:xfrm>
          <a:prstGeom prst="rect">
            <a:avLst/>
          </a:prstGeom>
          <a:solidFill>
            <a:srgbClr val="FFFFFF"/>
          </a:solidFill>
          <a:ln>
            <a:solidFill>
              <a:srgbClr val="000000"/>
            </a:solidFill>
            <a:miter lim="800000"/>
            <a:headEnd/>
            <a:tailEnd/>
          </a:ln>
        </p:spPr>
        <p:txBody>
          <a:bodyPr/>
          <a:lstStyle/>
          <a:p>
            <a:r>
              <a:rPr lang="en-GB" sz="2800" smtClean="0">
                <a:latin typeface="Calibri" pitchFamily="34" charset="0"/>
              </a:rPr>
              <a:t>Electronique Front-End 40MHz</a:t>
            </a:r>
            <a:endParaRPr lang="fr-FR" sz="2800" smtClean="0">
              <a:latin typeface="Calibri" pitchFamily="34" charset="0"/>
            </a:endParaRPr>
          </a:p>
        </p:txBody>
      </p:sp>
      <p:sp>
        <p:nvSpPr>
          <p:cNvPr id="599043" name="Text Box 3"/>
          <p:cNvSpPr txBox="1">
            <a:spLocks noChangeArrowheads="1"/>
          </p:cNvSpPr>
          <p:nvPr/>
        </p:nvSpPr>
        <p:spPr bwMode="auto">
          <a:xfrm>
            <a:off x="0" y="1412875"/>
            <a:ext cx="617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sz="2000" b="1">
                <a:effectLst>
                  <a:outerShdw blurRad="38100" dist="38100" dir="2700000" algn="tl">
                    <a:srgbClr val="C0C0C0"/>
                  </a:outerShdw>
                </a:effectLst>
              </a:rPr>
              <a:t>27 chassis “full custom” identiques remplis</a:t>
            </a:r>
          </a:p>
          <a:p>
            <a:pPr algn="ctr" eaLnBrk="0" hangingPunct="0">
              <a:defRPr/>
            </a:pPr>
            <a:r>
              <a:rPr lang="en-US" sz="2000" b="1">
                <a:effectLst>
                  <a:outerShdw blurRad="38100" dist="38100" dir="2700000" algn="tl">
                    <a:srgbClr val="C0C0C0"/>
                  </a:outerShdw>
                </a:effectLst>
              </a:rPr>
              <a:t> avec deux types de cartes front-end </a:t>
            </a:r>
            <a:endParaRPr lang="en-US" sz="2000" b="1"/>
          </a:p>
        </p:txBody>
      </p:sp>
      <p:pic>
        <p:nvPicPr>
          <p:cNvPr id="114693" name="Picture 4" descr="to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6588" y="404813"/>
            <a:ext cx="3249612"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AutoShape 5"/>
          <p:cNvSpPr>
            <a:spLocks noChangeArrowheads="1"/>
          </p:cNvSpPr>
          <p:nvPr/>
        </p:nvSpPr>
        <p:spPr bwMode="auto">
          <a:xfrm>
            <a:off x="2819400" y="2895600"/>
            <a:ext cx="152400" cy="304800"/>
          </a:xfrm>
          <a:prstGeom prst="downArrow">
            <a:avLst>
              <a:gd name="adj1" fmla="val 50000"/>
              <a:gd name="adj2" fmla="val 50000"/>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14695" name="AutoShape 6"/>
          <p:cNvSpPr>
            <a:spLocks noChangeArrowheads="1"/>
          </p:cNvSpPr>
          <p:nvPr/>
        </p:nvSpPr>
        <p:spPr bwMode="auto">
          <a:xfrm>
            <a:off x="7451725" y="2852738"/>
            <a:ext cx="442913" cy="152400"/>
          </a:xfrm>
          <a:prstGeom prst="rightArrow">
            <a:avLst>
              <a:gd name="adj1" fmla="val 50000"/>
              <a:gd name="adj2" fmla="val 72656"/>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114696" name="Picture 7" descr="t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3100388"/>
            <a:ext cx="65627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E5CA9DC2-BB24-4147-AB7A-1A81FFF26E98}" type="slidenum">
              <a:rPr lang="fr-FR" sz="1200">
                <a:solidFill>
                  <a:schemeClr val="tx1">
                    <a:lumMod val="50000"/>
                    <a:lumOff val="50000"/>
                  </a:schemeClr>
                </a:solidFill>
              </a:rPr>
              <a:pPr algn="r">
                <a:defRPr/>
              </a:pPr>
              <a:t>106</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fld id="{6A380DB0-E7F5-4110-AFB6-6A2731D08269}" type="slidenum">
              <a:rPr lang="fr-FR" sz="1200" smtClean="0">
                <a:solidFill>
                  <a:srgbClr val="4E4E4E"/>
                </a:solidFill>
              </a:rPr>
              <a:pPr eaLnBrk="1" hangingPunct="1"/>
              <a:t>107</a:t>
            </a:fld>
            <a:endParaRPr lang="fr-FR" sz="1200" smtClean="0">
              <a:solidFill>
                <a:srgbClr val="4E4E4E"/>
              </a:solidFill>
            </a:endParaRPr>
          </a:p>
        </p:txBody>
      </p:sp>
      <p:sp>
        <p:nvSpPr>
          <p:cNvPr id="115715" name="Rectangle 2"/>
          <p:cNvSpPr>
            <a:spLocks noGrp="1" noChangeArrowheads="1"/>
          </p:cNvSpPr>
          <p:nvPr>
            <p:ph type="title" idx="4294967295"/>
          </p:nvPr>
        </p:nvSpPr>
        <p:spPr bwMode="auto">
          <a:xfrm>
            <a:off x="152400" y="152400"/>
            <a:ext cx="8763000" cy="685800"/>
          </a:xfrm>
          <a:prstGeom prst="rect">
            <a:avLst/>
          </a:prstGeom>
          <a:solidFill>
            <a:srgbClr val="FFFFFF"/>
          </a:solidFill>
          <a:ln>
            <a:solidFill>
              <a:srgbClr val="000000"/>
            </a:solidFill>
            <a:miter lim="800000"/>
            <a:headEnd/>
            <a:tailEnd/>
          </a:ln>
        </p:spPr>
        <p:txBody>
          <a:bodyPr/>
          <a:lstStyle/>
          <a:p>
            <a:r>
              <a:rPr lang="en-US" sz="2800" smtClean="0">
                <a:latin typeface="Calibri" pitchFamily="34" charset="0"/>
              </a:rPr>
              <a:t>Ecal/Hcal ASIC layout and FEB prototype</a:t>
            </a:r>
            <a:endParaRPr lang="fr-FR" sz="2800" smtClean="0">
              <a:latin typeface="Calibri" pitchFamily="34" charset="0"/>
            </a:endParaRPr>
          </a:p>
        </p:txBody>
      </p:sp>
      <p:sp>
        <p:nvSpPr>
          <p:cNvPr id="600067" name="Text Box 3"/>
          <p:cNvSpPr txBox="1">
            <a:spLocks noChangeArrowheads="1"/>
          </p:cNvSpPr>
          <p:nvPr/>
        </p:nvSpPr>
        <p:spPr bwMode="auto">
          <a:xfrm>
            <a:off x="1093788" y="990600"/>
            <a:ext cx="1901825" cy="73025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47625" cmpd="thinThick">
                <a:solidFill>
                  <a:srgbClr val="FF99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sz="1400" b="1" u="sng">
                <a:solidFill>
                  <a:srgbClr val="996600"/>
                </a:solidFill>
                <a:effectLst>
                  <a:outerShdw blurRad="38100" dist="38100" dir="2700000" algn="tl">
                    <a:srgbClr val="C0C0C0"/>
                  </a:outerShdw>
                </a:effectLst>
                <a:latin typeface="Arial" pitchFamily="34" charset="0"/>
              </a:rPr>
              <a:t>AMS BiCMOS 0.8um</a:t>
            </a:r>
          </a:p>
          <a:p>
            <a:pPr algn="ctr" eaLnBrk="0" hangingPunct="0">
              <a:defRPr/>
            </a:pPr>
            <a:r>
              <a:rPr lang="en-US" sz="1400" b="1" u="sng">
                <a:solidFill>
                  <a:srgbClr val="996600"/>
                </a:solidFill>
                <a:effectLst>
                  <a:outerShdw blurRad="38100" dist="38100" dir="2700000" algn="tl">
                    <a:srgbClr val="C0C0C0"/>
                  </a:outerShdw>
                </a:effectLst>
                <a:latin typeface="Arial" pitchFamily="34" charset="0"/>
              </a:rPr>
              <a:t>(1.9 x 2.1 mm2)</a:t>
            </a:r>
          </a:p>
          <a:p>
            <a:pPr algn="ctr" eaLnBrk="0" hangingPunct="0">
              <a:defRPr/>
            </a:pPr>
            <a:r>
              <a:rPr lang="en-US" sz="1400" b="1" u="sng">
                <a:solidFill>
                  <a:srgbClr val="996600"/>
                </a:solidFill>
                <a:effectLst>
                  <a:outerShdw blurRad="38100" dist="38100" dir="2700000" algn="tl">
                    <a:srgbClr val="C0C0C0"/>
                  </a:outerShdw>
                </a:effectLst>
                <a:latin typeface="Arial" pitchFamily="34" charset="0"/>
              </a:rPr>
              <a:t>(60mW/ch)</a:t>
            </a:r>
          </a:p>
        </p:txBody>
      </p:sp>
      <p:pic>
        <p:nvPicPr>
          <p:cNvPr id="115717" name="Picture 4" descr="t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190625"/>
            <a:ext cx="50292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9" name="Text Box 5"/>
          <p:cNvSpPr txBox="1">
            <a:spLocks noChangeArrowheads="1"/>
          </p:cNvSpPr>
          <p:nvPr/>
        </p:nvSpPr>
        <p:spPr bwMode="auto">
          <a:xfrm>
            <a:off x="3962400" y="4983163"/>
            <a:ext cx="5268913" cy="284162"/>
          </a:xfrm>
          <a:prstGeom prst="rect">
            <a:avLst/>
          </a:prstGeom>
          <a:noFill/>
          <a:ln>
            <a:noFill/>
          </a:ln>
          <a:effectLst/>
          <a:extLst>
            <a:ext uri="{909E8E84-426E-40DD-AFC4-6F175D3DCCD1}">
              <a14:hiddenFill xmlns:a14="http://schemas.microsoft.com/office/drawing/2010/main">
                <a:solidFill>
                  <a:schemeClr val="bg2">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lnSpc>
                <a:spcPct val="90000"/>
              </a:lnSpc>
              <a:defRPr/>
            </a:pPr>
            <a:r>
              <a:rPr lang="en-US" sz="1400" b="1" u="sng">
                <a:solidFill>
                  <a:srgbClr val="996600"/>
                </a:solidFill>
                <a:effectLst>
                  <a:outerShdw blurRad="38100" dist="38100" dir="2700000" algn="tl">
                    <a:srgbClr val="C0C0C0"/>
                  </a:outerShdw>
                </a:effectLst>
                <a:latin typeface="Arial" pitchFamily="34" charset="0"/>
              </a:rPr>
              <a:t>16-channel prototype of the Ecal/Hcal front-end board (1999)</a:t>
            </a:r>
            <a:endParaRPr lang="fr-FR" sz="1400" b="1" u="sng">
              <a:solidFill>
                <a:srgbClr val="996600"/>
              </a:solidFill>
              <a:effectLst>
                <a:outerShdw blurRad="38100" dist="38100" dir="2700000" algn="tl">
                  <a:srgbClr val="C0C0C0"/>
                </a:outerShdw>
              </a:effectLst>
              <a:latin typeface="Arial" pitchFamily="34" charset="0"/>
            </a:endParaRPr>
          </a:p>
        </p:txBody>
      </p:sp>
      <p:sp>
        <p:nvSpPr>
          <p:cNvPr id="115719" name="Oval 6"/>
          <p:cNvSpPr>
            <a:spLocks noChangeArrowheads="1"/>
          </p:cNvSpPr>
          <p:nvPr/>
        </p:nvSpPr>
        <p:spPr bwMode="auto">
          <a:xfrm>
            <a:off x="5638800" y="2514600"/>
            <a:ext cx="533400" cy="457200"/>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bg2">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fr-FR"/>
          </a:p>
        </p:txBody>
      </p:sp>
      <p:pic>
        <p:nvPicPr>
          <p:cNvPr id="115720" name="Picture 7" descr="t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676400"/>
            <a:ext cx="3968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1" name="Line 8"/>
          <p:cNvSpPr>
            <a:spLocks noChangeShapeType="1"/>
          </p:cNvSpPr>
          <p:nvPr/>
        </p:nvSpPr>
        <p:spPr bwMode="auto">
          <a:xfrm flipV="1">
            <a:off x="3733800" y="2971800"/>
            <a:ext cx="1905000" cy="1447800"/>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fr-FR"/>
          </a:p>
        </p:txBody>
      </p:sp>
      <p:sp>
        <p:nvSpPr>
          <p:cNvPr id="115722"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699A9E40-2C88-4180-B7EF-9C7D9854B8BC}" type="slidenum">
              <a:rPr lang="fr-FR" sz="1200">
                <a:solidFill>
                  <a:schemeClr val="tx1">
                    <a:lumMod val="50000"/>
                    <a:lumOff val="50000"/>
                  </a:schemeClr>
                </a:solidFill>
              </a:rPr>
              <a:pPr algn="r">
                <a:defRPr/>
              </a:pPr>
              <a:t>107</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Espace réservé du numéro de diapositive 3"/>
          <p:cNvSpPr txBox="1">
            <a:spLocks noGrp="1"/>
          </p:cNvSpPr>
          <p:nvPr/>
        </p:nvSpPr>
        <p:spPr>
          <a:xfrm>
            <a:off x="7924800" y="6356350"/>
            <a:ext cx="762000" cy="365125"/>
          </a:xfrm>
          <a:prstGeom prst="rect">
            <a:avLst/>
          </a:prstGeom>
          <a:noFill/>
        </p:spPr>
        <p:txBody>
          <a:bodyPr lIns="0" tIns="0" rIns="0" bIns="0" anchor="b"/>
          <a:lstStyle/>
          <a:p>
            <a:pPr algn="r">
              <a:defRPr/>
            </a:pPr>
            <a:fld id="{F4FD5F40-EDD3-4A77-9783-B074DDFD2113}" type="slidenum">
              <a:rPr lang="fr-FR" sz="1200">
                <a:solidFill>
                  <a:schemeClr val="tx2">
                    <a:shade val="90000"/>
                  </a:schemeClr>
                </a:solidFill>
              </a:rPr>
              <a:pPr algn="r">
                <a:defRPr/>
              </a:pPr>
              <a:t>108</a:t>
            </a:fld>
            <a:endParaRPr lang="fr-FR" sz="1200">
              <a:solidFill>
                <a:schemeClr val="tx2">
                  <a:shade val="90000"/>
                </a:schemeClr>
              </a:solidFill>
            </a:endParaRPr>
          </a:p>
        </p:txBody>
      </p:sp>
      <p:sp>
        <p:nvSpPr>
          <p:cNvPr id="116740"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endParaRPr lang="fr-FR" sz="1200" dirty="0">
              <a:solidFill>
                <a:srgbClr val="7F7F7F"/>
              </a:solidFill>
            </a:endParaRPr>
          </a:p>
          <a:p>
            <a:pPr algn="ctr" eaLnBrk="1" hangingPunct="1"/>
            <a:r>
              <a:rPr lang="fr-FR" sz="1200" dirty="0">
                <a:solidFill>
                  <a:srgbClr val="7F7F7F"/>
                </a:solidFill>
              </a:rPr>
              <a:t>Laurent </a:t>
            </a:r>
            <a:r>
              <a:rPr lang="fr-FR" sz="1200" dirty="0" err="1">
                <a:solidFill>
                  <a:srgbClr val="7F7F7F"/>
                </a:solidFill>
              </a:rPr>
              <a:t>Leterrier</a:t>
            </a:r>
            <a:r>
              <a:rPr lang="fr-FR" sz="1200" dirty="0">
                <a:solidFill>
                  <a:srgbClr val="7F7F7F"/>
                </a:solidFill>
              </a:rPr>
              <a:t> - Ecole techniques de base des détecteurs</a:t>
            </a:r>
          </a:p>
        </p:txBody>
      </p:sp>
      <p:sp>
        <p:nvSpPr>
          <p:cNvPr id="116741" name="Text Box 15"/>
          <p:cNvSpPr txBox="1">
            <a:spLocks noChangeArrowheads="1"/>
          </p:cNvSpPr>
          <p:nvPr/>
        </p:nvSpPr>
        <p:spPr bwMode="auto">
          <a:xfrm>
            <a:off x="466725" y="188550"/>
            <a:ext cx="8281988" cy="6255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dirty="0" smtClean="0"/>
              <a:t>Pour aller plus loin:</a:t>
            </a:r>
          </a:p>
          <a:p>
            <a:pPr eaLnBrk="1" hangingPunct="1">
              <a:spcBef>
                <a:spcPct val="50000"/>
              </a:spcBef>
            </a:pPr>
            <a:r>
              <a:rPr lang="fr-FR" sz="1100" dirty="0" smtClean="0">
                <a:solidFill>
                  <a:srgbClr val="FF0000"/>
                </a:solidFill>
              </a:rPr>
              <a:t>Les commentaires indiquent mon avis personnel et n’engagent que moi alors n’hésitez pas à vous faire votre propre avis!</a:t>
            </a:r>
          </a:p>
          <a:p>
            <a:pPr eaLnBrk="1" hangingPunct="1">
              <a:spcBef>
                <a:spcPct val="50000"/>
              </a:spcBef>
            </a:pPr>
            <a:r>
              <a:rPr lang="fr-FR" sz="1600" dirty="0" smtClean="0"/>
              <a:t>------------------------------------------------------------------------------------------------</a:t>
            </a:r>
          </a:p>
          <a:p>
            <a:pPr eaLnBrk="1" hangingPunct="1">
              <a:spcBef>
                <a:spcPct val="50000"/>
              </a:spcBef>
            </a:pPr>
            <a:r>
              <a:rPr lang="fr-FR" sz="1200" dirty="0" smtClean="0"/>
              <a:t>« </a:t>
            </a:r>
            <a:r>
              <a:rPr lang="fr-FR" sz="1200" b="1" dirty="0" smtClean="0"/>
              <a:t>Certains aspects du traitement du signal</a:t>
            </a:r>
            <a:r>
              <a:rPr lang="fr-FR" sz="1200" dirty="0" smtClean="0"/>
              <a:t> » de Patrick </a:t>
            </a:r>
            <a:r>
              <a:rPr lang="fr-FR" sz="1200" dirty="0" err="1" smtClean="0"/>
              <a:t>Nayman</a:t>
            </a:r>
            <a:endParaRPr lang="fr-FR" sz="1200" dirty="0" smtClean="0"/>
          </a:p>
          <a:p>
            <a:pPr eaLnBrk="1" hangingPunct="1">
              <a:spcBef>
                <a:spcPct val="50000"/>
              </a:spcBef>
            </a:pPr>
            <a:r>
              <a:rPr lang="fr-FR" sz="1200" dirty="0" smtClean="0">
                <a:solidFill>
                  <a:srgbClr val="3333FF"/>
                </a:solidFill>
                <a:hlinkClick r:id="rId3"/>
              </a:rPr>
              <a:t>http</a:t>
            </a:r>
            <a:r>
              <a:rPr lang="fr-FR" sz="1200" dirty="0">
                <a:solidFill>
                  <a:srgbClr val="3333FF"/>
                </a:solidFill>
                <a:hlinkClick r:id="rId3"/>
              </a:rPr>
              <a:t>://</a:t>
            </a:r>
            <a:r>
              <a:rPr lang="fr-FR" sz="1200" dirty="0" smtClean="0">
                <a:solidFill>
                  <a:srgbClr val="3333FF"/>
                </a:solidFill>
                <a:hlinkClick r:id="rId3"/>
              </a:rPr>
              <a:t>lpnhe.in2p3.fr/local/cache-vignettes/L52xH52/pdf-eb697.png</a:t>
            </a:r>
            <a:endParaRPr lang="fr-FR" sz="1200" dirty="0" smtClean="0">
              <a:solidFill>
                <a:srgbClr val="3333FF"/>
              </a:solidFill>
            </a:endParaRPr>
          </a:p>
          <a:p>
            <a:pPr eaLnBrk="1" hangingPunct="1">
              <a:spcBef>
                <a:spcPct val="50000"/>
              </a:spcBef>
            </a:pPr>
            <a:r>
              <a:rPr lang="fr-FR" sz="1200" dirty="0" smtClean="0"/>
              <a:t>Quasiment une bible (du signal à son traitement en passant par des notions propres au domaine de la physique).</a:t>
            </a:r>
            <a:endParaRPr lang="fr-FR" sz="1200" dirty="0"/>
          </a:p>
          <a:p>
            <a:pPr eaLnBrk="1" hangingPunct="1">
              <a:spcBef>
                <a:spcPct val="50000"/>
              </a:spcBef>
            </a:pPr>
            <a:r>
              <a:rPr lang="fr-FR" sz="1200" dirty="0" smtClean="0"/>
              <a:t>-------------------------------------------------------------------------------------------------------------------------------</a:t>
            </a:r>
            <a:endParaRPr lang="fr-FR" sz="1200" dirty="0"/>
          </a:p>
          <a:p>
            <a:pPr eaLnBrk="1" hangingPunct="1">
              <a:spcBef>
                <a:spcPct val="50000"/>
              </a:spcBef>
            </a:pPr>
            <a:r>
              <a:rPr lang="fr-FR" sz="1200" dirty="0" smtClean="0"/>
              <a:t>« </a:t>
            </a:r>
            <a:r>
              <a:rPr lang="fr-FR" sz="1200" b="1" dirty="0" smtClean="0"/>
              <a:t>Instrumentation électronique en physique nucléaire</a:t>
            </a:r>
            <a:r>
              <a:rPr lang="fr-FR" sz="1200" dirty="0" smtClean="0"/>
              <a:t> » de JJ. </a:t>
            </a:r>
            <a:r>
              <a:rPr lang="fr-FR" sz="1200" dirty="0" err="1" smtClean="0"/>
              <a:t>Samueli</a:t>
            </a:r>
            <a:r>
              <a:rPr lang="fr-FR" sz="1200" dirty="0" smtClean="0"/>
              <a:t>, J. </a:t>
            </a:r>
            <a:r>
              <a:rPr lang="fr-FR" sz="1200" dirty="0" err="1" smtClean="0"/>
              <a:t>Pigneret</a:t>
            </a:r>
            <a:r>
              <a:rPr lang="fr-FR" sz="1200" dirty="0" smtClean="0"/>
              <a:t> et A. Sarazin – Masson &amp; Cie</a:t>
            </a:r>
          </a:p>
          <a:p>
            <a:pPr eaLnBrk="1" hangingPunct="1">
              <a:spcBef>
                <a:spcPct val="50000"/>
              </a:spcBef>
            </a:pPr>
            <a:r>
              <a:rPr lang="fr-FR" sz="1200" dirty="0" smtClean="0"/>
              <a:t>Théorie sur les détecteurs et l’électronique associée (</a:t>
            </a:r>
            <a:r>
              <a:rPr lang="fr-FR" sz="1200" dirty="0" err="1" smtClean="0"/>
              <a:t>pac</a:t>
            </a:r>
            <a:r>
              <a:rPr lang="fr-FR" sz="1200" dirty="0" smtClean="0"/>
              <a:t>, filtrage optimal,….)</a:t>
            </a:r>
          </a:p>
          <a:p>
            <a:pPr eaLnBrk="1" hangingPunct="1">
              <a:spcBef>
                <a:spcPct val="50000"/>
              </a:spcBef>
            </a:pPr>
            <a:r>
              <a:rPr lang="fr-FR" sz="1200" dirty="0" smtClean="0"/>
              <a:t>Schémas électroniques un peu vieillissant mais très bien sur la théorie.</a:t>
            </a:r>
          </a:p>
          <a:p>
            <a:pPr eaLnBrk="1" hangingPunct="1">
              <a:spcBef>
                <a:spcPct val="50000"/>
              </a:spcBef>
            </a:pPr>
            <a:r>
              <a:rPr lang="fr-FR" sz="1200" dirty="0" smtClean="0"/>
              <a:t>-------------------------------------------------------------------------------------------------------------------------------</a:t>
            </a:r>
            <a:endParaRPr lang="fr-FR" sz="1200" dirty="0"/>
          </a:p>
          <a:p>
            <a:pPr eaLnBrk="1" hangingPunct="1">
              <a:spcBef>
                <a:spcPct val="50000"/>
              </a:spcBef>
            </a:pPr>
            <a:r>
              <a:rPr lang="fr-FR" sz="1200" dirty="0" smtClean="0"/>
              <a:t>« </a:t>
            </a:r>
            <a:r>
              <a:rPr lang="fr-FR" sz="1200" b="1" dirty="0" smtClean="0"/>
              <a:t>Electronique, composants et systèmes d’applications</a:t>
            </a:r>
            <a:r>
              <a:rPr lang="fr-FR" sz="1200" dirty="0" smtClean="0"/>
              <a:t> » de Thomas L. Floyd – </a:t>
            </a:r>
            <a:r>
              <a:rPr lang="fr-FR" sz="1200" dirty="0" err="1" smtClean="0"/>
              <a:t>Dunod</a:t>
            </a:r>
            <a:endParaRPr lang="fr-FR" sz="1200" dirty="0" smtClean="0"/>
          </a:p>
          <a:p>
            <a:pPr eaLnBrk="1" hangingPunct="1">
              <a:spcBef>
                <a:spcPct val="50000"/>
              </a:spcBef>
            </a:pPr>
            <a:r>
              <a:rPr lang="fr-FR" sz="1200" dirty="0" smtClean="0"/>
              <a:t>Pour commencer par les « bases ».  Très bien fait avec exercices et TP.</a:t>
            </a:r>
          </a:p>
          <a:p>
            <a:pPr eaLnBrk="1" hangingPunct="1">
              <a:spcBef>
                <a:spcPct val="50000"/>
              </a:spcBef>
            </a:pPr>
            <a:r>
              <a:rPr lang="fr-FR" sz="1200" dirty="0" smtClean="0"/>
              <a:t>-------------------------------------------------------------------------------------------------------------------------------</a:t>
            </a:r>
            <a:endParaRPr lang="fr-FR" sz="1200" dirty="0"/>
          </a:p>
          <a:p>
            <a:pPr eaLnBrk="1" hangingPunct="1">
              <a:spcBef>
                <a:spcPct val="50000"/>
              </a:spcBef>
            </a:pPr>
            <a:r>
              <a:rPr lang="fr-FR" sz="1200" b="1" dirty="0" smtClean="0"/>
              <a:t>Les journées VLSI/FPGA/IAO/CAO de l’IN2P3</a:t>
            </a:r>
          </a:p>
          <a:p>
            <a:pPr eaLnBrk="1" hangingPunct="1">
              <a:spcBef>
                <a:spcPct val="50000"/>
              </a:spcBef>
            </a:pPr>
            <a:r>
              <a:rPr lang="fr-FR" sz="1200" dirty="0">
                <a:hlinkClick r:id="rId4"/>
              </a:rPr>
              <a:t>http://</a:t>
            </a:r>
            <a:r>
              <a:rPr lang="fr-FR" sz="1200" dirty="0" smtClean="0">
                <a:hlinkClick r:id="rId4"/>
              </a:rPr>
              <a:t>indico.in2p3.fr/conferenceDisplay.py?confId=6821</a:t>
            </a:r>
            <a:endParaRPr lang="fr-FR" sz="1200" dirty="0" smtClean="0"/>
          </a:p>
          <a:p>
            <a:pPr eaLnBrk="1" hangingPunct="1">
              <a:spcBef>
                <a:spcPct val="50000"/>
              </a:spcBef>
            </a:pPr>
            <a:r>
              <a:rPr lang="fr-FR" sz="1200" dirty="0"/>
              <a:t>Pour savoir les dernières choses faites dans nos laboratoires. </a:t>
            </a:r>
            <a:endParaRPr lang="fr-FR" sz="1200" dirty="0" smtClean="0"/>
          </a:p>
          <a:p>
            <a:pPr eaLnBrk="1" hangingPunct="1">
              <a:spcBef>
                <a:spcPct val="50000"/>
              </a:spcBef>
            </a:pPr>
            <a:r>
              <a:rPr lang="fr-FR" sz="1200" b="1" dirty="0" smtClean="0"/>
              <a:t>Les autres écoles </a:t>
            </a:r>
            <a:r>
              <a:rPr lang="fr-FR" sz="1200" b="1" dirty="0"/>
              <a:t>IN2P3</a:t>
            </a:r>
          </a:p>
          <a:p>
            <a:pPr eaLnBrk="1" hangingPunct="1">
              <a:spcBef>
                <a:spcPct val="50000"/>
              </a:spcBef>
            </a:pPr>
            <a:r>
              <a:rPr lang="fr-FR" sz="1200" dirty="0">
                <a:hlinkClick r:id="rId5"/>
              </a:rPr>
              <a:t>http://www.in2p3.fr/actions/formation</a:t>
            </a:r>
            <a:r>
              <a:rPr lang="fr-FR" sz="1200" dirty="0" smtClean="0">
                <a:hlinkClick r:id="rId5"/>
              </a:rPr>
              <a:t>/</a:t>
            </a:r>
            <a:endParaRPr lang="fr-FR" sz="1200" dirty="0" smtClean="0"/>
          </a:p>
          <a:p>
            <a:pPr eaLnBrk="1" hangingPunct="1">
              <a:spcBef>
                <a:spcPct val="50000"/>
              </a:spcBef>
            </a:pPr>
            <a:r>
              <a:rPr lang="fr-FR" sz="1200" dirty="0" smtClean="0"/>
              <a:t>Beaucoup d’informations très utiles dans les présentations.</a:t>
            </a:r>
          </a:p>
          <a:p>
            <a:pPr eaLnBrk="1" hangingPunct="1">
              <a:spcBef>
                <a:spcPct val="50000"/>
              </a:spcBef>
            </a:pPr>
            <a:r>
              <a:rPr lang="fr-FR" sz="1200" dirty="0" smtClean="0"/>
              <a:t>-------------------------------------------------------------------------------------------------------------------------------</a:t>
            </a:r>
          </a:p>
          <a:p>
            <a:pPr eaLnBrk="1" hangingPunct="1">
              <a:spcBef>
                <a:spcPct val="50000"/>
              </a:spcBef>
            </a:pPr>
            <a:r>
              <a:rPr lang="fr-FR" sz="1200" dirty="0" smtClean="0"/>
              <a:t>Pensez à regarder les notes d’applications des fabricants tels que Maxim, </a:t>
            </a:r>
            <a:r>
              <a:rPr lang="fr-FR" sz="1200" dirty="0" err="1" smtClean="0"/>
              <a:t>Analog</a:t>
            </a:r>
            <a:r>
              <a:rPr lang="fr-FR" sz="1200" dirty="0" smtClean="0"/>
              <a:t> </a:t>
            </a:r>
            <a:r>
              <a:rPr lang="fr-FR" sz="1200" dirty="0" err="1" smtClean="0"/>
              <a:t>Devices</a:t>
            </a:r>
            <a:r>
              <a:rPr lang="fr-FR" sz="1200" dirty="0" smtClean="0"/>
              <a:t>, Texas Instrument,…</a:t>
            </a:r>
          </a:p>
        </p:txBody>
      </p:sp>
    </p:spTree>
    <p:extLst>
      <p:ext uri="{BB962C8B-B14F-4D97-AF65-F5344CB8AC3E}">
        <p14:creationId xmlns:p14="http://schemas.microsoft.com/office/powerpoint/2010/main" val="1166278826"/>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Espace réservé du numéro de diapositive 3"/>
          <p:cNvSpPr txBox="1">
            <a:spLocks noGrp="1"/>
          </p:cNvSpPr>
          <p:nvPr/>
        </p:nvSpPr>
        <p:spPr>
          <a:xfrm>
            <a:off x="7924800" y="6356350"/>
            <a:ext cx="762000" cy="365125"/>
          </a:xfrm>
          <a:prstGeom prst="rect">
            <a:avLst/>
          </a:prstGeom>
          <a:noFill/>
        </p:spPr>
        <p:txBody>
          <a:bodyPr lIns="0" tIns="0" rIns="0" bIns="0" anchor="b"/>
          <a:lstStyle/>
          <a:p>
            <a:pPr algn="r">
              <a:defRPr/>
            </a:pPr>
            <a:fld id="{F4FD5F40-EDD3-4A77-9783-B074DDFD2113}" type="slidenum">
              <a:rPr lang="fr-FR" sz="1200">
                <a:solidFill>
                  <a:schemeClr val="tx2">
                    <a:shade val="90000"/>
                  </a:schemeClr>
                </a:solidFill>
              </a:rPr>
              <a:pPr algn="r">
                <a:defRPr/>
              </a:pPr>
              <a:t>109</a:t>
            </a:fld>
            <a:endParaRPr lang="fr-FR" sz="1200">
              <a:solidFill>
                <a:schemeClr val="tx2">
                  <a:shade val="90000"/>
                </a:schemeClr>
              </a:solidFill>
            </a:endParaRPr>
          </a:p>
        </p:txBody>
      </p:sp>
      <p:sp>
        <p:nvSpPr>
          <p:cNvPr id="134148" name="Text Box 4"/>
          <p:cNvSpPr txBox="1">
            <a:spLocks noChangeArrowheads="1"/>
          </p:cNvSpPr>
          <p:nvPr/>
        </p:nvSpPr>
        <p:spPr bwMode="auto">
          <a:xfrm>
            <a:off x="2339975" y="3255963"/>
            <a:ext cx="4537075" cy="2620962"/>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200">
                <a:latin typeface="Monotype Corsiva" pitchFamily="66" charset="0"/>
              </a:rPr>
              <a:t>F I N</a:t>
            </a:r>
          </a:p>
          <a:p>
            <a:pPr algn="ctr" eaLnBrk="1" hangingPunct="1"/>
            <a:r>
              <a:rPr lang="fr-FR">
                <a:latin typeface="Monotype Corsiva" pitchFamily="66" charset="0"/>
              </a:rPr>
              <a:t>Merci de votre attention</a:t>
            </a:r>
          </a:p>
        </p:txBody>
      </p:sp>
      <p:sp>
        <p:nvSpPr>
          <p:cNvPr id="116740"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Fin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116741" name="Text Box 15"/>
          <p:cNvSpPr txBox="1">
            <a:spLocks noChangeArrowheads="1"/>
          </p:cNvSpPr>
          <p:nvPr/>
        </p:nvSpPr>
        <p:spPr bwMode="auto">
          <a:xfrm>
            <a:off x="466725" y="836613"/>
            <a:ext cx="8281988" cy="163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dirty="0"/>
              <a:t>Pour réaliser ce cours, je me suis inspiré principalement de présentations réalisées par : </a:t>
            </a:r>
          </a:p>
          <a:p>
            <a:pPr eaLnBrk="1" hangingPunct="1">
              <a:spcBef>
                <a:spcPct val="50000"/>
              </a:spcBef>
            </a:pPr>
            <a:r>
              <a:rPr lang="fr-FR" sz="2000" dirty="0" smtClean="0"/>
              <a:t>Jean </a:t>
            </a:r>
            <a:r>
              <a:rPr lang="fr-FR" sz="2000" dirty="0"/>
              <a:t>Marc </a:t>
            </a:r>
            <a:r>
              <a:rPr lang="fr-FR" sz="2000" dirty="0" err="1"/>
              <a:t>Fontbonne</a:t>
            </a:r>
            <a:r>
              <a:rPr lang="fr-FR" sz="2000" dirty="0"/>
              <a:t>, Christophe de La Taille et Philippe </a:t>
            </a:r>
            <a:r>
              <a:rPr lang="fr-FR" sz="2000" dirty="0" err="1"/>
              <a:t>Vallerand</a:t>
            </a:r>
            <a:r>
              <a:rPr lang="fr-FR" sz="2000" dirty="0"/>
              <a:t>.</a:t>
            </a:r>
          </a:p>
          <a:p>
            <a:pPr eaLnBrk="1" hangingPunct="1">
              <a:spcBef>
                <a:spcPct val="50000"/>
              </a:spcBef>
            </a:pPr>
            <a:r>
              <a:rPr lang="fr-FR" sz="2000" dirty="0"/>
              <a:t>Je les remercie donc vivement.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1000"/>
                                  </p:stCondLst>
                                  <p:childTnLst>
                                    <p:set>
                                      <p:cBhvr>
                                        <p:cTn id="6" dur="1" fill="hold">
                                          <p:stCondLst>
                                            <p:cond delay="0"/>
                                          </p:stCondLst>
                                        </p:cTn>
                                        <p:tgtEl>
                                          <p:spTgt spid="134148"/>
                                        </p:tgtEl>
                                        <p:attrNameLst>
                                          <p:attrName>style.visibility</p:attrName>
                                        </p:attrNameLst>
                                      </p:cBhvr>
                                      <p:to>
                                        <p:strVal val="visible"/>
                                      </p:to>
                                    </p:set>
                                    <p:anim calcmode="lin" valueType="num">
                                      <p:cBhvr>
                                        <p:cTn id="7" dur="500" fill="hold"/>
                                        <p:tgtEl>
                                          <p:spTgt spid="134148"/>
                                        </p:tgtEl>
                                        <p:attrNameLst>
                                          <p:attrName>ppt_w</p:attrName>
                                        </p:attrNameLst>
                                      </p:cBhvr>
                                      <p:tavLst>
                                        <p:tav tm="0">
                                          <p:val>
                                            <p:fltVal val="0"/>
                                          </p:val>
                                        </p:tav>
                                        <p:tav tm="100000">
                                          <p:val>
                                            <p:strVal val="#ppt_w"/>
                                          </p:val>
                                        </p:tav>
                                      </p:tavLst>
                                    </p:anim>
                                    <p:anim calcmode="lin" valueType="num">
                                      <p:cBhvr>
                                        <p:cTn id="8" dur="500" fill="hold"/>
                                        <p:tgtEl>
                                          <p:spTgt spid="1341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2" descr="IMGP6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2420938"/>
            <a:ext cx="1296987" cy="1054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1"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17412" name="Text Box 5"/>
          <p:cNvSpPr txBox="1">
            <a:spLocks noChangeArrowheads="1"/>
          </p:cNvSpPr>
          <p:nvPr/>
        </p:nvSpPr>
        <p:spPr bwMode="auto">
          <a:xfrm>
            <a:off x="684213" y="284163"/>
            <a:ext cx="20843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Détecteurs</a:t>
            </a:r>
          </a:p>
        </p:txBody>
      </p:sp>
      <p:sp>
        <p:nvSpPr>
          <p:cNvPr id="17413" name="Rectangle 3"/>
          <p:cNvSpPr>
            <a:spLocks noChangeArrowheads="1"/>
          </p:cNvSpPr>
          <p:nvPr/>
        </p:nvSpPr>
        <p:spPr bwMode="auto">
          <a:xfrm>
            <a:off x="142875" y="928688"/>
            <a:ext cx="9001125"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a:t>
            </a:r>
            <a:r>
              <a:rPr lang="fr-FR" sz="2000">
                <a:solidFill>
                  <a:srgbClr val="0D0D0D"/>
                </a:solidFill>
              </a:rPr>
              <a:t>Une grande variété</a:t>
            </a:r>
          </a:p>
          <a:p>
            <a:pPr marL="273050" indent="-273050" eaLnBrk="0" hangingPunct="0">
              <a:spcBef>
                <a:spcPct val="20000"/>
              </a:spcBef>
              <a:buClr>
                <a:srgbClr val="0BD0D9"/>
              </a:buClr>
              <a:buFont typeface="Wingdings" pitchFamily="2" charset="2"/>
              <a:buNone/>
            </a:pPr>
            <a:r>
              <a:rPr lang="fr-FR" sz="2000">
                <a:solidFill>
                  <a:srgbClr val="0D0D0D"/>
                </a:solidFill>
              </a:rPr>
              <a:t>		</a:t>
            </a:r>
            <a:r>
              <a:rPr lang="fr-FR" sz="2000">
                <a:solidFill>
                  <a:srgbClr val="0D0D0D"/>
                </a:solidFill>
                <a:sym typeface="Wingdings" pitchFamily="2" charset="2"/>
              </a:rPr>
              <a:t> Détecteurs solides :		</a:t>
            </a:r>
          </a:p>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Silicium, Germanium, …</a:t>
            </a:r>
          </a:p>
          <a:p>
            <a:pPr marL="273050" indent="-273050" eaLnBrk="0" hangingPunct="0">
              <a:spcBef>
                <a:spcPct val="20000"/>
              </a:spcBef>
              <a:buClr>
                <a:srgbClr val="0BD0D9"/>
              </a:buClr>
              <a:buFont typeface="Wingdings" pitchFamily="2" charset="2"/>
              <a:buNone/>
            </a:pPr>
            <a:endParaRPr lang="fr-FR" sz="2000">
              <a:solidFill>
                <a:srgbClr val="0D0D0D"/>
              </a:solidFill>
              <a:sym typeface="Wingdings" pitchFamily="2" charset="2"/>
            </a:endParaRPr>
          </a:p>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 Détecteurs gazeux :		</a:t>
            </a:r>
          </a:p>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Chambre à ionisation,</a:t>
            </a:r>
          </a:p>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Chambre à fils, …</a:t>
            </a:r>
          </a:p>
          <a:p>
            <a:pPr marL="273050" indent="-273050" eaLnBrk="0" hangingPunct="0">
              <a:spcBef>
                <a:spcPct val="20000"/>
              </a:spcBef>
              <a:buClr>
                <a:srgbClr val="0BD0D9"/>
              </a:buClr>
              <a:buFont typeface="Wingdings" pitchFamily="2" charset="2"/>
              <a:buNone/>
            </a:pPr>
            <a:endParaRPr lang="fr-FR" sz="2000">
              <a:solidFill>
                <a:srgbClr val="0D0D0D"/>
              </a:solidFill>
              <a:sym typeface="Wingdings" pitchFamily="2" charset="2"/>
            </a:endParaRPr>
          </a:p>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 Scintillateur + lecture : 	</a:t>
            </a:r>
          </a:p>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Cristaux, plastique,… </a:t>
            </a:r>
          </a:p>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 photomultiplicateur(PM), </a:t>
            </a:r>
          </a:p>
          <a:p>
            <a:pPr marL="273050" indent="-273050" eaLnBrk="0" hangingPunct="0">
              <a:spcBef>
                <a:spcPct val="20000"/>
              </a:spcBef>
              <a:buClr>
                <a:srgbClr val="0BD0D9"/>
              </a:buClr>
              <a:buFont typeface="Wingdings" pitchFamily="2" charset="2"/>
              <a:buNone/>
            </a:pPr>
            <a:r>
              <a:rPr lang="fr-FR" sz="2000">
                <a:solidFill>
                  <a:srgbClr val="0D0D0D"/>
                </a:solidFill>
                <a:sym typeface="Wingdings" pitchFamily="2" charset="2"/>
              </a:rPr>
              <a:t>			photodiode(PD), …</a:t>
            </a:r>
          </a:p>
          <a:p>
            <a:pPr marL="273050" indent="-273050" eaLnBrk="0" hangingPunct="0">
              <a:spcBef>
                <a:spcPct val="20000"/>
              </a:spcBef>
              <a:buClr>
                <a:srgbClr val="0BD0D9"/>
              </a:buClr>
              <a:buFont typeface="Wingdings" pitchFamily="2" charset="2"/>
              <a:buNone/>
            </a:pPr>
            <a:endParaRPr lang="fr-FR" sz="2000">
              <a:solidFill>
                <a:srgbClr val="0D0D0D"/>
              </a:solidFill>
              <a:sym typeface="Wingdings" pitchFamily="2" charset="2"/>
            </a:endParaRPr>
          </a:p>
        </p:txBody>
      </p:sp>
      <p:pic>
        <p:nvPicPr>
          <p:cNvPr id="17414" name="Picture 7" descr="Photo 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1268413"/>
            <a:ext cx="1081088" cy="792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5" name="Picture 9" descr="Photo 011"/>
          <p:cNvPicPr>
            <a:picLocks noChangeAspect="1" noChangeArrowheads="1"/>
          </p:cNvPicPr>
          <p:nvPr/>
        </p:nvPicPr>
        <p:blipFill>
          <a:blip r:embed="rId4">
            <a:clrChange>
              <a:clrFrom>
                <a:srgbClr val="0099FF"/>
              </a:clrFrom>
              <a:clrTo>
                <a:srgbClr val="0099FF">
                  <a:alpha val="0"/>
                </a:srgbClr>
              </a:clrTo>
            </a:clrChange>
            <a:extLst>
              <a:ext uri="{28A0092B-C50C-407E-A947-70E740481C1C}">
                <a14:useLocalDpi xmlns:a14="http://schemas.microsoft.com/office/drawing/2010/main" val="0"/>
              </a:ext>
            </a:extLst>
          </a:blip>
          <a:srcRect l="13362" r="6755"/>
          <a:stretch>
            <a:fillRect/>
          </a:stretch>
        </p:blipFill>
        <p:spPr bwMode="auto">
          <a:xfrm>
            <a:off x="5940425" y="4005263"/>
            <a:ext cx="8636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12"/>
          <p:cNvSpPr txBox="1">
            <a:spLocks noChangeArrowheads="1"/>
          </p:cNvSpPr>
          <p:nvPr/>
        </p:nvSpPr>
        <p:spPr bwMode="auto">
          <a:xfrm>
            <a:off x="5292725" y="4652963"/>
            <a:ext cx="5762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CsI</a:t>
            </a:r>
          </a:p>
        </p:txBody>
      </p:sp>
      <p:sp>
        <p:nvSpPr>
          <p:cNvPr id="17417" name="Line 13"/>
          <p:cNvSpPr>
            <a:spLocks noChangeShapeType="1"/>
          </p:cNvSpPr>
          <p:nvPr/>
        </p:nvSpPr>
        <p:spPr bwMode="auto">
          <a:xfrm flipV="1">
            <a:off x="5724525" y="4797425"/>
            <a:ext cx="503238" cy="71438"/>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418" name="Text Box 14"/>
          <p:cNvSpPr txBox="1">
            <a:spLocks noChangeArrowheads="1"/>
          </p:cNvSpPr>
          <p:nvPr/>
        </p:nvSpPr>
        <p:spPr bwMode="auto">
          <a:xfrm>
            <a:off x="5435600" y="4076700"/>
            <a:ext cx="5762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PD</a:t>
            </a:r>
          </a:p>
        </p:txBody>
      </p:sp>
      <p:sp>
        <p:nvSpPr>
          <p:cNvPr id="17419" name="Line 15"/>
          <p:cNvSpPr>
            <a:spLocks noChangeShapeType="1"/>
          </p:cNvSpPr>
          <p:nvPr/>
        </p:nvSpPr>
        <p:spPr bwMode="auto">
          <a:xfrm>
            <a:off x="5795963" y="4292600"/>
            <a:ext cx="504825" cy="730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420" name="Text Box 16"/>
          <p:cNvSpPr txBox="1">
            <a:spLocks noChangeArrowheads="1"/>
          </p:cNvSpPr>
          <p:nvPr/>
        </p:nvSpPr>
        <p:spPr bwMode="auto">
          <a:xfrm>
            <a:off x="6156325" y="1268413"/>
            <a:ext cx="5762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Si</a:t>
            </a:r>
          </a:p>
        </p:txBody>
      </p:sp>
      <p:sp>
        <p:nvSpPr>
          <p:cNvPr id="17421" name="Line 17"/>
          <p:cNvSpPr>
            <a:spLocks noChangeShapeType="1"/>
          </p:cNvSpPr>
          <p:nvPr/>
        </p:nvSpPr>
        <p:spPr bwMode="auto">
          <a:xfrm>
            <a:off x="6445250" y="2852738"/>
            <a:ext cx="720725"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pic>
        <p:nvPicPr>
          <p:cNvPr id="17422" name="Picture 44" descr="P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4149725"/>
            <a:ext cx="1627188" cy="896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23" name="Text Box 25"/>
          <p:cNvSpPr txBox="1">
            <a:spLocks noChangeArrowheads="1"/>
          </p:cNvSpPr>
          <p:nvPr/>
        </p:nvSpPr>
        <p:spPr bwMode="auto">
          <a:xfrm>
            <a:off x="6588125" y="5157788"/>
            <a:ext cx="10795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Plastique</a:t>
            </a:r>
          </a:p>
        </p:txBody>
      </p:sp>
      <p:sp>
        <p:nvSpPr>
          <p:cNvPr id="17424" name="Text Box 26"/>
          <p:cNvSpPr txBox="1">
            <a:spLocks noChangeArrowheads="1"/>
          </p:cNvSpPr>
          <p:nvPr/>
        </p:nvSpPr>
        <p:spPr bwMode="auto">
          <a:xfrm>
            <a:off x="6948488" y="3789363"/>
            <a:ext cx="18732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Guide de lumière</a:t>
            </a:r>
          </a:p>
        </p:txBody>
      </p:sp>
      <p:sp>
        <p:nvSpPr>
          <p:cNvPr id="17425" name="Line 27"/>
          <p:cNvSpPr>
            <a:spLocks noChangeShapeType="1"/>
          </p:cNvSpPr>
          <p:nvPr/>
        </p:nvSpPr>
        <p:spPr bwMode="auto">
          <a:xfrm flipV="1">
            <a:off x="7164388" y="4652963"/>
            <a:ext cx="71437" cy="503237"/>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426" name="Line 28"/>
          <p:cNvSpPr>
            <a:spLocks noChangeShapeType="1"/>
          </p:cNvSpPr>
          <p:nvPr/>
        </p:nvSpPr>
        <p:spPr bwMode="auto">
          <a:xfrm flipH="1">
            <a:off x="7740650" y="4076700"/>
            <a:ext cx="144463" cy="7207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427" name="Line 29"/>
          <p:cNvSpPr>
            <a:spLocks noChangeShapeType="1"/>
          </p:cNvSpPr>
          <p:nvPr/>
        </p:nvSpPr>
        <p:spPr bwMode="auto">
          <a:xfrm flipV="1">
            <a:off x="8316913" y="4581525"/>
            <a:ext cx="71437" cy="6477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428" name="Text Box 30"/>
          <p:cNvSpPr txBox="1">
            <a:spLocks noChangeArrowheads="1"/>
          </p:cNvSpPr>
          <p:nvPr/>
        </p:nvSpPr>
        <p:spPr bwMode="auto">
          <a:xfrm>
            <a:off x="8101013" y="5229225"/>
            <a:ext cx="5397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PM</a:t>
            </a:r>
          </a:p>
        </p:txBody>
      </p:sp>
      <p:sp>
        <p:nvSpPr>
          <p:cNvPr id="17429" name="Text Box 33"/>
          <p:cNvSpPr txBox="1">
            <a:spLocks noChangeArrowheads="1"/>
          </p:cNvSpPr>
          <p:nvPr/>
        </p:nvSpPr>
        <p:spPr bwMode="auto">
          <a:xfrm>
            <a:off x="5942013" y="2636838"/>
            <a:ext cx="57626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Fils</a:t>
            </a:r>
          </a:p>
        </p:txBody>
      </p:sp>
      <p:sp>
        <p:nvSpPr>
          <p:cNvPr id="17430" name="Line 35"/>
          <p:cNvSpPr>
            <a:spLocks noChangeShapeType="1"/>
          </p:cNvSpPr>
          <p:nvPr/>
        </p:nvSpPr>
        <p:spPr bwMode="auto">
          <a:xfrm>
            <a:off x="6516688" y="1484313"/>
            <a:ext cx="576262" cy="730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9"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929E70E1-7703-43ED-8738-8AB0B1CF037D}" type="slidenum">
              <a:rPr lang="fr-FR" sz="1200">
                <a:solidFill>
                  <a:schemeClr val="tx1">
                    <a:lumMod val="50000"/>
                    <a:lumOff val="50000"/>
                  </a:schemeClr>
                </a:solidFill>
              </a:rPr>
              <a:pPr algn="r">
                <a:defRPr/>
              </a:pPr>
              <a:t>11</a:t>
            </a:fld>
            <a:endParaRPr lang="fr-FR" sz="1200" dirty="0">
              <a:solidFill>
                <a:schemeClr val="tx1">
                  <a:lumMod val="50000"/>
                  <a:lumOff val="50000"/>
                </a:schemeClr>
              </a:solidFill>
            </a:endParaRPr>
          </a:p>
        </p:txBody>
      </p:sp>
      <p:sp>
        <p:nvSpPr>
          <p:cNvPr id="767014" name="Rectangle 38"/>
          <p:cNvSpPr>
            <a:spLocks noChangeArrowheads="1"/>
          </p:cNvSpPr>
          <p:nvPr/>
        </p:nvSpPr>
        <p:spPr bwMode="auto">
          <a:xfrm>
            <a:off x="0" y="5516563"/>
            <a:ext cx="5307013"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0" hangingPunct="0">
              <a:spcBef>
                <a:spcPct val="20000"/>
              </a:spcBef>
              <a:buClr>
                <a:srgbClr val="0BD0D9"/>
              </a:buClr>
              <a:buFont typeface="Wingdings" pitchFamily="2" charset="2"/>
              <a:buNone/>
            </a:pPr>
            <a:r>
              <a:rPr lang="fr-FR" b="1">
                <a:solidFill>
                  <a:srgbClr val="0D0D0D"/>
                </a:solidFill>
                <a:sym typeface="Wingdings" pitchFamily="2" charset="2"/>
              </a:rPr>
              <a:t>	</a:t>
            </a:r>
            <a:r>
              <a:rPr lang="fr-FR" b="1">
                <a:solidFill>
                  <a:srgbClr val="0D0D0D"/>
                </a:solidFill>
              </a:rPr>
              <a:t> </a:t>
            </a:r>
            <a:r>
              <a:rPr lang="fr-FR" sz="2800" b="1">
                <a:solidFill>
                  <a:srgbClr val="CC0000"/>
                </a:solidFill>
              </a:rPr>
              <a:t>Une modélisation similaire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767014"/>
                                        </p:tgtEl>
                                        <p:attrNameLst>
                                          <p:attrName>style.visibility</p:attrName>
                                        </p:attrNameLst>
                                      </p:cBhvr>
                                      <p:to>
                                        <p:strVal val="visible"/>
                                      </p:to>
                                    </p:set>
                                    <p:animEffect transition="in" filter="strips(upRight)">
                                      <p:cBhvr>
                                        <p:cTn id="7" dur="500"/>
                                        <p:tgtEl>
                                          <p:spTgt spid="767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70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5"/>
          <p:cNvSpPr>
            <a:spLocks noChangeArrowheads="1"/>
          </p:cNvSpPr>
          <p:nvPr/>
        </p:nvSpPr>
        <p:spPr bwMode="auto">
          <a:xfrm>
            <a:off x="107950" y="260350"/>
            <a:ext cx="8250238"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p>
            <a:r>
              <a:rPr lang="fr-FR" sz="2800" b="1">
                <a:solidFill>
                  <a:srgbClr val="DC6308"/>
                </a:solidFill>
              </a:rPr>
              <a:t>Exemples de multi-détecteurs </a:t>
            </a:r>
          </a:p>
          <a:p>
            <a:r>
              <a:rPr lang="fr-FR" sz="2800" b="1">
                <a:solidFill>
                  <a:srgbClr val="DC6308"/>
                </a:solidFill>
              </a:rPr>
              <a:t>	en physique nucléaire</a:t>
            </a:r>
          </a:p>
        </p:txBody>
      </p:sp>
      <p:sp>
        <p:nvSpPr>
          <p:cNvPr id="13" name="Espace réservé du numéro de diapositive 9"/>
          <p:cNvSpPr>
            <a:spLocks noGrp="1"/>
          </p:cNvSpPr>
          <p:nvPr>
            <p:ph type="sldNum" sz="quarter" idx="12"/>
          </p:nvPr>
        </p:nvSpPr>
        <p:spPr>
          <a:xfrm>
            <a:off x="7924800" y="6356350"/>
            <a:ext cx="762000" cy="365125"/>
          </a:xfrm>
        </p:spPr>
        <p:txBody>
          <a:bodyPr/>
          <a:lstStyle/>
          <a:p>
            <a:pPr>
              <a:defRPr/>
            </a:pPr>
            <a:fld id="{21626760-0DDF-4AEC-B57E-CF3902D1557D}" type="slidenum">
              <a:rPr lang="fr-FR">
                <a:solidFill>
                  <a:schemeClr val="tx1">
                    <a:lumMod val="50000"/>
                    <a:lumOff val="50000"/>
                  </a:schemeClr>
                </a:solidFill>
              </a:rPr>
              <a:pPr>
                <a:defRPr/>
              </a:pPr>
              <a:t>12</a:t>
            </a:fld>
            <a:endParaRPr lang="fr-FR" dirty="0">
              <a:solidFill>
                <a:schemeClr val="tx1">
                  <a:lumMod val="50000"/>
                  <a:lumOff val="50000"/>
                </a:schemeClr>
              </a:solidFill>
            </a:endParaRPr>
          </a:p>
        </p:txBody>
      </p:sp>
      <p:sp>
        <p:nvSpPr>
          <p:cNvPr id="18436" name="Rectangle 9"/>
          <p:cNvSpPr>
            <a:spLocks noChangeArrowheads="1"/>
          </p:cNvSpPr>
          <p:nvPr/>
        </p:nvSpPr>
        <p:spPr bwMode="auto">
          <a:xfrm>
            <a:off x="0" y="4797425"/>
            <a:ext cx="4500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a:t>     - 336 modules de détections</a:t>
            </a:r>
          </a:p>
          <a:p>
            <a:r>
              <a:rPr lang="fr-FR" sz="1800"/>
              <a:t>     - 324 CsI + PM, chambre d’ionisation</a:t>
            </a:r>
          </a:p>
          <a:p>
            <a:r>
              <a:rPr lang="fr-FR" sz="1800"/>
              <a:t>     - Couvre tout l’espace</a:t>
            </a:r>
          </a:p>
          <a:p>
            <a:r>
              <a:rPr lang="fr-FR" sz="1800"/>
              <a:t>     - Etudes des noyaux chauds</a:t>
            </a:r>
          </a:p>
        </p:txBody>
      </p:sp>
      <p:sp>
        <p:nvSpPr>
          <p:cNvPr id="18437" name="Text Box 19"/>
          <p:cNvSpPr txBox="1">
            <a:spLocks noChangeArrowheads="1"/>
          </p:cNvSpPr>
          <p:nvPr/>
        </p:nvSpPr>
        <p:spPr bwMode="auto">
          <a:xfrm>
            <a:off x="4716463" y="4797425"/>
            <a:ext cx="4319587"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 - 16 modules de détections </a:t>
            </a:r>
          </a:p>
          <a:p>
            <a:pPr eaLnBrk="1" hangingPunct="1"/>
            <a:r>
              <a:rPr lang="fr-FR" sz="1800"/>
              <a:t> - GeHP en clovers segmentés</a:t>
            </a:r>
          </a:p>
          <a:p>
            <a:pPr eaLnBrk="1" hangingPunct="1">
              <a:lnSpc>
                <a:spcPct val="85000"/>
              </a:lnSpc>
            </a:pPr>
            <a:r>
              <a:rPr lang="fr-FR" sz="1800"/>
              <a:t> - Large couverture angulaire (4</a:t>
            </a:r>
            <a:r>
              <a:rPr lang="el-GR" sz="1800"/>
              <a:t>π</a:t>
            </a:r>
            <a:r>
              <a:rPr lang="fr-FR" sz="1800"/>
              <a:t>)</a:t>
            </a:r>
          </a:p>
          <a:p>
            <a:pPr eaLnBrk="1" hangingPunct="1">
              <a:lnSpc>
                <a:spcPct val="85000"/>
              </a:lnSpc>
            </a:pPr>
            <a:r>
              <a:rPr lang="fr-FR" sz="1800"/>
              <a:t> - Etudes de la structure des noyaux</a:t>
            </a:r>
          </a:p>
        </p:txBody>
      </p:sp>
      <p:sp>
        <p:nvSpPr>
          <p:cNvPr id="1843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grpSp>
        <p:nvGrpSpPr>
          <p:cNvPr id="18439" name="Groupe 2"/>
          <p:cNvGrpSpPr>
            <a:grpSpLocks/>
          </p:cNvGrpSpPr>
          <p:nvPr/>
        </p:nvGrpSpPr>
        <p:grpSpPr bwMode="auto">
          <a:xfrm>
            <a:off x="4878388" y="1412875"/>
            <a:ext cx="3808412" cy="3273425"/>
            <a:chOff x="4878388" y="1523127"/>
            <a:chExt cx="3807824" cy="3274298"/>
          </a:xfrm>
        </p:grpSpPr>
        <p:pic>
          <p:nvPicPr>
            <p:cNvPr id="18443" name="Picture 18"/>
            <p:cNvPicPr>
              <a:picLocks noChangeAspect="1" noChangeArrowheads="1"/>
            </p:cNvPicPr>
            <p:nvPr/>
          </p:nvPicPr>
          <p:blipFill>
            <a:blip r:embed="rId3">
              <a:extLst>
                <a:ext uri="{28A0092B-C50C-407E-A947-70E740481C1C}">
                  <a14:useLocalDpi xmlns:a14="http://schemas.microsoft.com/office/drawing/2010/main" val="0"/>
                </a:ext>
              </a:extLst>
            </a:blip>
            <a:srcRect t="1970" r="3334" b="1479"/>
            <a:stretch>
              <a:fillRect/>
            </a:stretch>
          </p:blipFill>
          <p:spPr bwMode="auto">
            <a:xfrm>
              <a:off x="4878388" y="1646238"/>
              <a:ext cx="3729037" cy="315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44" name="Text Box 48"/>
            <p:cNvSpPr txBox="1">
              <a:spLocks noChangeArrowheads="1"/>
            </p:cNvSpPr>
            <p:nvPr/>
          </p:nvSpPr>
          <p:spPr bwMode="auto">
            <a:xfrm>
              <a:off x="7401886" y="1523127"/>
              <a:ext cx="1284326" cy="246221"/>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EXOGAM /GANIL</a:t>
              </a:r>
            </a:p>
          </p:txBody>
        </p:sp>
      </p:grpSp>
      <p:grpSp>
        <p:nvGrpSpPr>
          <p:cNvPr id="18440" name="Groupe 1"/>
          <p:cNvGrpSpPr>
            <a:grpSpLocks/>
          </p:cNvGrpSpPr>
          <p:nvPr/>
        </p:nvGrpSpPr>
        <p:grpSpPr bwMode="auto">
          <a:xfrm>
            <a:off x="365125" y="1341438"/>
            <a:ext cx="3416300" cy="3317875"/>
            <a:chOff x="365125" y="1549938"/>
            <a:chExt cx="3417088" cy="3318925"/>
          </a:xfrm>
        </p:grpSpPr>
        <p:pic>
          <p:nvPicPr>
            <p:cNvPr id="18441" name="Picture 16" descr="185_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1646238"/>
              <a:ext cx="3198813" cy="32226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442" name="Text Box 48"/>
            <p:cNvSpPr txBox="1">
              <a:spLocks noChangeArrowheads="1"/>
            </p:cNvSpPr>
            <p:nvPr/>
          </p:nvSpPr>
          <p:spPr bwMode="auto">
            <a:xfrm>
              <a:off x="2627730" y="1549938"/>
              <a:ext cx="1154483" cy="246221"/>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INDRA /GANIL</a:t>
              </a:r>
            </a:p>
          </p:txBody>
        </p:sp>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9"/>
          <p:cNvSpPr>
            <a:spLocks noChangeArrowheads="1"/>
          </p:cNvSpPr>
          <p:nvPr/>
        </p:nvSpPr>
        <p:spPr bwMode="auto">
          <a:xfrm>
            <a:off x="107950" y="260350"/>
            <a:ext cx="775017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p>
            <a:r>
              <a:rPr lang="fr-FR" sz="2800" b="1">
                <a:solidFill>
                  <a:srgbClr val="DC6308"/>
                </a:solidFill>
              </a:rPr>
              <a:t>Exemples de multi-détecteurs </a:t>
            </a:r>
          </a:p>
          <a:p>
            <a:r>
              <a:rPr lang="fr-FR" sz="2800" b="1">
                <a:solidFill>
                  <a:srgbClr val="DC6308"/>
                </a:solidFill>
              </a:rPr>
              <a:t>	en physique des particules</a:t>
            </a:r>
          </a:p>
        </p:txBody>
      </p:sp>
      <p:sp>
        <p:nvSpPr>
          <p:cNvPr id="8" name="Espace réservé du numéro de diapositive 9"/>
          <p:cNvSpPr>
            <a:spLocks noGrp="1"/>
          </p:cNvSpPr>
          <p:nvPr>
            <p:ph type="sldNum" sz="quarter" idx="12"/>
          </p:nvPr>
        </p:nvSpPr>
        <p:spPr>
          <a:xfrm>
            <a:off x="7924800" y="6356350"/>
            <a:ext cx="762000" cy="365125"/>
          </a:xfrm>
        </p:spPr>
        <p:txBody>
          <a:bodyPr/>
          <a:lstStyle/>
          <a:p>
            <a:pPr>
              <a:defRPr/>
            </a:pPr>
            <a:fld id="{DC486338-B771-4DC4-AA01-9F2C91A42F9B}" type="slidenum">
              <a:rPr lang="fr-FR">
                <a:solidFill>
                  <a:schemeClr val="tx1">
                    <a:lumMod val="50000"/>
                    <a:lumOff val="50000"/>
                  </a:schemeClr>
                </a:solidFill>
              </a:rPr>
              <a:pPr>
                <a:defRPr/>
              </a:pPr>
              <a:t>13</a:t>
            </a:fld>
            <a:endParaRPr lang="fr-FR" dirty="0">
              <a:solidFill>
                <a:schemeClr val="tx1">
                  <a:lumMod val="50000"/>
                  <a:lumOff val="50000"/>
                </a:schemeClr>
              </a:solidFill>
            </a:endParaRPr>
          </a:p>
        </p:txBody>
      </p:sp>
      <p:sp>
        <p:nvSpPr>
          <p:cNvPr id="52234" name="Rectangle 10"/>
          <p:cNvSpPr>
            <a:spLocks noChangeArrowheads="1"/>
          </p:cNvSpPr>
          <p:nvPr/>
        </p:nvSpPr>
        <p:spPr bwMode="auto">
          <a:xfrm>
            <a:off x="2195513" y="4868863"/>
            <a:ext cx="4191000" cy="3667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spcBef>
                <a:spcPct val="20000"/>
              </a:spcBef>
              <a:buClr>
                <a:srgbClr val="0BD0D9"/>
              </a:buClr>
              <a:buFont typeface="Wingdings" pitchFamily="2" charset="2"/>
              <a:buNone/>
              <a:defRPr/>
            </a:pPr>
            <a:r>
              <a:rPr lang="fr-FR" sz="1800">
                <a:sym typeface="Wingdings" pitchFamily="2" charset="2"/>
              </a:rPr>
              <a:t> </a:t>
            </a:r>
            <a:r>
              <a:rPr lang="fr-FR" sz="1800"/>
              <a:t>Les détecteurs de position spatiale</a:t>
            </a:r>
          </a:p>
        </p:txBody>
      </p:sp>
      <p:sp>
        <p:nvSpPr>
          <p:cNvPr id="52235" name="Rectangle 11"/>
          <p:cNvSpPr>
            <a:spLocks noChangeArrowheads="1"/>
          </p:cNvSpPr>
          <p:nvPr/>
        </p:nvSpPr>
        <p:spPr bwMode="auto">
          <a:xfrm>
            <a:off x="2195513" y="5589588"/>
            <a:ext cx="2233612" cy="3667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spcBef>
                <a:spcPct val="20000"/>
              </a:spcBef>
              <a:buClr>
                <a:srgbClr val="0BD0D9"/>
              </a:buClr>
              <a:buFont typeface="Wingdings" pitchFamily="2" charset="2"/>
              <a:buNone/>
              <a:defRPr/>
            </a:pPr>
            <a:r>
              <a:rPr lang="fr-FR" sz="1800">
                <a:sym typeface="Wingdings" pitchFamily="2" charset="2"/>
              </a:rPr>
              <a:t> </a:t>
            </a:r>
            <a:r>
              <a:rPr lang="fr-FR" sz="1800"/>
              <a:t>Les calorimètres</a:t>
            </a:r>
          </a:p>
        </p:txBody>
      </p:sp>
      <p:sp>
        <p:nvSpPr>
          <p:cNvPr id="52236" name="Rectangle 12"/>
          <p:cNvSpPr>
            <a:spLocks noChangeArrowheads="1"/>
          </p:cNvSpPr>
          <p:nvPr/>
        </p:nvSpPr>
        <p:spPr bwMode="auto">
          <a:xfrm>
            <a:off x="2411413" y="5229225"/>
            <a:ext cx="4968875"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800" dirty="0">
                <a:sym typeface="Wingdings" pitchFamily="2" charset="2"/>
              </a:rPr>
              <a:t> </a:t>
            </a:r>
            <a:r>
              <a:rPr lang="fr-FR" sz="1800" dirty="0"/>
              <a:t>Reconstruire la trajectoire des particules</a:t>
            </a:r>
          </a:p>
        </p:txBody>
      </p:sp>
      <p:sp>
        <p:nvSpPr>
          <p:cNvPr id="52237" name="Rectangle 13"/>
          <p:cNvSpPr>
            <a:spLocks noChangeArrowheads="1"/>
          </p:cNvSpPr>
          <p:nvPr/>
        </p:nvSpPr>
        <p:spPr bwMode="auto">
          <a:xfrm>
            <a:off x="2411413" y="5878513"/>
            <a:ext cx="3949700" cy="3667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fr-FR" sz="1800">
                <a:sym typeface="Wingdings" pitchFamily="2" charset="2"/>
              </a:rPr>
              <a:t> </a:t>
            </a:r>
            <a:r>
              <a:rPr lang="fr-FR" sz="1800"/>
              <a:t>Mesurer l ’énergie des particules</a:t>
            </a:r>
          </a:p>
        </p:txBody>
      </p:sp>
      <p:sp>
        <p:nvSpPr>
          <p:cNvPr id="1946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grpSp>
        <p:nvGrpSpPr>
          <p:cNvPr id="19465" name="Group 49"/>
          <p:cNvGrpSpPr>
            <a:grpSpLocks/>
          </p:cNvGrpSpPr>
          <p:nvPr/>
        </p:nvGrpSpPr>
        <p:grpSpPr bwMode="auto">
          <a:xfrm>
            <a:off x="0" y="1196975"/>
            <a:ext cx="5307013" cy="4775200"/>
            <a:chOff x="0" y="754"/>
            <a:chExt cx="3343" cy="3008"/>
          </a:xfrm>
        </p:grpSpPr>
        <p:grpSp>
          <p:nvGrpSpPr>
            <p:cNvPr id="19482" name="Group 30"/>
            <p:cNvGrpSpPr>
              <a:grpSpLocks/>
            </p:cNvGrpSpPr>
            <p:nvPr/>
          </p:nvGrpSpPr>
          <p:grpSpPr bwMode="auto">
            <a:xfrm>
              <a:off x="113" y="754"/>
              <a:ext cx="3230" cy="2171"/>
              <a:chOff x="113" y="799"/>
              <a:chExt cx="3230" cy="2171"/>
            </a:xfrm>
          </p:grpSpPr>
          <p:grpSp>
            <p:nvGrpSpPr>
              <p:cNvPr id="19484" name="Group 25"/>
              <p:cNvGrpSpPr>
                <a:grpSpLocks/>
              </p:cNvGrpSpPr>
              <p:nvPr/>
            </p:nvGrpSpPr>
            <p:grpSpPr bwMode="auto">
              <a:xfrm>
                <a:off x="113" y="799"/>
                <a:ext cx="3230" cy="2171"/>
                <a:chOff x="240" y="890"/>
                <a:chExt cx="3230" cy="2171"/>
              </a:xfrm>
            </p:grpSpPr>
            <p:pic>
              <p:nvPicPr>
                <p:cNvPr id="19488"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 y="890"/>
                  <a:ext cx="3221" cy="2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89" name="Rectangle 24"/>
                <p:cNvSpPr>
                  <a:spLocks noChangeArrowheads="1"/>
                </p:cNvSpPr>
                <p:nvPr/>
              </p:nvSpPr>
              <p:spPr bwMode="auto">
                <a:xfrm>
                  <a:off x="240" y="909"/>
                  <a:ext cx="604" cy="369"/>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fr-FR" sz="1200"/>
                    <a:t>7000 tonnes</a:t>
                  </a:r>
                </a:p>
              </p:txBody>
            </p:sp>
          </p:grpSp>
          <p:sp>
            <p:nvSpPr>
              <p:cNvPr id="19485" name="Text Box 23"/>
              <p:cNvSpPr txBox="1">
                <a:spLocks noChangeArrowheads="1"/>
              </p:cNvSpPr>
              <p:nvPr/>
            </p:nvSpPr>
            <p:spPr bwMode="auto">
              <a:xfrm>
                <a:off x="2653" y="799"/>
                <a:ext cx="688" cy="154"/>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ATLAS / CERN</a:t>
                </a:r>
              </a:p>
            </p:txBody>
          </p:sp>
          <p:sp>
            <p:nvSpPr>
              <p:cNvPr id="19486" name="Line 28"/>
              <p:cNvSpPr>
                <a:spLocks noChangeShapeType="1"/>
              </p:cNvSpPr>
              <p:nvPr/>
            </p:nvSpPr>
            <p:spPr bwMode="auto">
              <a:xfrm flipV="1">
                <a:off x="703" y="1162"/>
                <a:ext cx="363" cy="272"/>
              </a:xfrm>
              <a:prstGeom prst="line">
                <a:avLst/>
              </a:prstGeom>
              <a:noFill/>
              <a:ln w="254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87" name="Text Box 29"/>
              <p:cNvSpPr txBox="1">
                <a:spLocks noChangeArrowheads="1"/>
              </p:cNvSpPr>
              <p:nvPr/>
            </p:nvSpPr>
            <p:spPr bwMode="auto">
              <a:xfrm rot="-2291921">
                <a:off x="657" y="1162"/>
                <a:ext cx="408"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000" b="1"/>
                  <a:t>25 m</a:t>
                </a:r>
              </a:p>
            </p:txBody>
          </p:sp>
        </p:grpSp>
        <p:pic>
          <p:nvPicPr>
            <p:cNvPr id="19483" name="Picture 2" descr="http://lpnp90.in2p3.fr/HESS/sections/public_section/astronomie_gamma/videos/techniques-instruments/detecteur-physique/photo_f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40"/>
              <a:ext cx="138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72" name="Group 48"/>
          <p:cNvGrpSpPr>
            <a:grpSpLocks/>
          </p:cNvGrpSpPr>
          <p:nvPr/>
        </p:nvGrpSpPr>
        <p:grpSpPr bwMode="auto">
          <a:xfrm>
            <a:off x="5580063" y="1123950"/>
            <a:ext cx="3516312" cy="3557588"/>
            <a:chOff x="3515" y="708"/>
            <a:chExt cx="2215" cy="2241"/>
          </a:xfrm>
        </p:grpSpPr>
        <p:pic>
          <p:nvPicPr>
            <p:cNvPr id="19467" name="Picture 31" descr="Grand assemblage 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0" y="754"/>
              <a:ext cx="2122" cy="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19468" name="Text Box 32"/>
            <p:cNvSpPr txBox="1">
              <a:spLocks noChangeArrowheads="1"/>
            </p:cNvSpPr>
            <p:nvPr/>
          </p:nvSpPr>
          <p:spPr bwMode="auto">
            <a:xfrm>
              <a:off x="3515" y="1298"/>
              <a:ext cx="63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Détecteurs de trace</a:t>
              </a:r>
            </a:p>
          </p:txBody>
        </p:sp>
        <p:sp>
          <p:nvSpPr>
            <p:cNvPr id="19469" name="Text Box 33"/>
            <p:cNvSpPr txBox="1">
              <a:spLocks noChangeArrowheads="1"/>
            </p:cNvSpPr>
            <p:nvPr/>
          </p:nvSpPr>
          <p:spPr bwMode="auto">
            <a:xfrm>
              <a:off x="3969" y="799"/>
              <a:ext cx="68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solidFill>
                    <a:srgbClr val="3333FF"/>
                  </a:solidFill>
                </a:rPr>
                <a:t>Calorimètre</a:t>
              </a:r>
            </a:p>
          </p:txBody>
        </p:sp>
        <p:sp>
          <p:nvSpPr>
            <p:cNvPr id="19470" name="Line 34"/>
            <p:cNvSpPr>
              <a:spLocks noChangeShapeType="1"/>
            </p:cNvSpPr>
            <p:nvPr/>
          </p:nvSpPr>
          <p:spPr bwMode="auto">
            <a:xfrm>
              <a:off x="3878" y="1570"/>
              <a:ext cx="91" cy="228"/>
            </a:xfrm>
            <a:prstGeom prst="line">
              <a:avLst/>
            </a:prstGeom>
            <a:noFill/>
            <a:ln w="25400">
              <a:solidFill>
                <a:schemeClr val="tx1"/>
              </a:solidFill>
              <a:miter lim="800000"/>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19471" name="Line 37"/>
            <p:cNvSpPr>
              <a:spLocks noChangeShapeType="1"/>
            </p:cNvSpPr>
            <p:nvPr/>
          </p:nvSpPr>
          <p:spPr bwMode="auto">
            <a:xfrm>
              <a:off x="4286" y="935"/>
              <a:ext cx="90" cy="272"/>
            </a:xfrm>
            <a:prstGeom prst="line">
              <a:avLst/>
            </a:prstGeom>
            <a:noFill/>
            <a:ln w="25400">
              <a:solidFill>
                <a:srgbClr val="0000FF"/>
              </a:solidFill>
              <a:miter lim="800000"/>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19472" name="Line 38"/>
            <p:cNvSpPr>
              <a:spLocks noChangeShapeType="1"/>
            </p:cNvSpPr>
            <p:nvPr/>
          </p:nvSpPr>
          <p:spPr bwMode="auto">
            <a:xfrm>
              <a:off x="4286" y="935"/>
              <a:ext cx="1043" cy="318"/>
            </a:xfrm>
            <a:prstGeom prst="line">
              <a:avLst/>
            </a:prstGeom>
            <a:noFill/>
            <a:ln w="25400">
              <a:solidFill>
                <a:srgbClr val="0000FF"/>
              </a:solidFill>
              <a:miter lim="800000"/>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19473" name="Text Box 39"/>
            <p:cNvSpPr txBox="1">
              <a:spLocks noChangeArrowheads="1"/>
            </p:cNvSpPr>
            <p:nvPr/>
          </p:nvSpPr>
          <p:spPr bwMode="auto">
            <a:xfrm>
              <a:off x="5057" y="2296"/>
              <a:ext cx="59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solidFill>
                    <a:srgbClr val="CC0000"/>
                  </a:solidFill>
                </a:rPr>
                <a:t>Source </a:t>
              </a:r>
              <a:r>
                <a:rPr lang="el-GR" sz="1200">
                  <a:solidFill>
                    <a:srgbClr val="CC0000"/>
                  </a:solidFill>
                </a:rPr>
                <a:t>ββ</a:t>
              </a:r>
              <a:r>
                <a:rPr lang="fr-FR" sz="1200">
                  <a:solidFill>
                    <a:srgbClr val="CC0000"/>
                  </a:solidFill>
                </a:rPr>
                <a:t> (12 m²)</a:t>
              </a:r>
            </a:p>
          </p:txBody>
        </p:sp>
        <p:sp>
          <p:nvSpPr>
            <p:cNvPr id="19474" name="Line 40"/>
            <p:cNvSpPr>
              <a:spLocks noChangeShapeType="1"/>
            </p:cNvSpPr>
            <p:nvPr/>
          </p:nvSpPr>
          <p:spPr bwMode="auto">
            <a:xfrm flipH="1" flipV="1">
              <a:off x="4694" y="1888"/>
              <a:ext cx="498" cy="454"/>
            </a:xfrm>
            <a:prstGeom prst="line">
              <a:avLst/>
            </a:prstGeom>
            <a:noFill/>
            <a:ln w="25400">
              <a:solidFill>
                <a:srgbClr val="FF0000"/>
              </a:solidFill>
              <a:miter lim="800000"/>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19475" name="Text Box 41"/>
            <p:cNvSpPr txBox="1">
              <a:spLocks noChangeArrowheads="1"/>
            </p:cNvSpPr>
            <p:nvPr/>
          </p:nvSpPr>
          <p:spPr bwMode="auto">
            <a:xfrm>
              <a:off x="5057" y="708"/>
              <a:ext cx="587" cy="154"/>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SuperNEMO</a:t>
              </a:r>
            </a:p>
          </p:txBody>
        </p:sp>
        <p:sp>
          <p:nvSpPr>
            <p:cNvPr id="19476" name="Line 42"/>
            <p:cNvSpPr>
              <a:spLocks noChangeShapeType="1"/>
            </p:cNvSpPr>
            <p:nvPr/>
          </p:nvSpPr>
          <p:spPr bwMode="auto">
            <a:xfrm>
              <a:off x="3606" y="2750"/>
              <a:ext cx="635" cy="181"/>
            </a:xfrm>
            <a:prstGeom prst="line">
              <a:avLst/>
            </a:prstGeom>
            <a:noFill/>
            <a:ln w="254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77" name="Line 43"/>
            <p:cNvSpPr>
              <a:spLocks noChangeShapeType="1"/>
            </p:cNvSpPr>
            <p:nvPr/>
          </p:nvSpPr>
          <p:spPr bwMode="auto">
            <a:xfrm flipV="1">
              <a:off x="4422" y="1979"/>
              <a:ext cx="1044" cy="952"/>
            </a:xfrm>
            <a:prstGeom prst="line">
              <a:avLst/>
            </a:prstGeom>
            <a:noFill/>
            <a:ln w="254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78" name="Line 44"/>
            <p:cNvSpPr>
              <a:spLocks noChangeShapeType="1"/>
            </p:cNvSpPr>
            <p:nvPr/>
          </p:nvSpPr>
          <p:spPr bwMode="auto">
            <a:xfrm flipV="1">
              <a:off x="5466" y="981"/>
              <a:ext cx="0" cy="952"/>
            </a:xfrm>
            <a:prstGeom prst="line">
              <a:avLst/>
            </a:prstGeom>
            <a:noFill/>
            <a:ln w="254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79" name="Text Box 45"/>
            <p:cNvSpPr txBox="1">
              <a:spLocks noChangeArrowheads="1"/>
            </p:cNvSpPr>
            <p:nvPr/>
          </p:nvSpPr>
          <p:spPr bwMode="auto">
            <a:xfrm>
              <a:off x="3742" y="2795"/>
              <a:ext cx="36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t>2 m</a:t>
              </a:r>
            </a:p>
          </p:txBody>
        </p:sp>
        <p:sp>
          <p:nvSpPr>
            <p:cNvPr id="19480" name="Text Box 46"/>
            <p:cNvSpPr txBox="1">
              <a:spLocks noChangeArrowheads="1"/>
            </p:cNvSpPr>
            <p:nvPr/>
          </p:nvSpPr>
          <p:spPr bwMode="auto">
            <a:xfrm>
              <a:off x="4694" y="2614"/>
              <a:ext cx="36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t>6 m</a:t>
              </a:r>
            </a:p>
          </p:txBody>
        </p:sp>
        <p:sp>
          <p:nvSpPr>
            <p:cNvPr id="19481" name="Text Box 47"/>
            <p:cNvSpPr txBox="1">
              <a:spLocks noChangeArrowheads="1"/>
            </p:cNvSpPr>
            <p:nvPr/>
          </p:nvSpPr>
          <p:spPr bwMode="auto">
            <a:xfrm>
              <a:off x="5436" y="1253"/>
              <a:ext cx="294"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t>4 m</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2272"/>
                                        </p:tgtEl>
                                        <p:attrNameLst>
                                          <p:attrName>style.visibility</p:attrName>
                                        </p:attrNameLst>
                                      </p:cBhvr>
                                      <p:to>
                                        <p:strVal val="visible"/>
                                      </p:to>
                                    </p:set>
                                    <p:anim calcmode="lin" valueType="num">
                                      <p:cBhvr>
                                        <p:cTn id="7" dur="500" fill="hold"/>
                                        <p:tgtEl>
                                          <p:spTgt spid="52272"/>
                                        </p:tgtEl>
                                        <p:attrNameLst>
                                          <p:attrName>ppt_w</p:attrName>
                                        </p:attrNameLst>
                                      </p:cBhvr>
                                      <p:tavLst>
                                        <p:tav tm="0">
                                          <p:val>
                                            <p:fltVal val="0"/>
                                          </p:val>
                                        </p:tav>
                                        <p:tav tm="100000">
                                          <p:val>
                                            <p:strVal val="#ppt_w"/>
                                          </p:val>
                                        </p:tav>
                                      </p:tavLst>
                                    </p:anim>
                                    <p:anim calcmode="lin" valueType="num">
                                      <p:cBhvr>
                                        <p:cTn id="8" dur="500" fill="hold"/>
                                        <p:tgtEl>
                                          <p:spTgt spid="52272"/>
                                        </p:tgtEl>
                                        <p:attrNameLst>
                                          <p:attrName>ppt_h</p:attrName>
                                        </p:attrNameLst>
                                      </p:cBhvr>
                                      <p:tavLst>
                                        <p:tav tm="0">
                                          <p:val>
                                            <p:fltVal val="0"/>
                                          </p:val>
                                        </p:tav>
                                        <p:tav tm="100000">
                                          <p:val>
                                            <p:strVal val="#ppt_h"/>
                                          </p:val>
                                        </p:tav>
                                      </p:tavLst>
                                    </p:anim>
                                    <p:animEffect transition="in" filter="fade">
                                      <p:cBhvr>
                                        <p:cTn id="9" dur="500"/>
                                        <p:tgtEl>
                                          <p:spTgt spid="5227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2234"/>
                                        </p:tgtEl>
                                        <p:attrNameLst>
                                          <p:attrName>style.visibility</p:attrName>
                                        </p:attrNameLst>
                                      </p:cBhvr>
                                      <p:to>
                                        <p:strVal val="visible"/>
                                      </p:to>
                                    </p:set>
                                    <p:anim calcmode="lin" valueType="num">
                                      <p:cBhvr>
                                        <p:cTn id="14" dur="500" fill="hold"/>
                                        <p:tgtEl>
                                          <p:spTgt spid="52234"/>
                                        </p:tgtEl>
                                        <p:attrNameLst>
                                          <p:attrName>ppt_w</p:attrName>
                                        </p:attrNameLst>
                                      </p:cBhvr>
                                      <p:tavLst>
                                        <p:tav tm="0">
                                          <p:val>
                                            <p:fltVal val="0"/>
                                          </p:val>
                                        </p:tav>
                                        <p:tav tm="100000">
                                          <p:val>
                                            <p:strVal val="#ppt_w"/>
                                          </p:val>
                                        </p:tav>
                                      </p:tavLst>
                                    </p:anim>
                                    <p:anim calcmode="lin" valueType="num">
                                      <p:cBhvr>
                                        <p:cTn id="15" dur="500" fill="hold"/>
                                        <p:tgtEl>
                                          <p:spTgt spid="52234"/>
                                        </p:tgtEl>
                                        <p:attrNameLst>
                                          <p:attrName>ppt_h</p:attrName>
                                        </p:attrNameLst>
                                      </p:cBhvr>
                                      <p:tavLst>
                                        <p:tav tm="0">
                                          <p:val>
                                            <p:fltVal val="0"/>
                                          </p:val>
                                        </p:tav>
                                        <p:tav tm="100000">
                                          <p:val>
                                            <p:strVal val="#ppt_h"/>
                                          </p:val>
                                        </p:tav>
                                      </p:tavLst>
                                    </p:anim>
                                    <p:animEffect transition="in" filter="fade">
                                      <p:cBhvr>
                                        <p:cTn id="16" dur="500"/>
                                        <p:tgtEl>
                                          <p:spTgt spid="52234"/>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52236"/>
                                        </p:tgtEl>
                                        <p:attrNameLst>
                                          <p:attrName>style.visibility</p:attrName>
                                        </p:attrNameLst>
                                      </p:cBhvr>
                                      <p:to>
                                        <p:strVal val="visible"/>
                                      </p:to>
                                    </p:set>
                                    <p:anim calcmode="lin" valueType="num">
                                      <p:cBhvr>
                                        <p:cTn id="20" dur="500" fill="hold"/>
                                        <p:tgtEl>
                                          <p:spTgt spid="52236"/>
                                        </p:tgtEl>
                                        <p:attrNameLst>
                                          <p:attrName>ppt_w</p:attrName>
                                        </p:attrNameLst>
                                      </p:cBhvr>
                                      <p:tavLst>
                                        <p:tav tm="0">
                                          <p:val>
                                            <p:fltVal val="0"/>
                                          </p:val>
                                        </p:tav>
                                        <p:tav tm="100000">
                                          <p:val>
                                            <p:strVal val="#ppt_w"/>
                                          </p:val>
                                        </p:tav>
                                      </p:tavLst>
                                    </p:anim>
                                    <p:anim calcmode="lin" valueType="num">
                                      <p:cBhvr>
                                        <p:cTn id="21" dur="500" fill="hold"/>
                                        <p:tgtEl>
                                          <p:spTgt spid="52236"/>
                                        </p:tgtEl>
                                        <p:attrNameLst>
                                          <p:attrName>ppt_h</p:attrName>
                                        </p:attrNameLst>
                                      </p:cBhvr>
                                      <p:tavLst>
                                        <p:tav tm="0">
                                          <p:val>
                                            <p:fltVal val="0"/>
                                          </p:val>
                                        </p:tav>
                                        <p:tav tm="100000">
                                          <p:val>
                                            <p:strVal val="#ppt_h"/>
                                          </p:val>
                                        </p:tav>
                                      </p:tavLst>
                                    </p:anim>
                                    <p:animEffect transition="in" filter="fade">
                                      <p:cBhvr>
                                        <p:cTn id="22" dur="500"/>
                                        <p:tgtEl>
                                          <p:spTgt spid="522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52235"/>
                                        </p:tgtEl>
                                        <p:attrNameLst>
                                          <p:attrName>style.visibility</p:attrName>
                                        </p:attrNameLst>
                                      </p:cBhvr>
                                      <p:to>
                                        <p:strVal val="visible"/>
                                      </p:to>
                                    </p:set>
                                    <p:anim calcmode="lin" valueType="num">
                                      <p:cBhvr>
                                        <p:cTn id="27" dur="500" fill="hold"/>
                                        <p:tgtEl>
                                          <p:spTgt spid="52235"/>
                                        </p:tgtEl>
                                        <p:attrNameLst>
                                          <p:attrName>ppt_w</p:attrName>
                                        </p:attrNameLst>
                                      </p:cBhvr>
                                      <p:tavLst>
                                        <p:tav tm="0">
                                          <p:val>
                                            <p:fltVal val="0"/>
                                          </p:val>
                                        </p:tav>
                                        <p:tav tm="100000">
                                          <p:val>
                                            <p:strVal val="#ppt_w"/>
                                          </p:val>
                                        </p:tav>
                                      </p:tavLst>
                                    </p:anim>
                                    <p:anim calcmode="lin" valueType="num">
                                      <p:cBhvr>
                                        <p:cTn id="28" dur="500" fill="hold"/>
                                        <p:tgtEl>
                                          <p:spTgt spid="52235"/>
                                        </p:tgtEl>
                                        <p:attrNameLst>
                                          <p:attrName>ppt_h</p:attrName>
                                        </p:attrNameLst>
                                      </p:cBhvr>
                                      <p:tavLst>
                                        <p:tav tm="0">
                                          <p:val>
                                            <p:fltVal val="0"/>
                                          </p:val>
                                        </p:tav>
                                        <p:tav tm="100000">
                                          <p:val>
                                            <p:strVal val="#ppt_h"/>
                                          </p:val>
                                        </p:tav>
                                      </p:tavLst>
                                    </p:anim>
                                    <p:animEffect transition="in" filter="fade">
                                      <p:cBhvr>
                                        <p:cTn id="29" dur="500"/>
                                        <p:tgtEl>
                                          <p:spTgt spid="52235"/>
                                        </p:tgtEl>
                                      </p:cBhvr>
                                    </p:animEffect>
                                  </p:childTnLst>
                                </p:cTn>
                              </p:par>
                            </p:childTnLst>
                          </p:cTn>
                        </p:par>
                        <p:par>
                          <p:cTn id="30" fill="hold" nodeType="afterGroup">
                            <p:stCondLst>
                              <p:cond delay="500"/>
                            </p:stCondLst>
                            <p:childTnLst>
                              <p:par>
                                <p:cTn id="31" presetID="53" presetClass="entr" presetSubtype="0" fill="hold" grpId="0" nodeType="afterEffect">
                                  <p:stCondLst>
                                    <p:cond delay="0"/>
                                  </p:stCondLst>
                                  <p:childTnLst>
                                    <p:set>
                                      <p:cBhvr>
                                        <p:cTn id="32" dur="1" fill="hold">
                                          <p:stCondLst>
                                            <p:cond delay="0"/>
                                          </p:stCondLst>
                                        </p:cTn>
                                        <p:tgtEl>
                                          <p:spTgt spid="52237"/>
                                        </p:tgtEl>
                                        <p:attrNameLst>
                                          <p:attrName>style.visibility</p:attrName>
                                        </p:attrNameLst>
                                      </p:cBhvr>
                                      <p:to>
                                        <p:strVal val="visible"/>
                                      </p:to>
                                    </p:set>
                                    <p:anim calcmode="lin" valueType="num">
                                      <p:cBhvr>
                                        <p:cTn id="33" dur="500" fill="hold"/>
                                        <p:tgtEl>
                                          <p:spTgt spid="52237"/>
                                        </p:tgtEl>
                                        <p:attrNameLst>
                                          <p:attrName>ppt_w</p:attrName>
                                        </p:attrNameLst>
                                      </p:cBhvr>
                                      <p:tavLst>
                                        <p:tav tm="0">
                                          <p:val>
                                            <p:fltVal val="0"/>
                                          </p:val>
                                        </p:tav>
                                        <p:tav tm="100000">
                                          <p:val>
                                            <p:strVal val="#ppt_w"/>
                                          </p:val>
                                        </p:tav>
                                      </p:tavLst>
                                    </p:anim>
                                    <p:anim calcmode="lin" valueType="num">
                                      <p:cBhvr>
                                        <p:cTn id="34" dur="500" fill="hold"/>
                                        <p:tgtEl>
                                          <p:spTgt spid="52237"/>
                                        </p:tgtEl>
                                        <p:attrNameLst>
                                          <p:attrName>ppt_h</p:attrName>
                                        </p:attrNameLst>
                                      </p:cBhvr>
                                      <p:tavLst>
                                        <p:tav tm="0">
                                          <p:val>
                                            <p:fltVal val="0"/>
                                          </p:val>
                                        </p:tav>
                                        <p:tav tm="100000">
                                          <p:val>
                                            <p:strVal val="#ppt_h"/>
                                          </p:val>
                                        </p:tav>
                                      </p:tavLst>
                                    </p:anim>
                                    <p:animEffect transition="in" filter="fade">
                                      <p:cBhvr>
                                        <p:cTn id="35" dur="500"/>
                                        <p:tgtEl>
                                          <p:spTgt spid="52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4" grpId="0"/>
      <p:bldP spid="52235" grpId="0"/>
      <p:bldP spid="52236" grpId="0"/>
      <p:bldP spid="522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50825" y="188913"/>
            <a:ext cx="88931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Les signaux électriques issus des détecteurs</a:t>
            </a:r>
          </a:p>
          <a:p>
            <a:pPr eaLnBrk="1" hangingPunct="1"/>
            <a:endParaRPr lang="fr-FR" sz="2800">
              <a:solidFill>
                <a:srgbClr val="DC6308"/>
              </a:solidFill>
            </a:endParaRPr>
          </a:p>
        </p:txBody>
      </p:sp>
      <p:sp>
        <p:nvSpPr>
          <p:cNvPr id="20483" name="Text Box 6"/>
          <p:cNvSpPr txBox="1">
            <a:spLocks noChangeArrowheads="1"/>
          </p:cNvSpPr>
          <p:nvPr/>
        </p:nvSpPr>
        <p:spPr bwMode="auto">
          <a:xfrm>
            <a:off x="742950" y="2179638"/>
            <a:ext cx="252413" cy="3667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 </a:t>
            </a:r>
          </a:p>
        </p:txBody>
      </p:sp>
      <p:sp>
        <p:nvSpPr>
          <p:cNvPr id="20484" name="Text Box 14"/>
          <p:cNvSpPr txBox="1">
            <a:spLocks noChangeArrowheads="1"/>
          </p:cNvSpPr>
          <p:nvPr/>
        </p:nvSpPr>
        <p:spPr bwMode="auto">
          <a:xfrm>
            <a:off x="250825" y="765175"/>
            <a:ext cx="406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Définition d’un signal électrique :</a:t>
            </a:r>
          </a:p>
        </p:txBody>
      </p:sp>
      <p:sp>
        <p:nvSpPr>
          <p:cNvPr id="20485" name="Rectangle 17"/>
          <p:cNvSpPr>
            <a:spLocks noChangeArrowheads="1"/>
          </p:cNvSpPr>
          <p:nvPr/>
        </p:nvSpPr>
        <p:spPr bwMode="auto">
          <a:xfrm>
            <a:off x="179388" y="1196975"/>
            <a:ext cx="87598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a:t>Un </a:t>
            </a:r>
            <a:r>
              <a:rPr lang="fr-FR" sz="1800" b="1"/>
              <a:t>signal électrique</a:t>
            </a:r>
            <a:r>
              <a:rPr lang="fr-FR" sz="1800"/>
              <a:t> est une grandeur électrique mesurable variant dans le temps ou dans l'espace et permettant de transporter une information.</a:t>
            </a:r>
          </a:p>
          <a:p>
            <a:endParaRPr lang="fr-FR" sz="1800"/>
          </a:p>
          <a:p>
            <a:r>
              <a:rPr lang="fr-FR" sz="1800"/>
              <a:t>Il peut s’agir :</a:t>
            </a:r>
          </a:p>
          <a:p>
            <a:r>
              <a:rPr lang="fr-FR" sz="1800"/>
              <a:t>	</a:t>
            </a:r>
            <a:r>
              <a:rPr lang="fr-FR" sz="1800">
                <a:sym typeface="Wingdings" pitchFamily="2" charset="2"/>
              </a:rPr>
              <a:t> </a:t>
            </a:r>
            <a:r>
              <a:rPr lang="fr-FR" sz="1800"/>
              <a:t>d'une différence de potentiel entre deux points (</a:t>
            </a:r>
            <a:r>
              <a:rPr lang="fr-FR" sz="1800" b="1"/>
              <a:t>tension</a:t>
            </a:r>
            <a:r>
              <a:rPr lang="fr-FR" sz="1800"/>
              <a:t>, V)</a:t>
            </a:r>
          </a:p>
          <a:p>
            <a:r>
              <a:rPr lang="fr-FR" sz="1800"/>
              <a:t>	</a:t>
            </a:r>
            <a:r>
              <a:rPr lang="fr-FR" sz="1800">
                <a:sym typeface="Wingdings" pitchFamily="2" charset="2"/>
              </a:rPr>
              <a:t> </a:t>
            </a:r>
            <a:r>
              <a:rPr lang="fr-FR" sz="1800"/>
              <a:t>d’une intensité de courant circulant dans un composant (</a:t>
            </a:r>
            <a:r>
              <a:rPr lang="fr-FR" sz="1800" b="1"/>
              <a:t>courant</a:t>
            </a:r>
            <a:r>
              <a:rPr lang="fr-FR" sz="1800"/>
              <a:t>, A)</a:t>
            </a:r>
          </a:p>
          <a:p>
            <a:endParaRPr lang="fr-FR" sz="1800"/>
          </a:p>
          <a:p>
            <a:r>
              <a:rPr lang="fr-FR" sz="1800"/>
              <a:t>Il existe deux familles de signaux</a:t>
            </a:r>
          </a:p>
        </p:txBody>
      </p:sp>
      <p:sp>
        <p:nvSpPr>
          <p:cNvPr id="12" name="Espace réservé du numéro de diapositive 9"/>
          <p:cNvSpPr>
            <a:spLocks noGrp="1"/>
          </p:cNvSpPr>
          <p:nvPr>
            <p:ph type="sldNum" sz="quarter" idx="12"/>
          </p:nvPr>
        </p:nvSpPr>
        <p:spPr>
          <a:xfrm>
            <a:off x="7924800" y="6356350"/>
            <a:ext cx="762000" cy="365125"/>
          </a:xfrm>
        </p:spPr>
        <p:txBody>
          <a:bodyPr/>
          <a:lstStyle/>
          <a:p>
            <a:pPr>
              <a:defRPr/>
            </a:pPr>
            <a:fld id="{76FA6F8F-AAD2-4794-8436-93C9E6C2543F}" type="slidenum">
              <a:rPr lang="fr-FR">
                <a:solidFill>
                  <a:schemeClr val="tx1">
                    <a:lumMod val="50000"/>
                    <a:lumOff val="50000"/>
                  </a:schemeClr>
                </a:solidFill>
              </a:rPr>
              <a:pPr>
                <a:defRPr/>
              </a:pPr>
              <a:t>14</a:t>
            </a:fld>
            <a:endParaRPr lang="fr-FR" dirty="0">
              <a:solidFill>
                <a:schemeClr val="tx1">
                  <a:lumMod val="50000"/>
                  <a:lumOff val="50000"/>
                </a:schemeClr>
              </a:solidFill>
            </a:endParaRPr>
          </a:p>
        </p:txBody>
      </p:sp>
      <p:sp>
        <p:nvSpPr>
          <p:cNvPr id="20487"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grpSp>
        <p:nvGrpSpPr>
          <p:cNvPr id="56449" name="Group 129"/>
          <p:cNvGrpSpPr>
            <a:grpSpLocks/>
          </p:cNvGrpSpPr>
          <p:nvPr/>
        </p:nvGrpSpPr>
        <p:grpSpPr bwMode="auto">
          <a:xfrm>
            <a:off x="250825" y="3500438"/>
            <a:ext cx="1944688" cy="1468437"/>
            <a:chOff x="158" y="2205"/>
            <a:chExt cx="1225" cy="925"/>
          </a:xfrm>
        </p:grpSpPr>
        <p:grpSp>
          <p:nvGrpSpPr>
            <p:cNvPr id="20557" name="Group 42"/>
            <p:cNvGrpSpPr>
              <a:grpSpLocks/>
            </p:cNvGrpSpPr>
            <p:nvPr/>
          </p:nvGrpSpPr>
          <p:grpSpPr bwMode="auto">
            <a:xfrm>
              <a:off x="158" y="2432"/>
              <a:ext cx="1225" cy="698"/>
              <a:chOff x="113" y="2478"/>
              <a:chExt cx="1225" cy="698"/>
            </a:xfrm>
          </p:grpSpPr>
          <p:sp>
            <p:nvSpPr>
              <p:cNvPr id="20559" name="Line 36"/>
              <p:cNvSpPr>
                <a:spLocks noChangeShapeType="1"/>
              </p:cNvSpPr>
              <p:nvPr/>
            </p:nvSpPr>
            <p:spPr bwMode="auto">
              <a:xfrm flipV="1">
                <a:off x="294" y="2704"/>
                <a:ext cx="0" cy="40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60" name="Line 37"/>
              <p:cNvSpPr>
                <a:spLocks noChangeShapeType="1"/>
              </p:cNvSpPr>
              <p:nvPr/>
            </p:nvSpPr>
            <p:spPr bwMode="auto">
              <a:xfrm>
                <a:off x="204" y="3022"/>
                <a:ext cx="95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61" name="Freeform 39"/>
              <p:cNvSpPr>
                <a:spLocks/>
              </p:cNvSpPr>
              <p:nvPr/>
            </p:nvSpPr>
            <p:spPr bwMode="auto">
              <a:xfrm>
                <a:off x="340" y="2742"/>
                <a:ext cx="771" cy="235"/>
              </a:xfrm>
              <a:custGeom>
                <a:avLst/>
                <a:gdLst>
                  <a:gd name="T0" fmla="*/ 0 w 1361"/>
                  <a:gd name="T1" fmla="*/ 235 h 235"/>
                  <a:gd name="T2" fmla="*/ 11 w 1361"/>
                  <a:gd name="T3" fmla="*/ 189 h 235"/>
                  <a:gd name="T4" fmla="*/ 16 w 1361"/>
                  <a:gd name="T5" fmla="*/ 99 h 235"/>
                  <a:gd name="T6" fmla="*/ 23 w 1361"/>
                  <a:gd name="T7" fmla="*/ 99 h 235"/>
                  <a:gd name="T8" fmla="*/ 27 w 1361"/>
                  <a:gd name="T9" fmla="*/ 8 h 235"/>
                  <a:gd name="T10" fmla="*/ 35 w 1361"/>
                  <a:gd name="T11" fmla="*/ 144 h 235"/>
                  <a:gd name="T12" fmla="*/ 40 w 1361"/>
                  <a:gd name="T13" fmla="*/ 189 h 235"/>
                  <a:gd name="T14" fmla="*/ 45 w 1361"/>
                  <a:gd name="T15" fmla="*/ 99 h 2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61" h="235">
                    <a:moveTo>
                      <a:pt x="0" y="235"/>
                    </a:moveTo>
                    <a:cubicBezTo>
                      <a:pt x="117" y="223"/>
                      <a:pt x="234" y="212"/>
                      <a:pt x="317" y="189"/>
                    </a:cubicBezTo>
                    <a:cubicBezTo>
                      <a:pt x="400" y="166"/>
                      <a:pt x="439" y="114"/>
                      <a:pt x="499" y="99"/>
                    </a:cubicBezTo>
                    <a:cubicBezTo>
                      <a:pt x="559" y="84"/>
                      <a:pt x="627" y="114"/>
                      <a:pt x="680" y="99"/>
                    </a:cubicBezTo>
                    <a:cubicBezTo>
                      <a:pt x="733" y="84"/>
                      <a:pt x="756" y="0"/>
                      <a:pt x="816" y="8"/>
                    </a:cubicBezTo>
                    <a:cubicBezTo>
                      <a:pt x="876" y="16"/>
                      <a:pt x="975" y="114"/>
                      <a:pt x="1043" y="144"/>
                    </a:cubicBezTo>
                    <a:cubicBezTo>
                      <a:pt x="1111" y="174"/>
                      <a:pt x="1172" y="196"/>
                      <a:pt x="1225" y="189"/>
                    </a:cubicBezTo>
                    <a:cubicBezTo>
                      <a:pt x="1278" y="182"/>
                      <a:pt x="1338" y="114"/>
                      <a:pt x="1361" y="99"/>
                    </a:cubicBezTo>
                  </a:path>
                </a:pathLst>
              </a:custGeom>
              <a:noFill/>
              <a:ln w="254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62" name="Text Box 40"/>
              <p:cNvSpPr txBox="1">
                <a:spLocks noChangeArrowheads="1"/>
              </p:cNvSpPr>
              <p:nvPr/>
            </p:nvSpPr>
            <p:spPr bwMode="auto">
              <a:xfrm>
                <a:off x="975" y="3022"/>
                <a:ext cx="36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a:t>temps</a:t>
                </a:r>
              </a:p>
            </p:txBody>
          </p:sp>
          <p:sp>
            <p:nvSpPr>
              <p:cNvPr id="20563" name="Text Box 41"/>
              <p:cNvSpPr txBox="1">
                <a:spLocks noChangeArrowheads="1"/>
              </p:cNvSpPr>
              <p:nvPr/>
            </p:nvSpPr>
            <p:spPr bwMode="auto">
              <a:xfrm>
                <a:off x="113" y="2478"/>
                <a:ext cx="86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a:t>Grandeur électrique</a:t>
                </a:r>
              </a:p>
            </p:txBody>
          </p:sp>
        </p:grpSp>
        <p:sp>
          <p:nvSpPr>
            <p:cNvPr id="20558" name="Text Box 43"/>
            <p:cNvSpPr txBox="1">
              <a:spLocks noChangeArrowheads="1"/>
            </p:cNvSpPr>
            <p:nvPr/>
          </p:nvSpPr>
          <p:spPr bwMode="auto">
            <a:xfrm>
              <a:off x="204" y="2205"/>
              <a:ext cx="104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sym typeface="Wingdings" pitchFamily="2" charset="2"/>
                </a:rPr>
                <a:t> </a:t>
              </a:r>
              <a:r>
                <a:rPr lang="fr-FR" sz="1800" b="1"/>
                <a:t>Analogiques</a:t>
              </a:r>
            </a:p>
          </p:txBody>
        </p:sp>
      </p:grpSp>
      <p:sp>
        <p:nvSpPr>
          <p:cNvPr id="56412" name="AutoShape 92"/>
          <p:cNvSpPr>
            <a:spLocks noChangeArrowheads="1"/>
          </p:cNvSpPr>
          <p:nvPr/>
        </p:nvSpPr>
        <p:spPr bwMode="auto">
          <a:xfrm rot="5036293">
            <a:off x="3529013" y="4687887"/>
            <a:ext cx="863600" cy="504825"/>
          </a:xfrm>
          <a:custGeom>
            <a:avLst/>
            <a:gdLst>
              <a:gd name="T0" fmla="*/ 2147483647 w 21600"/>
              <a:gd name="T1" fmla="*/ 488128194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8" y="10672"/>
                </a:moveTo>
                <a:cubicBezTo>
                  <a:pt x="18529" y="6414"/>
                  <a:pt x="15057" y="3000"/>
                  <a:pt x="10800" y="3000"/>
                </a:cubicBezTo>
                <a:cubicBezTo>
                  <a:pt x="6704" y="3000"/>
                  <a:pt x="3307" y="6166"/>
                  <a:pt x="3019" y="10251"/>
                </a:cubicBezTo>
                <a:lnTo>
                  <a:pt x="26" y="10040"/>
                </a:lnTo>
                <a:cubicBezTo>
                  <a:pt x="425" y="4384"/>
                  <a:pt x="5129" y="0"/>
                  <a:pt x="10800" y="0"/>
                </a:cubicBezTo>
                <a:cubicBezTo>
                  <a:pt x="16695" y="0"/>
                  <a:pt x="21501" y="4727"/>
                  <a:pt x="21598" y="10622"/>
                </a:cubicBezTo>
                <a:lnTo>
                  <a:pt x="24298" y="10578"/>
                </a:lnTo>
                <a:lnTo>
                  <a:pt x="20167" y="14846"/>
                </a:lnTo>
                <a:lnTo>
                  <a:pt x="15899" y="10716"/>
                </a:lnTo>
                <a:lnTo>
                  <a:pt x="18598" y="10672"/>
                </a:lnTo>
                <a:close/>
              </a:path>
            </a:pathLst>
          </a:custGeom>
          <a:solidFill>
            <a:srgbClr val="99CCFF"/>
          </a:solidFill>
          <a:ln w="9525" algn="ctr">
            <a:solidFill>
              <a:srgbClr val="33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56444" name="Group 124"/>
          <p:cNvGrpSpPr>
            <a:grpSpLocks/>
          </p:cNvGrpSpPr>
          <p:nvPr/>
        </p:nvGrpSpPr>
        <p:grpSpPr bwMode="auto">
          <a:xfrm>
            <a:off x="2051050" y="5084763"/>
            <a:ext cx="2089150" cy="892175"/>
            <a:chOff x="1292" y="3203"/>
            <a:chExt cx="1316" cy="562"/>
          </a:xfrm>
        </p:grpSpPr>
        <p:sp>
          <p:nvSpPr>
            <p:cNvPr id="20529" name="Text Box 65"/>
            <p:cNvSpPr txBox="1">
              <a:spLocks noChangeArrowheads="1"/>
            </p:cNvSpPr>
            <p:nvPr/>
          </p:nvSpPr>
          <p:spPr bwMode="auto">
            <a:xfrm>
              <a:off x="1292" y="3294"/>
              <a:ext cx="862"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endParaRPr lang="fr-FR" sz="1000"/>
            </a:p>
          </p:txBody>
        </p:sp>
        <p:sp>
          <p:nvSpPr>
            <p:cNvPr id="20530" name="Text Box 91"/>
            <p:cNvSpPr txBox="1">
              <a:spLocks noChangeArrowheads="1"/>
            </p:cNvSpPr>
            <p:nvPr/>
          </p:nvSpPr>
          <p:spPr bwMode="auto">
            <a:xfrm>
              <a:off x="1474" y="3203"/>
              <a:ext cx="952"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t>Numériques</a:t>
              </a:r>
            </a:p>
          </p:txBody>
        </p:sp>
        <p:grpSp>
          <p:nvGrpSpPr>
            <p:cNvPr id="20531" name="Group 102"/>
            <p:cNvGrpSpPr>
              <a:grpSpLocks/>
            </p:cNvGrpSpPr>
            <p:nvPr/>
          </p:nvGrpSpPr>
          <p:grpSpPr bwMode="auto">
            <a:xfrm>
              <a:off x="1383" y="3475"/>
              <a:ext cx="1225" cy="290"/>
              <a:chOff x="1338" y="3702"/>
              <a:chExt cx="1225" cy="290"/>
            </a:xfrm>
          </p:grpSpPr>
          <p:sp>
            <p:nvSpPr>
              <p:cNvPr id="20532" name="Line 62"/>
              <p:cNvSpPr>
                <a:spLocks noChangeShapeType="1"/>
              </p:cNvSpPr>
              <p:nvPr/>
            </p:nvSpPr>
            <p:spPr bwMode="auto">
              <a:xfrm>
                <a:off x="1383" y="3838"/>
                <a:ext cx="99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33" name="Text Box 64"/>
              <p:cNvSpPr txBox="1">
                <a:spLocks noChangeArrowheads="1"/>
              </p:cNvSpPr>
              <p:nvPr/>
            </p:nvSpPr>
            <p:spPr bwMode="auto">
              <a:xfrm>
                <a:off x="2200" y="3838"/>
                <a:ext cx="36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a:t>temps</a:t>
                </a:r>
              </a:p>
            </p:txBody>
          </p:sp>
          <p:grpSp>
            <p:nvGrpSpPr>
              <p:cNvPr id="20534" name="Group 70"/>
              <p:cNvGrpSpPr>
                <a:grpSpLocks/>
              </p:cNvGrpSpPr>
              <p:nvPr/>
            </p:nvGrpSpPr>
            <p:grpSpPr bwMode="auto">
              <a:xfrm>
                <a:off x="1474" y="3702"/>
                <a:ext cx="499" cy="136"/>
                <a:chOff x="2699" y="3067"/>
                <a:chExt cx="499" cy="136"/>
              </a:xfrm>
            </p:grpSpPr>
            <p:sp>
              <p:nvSpPr>
                <p:cNvPr id="20554" name="Line 67"/>
                <p:cNvSpPr>
                  <a:spLocks noChangeShapeType="1"/>
                </p:cNvSpPr>
                <p:nvPr/>
              </p:nvSpPr>
              <p:spPr bwMode="auto">
                <a:xfrm>
                  <a:off x="2699" y="3203"/>
                  <a:ext cx="18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55" name="Line 68"/>
                <p:cNvSpPr>
                  <a:spLocks noChangeShapeType="1"/>
                </p:cNvSpPr>
                <p:nvPr/>
              </p:nvSpPr>
              <p:spPr bwMode="auto">
                <a:xfrm flipV="1">
                  <a:off x="2880" y="3067"/>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56" name="Line 69"/>
                <p:cNvSpPr>
                  <a:spLocks noChangeShapeType="1"/>
                </p:cNvSpPr>
                <p:nvPr/>
              </p:nvSpPr>
              <p:spPr bwMode="auto">
                <a:xfrm>
                  <a:off x="2925" y="3067"/>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20535" name="Group 71"/>
              <p:cNvGrpSpPr>
                <a:grpSpLocks/>
              </p:cNvGrpSpPr>
              <p:nvPr/>
            </p:nvGrpSpPr>
            <p:grpSpPr bwMode="auto">
              <a:xfrm flipV="1">
                <a:off x="1474" y="3702"/>
                <a:ext cx="499" cy="136"/>
                <a:chOff x="2699" y="3067"/>
                <a:chExt cx="499" cy="136"/>
              </a:xfrm>
            </p:grpSpPr>
            <p:sp>
              <p:nvSpPr>
                <p:cNvPr id="20551" name="Line 72"/>
                <p:cNvSpPr>
                  <a:spLocks noChangeShapeType="1"/>
                </p:cNvSpPr>
                <p:nvPr/>
              </p:nvSpPr>
              <p:spPr bwMode="auto">
                <a:xfrm>
                  <a:off x="2699" y="3203"/>
                  <a:ext cx="18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52" name="Line 73"/>
                <p:cNvSpPr>
                  <a:spLocks noChangeShapeType="1"/>
                </p:cNvSpPr>
                <p:nvPr/>
              </p:nvSpPr>
              <p:spPr bwMode="auto">
                <a:xfrm flipV="1">
                  <a:off x="2880" y="3067"/>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53" name="Line 74"/>
                <p:cNvSpPr>
                  <a:spLocks noChangeShapeType="1"/>
                </p:cNvSpPr>
                <p:nvPr/>
              </p:nvSpPr>
              <p:spPr bwMode="auto">
                <a:xfrm>
                  <a:off x="2925" y="3067"/>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20536" name="Group 75"/>
              <p:cNvGrpSpPr>
                <a:grpSpLocks/>
              </p:cNvGrpSpPr>
              <p:nvPr/>
            </p:nvGrpSpPr>
            <p:grpSpPr bwMode="auto">
              <a:xfrm>
                <a:off x="1791" y="3702"/>
                <a:ext cx="499" cy="136"/>
                <a:chOff x="2699" y="3067"/>
                <a:chExt cx="499" cy="136"/>
              </a:xfrm>
            </p:grpSpPr>
            <p:sp>
              <p:nvSpPr>
                <p:cNvPr id="20548" name="Line 76"/>
                <p:cNvSpPr>
                  <a:spLocks noChangeShapeType="1"/>
                </p:cNvSpPr>
                <p:nvPr/>
              </p:nvSpPr>
              <p:spPr bwMode="auto">
                <a:xfrm>
                  <a:off x="2699" y="3203"/>
                  <a:ext cx="18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49" name="Line 77"/>
                <p:cNvSpPr>
                  <a:spLocks noChangeShapeType="1"/>
                </p:cNvSpPr>
                <p:nvPr/>
              </p:nvSpPr>
              <p:spPr bwMode="auto">
                <a:xfrm flipV="1">
                  <a:off x="2880" y="3067"/>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50" name="Line 78"/>
                <p:cNvSpPr>
                  <a:spLocks noChangeShapeType="1"/>
                </p:cNvSpPr>
                <p:nvPr/>
              </p:nvSpPr>
              <p:spPr bwMode="auto">
                <a:xfrm>
                  <a:off x="2925" y="3067"/>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20537" name="Group 79"/>
              <p:cNvGrpSpPr>
                <a:grpSpLocks/>
              </p:cNvGrpSpPr>
              <p:nvPr/>
            </p:nvGrpSpPr>
            <p:grpSpPr bwMode="auto">
              <a:xfrm flipV="1">
                <a:off x="1791" y="3702"/>
                <a:ext cx="499" cy="136"/>
                <a:chOff x="2699" y="3067"/>
                <a:chExt cx="499" cy="136"/>
              </a:xfrm>
            </p:grpSpPr>
            <p:sp>
              <p:nvSpPr>
                <p:cNvPr id="20545" name="Line 80"/>
                <p:cNvSpPr>
                  <a:spLocks noChangeShapeType="1"/>
                </p:cNvSpPr>
                <p:nvPr/>
              </p:nvSpPr>
              <p:spPr bwMode="auto">
                <a:xfrm>
                  <a:off x="2699" y="3203"/>
                  <a:ext cx="18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46" name="Line 81"/>
                <p:cNvSpPr>
                  <a:spLocks noChangeShapeType="1"/>
                </p:cNvSpPr>
                <p:nvPr/>
              </p:nvSpPr>
              <p:spPr bwMode="auto">
                <a:xfrm flipV="1">
                  <a:off x="2880" y="3067"/>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47" name="Line 82"/>
                <p:cNvSpPr>
                  <a:spLocks noChangeShapeType="1"/>
                </p:cNvSpPr>
                <p:nvPr/>
              </p:nvSpPr>
              <p:spPr bwMode="auto">
                <a:xfrm>
                  <a:off x="2925" y="3067"/>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20538" name="Text Box 83"/>
              <p:cNvSpPr txBox="1">
                <a:spLocks noChangeArrowheads="1"/>
              </p:cNvSpPr>
              <p:nvPr/>
            </p:nvSpPr>
            <p:spPr bwMode="auto">
              <a:xfrm>
                <a:off x="1474" y="3702"/>
                <a:ext cx="226"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solidFill>
                      <a:srgbClr val="FF3300"/>
                    </a:solidFill>
                  </a:rPr>
                  <a:t>0100</a:t>
                </a:r>
              </a:p>
            </p:txBody>
          </p:sp>
          <p:sp>
            <p:nvSpPr>
              <p:cNvPr id="20539" name="Text Box 84"/>
              <p:cNvSpPr txBox="1">
                <a:spLocks noChangeArrowheads="1"/>
              </p:cNvSpPr>
              <p:nvPr/>
            </p:nvSpPr>
            <p:spPr bwMode="auto">
              <a:xfrm>
                <a:off x="1701" y="3702"/>
                <a:ext cx="27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000" b="1">
                    <a:solidFill>
                      <a:srgbClr val="FF3300"/>
                    </a:solidFill>
                  </a:rPr>
                  <a:t>1110</a:t>
                </a:r>
              </a:p>
            </p:txBody>
          </p:sp>
          <p:sp>
            <p:nvSpPr>
              <p:cNvPr id="20540" name="Text Box 85"/>
              <p:cNvSpPr txBox="1">
                <a:spLocks noChangeArrowheads="1"/>
              </p:cNvSpPr>
              <p:nvPr/>
            </p:nvSpPr>
            <p:spPr bwMode="auto">
              <a:xfrm>
                <a:off x="2018" y="3702"/>
                <a:ext cx="272"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000" b="1">
                    <a:solidFill>
                      <a:srgbClr val="FF3300"/>
                    </a:solidFill>
                  </a:rPr>
                  <a:t>0001</a:t>
                </a:r>
              </a:p>
            </p:txBody>
          </p:sp>
          <p:sp>
            <p:nvSpPr>
              <p:cNvPr id="20541" name="Line 94"/>
              <p:cNvSpPr>
                <a:spLocks noChangeShapeType="1"/>
              </p:cNvSpPr>
              <p:nvPr/>
            </p:nvSpPr>
            <p:spPr bwMode="auto">
              <a:xfrm flipV="1">
                <a:off x="1338" y="3702"/>
                <a:ext cx="9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42" name="Line 95"/>
              <p:cNvSpPr>
                <a:spLocks noChangeShapeType="1"/>
              </p:cNvSpPr>
              <p:nvPr/>
            </p:nvSpPr>
            <p:spPr bwMode="auto">
              <a:xfrm>
                <a:off x="1428" y="3702"/>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43" name="Line 99"/>
              <p:cNvSpPr>
                <a:spLocks noChangeShapeType="1"/>
              </p:cNvSpPr>
              <p:nvPr/>
            </p:nvSpPr>
            <p:spPr bwMode="auto">
              <a:xfrm>
                <a:off x="1338" y="3838"/>
                <a:ext cx="9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44" name="Line 100"/>
              <p:cNvSpPr>
                <a:spLocks noChangeShapeType="1"/>
              </p:cNvSpPr>
              <p:nvPr/>
            </p:nvSpPr>
            <p:spPr bwMode="auto">
              <a:xfrm flipV="1">
                <a:off x="1428" y="3702"/>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grpSp>
        <p:nvGrpSpPr>
          <p:cNvPr id="56439" name="Group 119"/>
          <p:cNvGrpSpPr>
            <a:grpSpLocks/>
          </p:cNvGrpSpPr>
          <p:nvPr/>
        </p:nvGrpSpPr>
        <p:grpSpPr bwMode="auto">
          <a:xfrm>
            <a:off x="4932363" y="5516563"/>
            <a:ext cx="3887787" cy="749300"/>
            <a:chOff x="3107" y="3475"/>
            <a:chExt cx="2449" cy="472"/>
          </a:xfrm>
        </p:grpSpPr>
        <p:sp>
          <p:nvSpPr>
            <p:cNvPr id="56348" name="Rectangle 28"/>
            <p:cNvSpPr>
              <a:spLocks noChangeArrowheads="1"/>
            </p:cNvSpPr>
            <p:nvPr/>
          </p:nvSpPr>
          <p:spPr bwMode="auto">
            <a:xfrm>
              <a:off x="3107" y="3475"/>
              <a:ext cx="907" cy="36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600"/>
                <a:t>Signaux impulsionnels</a:t>
              </a:r>
            </a:p>
          </p:txBody>
        </p:sp>
        <p:sp>
          <p:nvSpPr>
            <p:cNvPr id="20520" name="Line 106"/>
            <p:cNvSpPr>
              <a:spLocks noChangeShapeType="1"/>
            </p:cNvSpPr>
            <p:nvPr/>
          </p:nvSpPr>
          <p:spPr bwMode="auto">
            <a:xfrm flipV="1">
              <a:off x="4104" y="3475"/>
              <a:ext cx="0" cy="40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21" name="Line 107"/>
            <p:cNvSpPr>
              <a:spLocks noChangeShapeType="1"/>
            </p:cNvSpPr>
            <p:nvPr/>
          </p:nvSpPr>
          <p:spPr bwMode="auto">
            <a:xfrm>
              <a:off x="4014" y="3793"/>
              <a:ext cx="127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22" name="Text Box 109"/>
            <p:cNvSpPr txBox="1">
              <a:spLocks noChangeArrowheads="1"/>
            </p:cNvSpPr>
            <p:nvPr/>
          </p:nvSpPr>
          <p:spPr bwMode="auto">
            <a:xfrm>
              <a:off x="5193" y="3793"/>
              <a:ext cx="36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a:t>temps</a:t>
              </a:r>
            </a:p>
          </p:txBody>
        </p:sp>
        <p:sp>
          <p:nvSpPr>
            <p:cNvPr id="20523" name="Freeform 112"/>
            <p:cNvSpPr>
              <a:spLocks/>
            </p:cNvSpPr>
            <p:nvPr/>
          </p:nvSpPr>
          <p:spPr bwMode="auto">
            <a:xfrm>
              <a:off x="4105" y="3521"/>
              <a:ext cx="272" cy="294"/>
            </a:xfrm>
            <a:custGeom>
              <a:avLst/>
              <a:gdLst>
                <a:gd name="T0" fmla="*/ 0 w 635"/>
                <a:gd name="T1" fmla="*/ 73 h 385"/>
                <a:gd name="T2" fmla="*/ 1 w 635"/>
                <a:gd name="T3" fmla="*/ 64 h 385"/>
                <a:gd name="T4" fmla="*/ 2 w 635"/>
                <a:gd name="T5" fmla="*/ 2 h 385"/>
                <a:gd name="T6" fmla="*/ 2 w 635"/>
                <a:gd name="T7" fmla="*/ 56 h 385"/>
                <a:gd name="T8" fmla="*/ 4 w 635"/>
                <a:gd name="T9" fmla="*/ 7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 h="385">
                  <a:moveTo>
                    <a:pt x="0" y="370"/>
                  </a:moveTo>
                  <a:cubicBezTo>
                    <a:pt x="87" y="377"/>
                    <a:pt x="174" y="385"/>
                    <a:pt x="227" y="324"/>
                  </a:cubicBezTo>
                  <a:cubicBezTo>
                    <a:pt x="280" y="263"/>
                    <a:pt x="294" y="14"/>
                    <a:pt x="317" y="7"/>
                  </a:cubicBezTo>
                  <a:cubicBezTo>
                    <a:pt x="340" y="0"/>
                    <a:pt x="310" y="219"/>
                    <a:pt x="363" y="279"/>
                  </a:cubicBezTo>
                  <a:cubicBezTo>
                    <a:pt x="416" y="339"/>
                    <a:pt x="525" y="354"/>
                    <a:pt x="635" y="370"/>
                  </a:cubicBezTo>
                </a:path>
              </a:pathLst>
            </a:custGeom>
            <a:noFill/>
            <a:ln w="254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24" name="Line 113"/>
            <p:cNvSpPr>
              <a:spLocks noChangeShapeType="1"/>
            </p:cNvSpPr>
            <p:nvPr/>
          </p:nvSpPr>
          <p:spPr bwMode="auto">
            <a:xfrm>
              <a:off x="4694" y="3793"/>
              <a:ext cx="136"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25" name="Line 114"/>
            <p:cNvSpPr>
              <a:spLocks noChangeShapeType="1"/>
            </p:cNvSpPr>
            <p:nvPr/>
          </p:nvSpPr>
          <p:spPr bwMode="auto">
            <a:xfrm flipV="1">
              <a:off x="4830" y="3612"/>
              <a:ext cx="0" cy="18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26" name="Line 115"/>
            <p:cNvSpPr>
              <a:spLocks noChangeShapeType="1"/>
            </p:cNvSpPr>
            <p:nvPr/>
          </p:nvSpPr>
          <p:spPr bwMode="auto">
            <a:xfrm>
              <a:off x="4830" y="3612"/>
              <a:ext cx="9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27" name="Line 116"/>
            <p:cNvSpPr>
              <a:spLocks noChangeShapeType="1"/>
            </p:cNvSpPr>
            <p:nvPr/>
          </p:nvSpPr>
          <p:spPr bwMode="auto">
            <a:xfrm>
              <a:off x="4921" y="3612"/>
              <a:ext cx="0" cy="18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28" name="Line 117"/>
            <p:cNvSpPr>
              <a:spLocks noChangeShapeType="1"/>
            </p:cNvSpPr>
            <p:nvPr/>
          </p:nvSpPr>
          <p:spPr bwMode="auto">
            <a:xfrm>
              <a:off x="4921" y="3793"/>
              <a:ext cx="136"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56442" name="Group 122"/>
          <p:cNvGrpSpPr>
            <a:grpSpLocks/>
          </p:cNvGrpSpPr>
          <p:nvPr/>
        </p:nvGrpSpPr>
        <p:grpSpPr bwMode="auto">
          <a:xfrm>
            <a:off x="4932363" y="4292600"/>
            <a:ext cx="3816350" cy="1214438"/>
            <a:chOff x="3107" y="2704"/>
            <a:chExt cx="2404" cy="765"/>
          </a:xfrm>
        </p:grpSpPr>
        <p:pic>
          <p:nvPicPr>
            <p:cNvPr id="20515" name="Picture 1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 y="2795"/>
              <a:ext cx="1633" cy="6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0516" name="Group 121"/>
            <p:cNvGrpSpPr>
              <a:grpSpLocks/>
            </p:cNvGrpSpPr>
            <p:nvPr/>
          </p:nvGrpSpPr>
          <p:grpSpPr bwMode="auto">
            <a:xfrm>
              <a:off x="3107" y="2704"/>
              <a:ext cx="1542" cy="702"/>
              <a:chOff x="3107" y="2704"/>
              <a:chExt cx="1542" cy="702"/>
            </a:xfrm>
          </p:grpSpPr>
          <p:sp>
            <p:nvSpPr>
              <p:cNvPr id="56344" name="Rectangle 24"/>
              <p:cNvSpPr>
                <a:spLocks noChangeArrowheads="1"/>
              </p:cNvSpPr>
              <p:nvPr/>
            </p:nvSpPr>
            <p:spPr bwMode="auto">
              <a:xfrm>
                <a:off x="3107" y="2886"/>
                <a:ext cx="734" cy="52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600"/>
                  <a:t>Signal </a:t>
                </a:r>
              </a:p>
              <a:p>
                <a:pPr algn="ctr">
                  <a:defRPr/>
                </a:pPr>
                <a:r>
                  <a:rPr lang="fr-FR" sz="1600"/>
                  <a:t>périodique</a:t>
                </a:r>
              </a:p>
              <a:p>
                <a:pPr algn="ctr">
                  <a:defRPr/>
                </a:pPr>
                <a:r>
                  <a:rPr lang="fr-FR" sz="1600"/>
                  <a:t>sinusoïdal</a:t>
                </a:r>
              </a:p>
            </p:txBody>
          </p:sp>
          <p:sp>
            <p:nvSpPr>
              <p:cNvPr id="20518" name="Text Box 120"/>
              <p:cNvSpPr txBox="1">
                <a:spLocks noChangeArrowheads="1"/>
              </p:cNvSpPr>
              <p:nvPr/>
            </p:nvSpPr>
            <p:spPr bwMode="auto">
              <a:xfrm>
                <a:off x="3833" y="2704"/>
                <a:ext cx="816" cy="173"/>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solidFill>
                      <a:srgbClr val="3333FF"/>
                    </a:solidFill>
                  </a:rPr>
                  <a:t>Période T = 1/f</a:t>
                </a:r>
              </a:p>
            </p:txBody>
          </p:sp>
        </p:grpSp>
      </p:grpSp>
      <p:grpSp>
        <p:nvGrpSpPr>
          <p:cNvPr id="56448" name="Group 128"/>
          <p:cNvGrpSpPr>
            <a:grpSpLocks/>
          </p:cNvGrpSpPr>
          <p:nvPr/>
        </p:nvGrpSpPr>
        <p:grpSpPr bwMode="auto">
          <a:xfrm>
            <a:off x="2051050" y="3500438"/>
            <a:ext cx="1944688" cy="1468437"/>
            <a:chOff x="1292" y="2205"/>
            <a:chExt cx="1225" cy="925"/>
          </a:xfrm>
        </p:grpSpPr>
        <p:grpSp>
          <p:nvGrpSpPr>
            <p:cNvPr id="20497" name="Group 90"/>
            <p:cNvGrpSpPr>
              <a:grpSpLocks/>
            </p:cNvGrpSpPr>
            <p:nvPr/>
          </p:nvGrpSpPr>
          <p:grpSpPr bwMode="auto">
            <a:xfrm>
              <a:off x="1292" y="2432"/>
              <a:ext cx="1225" cy="698"/>
              <a:chOff x="1337" y="2477"/>
              <a:chExt cx="1225" cy="698"/>
            </a:xfrm>
          </p:grpSpPr>
          <p:grpSp>
            <p:nvGrpSpPr>
              <p:cNvPr id="20499" name="Group 66"/>
              <p:cNvGrpSpPr>
                <a:grpSpLocks/>
              </p:cNvGrpSpPr>
              <p:nvPr/>
            </p:nvGrpSpPr>
            <p:grpSpPr bwMode="auto">
              <a:xfrm>
                <a:off x="1337" y="2477"/>
                <a:ext cx="1225" cy="698"/>
                <a:chOff x="1383" y="2659"/>
                <a:chExt cx="1225" cy="698"/>
              </a:xfrm>
            </p:grpSpPr>
            <p:sp>
              <p:nvSpPr>
                <p:cNvPr id="20502" name="Line 46"/>
                <p:cNvSpPr>
                  <a:spLocks noChangeShapeType="1"/>
                </p:cNvSpPr>
                <p:nvPr/>
              </p:nvSpPr>
              <p:spPr bwMode="auto">
                <a:xfrm flipV="1">
                  <a:off x="1564" y="2885"/>
                  <a:ext cx="0" cy="40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03" name="Line 47"/>
                <p:cNvSpPr>
                  <a:spLocks noChangeShapeType="1"/>
                </p:cNvSpPr>
                <p:nvPr/>
              </p:nvSpPr>
              <p:spPr bwMode="auto">
                <a:xfrm>
                  <a:off x="1474" y="3203"/>
                  <a:ext cx="95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04" name="Text Box 49"/>
                <p:cNvSpPr txBox="1">
                  <a:spLocks noChangeArrowheads="1"/>
                </p:cNvSpPr>
                <p:nvPr/>
              </p:nvSpPr>
              <p:spPr bwMode="auto">
                <a:xfrm>
                  <a:off x="2245" y="3203"/>
                  <a:ext cx="36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a:t>temps</a:t>
                  </a:r>
                </a:p>
              </p:txBody>
            </p:sp>
            <p:sp>
              <p:nvSpPr>
                <p:cNvPr id="20505" name="Text Box 50"/>
                <p:cNvSpPr txBox="1">
                  <a:spLocks noChangeArrowheads="1"/>
                </p:cNvSpPr>
                <p:nvPr/>
              </p:nvSpPr>
              <p:spPr bwMode="auto">
                <a:xfrm>
                  <a:off x="1383" y="2659"/>
                  <a:ext cx="86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a:t>Grandeur électrique</a:t>
                  </a:r>
                </a:p>
              </p:txBody>
            </p:sp>
            <p:sp>
              <p:nvSpPr>
                <p:cNvPr id="20506" name="Line 51"/>
                <p:cNvSpPr>
                  <a:spLocks noChangeShapeType="1"/>
                </p:cNvSpPr>
                <p:nvPr/>
              </p:nvSpPr>
              <p:spPr bwMode="auto">
                <a:xfrm>
                  <a:off x="1565" y="3203"/>
                  <a:ext cx="9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07" name="Line 52"/>
                <p:cNvSpPr>
                  <a:spLocks noChangeShapeType="1"/>
                </p:cNvSpPr>
                <p:nvPr/>
              </p:nvSpPr>
              <p:spPr bwMode="auto">
                <a:xfrm flipV="1">
                  <a:off x="1655" y="3022"/>
                  <a:ext cx="0" cy="18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08" name="Line 53"/>
                <p:cNvSpPr>
                  <a:spLocks noChangeShapeType="1"/>
                </p:cNvSpPr>
                <p:nvPr/>
              </p:nvSpPr>
              <p:spPr bwMode="auto">
                <a:xfrm>
                  <a:off x="1655" y="3022"/>
                  <a:ext cx="136"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09" name="Line 54"/>
                <p:cNvSpPr>
                  <a:spLocks noChangeShapeType="1"/>
                </p:cNvSpPr>
                <p:nvPr/>
              </p:nvSpPr>
              <p:spPr bwMode="auto">
                <a:xfrm>
                  <a:off x="1791" y="3022"/>
                  <a:ext cx="0" cy="18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10" name="Line 55"/>
                <p:cNvSpPr>
                  <a:spLocks noChangeShapeType="1"/>
                </p:cNvSpPr>
                <p:nvPr/>
              </p:nvSpPr>
              <p:spPr bwMode="auto">
                <a:xfrm>
                  <a:off x="1791" y="3203"/>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11" name="Line 56"/>
                <p:cNvSpPr>
                  <a:spLocks noChangeShapeType="1"/>
                </p:cNvSpPr>
                <p:nvPr/>
              </p:nvSpPr>
              <p:spPr bwMode="auto">
                <a:xfrm flipV="1">
                  <a:off x="2064" y="3022"/>
                  <a:ext cx="0" cy="18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12" name="Line 57"/>
                <p:cNvSpPr>
                  <a:spLocks noChangeShapeType="1"/>
                </p:cNvSpPr>
                <p:nvPr/>
              </p:nvSpPr>
              <p:spPr bwMode="auto">
                <a:xfrm>
                  <a:off x="2064" y="3022"/>
                  <a:ext cx="272"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13" name="Line 58"/>
                <p:cNvSpPr>
                  <a:spLocks noChangeShapeType="1"/>
                </p:cNvSpPr>
                <p:nvPr/>
              </p:nvSpPr>
              <p:spPr bwMode="auto">
                <a:xfrm>
                  <a:off x="2336" y="3022"/>
                  <a:ext cx="0" cy="18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14" name="Line 59"/>
                <p:cNvSpPr>
                  <a:spLocks noChangeShapeType="1"/>
                </p:cNvSpPr>
                <p:nvPr/>
              </p:nvSpPr>
              <p:spPr bwMode="auto">
                <a:xfrm>
                  <a:off x="2336" y="3203"/>
                  <a:ext cx="45"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20500" name="Text Box 86"/>
              <p:cNvSpPr txBox="1">
                <a:spLocks noChangeArrowheads="1"/>
              </p:cNvSpPr>
              <p:nvPr/>
            </p:nvSpPr>
            <p:spPr bwMode="auto">
              <a:xfrm>
                <a:off x="1791" y="2885"/>
                <a:ext cx="226"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solidFill>
                      <a:srgbClr val="FF3300"/>
                    </a:solidFill>
                  </a:rPr>
                  <a:t>NL0</a:t>
                </a:r>
              </a:p>
            </p:txBody>
          </p:sp>
          <p:sp>
            <p:nvSpPr>
              <p:cNvPr id="20501" name="Text Box 87"/>
              <p:cNvSpPr txBox="1">
                <a:spLocks noChangeArrowheads="1"/>
              </p:cNvSpPr>
              <p:nvPr/>
            </p:nvSpPr>
            <p:spPr bwMode="auto">
              <a:xfrm>
                <a:off x="2018" y="2704"/>
                <a:ext cx="226"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solidFill>
                      <a:srgbClr val="FF3300"/>
                    </a:solidFill>
                  </a:rPr>
                  <a:t>NL1</a:t>
                </a:r>
              </a:p>
            </p:txBody>
          </p:sp>
        </p:grpSp>
        <p:sp>
          <p:nvSpPr>
            <p:cNvPr id="20498" name="Rectangle 126"/>
            <p:cNvSpPr>
              <a:spLocks noChangeArrowheads="1"/>
            </p:cNvSpPr>
            <p:nvPr/>
          </p:nvSpPr>
          <p:spPr bwMode="auto">
            <a:xfrm>
              <a:off x="1383" y="2205"/>
              <a:ext cx="859"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sym typeface="Wingdings" pitchFamily="2" charset="2"/>
                </a:rPr>
                <a:t></a:t>
              </a:r>
              <a:r>
                <a:rPr lang="fr-FR" sz="1800"/>
                <a:t> </a:t>
              </a:r>
              <a:r>
                <a:rPr lang="fr-FR" sz="1800" b="1"/>
                <a:t>Logiques</a:t>
              </a:r>
            </a:p>
          </p:txBody>
        </p:sp>
      </p:grpSp>
      <p:grpSp>
        <p:nvGrpSpPr>
          <p:cNvPr id="56455" name="Group 135"/>
          <p:cNvGrpSpPr>
            <a:grpSpLocks/>
          </p:cNvGrpSpPr>
          <p:nvPr/>
        </p:nvGrpSpPr>
        <p:grpSpPr bwMode="auto">
          <a:xfrm>
            <a:off x="3851275" y="3160713"/>
            <a:ext cx="5184775" cy="1184275"/>
            <a:chOff x="2426" y="1991"/>
            <a:chExt cx="3266" cy="746"/>
          </a:xfrm>
        </p:grpSpPr>
        <p:sp>
          <p:nvSpPr>
            <p:cNvPr id="20495" name="Rectangle 131"/>
            <p:cNvSpPr>
              <a:spLocks noChangeArrowheads="1"/>
            </p:cNvSpPr>
            <p:nvPr/>
          </p:nvSpPr>
          <p:spPr bwMode="auto">
            <a:xfrm>
              <a:off x="3016" y="2160"/>
              <a:ext cx="2676" cy="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a:sym typeface="Wingdings" pitchFamily="2" charset="2"/>
                </a:rPr>
                <a:t></a:t>
              </a:r>
              <a:r>
                <a:rPr lang="fr-FR" sz="1800"/>
                <a:t> forme : sinusoïdale, triangulaire,…</a:t>
              </a:r>
            </a:p>
            <a:p>
              <a:r>
                <a:rPr lang="fr-FR" sz="1800">
                  <a:sym typeface="Wingdings" pitchFamily="2" charset="2"/>
                </a:rPr>
                <a:t> type : impulsionnel, périodique</a:t>
              </a:r>
            </a:p>
            <a:p>
              <a:r>
                <a:rPr lang="fr-FR" sz="1800">
                  <a:sym typeface="Wingdings" pitchFamily="2" charset="2"/>
                </a:rPr>
                <a:t> amplitude, valeur moyenne,…</a:t>
              </a:r>
            </a:p>
          </p:txBody>
        </p:sp>
        <p:sp>
          <p:nvSpPr>
            <p:cNvPr id="20496" name="Rectangle 133"/>
            <p:cNvSpPr>
              <a:spLocks noChangeArrowheads="1"/>
            </p:cNvSpPr>
            <p:nvPr/>
          </p:nvSpPr>
          <p:spPr bwMode="auto">
            <a:xfrm>
              <a:off x="2426" y="1991"/>
              <a:ext cx="243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0" bIns="0">
              <a:spAutoFit/>
            </a:bodyPr>
            <a:lstStyle/>
            <a:p>
              <a:r>
                <a:rPr lang="fr-FR" sz="1800"/>
                <a:t>avec différentes caractéristiques: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6449"/>
                                        </p:tgtEl>
                                        <p:attrNameLst>
                                          <p:attrName>style.visibility</p:attrName>
                                        </p:attrNameLst>
                                      </p:cBhvr>
                                      <p:to>
                                        <p:strVal val="visible"/>
                                      </p:to>
                                    </p:set>
                                    <p:anim calcmode="lin" valueType="num">
                                      <p:cBhvr>
                                        <p:cTn id="7" dur="500" fill="hold"/>
                                        <p:tgtEl>
                                          <p:spTgt spid="56449"/>
                                        </p:tgtEl>
                                        <p:attrNameLst>
                                          <p:attrName>ppt_w</p:attrName>
                                        </p:attrNameLst>
                                      </p:cBhvr>
                                      <p:tavLst>
                                        <p:tav tm="0">
                                          <p:val>
                                            <p:fltVal val="0"/>
                                          </p:val>
                                        </p:tav>
                                        <p:tav tm="100000">
                                          <p:val>
                                            <p:strVal val="#ppt_w"/>
                                          </p:val>
                                        </p:tav>
                                      </p:tavLst>
                                    </p:anim>
                                    <p:anim calcmode="lin" valueType="num">
                                      <p:cBhvr>
                                        <p:cTn id="8" dur="500" fill="hold"/>
                                        <p:tgtEl>
                                          <p:spTgt spid="56449"/>
                                        </p:tgtEl>
                                        <p:attrNameLst>
                                          <p:attrName>ppt_h</p:attrName>
                                        </p:attrNameLst>
                                      </p:cBhvr>
                                      <p:tavLst>
                                        <p:tav tm="0">
                                          <p:val>
                                            <p:fltVal val="0"/>
                                          </p:val>
                                        </p:tav>
                                        <p:tav tm="100000">
                                          <p:val>
                                            <p:strVal val="#ppt_h"/>
                                          </p:val>
                                        </p:tav>
                                      </p:tavLst>
                                    </p:anim>
                                    <p:animEffect transition="in" filter="fade">
                                      <p:cBhvr>
                                        <p:cTn id="9" dur="500"/>
                                        <p:tgtEl>
                                          <p:spTgt spid="5644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56448"/>
                                        </p:tgtEl>
                                        <p:attrNameLst>
                                          <p:attrName>style.visibility</p:attrName>
                                        </p:attrNameLst>
                                      </p:cBhvr>
                                      <p:to>
                                        <p:strVal val="visible"/>
                                      </p:to>
                                    </p:set>
                                    <p:anim calcmode="lin" valueType="num">
                                      <p:cBhvr>
                                        <p:cTn id="14" dur="500" fill="hold"/>
                                        <p:tgtEl>
                                          <p:spTgt spid="56448"/>
                                        </p:tgtEl>
                                        <p:attrNameLst>
                                          <p:attrName>ppt_w</p:attrName>
                                        </p:attrNameLst>
                                      </p:cBhvr>
                                      <p:tavLst>
                                        <p:tav tm="0">
                                          <p:val>
                                            <p:fltVal val="0"/>
                                          </p:val>
                                        </p:tav>
                                        <p:tav tm="100000">
                                          <p:val>
                                            <p:strVal val="#ppt_w"/>
                                          </p:val>
                                        </p:tav>
                                      </p:tavLst>
                                    </p:anim>
                                    <p:anim calcmode="lin" valueType="num">
                                      <p:cBhvr>
                                        <p:cTn id="15" dur="500" fill="hold"/>
                                        <p:tgtEl>
                                          <p:spTgt spid="56448"/>
                                        </p:tgtEl>
                                        <p:attrNameLst>
                                          <p:attrName>ppt_h</p:attrName>
                                        </p:attrNameLst>
                                      </p:cBhvr>
                                      <p:tavLst>
                                        <p:tav tm="0">
                                          <p:val>
                                            <p:fltVal val="0"/>
                                          </p:val>
                                        </p:tav>
                                        <p:tav tm="100000">
                                          <p:val>
                                            <p:strVal val="#ppt_h"/>
                                          </p:val>
                                        </p:tav>
                                      </p:tavLst>
                                    </p:anim>
                                    <p:animEffect transition="in" filter="fade">
                                      <p:cBhvr>
                                        <p:cTn id="16" dur="500"/>
                                        <p:tgtEl>
                                          <p:spTgt spid="5644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56412"/>
                                        </p:tgtEl>
                                        <p:attrNameLst>
                                          <p:attrName>style.visibility</p:attrName>
                                        </p:attrNameLst>
                                      </p:cBhvr>
                                      <p:to>
                                        <p:strVal val="visible"/>
                                      </p:to>
                                    </p:set>
                                    <p:animEffect transition="in" filter="strips(downRight)">
                                      <p:cBhvr>
                                        <p:cTn id="21" dur="500"/>
                                        <p:tgtEl>
                                          <p:spTgt spid="56412"/>
                                        </p:tgtEl>
                                      </p:cBhvr>
                                    </p:animEffect>
                                  </p:childTnLst>
                                </p:cTn>
                              </p:par>
                              <p:par>
                                <p:cTn id="22" presetID="53" presetClass="entr" presetSubtype="0" fill="hold" nodeType="withEffect">
                                  <p:stCondLst>
                                    <p:cond delay="0"/>
                                  </p:stCondLst>
                                  <p:childTnLst>
                                    <p:set>
                                      <p:cBhvr>
                                        <p:cTn id="23" dur="1" fill="hold">
                                          <p:stCondLst>
                                            <p:cond delay="0"/>
                                          </p:stCondLst>
                                        </p:cTn>
                                        <p:tgtEl>
                                          <p:spTgt spid="56444"/>
                                        </p:tgtEl>
                                        <p:attrNameLst>
                                          <p:attrName>style.visibility</p:attrName>
                                        </p:attrNameLst>
                                      </p:cBhvr>
                                      <p:to>
                                        <p:strVal val="visible"/>
                                      </p:to>
                                    </p:set>
                                    <p:anim calcmode="lin" valueType="num">
                                      <p:cBhvr>
                                        <p:cTn id="24" dur="500" fill="hold"/>
                                        <p:tgtEl>
                                          <p:spTgt spid="56444"/>
                                        </p:tgtEl>
                                        <p:attrNameLst>
                                          <p:attrName>ppt_w</p:attrName>
                                        </p:attrNameLst>
                                      </p:cBhvr>
                                      <p:tavLst>
                                        <p:tav tm="0">
                                          <p:val>
                                            <p:fltVal val="0"/>
                                          </p:val>
                                        </p:tav>
                                        <p:tav tm="100000">
                                          <p:val>
                                            <p:strVal val="#ppt_w"/>
                                          </p:val>
                                        </p:tav>
                                      </p:tavLst>
                                    </p:anim>
                                    <p:anim calcmode="lin" valueType="num">
                                      <p:cBhvr>
                                        <p:cTn id="25" dur="500" fill="hold"/>
                                        <p:tgtEl>
                                          <p:spTgt spid="56444"/>
                                        </p:tgtEl>
                                        <p:attrNameLst>
                                          <p:attrName>ppt_h</p:attrName>
                                        </p:attrNameLst>
                                      </p:cBhvr>
                                      <p:tavLst>
                                        <p:tav tm="0">
                                          <p:val>
                                            <p:fltVal val="0"/>
                                          </p:val>
                                        </p:tav>
                                        <p:tav tm="100000">
                                          <p:val>
                                            <p:strVal val="#ppt_h"/>
                                          </p:val>
                                        </p:tav>
                                      </p:tavLst>
                                    </p:anim>
                                    <p:animEffect transition="in" filter="fade">
                                      <p:cBhvr>
                                        <p:cTn id="26" dur="500"/>
                                        <p:tgtEl>
                                          <p:spTgt spid="5644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nodeType="clickEffect">
                                  <p:stCondLst>
                                    <p:cond delay="0"/>
                                  </p:stCondLst>
                                  <p:childTnLst>
                                    <p:set>
                                      <p:cBhvr>
                                        <p:cTn id="30" dur="1" fill="hold">
                                          <p:stCondLst>
                                            <p:cond delay="0"/>
                                          </p:stCondLst>
                                        </p:cTn>
                                        <p:tgtEl>
                                          <p:spTgt spid="56455"/>
                                        </p:tgtEl>
                                        <p:attrNameLst>
                                          <p:attrName>style.visibility</p:attrName>
                                        </p:attrNameLst>
                                      </p:cBhvr>
                                      <p:to>
                                        <p:strVal val="visible"/>
                                      </p:to>
                                    </p:set>
                                    <p:anim calcmode="lin" valueType="num">
                                      <p:cBhvr>
                                        <p:cTn id="31" dur="500" fill="hold"/>
                                        <p:tgtEl>
                                          <p:spTgt spid="56455"/>
                                        </p:tgtEl>
                                        <p:attrNameLst>
                                          <p:attrName>ppt_w</p:attrName>
                                        </p:attrNameLst>
                                      </p:cBhvr>
                                      <p:tavLst>
                                        <p:tav tm="0">
                                          <p:val>
                                            <p:fltVal val="0"/>
                                          </p:val>
                                        </p:tav>
                                        <p:tav tm="100000">
                                          <p:val>
                                            <p:strVal val="#ppt_w"/>
                                          </p:val>
                                        </p:tav>
                                      </p:tavLst>
                                    </p:anim>
                                    <p:anim calcmode="lin" valueType="num">
                                      <p:cBhvr>
                                        <p:cTn id="32" dur="500" fill="hold"/>
                                        <p:tgtEl>
                                          <p:spTgt spid="56455"/>
                                        </p:tgtEl>
                                        <p:attrNameLst>
                                          <p:attrName>ppt_h</p:attrName>
                                        </p:attrNameLst>
                                      </p:cBhvr>
                                      <p:tavLst>
                                        <p:tav tm="0">
                                          <p:val>
                                            <p:fltVal val="0"/>
                                          </p:val>
                                        </p:tav>
                                        <p:tav tm="100000">
                                          <p:val>
                                            <p:strVal val="#ppt_h"/>
                                          </p:val>
                                        </p:tav>
                                      </p:tavLst>
                                    </p:anim>
                                    <p:animEffect transition="in" filter="fade">
                                      <p:cBhvr>
                                        <p:cTn id="33" dur="500"/>
                                        <p:tgtEl>
                                          <p:spTgt spid="5645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0" fill="hold" nodeType="clickEffect">
                                  <p:stCondLst>
                                    <p:cond delay="0"/>
                                  </p:stCondLst>
                                  <p:childTnLst>
                                    <p:set>
                                      <p:cBhvr>
                                        <p:cTn id="37" dur="1" fill="hold">
                                          <p:stCondLst>
                                            <p:cond delay="0"/>
                                          </p:stCondLst>
                                        </p:cTn>
                                        <p:tgtEl>
                                          <p:spTgt spid="56442"/>
                                        </p:tgtEl>
                                        <p:attrNameLst>
                                          <p:attrName>style.visibility</p:attrName>
                                        </p:attrNameLst>
                                      </p:cBhvr>
                                      <p:to>
                                        <p:strVal val="visible"/>
                                      </p:to>
                                    </p:set>
                                    <p:anim calcmode="lin" valueType="num">
                                      <p:cBhvr>
                                        <p:cTn id="38" dur="500" fill="hold"/>
                                        <p:tgtEl>
                                          <p:spTgt spid="56442"/>
                                        </p:tgtEl>
                                        <p:attrNameLst>
                                          <p:attrName>ppt_w</p:attrName>
                                        </p:attrNameLst>
                                      </p:cBhvr>
                                      <p:tavLst>
                                        <p:tav tm="0">
                                          <p:val>
                                            <p:fltVal val="0"/>
                                          </p:val>
                                        </p:tav>
                                        <p:tav tm="100000">
                                          <p:val>
                                            <p:strVal val="#ppt_w"/>
                                          </p:val>
                                        </p:tav>
                                      </p:tavLst>
                                    </p:anim>
                                    <p:anim calcmode="lin" valueType="num">
                                      <p:cBhvr>
                                        <p:cTn id="39" dur="500" fill="hold"/>
                                        <p:tgtEl>
                                          <p:spTgt spid="56442"/>
                                        </p:tgtEl>
                                        <p:attrNameLst>
                                          <p:attrName>ppt_h</p:attrName>
                                        </p:attrNameLst>
                                      </p:cBhvr>
                                      <p:tavLst>
                                        <p:tav tm="0">
                                          <p:val>
                                            <p:fltVal val="0"/>
                                          </p:val>
                                        </p:tav>
                                        <p:tav tm="100000">
                                          <p:val>
                                            <p:strVal val="#ppt_h"/>
                                          </p:val>
                                        </p:tav>
                                      </p:tavLst>
                                    </p:anim>
                                    <p:animEffect transition="in" filter="fade">
                                      <p:cBhvr>
                                        <p:cTn id="40" dur="500"/>
                                        <p:tgtEl>
                                          <p:spTgt spid="5644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ntr" presetSubtype="0" fill="hold" nodeType="clickEffect">
                                  <p:stCondLst>
                                    <p:cond delay="0"/>
                                  </p:stCondLst>
                                  <p:childTnLst>
                                    <p:set>
                                      <p:cBhvr>
                                        <p:cTn id="44" dur="1" fill="hold">
                                          <p:stCondLst>
                                            <p:cond delay="0"/>
                                          </p:stCondLst>
                                        </p:cTn>
                                        <p:tgtEl>
                                          <p:spTgt spid="56439"/>
                                        </p:tgtEl>
                                        <p:attrNameLst>
                                          <p:attrName>style.visibility</p:attrName>
                                        </p:attrNameLst>
                                      </p:cBhvr>
                                      <p:to>
                                        <p:strVal val="visible"/>
                                      </p:to>
                                    </p:set>
                                    <p:anim calcmode="lin" valueType="num">
                                      <p:cBhvr>
                                        <p:cTn id="45" dur="500" fill="hold"/>
                                        <p:tgtEl>
                                          <p:spTgt spid="56439"/>
                                        </p:tgtEl>
                                        <p:attrNameLst>
                                          <p:attrName>ppt_w</p:attrName>
                                        </p:attrNameLst>
                                      </p:cBhvr>
                                      <p:tavLst>
                                        <p:tav tm="0">
                                          <p:val>
                                            <p:fltVal val="0"/>
                                          </p:val>
                                        </p:tav>
                                        <p:tav tm="100000">
                                          <p:val>
                                            <p:strVal val="#ppt_w"/>
                                          </p:val>
                                        </p:tav>
                                      </p:tavLst>
                                    </p:anim>
                                    <p:anim calcmode="lin" valueType="num">
                                      <p:cBhvr>
                                        <p:cTn id="46" dur="500" fill="hold"/>
                                        <p:tgtEl>
                                          <p:spTgt spid="56439"/>
                                        </p:tgtEl>
                                        <p:attrNameLst>
                                          <p:attrName>ppt_h</p:attrName>
                                        </p:attrNameLst>
                                      </p:cBhvr>
                                      <p:tavLst>
                                        <p:tav tm="0">
                                          <p:val>
                                            <p:fltVal val="0"/>
                                          </p:val>
                                        </p:tav>
                                        <p:tav tm="100000">
                                          <p:val>
                                            <p:strVal val="#ppt_h"/>
                                          </p:val>
                                        </p:tav>
                                      </p:tavLst>
                                    </p:anim>
                                    <p:animEffect transition="in" filter="fade">
                                      <p:cBhvr>
                                        <p:cTn id="47" dur="500"/>
                                        <p:tgtEl>
                                          <p:spTgt spid="56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50825" y="188913"/>
            <a:ext cx="79930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Les signaux électriques issus des détecteurs</a:t>
            </a:r>
            <a:endParaRPr lang="fr-FR" sz="2800">
              <a:solidFill>
                <a:srgbClr val="DC6308"/>
              </a:solidFill>
            </a:endParaRPr>
          </a:p>
        </p:txBody>
      </p:sp>
      <p:sp>
        <p:nvSpPr>
          <p:cNvPr id="21507" name="Text Box 13"/>
          <p:cNvSpPr txBox="1">
            <a:spLocks noChangeArrowheads="1"/>
          </p:cNvSpPr>
          <p:nvPr/>
        </p:nvSpPr>
        <p:spPr bwMode="auto">
          <a:xfrm>
            <a:off x="250825" y="908050"/>
            <a:ext cx="7092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dirty="0"/>
              <a:t>Signaux de détecteurs :</a:t>
            </a:r>
          </a:p>
          <a:p>
            <a:pPr lvl="1" eaLnBrk="1" hangingPunct="1">
              <a:buFont typeface="Wingdings" pitchFamily="2" charset="2"/>
              <a:buNone/>
            </a:pPr>
            <a:r>
              <a:rPr lang="fr-FR" sz="1800" dirty="0">
                <a:sym typeface="Wingdings" pitchFamily="2" charset="2"/>
              </a:rPr>
              <a:t> </a:t>
            </a:r>
            <a:r>
              <a:rPr lang="fr-FR" sz="1800" dirty="0"/>
              <a:t>de faible puissance donc très sensibles aux perturbations</a:t>
            </a:r>
          </a:p>
          <a:p>
            <a:pPr lvl="1" eaLnBrk="1" hangingPunct="1">
              <a:buFont typeface="Wingdings" pitchFamily="2" charset="2"/>
              <a:buChar char="Ä"/>
            </a:pPr>
            <a:r>
              <a:rPr lang="fr-FR" sz="1800" dirty="0">
                <a:sym typeface="Wingdings" pitchFamily="2" charset="2"/>
              </a:rPr>
              <a:t>rapides (</a:t>
            </a:r>
            <a:r>
              <a:rPr lang="fr-FR" sz="1800" dirty="0"/>
              <a:t>impulsion à temps de montée ~ </a:t>
            </a:r>
            <a:r>
              <a:rPr lang="fr-FR" sz="1800" dirty="0" err="1"/>
              <a:t>qq</a:t>
            </a:r>
            <a:r>
              <a:rPr lang="fr-FR" sz="1800" dirty="0"/>
              <a:t> ns)</a:t>
            </a:r>
          </a:p>
          <a:p>
            <a:pPr lvl="1" eaLnBrk="1" hangingPunct="1">
              <a:buFont typeface="Wingdings" pitchFamily="2" charset="2"/>
              <a:buChar char="Ä"/>
            </a:pPr>
            <a:r>
              <a:rPr lang="fr-FR" sz="1800" dirty="0"/>
              <a:t>équivalents à des sources de courant</a:t>
            </a:r>
          </a:p>
        </p:txBody>
      </p:sp>
      <p:sp>
        <p:nvSpPr>
          <p:cNvPr id="12"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1C204929-5FE6-4CC9-89E4-F2E352468250}" type="slidenum">
              <a:rPr lang="fr-FR" sz="1200">
                <a:solidFill>
                  <a:schemeClr val="tx1">
                    <a:lumMod val="50000"/>
                    <a:lumOff val="50000"/>
                  </a:schemeClr>
                </a:solidFill>
              </a:rPr>
              <a:pPr algn="r">
                <a:defRPr/>
              </a:pPr>
              <a:t>15</a:t>
            </a:fld>
            <a:endParaRPr lang="fr-FR" sz="1200" dirty="0">
              <a:solidFill>
                <a:schemeClr val="tx1">
                  <a:lumMod val="50000"/>
                  <a:lumOff val="50000"/>
                </a:schemeClr>
              </a:solidFill>
            </a:endParaRPr>
          </a:p>
        </p:txBody>
      </p:sp>
      <p:sp>
        <p:nvSpPr>
          <p:cNvPr id="331787" name="Rectangle 11"/>
          <p:cNvSpPr>
            <a:spLocks noChangeArrowheads="1"/>
          </p:cNvSpPr>
          <p:nvPr/>
        </p:nvSpPr>
        <p:spPr bwMode="auto">
          <a:xfrm>
            <a:off x="684213" y="4005263"/>
            <a:ext cx="5976937"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nSpc>
                <a:spcPct val="80000"/>
              </a:lnSpc>
              <a:spcBef>
                <a:spcPct val="20000"/>
              </a:spcBef>
              <a:buClr>
                <a:srgbClr val="0BD0D9"/>
              </a:buClr>
              <a:buSzPct val="95000"/>
              <a:buFont typeface="Wingdings 2" pitchFamily="18" charset="2"/>
              <a:buNone/>
            </a:pPr>
            <a:r>
              <a:rPr lang="fr-FR" sz="1800">
                <a:sym typeface="Wingdings" pitchFamily="2" charset="2"/>
              </a:rPr>
              <a:t></a:t>
            </a:r>
            <a:r>
              <a:rPr lang="fr-FR" sz="1800"/>
              <a:t> Cd = 10 fF à 1 nF suivant le détecteur</a:t>
            </a:r>
          </a:p>
          <a:p>
            <a:pPr>
              <a:lnSpc>
                <a:spcPct val="80000"/>
              </a:lnSpc>
              <a:spcBef>
                <a:spcPct val="20000"/>
              </a:spcBef>
              <a:buClr>
                <a:srgbClr val="0BD0D9"/>
              </a:buClr>
              <a:buSzPct val="95000"/>
              <a:buFont typeface="Wingdings 2" pitchFamily="18" charset="2"/>
              <a:buNone/>
            </a:pPr>
            <a:r>
              <a:rPr lang="fr-FR" sz="1800">
                <a:sym typeface="Wingdings" pitchFamily="2" charset="2"/>
              </a:rPr>
              <a:t></a:t>
            </a:r>
            <a:r>
              <a:rPr lang="fr-FR" sz="1800"/>
              <a:t> Brèves impulsions  (Dirac) : I</a:t>
            </a:r>
            <a:r>
              <a:rPr lang="fr-FR" sz="1800" baseline="-25000"/>
              <a:t>in</a:t>
            </a:r>
            <a:r>
              <a:rPr lang="fr-FR" sz="1800"/>
              <a:t>(t) = Q</a:t>
            </a:r>
            <a:r>
              <a:rPr lang="fr-FR" sz="1800" baseline="-25000"/>
              <a:t>0</a:t>
            </a:r>
            <a:r>
              <a:rPr lang="el-GR" sz="1800"/>
              <a:t>δ</a:t>
            </a:r>
            <a:r>
              <a:rPr lang="fr-FR" sz="1800"/>
              <a:t>(t)</a:t>
            </a:r>
          </a:p>
          <a:p>
            <a:pPr>
              <a:lnSpc>
                <a:spcPct val="80000"/>
              </a:lnSpc>
              <a:spcBef>
                <a:spcPct val="20000"/>
              </a:spcBef>
              <a:buClr>
                <a:srgbClr val="0BD0D9"/>
              </a:buClr>
              <a:buSzPct val="95000"/>
              <a:buFont typeface="Wingdings 2" pitchFamily="18" charset="2"/>
              <a:buNone/>
            </a:pPr>
            <a:r>
              <a:rPr lang="fr-FR" sz="1800">
                <a:sym typeface="Wingdings" pitchFamily="2" charset="2"/>
              </a:rPr>
              <a:t></a:t>
            </a:r>
            <a:r>
              <a:rPr lang="fr-FR" sz="1800">
                <a:solidFill>
                  <a:srgbClr val="FF0000"/>
                </a:solidFill>
              </a:rPr>
              <a:t> </a:t>
            </a:r>
            <a:r>
              <a:rPr lang="fr-FR" sz="1800"/>
              <a:t>Signaux unipolaires</a:t>
            </a:r>
            <a:endParaRPr lang="fr-FR" sz="1800" baseline="-25000"/>
          </a:p>
        </p:txBody>
      </p:sp>
      <p:grpSp>
        <p:nvGrpSpPr>
          <p:cNvPr id="21510" name="Groupe 3"/>
          <p:cNvGrpSpPr>
            <a:grpSpLocks/>
          </p:cNvGrpSpPr>
          <p:nvPr/>
        </p:nvGrpSpPr>
        <p:grpSpPr bwMode="auto">
          <a:xfrm>
            <a:off x="1395413" y="2200275"/>
            <a:ext cx="2903537" cy="1666875"/>
            <a:chOff x="1395641" y="2199860"/>
            <a:chExt cx="2903538" cy="1667291"/>
          </a:xfrm>
        </p:grpSpPr>
        <p:grpSp>
          <p:nvGrpSpPr>
            <p:cNvPr id="21536" name="Groupe 2"/>
            <p:cNvGrpSpPr>
              <a:grpSpLocks/>
            </p:cNvGrpSpPr>
            <p:nvPr/>
          </p:nvGrpSpPr>
          <p:grpSpPr bwMode="auto">
            <a:xfrm>
              <a:off x="2228103" y="2509630"/>
              <a:ext cx="1238615" cy="1357521"/>
              <a:chOff x="2228103" y="2509630"/>
              <a:chExt cx="1238615" cy="1357521"/>
            </a:xfrm>
          </p:grpSpPr>
          <p:grpSp>
            <p:nvGrpSpPr>
              <p:cNvPr id="21538" name="Group 12"/>
              <p:cNvGrpSpPr>
                <a:grpSpLocks/>
              </p:cNvGrpSpPr>
              <p:nvPr/>
            </p:nvGrpSpPr>
            <p:grpSpPr bwMode="auto">
              <a:xfrm>
                <a:off x="2330451" y="2654093"/>
                <a:ext cx="990600" cy="1080294"/>
                <a:chOff x="3469" y="2453"/>
                <a:chExt cx="858" cy="929"/>
              </a:xfrm>
            </p:grpSpPr>
            <p:grpSp>
              <p:nvGrpSpPr>
                <p:cNvPr id="21540" name="Group 13"/>
                <p:cNvGrpSpPr>
                  <a:grpSpLocks/>
                </p:cNvGrpSpPr>
                <p:nvPr/>
              </p:nvGrpSpPr>
              <p:grpSpPr bwMode="auto">
                <a:xfrm>
                  <a:off x="3469" y="2680"/>
                  <a:ext cx="370" cy="371"/>
                  <a:chOff x="287" y="2208"/>
                  <a:chExt cx="457" cy="432"/>
                </a:xfrm>
              </p:grpSpPr>
              <p:grpSp>
                <p:nvGrpSpPr>
                  <p:cNvPr id="21566" name="Group 14"/>
                  <p:cNvGrpSpPr>
                    <a:grpSpLocks/>
                  </p:cNvGrpSpPr>
                  <p:nvPr/>
                </p:nvGrpSpPr>
                <p:grpSpPr bwMode="auto">
                  <a:xfrm>
                    <a:off x="600" y="2208"/>
                    <a:ext cx="144" cy="432"/>
                    <a:chOff x="576" y="2208"/>
                    <a:chExt cx="144" cy="432"/>
                  </a:xfrm>
                </p:grpSpPr>
                <p:grpSp>
                  <p:nvGrpSpPr>
                    <p:cNvPr id="21569" name="Group 15"/>
                    <p:cNvGrpSpPr>
                      <a:grpSpLocks/>
                    </p:cNvGrpSpPr>
                    <p:nvPr/>
                  </p:nvGrpSpPr>
                  <p:grpSpPr bwMode="auto">
                    <a:xfrm>
                      <a:off x="576" y="2304"/>
                      <a:ext cx="144" cy="240"/>
                      <a:chOff x="576" y="2304"/>
                      <a:chExt cx="144" cy="240"/>
                    </a:xfrm>
                  </p:grpSpPr>
                  <p:sp>
                    <p:nvSpPr>
                      <p:cNvPr id="21572" name="Oval 16"/>
                      <p:cNvSpPr>
                        <a:spLocks noChangeArrowheads="1"/>
                      </p:cNvSpPr>
                      <p:nvPr/>
                    </p:nvSpPr>
                    <p:spPr bwMode="auto">
                      <a:xfrm>
                        <a:off x="576" y="2400"/>
                        <a:ext cx="144" cy="144"/>
                      </a:xfrm>
                      <a:prstGeom prst="ellipse">
                        <a:avLst/>
                      </a:prstGeom>
                      <a:solidFill>
                        <a:schemeClr val="bg1"/>
                      </a:solidFill>
                      <a:ln w="12700">
                        <a:solidFill>
                          <a:srgbClr val="FF0000"/>
                        </a:solidFill>
                        <a:round/>
                        <a:headEnd/>
                        <a:tailEnd/>
                      </a:ln>
                    </p:spPr>
                    <p:txBody>
                      <a:bodyPr wrap="none" anchor="ctr"/>
                      <a:lstStyle/>
                      <a:p>
                        <a:endParaRPr lang="fr-FR" sz="1800"/>
                      </a:p>
                    </p:txBody>
                  </p:sp>
                  <p:sp>
                    <p:nvSpPr>
                      <p:cNvPr id="21573" name="Oval 17"/>
                      <p:cNvSpPr>
                        <a:spLocks noChangeArrowheads="1"/>
                      </p:cNvSpPr>
                      <p:nvPr/>
                    </p:nvSpPr>
                    <p:spPr bwMode="auto">
                      <a:xfrm>
                        <a:off x="576" y="2304"/>
                        <a:ext cx="144" cy="144"/>
                      </a:xfrm>
                      <a:prstGeom prst="ellipse">
                        <a:avLst/>
                      </a:prstGeom>
                      <a:solidFill>
                        <a:schemeClr val="bg1"/>
                      </a:solidFill>
                      <a:ln w="12700">
                        <a:solidFill>
                          <a:srgbClr val="FF0000"/>
                        </a:solidFill>
                        <a:round/>
                        <a:headEnd/>
                        <a:tailEnd/>
                      </a:ln>
                    </p:spPr>
                    <p:txBody>
                      <a:bodyPr wrap="none" anchor="ctr"/>
                      <a:lstStyle/>
                      <a:p>
                        <a:endParaRPr lang="fr-FR" sz="1800"/>
                      </a:p>
                    </p:txBody>
                  </p:sp>
                </p:grpSp>
                <p:sp>
                  <p:nvSpPr>
                    <p:cNvPr id="21570" name="Line 18"/>
                    <p:cNvSpPr>
                      <a:spLocks noChangeShapeType="1"/>
                    </p:cNvSpPr>
                    <p:nvPr/>
                  </p:nvSpPr>
                  <p:spPr bwMode="auto">
                    <a:xfrm flipV="1">
                      <a:off x="648" y="2544"/>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71" name="Line 19"/>
                    <p:cNvSpPr>
                      <a:spLocks noChangeShapeType="1"/>
                    </p:cNvSpPr>
                    <p:nvPr/>
                  </p:nvSpPr>
                  <p:spPr bwMode="auto">
                    <a:xfrm flipV="1">
                      <a:off x="648" y="2208"/>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1567" name="Line 20"/>
                  <p:cNvSpPr>
                    <a:spLocks noChangeShapeType="1"/>
                  </p:cNvSpPr>
                  <p:nvPr/>
                </p:nvSpPr>
                <p:spPr bwMode="auto">
                  <a:xfrm flipV="1">
                    <a:off x="528" y="2232"/>
                    <a:ext cx="0" cy="384"/>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1568" name="Text Box 21"/>
                  <p:cNvSpPr txBox="1">
                    <a:spLocks noChangeArrowheads="1"/>
                  </p:cNvSpPr>
                  <p:nvPr/>
                </p:nvSpPr>
                <p:spPr bwMode="auto">
                  <a:xfrm>
                    <a:off x="287" y="2321"/>
                    <a:ext cx="25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solidFill>
                          <a:srgbClr val="FF0000"/>
                        </a:solidFill>
                        <a:latin typeface="Times New Roman" pitchFamily="18" charset="0"/>
                      </a:rPr>
                      <a:t>I</a:t>
                    </a:r>
                    <a:r>
                      <a:rPr lang="fr-FR" sz="1200" b="1" baseline="-25000">
                        <a:solidFill>
                          <a:srgbClr val="FF0000"/>
                        </a:solidFill>
                        <a:latin typeface="Times New Roman" pitchFamily="18" charset="0"/>
                      </a:rPr>
                      <a:t>in</a:t>
                    </a:r>
                  </a:p>
                </p:txBody>
              </p:sp>
            </p:grpSp>
            <p:grpSp>
              <p:nvGrpSpPr>
                <p:cNvPr id="21541" name="Group 22"/>
                <p:cNvGrpSpPr>
                  <a:grpSpLocks/>
                </p:cNvGrpSpPr>
                <p:nvPr/>
              </p:nvGrpSpPr>
              <p:grpSpPr bwMode="auto">
                <a:xfrm>
                  <a:off x="3897" y="3216"/>
                  <a:ext cx="196" cy="166"/>
                  <a:chOff x="1344" y="576"/>
                  <a:chExt cx="243" cy="193"/>
                </a:xfrm>
              </p:grpSpPr>
              <p:sp>
                <p:nvSpPr>
                  <p:cNvPr id="21561" name="Line 23"/>
                  <p:cNvSpPr>
                    <a:spLocks noChangeAspect="1" noChangeShapeType="1"/>
                  </p:cNvSpPr>
                  <p:nvPr/>
                </p:nvSpPr>
                <p:spPr bwMode="auto">
                  <a:xfrm>
                    <a:off x="1392" y="672"/>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62" name="Line 24"/>
                  <p:cNvSpPr>
                    <a:spLocks noChangeAspect="1" noChangeShapeType="1"/>
                  </p:cNvSpPr>
                  <p:nvPr/>
                </p:nvSpPr>
                <p:spPr bwMode="auto">
                  <a:xfrm flipH="1">
                    <a:off x="1344"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63" name="Line 25"/>
                  <p:cNvSpPr>
                    <a:spLocks noChangeAspect="1" noChangeShapeType="1"/>
                  </p:cNvSpPr>
                  <p:nvPr/>
                </p:nvSpPr>
                <p:spPr bwMode="auto">
                  <a:xfrm flipH="1">
                    <a:off x="1441"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64" name="Line 26"/>
                  <p:cNvSpPr>
                    <a:spLocks noChangeAspect="1" noChangeShapeType="1"/>
                  </p:cNvSpPr>
                  <p:nvPr/>
                </p:nvSpPr>
                <p:spPr bwMode="auto">
                  <a:xfrm flipH="1">
                    <a:off x="1538"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65" name="Line 27"/>
                  <p:cNvSpPr>
                    <a:spLocks noChangeShapeType="1"/>
                  </p:cNvSpPr>
                  <p:nvPr/>
                </p:nvSpPr>
                <p:spPr bwMode="auto">
                  <a:xfrm flipV="1">
                    <a:off x="1488" y="576"/>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1542" name="Group 28"/>
                <p:cNvGrpSpPr>
                  <a:grpSpLocks/>
                </p:cNvGrpSpPr>
                <p:nvPr/>
              </p:nvGrpSpPr>
              <p:grpSpPr bwMode="auto">
                <a:xfrm>
                  <a:off x="3664" y="3216"/>
                  <a:ext cx="197" cy="166"/>
                  <a:chOff x="528" y="2832"/>
                  <a:chExt cx="243" cy="193"/>
                </a:xfrm>
              </p:grpSpPr>
              <p:sp>
                <p:nvSpPr>
                  <p:cNvPr id="21556" name="Line 29"/>
                  <p:cNvSpPr>
                    <a:spLocks noChangeAspect="1" noChangeShapeType="1"/>
                  </p:cNvSpPr>
                  <p:nvPr/>
                </p:nvSpPr>
                <p:spPr bwMode="auto">
                  <a:xfrm flipH="1">
                    <a:off x="528"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57" name="Line 30"/>
                  <p:cNvSpPr>
                    <a:spLocks noChangeAspect="1" noChangeShapeType="1"/>
                  </p:cNvSpPr>
                  <p:nvPr/>
                </p:nvSpPr>
                <p:spPr bwMode="auto">
                  <a:xfrm flipH="1">
                    <a:off x="625"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58" name="Line 31"/>
                  <p:cNvSpPr>
                    <a:spLocks noChangeAspect="1" noChangeShapeType="1"/>
                  </p:cNvSpPr>
                  <p:nvPr/>
                </p:nvSpPr>
                <p:spPr bwMode="auto">
                  <a:xfrm flipH="1">
                    <a:off x="722"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59" name="Line 32"/>
                  <p:cNvSpPr>
                    <a:spLocks noChangeAspect="1" noChangeShapeType="1"/>
                  </p:cNvSpPr>
                  <p:nvPr/>
                </p:nvSpPr>
                <p:spPr bwMode="auto">
                  <a:xfrm>
                    <a:off x="576" y="2928"/>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60" name="Line 33"/>
                  <p:cNvSpPr>
                    <a:spLocks noChangeShapeType="1"/>
                  </p:cNvSpPr>
                  <p:nvPr/>
                </p:nvSpPr>
                <p:spPr bwMode="auto">
                  <a:xfrm flipV="1">
                    <a:off x="672" y="2832"/>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1543" name="Line 34"/>
                <p:cNvSpPr>
                  <a:spLocks noChangeShapeType="1"/>
                </p:cNvSpPr>
                <p:nvPr/>
              </p:nvSpPr>
              <p:spPr bwMode="auto">
                <a:xfrm flipV="1">
                  <a:off x="4013" y="2969"/>
                  <a:ext cx="0" cy="24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44" name="Line 35"/>
                <p:cNvSpPr>
                  <a:spLocks noChangeShapeType="1"/>
                </p:cNvSpPr>
                <p:nvPr/>
              </p:nvSpPr>
              <p:spPr bwMode="auto">
                <a:xfrm flipV="1">
                  <a:off x="4013" y="2473"/>
                  <a:ext cx="0" cy="28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45" name="Line 36"/>
                <p:cNvSpPr>
                  <a:spLocks noChangeShapeType="1"/>
                </p:cNvSpPr>
                <p:nvPr/>
              </p:nvSpPr>
              <p:spPr bwMode="auto">
                <a:xfrm>
                  <a:off x="3781" y="2473"/>
                  <a:ext cx="465"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1546" name="Oval 37"/>
                <p:cNvSpPr>
                  <a:spLocks noChangeArrowheads="1"/>
                </p:cNvSpPr>
                <p:nvPr/>
              </p:nvSpPr>
              <p:spPr bwMode="auto">
                <a:xfrm>
                  <a:off x="3994" y="2453"/>
                  <a:ext cx="39" cy="41"/>
                </a:xfrm>
                <a:prstGeom prst="ellipse">
                  <a:avLst/>
                </a:prstGeom>
                <a:solidFill>
                  <a:srgbClr val="FF0000"/>
                </a:solidFill>
                <a:ln w="12700">
                  <a:solidFill>
                    <a:srgbClr val="FF0000"/>
                  </a:solidFill>
                  <a:round/>
                  <a:headEnd/>
                  <a:tailEnd/>
                </a:ln>
              </p:spPr>
              <p:txBody>
                <a:bodyPr wrap="none" anchor="ctr"/>
                <a:lstStyle/>
                <a:p>
                  <a:endParaRPr lang="fr-FR" sz="1800"/>
                </a:p>
              </p:txBody>
            </p:sp>
            <p:grpSp>
              <p:nvGrpSpPr>
                <p:cNvPr id="21547" name="Group 38"/>
                <p:cNvGrpSpPr>
                  <a:grpSpLocks/>
                </p:cNvGrpSpPr>
                <p:nvPr/>
              </p:nvGrpSpPr>
              <p:grpSpPr bwMode="auto">
                <a:xfrm>
                  <a:off x="3936" y="2736"/>
                  <a:ext cx="391" cy="247"/>
                  <a:chOff x="912" y="2273"/>
                  <a:chExt cx="486" cy="288"/>
                </a:xfrm>
              </p:grpSpPr>
              <p:grpSp>
                <p:nvGrpSpPr>
                  <p:cNvPr id="21550" name="Group 39"/>
                  <p:cNvGrpSpPr>
                    <a:grpSpLocks/>
                  </p:cNvGrpSpPr>
                  <p:nvPr/>
                </p:nvGrpSpPr>
                <p:grpSpPr bwMode="auto">
                  <a:xfrm>
                    <a:off x="912" y="2273"/>
                    <a:ext cx="192" cy="288"/>
                    <a:chOff x="1440" y="2160"/>
                    <a:chExt cx="192" cy="288"/>
                  </a:xfrm>
                </p:grpSpPr>
                <p:sp>
                  <p:nvSpPr>
                    <p:cNvPr id="21552" name="Line 40"/>
                    <p:cNvSpPr>
                      <a:spLocks noChangeShapeType="1"/>
                    </p:cNvSpPr>
                    <p:nvPr/>
                  </p:nvSpPr>
                  <p:spPr bwMode="auto">
                    <a:xfrm>
                      <a:off x="1440" y="2352"/>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53" name="Line 41"/>
                    <p:cNvSpPr>
                      <a:spLocks noChangeShapeType="1"/>
                    </p:cNvSpPr>
                    <p:nvPr/>
                  </p:nvSpPr>
                  <p:spPr bwMode="auto">
                    <a:xfrm>
                      <a:off x="1440" y="2256"/>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54" name="Line 42"/>
                    <p:cNvSpPr>
                      <a:spLocks noChangeShapeType="1"/>
                    </p:cNvSpPr>
                    <p:nvPr/>
                  </p:nvSpPr>
                  <p:spPr bwMode="auto">
                    <a:xfrm>
                      <a:off x="1536" y="2352"/>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55" name="Line 43"/>
                    <p:cNvSpPr>
                      <a:spLocks noChangeShapeType="1"/>
                    </p:cNvSpPr>
                    <p:nvPr/>
                  </p:nvSpPr>
                  <p:spPr bwMode="auto">
                    <a:xfrm>
                      <a:off x="1536" y="2160"/>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1551" name="Text Box 44"/>
                  <p:cNvSpPr txBox="1">
                    <a:spLocks noChangeArrowheads="1"/>
                  </p:cNvSpPr>
                  <p:nvPr/>
                </p:nvSpPr>
                <p:spPr bwMode="auto">
                  <a:xfrm>
                    <a:off x="1072" y="2315"/>
                    <a:ext cx="32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solidFill>
                          <a:srgbClr val="FF0000"/>
                        </a:solidFill>
                        <a:latin typeface="Times New Roman" pitchFamily="18" charset="0"/>
                      </a:rPr>
                      <a:t>C d</a:t>
                    </a:r>
                  </a:p>
                </p:txBody>
              </p:sp>
            </p:grpSp>
            <p:sp>
              <p:nvSpPr>
                <p:cNvPr id="21548" name="Line 45"/>
                <p:cNvSpPr>
                  <a:spLocks noChangeShapeType="1"/>
                </p:cNvSpPr>
                <p:nvPr/>
              </p:nvSpPr>
              <p:spPr bwMode="auto">
                <a:xfrm flipV="1">
                  <a:off x="3781" y="2473"/>
                  <a:ext cx="0" cy="20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1549" name="Line 46"/>
                <p:cNvSpPr>
                  <a:spLocks noChangeShapeType="1"/>
                </p:cNvSpPr>
                <p:nvPr/>
              </p:nvSpPr>
              <p:spPr bwMode="auto">
                <a:xfrm flipV="1">
                  <a:off x="3781" y="3051"/>
                  <a:ext cx="0" cy="16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1539" name="Rectangle 47"/>
              <p:cNvSpPr>
                <a:spLocks noChangeArrowheads="1"/>
              </p:cNvSpPr>
              <p:nvPr/>
            </p:nvSpPr>
            <p:spPr bwMode="auto">
              <a:xfrm>
                <a:off x="2228103" y="2509630"/>
                <a:ext cx="1238615" cy="1357521"/>
              </a:xfrm>
              <a:prstGeom prst="rect">
                <a:avLst/>
              </a:prstGeom>
              <a:noFill/>
              <a:ln w="254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grpSp>
        <p:sp>
          <p:nvSpPr>
            <p:cNvPr id="21537" name="Text Box 48"/>
            <p:cNvSpPr txBox="1">
              <a:spLocks noChangeArrowheads="1"/>
            </p:cNvSpPr>
            <p:nvPr/>
          </p:nvSpPr>
          <p:spPr bwMode="auto">
            <a:xfrm>
              <a:off x="1395641" y="2199860"/>
              <a:ext cx="2903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b="1"/>
                <a:t>Modèle simplifié d’un détecteur</a:t>
              </a:r>
            </a:p>
          </p:txBody>
        </p:sp>
      </p:grpSp>
      <p:sp>
        <p:nvSpPr>
          <p:cNvPr id="21511"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grpSp>
        <p:nvGrpSpPr>
          <p:cNvPr id="21512" name="Groupe 2"/>
          <p:cNvGrpSpPr>
            <a:grpSpLocks/>
          </p:cNvGrpSpPr>
          <p:nvPr/>
        </p:nvGrpSpPr>
        <p:grpSpPr bwMode="auto">
          <a:xfrm>
            <a:off x="6146800" y="4149725"/>
            <a:ext cx="2889250" cy="1828800"/>
            <a:chOff x="5932488" y="4149725"/>
            <a:chExt cx="2889250" cy="1828800"/>
          </a:xfrm>
        </p:grpSpPr>
        <p:pic>
          <p:nvPicPr>
            <p:cNvPr id="21530" name="Image 61" descr="Feast_AnalogStage_Transient.png"/>
            <p:cNvPicPr>
              <a:picLocks noChangeAspect="1" noChangeArrowheads="1"/>
            </p:cNvPicPr>
            <p:nvPr/>
          </p:nvPicPr>
          <p:blipFill>
            <a:blip r:embed="rId3" cstate="print">
              <a:extLst>
                <a:ext uri="{28A0092B-C50C-407E-A947-70E740481C1C}">
                  <a14:useLocalDpi xmlns:a14="http://schemas.microsoft.com/office/drawing/2010/main" val="0"/>
                </a:ext>
              </a:extLst>
            </a:blip>
            <a:srcRect t="24199" r="16200"/>
            <a:stretch>
              <a:fillRect/>
            </a:stretch>
          </p:blipFill>
          <p:spPr bwMode="auto">
            <a:xfrm>
              <a:off x="6156325" y="4645025"/>
              <a:ext cx="2233613"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1" name="Line 58"/>
            <p:cNvSpPr>
              <a:spLocks noChangeShapeType="1"/>
            </p:cNvSpPr>
            <p:nvPr/>
          </p:nvSpPr>
          <p:spPr bwMode="auto">
            <a:xfrm>
              <a:off x="8076407" y="5254625"/>
              <a:ext cx="0" cy="323850"/>
            </a:xfrm>
            <a:prstGeom prst="line">
              <a:avLst/>
            </a:prstGeom>
            <a:noFill/>
            <a:ln w="9525">
              <a:solidFill>
                <a:srgbClr val="FF0000"/>
              </a:solidFill>
              <a:round/>
              <a:headEnd type="arrow" w="sm" len="sm"/>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1532" name="Line 59"/>
            <p:cNvSpPr>
              <a:spLocks noChangeShapeType="1"/>
            </p:cNvSpPr>
            <p:nvPr/>
          </p:nvSpPr>
          <p:spPr bwMode="auto">
            <a:xfrm flipH="1">
              <a:off x="7608889" y="5661025"/>
              <a:ext cx="347662" cy="0"/>
            </a:xfrm>
            <a:prstGeom prst="line">
              <a:avLst/>
            </a:prstGeom>
            <a:noFill/>
            <a:ln w="9525">
              <a:solidFill>
                <a:srgbClr val="FF0000"/>
              </a:solidFill>
              <a:round/>
              <a:headEnd type="arrow" w="sm" len="sm"/>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1533" name="Text Box 60"/>
            <p:cNvSpPr txBox="1">
              <a:spLocks noChangeArrowheads="1"/>
            </p:cNvSpPr>
            <p:nvPr/>
          </p:nvSpPr>
          <p:spPr bwMode="auto">
            <a:xfrm>
              <a:off x="7524410" y="5661025"/>
              <a:ext cx="5048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solidFill>
                    <a:srgbClr val="FF3300"/>
                  </a:solidFill>
                </a:rPr>
                <a:t>10µs</a:t>
              </a:r>
            </a:p>
          </p:txBody>
        </p:sp>
        <p:sp>
          <p:nvSpPr>
            <p:cNvPr id="21534" name="Text Box 61"/>
            <p:cNvSpPr txBox="1">
              <a:spLocks noChangeArrowheads="1"/>
            </p:cNvSpPr>
            <p:nvPr/>
          </p:nvSpPr>
          <p:spPr bwMode="auto">
            <a:xfrm>
              <a:off x="8028480" y="5294312"/>
              <a:ext cx="57626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solidFill>
                    <a:srgbClr val="FF3300"/>
                  </a:solidFill>
                </a:rPr>
                <a:t>50mV</a:t>
              </a:r>
            </a:p>
          </p:txBody>
        </p:sp>
        <p:sp>
          <p:nvSpPr>
            <p:cNvPr id="21535" name="Text Box 56"/>
            <p:cNvSpPr txBox="1">
              <a:spLocks noChangeArrowheads="1"/>
            </p:cNvSpPr>
            <p:nvPr/>
          </p:nvSpPr>
          <p:spPr bwMode="auto">
            <a:xfrm>
              <a:off x="5932488" y="4149725"/>
              <a:ext cx="2889250" cy="430213"/>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0" b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400" b="1"/>
                <a:t>Signal anodique d’un détecteur de trace SuperNEMO </a:t>
              </a:r>
            </a:p>
          </p:txBody>
        </p:sp>
      </p:grpSp>
      <p:grpSp>
        <p:nvGrpSpPr>
          <p:cNvPr id="21513" name="Group 70"/>
          <p:cNvGrpSpPr>
            <a:grpSpLocks/>
          </p:cNvGrpSpPr>
          <p:nvPr/>
        </p:nvGrpSpPr>
        <p:grpSpPr bwMode="auto">
          <a:xfrm>
            <a:off x="6443663" y="2133600"/>
            <a:ext cx="2520950" cy="1733550"/>
            <a:chOff x="4059" y="1344"/>
            <a:chExt cx="1588" cy="1092"/>
          </a:xfrm>
        </p:grpSpPr>
        <p:grpSp>
          <p:nvGrpSpPr>
            <p:cNvPr id="21523" name="Group 63"/>
            <p:cNvGrpSpPr>
              <a:grpSpLocks/>
            </p:cNvGrpSpPr>
            <p:nvPr/>
          </p:nvGrpSpPr>
          <p:grpSpPr bwMode="auto">
            <a:xfrm>
              <a:off x="4059" y="1344"/>
              <a:ext cx="1588" cy="1092"/>
              <a:chOff x="3923" y="1525"/>
              <a:chExt cx="1588" cy="1092"/>
            </a:xfrm>
          </p:grpSpPr>
          <p:pic>
            <p:nvPicPr>
              <p:cNvPr id="21528" name="Picture 54"/>
              <p:cNvPicPr>
                <a:picLocks noChangeAspect="1" noChangeArrowheads="1"/>
              </p:cNvPicPr>
              <p:nvPr/>
            </p:nvPicPr>
            <p:blipFill>
              <a:blip r:embed="rId4">
                <a:extLst>
                  <a:ext uri="{28A0092B-C50C-407E-A947-70E740481C1C}">
                    <a14:useLocalDpi xmlns:a14="http://schemas.microsoft.com/office/drawing/2010/main" val="0"/>
                  </a:ext>
                </a:extLst>
              </a:blip>
              <a:srcRect l="18445" t="28023" b="7649"/>
              <a:stretch>
                <a:fillRect/>
              </a:stretch>
            </p:blipFill>
            <p:spPr bwMode="auto">
              <a:xfrm>
                <a:off x="3969" y="1706"/>
                <a:ext cx="1542" cy="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9" name="Text Box 55"/>
              <p:cNvSpPr txBox="1">
                <a:spLocks noChangeArrowheads="1"/>
              </p:cNvSpPr>
              <p:nvPr/>
            </p:nvSpPr>
            <p:spPr bwMode="auto">
              <a:xfrm>
                <a:off x="3923" y="1525"/>
                <a:ext cx="140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b="1"/>
                  <a:t>Signal typique d’un PM</a:t>
                </a:r>
              </a:p>
            </p:txBody>
          </p:sp>
        </p:grpSp>
        <p:sp>
          <p:nvSpPr>
            <p:cNvPr id="21524" name="Line 66"/>
            <p:cNvSpPr>
              <a:spLocks noChangeShapeType="1"/>
            </p:cNvSpPr>
            <p:nvPr/>
          </p:nvSpPr>
          <p:spPr bwMode="auto">
            <a:xfrm>
              <a:off x="5193" y="2069"/>
              <a:ext cx="0" cy="151"/>
            </a:xfrm>
            <a:prstGeom prst="line">
              <a:avLst/>
            </a:prstGeom>
            <a:noFill/>
            <a:ln w="9525">
              <a:solidFill>
                <a:srgbClr val="FF0000"/>
              </a:solidFill>
              <a:round/>
              <a:headEnd type="arrow" w="sm" len="sm"/>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1525" name="Line 67"/>
            <p:cNvSpPr>
              <a:spLocks noChangeShapeType="1"/>
            </p:cNvSpPr>
            <p:nvPr/>
          </p:nvSpPr>
          <p:spPr bwMode="auto">
            <a:xfrm flipH="1">
              <a:off x="5012" y="2205"/>
              <a:ext cx="151" cy="0"/>
            </a:xfrm>
            <a:prstGeom prst="line">
              <a:avLst/>
            </a:prstGeom>
            <a:noFill/>
            <a:ln w="9525">
              <a:solidFill>
                <a:srgbClr val="FF0000"/>
              </a:solidFill>
              <a:round/>
              <a:headEnd type="arrow" w="sm" len="sm"/>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1526" name="Text Box 68"/>
            <p:cNvSpPr txBox="1">
              <a:spLocks noChangeArrowheads="1"/>
            </p:cNvSpPr>
            <p:nvPr/>
          </p:nvSpPr>
          <p:spPr bwMode="auto">
            <a:xfrm>
              <a:off x="4967" y="2205"/>
              <a:ext cx="318"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solidFill>
                    <a:srgbClr val="FF3300"/>
                  </a:solidFill>
                </a:rPr>
                <a:t>10ns</a:t>
              </a:r>
            </a:p>
          </p:txBody>
        </p:sp>
        <p:sp>
          <p:nvSpPr>
            <p:cNvPr id="21527" name="Text Box 69"/>
            <p:cNvSpPr txBox="1">
              <a:spLocks noChangeArrowheads="1"/>
            </p:cNvSpPr>
            <p:nvPr/>
          </p:nvSpPr>
          <p:spPr bwMode="auto">
            <a:xfrm>
              <a:off x="5193" y="2069"/>
              <a:ext cx="408"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solidFill>
                    <a:srgbClr val="FF3300"/>
                  </a:solidFill>
                </a:rPr>
                <a:t>200mV</a:t>
              </a:r>
            </a:p>
          </p:txBody>
        </p:sp>
      </p:grpSp>
      <p:grpSp>
        <p:nvGrpSpPr>
          <p:cNvPr id="21514" name="Groupe 3"/>
          <p:cNvGrpSpPr>
            <a:grpSpLocks/>
          </p:cNvGrpSpPr>
          <p:nvPr/>
        </p:nvGrpSpPr>
        <p:grpSpPr bwMode="auto">
          <a:xfrm>
            <a:off x="179388" y="5010150"/>
            <a:ext cx="6337300" cy="1279525"/>
            <a:chOff x="179390" y="5010150"/>
            <a:chExt cx="6337298" cy="1279525"/>
          </a:xfrm>
        </p:grpSpPr>
        <p:pic>
          <p:nvPicPr>
            <p:cNvPr id="21515" name="Image 6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675" y="5534025"/>
              <a:ext cx="1247775"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6" name="Text Box 94"/>
            <p:cNvSpPr txBox="1">
              <a:spLocks noChangeArrowheads="1"/>
            </p:cNvSpPr>
            <p:nvPr/>
          </p:nvSpPr>
          <p:spPr bwMode="auto">
            <a:xfrm>
              <a:off x="4592638" y="5497513"/>
              <a:ext cx="12382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sym typeface="Symbol" pitchFamily="18" charset="2"/>
                </a:rPr>
                <a:t></a:t>
              </a:r>
              <a:r>
                <a:rPr lang="fr-FR" sz="1400">
                  <a:sym typeface="Symbol" pitchFamily="18" charset="2"/>
                </a:rPr>
                <a:t>r</a:t>
              </a:r>
              <a:r>
                <a:rPr lang="fr-FR" sz="1400" baseline="-25000">
                  <a:sym typeface="Symbol" pitchFamily="18" charset="2"/>
                </a:rPr>
                <a:t>si </a:t>
              </a:r>
              <a:r>
                <a:rPr lang="fr-FR" sz="1400">
                  <a:sym typeface="Symbol" pitchFamily="18" charset="2"/>
                </a:rPr>
                <a:t>= 12</a:t>
              </a:r>
              <a:r>
                <a:rPr lang="fr-FR" sz="2000">
                  <a:sym typeface="Symbol" pitchFamily="18" charset="2"/>
                </a:rPr>
                <a:t> </a:t>
              </a:r>
            </a:p>
            <a:p>
              <a:pPr eaLnBrk="1" hangingPunct="1"/>
              <a:r>
                <a:rPr lang="fr-FR" sz="2000">
                  <a:sym typeface="Symbol" pitchFamily="18" charset="2"/>
                </a:rPr>
                <a:t></a:t>
              </a:r>
              <a:r>
                <a:rPr lang="fr-FR" sz="1400" baseline="-25000">
                  <a:sym typeface="Symbol" pitchFamily="18" charset="2"/>
                </a:rPr>
                <a:t>0 </a:t>
              </a:r>
              <a:r>
                <a:rPr lang="fr-FR" sz="1400">
                  <a:sym typeface="Symbol" pitchFamily="18" charset="2"/>
                </a:rPr>
                <a:t>= 8,8 pF/m</a:t>
              </a:r>
              <a:endParaRPr lang="fr-FR" sz="1400">
                <a:sym typeface="Wingdings" pitchFamily="2" charset="2"/>
              </a:endParaRPr>
            </a:p>
          </p:txBody>
        </p:sp>
        <p:grpSp>
          <p:nvGrpSpPr>
            <p:cNvPr id="21517" name="Groupe 4"/>
            <p:cNvGrpSpPr>
              <a:grpSpLocks/>
            </p:cNvGrpSpPr>
            <p:nvPr/>
          </p:nvGrpSpPr>
          <p:grpSpPr bwMode="auto">
            <a:xfrm>
              <a:off x="2446338" y="5424488"/>
              <a:ext cx="1800225" cy="865187"/>
              <a:chOff x="4270316" y="5593559"/>
              <a:chExt cx="1800278" cy="865187"/>
            </a:xfrm>
          </p:grpSpPr>
          <p:sp>
            <p:nvSpPr>
              <p:cNvPr id="21520" name="Line 96"/>
              <p:cNvSpPr>
                <a:spLocks noChangeShapeType="1"/>
              </p:cNvSpPr>
              <p:nvPr/>
            </p:nvSpPr>
            <p:spPr bwMode="auto">
              <a:xfrm>
                <a:off x="5170455" y="5595146"/>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1521" name="Line 97"/>
              <p:cNvSpPr>
                <a:spLocks noChangeShapeType="1"/>
              </p:cNvSpPr>
              <p:nvPr/>
            </p:nvSpPr>
            <p:spPr bwMode="auto">
              <a:xfrm>
                <a:off x="4522735" y="5811046"/>
                <a:ext cx="11509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1522" name="Text Box 94"/>
              <p:cNvSpPr txBox="1">
                <a:spLocks noChangeArrowheads="1"/>
              </p:cNvSpPr>
              <p:nvPr/>
            </p:nvSpPr>
            <p:spPr bwMode="auto">
              <a:xfrm>
                <a:off x="4270316" y="5593559"/>
                <a:ext cx="180027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        S	  Cd</a:t>
                </a:r>
              </a:p>
              <a:p>
                <a:pPr eaLnBrk="1" hangingPunct="1">
                  <a:spcBef>
                    <a:spcPct val="50000"/>
                  </a:spcBef>
                </a:pPr>
                <a:r>
                  <a:rPr lang="fr-FR" sz="1400"/>
                  <a:t>      1 mm²</a:t>
                </a:r>
                <a:r>
                  <a:rPr lang="fr-FR" sz="1400">
                    <a:sym typeface="Wingdings" pitchFamily="2" charset="2"/>
                  </a:rPr>
                  <a:t>	  0,33 pF</a:t>
                </a:r>
              </a:p>
              <a:p>
                <a:pPr eaLnBrk="1" hangingPunct="1">
                  <a:spcBef>
                    <a:spcPct val="50000"/>
                  </a:spcBef>
                </a:pPr>
                <a:r>
                  <a:rPr lang="fr-FR" sz="1400">
                    <a:sym typeface="Wingdings" pitchFamily="2" charset="2"/>
                  </a:rPr>
                  <a:t>      25 cm² 833 pF</a:t>
                </a:r>
              </a:p>
            </p:txBody>
          </p:sp>
        </p:grpSp>
        <p:pic>
          <p:nvPicPr>
            <p:cNvPr id="21518" name="Picture 7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90" y="5010150"/>
              <a:ext cx="509588"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9" name="ZoneTexte 1"/>
            <p:cNvSpPr txBox="1">
              <a:spLocks noChangeArrowheads="1"/>
            </p:cNvSpPr>
            <p:nvPr/>
          </p:nvSpPr>
          <p:spPr bwMode="auto">
            <a:xfrm>
              <a:off x="611450" y="5084763"/>
              <a:ext cx="5905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Petit calcul </a:t>
              </a:r>
              <a:r>
                <a:rPr lang="fr-FR" sz="1800"/>
                <a:t>pour un détecteur Si d’épaisseur 300 µm</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p:cTn id="7" dur="500" fill="hold"/>
                                        <p:tgtEl>
                                          <p:spTgt spid="21507"/>
                                        </p:tgtEl>
                                        <p:attrNameLst>
                                          <p:attrName>ppt_w</p:attrName>
                                        </p:attrNameLst>
                                      </p:cBhvr>
                                      <p:tavLst>
                                        <p:tav tm="0">
                                          <p:val>
                                            <p:fltVal val="0"/>
                                          </p:val>
                                        </p:tav>
                                        <p:tav tm="100000">
                                          <p:val>
                                            <p:strVal val="#ppt_w"/>
                                          </p:val>
                                        </p:tav>
                                      </p:tavLst>
                                    </p:anim>
                                    <p:anim calcmode="lin" valueType="num">
                                      <p:cBhvr>
                                        <p:cTn id="8" dur="500" fill="hold"/>
                                        <p:tgtEl>
                                          <p:spTgt spid="21507"/>
                                        </p:tgtEl>
                                        <p:attrNameLst>
                                          <p:attrName>ppt_h</p:attrName>
                                        </p:attrNameLst>
                                      </p:cBhvr>
                                      <p:tavLst>
                                        <p:tav tm="0">
                                          <p:val>
                                            <p:fltVal val="0"/>
                                          </p:val>
                                        </p:tav>
                                        <p:tav tm="100000">
                                          <p:val>
                                            <p:strVal val="#ppt_h"/>
                                          </p:val>
                                        </p:tav>
                                      </p:tavLst>
                                    </p:anim>
                                    <p:animEffect transition="in" filter="fade">
                                      <p:cBhvr>
                                        <p:cTn id="9" dur="500"/>
                                        <p:tgtEl>
                                          <p:spTgt spid="2150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510"/>
                                        </p:tgtEl>
                                        <p:attrNameLst>
                                          <p:attrName>style.visibility</p:attrName>
                                        </p:attrNameLst>
                                      </p:cBhvr>
                                      <p:to>
                                        <p:strVal val="visible"/>
                                      </p:to>
                                    </p:set>
                                    <p:anim calcmode="lin" valueType="num">
                                      <p:cBhvr>
                                        <p:cTn id="14" dur="500" fill="hold"/>
                                        <p:tgtEl>
                                          <p:spTgt spid="21510"/>
                                        </p:tgtEl>
                                        <p:attrNameLst>
                                          <p:attrName>ppt_w</p:attrName>
                                        </p:attrNameLst>
                                      </p:cBhvr>
                                      <p:tavLst>
                                        <p:tav tm="0">
                                          <p:val>
                                            <p:fltVal val="0"/>
                                          </p:val>
                                        </p:tav>
                                        <p:tav tm="100000">
                                          <p:val>
                                            <p:strVal val="#ppt_w"/>
                                          </p:val>
                                        </p:tav>
                                      </p:tavLst>
                                    </p:anim>
                                    <p:anim calcmode="lin" valueType="num">
                                      <p:cBhvr>
                                        <p:cTn id="15" dur="500" fill="hold"/>
                                        <p:tgtEl>
                                          <p:spTgt spid="21510"/>
                                        </p:tgtEl>
                                        <p:attrNameLst>
                                          <p:attrName>ppt_h</p:attrName>
                                        </p:attrNameLst>
                                      </p:cBhvr>
                                      <p:tavLst>
                                        <p:tav tm="0">
                                          <p:val>
                                            <p:fltVal val="0"/>
                                          </p:val>
                                        </p:tav>
                                        <p:tav tm="100000">
                                          <p:val>
                                            <p:strVal val="#ppt_h"/>
                                          </p:val>
                                        </p:tav>
                                      </p:tavLst>
                                    </p:anim>
                                    <p:animEffect transition="in" filter="fade">
                                      <p:cBhvr>
                                        <p:cTn id="16" dur="500"/>
                                        <p:tgtEl>
                                          <p:spTgt spid="215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31787"/>
                                        </p:tgtEl>
                                        <p:attrNameLst>
                                          <p:attrName>style.visibility</p:attrName>
                                        </p:attrNameLst>
                                      </p:cBhvr>
                                      <p:to>
                                        <p:strVal val="visible"/>
                                      </p:to>
                                    </p:set>
                                    <p:anim calcmode="lin" valueType="num">
                                      <p:cBhvr>
                                        <p:cTn id="21" dur="500" fill="hold"/>
                                        <p:tgtEl>
                                          <p:spTgt spid="331787"/>
                                        </p:tgtEl>
                                        <p:attrNameLst>
                                          <p:attrName>ppt_w</p:attrName>
                                        </p:attrNameLst>
                                      </p:cBhvr>
                                      <p:tavLst>
                                        <p:tav tm="0">
                                          <p:val>
                                            <p:fltVal val="0"/>
                                          </p:val>
                                        </p:tav>
                                        <p:tav tm="100000">
                                          <p:val>
                                            <p:strVal val="#ppt_w"/>
                                          </p:val>
                                        </p:tav>
                                      </p:tavLst>
                                    </p:anim>
                                    <p:anim calcmode="lin" valueType="num">
                                      <p:cBhvr>
                                        <p:cTn id="22" dur="500" fill="hold"/>
                                        <p:tgtEl>
                                          <p:spTgt spid="331787"/>
                                        </p:tgtEl>
                                        <p:attrNameLst>
                                          <p:attrName>ppt_h</p:attrName>
                                        </p:attrNameLst>
                                      </p:cBhvr>
                                      <p:tavLst>
                                        <p:tav tm="0">
                                          <p:val>
                                            <p:fltVal val="0"/>
                                          </p:val>
                                        </p:tav>
                                        <p:tav tm="100000">
                                          <p:val>
                                            <p:strVal val="#ppt_h"/>
                                          </p:val>
                                        </p:tav>
                                      </p:tavLst>
                                    </p:anim>
                                    <p:animEffect transition="in" filter="fade">
                                      <p:cBhvr>
                                        <p:cTn id="23" dur="500"/>
                                        <p:tgtEl>
                                          <p:spTgt spid="33178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513"/>
                                        </p:tgtEl>
                                        <p:attrNameLst>
                                          <p:attrName>style.visibility</p:attrName>
                                        </p:attrNameLst>
                                      </p:cBhvr>
                                      <p:to>
                                        <p:strVal val="visible"/>
                                      </p:to>
                                    </p:set>
                                    <p:anim calcmode="lin" valueType="num">
                                      <p:cBhvr>
                                        <p:cTn id="28" dur="500" fill="hold"/>
                                        <p:tgtEl>
                                          <p:spTgt spid="21513"/>
                                        </p:tgtEl>
                                        <p:attrNameLst>
                                          <p:attrName>ppt_w</p:attrName>
                                        </p:attrNameLst>
                                      </p:cBhvr>
                                      <p:tavLst>
                                        <p:tav tm="0">
                                          <p:val>
                                            <p:fltVal val="0"/>
                                          </p:val>
                                        </p:tav>
                                        <p:tav tm="100000">
                                          <p:val>
                                            <p:strVal val="#ppt_w"/>
                                          </p:val>
                                        </p:tav>
                                      </p:tavLst>
                                    </p:anim>
                                    <p:anim calcmode="lin" valueType="num">
                                      <p:cBhvr>
                                        <p:cTn id="29" dur="500" fill="hold"/>
                                        <p:tgtEl>
                                          <p:spTgt spid="21513"/>
                                        </p:tgtEl>
                                        <p:attrNameLst>
                                          <p:attrName>ppt_h</p:attrName>
                                        </p:attrNameLst>
                                      </p:cBhvr>
                                      <p:tavLst>
                                        <p:tav tm="0">
                                          <p:val>
                                            <p:fltVal val="0"/>
                                          </p:val>
                                        </p:tav>
                                        <p:tav tm="100000">
                                          <p:val>
                                            <p:strVal val="#ppt_h"/>
                                          </p:val>
                                        </p:tav>
                                      </p:tavLst>
                                    </p:anim>
                                    <p:animEffect transition="in" filter="fade">
                                      <p:cBhvr>
                                        <p:cTn id="30" dur="500"/>
                                        <p:tgtEl>
                                          <p:spTgt spid="21513"/>
                                        </p:tgtEl>
                                      </p:cBhvr>
                                    </p:animEffect>
                                  </p:childTnLst>
                                </p:cTn>
                              </p:par>
                              <p:par>
                                <p:cTn id="31" presetID="53" presetClass="entr" presetSubtype="16" fill="hold" nodeType="withEffect">
                                  <p:stCondLst>
                                    <p:cond delay="0"/>
                                  </p:stCondLst>
                                  <p:childTnLst>
                                    <p:set>
                                      <p:cBhvr>
                                        <p:cTn id="32" dur="1" fill="hold">
                                          <p:stCondLst>
                                            <p:cond delay="0"/>
                                          </p:stCondLst>
                                        </p:cTn>
                                        <p:tgtEl>
                                          <p:spTgt spid="21512"/>
                                        </p:tgtEl>
                                        <p:attrNameLst>
                                          <p:attrName>style.visibility</p:attrName>
                                        </p:attrNameLst>
                                      </p:cBhvr>
                                      <p:to>
                                        <p:strVal val="visible"/>
                                      </p:to>
                                    </p:set>
                                    <p:anim calcmode="lin" valueType="num">
                                      <p:cBhvr>
                                        <p:cTn id="33" dur="500" fill="hold"/>
                                        <p:tgtEl>
                                          <p:spTgt spid="21512"/>
                                        </p:tgtEl>
                                        <p:attrNameLst>
                                          <p:attrName>ppt_w</p:attrName>
                                        </p:attrNameLst>
                                      </p:cBhvr>
                                      <p:tavLst>
                                        <p:tav tm="0">
                                          <p:val>
                                            <p:fltVal val="0"/>
                                          </p:val>
                                        </p:tav>
                                        <p:tav tm="100000">
                                          <p:val>
                                            <p:strVal val="#ppt_w"/>
                                          </p:val>
                                        </p:tav>
                                      </p:tavLst>
                                    </p:anim>
                                    <p:anim calcmode="lin" valueType="num">
                                      <p:cBhvr>
                                        <p:cTn id="34" dur="500" fill="hold"/>
                                        <p:tgtEl>
                                          <p:spTgt spid="21512"/>
                                        </p:tgtEl>
                                        <p:attrNameLst>
                                          <p:attrName>ppt_h</p:attrName>
                                        </p:attrNameLst>
                                      </p:cBhvr>
                                      <p:tavLst>
                                        <p:tav tm="0">
                                          <p:val>
                                            <p:fltVal val="0"/>
                                          </p:val>
                                        </p:tav>
                                        <p:tav tm="100000">
                                          <p:val>
                                            <p:strVal val="#ppt_h"/>
                                          </p:val>
                                        </p:tav>
                                      </p:tavLst>
                                    </p:anim>
                                    <p:animEffect transition="in" filter="fade">
                                      <p:cBhvr>
                                        <p:cTn id="35" dur="500"/>
                                        <p:tgtEl>
                                          <p:spTgt spid="2151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1514"/>
                                        </p:tgtEl>
                                        <p:attrNameLst>
                                          <p:attrName>style.visibility</p:attrName>
                                        </p:attrNameLst>
                                      </p:cBhvr>
                                      <p:to>
                                        <p:strVal val="visible"/>
                                      </p:to>
                                    </p:set>
                                    <p:anim calcmode="lin" valueType="num">
                                      <p:cBhvr>
                                        <p:cTn id="40" dur="500" fill="hold"/>
                                        <p:tgtEl>
                                          <p:spTgt spid="21514"/>
                                        </p:tgtEl>
                                        <p:attrNameLst>
                                          <p:attrName>ppt_w</p:attrName>
                                        </p:attrNameLst>
                                      </p:cBhvr>
                                      <p:tavLst>
                                        <p:tav tm="0">
                                          <p:val>
                                            <p:fltVal val="0"/>
                                          </p:val>
                                        </p:tav>
                                        <p:tav tm="100000">
                                          <p:val>
                                            <p:strVal val="#ppt_w"/>
                                          </p:val>
                                        </p:tav>
                                      </p:tavLst>
                                    </p:anim>
                                    <p:anim calcmode="lin" valueType="num">
                                      <p:cBhvr>
                                        <p:cTn id="41" dur="500" fill="hold"/>
                                        <p:tgtEl>
                                          <p:spTgt spid="21514"/>
                                        </p:tgtEl>
                                        <p:attrNameLst>
                                          <p:attrName>ppt_h</p:attrName>
                                        </p:attrNameLst>
                                      </p:cBhvr>
                                      <p:tavLst>
                                        <p:tav tm="0">
                                          <p:val>
                                            <p:fltVal val="0"/>
                                          </p:val>
                                        </p:tav>
                                        <p:tav tm="100000">
                                          <p:val>
                                            <p:strVal val="#ppt_h"/>
                                          </p:val>
                                        </p:tav>
                                      </p:tavLst>
                                    </p:anim>
                                    <p:animEffect transition="in" filter="fade">
                                      <p:cBhvr>
                                        <p:cTn id="42" dur="500"/>
                                        <p:tgtEl>
                                          <p:spTgt spid="21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33178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79388" y="188913"/>
            <a:ext cx="4630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a:solidFill>
                  <a:srgbClr val="DC6308"/>
                </a:solidFill>
              </a:rPr>
              <a:t>  </a:t>
            </a:r>
            <a:r>
              <a:rPr lang="fr-FR" sz="2800" b="1">
                <a:solidFill>
                  <a:srgbClr val="DC6308"/>
                </a:solidFill>
              </a:rPr>
              <a:t>L’électronique front-end</a:t>
            </a:r>
          </a:p>
        </p:txBody>
      </p:sp>
      <p:sp>
        <p:nvSpPr>
          <p:cNvPr id="22531" name="Text Box 8"/>
          <p:cNvSpPr txBox="1">
            <a:spLocks noChangeArrowheads="1"/>
          </p:cNvSpPr>
          <p:nvPr/>
        </p:nvSpPr>
        <p:spPr bwMode="auto">
          <a:xfrm>
            <a:off x="742950" y="2179638"/>
            <a:ext cx="252413" cy="3667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 </a:t>
            </a:r>
          </a:p>
        </p:txBody>
      </p:sp>
      <p:sp>
        <p:nvSpPr>
          <p:cNvPr id="22532" name="Text Box 52"/>
          <p:cNvSpPr txBox="1">
            <a:spLocks noChangeArrowheads="1"/>
          </p:cNvSpPr>
          <p:nvPr/>
        </p:nvSpPr>
        <p:spPr bwMode="auto">
          <a:xfrm>
            <a:off x="0" y="765175"/>
            <a:ext cx="89646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	</a:t>
            </a:r>
            <a:r>
              <a:rPr lang="fr-FR" sz="2000" b="1"/>
              <a:t>Rôle : </a:t>
            </a:r>
            <a:r>
              <a:rPr lang="fr-FR" sz="2000"/>
              <a:t>traiter les signaux électriques bas niveaux issus des 		détecteurs pour assurer les mesures d’énergie et de temps</a:t>
            </a:r>
          </a:p>
          <a:p>
            <a:pPr algn="ctr" eaLnBrk="1" hangingPunct="1"/>
            <a:r>
              <a:rPr lang="fr-FR" sz="2000" u="sng"/>
              <a:t>mais sans dégrader la mesure </a:t>
            </a:r>
            <a:r>
              <a:rPr lang="fr-FR" sz="2000"/>
              <a:t> </a:t>
            </a:r>
            <a:r>
              <a:rPr lang="fr-FR" sz="2000">
                <a:sym typeface="Wingdings" pitchFamily="2" charset="2"/>
              </a:rPr>
              <a:t> </a:t>
            </a:r>
            <a:r>
              <a:rPr lang="fr-FR" sz="2000" b="1">
                <a:solidFill>
                  <a:srgbClr val="FF0000"/>
                </a:solidFill>
                <a:sym typeface="Wingdings" pitchFamily="2" charset="2"/>
              </a:rPr>
              <a:t>électronique bas bruit</a:t>
            </a:r>
            <a:endParaRPr lang="fr-FR" sz="2000" b="1">
              <a:solidFill>
                <a:srgbClr val="FF0000"/>
              </a:solidFill>
            </a:endParaRPr>
          </a:p>
        </p:txBody>
      </p:sp>
      <p:grpSp>
        <p:nvGrpSpPr>
          <p:cNvPr id="57410" name="Group 66"/>
          <p:cNvGrpSpPr>
            <a:grpSpLocks/>
          </p:cNvGrpSpPr>
          <p:nvPr/>
        </p:nvGrpSpPr>
        <p:grpSpPr bwMode="auto">
          <a:xfrm>
            <a:off x="1511300" y="1917700"/>
            <a:ext cx="5832475" cy="3024188"/>
            <a:chOff x="952" y="1208"/>
            <a:chExt cx="3674" cy="1905"/>
          </a:xfrm>
        </p:grpSpPr>
        <p:sp>
          <p:nvSpPr>
            <p:cNvPr id="22586" name="Rectangle 84"/>
            <p:cNvSpPr>
              <a:spLocks noChangeArrowheads="1"/>
            </p:cNvSpPr>
            <p:nvPr/>
          </p:nvSpPr>
          <p:spPr bwMode="auto">
            <a:xfrm>
              <a:off x="952" y="1480"/>
              <a:ext cx="3674" cy="1633"/>
            </a:xfrm>
            <a:prstGeom prst="rect">
              <a:avLst/>
            </a:prstGeom>
            <a:gradFill rotWithShape="1">
              <a:gsLst>
                <a:gs pos="0">
                  <a:srgbClr val="8686FF"/>
                </a:gs>
                <a:gs pos="50000">
                  <a:srgbClr val="B6B6FF"/>
                </a:gs>
                <a:gs pos="100000">
                  <a:srgbClr val="DBDBFF"/>
                </a:gs>
              </a:gsLst>
              <a:lin ang="2700000" scaled="1"/>
            </a:gradFill>
            <a:ln w="57150" cap="rnd">
              <a:solidFill>
                <a:srgbClr val="3333FF"/>
              </a:solidFill>
              <a:prstDash val="sysDot"/>
              <a:miter lim="800000"/>
              <a:headEnd/>
              <a:tailEnd/>
            </a:ln>
          </p:spPr>
          <p:txBody>
            <a:bodyPr wrap="none" anchor="ctr"/>
            <a:lstStyle/>
            <a:p>
              <a:endParaRPr lang="fr-FR" sz="1800"/>
            </a:p>
          </p:txBody>
        </p:sp>
        <p:sp>
          <p:nvSpPr>
            <p:cNvPr id="22587" name="Text Box 68"/>
            <p:cNvSpPr txBox="1">
              <a:spLocks noChangeArrowheads="1"/>
            </p:cNvSpPr>
            <p:nvPr/>
          </p:nvSpPr>
          <p:spPr bwMode="auto">
            <a:xfrm>
              <a:off x="1814" y="1208"/>
              <a:ext cx="229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3333FF"/>
                  </a:solidFill>
                </a:rPr>
                <a:t>Electronique Front-End</a:t>
              </a:r>
            </a:p>
          </p:txBody>
        </p:sp>
      </p:grpSp>
      <p:grpSp>
        <p:nvGrpSpPr>
          <p:cNvPr id="57399" name="Group 55"/>
          <p:cNvGrpSpPr>
            <a:grpSpLocks/>
          </p:cNvGrpSpPr>
          <p:nvPr/>
        </p:nvGrpSpPr>
        <p:grpSpPr bwMode="auto">
          <a:xfrm>
            <a:off x="4751388" y="2492375"/>
            <a:ext cx="2519362" cy="2160588"/>
            <a:chOff x="2993" y="1570"/>
            <a:chExt cx="1587" cy="1361"/>
          </a:xfrm>
        </p:grpSpPr>
        <p:sp>
          <p:nvSpPr>
            <p:cNvPr id="22584" name="Oval 58"/>
            <p:cNvSpPr>
              <a:spLocks noChangeArrowheads="1"/>
            </p:cNvSpPr>
            <p:nvPr/>
          </p:nvSpPr>
          <p:spPr bwMode="auto">
            <a:xfrm>
              <a:off x="2993" y="1797"/>
              <a:ext cx="1587" cy="1134"/>
            </a:xfrm>
            <a:prstGeom prst="ellipse">
              <a:avLst/>
            </a:prstGeom>
            <a:gradFill rotWithShape="1">
              <a:gsLst>
                <a:gs pos="0">
                  <a:srgbClr val="8686FF"/>
                </a:gs>
                <a:gs pos="50000">
                  <a:srgbClr val="B6B6FF"/>
                </a:gs>
                <a:gs pos="100000">
                  <a:srgbClr val="DBDBFF"/>
                </a:gs>
              </a:gsLst>
              <a:lin ang="16200000" scaled="1"/>
            </a:gradFill>
            <a:ln w="28575" cap="rnd">
              <a:solidFill>
                <a:srgbClr val="3333FF"/>
              </a:solidFill>
              <a:prstDash val="sysDot"/>
              <a:round/>
              <a:headEnd/>
              <a:tailEnd/>
            </a:ln>
          </p:spPr>
          <p:txBody>
            <a:bodyPr wrap="none" anchor="ctr"/>
            <a:lstStyle/>
            <a:p>
              <a:endParaRPr lang="fr-FR" sz="1800"/>
            </a:p>
          </p:txBody>
        </p:sp>
        <p:sp>
          <p:nvSpPr>
            <p:cNvPr id="22585" name="Text Box 82"/>
            <p:cNvSpPr txBox="1">
              <a:spLocks noChangeArrowheads="1"/>
            </p:cNvSpPr>
            <p:nvPr/>
          </p:nvSpPr>
          <p:spPr bwMode="auto">
            <a:xfrm>
              <a:off x="3492" y="1570"/>
              <a:ext cx="63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Codeur</a:t>
              </a:r>
            </a:p>
          </p:txBody>
        </p:sp>
      </p:grpSp>
      <p:grpSp>
        <p:nvGrpSpPr>
          <p:cNvPr id="57398" name="Group 54"/>
          <p:cNvGrpSpPr>
            <a:grpSpLocks/>
          </p:cNvGrpSpPr>
          <p:nvPr/>
        </p:nvGrpSpPr>
        <p:grpSpPr bwMode="auto">
          <a:xfrm>
            <a:off x="1800225" y="2420938"/>
            <a:ext cx="2520950" cy="2303462"/>
            <a:chOff x="1134" y="1525"/>
            <a:chExt cx="1588" cy="1451"/>
          </a:xfrm>
        </p:grpSpPr>
        <p:sp>
          <p:nvSpPr>
            <p:cNvPr id="22582" name="Oval 80"/>
            <p:cNvSpPr>
              <a:spLocks noChangeArrowheads="1"/>
            </p:cNvSpPr>
            <p:nvPr/>
          </p:nvSpPr>
          <p:spPr bwMode="auto">
            <a:xfrm>
              <a:off x="1134" y="1797"/>
              <a:ext cx="1588" cy="1179"/>
            </a:xfrm>
            <a:prstGeom prst="ellipse">
              <a:avLst/>
            </a:prstGeom>
            <a:gradFill rotWithShape="1">
              <a:gsLst>
                <a:gs pos="0">
                  <a:srgbClr val="8686FF"/>
                </a:gs>
                <a:gs pos="50000">
                  <a:srgbClr val="B6B6FF"/>
                </a:gs>
                <a:gs pos="100000">
                  <a:srgbClr val="DBDBFF"/>
                </a:gs>
              </a:gsLst>
              <a:lin ang="13500000" scaled="1"/>
            </a:gradFill>
            <a:ln w="19050" cap="rnd">
              <a:solidFill>
                <a:srgbClr val="3333FF"/>
              </a:solidFill>
              <a:prstDash val="sysDot"/>
              <a:round/>
              <a:headEnd/>
              <a:tailEnd/>
            </a:ln>
          </p:spPr>
          <p:txBody>
            <a:bodyPr wrap="none" anchor="ctr"/>
            <a:lstStyle/>
            <a:p>
              <a:endParaRPr lang="fr-FR" sz="1800"/>
            </a:p>
          </p:txBody>
        </p:sp>
        <p:sp>
          <p:nvSpPr>
            <p:cNvPr id="22583" name="Text Box 81"/>
            <p:cNvSpPr txBox="1">
              <a:spLocks noChangeArrowheads="1"/>
            </p:cNvSpPr>
            <p:nvPr/>
          </p:nvSpPr>
          <p:spPr bwMode="auto">
            <a:xfrm>
              <a:off x="1361" y="1525"/>
              <a:ext cx="113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Conditionneur</a:t>
              </a:r>
            </a:p>
          </p:txBody>
        </p:sp>
      </p:grpSp>
      <p:grpSp>
        <p:nvGrpSpPr>
          <p:cNvPr id="57409" name="Group 65"/>
          <p:cNvGrpSpPr>
            <a:grpSpLocks/>
          </p:cNvGrpSpPr>
          <p:nvPr/>
        </p:nvGrpSpPr>
        <p:grpSpPr bwMode="auto">
          <a:xfrm>
            <a:off x="74613" y="3260725"/>
            <a:ext cx="1296987" cy="1079500"/>
            <a:chOff x="47" y="2054"/>
            <a:chExt cx="817" cy="680"/>
          </a:xfrm>
        </p:grpSpPr>
        <p:sp>
          <p:nvSpPr>
            <p:cNvPr id="237655" name="Oval 87"/>
            <p:cNvSpPr>
              <a:spLocks noChangeArrowheads="1"/>
            </p:cNvSpPr>
            <p:nvPr/>
          </p:nvSpPr>
          <p:spPr bwMode="auto">
            <a:xfrm>
              <a:off x="57" y="2054"/>
              <a:ext cx="782" cy="680"/>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22581" name="Text Box 88"/>
            <p:cNvSpPr txBox="1">
              <a:spLocks noChangeArrowheads="1"/>
            </p:cNvSpPr>
            <p:nvPr/>
          </p:nvSpPr>
          <p:spPr bwMode="auto">
            <a:xfrm>
              <a:off x="47" y="2251"/>
              <a:ext cx="81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Détecteur</a:t>
              </a:r>
            </a:p>
          </p:txBody>
        </p:sp>
      </p:grpSp>
      <p:grpSp>
        <p:nvGrpSpPr>
          <p:cNvPr id="57395" name="Group 51"/>
          <p:cNvGrpSpPr>
            <a:grpSpLocks/>
          </p:cNvGrpSpPr>
          <p:nvPr/>
        </p:nvGrpSpPr>
        <p:grpSpPr bwMode="auto">
          <a:xfrm>
            <a:off x="2808288" y="3260725"/>
            <a:ext cx="1225550" cy="1031875"/>
            <a:chOff x="1769" y="2054"/>
            <a:chExt cx="772" cy="650"/>
          </a:xfrm>
        </p:grpSpPr>
        <p:sp>
          <p:nvSpPr>
            <p:cNvPr id="22576" name="Line 60"/>
            <p:cNvSpPr>
              <a:spLocks noChangeShapeType="1"/>
            </p:cNvSpPr>
            <p:nvPr/>
          </p:nvSpPr>
          <p:spPr bwMode="auto">
            <a:xfrm>
              <a:off x="1769" y="2387"/>
              <a:ext cx="31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22577" name="Group 50"/>
            <p:cNvGrpSpPr>
              <a:grpSpLocks/>
            </p:cNvGrpSpPr>
            <p:nvPr/>
          </p:nvGrpSpPr>
          <p:grpSpPr bwMode="auto">
            <a:xfrm>
              <a:off x="2042" y="2054"/>
              <a:ext cx="499" cy="650"/>
              <a:chOff x="2042" y="2054"/>
              <a:chExt cx="499" cy="650"/>
            </a:xfrm>
          </p:grpSpPr>
          <p:sp>
            <p:nvSpPr>
              <p:cNvPr id="22578" name="AutoShape 89"/>
              <p:cNvSpPr>
                <a:spLocks noChangeArrowheads="1"/>
              </p:cNvSpPr>
              <p:nvPr/>
            </p:nvSpPr>
            <p:spPr bwMode="auto">
              <a:xfrm rot="5400000">
                <a:off x="1962" y="2152"/>
                <a:ext cx="650" cy="454"/>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22579" name="Text Box 75"/>
              <p:cNvSpPr txBox="1">
                <a:spLocks noChangeArrowheads="1"/>
              </p:cNvSpPr>
              <p:nvPr/>
            </p:nvSpPr>
            <p:spPr bwMode="auto">
              <a:xfrm>
                <a:off x="2042" y="2251"/>
                <a:ext cx="49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AF</a:t>
                </a:r>
              </a:p>
            </p:txBody>
          </p:sp>
        </p:grpSp>
      </p:grpSp>
      <p:grpSp>
        <p:nvGrpSpPr>
          <p:cNvPr id="57407" name="Group 63"/>
          <p:cNvGrpSpPr>
            <a:grpSpLocks/>
          </p:cNvGrpSpPr>
          <p:nvPr/>
        </p:nvGrpSpPr>
        <p:grpSpPr bwMode="auto">
          <a:xfrm>
            <a:off x="7524750" y="3213100"/>
            <a:ext cx="1619250" cy="1081088"/>
            <a:chOff x="4740" y="2024"/>
            <a:chExt cx="1020" cy="681"/>
          </a:xfrm>
        </p:grpSpPr>
        <p:sp>
          <p:nvSpPr>
            <p:cNvPr id="237666" name="Oval 98"/>
            <p:cNvSpPr>
              <a:spLocks noChangeArrowheads="1"/>
            </p:cNvSpPr>
            <p:nvPr/>
          </p:nvSpPr>
          <p:spPr bwMode="auto">
            <a:xfrm>
              <a:off x="4740" y="2024"/>
              <a:ext cx="1020" cy="681"/>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22575" name="Text Box 97"/>
            <p:cNvSpPr txBox="1">
              <a:spLocks noChangeArrowheads="1"/>
            </p:cNvSpPr>
            <p:nvPr/>
          </p:nvSpPr>
          <p:spPr bwMode="auto">
            <a:xfrm>
              <a:off x="4816" y="2069"/>
              <a:ext cx="854"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t>Acquisition</a:t>
              </a:r>
            </a:p>
            <a:p>
              <a:pPr algn="ctr" eaLnBrk="1" hangingPunct="1"/>
              <a:r>
                <a:rPr lang="fr-FR" sz="1800" b="1"/>
                <a:t>de</a:t>
              </a:r>
            </a:p>
            <a:p>
              <a:pPr algn="ctr" eaLnBrk="1" hangingPunct="1"/>
              <a:r>
                <a:rPr lang="fr-FR" sz="1800" b="1"/>
                <a:t>données</a:t>
              </a:r>
              <a:r>
                <a:rPr lang="fr-FR" sz="2000"/>
                <a:t> </a:t>
              </a:r>
            </a:p>
          </p:txBody>
        </p:sp>
      </p:grpSp>
      <p:sp>
        <p:nvSpPr>
          <p:cNvPr id="38" name="Espace réservé du numéro de diapositive 9"/>
          <p:cNvSpPr>
            <a:spLocks noGrp="1"/>
          </p:cNvSpPr>
          <p:nvPr>
            <p:ph type="sldNum" sz="quarter" idx="12"/>
          </p:nvPr>
        </p:nvSpPr>
        <p:spPr>
          <a:xfrm>
            <a:off x="7924800" y="6356350"/>
            <a:ext cx="762000" cy="365125"/>
          </a:xfrm>
        </p:spPr>
        <p:txBody>
          <a:bodyPr/>
          <a:lstStyle/>
          <a:p>
            <a:pPr>
              <a:defRPr/>
            </a:pPr>
            <a:fld id="{6C655D1C-C688-4BFD-9B2A-0BD775FF5B90}" type="slidenum">
              <a:rPr lang="fr-FR">
                <a:solidFill>
                  <a:schemeClr val="tx1">
                    <a:lumMod val="50000"/>
                    <a:lumOff val="50000"/>
                  </a:schemeClr>
                </a:solidFill>
              </a:rPr>
              <a:pPr>
                <a:defRPr/>
              </a:pPr>
              <a:t>16</a:t>
            </a:fld>
            <a:endParaRPr lang="fr-FR" dirty="0">
              <a:solidFill>
                <a:schemeClr val="tx1">
                  <a:lumMod val="50000"/>
                  <a:lumOff val="50000"/>
                </a:schemeClr>
              </a:solidFill>
            </a:endParaRPr>
          </a:p>
        </p:txBody>
      </p:sp>
      <p:grpSp>
        <p:nvGrpSpPr>
          <p:cNvPr id="57389" name="Group 45"/>
          <p:cNvGrpSpPr>
            <a:grpSpLocks/>
          </p:cNvGrpSpPr>
          <p:nvPr/>
        </p:nvGrpSpPr>
        <p:grpSpPr bwMode="auto">
          <a:xfrm>
            <a:off x="766763" y="4365625"/>
            <a:ext cx="1971675" cy="1562100"/>
            <a:chOff x="483" y="2750"/>
            <a:chExt cx="1242" cy="984"/>
          </a:xfrm>
        </p:grpSpPr>
        <p:sp>
          <p:nvSpPr>
            <p:cNvPr id="22572" name="Text Box 93"/>
            <p:cNvSpPr txBox="1">
              <a:spLocks noChangeArrowheads="1"/>
            </p:cNvSpPr>
            <p:nvPr/>
          </p:nvSpPr>
          <p:spPr bwMode="auto">
            <a:xfrm>
              <a:off x="483" y="3330"/>
              <a:ext cx="124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solidFill>
                    <a:srgbClr val="FF0000"/>
                  </a:solidFill>
                </a:rPr>
                <a:t>PréAmplification</a:t>
              </a:r>
            </a:p>
            <a:p>
              <a:pPr algn="ctr" eaLnBrk="1" hangingPunct="1"/>
              <a:endParaRPr lang="fr-FR" sz="1800" b="1"/>
            </a:p>
          </p:txBody>
        </p:sp>
        <p:sp>
          <p:nvSpPr>
            <p:cNvPr id="39" name="Flèche vers le haut 38"/>
            <p:cNvSpPr/>
            <p:nvPr/>
          </p:nvSpPr>
          <p:spPr>
            <a:xfrm>
              <a:off x="1292" y="2750"/>
              <a:ext cx="270" cy="54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grpSp>
      <p:grpSp>
        <p:nvGrpSpPr>
          <p:cNvPr id="57412" name="Group 68"/>
          <p:cNvGrpSpPr>
            <a:grpSpLocks/>
          </p:cNvGrpSpPr>
          <p:nvPr/>
        </p:nvGrpSpPr>
        <p:grpSpPr bwMode="auto">
          <a:xfrm>
            <a:off x="6300788" y="4221163"/>
            <a:ext cx="2843212" cy="1504950"/>
            <a:chOff x="3969" y="2659"/>
            <a:chExt cx="1791" cy="948"/>
          </a:xfrm>
        </p:grpSpPr>
        <p:sp>
          <p:nvSpPr>
            <p:cNvPr id="22570" name="Text Box 96"/>
            <p:cNvSpPr txBox="1">
              <a:spLocks noChangeArrowheads="1"/>
            </p:cNvSpPr>
            <p:nvPr/>
          </p:nvSpPr>
          <p:spPr bwMode="auto">
            <a:xfrm>
              <a:off x="3969" y="3203"/>
              <a:ext cx="17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solidFill>
                    <a:srgbClr val="387026"/>
                  </a:solidFill>
                </a:rPr>
                <a:t>Conversion</a:t>
              </a:r>
            </a:p>
            <a:p>
              <a:pPr algn="ctr" eaLnBrk="1" hangingPunct="1"/>
              <a:r>
                <a:rPr lang="fr-FR" sz="1800" b="1">
                  <a:solidFill>
                    <a:srgbClr val="387026"/>
                  </a:solidFill>
                </a:rPr>
                <a:t> Analogique</a:t>
              </a:r>
              <a:r>
                <a:rPr lang="fr-FR" sz="1800" b="1">
                  <a:solidFill>
                    <a:srgbClr val="387026"/>
                  </a:solidFill>
                  <a:sym typeface="Wingdings" pitchFamily="2" charset="2"/>
                </a:rPr>
                <a:t></a:t>
              </a:r>
              <a:r>
                <a:rPr lang="fr-FR" sz="1800" b="1">
                  <a:solidFill>
                    <a:srgbClr val="387026"/>
                  </a:solidFill>
                </a:rPr>
                <a:t>Numérique</a:t>
              </a:r>
            </a:p>
          </p:txBody>
        </p:sp>
        <p:sp>
          <p:nvSpPr>
            <p:cNvPr id="41" name="Flèche vers le haut 40"/>
            <p:cNvSpPr>
              <a:spLocks noChangeArrowheads="1"/>
            </p:cNvSpPr>
            <p:nvPr/>
          </p:nvSpPr>
          <p:spPr bwMode="auto">
            <a:xfrm rot="-1492030">
              <a:off x="4150" y="2659"/>
              <a:ext cx="270" cy="632"/>
            </a:xfrm>
            <a:prstGeom prst="upArrow">
              <a:avLst>
                <a:gd name="adj1" fmla="val 50000"/>
                <a:gd name="adj2" fmla="val 35946"/>
              </a:avLst>
            </a:prstGeom>
            <a:solidFill>
              <a:srgbClr val="387026"/>
            </a:solidFill>
            <a:ln w="25400" algn="ctr">
              <a:solidFill>
                <a:srgbClr val="387026"/>
              </a:solidFill>
              <a:miter lim="800000"/>
              <a:headEnd/>
              <a:tailEnd/>
            </a:ln>
          </p:spPr>
          <p:txBody>
            <a:bodyPr anchor="ctr"/>
            <a:lstStyle/>
            <a:p>
              <a:pPr algn="ctr">
                <a:defRPr/>
              </a:pPr>
              <a:endParaRPr lang="fr-FR" sz="1800">
                <a:solidFill>
                  <a:schemeClr val="lt1"/>
                </a:solidFill>
                <a:latin typeface="+mn-lt"/>
              </a:endParaRPr>
            </a:p>
          </p:txBody>
        </p:sp>
      </p:grpSp>
      <p:grpSp>
        <p:nvGrpSpPr>
          <p:cNvPr id="57390" name="Group 46"/>
          <p:cNvGrpSpPr>
            <a:grpSpLocks/>
          </p:cNvGrpSpPr>
          <p:nvPr/>
        </p:nvGrpSpPr>
        <p:grpSpPr bwMode="auto">
          <a:xfrm>
            <a:off x="2365375" y="4292600"/>
            <a:ext cx="2592388" cy="1827213"/>
            <a:chOff x="1490" y="2704"/>
            <a:chExt cx="1633" cy="1151"/>
          </a:xfrm>
        </p:grpSpPr>
        <p:sp>
          <p:nvSpPr>
            <p:cNvPr id="22568" name="Text Box 94"/>
            <p:cNvSpPr txBox="1">
              <a:spLocks noChangeArrowheads="1"/>
            </p:cNvSpPr>
            <p:nvPr/>
          </p:nvSpPr>
          <p:spPr bwMode="auto">
            <a:xfrm>
              <a:off x="1490" y="3278"/>
              <a:ext cx="1633"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solidFill>
                    <a:srgbClr val="DF8521"/>
                  </a:solidFill>
                </a:rPr>
                <a:t>Amplification</a:t>
              </a:r>
            </a:p>
            <a:p>
              <a:pPr algn="ctr" eaLnBrk="1" hangingPunct="1"/>
              <a:r>
                <a:rPr lang="fr-FR" sz="1800" b="1">
                  <a:solidFill>
                    <a:srgbClr val="DF8521"/>
                  </a:solidFill>
                </a:rPr>
                <a:t>&amp;</a:t>
              </a:r>
            </a:p>
            <a:p>
              <a:pPr algn="ctr" eaLnBrk="1" hangingPunct="1"/>
              <a:r>
                <a:rPr lang="fr-FR" sz="1800" b="1">
                  <a:solidFill>
                    <a:srgbClr val="DF8521"/>
                  </a:solidFill>
                </a:rPr>
                <a:t>Filtrage</a:t>
              </a:r>
              <a:endParaRPr lang="fr-FR" sz="1800" b="1"/>
            </a:p>
          </p:txBody>
        </p:sp>
        <p:sp>
          <p:nvSpPr>
            <p:cNvPr id="42" name="Flèche vers le haut 41"/>
            <p:cNvSpPr/>
            <p:nvPr/>
          </p:nvSpPr>
          <p:spPr>
            <a:xfrm>
              <a:off x="2154" y="2704"/>
              <a:ext cx="270" cy="540"/>
            </a:xfrm>
            <a:prstGeom prst="upArrow">
              <a:avLst/>
            </a:prstGeom>
            <a:solidFill>
              <a:srgbClr val="DF8521"/>
            </a:solidFill>
            <a:ln>
              <a:solidFill>
                <a:srgbClr val="DF85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grpSp>
      <p:grpSp>
        <p:nvGrpSpPr>
          <p:cNvPr id="57413" name="Group 69"/>
          <p:cNvGrpSpPr>
            <a:grpSpLocks/>
          </p:cNvGrpSpPr>
          <p:nvPr/>
        </p:nvGrpSpPr>
        <p:grpSpPr bwMode="auto">
          <a:xfrm>
            <a:off x="4572000" y="4292600"/>
            <a:ext cx="1727200" cy="1708150"/>
            <a:chOff x="2880" y="2704"/>
            <a:chExt cx="1088" cy="1076"/>
          </a:xfrm>
        </p:grpSpPr>
        <p:sp>
          <p:nvSpPr>
            <p:cNvPr id="22566" name="Text Box 95"/>
            <p:cNvSpPr txBox="1">
              <a:spLocks noChangeArrowheads="1"/>
            </p:cNvSpPr>
            <p:nvPr/>
          </p:nvSpPr>
          <p:spPr bwMode="auto">
            <a:xfrm>
              <a:off x="2880" y="3203"/>
              <a:ext cx="1088"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solidFill>
                    <a:srgbClr val="663300"/>
                  </a:solidFill>
                </a:rPr>
                <a:t>Traitement Analogique </a:t>
              </a:r>
            </a:p>
            <a:p>
              <a:pPr algn="ctr" eaLnBrk="1" hangingPunct="1"/>
              <a:r>
                <a:rPr lang="fr-FR" sz="1800" b="1">
                  <a:solidFill>
                    <a:srgbClr val="663300"/>
                  </a:solidFill>
                </a:rPr>
                <a:t>du Signal</a:t>
              </a:r>
            </a:p>
          </p:txBody>
        </p:sp>
        <p:sp>
          <p:nvSpPr>
            <p:cNvPr id="43" name="Flèche vers le haut 42"/>
            <p:cNvSpPr/>
            <p:nvPr/>
          </p:nvSpPr>
          <p:spPr>
            <a:xfrm>
              <a:off x="3288" y="2704"/>
              <a:ext cx="270" cy="540"/>
            </a:xfrm>
            <a:prstGeom prst="upArrow">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grpSp>
      <p:grpSp>
        <p:nvGrpSpPr>
          <p:cNvPr id="57402" name="Group 58"/>
          <p:cNvGrpSpPr>
            <a:grpSpLocks/>
          </p:cNvGrpSpPr>
          <p:nvPr/>
        </p:nvGrpSpPr>
        <p:grpSpPr bwMode="auto">
          <a:xfrm>
            <a:off x="5746750" y="3259138"/>
            <a:ext cx="1778000" cy="1008062"/>
            <a:chOff x="3620" y="2053"/>
            <a:chExt cx="1120" cy="635"/>
          </a:xfrm>
        </p:grpSpPr>
        <p:sp>
          <p:nvSpPr>
            <p:cNvPr id="22561" name="Line 85"/>
            <p:cNvSpPr>
              <a:spLocks noChangeShapeType="1"/>
            </p:cNvSpPr>
            <p:nvPr/>
          </p:nvSpPr>
          <p:spPr bwMode="auto">
            <a:xfrm>
              <a:off x="4308" y="2363"/>
              <a:ext cx="432"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22562" name="Group 53"/>
            <p:cNvGrpSpPr>
              <a:grpSpLocks/>
            </p:cNvGrpSpPr>
            <p:nvPr/>
          </p:nvGrpSpPr>
          <p:grpSpPr bwMode="auto">
            <a:xfrm>
              <a:off x="3900" y="2053"/>
              <a:ext cx="423" cy="635"/>
              <a:chOff x="3900" y="2053"/>
              <a:chExt cx="423" cy="635"/>
            </a:xfrm>
          </p:grpSpPr>
          <p:sp>
            <p:nvSpPr>
              <p:cNvPr id="22564" name="Rectangle 91"/>
              <p:cNvSpPr>
                <a:spLocks noChangeArrowheads="1"/>
              </p:cNvSpPr>
              <p:nvPr/>
            </p:nvSpPr>
            <p:spPr bwMode="auto">
              <a:xfrm>
                <a:off x="3900" y="2053"/>
                <a:ext cx="409" cy="6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22565" name="Text Box 72"/>
              <p:cNvSpPr txBox="1">
                <a:spLocks noChangeArrowheads="1"/>
              </p:cNvSpPr>
              <p:nvPr/>
            </p:nvSpPr>
            <p:spPr bwMode="auto">
              <a:xfrm>
                <a:off x="3900" y="2251"/>
                <a:ext cx="42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CAN</a:t>
                </a:r>
              </a:p>
            </p:txBody>
          </p:sp>
        </p:grpSp>
        <p:sp>
          <p:nvSpPr>
            <p:cNvPr id="22563" name="Line 73"/>
            <p:cNvSpPr>
              <a:spLocks noChangeShapeType="1"/>
            </p:cNvSpPr>
            <p:nvPr/>
          </p:nvSpPr>
          <p:spPr bwMode="auto">
            <a:xfrm>
              <a:off x="3620" y="2371"/>
              <a:ext cx="28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nvGrpSpPr>
          <p:cNvPr id="57406" name="Group 62"/>
          <p:cNvGrpSpPr>
            <a:grpSpLocks/>
          </p:cNvGrpSpPr>
          <p:nvPr/>
        </p:nvGrpSpPr>
        <p:grpSpPr bwMode="auto">
          <a:xfrm>
            <a:off x="3887788" y="3141663"/>
            <a:ext cx="1223962" cy="627062"/>
            <a:chOff x="2449" y="1979"/>
            <a:chExt cx="771" cy="395"/>
          </a:xfrm>
        </p:grpSpPr>
        <p:pic>
          <p:nvPicPr>
            <p:cNvPr id="22559" name="Picture 43"/>
            <p:cNvPicPr>
              <a:picLocks noChangeAspect="1" noChangeArrowheads="1"/>
            </p:cNvPicPr>
            <p:nvPr/>
          </p:nvPicPr>
          <p:blipFill>
            <a:blip r:embed="rId3">
              <a:extLst>
                <a:ext uri="{28A0092B-C50C-407E-A947-70E740481C1C}">
                  <a14:useLocalDpi xmlns:a14="http://schemas.microsoft.com/office/drawing/2010/main" val="0"/>
                </a:ext>
              </a:extLst>
            </a:blip>
            <a:srcRect l="54031" t="52971" r="22226" b="9323"/>
            <a:stretch>
              <a:fillRect/>
            </a:stretch>
          </p:blipFill>
          <p:spPr bwMode="auto">
            <a:xfrm>
              <a:off x="2517" y="1979"/>
              <a:ext cx="544" cy="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60" name="Line 83"/>
            <p:cNvSpPr>
              <a:spLocks noChangeShapeType="1"/>
            </p:cNvSpPr>
            <p:nvPr/>
          </p:nvSpPr>
          <p:spPr bwMode="auto">
            <a:xfrm>
              <a:off x="2449" y="2374"/>
              <a:ext cx="771"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nvGrpSpPr>
          <p:cNvPr id="57414" name="Group 70"/>
          <p:cNvGrpSpPr>
            <a:grpSpLocks/>
          </p:cNvGrpSpPr>
          <p:nvPr/>
        </p:nvGrpSpPr>
        <p:grpSpPr bwMode="auto">
          <a:xfrm>
            <a:off x="5076825" y="3263900"/>
            <a:ext cx="682625" cy="1008063"/>
            <a:chOff x="3198" y="2056"/>
            <a:chExt cx="430" cy="635"/>
          </a:xfrm>
        </p:grpSpPr>
        <p:sp>
          <p:nvSpPr>
            <p:cNvPr id="22557" name="Rectangle 78"/>
            <p:cNvSpPr>
              <a:spLocks noChangeArrowheads="1"/>
            </p:cNvSpPr>
            <p:nvPr/>
          </p:nvSpPr>
          <p:spPr bwMode="auto">
            <a:xfrm>
              <a:off x="3219" y="2056"/>
              <a:ext cx="409" cy="6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22558" name="Text Box 79"/>
            <p:cNvSpPr txBox="1">
              <a:spLocks noChangeArrowheads="1"/>
            </p:cNvSpPr>
            <p:nvPr/>
          </p:nvSpPr>
          <p:spPr bwMode="auto">
            <a:xfrm>
              <a:off x="3198" y="2251"/>
              <a:ext cx="4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TAS</a:t>
              </a:r>
            </a:p>
          </p:txBody>
        </p:sp>
      </p:grpSp>
      <p:grpSp>
        <p:nvGrpSpPr>
          <p:cNvPr id="57404" name="Group 60"/>
          <p:cNvGrpSpPr>
            <a:grpSpLocks/>
          </p:cNvGrpSpPr>
          <p:nvPr/>
        </p:nvGrpSpPr>
        <p:grpSpPr bwMode="auto">
          <a:xfrm>
            <a:off x="1258888" y="2852738"/>
            <a:ext cx="900112" cy="936625"/>
            <a:chOff x="793" y="1797"/>
            <a:chExt cx="567" cy="590"/>
          </a:xfrm>
        </p:grpSpPr>
        <p:pic>
          <p:nvPicPr>
            <p:cNvPr id="22555"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l="3008" t="52971" r="74765" b="9323"/>
            <a:stretch>
              <a:fillRect/>
            </a:stretch>
          </p:blipFill>
          <p:spPr bwMode="auto">
            <a:xfrm>
              <a:off x="793" y="1797"/>
              <a:ext cx="454"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6" name="Line 92"/>
            <p:cNvSpPr>
              <a:spLocks noChangeShapeType="1"/>
            </p:cNvSpPr>
            <p:nvPr/>
          </p:nvSpPr>
          <p:spPr bwMode="auto">
            <a:xfrm>
              <a:off x="839" y="2387"/>
              <a:ext cx="521"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pic>
        <p:nvPicPr>
          <p:cNvPr id="57386" name="Picture 42"/>
          <p:cNvPicPr>
            <a:picLocks noChangeAspect="1" noChangeArrowheads="1"/>
          </p:cNvPicPr>
          <p:nvPr/>
        </p:nvPicPr>
        <p:blipFill>
          <a:blip r:embed="rId3" cstate="print">
            <a:extLst>
              <a:ext uri="{28A0092B-C50C-407E-A947-70E740481C1C}">
                <a14:useLocalDpi xmlns:a14="http://schemas.microsoft.com/office/drawing/2010/main" val="0"/>
              </a:ext>
            </a:extLst>
          </a:blip>
          <a:srcRect l="26259" t="52971" r="49509" b="9323"/>
          <a:stretch>
            <a:fillRect/>
          </a:stretch>
        </p:blipFill>
        <p:spPr bwMode="auto">
          <a:xfrm>
            <a:off x="2411413" y="2852738"/>
            <a:ext cx="79216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7393" name="Group 49"/>
          <p:cNvGrpSpPr>
            <a:grpSpLocks/>
          </p:cNvGrpSpPr>
          <p:nvPr/>
        </p:nvGrpSpPr>
        <p:grpSpPr bwMode="auto">
          <a:xfrm>
            <a:off x="2160588" y="3276600"/>
            <a:ext cx="792162" cy="1031875"/>
            <a:chOff x="1361" y="2064"/>
            <a:chExt cx="499" cy="650"/>
          </a:xfrm>
        </p:grpSpPr>
        <p:sp>
          <p:nvSpPr>
            <p:cNvPr id="22553" name="AutoShape 70"/>
            <p:cNvSpPr>
              <a:spLocks noChangeArrowheads="1"/>
            </p:cNvSpPr>
            <p:nvPr/>
          </p:nvSpPr>
          <p:spPr bwMode="auto">
            <a:xfrm rot="5400000">
              <a:off x="1263" y="2162"/>
              <a:ext cx="650" cy="454"/>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sz="1800"/>
            </a:p>
          </p:txBody>
        </p:sp>
        <p:sp>
          <p:nvSpPr>
            <p:cNvPr id="22554" name="Text Box 71"/>
            <p:cNvSpPr txBox="1">
              <a:spLocks noChangeArrowheads="1"/>
            </p:cNvSpPr>
            <p:nvPr/>
          </p:nvSpPr>
          <p:spPr bwMode="auto">
            <a:xfrm>
              <a:off x="1361" y="2292"/>
              <a:ext cx="49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PA</a:t>
              </a:r>
            </a:p>
          </p:txBody>
        </p:sp>
      </p:grpSp>
      <p:sp>
        <p:nvSpPr>
          <p:cNvPr id="22550"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22551" name="Text Box 72"/>
          <p:cNvSpPr txBox="1">
            <a:spLocks noChangeArrowheads="1"/>
          </p:cNvSpPr>
          <p:nvPr/>
        </p:nvSpPr>
        <p:spPr bwMode="auto">
          <a:xfrm>
            <a:off x="6659563" y="2852738"/>
            <a:ext cx="13684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endParaRPr lang="fr-FR" sz="1000"/>
          </a:p>
        </p:txBody>
      </p:sp>
      <p:sp>
        <p:nvSpPr>
          <p:cNvPr id="57438" name="Text Box 94"/>
          <p:cNvSpPr txBox="1">
            <a:spLocks noChangeArrowheads="1"/>
          </p:cNvSpPr>
          <p:nvPr/>
        </p:nvSpPr>
        <p:spPr bwMode="auto">
          <a:xfrm>
            <a:off x="6948488" y="3357563"/>
            <a:ext cx="576262" cy="244475"/>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000" b="1">
                <a:solidFill>
                  <a:srgbClr val="FF3300"/>
                </a:solidFill>
              </a:rPr>
              <a:t>111001…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7409"/>
                                        </p:tgtEl>
                                        <p:attrNameLst>
                                          <p:attrName>style.visibility</p:attrName>
                                        </p:attrNameLst>
                                      </p:cBhvr>
                                      <p:to>
                                        <p:strVal val="visible"/>
                                      </p:to>
                                    </p:set>
                                    <p:anim calcmode="lin" valueType="num">
                                      <p:cBhvr>
                                        <p:cTn id="7" dur="500" fill="hold"/>
                                        <p:tgtEl>
                                          <p:spTgt spid="57409"/>
                                        </p:tgtEl>
                                        <p:attrNameLst>
                                          <p:attrName>ppt_w</p:attrName>
                                        </p:attrNameLst>
                                      </p:cBhvr>
                                      <p:tavLst>
                                        <p:tav tm="0">
                                          <p:val>
                                            <p:fltVal val="0"/>
                                          </p:val>
                                        </p:tav>
                                        <p:tav tm="100000">
                                          <p:val>
                                            <p:strVal val="#ppt_w"/>
                                          </p:val>
                                        </p:tav>
                                      </p:tavLst>
                                    </p:anim>
                                    <p:anim calcmode="lin" valueType="num">
                                      <p:cBhvr>
                                        <p:cTn id="8" dur="500" fill="hold"/>
                                        <p:tgtEl>
                                          <p:spTgt spid="57409"/>
                                        </p:tgtEl>
                                        <p:attrNameLst>
                                          <p:attrName>ppt_h</p:attrName>
                                        </p:attrNameLst>
                                      </p:cBhvr>
                                      <p:tavLst>
                                        <p:tav tm="0">
                                          <p:val>
                                            <p:fltVal val="0"/>
                                          </p:val>
                                        </p:tav>
                                        <p:tav tm="100000">
                                          <p:val>
                                            <p:strVal val="#ppt_h"/>
                                          </p:val>
                                        </p:tav>
                                      </p:tavLst>
                                    </p:anim>
                                    <p:animEffect transition="in" filter="fade">
                                      <p:cBhvr>
                                        <p:cTn id="9" dur="500"/>
                                        <p:tgtEl>
                                          <p:spTgt spid="57409"/>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57410"/>
                                        </p:tgtEl>
                                        <p:attrNameLst>
                                          <p:attrName>style.visibility</p:attrName>
                                        </p:attrNameLst>
                                      </p:cBhvr>
                                      <p:to>
                                        <p:strVal val="visible"/>
                                      </p:to>
                                    </p:set>
                                    <p:anim calcmode="lin" valueType="num">
                                      <p:cBhvr>
                                        <p:cTn id="13" dur="1000" fill="hold"/>
                                        <p:tgtEl>
                                          <p:spTgt spid="57410"/>
                                        </p:tgtEl>
                                        <p:attrNameLst>
                                          <p:attrName>ppt_w</p:attrName>
                                        </p:attrNameLst>
                                      </p:cBhvr>
                                      <p:tavLst>
                                        <p:tav tm="0">
                                          <p:val>
                                            <p:fltVal val="0"/>
                                          </p:val>
                                        </p:tav>
                                        <p:tav tm="100000">
                                          <p:val>
                                            <p:strVal val="#ppt_w"/>
                                          </p:val>
                                        </p:tav>
                                      </p:tavLst>
                                    </p:anim>
                                    <p:anim calcmode="lin" valueType="num">
                                      <p:cBhvr>
                                        <p:cTn id="14" dur="1000" fill="hold"/>
                                        <p:tgtEl>
                                          <p:spTgt spid="57410"/>
                                        </p:tgtEl>
                                        <p:attrNameLst>
                                          <p:attrName>ppt_h</p:attrName>
                                        </p:attrNameLst>
                                      </p:cBhvr>
                                      <p:tavLst>
                                        <p:tav tm="0">
                                          <p:val>
                                            <p:fltVal val="0"/>
                                          </p:val>
                                        </p:tav>
                                        <p:tav tm="100000">
                                          <p:val>
                                            <p:strVal val="#ppt_h"/>
                                          </p:val>
                                        </p:tav>
                                      </p:tavLst>
                                    </p:anim>
                                    <p:animEffect transition="in" filter="fade">
                                      <p:cBhvr>
                                        <p:cTn id="15" dur="1000"/>
                                        <p:tgtEl>
                                          <p:spTgt spid="57410"/>
                                        </p:tgtEl>
                                      </p:cBhvr>
                                    </p:animEffect>
                                  </p:childTnLst>
                                </p:cTn>
                              </p:par>
                            </p:childTnLst>
                          </p:cTn>
                        </p:par>
                        <p:par>
                          <p:cTn id="16" fill="hold" nodeType="afterGroup">
                            <p:stCondLst>
                              <p:cond delay="1500"/>
                            </p:stCondLst>
                            <p:childTnLst>
                              <p:par>
                                <p:cTn id="17" presetID="53" presetClass="entr" presetSubtype="0" fill="hold" nodeType="afterEffect">
                                  <p:stCondLst>
                                    <p:cond delay="0"/>
                                  </p:stCondLst>
                                  <p:childTnLst>
                                    <p:set>
                                      <p:cBhvr>
                                        <p:cTn id="18" dur="1" fill="hold">
                                          <p:stCondLst>
                                            <p:cond delay="0"/>
                                          </p:stCondLst>
                                        </p:cTn>
                                        <p:tgtEl>
                                          <p:spTgt spid="57407"/>
                                        </p:tgtEl>
                                        <p:attrNameLst>
                                          <p:attrName>style.visibility</p:attrName>
                                        </p:attrNameLst>
                                      </p:cBhvr>
                                      <p:to>
                                        <p:strVal val="visible"/>
                                      </p:to>
                                    </p:set>
                                    <p:anim calcmode="lin" valueType="num">
                                      <p:cBhvr>
                                        <p:cTn id="19" dur="1000" fill="hold"/>
                                        <p:tgtEl>
                                          <p:spTgt spid="57407"/>
                                        </p:tgtEl>
                                        <p:attrNameLst>
                                          <p:attrName>ppt_w</p:attrName>
                                        </p:attrNameLst>
                                      </p:cBhvr>
                                      <p:tavLst>
                                        <p:tav tm="0">
                                          <p:val>
                                            <p:fltVal val="0"/>
                                          </p:val>
                                        </p:tav>
                                        <p:tav tm="100000">
                                          <p:val>
                                            <p:strVal val="#ppt_w"/>
                                          </p:val>
                                        </p:tav>
                                      </p:tavLst>
                                    </p:anim>
                                    <p:anim calcmode="lin" valueType="num">
                                      <p:cBhvr>
                                        <p:cTn id="20" dur="1000" fill="hold"/>
                                        <p:tgtEl>
                                          <p:spTgt spid="57407"/>
                                        </p:tgtEl>
                                        <p:attrNameLst>
                                          <p:attrName>ppt_h</p:attrName>
                                        </p:attrNameLst>
                                      </p:cBhvr>
                                      <p:tavLst>
                                        <p:tav tm="0">
                                          <p:val>
                                            <p:fltVal val="0"/>
                                          </p:val>
                                        </p:tav>
                                        <p:tav tm="100000">
                                          <p:val>
                                            <p:strVal val="#ppt_h"/>
                                          </p:val>
                                        </p:tav>
                                      </p:tavLst>
                                    </p:anim>
                                    <p:animEffect transition="in" filter="fade">
                                      <p:cBhvr>
                                        <p:cTn id="21" dur="1000"/>
                                        <p:tgtEl>
                                          <p:spTgt spid="574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57404"/>
                                        </p:tgtEl>
                                        <p:attrNameLst>
                                          <p:attrName>style.visibility</p:attrName>
                                        </p:attrNameLst>
                                      </p:cBhvr>
                                      <p:to>
                                        <p:strVal val="visible"/>
                                      </p:to>
                                    </p:set>
                                    <p:anim calcmode="lin" valueType="num">
                                      <p:cBhvr>
                                        <p:cTn id="26" dur="500" fill="hold"/>
                                        <p:tgtEl>
                                          <p:spTgt spid="57404"/>
                                        </p:tgtEl>
                                        <p:attrNameLst>
                                          <p:attrName>ppt_w</p:attrName>
                                        </p:attrNameLst>
                                      </p:cBhvr>
                                      <p:tavLst>
                                        <p:tav tm="0">
                                          <p:val>
                                            <p:fltVal val="0"/>
                                          </p:val>
                                        </p:tav>
                                        <p:tav tm="100000">
                                          <p:val>
                                            <p:strVal val="#ppt_w"/>
                                          </p:val>
                                        </p:tav>
                                      </p:tavLst>
                                    </p:anim>
                                    <p:anim calcmode="lin" valueType="num">
                                      <p:cBhvr>
                                        <p:cTn id="27" dur="500" fill="hold"/>
                                        <p:tgtEl>
                                          <p:spTgt spid="57404"/>
                                        </p:tgtEl>
                                        <p:attrNameLst>
                                          <p:attrName>ppt_h</p:attrName>
                                        </p:attrNameLst>
                                      </p:cBhvr>
                                      <p:tavLst>
                                        <p:tav tm="0">
                                          <p:val>
                                            <p:fltVal val="0"/>
                                          </p:val>
                                        </p:tav>
                                        <p:tav tm="100000">
                                          <p:val>
                                            <p:strVal val="#ppt_h"/>
                                          </p:val>
                                        </p:tav>
                                      </p:tavLst>
                                    </p:anim>
                                    <p:animEffect transition="in" filter="fade">
                                      <p:cBhvr>
                                        <p:cTn id="28" dur="500"/>
                                        <p:tgtEl>
                                          <p:spTgt spid="57404"/>
                                        </p:tgtEl>
                                      </p:cBhvr>
                                    </p:animEffect>
                                  </p:childTnLst>
                                </p:cTn>
                              </p:par>
                            </p:childTnLst>
                          </p:cTn>
                        </p:par>
                        <p:par>
                          <p:cTn id="29" fill="hold" nodeType="afterGroup">
                            <p:stCondLst>
                              <p:cond delay="500"/>
                            </p:stCondLst>
                            <p:childTnLst>
                              <p:par>
                                <p:cTn id="30" presetID="53" presetClass="entr" presetSubtype="0" fill="hold" nodeType="afterEffect">
                                  <p:stCondLst>
                                    <p:cond delay="0"/>
                                  </p:stCondLst>
                                  <p:childTnLst>
                                    <p:set>
                                      <p:cBhvr>
                                        <p:cTn id="31" dur="1" fill="hold">
                                          <p:stCondLst>
                                            <p:cond delay="0"/>
                                          </p:stCondLst>
                                        </p:cTn>
                                        <p:tgtEl>
                                          <p:spTgt spid="57398"/>
                                        </p:tgtEl>
                                        <p:attrNameLst>
                                          <p:attrName>style.visibility</p:attrName>
                                        </p:attrNameLst>
                                      </p:cBhvr>
                                      <p:to>
                                        <p:strVal val="visible"/>
                                      </p:to>
                                    </p:set>
                                    <p:anim calcmode="lin" valueType="num">
                                      <p:cBhvr>
                                        <p:cTn id="32" dur="500" fill="hold"/>
                                        <p:tgtEl>
                                          <p:spTgt spid="57398"/>
                                        </p:tgtEl>
                                        <p:attrNameLst>
                                          <p:attrName>ppt_w</p:attrName>
                                        </p:attrNameLst>
                                      </p:cBhvr>
                                      <p:tavLst>
                                        <p:tav tm="0">
                                          <p:val>
                                            <p:fltVal val="0"/>
                                          </p:val>
                                        </p:tav>
                                        <p:tav tm="100000">
                                          <p:val>
                                            <p:strVal val="#ppt_w"/>
                                          </p:val>
                                        </p:tav>
                                      </p:tavLst>
                                    </p:anim>
                                    <p:anim calcmode="lin" valueType="num">
                                      <p:cBhvr>
                                        <p:cTn id="33" dur="500" fill="hold"/>
                                        <p:tgtEl>
                                          <p:spTgt spid="57398"/>
                                        </p:tgtEl>
                                        <p:attrNameLst>
                                          <p:attrName>ppt_h</p:attrName>
                                        </p:attrNameLst>
                                      </p:cBhvr>
                                      <p:tavLst>
                                        <p:tav tm="0">
                                          <p:val>
                                            <p:fltVal val="0"/>
                                          </p:val>
                                        </p:tav>
                                        <p:tav tm="100000">
                                          <p:val>
                                            <p:strVal val="#ppt_h"/>
                                          </p:val>
                                        </p:tav>
                                      </p:tavLst>
                                    </p:anim>
                                    <p:animEffect transition="in" filter="fade">
                                      <p:cBhvr>
                                        <p:cTn id="34" dur="500"/>
                                        <p:tgtEl>
                                          <p:spTgt spid="5739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0" fill="hold" nodeType="clickEffect">
                                  <p:stCondLst>
                                    <p:cond delay="0"/>
                                  </p:stCondLst>
                                  <p:childTnLst>
                                    <p:set>
                                      <p:cBhvr>
                                        <p:cTn id="38" dur="1" fill="hold">
                                          <p:stCondLst>
                                            <p:cond delay="0"/>
                                          </p:stCondLst>
                                        </p:cTn>
                                        <p:tgtEl>
                                          <p:spTgt spid="57393"/>
                                        </p:tgtEl>
                                        <p:attrNameLst>
                                          <p:attrName>style.visibility</p:attrName>
                                        </p:attrNameLst>
                                      </p:cBhvr>
                                      <p:to>
                                        <p:strVal val="visible"/>
                                      </p:to>
                                    </p:set>
                                    <p:anim calcmode="lin" valueType="num">
                                      <p:cBhvr>
                                        <p:cTn id="39" dur="500" fill="hold"/>
                                        <p:tgtEl>
                                          <p:spTgt spid="57393"/>
                                        </p:tgtEl>
                                        <p:attrNameLst>
                                          <p:attrName>ppt_w</p:attrName>
                                        </p:attrNameLst>
                                      </p:cBhvr>
                                      <p:tavLst>
                                        <p:tav tm="0">
                                          <p:val>
                                            <p:fltVal val="0"/>
                                          </p:val>
                                        </p:tav>
                                        <p:tav tm="100000">
                                          <p:val>
                                            <p:strVal val="#ppt_w"/>
                                          </p:val>
                                        </p:tav>
                                      </p:tavLst>
                                    </p:anim>
                                    <p:anim calcmode="lin" valueType="num">
                                      <p:cBhvr>
                                        <p:cTn id="40" dur="500" fill="hold"/>
                                        <p:tgtEl>
                                          <p:spTgt spid="57393"/>
                                        </p:tgtEl>
                                        <p:attrNameLst>
                                          <p:attrName>ppt_h</p:attrName>
                                        </p:attrNameLst>
                                      </p:cBhvr>
                                      <p:tavLst>
                                        <p:tav tm="0">
                                          <p:val>
                                            <p:fltVal val="0"/>
                                          </p:val>
                                        </p:tav>
                                        <p:tav tm="100000">
                                          <p:val>
                                            <p:strVal val="#ppt_h"/>
                                          </p:val>
                                        </p:tav>
                                      </p:tavLst>
                                    </p:anim>
                                    <p:animEffect transition="in" filter="fade">
                                      <p:cBhvr>
                                        <p:cTn id="41" dur="500"/>
                                        <p:tgtEl>
                                          <p:spTgt spid="57393"/>
                                        </p:tgtEl>
                                      </p:cBhvr>
                                    </p:animEffect>
                                  </p:childTnLst>
                                </p:cTn>
                              </p:par>
                            </p:childTnLst>
                          </p:cTn>
                        </p:par>
                        <p:par>
                          <p:cTn id="42" fill="hold" nodeType="afterGroup">
                            <p:stCondLst>
                              <p:cond delay="1000"/>
                            </p:stCondLst>
                            <p:childTnLst>
                              <p:par>
                                <p:cTn id="43" presetID="53" presetClass="entr" presetSubtype="0" fill="hold" nodeType="afterEffect">
                                  <p:stCondLst>
                                    <p:cond delay="0"/>
                                  </p:stCondLst>
                                  <p:childTnLst>
                                    <p:set>
                                      <p:cBhvr>
                                        <p:cTn id="44" dur="1" fill="hold">
                                          <p:stCondLst>
                                            <p:cond delay="0"/>
                                          </p:stCondLst>
                                        </p:cTn>
                                        <p:tgtEl>
                                          <p:spTgt spid="57389"/>
                                        </p:tgtEl>
                                        <p:attrNameLst>
                                          <p:attrName>style.visibility</p:attrName>
                                        </p:attrNameLst>
                                      </p:cBhvr>
                                      <p:to>
                                        <p:strVal val="visible"/>
                                      </p:to>
                                    </p:set>
                                    <p:anim calcmode="lin" valueType="num">
                                      <p:cBhvr>
                                        <p:cTn id="45" dur="500" fill="hold"/>
                                        <p:tgtEl>
                                          <p:spTgt spid="57389"/>
                                        </p:tgtEl>
                                        <p:attrNameLst>
                                          <p:attrName>ppt_w</p:attrName>
                                        </p:attrNameLst>
                                      </p:cBhvr>
                                      <p:tavLst>
                                        <p:tav tm="0">
                                          <p:val>
                                            <p:fltVal val="0"/>
                                          </p:val>
                                        </p:tav>
                                        <p:tav tm="100000">
                                          <p:val>
                                            <p:strVal val="#ppt_w"/>
                                          </p:val>
                                        </p:tav>
                                      </p:tavLst>
                                    </p:anim>
                                    <p:anim calcmode="lin" valueType="num">
                                      <p:cBhvr>
                                        <p:cTn id="46" dur="500" fill="hold"/>
                                        <p:tgtEl>
                                          <p:spTgt spid="57389"/>
                                        </p:tgtEl>
                                        <p:attrNameLst>
                                          <p:attrName>ppt_h</p:attrName>
                                        </p:attrNameLst>
                                      </p:cBhvr>
                                      <p:tavLst>
                                        <p:tav tm="0">
                                          <p:val>
                                            <p:fltVal val="0"/>
                                          </p:val>
                                        </p:tav>
                                        <p:tav tm="100000">
                                          <p:val>
                                            <p:strVal val="#ppt_h"/>
                                          </p:val>
                                        </p:tav>
                                      </p:tavLst>
                                    </p:anim>
                                    <p:animEffect transition="in" filter="fade">
                                      <p:cBhvr>
                                        <p:cTn id="47" dur="500"/>
                                        <p:tgtEl>
                                          <p:spTgt spid="57389"/>
                                        </p:tgtEl>
                                      </p:cBhvr>
                                    </p:animEffect>
                                  </p:childTnLst>
                                </p:cTn>
                              </p:par>
                            </p:childTnLst>
                          </p:cTn>
                        </p:par>
                        <p:par>
                          <p:cTn id="48" fill="hold" nodeType="afterGroup">
                            <p:stCondLst>
                              <p:cond delay="1500"/>
                            </p:stCondLst>
                            <p:childTnLst>
                              <p:par>
                                <p:cTn id="49" presetID="53" presetClass="entr" presetSubtype="0" fill="hold" nodeType="afterEffect">
                                  <p:stCondLst>
                                    <p:cond delay="0"/>
                                  </p:stCondLst>
                                  <p:childTnLst>
                                    <p:set>
                                      <p:cBhvr>
                                        <p:cTn id="50" dur="1" fill="hold">
                                          <p:stCondLst>
                                            <p:cond delay="0"/>
                                          </p:stCondLst>
                                        </p:cTn>
                                        <p:tgtEl>
                                          <p:spTgt spid="57386"/>
                                        </p:tgtEl>
                                        <p:attrNameLst>
                                          <p:attrName>style.visibility</p:attrName>
                                        </p:attrNameLst>
                                      </p:cBhvr>
                                      <p:to>
                                        <p:strVal val="visible"/>
                                      </p:to>
                                    </p:set>
                                    <p:anim calcmode="lin" valueType="num">
                                      <p:cBhvr>
                                        <p:cTn id="51" dur="1000" fill="hold"/>
                                        <p:tgtEl>
                                          <p:spTgt spid="57386"/>
                                        </p:tgtEl>
                                        <p:attrNameLst>
                                          <p:attrName>ppt_w</p:attrName>
                                        </p:attrNameLst>
                                      </p:cBhvr>
                                      <p:tavLst>
                                        <p:tav tm="0">
                                          <p:val>
                                            <p:fltVal val="0"/>
                                          </p:val>
                                        </p:tav>
                                        <p:tav tm="100000">
                                          <p:val>
                                            <p:strVal val="#ppt_w"/>
                                          </p:val>
                                        </p:tav>
                                      </p:tavLst>
                                    </p:anim>
                                    <p:anim calcmode="lin" valueType="num">
                                      <p:cBhvr>
                                        <p:cTn id="52" dur="1000" fill="hold"/>
                                        <p:tgtEl>
                                          <p:spTgt spid="57386"/>
                                        </p:tgtEl>
                                        <p:attrNameLst>
                                          <p:attrName>ppt_h</p:attrName>
                                        </p:attrNameLst>
                                      </p:cBhvr>
                                      <p:tavLst>
                                        <p:tav tm="0">
                                          <p:val>
                                            <p:fltVal val="0"/>
                                          </p:val>
                                        </p:tav>
                                        <p:tav tm="100000">
                                          <p:val>
                                            <p:strVal val="#ppt_h"/>
                                          </p:val>
                                        </p:tav>
                                      </p:tavLst>
                                    </p:anim>
                                    <p:animEffect transition="in" filter="fade">
                                      <p:cBhvr>
                                        <p:cTn id="53" dur="1000"/>
                                        <p:tgtEl>
                                          <p:spTgt spid="5738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0" fill="hold" nodeType="clickEffect">
                                  <p:stCondLst>
                                    <p:cond delay="0"/>
                                  </p:stCondLst>
                                  <p:childTnLst>
                                    <p:set>
                                      <p:cBhvr>
                                        <p:cTn id="57" dur="1" fill="hold">
                                          <p:stCondLst>
                                            <p:cond delay="0"/>
                                          </p:stCondLst>
                                        </p:cTn>
                                        <p:tgtEl>
                                          <p:spTgt spid="57395"/>
                                        </p:tgtEl>
                                        <p:attrNameLst>
                                          <p:attrName>style.visibility</p:attrName>
                                        </p:attrNameLst>
                                      </p:cBhvr>
                                      <p:to>
                                        <p:strVal val="visible"/>
                                      </p:to>
                                    </p:set>
                                    <p:anim calcmode="lin" valueType="num">
                                      <p:cBhvr>
                                        <p:cTn id="58" dur="500" fill="hold"/>
                                        <p:tgtEl>
                                          <p:spTgt spid="57395"/>
                                        </p:tgtEl>
                                        <p:attrNameLst>
                                          <p:attrName>ppt_w</p:attrName>
                                        </p:attrNameLst>
                                      </p:cBhvr>
                                      <p:tavLst>
                                        <p:tav tm="0">
                                          <p:val>
                                            <p:fltVal val="0"/>
                                          </p:val>
                                        </p:tav>
                                        <p:tav tm="100000">
                                          <p:val>
                                            <p:strVal val="#ppt_w"/>
                                          </p:val>
                                        </p:tav>
                                      </p:tavLst>
                                    </p:anim>
                                    <p:anim calcmode="lin" valueType="num">
                                      <p:cBhvr>
                                        <p:cTn id="59" dur="500" fill="hold"/>
                                        <p:tgtEl>
                                          <p:spTgt spid="57395"/>
                                        </p:tgtEl>
                                        <p:attrNameLst>
                                          <p:attrName>ppt_h</p:attrName>
                                        </p:attrNameLst>
                                      </p:cBhvr>
                                      <p:tavLst>
                                        <p:tav tm="0">
                                          <p:val>
                                            <p:fltVal val="0"/>
                                          </p:val>
                                        </p:tav>
                                        <p:tav tm="100000">
                                          <p:val>
                                            <p:strVal val="#ppt_h"/>
                                          </p:val>
                                        </p:tav>
                                      </p:tavLst>
                                    </p:anim>
                                    <p:animEffect transition="in" filter="fade">
                                      <p:cBhvr>
                                        <p:cTn id="60" dur="500"/>
                                        <p:tgtEl>
                                          <p:spTgt spid="57395"/>
                                        </p:tgtEl>
                                      </p:cBhvr>
                                    </p:animEffect>
                                  </p:childTnLst>
                                </p:cTn>
                              </p:par>
                            </p:childTnLst>
                          </p:cTn>
                        </p:par>
                        <p:par>
                          <p:cTn id="61" fill="hold" nodeType="afterGroup">
                            <p:stCondLst>
                              <p:cond delay="500"/>
                            </p:stCondLst>
                            <p:childTnLst>
                              <p:par>
                                <p:cTn id="62" presetID="53" presetClass="entr" presetSubtype="0" fill="hold" nodeType="afterEffect">
                                  <p:stCondLst>
                                    <p:cond delay="0"/>
                                  </p:stCondLst>
                                  <p:childTnLst>
                                    <p:set>
                                      <p:cBhvr>
                                        <p:cTn id="63" dur="1" fill="hold">
                                          <p:stCondLst>
                                            <p:cond delay="0"/>
                                          </p:stCondLst>
                                        </p:cTn>
                                        <p:tgtEl>
                                          <p:spTgt spid="57390"/>
                                        </p:tgtEl>
                                        <p:attrNameLst>
                                          <p:attrName>style.visibility</p:attrName>
                                        </p:attrNameLst>
                                      </p:cBhvr>
                                      <p:to>
                                        <p:strVal val="visible"/>
                                      </p:to>
                                    </p:set>
                                    <p:anim calcmode="lin" valueType="num">
                                      <p:cBhvr>
                                        <p:cTn id="64" dur="500" fill="hold"/>
                                        <p:tgtEl>
                                          <p:spTgt spid="57390"/>
                                        </p:tgtEl>
                                        <p:attrNameLst>
                                          <p:attrName>ppt_w</p:attrName>
                                        </p:attrNameLst>
                                      </p:cBhvr>
                                      <p:tavLst>
                                        <p:tav tm="0">
                                          <p:val>
                                            <p:fltVal val="0"/>
                                          </p:val>
                                        </p:tav>
                                        <p:tav tm="100000">
                                          <p:val>
                                            <p:strVal val="#ppt_w"/>
                                          </p:val>
                                        </p:tav>
                                      </p:tavLst>
                                    </p:anim>
                                    <p:anim calcmode="lin" valueType="num">
                                      <p:cBhvr>
                                        <p:cTn id="65" dur="500" fill="hold"/>
                                        <p:tgtEl>
                                          <p:spTgt spid="57390"/>
                                        </p:tgtEl>
                                        <p:attrNameLst>
                                          <p:attrName>ppt_h</p:attrName>
                                        </p:attrNameLst>
                                      </p:cBhvr>
                                      <p:tavLst>
                                        <p:tav tm="0">
                                          <p:val>
                                            <p:fltVal val="0"/>
                                          </p:val>
                                        </p:tav>
                                        <p:tav tm="100000">
                                          <p:val>
                                            <p:strVal val="#ppt_h"/>
                                          </p:val>
                                        </p:tav>
                                      </p:tavLst>
                                    </p:anim>
                                    <p:animEffect transition="in" filter="fade">
                                      <p:cBhvr>
                                        <p:cTn id="66" dur="500"/>
                                        <p:tgtEl>
                                          <p:spTgt spid="57390"/>
                                        </p:tgtEl>
                                      </p:cBhvr>
                                    </p:animEffect>
                                  </p:childTnLst>
                                </p:cTn>
                              </p:par>
                            </p:childTnLst>
                          </p:cTn>
                        </p:par>
                        <p:par>
                          <p:cTn id="67" fill="hold" nodeType="afterGroup">
                            <p:stCondLst>
                              <p:cond delay="1000"/>
                            </p:stCondLst>
                            <p:childTnLst>
                              <p:par>
                                <p:cTn id="68" presetID="53" presetClass="entr" presetSubtype="0" fill="hold" nodeType="afterEffect">
                                  <p:stCondLst>
                                    <p:cond delay="0"/>
                                  </p:stCondLst>
                                  <p:childTnLst>
                                    <p:set>
                                      <p:cBhvr>
                                        <p:cTn id="69" dur="1" fill="hold">
                                          <p:stCondLst>
                                            <p:cond delay="0"/>
                                          </p:stCondLst>
                                        </p:cTn>
                                        <p:tgtEl>
                                          <p:spTgt spid="57406"/>
                                        </p:tgtEl>
                                        <p:attrNameLst>
                                          <p:attrName>style.visibility</p:attrName>
                                        </p:attrNameLst>
                                      </p:cBhvr>
                                      <p:to>
                                        <p:strVal val="visible"/>
                                      </p:to>
                                    </p:set>
                                    <p:anim calcmode="lin" valueType="num">
                                      <p:cBhvr>
                                        <p:cTn id="70" dur="500" fill="hold"/>
                                        <p:tgtEl>
                                          <p:spTgt spid="57406"/>
                                        </p:tgtEl>
                                        <p:attrNameLst>
                                          <p:attrName>ppt_w</p:attrName>
                                        </p:attrNameLst>
                                      </p:cBhvr>
                                      <p:tavLst>
                                        <p:tav tm="0">
                                          <p:val>
                                            <p:fltVal val="0"/>
                                          </p:val>
                                        </p:tav>
                                        <p:tav tm="100000">
                                          <p:val>
                                            <p:strVal val="#ppt_w"/>
                                          </p:val>
                                        </p:tav>
                                      </p:tavLst>
                                    </p:anim>
                                    <p:anim calcmode="lin" valueType="num">
                                      <p:cBhvr>
                                        <p:cTn id="71" dur="500" fill="hold"/>
                                        <p:tgtEl>
                                          <p:spTgt spid="57406"/>
                                        </p:tgtEl>
                                        <p:attrNameLst>
                                          <p:attrName>ppt_h</p:attrName>
                                        </p:attrNameLst>
                                      </p:cBhvr>
                                      <p:tavLst>
                                        <p:tav tm="0">
                                          <p:val>
                                            <p:fltVal val="0"/>
                                          </p:val>
                                        </p:tav>
                                        <p:tav tm="100000">
                                          <p:val>
                                            <p:strVal val="#ppt_h"/>
                                          </p:val>
                                        </p:tav>
                                      </p:tavLst>
                                    </p:anim>
                                    <p:animEffect transition="in" filter="fade">
                                      <p:cBhvr>
                                        <p:cTn id="72" dur="500"/>
                                        <p:tgtEl>
                                          <p:spTgt spid="57406"/>
                                        </p:tgtEl>
                                      </p:cBhvr>
                                    </p:animEffect>
                                  </p:childTnLst>
                                </p:cTn>
                              </p:par>
                              <p:par>
                                <p:cTn id="73" presetID="53" presetClass="entr" presetSubtype="0" fill="hold" nodeType="withEffect">
                                  <p:stCondLst>
                                    <p:cond delay="0"/>
                                  </p:stCondLst>
                                  <p:childTnLst>
                                    <p:set>
                                      <p:cBhvr>
                                        <p:cTn id="74" dur="1" fill="hold">
                                          <p:stCondLst>
                                            <p:cond delay="0"/>
                                          </p:stCondLst>
                                        </p:cTn>
                                        <p:tgtEl>
                                          <p:spTgt spid="57399"/>
                                        </p:tgtEl>
                                        <p:attrNameLst>
                                          <p:attrName>style.visibility</p:attrName>
                                        </p:attrNameLst>
                                      </p:cBhvr>
                                      <p:to>
                                        <p:strVal val="visible"/>
                                      </p:to>
                                    </p:set>
                                    <p:anim calcmode="lin" valueType="num">
                                      <p:cBhvr>
                                        <p:cTn id="75" dur="500" fill="hold"/>
                                        <p:tgtEl>
                                          <p:spTgt spid="57399"/>
                                        </p:tgtEl>
                                        <p:attrNameLst>
                                          <p:attrName>ppt_w</p:attrName>
                                        </p:attrNameLst>
                                      </p:cBhvr>
                                      <p:tavLst>
                                        <p:tav tm="0">
                                          <p:val>
                                            <p:fltVal val="0"/>
                                          </p:val>
                                        </p:tav>
                                        <p:tav tm="100000">
                                          <p:val>
                                            <p:strVal val="#ppt_w"/>
                                          </p:val>
                                        </p:tav>
                                      </p:tavLst>
                                    </p:anim>
                                    <p:anim calcmode="lin" valueType="num">
                                      <p:cBhvr>
                                        <p:cTn id="76" dur="500" fill="hold"/>
                                        <p:tgtEl>
                                          <p:spTgt spid="57399"/>
                                        </p:tgtEl>
                                        <p:attrNameLst>
                                          <p:attrName>ppt_h</p:attrName>
                                        </p:attrNameLst>
                                      </p:cBhvr>
                                      <p:tavLst>
                                        <p:tav tm="0">
                                          <p:val>
                                            <p:fltVal val="0"/>
                                          </p:val>
                                        </p:tav>
                                        <p:tav tm="100000">
                                          <p:val>
                                            <p:strVal val="#ppt_h"/>
                                          </p:val>
                                        </p:tav>
                                      </p:tavLst>
                                    </p:anim>
                                    <p:animEffect transition="in" filter="fade">
                                      <p:cBhvr>
                                        <p:cTn id="77" dur="500"/>
                                        <p:tgtEl>
                                          <p:spTgt spid="5739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3" presetClass="entr" presetSubtype="0" fill="hold" nodeType="clickEffect">
                                  <p:stCondLst>
                                    <p:cond delay="0"/>
                                  </p:stCondLst>
                                  <p:childTnLst>
                                    <p:set>
                                      <p:cBhvr>
                                        <p:cTn id="81" dur="1" fill="hold">
                                          <p:stCondLst>
                                            <p:cond delay="0"/>
                                          </p:stCondLst>
                                        </p:cTn>
                                        <p:tgtEl>
                                          <p:spTgt spid="57414"/>
                                        </p:tgtEl>
                                        <p:attrNameLst>
                                          <p:attrName>style.visibility</p:attrName>
                                        </p:attrNameLst>
                                      </p:cBhvr>
                                      <p:to>
                                        <p:strVal val="visible"/>
                                      </p:to>
                                    </p:set>
                                    <p:anim calcmode="lin" valueType="num">
                                      <p:cBhvr>
                                        <p:cTn id="82" dur="500" fill="hold"/>
                                        <p:tgtEl>
                                          <p:spTgt spid="57414"/>
                                        </p:tgtEl>
                                        <p:attrNameLst>
                                          <p:attrName>ppt_w</p:attrName>
                                        </p:attrNameLst>
                                      </p:cBhvr>
                                      <p:tavLst>
                                        <p:tav tm="0">
                                          <p:val>
                                            <p:fltVal val="0"/>
                                          </p:val>
                                        </p:tav>
                                        <p:tav tm="100000">
                                          <p:val>
                                            <p:strVal val="#ppt_w"/>
                                          </p:val>
                                        </p:tav>
                                      </p:tavLst>
                                    </p:anim>
                                    <p:anim calcmode="lin" valueType="num">
                                      <p:cBhvr>
                                        <p:cTn id="83" dur="500" fill="hold"/>
                                        <p:tgtEl>
                                          <p:spTgt spid="57414"/>
                                        </p:tgtEl>
                                        <p:attrNameLst>
                                          <p:attrName>ppt_h</p:attrName>
                                        </p:attrNameLst>
                                      </p:cBhvr>
                                      <p:tavLst>
                                        <p:tav tm="0">
                                          <p:val>
                                            <p:fltVal val="0"/>
                                          </p:val>
                                        </p:tav>
                                        <p:tav tm="100000">
                                          <p:val>
                                            <p:strVal val="#ppt_h"/>
                                          </p:val>
                                        </p:tav>
                                      </p:tavLst>
                                    </p:anim>
                                    <p:animEffect transition="in" filter="fade">
                                      <p:cBhvr>
                                        <p:cTn id="84" dur="500"/>
                                        <p:tgtEl>
                                          <p:spTgt spid="57414"/>
                                        </p:tgtEl>
                                      </p:cBhvr>
                                    </p:animEffect>
                                  </p:childTnLst>
                                </p:cTn>
                              </p:par>
                            </p:childTnLst>
                          </p:cTn>
                        </p:par>
                        <p:par>
                          <p:cTn id="85" fill="hold" nodeType="afterGroup">
                            <p:stCondLst>
                              <p:cond delay="500"/>
                            </p:stCondLst>
                            <p:childTnLst>
                              <p:par>
                                <p:cTn id="86" presetID="53" presetClass="entr" presetSubtype="0" fill="hold" nodeType="afterEffect">
                                  <p:stCondLst>
                                    <p:cond delay="0"/>
                                  </p:stCondLst>
                                  <p:childTnLst>
                                    <p:set>
                                      <p:cBhvr>
                                        <p:cTn id="87" dur="1" fill="hold">
                                          <p:stCondLst>
                                            <p:cond delay="0"/>
                                          </p:stCondLst>
                                        </p:cTn>
                                        <p:tgtEl>
                                          <p:spTgt spid="57413"/>
                                        </p:tgtEl>
                                        <p:attrNameLst>
                                          <p:attrName>style.visibility</p:attrName>
                                        </p:attrNameLst>
                                      </p:cBhvr>
                                      <p:to>
                                        <p:strVal val="visible"/>
                                      </p:to>
                                    </p:set>
                                    <p:anim calcmode="lin" valueType="num">
                                      <p:cBhvr>
                                        <p:cTn id="88" dur="1000" fill="hold"/>
                                        <p:tgtEl>
                                          <p:spTgt spid="57413"/>
                                        </p:tgtEl>
                                        <p:attrNameLst>
                                          <p:attrName>ppt_w</p:attrName>
                                        </p:attrNameLst>
                                      </p:cBhvr>
                                      <p:tavLst>
                                        <p:tav tm="0">
                                          <p:val>
                                            <p:fltVal val="0"/>
                                          </p:val>
                                        </p:tav>
                                        <p:tav tm="100000">
                                          <p:val>
                                            <p:strVal val="#ppt_w"/>
                                          </p:val>
                                        </p:tav>
                                      </p:tavLst>
                                    </p:anim>
                                    <p:anim calcmode="lin" valueType="num">
                                      <p:cBhvr>
                                        <p:cTn id="89" dur="1000" fill="hold"/>
                                        <p:tgtEl>
                                          <p:spTgt spid="57413"/>
                                        </p:tgtEl>
                                        <p:attrNameLst>
                                          <p:attrName>ppt_h</p:attrName>
                                        </p:attrNameLst>
                                      </p:cBhvr>
                                      <p:tavLst>
                                        <p:tav tm="0">
                                          <p:val>
                                            <p:fltVal val="0"/>
                                          </p:val>
                                        </p:tav>
                                        <p:tav tm="100000">
                                          <p:val>
                                            <p:strVal val="#ppt_h"/>
                                          </p:val>
                                        </p:tav>
                                      </p:tavLst>
                                    </p:anim>
                                    <p:animEffect transition="in" filter="fade">
                                      <p:cBhvr>
                                        <p:cTn id="90" dur="1000"/>
                                        <p:tgtEl>
                                          <p:spTgt spid="57413"/>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53" presetClass="entr" presetSubtype="0" fill="hold" nodeType="clickEffect">
                                  <p:stCondLst>
                                    <p:cond delay="0"/>
                                  </p:stCondLst>
                                  <p:childTnLst>
                                    <p:set>
                                      <p:cBhvr>
                                        <p:cTn id="94" dur="1" fill="hold">
                                          <p:stCondLst>
                                            <p:cond delay="0"/>
                                          </p:stCondLst>
                                        </p:cTn>
                                        <p:tgtEl>
                                          <p:spTgt spid="57402"/>
                                        </p:tgtEl>
                                        <p:attrNameLst>
                                          <p:attrName>style.visibility</p:attrName>
                                        </p:attrNameLst>
                                      </p:cBhvr>
                                      <p:to>
                                        <p:strVal val="visible"/>
                                      </p:to>
                                    </p:set>
                                    <p:anim calcmode="lin" valueType="num">
                                      <p:cBhvr>
                                        <p:cTn id="95" dur="1000" fill="hold"/>
                                        <p:tgtEl>
                                          <p:spTgt spid="57402"/>
                                        </p:tgtEl>
                                        <p:attrNameLst>
                                          <p:attrName>ppt_w</p:attrName>
                                        </p:attrNameLst>
                                      </p:cBhvr>
                                      <p:tavLst>
                                        <p:tav tm="0">
                                          <p:val>
                                            <p:fltVal val="0"/>
                                          </p:val>
                                        </p:tav>
                                        <p:tav tm="100000">
                                          <p:val>
                                            <p:strVal val="#ppt_w"/>
                                          </p:val>
                                        </p:tav>
                                      </p:tavLst>
                                    </p:anim>
                                    <p:anim calcmode="lin" valueType="num">
                                      <p:cBhvr>
                                        <p:cTn id="96" dur="1000" fill="hold"/>
                                        <p:tgtEl>
                                          <p:spTgt spid="57402"/>
                                        </p:tgtEl>
                                        <p:attrNameLst>
                                          <p:attrName>ppt_h</p:attrName>
                                        </p:attrNameLst>
                                      </p:cBhvr>
                                      <p:tavLst>
                                        <p:tav tm="0">
                                          <p:val>
                                            <p:fltVal val="0"/>
                                          </p:val>
                                        </p:tav>
                                        <p:tav tm="100000">
                                          <p:val>
                                            <p:strVal val="#ppt_h"/>
                                          </p:val>
                                        </p:tav>
                                      </p:tavLst>
                                    </p:anim>
                                    <p:animEffect transition="in" filter="fade">
                                      <p:cBhvr>
                                        <p:cTn id="97" dur="1000"/>
                                        <p:tgtEl>
                                          <p:spTgt spid="57402"/>
                                        </p:tgtEl>
                                      </p:cBhvr>
                                    </p:animEffect>
                                  </p:childTnLst>
                                </p:cTn>
                              </p:par>
                            </p:childTnLst>
                          </p:cTn>
                        </p:par>
                        <p:par>
                          <p:cTn id="98" fill="hold" nodeType="afterGroup">
                            <p:stCondLst>
                              <p:cond delay="1000"/>
                            </p:stCondLst>
                            <p:childTnLst>
                              <p:par>
                                <p:cTn id="99" presetID="53" presetClass="entr" presetSubtype="0" fill="hold" nodeType="afterEffect">
                                  <p:stCondLst>
                                    <p:cond delay="0"/>
                                  </p:stCondLst>
                                  <p:childTnLst>
                                    <p:set>
                                      <p:cBhvr>
                                        <p:cTn id="100" dur="1" fill="hold">
                                          <p:stCondLst>
                                            <p:cond delay="0"/>
                                          </p:stCondLst>
                                        </p:cTn>
                                        <p:tgtEl>
                                          <p:spTgt spid="57412"/>
                                        </p:tgtEl>
                                        <p:attrNameLst>
                                          <p:attrName>style.visibility</p:attrName>
                                        </p:attrNameLst>
                                      </p:cBhvr>
                                      <p:to>
                                        <p:strVal val="visible"/>
                                      </p:to>
                                    </p:set>
                                    <p:anim calcmode="lin" valueType="num">
                                      <p:cBhvr>
                                        <p:cTn id="101" dur="500" fill="hold"/>
                                        <p:tgtEl>
                                          <p:spTgt spid="57412"/>
                                        </p:tgtEl>
                                        <p:attrNameLst>
                                          <p:attrName>ppt_w</p:attrName>
                                        </p:attrNameLst>
                                      </p:cBhvr>
                                      <p:tavLst>
                                        <p:tav tm="0">
                                          <p:val>
                                            <p:fltVal val="0"/>
                                          </p:val>
                                        </p:tav>
                                        <p:tav tm="100000">
                                          <p:val>
                                            <p:strVal val="#ppt_w"/>
                                          </p:val>
                                        </p:tav>
                                      </p:tavLst>
                                    </p:anim>
                                    <p:anim calcmode="lin" valueType="num">
                                      <p:cBhvr>
                                        <p:cTn id="102" dur="500" fill="hold"/>
                                        <p:tgtEl>
                                          <p:spTgt spid="57412"/>
                                        </p:tgtEl>
                                        <p:attrNameLst>
                                          <p:attrName>ppt_h</p:attrName>
                                        </p:attrNameLst>
                                      </p:cBhvr>
                                      <p:tavLst>
                                        <p:tav tm="0">
                                          <p:val>
                                            <p:fltVal val="0"/>
                                          </p:val>
                                        </p:tav>
                                        <p:tav tm="100000">
                                          <p:val>
                                            <p:strVal val="#ppt_h"/>
                                          </p:val>
                                        </p:tav>
                                      </p:tavLst>
                                    </p:anim>
                                    <p:animEffect transition="in" filter="fade">
                                      <p:cBhvr>
                                        <p:cTn id="103" dur="500"/>
                                        <p:tgtEl>
                                          <p:spTgt spid="57412"/>
                                        </p:tgtEl>
                                      </p:cBhvr>
                                    </p:animEffect>
                                  </p:childTnLst>
                                </p:cTn>
                              </p:par>
                            </p:childTnLst>
                          </p:cTn>
                        </p:par>
                        <p:par>
                          <p:cTn id="104" fill="hold" nodeType="afterGroup">
                            <p:stCondLst>
                              <p:cond delay="1500"/>
                            </p:stCondLst>
                            <p:childTnLst>
                              <p:par>
                                <p:cTn id="105" presetID="53" presetClass="entr" presetSubtype="0" fill="hold" grpId="0" nodeType="afterEffect">
                                  <p:stCondLst>
                                    <p:cond delay="0"/>
                                  </p:stCondLst>
                                  <p:childTnLst>
                                    <p:set>
                                      <p:cBhvr>
                                        <p:cTn id="106" dur="1" fill="hold">
                                          <p:stCondLst>
                                            <p:cond delay="0"/>
                                          </p:stCondLst>
                                        </p:cTn>
                                        <p:tgtEl>
                                          <p:spTgt spid="57438"/>
                                        </p:tgtEl>
                                        <p:attrNameLst>
                                          <p:attrName>style.visibility</p:attrName>
                                        </p:attrNameLst>
                                      </p:cBhvr>
                                      <p:to>
                                        <p:strVal val="visible"/>
                                      </p:to>
                                    </p:set>
                                    <p:anim calcmode="lin" valueType="num">
                                      <p:cBhvr>
                                        <p:cTn id="107" dur="500" fill="hold"/>
                                        <p:tgtEl>
                                          <p:spTgt spid="57438"/>
                                        </p:tgtEl>
                                        <p:attrNameLst>
                                          <p:attrName>ppt_w</p:attrName>
                                        </p:attrNameLst>
                                      </p:cBhvr>
                                      <p:tavLst>
                                        <p:tav tm="0">
                                          <p:val>
                                            <p:fltVal val="0"/>
                                          </p:val>
                                        </p:tav>
                                        <p:tav tm="100000">
                                          <p:val>
                                            <p:strVal val="#ppt_w"/>
                                          </p:val>
                                        </p:tav>
                                      </p:tavLst>
                                    </p:anim>
                                    <p:anim calcmode="lin" valueType="num">
                                      <p:cBhvr>
                                        <p:cTn id="108" dur="500" fill="hold"/>
                                        <p:tgtEl>
                                          <p:spTgt spid="57438"/>
                                        </p:tgtEl>
                                        <p:attrNameLst>
                                          <p:attrName>ppt_h</p:attrName>
                                        </p:attrNameLst>
                                      </p:cBhvr>
                                      <p:tavLst>
                                        <p:tav tm="0">
                                          <p:val>
                                            <p:fltVal val="0"/>
                                          </p:val>
                                        </p:tav>
                                        <p:tav tm="100000">
                                          <p:val>
                                            <p:strVal val="#ppt_h"/>
                                          </p:val>
                                        </p:tav>
                                      </p:tavLst>
                                    </p:anim>
                                    <p:animEffect transition="in" filter="fade">
                                      <p:cBhvr>
                                        <p:cTn id="109" dur="500"/>
                                        <p:tgtEl>
                                          <p:spTgt spid="57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50825" y="260350"/>
            <a:ext cx="5526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Pourquoi une préamplification ?</a:t>
            </a:r>
          </a:p>
        </p:txBody>
      </p:sp>
      <p:sp>
        <p:nvSpPr>
          <p:cNvPr id="23555" name="Line 24"/>
          <p:cNvSpPr>
            <a:spLocks noChangeShapeType="1"/>
          </p:cNvSpPr>
          <p:nvPr/>
        </p:nvSpPr>
        <p:spPr bwMode="auto">
          <a:xfrm flipV="1">
            <a:off x="1906588" y="1484313"/>
            <a:ext cx="0" cy="1211262"/>
          </a:xfrm>
          <a:prstGeom prst="line">
            <a:avLst/>
          </a:prstGeom>
          <a:noFill/>
          <a:ln w="25400">
            <a:solidFill>
              <a:srgbClr val="33339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3556" name="Text Box 25"/>
          <p:cNvSpPr txBox="1">
            <a:spLocks noChangeArrowheads="1"/>
          </p:cNvSpPr>
          <p:nvPr/>
        </p:nvSpPr>
        <p:spPr bwMode="auto">
          <a:xfrm>
            <a:off x="1906588" y="1916113"/>
            <a:ext cx="45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b="1">
                <a:solidFill>
                  <a:srgbClr val="000099"/>
                </a:solidFill>
                <a:latin typeface="Times New Roman" pitchFamily="18" charset="0"/>
              </a:rPr>
              <a:t>Vd</a:t>
            </a:r>
          </a:p>
        </p:txBody>
      </p:sp>
      <p:sp>
        <p:nvSpPr>
          <p:cNvPr id="23557" name="Text Box 26"/>
          <p:cNvSpPr txBox="1">
            <a:spLocks noChangeArrowheads="1"/>
          </p:cNvSpPr>
          <p:nvPr/>
        </p:nvSpPr>
        <p:spPr bwMode="auto">
          <a:xfrm>
            <a:off x="2411413" y="1162050"/>
            <a:ext cx="6732587"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dirty="0"/>
              <a:t>On cherche l’énergie E déposée dans le détecteur.</a:t>
            </a:r>
          </a:p>
          <a:p>
            <a:pPr eaLnBrk="1" hangingPunct="1">
              <a:spcBef>
                <a:spcPct val="50000"/>
              </a:spcBef>
            </a:pPr>
            <a:r>
              <a:rPr lang="fr-FR" sz="1800" dirty="0"/>
              <a:t>On sait que : 	</a:t>
            </a:r>
            <a:r>
              <a:rPr lang="fr-FR" sz="1800" dirty="0" err="1"/>
              <a:t>I</a:t>
            </a:r>
            <a:r>
              <a:rPr lang="fr-FR" sz="1800" baseline="-25000" dirty="0" err="1"/>
              <a:t>in</a:t>
            </a:r>
            <a:r>
              <a:rPr lang="fr-FR" sz="1800" dirty="0"/>
              <a:t>(t) = Q</a:t>
            </a:r>
            <a:r>
              <a:rPr lang="fr-FR" sz="1800" baseline="-25000" dirty="0"/>
              <a:t>0</a:t>
            </a:r>
            <a:r>
              <a:rPr lang="el-GR" sz="1800" dirty="0"/>
              <a:t>δ</a:t>
            </a:r>
            <a:r>
              <a:rPr lang="fr-FR" sz="1800" dirty="0"/>
              <a:t>(t)	et   </a:t>
            </a:r>
            <a:r>
              <a:rPr lang="fr-FR" sz="1800" b="1" dirty="0"/>
              <a:t>Q</a:t>
            </a:r>
            <a:r>
              <a:rPr lang="fr-FR" sz="1800" b="1" baseline="-25000" dirty="0"/>
              <a:t>0</a:t>
            </a:r>
            <a:r>
              <a:rPr lang="fr-FR" sz="1800" b="1" dirty="0"/>
              <a:t> </a:t>
            </a:r>
            <a:r>
              <a:rPr lang="fr-FR" sz="1800" b="1" dirty="0">
                <a:sym typeface="Symbol" pitchFamily="18" charset="2"/>
              </a:rPr>
              <a:t> E</a:t>
            </a:r>
          </a:p>
          <a:p>
            <a:pPr eaLnBrk="1" hangingPunct="1">
              <a:spcBef>
                <a:spcPct val="50000"/>
              </a:spcBef>
            </a:pPr>
            <a:r>
              <a:rPr lang="fr-FR" sz="1800" dirty="0"/>
              <a:t>On s’intéresse donc à Q</a:t>
            </a:r>
            <a:r>
              <a:rPr lang="fr-FR" sz="1800" baseline="-25000" dirty="0"/>
              <a:t>0</a:t>
            </a:r>
            <a:endParaRPr lang="fr-FR" sz="1800" dirty="0"/>
          </a:p>
          <a:p>
            <a:pPr eaLnBrk="1" hangingPunct="1">
              <a:spcBef>
                <a:spcPct val="50000"/>
              </a:spcBef>
            </a:pPr>
            <a:r>
              <a:rPr lang="fr-FR" sz="1800" dirty="0"/>
              <a:t>On mesure en sortie du détecteur : </a:t>
            </a:r>
            <a:r>
              <a:rPr lang="fr-FR" sz="1800" b="1" dirty="0" err="1">
                <a:solidFill>
                  <a:srgbClr val="000099"/>
                </a:solidFill>
              </a:rPr>
              <a:t>Vd</a:t>
            </a:r>
            <a:r>
              <a:rPr lang="fr-FR" sz="1800" b="1" dirty="0">
                <a:solidFill>
                  <a:srgbClr val="000099"/>
                </a:solidFill>
              </a:rPr>
              <a:t> = Q</a:t>
            </a:r>
            <a:r>
              <a:rPr lang="fr-FR" sz="1800" b="1" baseline="-25000" dirty="0">
                <a:solidFill>
                  <a:srgbClr val="000099"/>
                </a:solidFill>
              </a:rPr>
              <a:t>0</a:t>
            </a:r>
            <a:r>
              <a:rPr lang="fr-FR" sz="1800" b="1" dirty="0">
                <a:solidFill>
                  <a:srgbClr val="000099"/>
                </a:solidFill>
              </a:rPr>
              <a:t>/Cd</a:t>
            </a:r>
            <a:endParaRPr lang="fr-FR" sz="1800" dirty="0">
              <a:solidFill>
                <a:srgbClr val="000099"/>
              </a:solidFill>
            </a:endParaRPr>
          </a:p>
          <a:p>
            <a:pPr eaLnBrk="1" hangingPunct="1">
              <a:spcBef>
                <a:spcPct val="50000"/>
              </a:spcBef>
            </a:pPr>
            <a:r>
              <a:rPr lang="fr-FR" sz="1800" b="1" dirty="0">
                <a:sym typeface="Wingdings" pitchFamily="2" charset="2"/>
              </a:rPr>
              <a:t>	</a:t>
            </a:r>
            <a:r>
              <a:rPr lang="fr-FR" sz="1800" dirty="0">
                <a:sym typeface="Wingdings" pitchFamily="2" charset="2"/>
              </a:rPr>
              <a:t> </a:t>
            </a:r>
            <a:r>
              <a:rPr lang="fr-FR" sz="1800" b="1" dirty="0">
                <a:sym typeface="Wingdings" pitchFamily="2" charset="2"/>
              </a:rPr>
              <a:t>dépend de Cd (peu précise, dépend de la T°,…)</a:t>
            </a:r>
          </a:p>
          <a:p>
            <a:pPr eaLnBrk="1" hangingPunct="1">
              <a:spcBef>
                <a:spcPct val="50000"/>
              </a:spcBef>
            </a:pPr>
            <a:r>
              <a:rPr lang="fr-FR" sz="1800" b="1" dirty="0">
                <a:sym typeface="Wingdings" pitchFamily="2" charset="2"/>
              </a:rPr>
              <a:t>	</a:t>
            </a:r>
            <a:r>
              <a:rPr lang="fr-FR" sz="1800" dirty="0">
                <a:sym typeface="Wingdings" pitchFamily="2" charset="2"/>
              </a:rPr>
              <a:t> </a:t>
            </a:r>
            <a:r>
              <a:rPr lang="fr-FR" sz="1800" b="1" dirty="0" err="1">
                <a:sym typeface="Wingdings" pitchFamily="2" charset="2"/>
              </a:rPr>
              <a:t>Vd</a:t>
            </a:r>
            <a:r>
              <a:rPr lang="fr-FR" sz="1800" b="1" dirty="0">
                <a:sym typeface="Wingdings" pitchFamily="2" charset="2"/>
              </a:rPr>
              <a:t> très faible (difficile à sortir du bruit) </a:t>
            </a:r>
          </a:p>
          <a:p>
            <a:pPr eaLnBrk="1" hangingPunct="1">
              <a:spcBef>
                <a:spcPct val="50000"/>
              </a:spcBef>
            </a:pPr>
            <a:r>
              <a:rPr lang="fr-FR" sz="1800" b="1" dirty="0">
                <a:sym typeface="Wingdings" pitchFamily="2" charset="2"/>
              </a:rPr>
              <a:t>	</a:t>
            </a:r>
            <a:r>
              <a:rPr lang="fr-FR" sz="1800" dirty="0">
                <a:sym typeface="Wingdings" pitchFamily="2" charset="2"/>
              </a:rPr>
              <a:t> </a:t>
            </a:r>
            <a:r>
              <a:rPr lang="fr-FR" sz="1800" b="1" dirty="0">
                <a:sym typeface="Wingdings" pitchFamily="2" charset="2"/>
              </a:rPr>
              <a:t>…</a:t>
            </a:r>
          </a:p>
        </p:txBody>
      </p:sp>
      <p:grpSp>
        <p:nvGrpSpPr>
          <p:cNvPr id="23558" name="Group 13"/>
          <p:cNvGrpSpPr>
            <a:grpSpLocks/>
          </p:cNvGrpSpPr>
          <p:nvPr/>
        </p:nvGrpSpPr>
        <p:grpSpPr bwMode="auto">
          <a:xfrm>
            <a:off x="471488" y="1717675"/>
            <a:ext cx="587375" cy="588963"/>
            <a:chOff x="287" y="2208"/>
            <a:chExt cx="457" cy="432"/>
          </a:xfrm>
        </p:grpSpPr>
        <p:grpSp>
          <p:nvGrpSpPr>
            <p:cNvPr id="23591" name="Group 14"/>
            <p:cNvGrpSpPr>
              <a:grpSpLocks/>
            </p:cNvGrpSpPr>
            <p:nvPr/>
          </p:nvGrpSpPr>
          <p:grpSpPr bwMode="auto">
            <a:xfrm>
              <a:off x="600" y="2208"/>
              <a:ext cx="144" cy="432"/>
              <a:chOff x="576" y="2208"/>
              <a:chExt cx="144" cy="432"/>
            </a:xfrm>
          </p:grpSpPr>
          <p:grpSp>
            <p:nvGrpSpPr>
              <p:cNvPr id="23594" name="Group 15"/>
              <p:cNvGrpSpPr>
                <a:grpSpLocks/>
              </p:cNvGrpSpPr>
              <p:nvPr/>
            </p:nvGrpSpPr>
            <p:grpSpPr bwMode="auto">
              <a:xfrm>
                <a:off x="576" y="2304"/>
                <a:ext cx="144" cy="240"/>
                <a:chOff x="576" y="2304"/>
                <a:chExt cx="144" cy="240"/>
              </a:xfrm>
            </p:grpSpPr>
            <p:sp>
              <p:nvSpPr>
                <p:cNvPr id="23597" name="Oval 16"/>
                <p:cNvSpPr>
                  <a:spLocks noChangeArrowheads="1"/>
                </p:cNvSpPr>
                <p:nvPr/>
              </p:nvSpPr>
              <p:spPr bwMode="auto">
                <a:xfrm>
                  <a:off x="576" y="2400"/>
                  <a:ext cx="144" cy="144"/>
                </a:xfrm>
                <a:prstGeom prst="ellipse">
                  <a:avLst/>
                </a:prstGeom>
                <a:solidFill>
                  <a:schemeClr val="bg1"/>
                </a:solidFill>
                <a:ln w="12700">
                  <a:solidFill>
                    <a:srgbClr val="FF0000"/>
                  </a:solidFill>
                  <a:round/>
                  <a:headEnd/>
                  <a:tailEnd/>
                </a:ln>
              </p:spPr>
              <p:txBody>
                <a:bodyPr wrap="none" anchor="ctr"/>
                <a:lstStyle/>
                <a:p>
                  <a:endParaRPr lang="fr-FR" sz="1800"/>
                </a:p>
              </p:txBody>
            </p:sp>
            <p:sp>
              <p:nvSpPr>
                <p:cNvPr id="23598" name="Oval 17"/>
                <p:cNvSpPr>
                  <a:spLocks noChangeArrowheads="1"/>
                </p:cNvSpPr>
                <p:nvPr/>
              </p:nvSpPr>
              <p:spPr bwMode="auto">
                <a:xfrm>
                  <a:off x="576" y="2304"/>
                  <a:ext cx="144" cy="144"/>
                </a:xfrm>
                <a:prstGeom prst="ellipse">
                  <a:avLst/>
                </a:prstGeom>
                <a:solidFill>
                  <a:schemeClr val="bg1"/>
                </a:solidFill>
                <a:ln w="12700">
                  <a:solidFill>
                    <a:srgbClr val="FF0000"/>
                  </a:solidFill>
                  <a:round/>
                  <a:headEnd/>
                  <a:tailEnd/>
                </a:ln>
              </p:spPr>
              <p:txBody>
                <a:bodyPr wrap="none" anchor="ctr"/>
                <a:lstStyle/>
                <a:p>
                  <a:endParaRPr lang="fr-FR" sz="1800"/>
                </a:p>
              </p:txBody>
            </p:sp>
          </p:grpSp>
          <p:sp>
            <p:nvSpPr>
              <p:cNvPr id="23595" name="Line 18"/>
              <p:cNvSpPr>
                <a:spLocks noChangeShapeType="1"/>
              </p:cNvSpPr>
              <p:nvPr/>
            </p:nvSpPr>
            <p:spPr bwMode="auto">
              <a:xfrm flipV="1">
                <a:off x="648" y="2544"/>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96" name="Line 19"/>
              <p:cNvSpPr>
                <a:spLocks noChangeShapeType="1"/>
              </p:cNvSpPr>
              <p:nvPr/>
            </p:nvSpPr>
            <p:spPr bwMode="auto">
              <a:xfrm flipV="1">
                <a:off x="648" y="2208"/>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3592" name="Line 20"/>
            <p:cNvSpPr>
              <a:spLocks noChangeShapeType="1"/>
            </p:cNvSpPr>
            <p:nvPr/>
          </p:nvSpPr>
          <p:spPr bwMode="auto">
            <a:xfrm flipV="1">
              <a:off x="528" y="2232"/>
              <a:ext cx="0" cy="384"/>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3593" name="Text Box 21"/>
            <p:cNvSpPr txBox="1">
              <a:spLocks noChangeArrowheads="1"/>
            </p:cNvSpPr>
            <p:nvPr/>
          </p:nvSpPr>
          <p:spPr bwMode="auto">
            <a:xfrm>
              <a:off x="287" y="2321"/>
              <a:ext cx="25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solidFill>
                    <a:srgbClr val="FF0000"/>
                  </a:solidFill>
                  <a:latin typeface="Times New Roman" pitchFamily="18" charset="0"/>
                </a:rPr>
                <a:t>I</a:t>
              </a:r>
              <a:r>
                <a:rPr lang="fr-FR" sz="1200" b="1" baseline="-25000">
                  <a:solidFill>
                    <a:srgbClr val="FF0000"/>
                  </a:solidFill>
                  <a:latin typeface="Times New Roman" pitchFamily="18" charset="0"/>
                </a:rPr>
                <a:t>in</a:t>
              </a:r>
            </a:p>
          </p:txBody>
        </p:sp>
      </p:grpSp>
      <p:grpSp>
        <p:nvGrpSpPr>
          <p:cNvPr id="23559" name="Group 22"/>
          <p:cNvGrpSpPr>
            <a:grpSpLocks/>
          </p:cNvGrpSpPr>
          <p:nvPr/>
        </p:nvGrpSpPr>
        <p:grpSpPr bwMode="auto">
          <a:xfrm>
            <a:off x="1150938" y="2568575"/>
            <a:ext cx="311150" cy="263525"/>
            <a:chOff x="1344" y="576"/>
            <a:chExt cx="243" cy="193"/>
          </a:xfrm>
        </p:grpSpPr>
        <p:sp>
          <p:nvSpPr>
            <p:cNvPr id="23586" name="Line 23"/>
            <p:cNvSpPr>
              <a:spLocks noChangeAspect="1" noChangeShapeType="1"/>
            </p:cNvSpPr>
            <p:nvPr/>
          </p:nvSpPr>
          <p:spPr bwMode="auto">
            <a:xfrm>
              <a:off x="1392" y="672"/>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87" name="Line 24"/>
            <p:cNvSpPr>
              <a:spLocks noChangeAspect="1" noChangeShapeType="1"/>
            </p:cNvSpPr>
            <p:nvPr/>
          </p:nvSpPr>
          <p:spPr bwMode="auto">
            <a:xfrm flipH="1">
              <a:off x="1344"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88" name="Line 25"/>
            <p:cNvSpPr>
              <a:spLocks noChangeAspect="1" noChangeShapeType="1"/>
            </p:cNvSpPr>
            <p:nvPr/>
          </p:nvSpPr>
          <p:spPr bwMode="auto">
            <a:xfrm flipH="1">
              <a:off x="1441"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89" name="Line 26"/>
            <p:cNvSpPr>
              <a:spLocks noChangeAspect="1" noChangeShapeType="1"/>
            </p:cNvSpPr>
            <p:nvPr/>
          </p:nvSpPr>
          <p:spPr bwMode="auto">
            <a:xfrm flipH="1">
              <a:off x="1538"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90" name="Line 27"/>
            <p:cNvSpPr>
              <a:spLocks noChangeShapeType="1"/>
            </p:cNvSpPr>
            <p:nvPr/>
          </p:nvSpPr>
          <p:spPr bwMode="auto">
            <a:xfrm flipV="1">
              <a:off x="1488" y="576"/>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3560" name="Group 28"/>
          <p:cNvGrpSpPr>
            <a:grpSpLocks/>
          </p:cNvGrpSpPr>
          <p:nvPr/>
        </p:nvGrpSpPr>
        <p:grpSpPr bwMode="auto">
          <a:xfrm>
            <a:off x="781050" y="2568575"/>
            <a:ext cx="312738" cy="263525"/>
            <a:chOff x="528" y="2832"/>
            <a:chExt cx="243" cy="193"/>
          </a:xfrm>
        </p:grpSpPr>
        <p:sp>
          <p:nvSpPr>
            <p:cNvPr id="23581" name="Line 29"/>
            <p:cNvSpPr>
              <a:spLocks noChangeAspect="1" noChangeShapeType="1"/>
            </p:cNvSpPr>
            <p:nvPr/>
          </p:nvSpPr>
          <p:spPr bwMode="auto">
            <a:xfrm flipH="1">
              <a:off x="528"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82" name="Line 30"/>
            <p:cNvSpPr>
              <a:spLocks noChangeAspect="1" noChangeShapeType="1"/>
            </p:cNvSpPr>
            <p:nvPr/>
          </p:nvSpPr>
          <p:spPr bwMode="auto">
            <a:xfrm flipH="1">
              <a:off x="625"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83" name="Line 31"/>
            <p:cNvSpPr>
              <a:spLocks noChangeAspect="1" noChangeShapeType="1"/>
            </p:cNvSpPr>
            <p:nvPr/>
          </p:nvSpPr>
          <p:spPr bwMode="auto">
            <a:xfrm flipH="1">
              <a:off x="722"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84" name="Line 32"/>
            <p:cNvSpPr>
              <a:spLocks noChangeAspect="1" noChangeShapeType="1"/>
            </p:cNvSpPr>
            <p:nvPr/>
          </p:nvSpPr>
          <p:spPr bwMode="auto">
            <a:xfrm>
              <a:off x="576" y="2928"/>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85" name="Line 33"/>
            <p:cNvSpPr>
              <a:spLocks noChangeShapeType="1"/>
            </p:cNvSpPr>
            <p:nvPr/>
          </p:nvSpPr>
          <p:spPr bwMode="auto">
            <a:xfrm flipV="1">
              <a:off x="672" y="2832"/>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3561" name="Line 34"/>
          <p:cNvSpPr>
            <a:spLocks noChangeShapeType="1"/>
          </p:cNvSpPr>
          <p:nvPr/>
        </p:nvSpPr>
        <p:spPr bwMode="auto">
          <a:xfrm flipV="1">
            <a:off x="1335088" y="2176463"/>
            <a:ext cx="0" cy="39211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62" name="Line 35"/>
          <p:cNvSpPr>
            <a:spLocks noChangeShapeType="1"/>
          </p:cNvSpPr>
          <p:nvPr/>
        </p:nvSpPr>
        <p:spPr bwMode="auto">
          <a:xfrm flipV="1">
            <a:off x="1335088" y="1389063"/>
            <a:ext cx="0" cy="4587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63" name="Line 36"/>
          <p:cNvSpPr>
            <a:spLocks noChangeShapeType="1"/>
          </p:cNvSpPr>
          <p:nvPr/>
        </p:nvSpPr>
        <p:spPr bwMode="auto">
          <a:xfrm flipV="1">
            <a:off x="966788" y="1385888"/>
            <a:ext cx="1036637" cy="3175"/>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3564" name="Oval 37"/>
          <p:cNvSpPr>
            <a:spLocks noChangeArrowheads="1"/>
          </p:cNvSpPr>
          <p:nvPr/>
        </p:nvSpPr>
        <p:spPr bwMode="auto">
          <a:xfrm>
            <a:off x="1304925" y="1357313"/>
            <a:ext cx="61913" cy="65087"/>
          </a:xfrm>
          <a:prstGeom prst="ellipse">
            <a:avLst/>
          </a:prstGeom>
          <a:solidFill>
            <a:srgbClr val="FF0000"/>
          </a:solidFill>
          <a:ln w="12700">
            <a:solidFill>
              <a:srgbClr val="FF0000"/>
            </a:solidFill>
            <a:round/>
            <a:headEnd/>
            <a:tailEnd/>
          </a:ln>
        </p:spPr>
        <p:txBody>
          <a:bodyPr wrap="none" anchor="ctr"/>
          <a:lstStyle/>
          <a:p>
            <a:endParaRPr lang="fr-FR" sz="1800"/>
          </a:p>
        </p:txBody>
      </p:sp>
      <p:grpSp>
        <p:nvGrpSpPr>
          <p:cNvPr id="23565" name="Group 38"/>
          <p:cNvGrpSpPr>
            <a:grpSpLocks/>
          </p:cNvGrpSpPr>
          <p:nvPr/>
        </p:nvGrpSpPr>
        <p:grpSpPr bwMode="auto">
          <a:xfrm>
            <a:off x="1212850" y="1806575"/>
            <a:ext cx="620713" cy="392113"/>
            <a:chOff x="912" y="2273"/>
            <a:chExt cx="486" cy="288"/>
          </a:xfrm>
        </p:grpSpPr>
        <p:grpSp>
          <p:nvGrpSpPr>
            <p:cNvPr id="23575" name="Group 39"/>
            <p:cNvGrpSpPr>
              <a:grpSpLocks/>
            </p:cNvGrpSpPr>
            <p:nvPr/>
          </p:nvGrpSpPr>
          <p:grpSpPr bwMode="auto">
            <a:xfrm>
              <a:off x="912" y="2273"/>
              <a:ext cx="192" cy="288"/>
              <a:chOff x="1440" y="2160"/>
              <a:chExt cx="192" cy="288"/>
            </a:xfrm>
          </p:grpSpPr>
          <p:sp>
            <p:nvSpPr>
              <p:cNvPr id="23577" name="Line 40"/>
              <p:cNvSpPr>
                <a:spLocks noChangeShapeType="1"/>
              </p:cNvSpPr>
              <p:nvPr/>
            </p:nvSpPr>
            <p:spPr bwMode="auto">
              <a:xfrm>
                <a:off x="1440" y="2352"/>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78" name="Line 41"/>
              <p:cNvSpPr>
                <a:spLocks noChangeShapeType="1"/>
              </p:cNvSpPr>
              <p:nvPr/>
            </p:nvSpPr>
            <p:spPr bwMode="auto">
              <a:xfrm>
                <a:off x="1440" y="2256"/>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79" name="Line 42"/>
              <p:cNvSpPr>
                <a:spLocks noChangeShapeType="1"/>
              </p:cNvSpPr>
              <p:nvPr/>
            </p:nvSpPr>
            <p:spPr bwMode="auto">
              <a:xfrm>
                <a:off x="1536" y="2352"/>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80" name="Line 43"/>
              <p:cNvSpPr>
                <a:spLocks noChangeShapeType="1"/>
              </p:cNvSpPr>
              <p:nvPr/>
            </p:nvSpPr>
            <p:spPr bwMode="auto">
              <a:xfrm>
                <a:off x="1536" y="2160"/>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3576" name="Text Box 44"/>
            <p:cNvSpPr txBox="1">
              <a:spLocks noChangeArrowheads="1"/>
            </p:cNvSpPr>
            <p:nvPr/>
          </p:nvSpPr>
          <p:spPr bwMode="auto">
            <a:xfrm>
              <a:off x="1072" y="2315"/>
              <a:ext cx="32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solidFill>
                    <a:srgbClr val="FF0000"/>
                  </a:solidFill>
                  <a:latin typeface="Times New Roman" pitchFamily="18" charset="0"/>
                </a:rPr>
                <a:t>C d</a:t>
              </a:r>
            </a:p>
          </p:txBody>
        </p:sp>
      </p:grpSp>
      <p:sp>
        <p:nvSpPr>
          <p:cNvPr id="23566" name="Line 45"/>
          <p:cNvSpPr>
            <a:spLocks noChangeShapeType="1"/>
          </p:cNvSpPr>
          <p:nvPr/>
        </p:nvSpPr>
        <p:spPr bwMode="auto">
          <a:xfrm flipV="1">
            <a:off x="966788" y="1389063"/>
            <a:ext cx="0" cy="32861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67" name="Line 46"/>
          <p:cNvSpPr>
            <a:spLocks noChangeShapeType="1"/>
          </p:cNvSpPr>
          <p:nvPr/>
        </p:nvSpPr>
        <p:spPr bwMode="auto">
          <a:xfrm flipV="1">
            <a:off x="966788" y="2306638"/>
            <a:ext cx="0" cy="2619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568" name="Rectangle 47"/>
          <p:cNvSpPr>
            <a:spLocks noChangeArrowheads="1"/>
          </p:cNvSpPr>
          <p:nvPr/>
        </p:nvSpPr>
        <p:spPr bwMode="auto">
          <a:xfrm>
            <a:off x="466725" y="1212850"/>
            <a:ext cx="1873250" cy="1655763"/>
          </a:xfrm>
          <a:prstGeom prst="rect">
            <a:avLst/>
          </a:prstGeom>
          <a:noFill/>
          <a:ln w="254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23569" name="Text Box 67"/>
          <p:cNvSpPr txBox="1">
            <a:spLocks noChangeArrowheads="1"/>
          </p:cNvSpPr>
          <p:nvPr/>
        </p:nvSpPr>
        <p:spPr bwMode="auto">
          <a:xfrm>
            <a:off x="771525" y="908050"/>
            <a:ext cx="1027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b="1"/>
              <a:t>détecteur</a:t>
            </a:r>
          </a:p>
        </p:txBody>
      </p:sp>
      <p:sp>
        <p:nvSpPr>
          <p:cNvPr id="23570"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8"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52B7FB93-9CBF-4F0E-8784-55E5D6983759}" type="slidenum">
              <a:rPr lang="fr-FR" sz="1200">
                <a:solidFill>
                  <a:schemeClr val="tx1">
                    <a:lumMod val="50000"/>
                    <a:lumOff val="50000"/>
                  </a:schemeClr>
                </a:solidFill>
              </a:rPr>
              <a:pPr algn="r">
                <a:defRPr/>
              </a:pPr>
              <a:t>17</a:t>
            </a:fld>
            <a:endParaRPr lang="fr-FR" sz="1200" dirty="0">
              <a:solidFill>
                <a:schemeClr val="tx1">
                  <a:lumMod val="50000"/>
                  <a:lumOff val="50000"/>
                </a:schemeClr>
              </a:solidFill>
            </a:endParaRPr>
          </a:p>
        </p:txBody>
      </p:sp>
      <p:sp>
        <p:nvSpPr>
          <p:cNvPr id="776262" name="Text Box 70"/>
          <p:cNvSpPr txBox="1">
            <a:spLocks noChangeArrowheads="1"/>
          </p:cNvSpPr>
          <p:nvPr/>
        </p:nvSpPr>
        <p:spPr bwMode="auto">
          <a:xfrm>
            <a:off x="1187450" y="5516563"/>
            <a:ext cx="6913563" cy="39687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dirty="0"/>
              <a:t>On </a:t>
            </a:r>
            <a:r>
              <a:rPr lang="fr-FR" sz="2000" dirty="0" smtClean="0"/>
              <a:t>doit </a:t>
            </a:r>
            <a:r>
              <a:rPr lang="fr-FR" sz="2000" dirty="0"/>
              <a:t>donc </a:t>
            </a:r>
            <a:r>
              <a:rPr lang="fr-FR" sz="2000" dirty="0" err="1"/>
              <a:t>préamplifier</a:t>
            </a:r>
            <a:r>
              <a:rPr lang="fr-FR" sz="2000" dirty="0"/>
              <a:t> le signal sortant du détecteur</a:t>
            </a:r>
            <a:endParaRPr lang="fr-FR" dirty="0"/>
          </a:p>
        </p:txBody>
      </p:sp>
      <p:grpSp>
        <p:nvGrpSpPr>
          <p:cNvPr id="2" name="Groupe 1"/>
          <p:cNvGrpSpPr/>
          <p:nvPr/>
        </p:nvGrpSpPr>
        <p:grpSpPr>
          <a:xfrm>
            <a:off x="250825" y="4181475"/>
            <a:ext cx="9109075" cy="1192213"/>
            <a:chOff x="250825" y="4181475"/>
            <a:chExt cx="9109075" cy="1192213"/>
          </a:xfrm>
        </p:grpSpPr>
        <p:sp>
          <p:nvSpPr>
            <p:cNvPr id="23573" name="Rectangle 72"/>
            <p:cNvSpPr>
              <a:spLocks noChangeArrowheads="1"/>
            </p:cNvSpPr>
            <p:nvPr/>
          </p:nvSpPr>
          <p:spPr bwMode="auto">
            <a:xfrm>
              <a:off x="755650" y="4181475"/>
              <a:ext cx="8604250" cy="119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fr-FR" sz="1800" b="1" dirty="0"/>
                <a:t>Petit calcul</a:t>
              </a:r>
              <a:r>
                <a:rPr lang="fr-FR" sz="1800" dirty="0"/>
                <a:t> pour</a:t>
              </a:r>
              <a:r>
                <a:rPr lang="fr-FR" sz="1800" b="1" dirty="0"/>
                <a:t> </a:t>
              </a:r>
              <a:r>
                <a:rPr lang="fr-FR" sz="1800" dirty="0"/>
                <a:t>un détecteur Si avec Cd = 100 pF et E = 1 MeV</a:t>
              </a:r>
            </a:p>
            <a:p>
              <a:pPr>
                <a:spcBef>
                  <a:spcPct val="50000"/>
                </a:spcBef>
              </a:pPr>
              <a:r>
                <a:rPr lang="fr-FR" sz="1800" dirty="0"/>
                <a:t>	 </a:t>
              </a:r>
              <a:r>
                <a:rPr lang="fr-FR" sz="1800" dirty="0">
                  <a:sym typeface="Wingdings" pitchFamily="2" charset="2"/>
                </a:rPr>
                <a:t></a:t>
              </a:r>
              <a:r>
                <a:rPr lang="fr-FR" sz="1800" dirty="0"/>
                <a:t> Q</a:t>
              </a:r>
              <a:r>
                <a:rPr lang="fr-FR" sz="1800" baseline="-25000" dirty="0"/>
                <a:t>0</a:t>
              </a:r>
              <a:r>
                <a:rPr lang="fr-FR" sz="1800" dirty="0"/>
                <a:t> = (E / </a:t>
              </a:r>
              <a:r>
                <a:rPr lang="fr-FR" sz="1800" dirty="0" err="1"/>
                <a:t>Ec</a:t>
              </a:r>
              <a:r>
                <a:rPr lang="fr-FR" sz="1800" dirty="0"/>
                <a:t>) x q = 44 </a:t>
              </a:r>
              <a:r>
                <a:rPr lang="fr-FR" sz="1800" dirty="0" err="1"/>
                <a:t>fC</a:t>
              </a:r>
              <a:r>
                <a:rPr lang="fr-FR" sz="1800" dirty="0"/>
                <a:t>	q = 1,6.10</a:t>
              </a:r>
              <a:r>
                <a:rPr lang="fr-FR" sz="1800" baseline="30000" dirty="0"/>
                <a:t>-19 </a:t>
              </a:r>
              <a:r>
                <a:rPr lang="fr-FR" sz="1800" dirty="0"/>
                <a:t>C	et    </a:t>
              </a:r>
              <a:r>
                <a:rPr lang="fr-FR" sz="1800" dirty="0" err="1"/>
                <a:t>Ec</a:t>
              </a:r>
              <a:r>
                <a:rPr lang="fr-FR" sz="1800" dirty="0"/>
                <a:t>= 3,6 eV</a:t>
              </a:r>
            </a:p>
            <a:p>
              <a:pPr>
                <a:spcBef>
                  <a:spcPct val="50000"/>
                </a:spcBef>
              </a:pPr>
              <a:r>
                <a:rPr lang="fr-FR" sz="1800" dirty="0">
                  <a:solidFill>
                    <a:srgbClr val="FF0000"/>
                  </a:solidFill>
                </a:rPr>
                <a:t>			</a:t>
              </a:r>
              <a:r>
                <a:rPr lang="fr-FR" sz="1800" dirty="0">
                  <a:sym typeface="Wingdings" pitchFamily="2" charset="2"/>
                </a:rPr>
                <a:t></a:t>
              </a:r>
              <a:r>
                <a:rPr lang="fr-FR" sz="1800" dirty="0"/>
                <a:t> </a:t>
              </a:r>
              <a:r>
                <a:rPr lang="fr-FR" sz="1800" b="1" dirty="0" err="1">
                  <a:solidFill>
                    <a:srgbClr val="FF3300"/>
                  </a:solidFill>
                </a:rPr>
                <a:t>Vd</a:t>
              </a:r>
              <a:r>
                <a:rPr lang="fr-FR" sz="1800" b="1" dirty="0">
                  <a:solidFill>
                    <a:srgbClr val="FF3300"/>
                  </a:solidFill>
                </a:rPr>
                <a:t> = Q</a:t>
              </a:r>
              <a:r>
                <a:rPr lang="fr-FR" sz="1800" b="1" baseline="-25000" dirty="0">
                  <a:solidFill>
                    <a:srgbClr val="FF3300"/>
                  </a:solidFill>
                </a:rPr>
                <a:t>0</a:t>
              </a:r>
              <a:r>
                <a:rPr lang="fr-FR" sz="1800" b="1" dirty="0">
                  <a:solidFill>
                    <a:srgbClr val="FF3300"/>
                  </a:solidFill>
                </a:rPr>
                <a:t>/Cd = 444 µV  !!!!!!!!!</a:t>
              </a:r>
            </a:p>
          </p:txBody>
        </p:sp>
        <p:pic>
          <p:nvPicPr>
            <p:cNvPr id="23574" name="Picture 7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4181475"/>
              <a:ext cx="509588"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76262"/>
                                        </p:tgtEl>
                                        <p:attrNameLst>
                                          <p:attrName>style.visibility</p:attrName>
                                        </p:attrNameLst>
                                      </p:cBhvr>
                                      <p:to>
                                        <p:strVal val="visible"/>
                                      </p:to>
                                    </p:set>
                                    <p:anim calcmode="lin" valueType="num">
                                      <p:cBhvr>
                                        <p:cTn id="14" dur="1000" fill="hold"/>
                                        <p:tgtEl>
                                          <p:spTgt spid="776262"/>
                                        </p:tgtEl>
                                        <p:attrNameLst>
                                          <p:attrName>ppt_w</p:attrName>
                                        </p:attrNameLst>
                                      </p:cBhvr>
                                      <p:tavLst>
                                        <p:tav tm="0">
                                          <p:val>
                                            <p:fltVal val="0"/>
                                          </p:val>
                                        </p:tav>
                                        <p:tav tm="100000">
                                          <p:val>
                                            <p:strVal val="#ppt_w"/>
                                          </p:val>
                                        </p:tav>
                                      </p:tavLst>
                                    </p:anim>
                                    <p:anim calcmode="lin" valueType="num">
                                      <p:cBhvr>
                                        <p:cTn id="15" dur="1000" fill="hold"/>
                                        <p:tgtEl>
                                          <p:spTgt spid="776262"/>
                                        </p:tgtEl>
                                        <p:attrNameLst>
                                          <p:attrName>ppt_h</p:attrName>
                                        </p:attrNameLst>
                                      </p:cBhvr>
                                      <p:tavLst>
                                        <p:tav tm="0">
                                          <p:val>
                                            <p:fltVal val="0"/>
                                          </p:val>
                                        </p:tav>
                                        <p:tav tm="100000">
                                          <p:val>
                                            <p:strVal val="#ppt_h"/>
                                          </p:val>
                                        </p:tav>
                                      </p:tavLst>
                                    </p:anim>
                                    <p:animEffect transition="in" filter="fade">
                                      <p:cBhvr>
                                        <p:cTn id="16" dur="1000"/>
                                        <p:tgtEl>
                                          <p:spTgt spid="776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26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9"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16BD8D9C-830E-415E-AFB9-66D5281FF78E}" type="slidenum">
              <a:rPr lang="fr-FR" sz="1200">
                <a:solidFill>
                  <a:schemeClr val="tx1">
                    <a:lumMod val="50000"/>
                    <a:lumOff val="50000"/>
                  </a:schemeClr>
                </a:solidFill>
              </a:rPr>
              <a:pPr algn="r">
                <a:defRPr/>
              </a:pPr>
              <a:t>18</a:t>
            </a:fld>
            <a:endParaRPr lang="fr-FR" sz="1200" dirty="0">
              <a:solidFill>
                <a:schemeClr val="tx1">
                  <a:lumMod val="50000"/>
                  <a:lumOff val="50000"/>
                </a:schemeClr>
              </a:solidFill>
            </a:endParaRPr>
          </a:p>
        </p:txBody>
      </p:sp>
      <p:sp>
        <p:nvSpPr>
          <p:cNvPr id="24580" name="Text Box 11"/>
          <p:cNvSpPr txBox="1">
            <a:spLocks noChangeArrowheads="1"/>
          </p:cNvSpPr>
          <p:nvPr/>
        </p:nvSpPr>
        <p:spPr bwMode="auto">
          <a:xfrm>
            <a:off x="323850" y="5013325"/>
            <a:ext cx="82089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dirty="0">
                <a:solidFill>
                  <a:srgbClr val="3333FF"/>
                </a:solidFill>
              </a:rPr>
              <a:t>	</a:t>
            </a:r>
            <a:r>
              <a:rPr lang="fr-FR" b="1" dirty="0">
                <a:solidFill>
                  <a:srgbClr val="3333CC"/>
                </a:solidFill>
              </a:rPr>
              <a:t>si </a:t>
            </a:r>
            <a:r>
              <a:rPr lang="fr-FR" b="1" dirty="0" err="1">
                <a:solidFill>
                  <a:srgbClr val="3333CC"/>
                </a:solidFill>
              </a:rPr>
              <a:t>Z</a:t>
            </a:r>
            <a:r>
              <a:rPr lang="fr-FR" b="1" baseline="-25000" dirty="0" err="1">
                <a:solidFill>
                  <a:srgbClr val="3333CC"/>
                </a:solidFill>
              </a:rPr>
              <a:t>f</a:t>
            </a:r>
            <a:r>
              <a:rPr lang="fr-FR" b="1" dirty="0">
                <a:solidFill>
                  <a:srgbClr val="3333CC"/>
                </a:solidFill>
              </a:rPr>
              <a:t> = R </a:t>
            </a:r>
            <a:r>
              <a:rPr lang="fr-FR" dirty="0">
                <a:solidFill>
                  <a:srgbClr val="3333CC"/>
                </a:solidFill>
                <a:sym typeface="Wingdings" pitchFamily="2" charset="2"/>
              </a:rPr>
              <a:t></a:t>
            </a:r>
            <a:r>
              <a:rPr lang="fr-FR" b="1" dirty="0">
                <a:solidFill>
                  <a:srgbClr val="3333CC"/>
                </a:solidFill>
              </a:rPr>
              <a:t> préamplificateur de courant (PAI)</a:t>
            </a:r>
          </a:p>
          <a:p>
            <a:pPr eaLnBrk="1" hangingPunct="1"/>
            <a:r>
              <a:rPr lang="fr-FR" b="1" dirty="0">
                <a:solidFill>
                  <a:srgbClr val="3333CC"/>
                </a:solidFill>
              </a:rPr>
              <a:t>	si </a:t>
            </a:r>
            <a:r>
              <a:rPr lang="fr-FR" b="1" dirty="0" err="1">
                <a:solidFill>
                  <a:srgbClr val="3333CC"/>
                </a:solidFill>
              </a:rPr>
              <a:t>Z</a:t>
            </a:r>
            <a:r>
              <a:rPr lang="fr-FR" b="1" baseline="-25000" dirty="0" err="1">
                <a:solidFill>
                  <a:srgbClr val="3333CC"/>
                </a:solidFill>
              </a:rPr>
              <a:t>f</a:t>
            </a:r>
            <a:r>
              <a:rPr lang="fr-FR" b="1" dirty="0">
                <a:solidFill>
                  <a:srgbClr val="3333CC"/>
                </a:solidFill>
              </a:rPr>
              <a:t> = C </a:t>
            </a:r>
            <a:r>
              <a:rPr lang="fr-FR" dirty="0">
                <a:solidFill>
                  <a:srgbClr val="3333CC"/>
                </a:solidFill>
                <a:sym typeface="Wingdings" pitchFamily="2" charset="2"/>
              </a:rPr>
              <a:t> </a:t>
            </a:r>
            <a:r>
              <a:rPr lang="fr-FR" b="1" dirty="0">
                <a:solidFill>
                  <a:srgbClr val="3333CC"/>
                </a:solidFill>
              </a:rPr>
              <a:t>préamplificateur de charge (PAC)</a:t>
            </a:r>
          </a:p>
        </p:txBody>
      </p:sp>
      <p:sp>
        <p:nvSpPr>
          <p:cNvPr id="24581" name="Text Box 2"/>
          <p:cNvSpPr txBox="1">
            <a:spLocks noChangeArrowheads="1"/>
          </p:cNvSpPr>
          <p:nvPr/>
        </p:nvSpPr>
        <p:spPr bwMode="auto">
          <a:xfrm>
            <a:off x="134938" y="420688"/>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Les préamplificateurs</a:t>
            </a:r>
            <a:endParaRPr lang="fr-FR" sz="2800">
              <a:solidFill>
                <a:srgbClr val="DC6308"/>
              </a:solidFill>
            </a:endParaRPr>
          </a:p>
        </p:txBody>
      </p:sp>
      <p:grpSp>
        <p:nvGrpSpPr>
          <p:cNvPr id="7" name="Groupe 6"/>
          <p:cNvGrpSpPr/>
          <p:nvPr/>
        </p:nvGrpSpPr>
        <p:grpSpPr>
          <a:xfrm>
            <a:off x="1855788" y="4233863"/>
            <a:ext cx="6500812" cy="708025"/>
            <a:chOff x="1855788" y="4233863"/>
            <a:chExt cx="6500812" cy="708025"/>
          </a:xfrm>
        </p:grpSpPr>
        <p:sp>
          <p:nvSpPr>
            <p:cNvPr id="24593" name="Text Box 90"/>
            <p:cNvSpPr txBox="1">
              <a:spLocks noChangeArrowheads="1"/>
            </p:cNvSpPr>
            <p:nvPr/>
          </p:nvSpPr>
          <p:spPr bwMode="auto">
            <a:xfrm>
              <a:off x="1905000" y="4602163"/>
              <a:ext cx="6451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Cl : Capacité de découplage entre HT et électronique BT (Cl &gt;&gt; nF)</a:t>
              </a:r>
            </a:p>
          </p:txBody>
        </p:sp>
        <p:sp>
          <p:nvSpPr>
            <p:cNvPr id="24604" name="Text Box 90"/>
            <p:cNvSpPr txBox="1">
              <a:spLocks noChangeArrowheads="1"/>
            </p:cNvSpPr>
            <p:nvPr/>
          </p:nvSpPr>
          <p:spPr bwMode="auto">
            <a:xfrm>
              <a:off x="1855788" y="4233863"/>
              <a:ext cx="5570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Rp : Résistance de polarisation du détecteur (Rp &gt;&gt; M</a:t>
              </a:r>
              <a:r>
                <a:rPr lang="el-GR" sz="1600"/>
                <a:t>Ω</a:t>
              </a:r>
              <a:r>
                <a:rPr lang="fr-FR" sz="1600"/>
                <a:t>) </a:t>
              </a:r>
            </a:p>
          </p:txBody>
        </p:sp>
      </p:grpSp>
      <p:sp>
        <p:nvSpPr>
          <p:cNvPr id="24605" name="Text Box 30"/>
          <p:cNvSpPr txBox="1">
            <a:spLocks noChangeArrowheads="1"/>
          </p:cNvSpPr>
          <p:nvPr/>
        </p:nvSpPr>
        <p:spPr bwMode="auto">
          <a:xfrm>
            <a:off x="115888" y="1123950"/>
            <a:ext cx="8445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dirty="0"/>
              <a:t>Exemple </a:t>
            </a:r>
            <a:r>
              <a:rPr lang="fr-FR" sz="2000" b="1" dirty="0" smtClean="0"/>
              <a:t>typique de </a:t>
            </a:r>
            <a:r>
              <a:rPr lang="fr-FR" sz="2000" b="1" dirty="0"/>
              <a:t>couplage détecteur-préamplificateur :</a:t>
            </a:r>
          </a:p>
        </p:txBody>
      </p:sp>
      <p:grpSp>
        <p:nvGrpSpPr>
          <p:cNvPr id="4" name="Groupe 3"/>
          <p:cNvGrpSpPr/>
          <p:nvPr/>
        </p:nvGrpSpPr>
        <p:grpSpPr>
          <a:xfrm>
            <a:off x="363538" y="2390775"/>
            <a:ext cx="1581150" cy="1944688"/>
            <a:chOff x="363538" y="2390775"/>
            <a:chExt cx="1581150" cy="1944688"/>
          </a:xfrm>
        </p:grpSpPr>
        <p:sp>
          <p:nvSpPr>
            <p:cNvPr id="24609" name="Line 36"/>
            <p:cNvSpPr>
              <a:spLocks noChangeShapeType="1"/>
            </p:cNvSpPr>
            <p:nvPr/>
          </p:nvSpPr>
          <p:spPr bwMode="auto">
            <a:xfrm>
              <a:off x="863600" y="2855913"/>
              <a:ext cx="966788"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24610" name="Group 121"/>
            <p:cNvGrpSpPr>
              <a:grpSpLocks/>
            </p:cNvGrpSpPr>
            <p:nvPr/>
          </p:nvGrpSpPr>
          <p:grpSpPr bwMode="auto">
            <a:xfrm>
              <a:off x="363538" y="2679700"/>
              <a:ext cx="1366837" cy="1655763"/>
              <a:chOff x="340" y="1162"/>
              <a:chExt cx="861" cy="1043"/>
            </a:xfrm>
          </p:grpSpPr>
          <p:grpSp>
            <p:nvGrpSpPr>
              <p:cNvPr id="24615" name="Group 13"/>
              <p:cNvGrpSpPr>
                <a:grpSpLocks/>
              </p:cNvGrpSpPr>
              <p:nvPr/>
            </p:nvGrpSpPr>
            <p:grpSpPr bwMode="auto">
              <a:xfrm>
                <a:off x="343" y="1480"/>
                <a:ext cx="370" cy="371"/>
                <a:chOff x="287" y="2208"/>
                <a:chExt cx="457" cy="432"/>
              </a:xfrm>
            </p:grpSpPr>
            <p:grpSp>
              <p:nvGrpSpPr>
                <p:cNvPr id="24641" name="Group 14"/>
                <p:cNvGrpSpPr>
                  <a:grpSpLocks/>
                </p:cNvGrpSpPr>
                <p:nvPr/>
              </p:nvGrpSpPr>
              <p:grpSpPr bwMode="auto">
                <a:xfrm>
                  <a:off x="600" y="2208"/>
                  <a:ext cx="144" cy="432"/>
                  <a:chOff x="576" y="2208"/>
                  <a:chExt cx="144" cy="432"/>
                </a:xfrm>
              </p:grpSpPr>
              <p:grpSp>
                <p:nvGrpSpPr>
                  <p:cNvPr id="24644" name="Group 15"/>
                  <p:cNvGrpSpPr>
                    <a:grpSpLocks/>
                  </p:cNvGrpSpPr>
                  <p:nvPr/>
                </p:nvGrpSpPr>
                <p:grpSpPr bwMode="auto">
                  <a:xfrm>
                    <a:off x="576" y="2304"/>
                    <a:ext cx="144" cy="240"/>
                    <a:chOff x="576" y="2304"/>
                    <a:chExt cx="144" cy="240"/>
                  </a:xfrm>
                </p:grpSpPr>
                <p:sp>
                  <p:nvSpPr>
                    <p:cNvPr id="24647" name="Oval 16"/>
                    <p:cNvSpPr>
                      <a:spLocks noChangeArrowheads="1"/>
                    </p:cNvSpPr>
                    <p:nvPr/>
                  </p:nvSpPr>
                  <p:spPr bwMode="auto">
                    <a:xfrm>
                      <a:off x="576" y="2400"/>
                      <a:ext cx="144" cy="144"/>
                    </a:xfrm>
                    <a:prstGeom prst="ellipse">
                      <a:avLst/>
                    </a:prstGeom>
                    <a:solidFill>
                      <a:schemeClr val="bg1"/>
                    </a:solidFill>
                    <a:ln w="12700">
                      <a:solidFill>
                        <a:srgbClr val="FF0000"/>
                      </a:solidFill>
                      <a:round/>
                      <a:headEnd/>
                      <a:tailEnd/>
                    </a:ln>
                  </p:spPr>
                  <p:txBody>
                    <a:bodyPr wrap="none" anchor="ctr"/>
                    <a:lstStyle/>
                    <a:p>
                      <a:endParaRPr lang="fr-FR" sz="1800"/>
                    </a:p>
                  </p:txBody>
                </p:sp>
                <p:sp>
                  <p:nvSpPr>
                    <p:cNvPr id="24648" name="Oval 17"/>
                    <p:cNvSpPr>
                      <a:spLocks noChangeArrowheads="1"/>
                    </p:cNvSpPr>
                    <p:nvPr/>
                  </p:nvSpPr>
                  <p:spPr bwMode="auto">
                    <a:xfrm>
                      <a:off x="576" y="2304"/>
                      <a:ext cx="144" cy="144"/>
                    </a:xfrm>
                    <a:prstGeom prst="ellipse">
                      <a:avLst/>
                    </a:prstGeom>
                    <a:solidFill>
                      <a:schemeClr val="bg1"/>
                    </a:solidFill>
                    <a:ln w="12700">
                      <a:solidFill>
                        <a:srgbClr val="FF0000"/>
                      </a:solidFill>
                      <a:round/>
                      <a:headEnd/>
                      <a:tailEnd/>
                    </a:ln>
                  </p:spPr>
                  <p:txBody>
                    <a:bodyPr wrap="none" anchor="ctr"/>
                    <a:lstStyle/>
                    <a:p>
                      <a:endParaRPr lang="fr-FR" sz="1800"/>
                    </a:p>
                  </p:txBody>
                </p:sp>
              </p:grpSp>
              <p:sp>
                <p:nvSpPr>
                  <p:cNvPr id="24645" name="Line 18"/>
                  <p:cNvSpPr>
                    <a:spLocks noChangeShapeType="1"/>
                  </p:cNvSpPr>
                  <p:nvPr/>
                </p:nvSpPr>
                <p:spPr bwMode="auto">
                  <a:xfrm flipV="1">
                    <a:off x="648" y="2544"/>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46" name="Line 19"/>
                  <p:cNvSpPr>
                    <a:spLocks noChangeShapeType="1"/>
                  </p:cNvSpPr>
                  <p:nvPr/>
                </p:nvSpPr>
                <p:spPr bwMode="auto">
                  <a:xfrm flipV="1">
                    <a:off x="648" y="2208"/>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4642" name="Line 20"/>
                <p:cNvSpPr>
                  <a:spLocks noChangeShapeType="1"/>
                </p:cNvSpPr>
                <p:nvPr/>
              </p:nvSpPr>
              <p:spPr bwMode="auto">
                <a:xfrm flipV="1">
                  <a:off x="528" y="2232"/>
                  <a:ext cx="0" cy="384"/>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4643" name="Text Box 21"/>
                <p:cNvSpPr txBox="1">
                  <a:spLocks noChangeArrowheads="1"/>
                </p:cNvSpPr>
                <p:nvPr/>
              </p:nvSpPr>
              <p:spPr bwMode="auto">
                <a:xfrm>
                  <a:off x="287" y="2321"/>
                  <a:ext cx="25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solidFill>
                        <a:srgbClr val="FF0000"/>
                      </a:solidFill>
                      <a:latin typeface="Times New Roman" pitchFamily="18" charset="0"/>
                    </a:rPr>
                    <a:t>I</a:t>
                  </a:r>
                  <a:r>
                    <a:rPr lang="fr-FR" sz="1200" b="1" baseline="-25000">
                      <a:solidFill>
                        <a:srgbClr val="FF0000"/>
                      </a:solidFill>
                      <a:latin typeface="Times New Roman" pitchFamily="18" charset="0"/>
                    </a:rPr>
                    <a:t>in</a:t>
                  </a:r>
                </a:p>
              </p:txBody>
            </p:sp>
          </p:grpSp>
          <p:grpSp>
            <p:nvGrpSpPr>
              <p:cNvPr id="24616" name="Group 22"/>
              <p:cNvGrpSpPr>
                <a:grpSpLocks/>
              </p:cNvGrpSpPr>
              <p:nvPr/>
            </p:nvGrpSpPr>
            <p:grpSpPr bwMode="auto">
              <a:xfrm>
                <a:off x="771" y="2016"/>
                <a:ext cx="196" cy="166"/>
                <a:chOff x="1344" y="576"/>
                <a:chExt cx="243" cy="193"/>
              </a:xfrm>
            </p:grpSpPr>
            <p:sp>
              <p:nvSpPr>
                <p:cNvPr id="24636" name="Line 23"/>
                <p:cNvSpPr>
                  <a:spLocks noChangeAspect="1" noChangeShapeType="1"/>
                </p:cNvSpPr>
                <p:nvPr/>
              </p:nvSpPr>
              <p:spPr bwMode="auto">
                <a:xfrm>
                  <a:off x="1392" y="672"/>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7" name="Line 24"/>
                <p:cNvSpPr>
                  <a:spLocks noChangeAspect="1" noChangeShapeType="1"/>
                </p:cNvSpPr>
                <p:nvPr/>
              </p:nvSpPr>
              <p:spPr bwMode="auto">
                <a:xfrm flipH="1">
                  <a:off x="1344"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8" name="Line 25"/>
                <p:cNvSpPr>
                  <a:spLocks noChangeAspect="1" noChangeShapeType="1"/>
                </p:cNvSpPr>
                <p:nvPr/>
              </p:nvSpPr>
              <p:spPr bwMode="auto">
                <a:xfrm flipH="1">
                  <a:off x="1441"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9" name="Line 26"/>
                <p:cNvSpPr>
                  <a:spLocks noChangeAspect="1" noChangeShapeType="1"/>
                </p:cNvSpPr>
                <p:nvPr/>
              </p:nvSpPr>
              <p:spPr bwMode="auto">
                <a:xfrm flipH="1">
                  <a:off x="1538"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40" name="Line 27"/>
                <p:cNvSpPr>
                  <a:spLocks noChangeShapeType="1"/>
                </p:cNvSpPr>
                <p:nvPr/>
              </p:nvSpPr>
              <p:spPr bwMode="auto">
                <a:xfrm flipV="1">
                  <a:off x="1488" y="576"/>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4617" name="Group 28"/>
              <p:cNvGrpSpPr>
                <a:grpSpLocks/>
              </p:cNvGrpSpPr>
              <p:nvPr/>
            </p:nvGrpSpPr>
            <p:grpSpPr bwMode="auto">
              <a:xfrm>
                <a:off x="538" y="2016"/>
                <a:ext cx="197" cy="166"/>
                <a:chOff x="528" y="2832"/>
                <a:chExt cx="243" cy="193"/>
              </a:xfrm>
            </p:grpSpPr>
            <p:sp>
              <p:nvSpPr>
                <p:cNvPr id="24631" name="Line 29"/>
                <p:cNvSpPr>
                  <a:spLocks noChangeAspect="1" noChangeShapeType="1"/>
                </p:cNvSpPr>
                <p:nvPr/>
              </p:nvSpPr>
              <p:spPr bwMode="auto">
                <a:xfrm flipH="1">
                  <a:off x="528"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2" name="Line 30"/>
                <p:cNvSpPr>
                  <a:spLocks noChangeAspect="1" noChangeShapeType="1"/>
                </p:cNvSpPr>
                <p:nvPr/>
              </p:nvSpPr>
              <p:spPr bwMode="auto">
                <a:xfrm flipH="1">
                  <a:off x="625"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3" name="Line 31"/>
                <p:cNvSpPr>
                  <a:spLocks noChangeAspect="1" noChangeShapeType="1"/>
                </p:cNvSpPr>
                <p:nvPr/>
              </p:nvSpPr>
              <p:spPr bwMode="auto">
                <a:xfrm flipH="1">
                  <a:off x="722"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4" name="Line 32"/>
                <p:cNvSpPr>
                  <a:spLocks noChangeAspect="1" noChangeShapeType="1"/>
                </p:cNvSpPr>
                <p:nvPr/>
              </p:nvSpPr>
              <p:spPr bwMode="auto">
                <a:xfrm>
                  <a:off x="576" y="2928"/>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5" name="Line 33"/>
                <p:cNvSpPr>
                  <a:spLocks noChangeShapeType="1"/>
                </p:cNvSpPr>
                <p:nvPr/>
              </p:nvSpPr>
              <p:spPr bwMode="auto">
                <a:xfrm flipV="1">
                  <a:off x="672" y="2832"/>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4618" name="Line 34"/>
              <p:cNvSpPr>
                <a:spLocks noChangeShapeType="1"/>
              </p:cNvSpPr>
              <p:nvPr/>
            </p:nvSpPr>
            <p:spPr bwMode="auto">
              <a:xfrm flipV="1">
                <a:off x="887" y="1769"/>
                <a:ext cx="0" cy="24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19" name="Line 35"/>
              <p:cNvSpPr>
                <a:spLocks noChangeShapeType="1"/>
              </p:cNvSpPr>
              <p:nvPr/>
            </p:nvSpPr>
            <p:spPr bwMode="auto">
              <a:xfrm flipV="1">
                <a:off x="887" y="1273"/>
                <a:ext cx="0" cy="28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20" name="Oval 37"/>
              <p:cNvSpPr>
                <a:spLocks noChangeArrowheads="1"/>
              </p:cNvSpPr>
              <p:nvPr/>
            </p:nvSpPr>
            <p:spPr bwMode="auto">
              <a:xfrm>
                <a:off x="868" y="1253"/>
                <a:ext cx="39" cy="41"/>
              </a:xfrm>
              <a:prstGeom prst="ellipse">
                <a:avLst/>
              </a:prstGeom>
              <a:solidFill>
                <a:srgbClr val="FF0000"/>
              </a:solidFill>
              <a:ln w="12700">
                <a:solidFill>
                  <a:srgbClr val="FF0000"/>
                </a:solidFill>
                <a:round/>
                <a:headEnd/>
                <a:tailEnd/>
              </a:ln>
            </p:spPr>
            <p:txBody>
              <a:bodyPr wrap="none" anchor="ctr"/>
              <a:lstStyle/>
              <a:p>
                <a:endParaRPr lang="fr-FR" sz="1800"/>
              </a:p>
            </p:txBody>
          </p:sp>
          <p:grpSp>
            <p:nvGrpSpPr>
              <p:cNvPr id="24621" name="Group 38"/>
              <p:cNvGrpSpPr>
                <a:grpSpLocks/>
              </p:cNvGrpSpPr>
              <p:nvPr/>
            </p:nvGrpSpPr>
            <p:grpSpPr bwMode="auto">
              <a:xfrm>
                <a:off x="810" y="1536"/>
                <a:ext cx="391" cy="247"/>
                <a:chOff x="912" y="2273"/>
                <a:chExt cx="486" cy="288"/>
              </a:xfrm>
            </p:grpSpPr>
            <p:grpSp>
              <p:nvGrpSpPr>
                <p:cNvPr id="24625" name="Group 39"/>
                <p:cNvGrpSpPr>
                  <a:grpSpLocks/>
                </p:cNvGrpSpPr>
                <p:nvPr/>
              </p:nvGrpSpPr>
              <p:grpSpPr bwMode="auto">
                <a:xfrm>
                  <a:off x="912" y="2273"/>
                  <a:ext cx="192" cy="288"/>
                  <a:chOff x="1440" y="2160"/>
                  <a:chExt cx="192" cy="288"/>
                </a:xfrm>
              </p:grpSpPr>
              <p:sp>
                <p:nvSpPr>
                  <p:cNvPr id="24627" name="Line 40"/>
                  <p:cNvSpPr>
                    <a:spLocks noChangeShapeType="1"/>
                  </p:cNvSpPr>
                  <p:nvPr/>
                </p:nvSpPr>
                <p:spPr bwMode="auto">
                  <a:xfrm>
                    <a:off x="1440" y="2352"/>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28" name="Line 41"/>
                  <p:cNvSpPr>
                    <a:spLocks noChangeShapeType="1"/>
                  </p:cNvSpPr>
                  <p:nvPr/>
                </p:nvSpPr>
                <p:spPr bwMode="auto">
                  <a:xfrm>
                    <a:off x="1440" y="2256"/>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29" name="Line 42"/>
                  <p:cNvSpPr>
                    <a:spLocks noChangeShapeType="1"/>
                  </p:cNvSpPr>
                  <p:nvPr/>
                </p:nvSpPr>
                <p:spPr bwMode="auto">
                  <a:xfrm>
                    <a:off x="1536" y="2352"/>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30" name="Line 43"/>
                  <p:cNvSpPr>
                    <a:spLocks noChangeShapeType="1"/>
                  </p:cNvSpPr>
                  <p:nvPr/>
                </p:nvSpPr>
                <p:spPr bwMode="auto">
                  <a:xfrm>
                    <a:off x="1536" y="2160"/>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4626" name="Text Box 44"/>
                <p:cNvSpPr txBox="1">
                  <a:spLocks noChangeArrowheads="1"/>
                </p:cNvSpPr>
                <p:nvPr/>
              </p:nvSpPr>
              <p:spPr bwMode="auto">
                <a:xfrm>
                  <a:off x="1072" y="2315"/>
                  <a:ext cx="32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solidFill>
                        <a:srgbClr val="FF0000"/>
                      </a:solidFill>
                      <a:latin typeface="Times New Roman" pitchFamily="18" charset="0"/>
                    </a:rPr>
                    <a:t>C d</a:t>
                  </a:r>
                </a:p>
              </p:txBody>
            </p:sp>
          </p:grpSp>
          <p:sp>
            <p:nvSpPr>
              <p:cNvPr id="24622" name="Line 45"/>
              <p:cNvSpPr>
                <a:spLocks noChangeShapeType="1"/>
              </p:cNvSpPr>
              <p:nvPr/>
            </p:nvSpPr>
            <p:spPr bwMode="auto">
              <a:xfrm flipV="1">
                <a:off x="655" y="1273"/>
                <a:ext cx="0" cy="20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23" name="Line 46"/>
              <p:cNvSpPr>
                <a:spLocks noChangeShapeType="1"/>
              </p:cNvSpPr>
              <p:nvPr/>
            </p:nvSpPr>
            <p:spPr bwMode="auto">
              <a:xfrm flipV="1">
                <a:off x="655" y="1851"/>
                <a:ext cx="0" cy="16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4624" name="Rectangle 47"/>
              <p:cNvSpPr>
                <a:spLocks noChangeArrowheads="1"/>
              </p:cNvSpPr>
              <p:nvPr/>
            </p:nvSpPr>
            <p:spPr bwMode="auto">
              <a:xfrm>
                <a:off x="340" y="1162"/>
                <a:ext cx="816" cy="1043"/>
              </a:xfrm>
              <a:prstGeom prst="rect">
                <a:avLst/>
              </a:prstGeom>
              <a:noFill/>
              <a:ln w="254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grpSp>
        <p:sp>
          <p:nvSpPr>
            <p:cNvPr id="24611" name="Text Box 103"/>
            <p:cNvSpPr txBox="1">
              <a:spLocks noChangeArrowheads="1"/>
            </p:cNvSpPr>
            <p:nvPr/>
          </p:nvSpPr>
          <p:spPr bwMode="auto">
            <a:xfrm>
              <a:off x="430213" y="2390775"/>
              <a:ext cx="118268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b="1"/>
                <a:t>Détecteur</a:t>
              </a:r>
            </a:p>
          </p:txBody>
        </p:sp>
        <p:sp>
          <p:nvSpPr>
            <p:cNvPr id="237" name="Line 39"/>
            <p:cNvSpPr>
              <a:spLocks noChangeShapeType="1"/>
            </p:cNvSpPr>
            <p:nvPr/>
          </p:nvSpPr>
          <p:spPr bwMode="auto">
            <a:xfrm>
              <a:off x="1814513" y="2857500"/>
              <a:ext cx="130175" cy="0"/>
            </a:xfrm>
            <a:prstGeom prst="line">
              <a:avLst/>
            </a:prstGeom>
            <a:noFill/>
            <a:ln w="952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fr-FR"/>
            </a:p>
          </p:txBody>
        </p:sp>
      </p:grpSp>
      <p:grpSp>
        <p:nvGrpSpPr>
          <p:cNvPr id="3" name="Groupe 2"/>
          <p:cNvGrpSpPr/>
          <p:nvPr/>
        </p:nvGrpSpPr>
        <p:grpSpPr>
          <a:xfrm>
            <a:off x="6012200" y="1744663"/>
            <a:ext cx="2401550" cy="2022475"/>
            <a:chOff x="6012200" y="1744663"/>
            <a:chExt cx="2401550" cy="2022475"/>
          </a:xfrm>
        </p:grpSpPr>
        <p:grpSp>
          <p:nvGrpSpPr>
            <p:cNvPr id="24595" name="Group 103"/>
            <p:cNvGrpSpPr>
              <a:grpSpLocks/>
            </p:cNvGrpSpPr>
            <p:nvPr/>
          </p:nvGrpSpPr>
          <p:grpSpPr bwMode="auto">
            <a:xfrm rot="16200000">
              <a:off x="6872287" y="1524001"/>
              <a:ext cx="144463" cy="1223962"/>
              <a:chOff x="2607" y="1933"/>
              <a:chExt cx="91" cy="771"/>
            </a:xfrm>
          </p:grpSpPr>
          <p:sp>
            <p:nvSpPr>
              <p:cNvPr id="24652" name="Rectangle 126"/>
              <p:cNvSpPr>
                <a:spLocks noChangeArrowheads="1"/>
              </p:cNvSpPr>
              <p:nvPr/>
            </p:nvSpPr>
            <p:spPr bwMode="auto">
              <a:xfrm>
                <a:off x="2607" y="2160"/>
                <a:ext cx="91" cy="31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4653" name="Line 105"/>
              <p:cNvSpPr>
                <a:spLocks noChangeShapeType="1"/>
              </p:cNvSpPr>
              <p:nvPr/>
            </p:nvSpPr>
            <p:spPr bwMode="auto">
              <a:xfrm flipV="1">
                <a:off x="2653" y="1933"/>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54" name="Line 106"/>
              <p:cNvSpPr>
                <a:spLocks noChangeShapeType="1"/>
              </p:cNvSpPr>
              <p:nvPr/>
            </p:nvSpPr>
            <p:spPr bwMode="auto">
              <a:xfrm flipV="1">
                <a:off x="2653" y="2477"/>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4596" name="Text Box 107"/>
            <p:cNvSpPr txBox="1">
              <a:spLocks noChangeArrowheads="1"/>
            </p:cNvSpPr>
            <p:nvPr/>
          </p:nvSpPr>
          <p:spPr bwMode="auto">
            <a:xfrm>
              <a:off x="6761163" y="1744663"/>
              <a:ext cx="396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Z</a:t>
              </a:r>
              <a:r>
                <a:rPr lang="fr-FR" sz="1600" baseline="-25000"/>
                <a:t>f</a:t>
              </a:r>
            </a:p>
          </p:txBody>
        </p:sp>
        <p:sp>
          <p:nvSpPr>
            <p:cNvPr id="24597" name="Freeform 113"/>
            <p:cNvSpPr>
              <a:spLocks/>
            </p:cNvSpPr>
            <p:nvPr/>
          </p:nvSpPr>
          <p:spPr bwMode="auto">
            <a:xfrm>
              <a:off x="6332538" y="2133600"/>
              <a:ext cx="360362" cy="720725"/>
            </a:xfrm>
            <a:custGeom>
              <a:avLst/>
              <a:gdLst>
                <a:gd name="T0" fmla="*/ 2147483647 w 227"/>
                <a:gd name="T1" fmla="*/ 2147483647 h 454"/>
                <a:gd name="T2" fmla="*/ 0 w 227"/>
                <a:gd name="T3" fmla="*/ 2147483647 h 454"/>
                <a:gd name="T4" fmla="*/ 0 w 227"/>
                <a:gd name="T5" fmla="*/ 0 h 454"/>
                <a:gd name="T6" fmla="*/ 2147483647 w 227"/>
                <a:gd name="T7" fmla="*/ 0 h 454"/>
                <a:gd name="T8" fmla="*/ 0 60000 65536"/>
                <a:gd name="T9" fmla="*/ 0 60000 65536"/>
                <a:gd name="T10" fmla="*/ 0 60000 65536"/>
                <a:gd name="T11" fmla="*/ 0 60000 65536"/>
                <a:gd name="T12" fmla="*/ 0 w 227"/>
                <a:gd name="T13" fmla="*/ 0 h 454"/>
                <a:gd name="T14" fmla="*/ 227 w 227"/>
                <a:gd name="T15" fmla="*/ 454 h 454"/>
              </a:gdLst>
              <a:ahLst/>
              <a:cxnLst>
                <a:cxn ang="T8">
                  <a:pos x="T0" y="T1"/>
                </a:cxn>
                <a:cxn ang="T9">
                  <a:pos x="T2" y="T3"/>
                </a:cxn>
                <a:cxn ang="T10">
                  <a:pos x="T4" y="T5"/>
                </a:cxn>
                <a:cxn ang="T11">
                  <a:pos x="T6" y="T7"/>
                </a:cxn>
              </a:cxnLst>
              <a:rect l="T12" t="T13" r="T14" b="T15"/>
              <a:pathLst>
                <a:path w="227" h="454">
                  <a:moveTo>
                    <a:pt x="136" y="454"/>
                  </a:moveTo>
                  <a:lnTo>
                    <a:pt x="0" y="454"/>
                  </a:lnTo>
                  <a:lnTo>
                    <a:pt x="0" y="0"/>
                  </a:lnTo>
                  <a:lnTo>
                    <a:pt x="227"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598" name="Line 114"/>
            <p:cNvSpPr>
              <a:spLocks noChangeShapeType="1"/>
            </p:cNvSpPr>
            <p:nvPr/>
          </p:nvSpPr>
          <p:spPr bwMode="auto">
            <a:xfrm flipV="1">
              <a:off x="7199313" y="2852738"/>
              <a:ext cx="8128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599" name="Freeform 115"/>
            <p:cNvSpPr>
              <a:spLocks/>
            </p:cNvSpPr>
            <p:nvPr/>
          </p:nvSpPr>
          <p:spPr bwMode="auto">
            <a:xfrm>
              <a:off x="7289800" y="2133600"/>
              <a:ext cx="287338" cy="720725"/>
            </a:xfrm>
            <a:custGeom>
              <a:avLst/>
              <a:gdLst>
                <a:gd name="T0" fmla="*/ 0 w 181"/>
                <a:gd name="T1" fmla="*/ 0 h 635"/>
                <a:gd name="T2" fmla="*/ 2147483647 w 181"/>
                <a:gd name="T3" fmla="*/ 0 h 635"/>
                <a:gd name="T4" fmla="*/ 2147483647 w 181"/>
                <a:gd name="T5" fmla="*/ 2147483647 h 635"/>
                <a:gd name="T6" fmla="*/ 0 60000 65536"/>
                <a:gd name="T7" fmla="*/ 0 60000 65536"/>
                <a:gd name="T8" fmla="*/ 0 60000 65536"/>
                <a:gd name="T9" fmla="*/ 0 w 181"/>
                <a:gd name="T10" fmla="*/ 0 h 635"/>
                <a:gd name="T11" fmla="*/ 181 w 181"/>
                <a:gd name="T12" fmla="*/ 635 h 635"/>
              </a:gdLst>
              <a:ahLst/>
              <a:cxnLst>
                <a:cxn ang="T6">
                  <a:pos x="T0" y="T1"/>
                </a:cxn>
                <a:cxn ang="T7">
                  <a:pos x="T2" y="T3"/>
                </a:cxn>
                <a:cxn ang="T8">
                  <a:pos x="T4" y="T5"/>
                </a:cxn>
              </a:cxnLst>
              <a:rect l="T9" t="T10" r="T11" b="T12"/>
              <a:pathLst>
                <a:path w="181" h="635">
                  <a:moveTo>
                    <a:pt x="0" y="0"/>
                  </a:moveTo>
                  <a:lnTo>
                    <a:pt x="181" y="0"/>
                  </a:lnTo>
                  <a:lnTo>
                    <a:pt x="181" y="635"/>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00" name="Text Box 129"/>
            <p:cNvSpPr txBox="1">
              <a:spLocks noChangeArrowheads="1"/>
            </p:cNvSpPr>
            <p:nvPr/>
          </p:nvSpPr>
          <p:spPr bwMode="auto">
            <a:xfrm>
              <a:off x="6012200" y="3429000"/>
              <a:ext cx="1999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b="1" dirty="0">
                  <a:solidFill>
                    <a:srgbClr val="3333CC"/>
                  </a:solidFill>
                </a:rPr>
                <a:t>Préamplificateur</a:t>
              </a:r>
            </a:p>
          </p:txBody>
        </p:sp>
        <p:sp>
          <p:nvSpPr>
            <p:cNvPr id="24606" name="AutoShape 3"/>
            <p:cNvSpPr>
              <a:spLocks noChangeArrowheads="1"/>
            </p:cNvSpPr>
            <p:nvPr/>
          </p:nvSpPr>
          <p:spPr bwMode="auto">
            <a:xfrm rot="5400000">
              <a:off x="6587332" y="2586831"/>
              <a:ext cx="687388" cy="536575"/>
            </a:xfrm>
            <a:prstGeom prst="triangle">
              <a:avLst>
                <a:gd name="adj" fmla="val 50000"/>
              </a:avLst>
            </a:prstGeom>
            <a:gradFill rotWithShape="1">
              <a:gsLst>
                <a:gs pos="0">
                  <a:schemeClr val="accent1"/>
                </a:gs>
                <a:gs pos="100000">
                  <a:srgbClr val="07335C"/>
                </a:gs>
              </a:gsLst>
              <a:path path="shape">
                <a:fillToRect l="50000" t="50000" r="50000" b="50000"/>
              </a:path>
            </a:gradFill>
            <a:ln w="9525">
              <a:solidFill>
                <a:schemeClr val="tx1"/>
              </a:solidFill>
              <a:miter lim="800000"/>
              <a:headEnd/>
              <a:tailEnd/>
            </a:ln>
          </p:spPr>
          <p:txBody>
            <a:bodyPr wrap="none" anchor="ctr"/>
            <a:lstStyle/>
            <a:p>
              <a:pPr algn="ctr"/>
              <a:endParaRPr lang="fr-FR" sz="1800"/>
            </a:p>
          </p:txBody>
        </p:sp>
        <p:sp>
          <p:nvSpPr>
            <p:cNvPr id="162" name="Text Box 52"/>
            <p:cNvSpPr txBox="1">
              <a:spLocks noChangeArrowheads="1"/>
            </p:cNvSpPr>
            <p:nvPr/>
          </p:nvSpPr>
          <p:spPr bwMode="auto">
            <a:xfrm>
              <a:off x="7842250" y="2525713"/>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FF0000"/>
                  </a:solidFill>
                  <a:miter lim="800000"/>
                  <a:headEnd type="none" w="sm" len="sm"/>
                  <a:tailEnd type="none" w="sm" len="sm"/>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kumimoji="1" lang="fr-FR" sz="1800" b="1">
                  <a:solidFill>
                    <a:srgbClr val="000099"/>
                  </a:solidFill>
                </a:rPr>
                <a:t>V</a:t>
              </a:r>
              <a:r>
                <a:rPr kumimoji="1" lang="fr-FR" sz="1800" b="1" baseline="-25000">
                  <a:solidFill>
                    <a:srgbClr val="000099"/>
                  </a:solidFill>
                </a:rPr>
                <a:t>out</a:t>
              </a:r>
            </a:p>
          </p:txBody>
        </p:sp>
        <p:sp>
          <p:nvSpPr>
            <p:cNvPr id="24608" name="Text Box 117"/>
            <p:cNvSpPr txBox="1">
              <a:spLocks noChangeArrowheads="1"/>
            </p:cNvSpPr>
            <p:nvPr/>
          </p:nvSpPr>
          <p:spPr bwMode="auto">
            <a:xfrm>
              <a:off x="6588125" y="2709863"/>
              <a:ext cx="6477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dirty="0">
                  <a:solidFill>
                    <a:schemeClr val="bg1"/>
                  </a:solidFill>
                </a:rPr>
                <a:t>Ampli</a:t>
              </a:r>
            </a:p>
          </p:txBody>
        </p:sp>
        <p:sp>
          <p:nvSpPr>
            <p:cNvPr id="2" name="Rectangle 1"/>
            <p:cNvSpPr/>
            <p:nvPr/>
          </p:nvSpPr>
          <p:spPr>
            <a:xfrm>
              <a:off x="6224588" y="1776413"/>
              <a:ext cx="1530350" cy="1624012"/>
            </a:xfrm>
            <a:prstGeom prst="rect">
              <a:avLst/>
            </a:prstGeom>
            <a:noFill/>
            <a:ln>
              <a:solidFill>
                <a:schemeClr val="accent1"/>
              </a:solidFill>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grpSp>
      <p:grpSp>
        <p:nvGrpSpPr>
          <p:cNvPr id="6" name="Groupe 5"/>
          <p:cNvGrpSpPr/>
          <p:nvPr/>
        </p:nvGrpSpPr>
        <p:grpSpPr>
          <a:xfrm>
            <a:off x="1560513" y="1700213"/>
            <a:ext cx="5102225" cy="2159000"/>
            <a:chOff x="1560513" y="1700213"/>
            <a:chExt cx="5102225" cy="2159000"/>
          </a:xfrm>
        </p:grpSpPr>
        <p:sp>
          <p:nvSpPr>
            <p:cNvPr id="24584" name="Line 73"/>
            <p:cNvSpPr>
              <a:spLocks noChangeShapeType="1"/>
            </p:cNvSpPr>
            <p:nvPr/>
          </p:nvSpPr>
          <p:spPr bwMode="auto">
            <a:xfrm>
              <a:off x="1560513" y="2859088"/>
              <a:ext cx="39100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01" name="Line 130"/>
            <p:cNvSpPr>
              <a:spLocks noChangeShapeType="1"/>
            </p:cNvSpPr>
            <p:nvPr/>
          </p:nvSpPr>
          <p:spPr bwMode="auto">
            <a:xfrm flipV="1">
              <a:off x="5546725" y="2854325"/>
              <a:ext cx="1116013" cy="4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5" name="Groupe 4"/>
            <p:cNvGrpSpPr/>
            <p:nvPr/>
          </p:nvGrpSpPr>
          <p:grpSpPr>
            <a:xfrm>
              <a:off x="2051050" y="1700213"/>
              <a:ext cx="3600450" cy="2159000"/>
              <a:chOff x="2051050" y="1700213"/>
              <a:chExt cx="3600450" cy="2159000"/>
            </a:xfrm>
          </p:grpSpPr>
          <p:sp>
            <p:nvSpPr>
              <p:cNvPr id="24582" name="Line 71"/>
              <p:cNvSpPr>
                <a:spLocks noChangeShapeType="1"/>
              </p:cNvSpPr>
              <p:nvPr/>
            </p:nvSpPr>
            <p:spPr bwMode="auto">
              <a:xfrm flipV="1">
                <a:off x="4859338" y="2139950"/>
                <a:ext cx="0" cy="719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583" name="Text Box 72"/>
              <p:cNvSpPr txBox="1">
                <a:spLocks noChangeArrowheads="1"/>
              </p:cNvSpPr>
              <p:nvPr/>
            </p:nvSpPr>
            <p:spPr bwMode="auto">
              <a:xfrm>
                <a:off x="2051050" y="1938338"/>
                <a:ext cx="1622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b="1"/>
                  <a:t>Haute Tension</a:t>
                </a:r>
              </a:p>
            </p:txBody>
          </p:sp>
          <p:sp>
            <p:nvSpPr>
              <p:cNvPr id="24585" name="Oval 74"/>
              <p:cNvSpPr>
                <a:spLocks noChangeArrowheads="1"/>
              </p:cNvSpPr>
              <p:nvPr/>
            </p:nvSpPr>
            <p:spPr bwMode="auto">
              <a:xfrm>
                <a:off x="2303463" y="2679700"/>
                <a:ext cx="142875" cy="3238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nvGrpSpPr>
              <p:cNvPr id="24586" name="Group 75"/>
              <p:cNvGrpSpPr>
                <a:grpSpLocks/>
              </p:cNvGrpSpPr>
              <p:nvPr/>
            </p:nvGrpSpPr>
            <p:grpSpPr bwMode="auto">
              <a:xfrm>
                <a:off x="2230438" y="3003550"/>
                <a:ext cx="288925" cy="215900"/>
                <a:chOff x="2200" y="1978"/>
                <a:chExt cx="182" cy="136"/>
              </a:xfrm>
            </p:grpSpPr>
            <p:sp>
              <p:nvSpPr>
                <p:cNvPr id="24658" name="Rectangle 139" descr="Diagonales larges vers le haut"/>
                <p:cNvSpPr>
                  <a:spLocks noChangeArrowheads="1"/>
                </p:cNvSpPr>
                <p:nvPr/>
              </p:nvSpPr>
              <p:spPr bwMode="auto">
                <a:xfrm>
                  <a:off x="2200" y="2069"/>
                  <a:ext cx="182" cy="45"/>
                </a:xfrm>
                <a:prstGeom prst="rect">
                  <a:avLst/>
                </a:prstGeom>
                <a:pattFill prst="wdUpDiag">
                  <a:fgClr>
                    <a:srgbClr val="000000"/>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24659" name="Line 77"/>
                <p:cNvSpPr>
                  <a:spLocks noChangeShapeType="1"/>
                </p:cNvSpPr>
                <p:nvPr/>
              </p:nvSpPr>
              <p:spPr bwMode="auto">
                <a:xfrm>
                  <a:off x="2200" y="2069"/>
                  <a:ext cx="1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60" name="Line 78"/>
                <p:cNvSpPr>
                  <a:spLocks noChangeShapeType="1"/>
                </p:cNvSpPr>
                <p:nvPr/>
              </p:nvSpPr>
              <p:spPr bwMode="auto">
                <a:xfrm flipV="1">
                  <a:off x="2291" y="1978"/>
                  <a:ext cx="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4587" name="Oval 79"/>
              <p:cNvSpPr>
                <a:spLocks noChangeArrowheads="1"/>
              </p:cNvSpPr>
              <p:nvPr/>
            </p:nvSpPr>
            <p:spPr bwMode="auto">
              <a:xfrm>
                <a:off x="4573588" y="2679700"/>
                <a:ext cx="142875" cy="3238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nvGrpSpPr>
              <p:cNvPr id="24588" name="Group 80"/>
              <p:cNvGrpSpPr>
                <a:grpSpLocks/>
              </p:cNvGrpSpPr>
              <p:nvPr/>
            </p:nvGrpSpPr>
            <p:grpSpPr bwMode="auto">
              <a:xfrm>
                <a:off x="4500563" y="3003550"/>
                <a:ext cx="288925" cy="215900"/>
                <a:chOff x="2200" y="1978"/>
                <a:chExt cx="182" cy="136"/>
              </a:xfrm>
            </p:grpSpPr>
            <p:sp>
              <p:nvSpPr>
                <p:cNvPr id="24655" name="Rectangle 136" descr="Diagonales larges vers le haut"/>
                <p:cNvSpPr>
                  <a:spLocks noChangeArrowheads="1"/>
                </p:cNvSpPr>
                <p:nvPr/>
              </p:nvSpPr>
              <p:spPr bwMode="auto">
                <a:xfrm>
                  <a:off x="2200" y="2069"/>
                  <a:ext cx="182" cy="45"/>
                </a:xfrm>
                <a:prstGeom prst="rect">
                  <a:avLst/>
                </a:prstGeom>
                <a:pattFill prst="wdUpDiag">
                  <a:fgClr>
                    <a:srgbClr val="000000"/>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24656" name="Line 82"/>
                <p:cNvSpPr>
                  <a:spLocks noChangeShapeType="1"/>
                </p:cNvSpPr>
                <p:nvPr/>
              </p:nvSpPr>
              <p:spPr bwMode="auto">
                <a:xfrm>
                  <a:off x="2200" y="2069"/>
                  <a:ext cx="1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57" name="Line 83"/>
                <p:cNvSpPr>
                  <a:spLocks noChangeShapeType="1"/>
                </p:cNvSpPr>
                <p:nvPr/>
              </p:nvSpPr>
              <p:spPr bwMode="auto">
                <a:xfrm flipV="1">
                  <a:off x="2291" y="1978"/>
                  <a:ext cx="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4589" name="Line 84"/>
              <p:cNvSpPr>
                <a:spLocks noChangeShapeType="1"/>
              </p:cNvSpPr>
              <p:nvPr/>
            </p:nvSpPr>
            <p:spPr bwMode="auto">
              <a:xfrm>
                <a:off x="2387600" y="3003550"/>
                <a:ext cx="22574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590" name="Line 85"/>
              <p:cNvSpPr>
                <a:spLocks noChangeShapeType="1"/>
              </p:cNvSpPr>
              <p:nvPr/>
            </p:nvSpPr>
            <p:spPr bwMode="auto">
              <a:xfrm>
                <a:off x="5475288" y="2709863"/>
                <a:ext cx="0" cy="28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591" name="Line 86"/>
              <p:cNvSpPr>
                <a:spLocks noChangeShapeType="1"/>
              </p:cNvSpPr>
              <p:nvPr/>
            </p:nvSpPr>
            <p:spPr bwMode="auto">
              <a:xfrm>
                <a:off x="5546725" y="2709863"/>
                <a:ext cx="0" cy="28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592" name="Text Box 87"/>
              <p:cNvSpPr txBox="1">
                <a:spLocks noChangeArrowheads="1"/>
              </p:cNvSpPr>
              <p:nvPr/>
            </p:nvSpPr>
            <p:spPr bwMode="auto">
              <a:xfrm>
                <a:off x="2411413" y="3273425"/>
                <a:ext cx="23066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b="1" dirty="0"/>
                  <a:t>Ligne de transmission</a:t>
                </a:r>
              </a:p>
              <a:p>
                <a:pPr algn="ctr" eaLnBrk="1" hangingPunct="1"/>
                <a:r>
                  <a:rPr lang="fr-FR" sz="1600" b="1" dirty="0" err="1"/>
                  <a:t>Zc</a:t>
                </a:r>
                <a:r>
                  <a:rPr lang="fr-FR" sz="1600" b="1" dirty="0"/>
                  <a:t> = 50</a:t>
                </a:r>
                <a:r>
                  <a:rPr lang="fr-FR" sz="1600" b="1" dirty="0">
                    <a:latin typeface="Symbol" pitchFamily="18" charset="2"/>
                  </a:rPr>
                  <a:t>W</a:t>
                </a:r>
              </a:p>
            </p:txBody>
          </p:sp>
          <p:sp>
            <p:nvSpPr>
              <p:cNvPr id="24594" name="Text Box 92"/>
              <p:cNvSpPr txBox="1">
                <a:spLocks noChangeArrowheads="1"/>
              </p:cNvSpPr>
              <p:nvPr/>
            </p:nvSpPr>
            <p:spPr bwMode="auto">
              <a:xfrm>
                <a:off x="4041775" y="1700213"/>
                <a:ext cx="422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Rp</a:t>
                </a:r>
              </a:p>
            </p:txBody>
          </p:sp>
          <p:grpSp>
            <p:nvGrpSpPr>
              <p:cNvPr id="24602" name="Group 139"/>
              <p:cNvGrpSpPr>
                <a:grpSpLocks/>
              </p:cNvGrpSpPr>
              <p:nvPr/>
            </p:nvGrpSpPr>
            <p:grpSpPr bwMode="auto">
              <a:xfrm rot="5400000">
                <a:off x="4175126" y="1528762"/>
                <a:ext cx="144462" cy="1223963"/>
                <a:chOff x="2607" y="1933"/>
                <a:chExt cx="91" cy="771"/>
              </a:xfrm>
            </p:grpSpPr>
            <p:sp>
              <p:nvSpPr>
                <p:cNvPr id="24649" name="Rectangle 120"/>
                <p:cNvSpPr>
                  <a:spLocks noChangeArrowheads="1"/>
                </p:cNvSpPr>
                <p:nvPr/>
              </p:nvSpPr>
              <p:spPr bwMode="auto">
                <a:xfrm>
                  <a:off x="2607" y="2160"/>
                  <a:ext cx="91" cy="31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4650" name="Line 141"/>
                <p:cNvSpPr>
                  <a:spLocks noChangeShapeType="1"/>
                </p:cNvSpPr>
                <p:nvPr/>
              </p:nvSpPr>
              <p:spPr bwMode="auto">
                <a:xfrm flipV="1">
                  <a:off x="2653" y="1933"/>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51" name="Line 142"/>
                <p:cNvSpPr>
                  <a:spLocks noChangeShapeType="1"/>
                </p:cNvSpPr>
                <p:nvPr/>
              </p:nvSpPr>
              <p:spPr bwMode="auto">
                <a:xfrm flipV="1">
                  <a:off x="2653" y="2477"/>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4603" name="Line 84"/>
              <p:cNvSpPr>
                <a:spLocks noChangeShapeType="1"/>
              </p:cNvSpPr>
              <p:nvPr/>
            </p:nvSpPr>
            <p:spPr bwMode="auto">
              <a:xfrm>
                <a:off x="2397125" y="2681288"/>
                <a:ext cx="22574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14" name="Text Box 92"/>
              <p:cNvSpPr txBox="1">
                <a:spLocks noChangeArrowheads="1"/>
              </p:cNvSpPr>
              <p:nvPr/>
            </p:nvSpPr>
            <p:spPr bwMode="auto">
              <a:xfrm>
                <a:off x="5287963" y="2371725"/>
                <a:ext cx="3635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Cl</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580"/>
                                        </p:tgtEl>
                                        <p:attrNameLst>
                                          <p:attrName>style.visibility</p:attrName>
                                        </p:attrNameLst>
                                      </p:cBhvr>
                                      <p:to>
                                        <p:strVal val="visible"/>
                                      </p:to>
                                    </p:set>
                                    <p:anim calcmode="lin" valueType="num">
                                      <p:cBhvr>
                                        <p:cTn id="35" dur="500" fill="hold"/>
                                        <p:tgtEl>
                                          <p:spTgt spid="24580"/>
                                        </p:tgtEl>
                                        <p:attrNameLst>
                                          <p:attrName>ppt_w</p:attrName>
                                        </p:attrNameLst>
                                      </p:cBhvr>
                                      <p:tavLst>
                                        <p:tav tm="0">
                                          <p:val>
                                            <p:fltVal val="0"/>
                                          </p:val>
                                        </p:tav>
                                        <p:tav tm="100000">
                                          <p:val>
                                            <p:strVal val="#ppt_w"/>
                                          </p:val>
                                        </p:tav>
                                      </p:tavLst>
                                    </p:anim>
                                    <p:anim calcmode="lin" valueType="num">
                                      <p:cBhvr>
                                        <p:cTn id="36" dur="500" fill="hold"/>
                                        <p:tgtEl>
                                          <p:spTgt spid="24580"/>
                                        </p:tgtEl>
                                        <p:attrNameLst>
                                          <p:attrName>ppt_h</p:attrName>
                                        </p:attrNameLst>
                                      </p:cBhvr>
                                      <p:tavLst>
                                        <p:tav tm="0">
                                          <p:val>
                                            <p:fltVal val="0"/>
                                          </p:val>
                                        </p:tav>
                                        <p:tav tm="100000">
                                          <p:val>
                                            <p:strVal val="#ppt_h"/>
                                          </p:val>
                                        </p:tav>
                                      </p:tavLst>
                                    </p:anim>
                                    <p:animEffect transition="in" filter="fade">
                                      <p:cBhvr>
                                        <p:cTn id="3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38125" y="260350"/>
            <a:ext cx="6651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préamplificateur de charges (PAC)</a:t>
            </a:r>
          </a:p>
        </p:txBody>
      </p:sp>
      <p:sp>
        <p:nvSpPr>
          <p:cNvPr id="25603" name="AutoShape 3"/>
          <p:cNvSpPr>
            <a:spLocks noChangeArrowheads="1"/>
          </p:cNvSpPr>
          <p:nvPr/>
        </p:nvSpPr>
        <p:spPr bwMode="auto">
          <a:xfrm rot="5400000">
            <a:off x="2494757" y="1599406"/>
            <a:ext cx="687388" cy="536575"/>
          </a:xfrm>
          <a:prstGeom prst="triangle">
            <a:avLst>
              <a:gd name="adj" fmla="val 50000"/>
            </a:avLst>
          </a:prstGeom>
          <a:gradFill rotWithShape="1">
            <a:gsLst>
              <a:gs pos="0">
                <a:schemeClr val="accent1"/>
              </a:gs>
              <a:gs pos="100000">
                <a:srgbClr val="07335C"/>
              </a:gs>
            </a:gsLst>
            <a:path path="shape">
              <a:fillToRect l="50000" t="50000" r="50000" b="50000"/>
            </a:path>
          </a:gradFill>
          <a:ln w="9525">
            <a:solidFill>
              <a:schemeClr val="tx1"/>
            </a:solidFill>
            <a:miter lim="800000"/>
            <a:headEnd/>
            <a:tailEnd/>
          </a:ln>
        </p:spPr>
        <p:txBody>
          <a:bodyPr wrap="none" anchor="ctr"/>
          <a:lstStyle/>
          <a:p>
            <a:pPr algn="ctr"/>
            <a:endParaRPr lang="fr-FR" sz="1800"/>
          </a:p>
        </p:txBody>
      </p:sp>
      <p:sp>
        <p:nvSpPr>
          <p:cNvPr id="60446" name="Text Box 52"/>
          <p:cNvSpPr txBox="1">
            <a:spLocks noChangeArrowheads="1"/>
          </p:cNvSpPr>
          <p:nvPr/>
        </p:nvSpPr>
        <p:spPr bwMode="auto">
          <a:xfrm>
            <a:off x="3716338" y="1557338"/>
            <a:ext cx="16748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FF0000"/>
                </a:solidFill>
                <a:miter lim="800000"/>
                <a:headEnd type="none" w="sm" len="sm"/>
                <a:tailEnd type="none" w="sm" len="sm"/>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kumimoji="1" lang="fr-FR" sz="1800" b="1">
                <a:solidFill>
                  <a:srgbClr val="000099"/>
                </a:solidFill>
              </a:rPr>
              <a:t>V</a:t>
            </a:r>
            <a:r>
              <a:rPr kumimoji="1" lang="fr-FR" sz="1800" b="1" baseline="-25000">
                <a:solidFill>
                  <a:srgbClr val="000099"/>
                </a:solidFill>
              </a:rPr>
              <a:t>out</a:t>
            </a:r>
            <a:r>
              <a:rPr kumimoji="1" lang="fr-FR" sz="1800" b="1">
                <a:solidFill>
                  <a:srgbClr val="000099"/>
                </a:solidFill>
              </a:rPr>
              <a:t> = -Q</a:t>
            </a:r>
            <a:r>
              <a:rPr kumimoji="1" lang="fr-FR" sz="1800" b="1" baseline="-25000">
                <a:solidFill>
                  <a:srgbClr val="000099"/>
                </a:solidFill>
              </a:rPr>
              <a:t>0</a:t>
            </a:r>
            <a:r>
              <a:rPr kumimoji="1" lang="fr-FR" sz="1800" b="1">
                <a:solidFill>
                  <a:srgbClr val="000099"/>
                </a:solidFill>
              </a:rPr>
              <a:t>/C</a:t>
            </a:r>
            <a:r>
              <a:rPr kumimoji="1" lang="fr-FR" sz="1800" b="1" baseline="-25000">
                <a:solidFill>
                  <a:srgbClr val="000099"/>
                </a:solidFill>
              </a:rPr>
              <a:t>f</a:t>
            </a:r>
          </a:p>
        </p:txBody>
      </p:sp>
      <p:sp>
        <p:nvSpPr>
          <p:cNvPr id="57" name="Espace réservé du numéro de diapositive 9"/>
          <p:cNvSpPr>
            <a:spLocks noGrp="1"/>
          </p:cNvSpPr>
          <p:nvPr>
            <p:ph type="sldNum" sz="quarter" idx="12"/>
          </p:nvPr>
        </p:nvSpPr>
        <p:spPr>
          <a:xfrm>
            <a:off x="7924800" y="6356350"/>
            <a:ext cx="762000" cy="365125"/>
          </a:xfrm>
        </p:spPr>
        <p:txBody>
          <a:bodyPr/>
          <a:lstStyle/>
          <a:p>
            <a:pPr>
              <a:defRPr/>
            </a:pPr>
            <a:fld id="{D71A7E95-DDE2-4E7F-B9E0-3377DFD445CE}" type="slidenum">
              <a:rPr lang="fr-FR">
                <a:solidFill>
                  <a:schemeClr val="tx1">
                    <a:lumMod val="50000"/>
                    <a:lumOff val="50000"/>
                  </a:schemeClr>
                </a:solidFill>
              </a:rPr>
              <a:pPr>
                <a:defRPr/>
              </a:pPr>
              <a:t>19</a:t>
            </a:fld>
            <a:endParaRPr lang="fr-FR" dirty="0">
              <a:solidFill>
                <a:schemeClr val="tx1">
                  <a:lumMod val="50000"/>
                  <a:lumOff val="50000"/>
                </a:schemeClr>
              </a:solidFill>
            </a:endParaRPr>
          </a:p>
        </p:txBody>
      </p:sp>
      <p:pic>
        <p:nvPicPr>
          <p:cNvPr id="60470" name="Picture 58" descr="vout_PACid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2133600"/>
            <a:ext cx="1944687"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77" name="Picture 61"/>
          <p:cNvPicPr>
            <a:picLocks noChangeAspect="1" noChangeArrowheads="1"/>
          </p:cNvPicPr>
          <p:nvPr/>
        </p:nvPicPr>
        <p:blipFill>
          <a:blip r:embed="rId4">
            <a:extLst>
              <a:ext uri="{28A0092B-C50C-407E-A947-70E740481C1C}">
                <a14:useLocalDpi xmlns:a14="http://schemas.microsoft.com/office/drawing/2010/main" val="0"/>
              </a:ext>
            </a:extLst>
          </a:blip>
          <a:srcRect l="3008" t="52971" r="74765" b="10056"/>
          <a:stretch>
            <a:fillRect/>
          </a:stretch>
        </p:blipFill>
        <p:spPr bwMode="auto">
          <a:xfrm>
            <a:off x="1835150" y="2278063"/>
            <a:ext cx="15128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25609" name="Line 36"/>
          <p:cNvSpPr>
            <a:spLocks noChangeShapeType="1"/>
          </p:cNvSpPr>
          <p:nvPr/>
        </p:nvSpPr>
        <p:spPr bwMode="auto">
          <a:xfrm>
            <a:off x="1039813" y="1878013"/>
            <a:ext cx="966787"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25610" name="Group 121"/>
          <p:cNvGrpSpPr>
            <a:grpSpLocks/>
          </p:cNvGrpSpPr>
          <p:nvPr/>
        </p:nvGrpSpPr>
        <p:grpSpPr bwMode="auto">
          <a:xfrm>
            <a:off x="539750" y="1701800"/>
            <a:ext cx="1366838" cy="1655763"/>
            <a:chOff x="340" y="1162"/>
            <a:chExt cx="861" cy="1043"/>
          </a:xfrm>
        </p:grpSpPr>
        <p:grpSp>
          <p:nvGrpSpPr>
            <p:cNvPr id="25636" name="Group 13"/>
            <p:cNvGrpSpPr>
              <a:grpSpLocks/>
            </p:cNvGrpSpPr>
            <p:nvPr/>
          </p:nvGrpSpPr>
          <p:grpSpPr bwMode="auto">
            <a:xfrm>
              <a:off x="343" y="1480"/>
              <a:ext cx="370" cy="371"/>
              <a:chOff x="287" y="2208"/>
              <a:chExt cx="457" cy="432"/>
            </a:xfrm>
          </p:grpSpPr>
          <p:grpSp>
            <p:nvGrpSpPr>
              <p:cNvPr id="25662" name="Group 14"/>
              <p:cNvGrpSpPr>
                <a:grpSpLocks/>
              </p:cNvGrpSpPr>
              <p:nvPr/>
            </p:nvGrpSpPr>
            <p:grpSpPr bwMode="auto">
              <a:xfrm>
                <a:off x="600" y="2208"/>
                <a:ext cx="144" cy="432"/>
                <a:chOff x="576" y="2208"/>
                <a:chExt cx="144" cy="432"/>
              </a:xfrm>
            </p:grpSpPr>
            <p:grpSp>
              <p:nvGrpSpPr>
                <p:cNvPr id="25665" name="Group 15"/>
                <p:cNvGrpSpPr>
                  <a:grpSpLocks/>
                </p:cNvGrpSpPr>
                <p:nvPr/>
              </p:nvGrpSpPr>
              <p:grpSpPr bwMode="auto">
                <a:xfrm>
                  <a:off x="576" y="2304"/>
                  <a:ext cx="144" cy="240"/>
                  <a:chOff x="576" y="2304"/>
                  <a:chExt cx="144" cy="240"/>
                </a:xfrm>
              </p:grpSpPr>
              <p:sp>
                <p:nvSpPr>
                  <p:cNvPr id="25668" name="Oval 16"/>
                  <p:cNvSpPr>
                    <a:spLocks noChangeArrowheads="1"/>
                  </p:cNvSpPr>
                  <p:nvPr/>
                </p:nvSpPr>
                <p:spPr bwMode="auto">
                  <a:xfrm>
                    <a:off x="576" y="2400"/>
                    <a:ext cx="144" cy="144"/>
                  </a:xfrm>
                  <a:prstGeom prst="ellipse">
                    <a:avLst/>
                  </a:prstGeom>
                  <a:solidFill>
                    <a:schemeClr val="bg1"/>
                  </a:solidFill>
                  <a:ln w="12700">
                    <a:solidFill>
                      <a:srgbClr val="FF0000"/>
                    </a:solidFill>
                    <a:round/>
                    <a:headEnd/>
                    <a:tailEnd/>
                  </a:ln>
                </p:spPr>
                <p:txBody>
                  <a:bodyPr wrap="none" anchor="ctr"/>
                  <a:lstStyle/>
                  <a:p>
                    <a:endParaRPr lang="fr-FR" sz="1800"/>
                  </a:p>
                </p:txBody>
              </p:sp>
              <p:sp>
                <p:nvSpPr>
                  <p:cNvPr id="25669" name="Oval 17"/>
                  <p:cNvSpPr>
                    <a:spLocks noChangeArrowheads="1"/>
                  </p:cNvSpPr>
                  <p:nvPr/>
                </p:nvSpPr>
                <p:spPr bwMode="auto">
                  <a:xfrm>
                    <a:off x="576" y="2304"/>
                    <a:ext cx="144" cy="144"/>
                  </a:xfrm>
                  <a:prstGeom prst="ellipse">
                    <a:avLst/>
                  </a:prstGeom>
                  <a:solidFill>
                    <a:schemeClr val="bg1"/>
                  </a:solidFill>
                  <a:ln w="12700">
                    <a:solidFill>
                      <a:srgbClr val="FF0000"/>
                    </a:solidFill>
                    <a:round/>
                    <a:headEnd/>
                    <a:tailEnd/>
                  </a:ln>
                </p:spPr>
                <p:txBody>
                  <a:bodyPr wrap="none" anchor="ctr"/>
                  <a:lstStyle/>
                  <a:p>
                    <a:endParaRPr lang="fr-FR" sz="1800"/>
                  </a:p>
                </p:txBody>
              </p:sp>
            </p:grpSp>
            <p:sp>
              <p:nvSpPr>
                <p:cNvPr id="25666" name="Line 18"/>
                <p:cNvSpPr>
                  <a:spLocks noChangeShapeType="1"/>
                </p:cNvSpPr>
                <p:nvPr/>
              </p:nvSpPr>
              <p:spPr bwMode="auto">
                <a:xfrm flipV="1">
                  <a:off x="648" y="2544"/>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67" name="Line 19"/>
                <p:cNvSpPr>
                  <a:spLocks noChangeShapeType="1"/>
                </p:cNvSpPr>
                <p:nvPr/>
              </p:nvSpPr>
              <p:spPr bwMode="auto">
                <a:xfrm flipV="1">
                  <a:off x="648" y="2208"/>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5663" name="Line 20"/>
              <p:cNvSpPr>
                <a:spLocks noChangeShapeType="1"/>
              </p:cNvSpPr>
              <p:nvPr/>
            </p:nvSpPr>
            <p:spPr bwMode="auto">
              <a:xfrm flipV="1">
                <a:off x="528" y="2232"/>
                <a:ext cx="0" cy="384"/>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5664" name="Text Box 21"/>
              <p:cNvSpPr txBox="1">
                <a:spLocks noChangeArrowheads="1"/>
              </p:cNvSpPr>
              <p:nvPr/>
            </p:nvSpPr>
            <p:spPr bwMode="auto">
              <a:xfrm>
                <a:off x="287" y="2321"/>
                <a:ext cx="25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solidFill>
                      <a:srgbClr val="FF0000"/>
                    </a:solidFill>
                    <a:latin typeface="Times New Roman" pitchFamily="18" charset="0"/>
                  </a:rPr>
                  <a:t>I</a:t>
                </a:r>
                <a:r>
                  <a:rPr lang="fr-FR" sz="1200" b="1" baseline="-25000">
                    <a:solidFill>
                      <a:srgbClr val="FF0000"/>
                    </a:solidFill>
                    <a:latin typeface="Times New Roman" pitchFamily="18" charset="0"/>
                  </a:rPr>
                  <a:t>in</a:t>
                </a:r>
              </a:p>
            </p:txBody>
          </p:sp>
        </p:grpSp>
        <p:grpSp>
          <p:nvGrpSpPr>
            <p:cNvPr id="25637" name="Group 22"/>
            <p:cNvGrpSpPr>
              <a:grpSpLocks/>
            </p:cNvGrpSpPr>
            <p:nvPr/>
          </p:nvGrpSpPr>
          <p:grpSpPr bwMode="auto">
            <a:xfrm>
              <a:off x="771" y="2016"/>
              <a:ext cx="196" cy="166"/>
              <a:chOff x="1344" y="576"/>
              <a:chExt cx="243" cy="193"/>
            </a:xfrm>
          </p:grpSpPr>
          <p:sp>
            <p:nvSpPr>
              <p:cNvPr id="25657" name="Line 23"/>
              <p:cNvSpPr>
                <a:spLocks noChangeAspect="1" noChangeShapeType="1"/>
              </p:cNvSpPr>
              <p:nvPr/>
            </p:nvSpPr>
            <p:spPr bwMode="auto">
              <a:xfrm>
                <a:off x="1392" y="672"/>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58" name="Line 24"/>
              <p:cNvSpPr>
                <a:spLocks noChangeAspect="1" noChangeShapeType="1"/>
              </p:cNvSpPr>
              <p:nvPr/>
            </p:nvSpPr>
            <p:spPr bwMode="auto">
              <a:xfrm flipH="1">
                <a:off x="1344"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59" name="Line 25"/>
              <p:cNvSpPr>
                <a:spLocks noChangeAspect="1" noChangeShapeType="1"/>
              </p:cNvSpPr>
              <p:nvPr/>
            </p:nvSpPr>
            <p:spPr bwMode="auto">
              <a:xfrm flipH="1">
                <a:off x="1441"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60" name="Line 26"/>
              <p:cNvSpPr>
                <a:spLocks noChangeAspect="1" noChangeShapeType="1"/>
              </p:cNvSpPr>
              <p:nvPr/>
            </p:nvSpPr>
            <p:spPr bwMode="auto">
              <a:xfrm flipH="1">
                <a:off x="1538" y="672"/>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61" name="Line 27"/>
              <p:cNvSpPr>
                <a:spLocks noChangeShapeType="1"/>
              </p:cNvSpPr>
              <p:nvPr/>
            </p:nvSpPr>
            <p:spPr bwMode="auto">
              <a:xfrm flipV="1">
                <a:off x="1488" y="576"/>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25638" name="Group 28"/>
            <p:cNvGrpSpPr>
              <a:grpSpLocks/>
            </p:cNvGrpSpPr>
            <p:nvPr/>
          </p:nvGrpSpPr>
          <p:grpSpPr bwMode="auto">
            <a:xfrm>
              <a:off x="538" y="2016"/>
              <a:ext cx="197" cy="166"/>
              <a:chOff x="528" y="2832"/>
              <a:chExt cx="243" cy="193"/>
            </a:xfrm>
          </p:grpSpPr>
          <p:sp>
            <p:nvSpPr>
              <p:cNvPr id="25652" name="Line 29"/>
              <p:cNvSpPr>
                <a:spLocks noChangeAspect="1" noChangeShapeType="1"/>
              </p:cNvSpPr>
              <p:nvPr/>
            </p:nvSpPr>
            <p:spPr bwMode="auto">
              <a:xfrm flipH="1">
                <a:off x="528"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53" name="Line 30"/>
              <p:cNvSpPr>
                <a:spLocks noChangeAspect="1" noChangeShapeType="1"/>
              </p:cNvSpPr>
              <p:nvPr/>
            </p:nvSpPr>
            <p:spPr bwMode="auto">
              <a:xfrm flipH="1">
                <a:off x="625"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54" name="Line 31"/>
              <p:cNvSpPr>
                <a:spLocks noChangeAspect="1" noChangeShapeType="1"/>
              </p:cNvSpPr>
              <p:nvPr/>
            </p:nvSpPr>
            <p:spPr bwMode="auto">
              <a:xfrm flipH="1">
                <a:off x="722" y="2928"/>
                <a:ext cx="49" cy="9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55" name="Line 32"/>
              <p:cNvSpPr>
                <a:spLocks noChangeAspect="1" noChangeShapeType="1"/>
              </p:cNvSpPr>
              <p:nvPr/>
            </p:nvSpPr>
            <p:spPr bwMode="auto">
              <a:xfrm>
                <a:off x="576" y="2928"/>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56" name="Line 33"/>
              <p:cNvSpPr>
                <a:spLocks noChangeShapeType="1"/>
              </p:cNvSpPr>
              <p:nvPr/>
            </p:nvSpPr>
            <p:spPr bwMode="auto">
              <a:xfrm flipV="1">
                <a:off x="672" y="2832"/>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5639" name="Line 34"/>
            <p:cNvSpPr>
              <a:spLocks noChangeShapeType="1"/>
            </p:cNvSpPr>
            <p:nvPr/>
          </p:nvSpPr>
          <p:spPr bwMode="auto">
            <a:xfrm flipV="1">
              <a:off x="887" y="1769"/>
              <a:ext cx="0" cy="24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40" name="Line 35"/>
            <p:cNvSpPr>
              <a:spLocks noChangeShapeType="1"/>
            </p:cNvSpPr>
            <p:nvPr/>
          </p:nvSpPr>
          <p:spPr bwMode="auto">
            <a:xfrm flipV="1">
              <a:off x="887" y="1273"/>
              <a:ext cx="0" cy="28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41" name="Oval 37"/>
            <p:cNvSpPr>
              <a:spLocks noChangeArrowheads="1"/>
            </p:cNvSpPr>
            <p:nvPr/>
          </p:nvSpPr>
          <p:spPr bwMode="auto">
            <a:xfrm>
              <a:off x="868" y="1253"/>
              <a:ext cx="39" cy="41"/>
            </a:xfrm>
            <a:prstGeom prst="ellipse">
              <a:avLst/>
            </a:prstGeom>
            <a:solidFill>
              <a:srgbClr val="FF0000"/>
            </a:solidFill>
            <a:ln w="12700">
              <a:solidFill>
                <a:srgbClr val="FF0000"/>
              </a:solidFill>
              <a:round/>
              <a:headEnd/>
              <a:tailEnd/>
            </a:ln>
          </p:spPr>
          <p:txBody>
            <a:bodyPr wrap="none" anchor="ctr"/>
            <a:lstStyle/>
            <a:p>
              <a:endParaRPr lang="fr-FR" sz="1800"/>
            </a:p>
          </p:txBody>
        </p:sp>
        <p:grpSp>
          <p:nvGrpSpPr>
            <p:cNvPr id="25642" name="Group 38"/>
            <p:cNvGrpSpPr>
              <a:grpSpLocks/>
            </p:cNvGrpSpPr>
            <p:nvPr/>
          </p:nvGrpSpPr>
          <p:grpSpPr bwMode="auto">
            <a:xfrm>
              <a:off x="810" y="1536"/>
              <a:ext cx="391" cy="247"/>
              <a:chOff x="912" y="2273"/>
              <a:chExt cx="486" cy="288"/>
            </a:xfrm>
          </p:grpSpPr>
          <p:grpSp>
            <p:nvGrpSpPr>
              <p:cNvPr id="25646" name="Group 39"/>
              <p:cNvGrpSpPr>
                <a:grpSpLocks/>
              </p:cNvGrpSpPr>
              <p:nvPr/>
            </p:nvGrpSpPr>
            <p:grpSpPr bwMode="auto">
              <a:xfrm>
                <a:off x="912" y="2273"/>
                <a:ext cx="192" cy="288"/>
                <a:chOff x="1440" y="2160"/>
                <a:chExt cx="192" cy="288"/>
              </a:xfrm>
            </p:grpSpPr>
            <p:sp>
              <p:nvSpPr>
                <p:cNvPr id="25648" name="Line 40"/>
                <p:cNvSpPr>
                  <a:spLocks noChangeShapeType="1"/>
                </p:cNvSpPr>
                <p:nvPr/>
              </p:nvSpPr>
              <p:spPr bwMode="auto">
                <a:xfrm>
                  <a:off x="1440" y="2352"/>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49" name="Line 41"/>
                <p:cNvSpPr>
                  <a:spLocks noChangeShapeType="1"/>
                </p:cNvSpPr>
                <p:nvPr/>
              </p:nvSpPr>
              <p:spPr bwMode="auto">
                <a:xfrm>
                  <a:off x="1440" y="2256"/>
                  <a:ext cx="19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50" name="Line 42"/>
                <p:cNvSpPr>
                  <a:spLocks noChangeShapeType="1"/>
                </p:cNvSpPr>
                <p:nvPr/>
              </p:nvSpPr>
              <p:spPr bwMode="auto">
                <a:xfrm>
                  <a:off x="1536" y="2352"/>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51" name="Line 43"/>
                <p:cNvSpPr>
                  <a:spLocks noChangeShapeType="1"/>
                </p:cNvSpPr>
                <p:nvPr/>
              </p:nvSpPr>
              <p:spPr bwMode="auto">
                <a:xfrm>
                  <a:off x="1536" y="2160"/>
                  <a:ext cx="0"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5647" name="Text Box 44"/>
              <p:cNvSpPr txBox="1">
                <a:spLocks noChangeArrowheads="1"/>
              </p:cNvSpPr>
              <p:nvPr/>
            </p:nvSpPr>
            <p:spPr bwMode="auto">
              <a:xfrm>
                <a:off x="1072" y="2315"/>
                <a:ext cx="32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solidFill>
                      <a:srgbClr val="FF0000"/>
                    </a:solidFill>
                    <a:latin typeface="Times New Roman" pitchFamily="18" charset="0"/>
                  </a:rPr>
                  <a:t>C d</a:t>
                </a:r>
              </a:p>
            </p:txBody>
          </p:sp>
        </p:grpSp>
        <p:sp>
          <p:nvSpPr>
            <p:cNvPr id="25643" name="Line 45"/>
            <p:cNvSpPr>
              <a:spLocks noChangeShapeType="1"/>
            </p:cNvSpPr>
            <p:nvPr/>
          </p:nvSpPr>
          <p:spPr bwMode="auto">
            <a:xfrm flipV="1">
              <a:off x="655" y="1273"/>
              <a:ext cx="0" cy="20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44" name="Line 46"/>
            <p:cNvSpPr>
              <a:spLocks noChangeShapeType="1"/>
            </p:cNvSpPr>
            <p:nvPr/>
          </p:nvSpPr>
          <p:spPr bwMode="auto">
            <a:xfrm flipV="1">
              <a:off x="655" y="1851"/>
              <a:ext cx="0" cy="16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645" name="Rectangle 47"/>
            <p:cNvSpPr>
              <a:spLocks noChangeArrowheads="1"/>
            </p:cNvSpPr>
            <p:nvPr/>
          </p:nvSpPr>
          <p:spPr bwMode="auto">
            <a:xfrm>
              <a:off x="340" y="1162"/>
              <a:ext cx="816" cy="1043"/>
            </a:xfrm>
            <a:prstGeom prst="rect">
              <a:avLst/>
            </a:prstGeom>
            <a:noFill/>
            <a:ln w="254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grpSp>
      <p:sp>
        <p:nvSpPr>
          <p:cNvPr id="25611" name="Text Box 103"/>
          <p:cNvSpPr txBox="1">
            <a:spLocks noChangeArrowheads="1"/>
          </p:cNvSpPr>
          <p:nvPr/>
        </p:nvSpPr>
        <p:spPr bwMode="auto">
          <a:xfrm>
            <a:off x="684213" y="1412875"/>
            <a:ext cx="10271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b="1"/>
              <a:t>détecteur</a:t>
            </a:r>
          </a:p>
        </p:txBody>
      </p:sp>
      <p:sp>
        <p:nvSpPr>
          <p:cNvPr id="25612" name="Line 104"/>
          <p:cNvSpPr>
            <a:spLocks noChangeShapeType="1"/>
          </p:cNvSpPr>
          <p:nvPr/>
        </p:nvSpPr>
        <p:spPr bwMode="auto">
          <a:xfrm>
            <a:off x="1927225" y="1878013"/>
            <a:ext cx="6492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13" name="Line 106"/>
          <p:cNvSpPr>
            <a:spLocks noChangeShapeType="1"/>
          </p:cNvSpPr>
          <p:nvPr/>
        </p:nvSpPr>
        <p:spPr bwMode="auto">
          <a:xfrm flipV="1">
            <a:off x="2411413" y="1268413"/>
            <a:ext cx="0" cy="6143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14" name="Line 107"/>
          <p:cNvSpPr>
            <a:spLocks noChangeShapeType="1"/>
          </p:cNvSpPr>
          <p:nvPr/>
        </p:nvSpPr>
        <p:spPr bwMode="auto">
          <a:xfrm>
            <a:off x="2411413" y="1268413"/>
            <a:ext cx="2174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15" name="Line 108"/>
          <p:cNvSpPr>
            <a:spLocks noChangeShapeType="1"/>
          </p:cNvSpPr>
          <p:nvPr/>
        </p:nvSpPr>
        <p:spPr bwMode="auto">
          <a:xfrm>
            <a:off x="3089275" y="1868488"/>
            <a:ext cx="5762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16" name="Line 109"/>
          <p:cNvSpPr>
            <a:spLocks noChangeShapeType="1"/>
          </p:cNvSpPr>
          <p:nvPr/>
        </p:nvSpPr>
        <p:spPr bwMode="auto">
          <a:xfrm flipH="1">
            <a:off x="3273425" y="1268413"/>
            <a:ext cx="3175" cy="6048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25617" name="Groupe 1"/>
          <p:cNvGrpSpPr>
            <a:grpSpLocks/>
          </p:cNvGrpSpPr>
          <p:nvPr/>
        </p:nvGrpSpPr>
        <p:grpSpPr bwMode="auto">
          <a:xfrm>
            <a:off x="2587625" y="909638"/>
            <a:ext cx="688975" cy="504825"/>
            <a:chOff x="2587625" y="1052513"/>
            <a:chExt cx="688975" cy="504825"/>
          </a:xfrm>
        </p:grpSpPr>
        <p:sp>
          <p:nvSpPr>
            <p:cNvPr id="25630" name="Line 21"/>
            <p:cNvSpPr>
              <a:spLocks noChangeShapeType="1"/>
            </p:cNvSpPr>
            <p:nvPr/>
          </p:nvSpPr>
          <p:spPr bwMode="auto">
            <a:xfrm rot="5400000">
              <a:off x="2956719" y="1315244"/>
              <a:ext cx="0" cy="1920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631" name="Line 22"/>
            <p:cNvSpPr>
              <a:spLocks noChangeShapeType="1"/>
            </p:cNvSpPr>
            <p:nvPr/>
          </p:nvSpPr>
          <p:spPr bwMode="auto">
            <a:xfrm rot="5400000">
              <a:off x="2718594" y="1412082"/>
              <a:ext cx="28733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632" name="Line 23"/>
            <p:cNvSpPr>
              <a:spLocks noChangeShapeType="1"/>
            </p:cNvSpPr>
            <p:nvPr/>
          </p:nvSpPr>
          <p:spPr bwMode="auto">
            <a:xfrm rot="5400000">
              <a:off x="2621756" y="1413669"/>
              <a:ext cx="287338"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633" name="Line 24"/>
            <p:cNvSpPr>
              <a:spLocks noChangeShapeType="1"/>
            </p:cNvSpPr>
            <p:nvPr/>
          </p:nvSpPr>
          <p:spPr bwMode="auto">
            <a:xfrm rot="5400000">
              <a:off x="2659857" y="1339056"/>
              <a:ext cx="0" cy="1444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634" name="Text Box 44"/>
            <p:cNvSpPr txBox="1">
              <a:spLocks noChangeArrowheads="1"/>
            </p:cNvSpPr>
            <p:nvPr/>
          </p:nvSpPr>
          <p:spPr bwMode="auto">
            <a:xfrm>
              <a:off x="2843213" y="1052513"/>
              <a:ext cx="400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FF3300"/>
                  </a:solidFill>
                </a:rPr>
                <a:t>C</a:t>
              </a:r>
              <a:r>
                <a:rPr lang="fr-FR" sz="1800" baseline="-25000">
                  <a:solidFill>
                    <a:srgbClr val="FF3300"/>
                  </a:solidFill>
                </a:rPr>
                <a:t>f</a:t>
              </a:r>
            </a:p>
          </p:txBody>
        </p:sp>
        <p:sp>
          <p:nvSpPr>
            <p:cNvPr id="25635" name="Line 110"/>
            <p:cNvSpPr>
              <a:spLocks noChangeShapeType="1"/>
            </p:cNvSpPr>
            <p:nvPr/>
          </p:nvSpPr>
          <p:spPr bwMode="auto">
            <a:xfrm>
              <a:off x="2987675" y="141128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60475" name="Line 39"/>
          <p:cNvSpPr>
            <a:spLocks noChangeShapeType="1"/>
          </p:cNvSpPr>
          <p:nvPr/>
        </p:nvSpPr>
        <p:spPr bwMode="auto">
          <a:xfrm flipV="1">
            <a:off x="2411413" y="1412875"/>
            <a:ext cx="0" cy="142875"/>
          </a:xfrm>
          <a:prstGeom prst="line">
            <a:avLst/>
          </a:prstGeom>
          <a:noFill/>
          <a:ln w="952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fr-FR"/>
          </a:p>
        </p:txBody>
      </p:sp>
      <p:sp>
        <p:nvSpPr>
          <p:cNvPr id="60474" name="Line 39"/>
          <p:cNvSpPr>
            <a:spLocks noChangeShapeType="1"/>
          </p:cNvSpPr>
          <p:nvPr/>
        </p:nvSpPr>
        <p:spPr bwMode="auto">
          <a:xfrm>
            <a:off x="1990725" y="1879600"/>
            <a:ext cx="130175" cy="0"/>
          </a:xfrm>
          <a:prstGeom prst="line">
            <a:avLst/>
          </a:prstGeom>
          <a:noFill/>
          <a:ln w="952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fr-FR"/>
          </a:p>
        </p:txBody>
      </p:sp>
      <p:sp>
        <p:nvSpPr>
          <p:cNvPr id="25620" name="Text Box 112"/>
          <p:cNvSpPr txBox="1">
            <a:spLocks noChangeArrowheads="1"/>
          </p:cNvSpPr>
          <p:nvPr/>
        </p:nvSpPr>
        <p:spPr bwMode="auto">
          <a:xfrm>
            <a:off x="611188" y="765175"/>
            <a:ext cx="165576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PAC idéal :</a:t>
            </a:r>
          </a:p>
        </p:txBody>
      </p:sp>
      <p:sp>
        <p:nvSpPr>
          <p:cNvPr id="60529" name="Text Box 113"/>
          <p:cNvSpPr txBox="1">
            <a:spLocks noChangeArrowheads="1"/>
          </p:cNvSpPr>
          <p:nvPr/>
        </p:nvSpPr>
        <p:spPr bwMode="auto">
          <a:xfrm>
            <a:off x="5508625" y="1485900"/>
            <a:ext cx="3527425"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sym typeface="Wingdings" pitchFamily="2" charset="2"/>
              </a:rPr>
              <a:t></a:t>
            </a:r>
            <a:r>
              <a:rPr lang="fr-FR" sz="1800" b="1">
                <a:sym typeface="Wingdings" pitchFamily="2" charset="2"/>
              </a:rPr>
              <a:t> Indépendant de C</a:t>
            </a:r>
            <a:r>
              <a:rPr lang="fr-FR" sz="1800" b="1" baseline="-25000">
                <a:sym typeface="Wingdings" pitchFamily="2" charset="2"/>
              </a:rPr>
              <a:t>d</a:t>
            </a:r>
          </a:p>
          <a:p>
            <a:pPr eaLnBrk="1" hangingPunct="1">
              <a:spcBef>
                <a:spcPct val="50000"/>
              </a:spcBef>
              <a:buFont typeface="Wingdings" pitchFamily="2" charset="2"/>
              <a:buNone/>
            </a:pPr>
            <a:r>
              <a:rPr lang="fr-FR" sz="1800">
                <a:sym typeface="Wingdings" pitchFamily="2" charset="2"/>
              </a:rPr>
              <a:t></a:t>
            </a:r>
            <a:r>
              <a:rPr lang="fr-FR" sz="1800" b="1">
                <a:sym typeface="Wingdings" pitchFamily="2" charset="2"/>
              </a:rPr>
              <a:t> Choix du gain (1/C</a:t>
            </a:r>
            <a:r>
              <a:rPr lang="fr-FR" sz="1800" b="1" baseline="-25000">
                <a:sym typeface="Wingdings" pitchFamily="2" charset="2"/>
              </a:rPr>
              <a:t>f</a:t>
            </a:r>
            <a:r>
              <a:rPr lang="fr-FR" sz="1800" b="1">
                <a:sym typeface="Wingdings" pitchFamily="2" charset="2"/>
              </a:rPr>
              <a:t>)</a:t>
            </a:r>
          </a:p>
          <a:p>
            <a:pPr eaLnBrk="1" hangingPunct="1">
              <a:spcBef>
                <a:spcPct val="50000"/>
              </a:spcBef>
              <a:buFont typeface="Wingdings" pitchFamily="2" charset="2"/>
              <a:buNone/>
            </a:pPr>
            <a:r>
              <a:rPr lang="fr-FR" sz="1800" b="1">
                <a:sym typeface="Wingdings" pitchFamily="2" charset="2"/>
              </a:rPr>
              <a:t>	 1 pF </a:t>
            </a:r>
            <a:r>
              <a:rPr lang="fr-FR" sz="1000" b="1">
                <a:sym typeface="Wingdings" pitchFamily="2" charset="2"/>
              </a:rPr>
              <a:t></a:t>
            </a:r>
            <a:r>
              <a:rPr lang="fr-FR" sz="1800" b="1">
                <a:sym typeface="Wingdings" pitchFamily="2" charset="2"/>
              </a:rPr>
              <a:t> 1 mV/fC</a:t>
            </a:r>
          </a:p>
          <a:p>
            <a:pPr eaLnBrk="1" hangingPunct="1">
              <a:spcBef>
                <a:spcPct val="50000"/>
              </a:spcBef>
              <a:buFont typeface="Wingdings" pitchFamily="2" charset="2"/>
              <a:buNone/>
            </a:pPr>
            <a:r>
              <a:rPr lang="fr-FR" sz="1800">
                <a:sym typeface="Wingdings" pitchFamily="2" charset="2"/>
              </a:rPr>
              <a:t> </a:t>
            </a:r>
            <a:r>
              <a:rPr lang="fr-FR" sz="1800" b="1">
                <a:sym typeface="Wingdings" pitchFamily="2" charset="2"/>
              </a:rPr>
              <a:t>Simple</a:t>
            </a:r>
          </a:p>
        </p:txBody>
      </p:sp>
      <p:sp>
        <p:nvSpPr>
          <p:cNvPr id="25622" name="Text Box 117"/>
          <p:cNvSpPr txBox="1">
            <a:spLocks noChangeArrowheads="1"/>
          </p:cNvSpPr>
          <p:nvPr/>
        </p:nvSpPr>
        <p:spPr bwMode="auto">
          <a:xfrm>
            <a:off x="2484438" y="1701800"/>
            <a:ext cx="6477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solidFill>
                  <a:schemeClr val="bg1"/>
                </a:solidFill>
              </a:rPr>
              <a:t>Ampli</a:t>
            </a:r>
          </a:p>
        </p:txBody>
      </p:sp>
      <p:grpSp>
        <p:nvGrpSpPr>
          <p:cNvPr id="60536" name="Group 120"/>
          <p:cNvGrpSpPr>
            <a:grpSpLocks/>
          </p:cNvGrpSpPr>
          <p:nvPr/>
        </p:nvGrpSpPr>
        <p:grpSpPr bwMode="auto">
          <a:xfrm>
            <a:off x="2124075" y="5616575"/>
            <a:ext cx="4033838" cy="549275"/>
            <a:chOff x="657" y="3385"/>
            <a:chExt cx="2541" cy="346"/>
          </a:xfrm>
        </p:grpSpPr>
        <p:pic>
          <p:nvPicPr>
            <p:cNvPr id="25628" name="Picture 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 y="3385"/>
              <a:ext cx="409"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29" name="Text Box 119"/>
            <p:cNvSpPr txBox="1">
              <a:spLocks noChangeArrowheads="1"/>
            </p:cNvSpPr>
            <p:nvPr/>
          </p:nvSpPr>
          <p:spPr bwMode="auto">
            <a:xfrm>
              <a:off x="1020" y="3430"/>
              <a:ext cx="2178" cy="25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2000"/>
                <a:t>Il faut penser à vider C</a:t>
              </a:r>
              <a:r>
                <a:rPr lang="fr-FR" sz="2000" baseline="-25000"/>
                <a:t>f</a:t>
              </a:r>
            </a:p>
          </p:txBody>
        </p:sp>
      </p:grpSp>
      <p:grpSp>
        <p:nvGrpSpPr>
          <p:cNvPr id="60539" name="Group 123"/>
          <p:cNvGrpSpPr>
            <a:grpSpLocks/>
          </p:cNvGrpSpPr>
          <p:nvPr/>
        </p:nvGrpSpPr>
        <p:grpSpPr bwMode="auto">
          <a:xfrm>
            <a:off x="250825" y="3573463"/>
            <a:ext cx="9037638" cy="1192212"/>
            <a:chOff x="158" y="2498"/>
            <a:chExt cx="5693" cy="751"/>
          </a:xfrm>
        </p:grpSpPr>
        <p:sp>
          <p:nvSpPr>
            <p:cNvPr id="25626" name="Rectangle 114"/>
            <p:cNvSpPr>
              <a:spLocks noChangeArrowheads="1"/>
            </p:cNvSpPr>
            <p:nvPr/>
          </p:nvSpPr>
          <p:spPr bwMode="auto">
            <a:xfrm>
              <a:off x="431" y="2498"/>
              <a:ext cx="5420" cy="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fr-FR" sz="1800" b="1"/>
                <a:t>Petit calcul</a:t>
              </a:r>
              <a:r>
                <a:rPr lang="fr-FR" sz="1800"/>
                <a:t> </a:t>
              </a:r>
              <a:r>
                <a:rPr lang="fr-FR" sz="1800" b="1"/>
                <a:t>avec même exemple</a:t>
              </a:r>
              <a:r>
                <a:rPr lang="fr-FR" sz="1800"/>
                <a:t> (détecteur Si, Cd = 100 pF et E = 1 MeV)</a:t>
              </a:r>
            </a:p>
            <a:p>
              <a:pPr>
                <a:spcBef>
                  <a:spcPct val="50000"/>
                </a:spcBef>
              </a:pPr>
              <a:r>
                <a:rPr lang="fr-FR" sz="1800"/>
                <a:t>	 </a:t>
              </a:r>
              <a:r>
                <a:rPr lang="fr-FR" sz="1800">
                  <a:sym typeface="Wingdings" pitchFamily="2" charset="2"/>
                </a:rPr>
                <a:t></a:t>
              </a:r>
              <a:r>
                <a:rPr lang="fr-FR" sz="1800"/>
                <a:t> donne Q</a:t>
              </a:r>
              <a:r>
                <a:rPr lang="fr-FR" sz="1800" baseline="-25000"/>
                <a:t>0</a:t>
              </a:r>
              <a:r>
                <a:rPr lang="fr-FR" sz="1800"/>
                <a:t> identique = 44 fC 	     </a:t>
              </a:r>
              <a:r>
                <a:rPr lang="fr-FR" sz="1800" b="1"/>
                <a:t>Mais </a:t>
              </a:r>
              <a:r>
                <a:rPr lang="fr-FR" sz="1800" b="1">
                  <a:sym typeface="Wingdings" pitchFamily="2" charset="2"/>
                </a:rPr>
                <a:t>si C</a:t>
              </a:r>
              <a:r>
                <a:rPr lang="fr-FR" sz="1800" b="1" baseline="-25000">
                  <a:sym typeface="Wingdings" pitchFamily="2" charset="2"/>
                </a:rPr>
                <a:t>f</a:t>
              </a:r>
              <a:r>
                <a:rPr lang="fr-FR" sz="1800" b="1">
                  <a:sym typeface="Wingdings" pitchFamily="2" charset="2"/>
                </a:rPr>
                <a:t> = 1 pF</a:t>
              </a:r>
              <a:r>
                <a:rPr lang="fr-FR" sz="1800"/>
                <a:t>	</a:t>
              </a:r>
            </a:p>
            <a:p>
              <a:pPr>
                <a:spcBef>
                  <a:spcPct val="50000"/>
                </a:spcBef>
              </a:pPr>
              <a:r>
                <a:rPr lang="fr-FR" sz="1800"/>
                <a:t>		</a:t>
              </a:r>
              <a:r>
                <a:rPr lang="fr-FR" sz="1800">
                  <a:sym typeface="Wingdings" pitchFamily="2" charset="2"/>
                </a:rPr>
                <a:t> </a:t>
              </a:r>
              <a:r>
                <a:rPr lang="fr-FR" sz="1800"/>
                <a:t> </a:t>
              </a:r>
              <a:r>
                <a:rPr lang="fr-FR" sz="1800" b="1">
                  <a:solidFill>
                    <a:srgbClr val="009900"/>
                  </a:solidFill>
                </a:rPr>
                <a:t>V</a:t>
              </a:r>
              <a:r>
                <a:rPr lang="fr-FR" sz="1800" b="1" baseline="-25000">
                  <a:solidFill>
                    <a:srgbClr val="009900"/>
                  </a:solidFill>
                </a:rPr>
                <a:t>out</a:t>
              </a:r>
              <a:r>
                <a:rPr lang="fr-FR" sz="1800" b="1">
                  <a:solidFill>
                    <a:srgbClr val="009900"/>
                  </a:solidFill>
                </a:rPr>
                <a:t> = -Q</a:t>
              </a:r>
              <a:r>
                <a:rPr lang="fr-FR" sz="1800" b="1" baseline="-25000">
                  <a:solidFill>
                    <a:srgbClr val="009900"/>
                  </a:solidFill>
                </a:rPr>
                <a:t>0</a:t>
              </a:r>
              <a:r>
                <a:rPr lang="fr-FR" sz="1800" b="1">
                  <a:solidFill>
                    <a:srgbClr val="009900"/>
                  </a:solidFill>
                </a:rPr>
                <a:t>/C</a:t>
              </a:r>
              <a:r>
                <a:rPr lang="fr-FR" sz="1800" b="1" baseline="-25000">
                  <a:solidFill>
                    <a:srgbClr val="009900"/>
                  </a:solidFill>
                </a:rPr>
                <a:t>f </a:t>
              </a:r>
              <a:r>
                <a:rPr lang="fr-FR" sz="1800" b="1">
                  <a:solidFill>
                    <a:srgbClr val="009900"/>
                  </a:solidFill>
                </a:rPr>
                <a:t>= -44,4 mV</a:t>
              </a:r>
              <a:endParaRPr lang="fr-FR" sz="1800"/>
            </a:p>
          </p:txBody>
        </p:sp>
        <p:pic>
          <p:nvPicPr>
            <p:cNvPr id="25627" name="Picture 1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 y="2543"/>
              <a:ext cx="321" cy="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5625" name="ZoneTexte 2"/>
          <p:cNvSpPr txBox="1">
            <a:spLocks noChangeArrowheads="1"/>
          </p:cNvSpPr>
          <p:nvPr/>
        </p:nvSpPr>
        <p:spPr bwMode="auto">
          <a:xfrm>
            <a:off x="395288" y="4868863"/>
            <a:ext cx="8569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dirty="0"/>
              <a:t>On obtient 44,4 mV pour 1 MeV soit </a:t>
            </a:r>
            <a:r>
              <a:rPr lang="fr-FR" sz="1800" b="1" dirty="0"/>
              <a:t>100 fois plus </a:t>
            </a:r>
            <a:r>
              <a:rPr lang="fr-FR" sz="1800" dirty="0"/>
              <a:t>qu’avec le détecteur seul !!! </a:t>
            </a:r>
          </a:p>
          <a:p>
            <a:pPr eaLnBrk="1" hangingPunct="1"/>
            <a:r>
              <a:rPr lang="fr-FR" sz="1800" dirty="0"/>
              <a:t>Cette valeur représente la sensibilité du PAC, c’est-à-dire le </a:t>
            </a:r>
            <a:r>
              <a:rPr lang="el-GR" sz="1800" dirty="0"/>
              <a:t>Δ</a:t>
            </a:r>
            <a:r>
              <a:rPr lang="fr-FR" sz="1800" dirty="0"/>
              <a:t>V/E  (V/MeV)</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60474"/>
                                        </p:tgtEl>
                                        <p:attrNameLst>
                                          <p:attrName>style.visibility</p:attrName>
                                        </p:attrNameLst>
                                      </p:cBhvr>
                                      <p:to>
                                        <p:strVal val="visible"/>
                                      </p:to>
                                    </p:set>
                                    <p:animEffect transition="in" filter="strips(upRight)">
                                      <p:cBhvr>
                                        <p:cTn id="7" dur="500"/>
                                        <p:tgtEl>
                                          <p:spTgt spid="60474"/>
                                        </p:tgtEl>
                                      </p:cBhvr>
                                    </p:animEffect>
                                  </p:childTnLst>
                                </p:cTn>
                              </p:par>
                              <p:par>
                                <p:cTn id="8" presetID="53" presetClass="entr" presetSubtype="0" fill="hold" nodeType="withEffect">
                                  <p:stCondLst>
                                    <p:cond delay="0"/>
                                  </p:stCondLst>
                                  <p:childTnLst>
                                    <p:set>
                                      <p:cBhvr>
                                        <p:cTn id="9" dur="1" fill="hold">
                                          <p:stCondLst>
                                            <p:cond delay="0"/>
                                          </p:stCondLst>
                                        </p:cTn>
                                        <p:tgtEl>
                                          <p:spTgt spid="60477"/>
                                        </p:tgtEl>
                                        <p:attrNameLst>
                                          <p:attrName>style.visibility</p:attrName>
                                        </p:attrNameLst>
                                      </p:cBhvr>
                                      <p:to>
                                        <p:strVal val="visible"/>
                                      </p:to>
                                    </p:set>
                                    <p:anim calcmode="lin" valueType="num">
                                      <p:cBhvr>
                                        <p:cTn id="10" dur="500" fill="hold"/>
                                        <p:tgtEl>
                                          <p:spTgt spid="60477"/>
                                        </p:tgtEl>
                                        <p:attrNameLst>
                                          <p:attrName>ppt_w</p:attrName>
                                        </p:attrNameLst>
                                      </p:cBhvr>
                                      <p:tavLst>
                                        <p:tav tm="0">
                                          <p:val>
                                            <p:fltVal val="0"/>
                                          </p:val>
                                        </p:tav>
                                        <p:tav tm="100000">
                                          <p:val>
                                            <p:strVal val="#ppt_w"/>
                                          </p:val>
                                        </p:tav>
                                      </p:tavLst>
                                    </p:anim>
                                    <p:anim calcmode="lin" valueType="num">
                                      <p:cBhvr>
                                        <p:cTn id="11" dur="500" fill="hold"/>
                                        <p:tgtEl>
                                          <p:spTgt spid="60477"/>
                                        </p:tgtEl>
                                        <p:attrNameLst>
                                          <p:attrName>ppt_h</p:attrName>
                                        </p:attrNameLst>
                                      </p:cBhvr>
                                      <p:tavLst>
                                        <p:tav tm="0">
                                          <p:val>
                                            <p:fltVal val="0"/>
                                          </p:val>
                                        </p:tav>
                                        <p:tav tm="100000">
                                          <p:val>
                                            <p:strVal val="#ppt_h"/>
                                          </p:val>
                                        </p:tav>
                                      </p:tavLst>
                                    </p:anim>
                                    <p:animEffect transition="in" filter="fade">
                                      <p:cBhvr>
                                        <p:cTn id="12" dur="500"/>
                                        <p:tgtEl>
                                          <p:spTgt spid="604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60475"/>
                                        </p:tgtEl>
                                        <p:attrNameLst>
                                          <p:attrName>style.visibility</p:attrName>
                                        </p:attrNameLst>
                                      </p:cBhvr>
                                      <p:to>
                                        <p:strVal val="visible"/>
                                      </p:to>
                                    </p:set>
                                    <p:animEffect transition="in" filter="strips(upRight)">
                                      <p:cBhvr>
                                        <p:cTn id="17" dur="500"/>
                                        <p:tgtEl>
                                          <p:spTgt spid="60475"/>
                                        </p:tgtEl>
                                      </p:cBhvr>
                                    </p:animEffect>
                                  </p:childTnLst>
                                </p:cTn>
                              </p:par>
                            </p:childTnLst>
                          </p:cTn>
                        </p:par>
                        <p:par>
                          <p:cTn id="18" fill="hold" nodeType="afterGroup">
                            <p:stCondLst>
                              <p:cond delay="500"/>
                            </p:stCondLst>
                            <p:childTnLst>
                              <p:par>
                                <p:cTn id="19" presetID="53" presetClass="entr" presetSubtype="0" fill="hold" grpId="0" nodeType="afterEffect">
                                  <p:stCondLst>
                                    <p:cond delay="0"/>
                                  </p:stCondLst>
                                  <p:childTnLst>
                                    <p:set>
                                      <p:cBhvr>
                                        <p:cTn id="20" dur="1" fill="hold">
                                          <p:stCondLst>
                                            <p:cond delay="0"/>
                                          </p:stCondLst>
                                        </p:cTn>
                                        <p:tgtEl>
                                          <p:spTgt spid="60446"/>
                                        </p:tgtEl>
                                        <p:attrNameLst>
                                          <p:attrName>style.visibility</p:attrName>
                                        </p:attrNameLst>
                                      </p:cBhvr>
                                      <p:to>
                                        <p:strVal val="visible"/>
                                      </p:to>
                                    </p:set>
                                    <p:anim calcmode="lin" valueType="num">
                                      <p:cBhvr>
                                        <p:cTn id="21" dur="500" fill="hold"/>
                                        <p:tgtEl>
                                          <p:spTgt spid="60446"/>
                                        </p:tgtEl>
                                        <p:attrNameLst>
                                          <p:attrName>ppt_w</p:attrName>
                                        </p:attrNameLst>
                                      </p:cBhvr>
                                      <p:tavLst>
                                        <p:tav tm="0">
                                          <p:val>
                                            <p:fltVal val="0"/>
                                          </p:val>
                                        </p:tav>
                                        <p:tav tm="100000">
                                          <p:val>
                                            <p:strVal val="#ppt_w"/>
                                          </p:val>
                                        </p:tav>
                                      </p:tavLst>
                                    </p:anim>
                                    <p:anim calcmode="lin" valueType="num">
                                      <p:cBhvr>
                                        <p:cTn id="22" dur="500" fill="hold"/>
                                        <p:tgtEl>
                                          <p:spTgt spid="60446"/>
                                        </p:tgtEl>
                                        <p:attrNameLst>
                                          <p:attrName>ppt_h</p:attrName>
                                        </p:attrNameLst>
                                      </p:cBhvr>
                                      <p:tavLst>
                                        <p:tav tm="0">
                                          <p:val>
                                            <p:fltVal val="0"/>
                                          </p:val>
                                        </p:tav>
                                        <p:tav tm="100000">
                                          <p:val>
                                            <p:strVal val="#ppt_h"/>
                                          </p:val>
                                        </p:tav>
                                      </p:tavLst>
                                    </p:anim>
                                    <p:animEffect transition="in" filter="fade">
                                      <p:cBhvr>
                                        <p:cTn id="23" dur="500"/>
                                        <p:tgtEl>
                                          <p:spTgt spid="60446"/>
                                        </p:tgtEl>
                                      </p:cBhvr>
                                    </p:animEffect>
                                  </p:childTnLst>
                                </p:cTn>
                              </p:par>
                              <p:par>
                                <p:cTn id="24" presetID="53" presetClass="entr" presetSubtype="0" fill="hold" nodeType="withEffect">
                                  <p:stCondLst>
                                    <p:cond delay="0"/>
                                  </p:stCondLst>
                                  <p:childTnLst>
                                    <p:set>
                                      <p:cBhvr>
                                        <p:cTn id="25" dur="1" fill="hold">
                                          <p:stCondLst>
                                            <p:cond delay="0"/>
                                          </p:stCondLst>
                                        </p:cTn>
                                        <p:tgtEl>
                                          <p:spTgt spid="60470"/>
                                        </p:tgtEl>
                                        <p:attrNameLst>
                                          <p:attrName>style.visibility</p:attrName>
                                        </p:attrNameLst>
                                      </p:cBhvr>
                                      <p:to>
                                        <p:strVal val="visible"/>
                                      </p:to>
                                    </p:set>
                                    <p:anim calcmode="lin" valueType="num">
                                      <p:cBhvr>
                                        <p:cTn id="26" dur="1000" fill="hold"/>
                                        <p:tgtEl>
                                          <p:spTgt spid="60470"/>
                                        </p:tgtEl>
                                        <p:attrNameLst>
                                          <p:attrName>ppt_w</p:attrName>
                                        </p:attrNameLst>
                                      </p:cBhvr>
                                      <p:tavLst>
                                        <p:tav tm="0">
                                          <p:val>
                                            <p:fltVal val="0"/>
                                          </p:val>
                                        </p:tav>
                                        <p:tav tm="100000">
                                          <p:val>
                                            <p:strVal val="#ppt_w"/>
                                          </p:val>
                                        </p:tav>
                                      </p:tavLst>
                                    </p:anim>
                                    <p:anim calcmode="lin" valueType="num">
                                      <p:cBhvr>
                                        <p:cTn id="27" dur="1000" fill="hold"/>
                                        <p:tgtEl>
                                          <p:spTgt spid="60470"/>
                                        </p:tgtEl>
                                        <p:attrNameLst>
                                          <p:attrName>ppt_h</p:attrName>
                                        </p:attrNameLst>
                                      </p:cBhvr>
                                      <p:tavLst>
                                        <p:tav tm="0">
                                          <p:val>
                                            <p:fltVal val="0"/>
                                          </p:val>
                                        </p:tav>
                                        <p:tav tm="100000">
                                          <p:val>
                                            <p:strVal val="#ppt_h"/>
                                          </p:val>
                                        </p:tav>
                                      </p:tavLst>
                                    </p:anim>
                                    <p:animEffect transition="in" filter="fade">
                                      <p:cBhvr>
                                        <p:cTn id="28" dur="1000"/>
                                        <p:tgtEl>
                                          <p:spTgt spid="6047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60529"/>
                                        </p:tgtEl>
                                        <p:attrNameLst>
                                          <p:attrName>style.visibility</p:attrName>
                                        </p:attrNameLst>
                                      </p:cBhvr>
                                      <p:to>
                                        <p:strVal val="visible"/>
                                      </p:to>
                                    </p:set>
                                    <p:anim calcmode="lin" valueType="num">
                                      <p:cBhvr>
                                        <p:cTn id="33" dur="500" fill="hold"/>
                                        <p:tgtEl>
                                          <p:spTgt spid="60529"/>
                                        </p:tgtEl>
                                        <p:attrNameLst>
                                          <p:attrName>ppt_w</p:attrName>
                                        </p:attrNameLst>
                                      </p:cBhvr>
                                      <p:tavLst>
                                        <p:tav tm="0">
                                          <p:val>
                                            <p:fltVal val="0"/>
                                          </p:val>
                                        </p:tav>
                                        <p:tav tm="100000">
                                          <p:val>
                                            <p:strVal val="#ppt_w"/>
                                          </p:val>
                                        </p:tav>
                                      </p:tavLst>
                                    </p:anim>
                                    <p:anim calcmode="lin" valueType="num">
                                      <p:cBhvr>
                                        <p:cTn id="34" dur="500" fill="hold"/>
                                        <p:tgtEl>
                                          <p:spTgt spid="60529"/>
                                        </p:tgtEl>
                                        <p:attrNameLst>
                                          <p:attrName>ppt_h</p:attrName>
                                        </p:attrNameLst>
                                      </p:cBhvr>
                                      <p:tavLst>
                                        <p:tav tm="0">
                                          <p:val>
                                            <p:fltVal val="0"/>
                                          </p:val>
                                        </p:tav>
                                        <p:tav tm="100000">
                                          <p:val>
                                            <p:strVal val="#ppt_h"/>
                                          </p:val>
                                        </p:tav>
                                      </p:tavLst>
                                    </p:anim>
                                    <p:animEffect transition="in" filter="fade">
                                      <p:cBhvr>
                                        <p:cTn id="35" dur="500"/>
                                        <p:tgtEl>
                                          <p:spTgt spid="6052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nodeType="clickEffect">
                                  <p:stCondLst>
                                    <p:cond delay="0"/>
                                  </p:stCondLst>
                                  <p:childTnLst>
                                    <p:set>
                                      <p:cBhvr>
                                        <p:cTn id="39" dur="1" fill="hold">
                                          <p:stCondLst>
                                            <p:cond delay="0"/>
                                          </p:stCondLst>
                                        </p:cTn>
                                        <p:tgtEl>
                                          <p:spTgt spid="60539"/>
                                        </p:tgtEl>
                                        <p:attrNameLst>
                                          <p:attrName>style.visibility</p:attrName>
                                        </p:attrNameLst>
                                      </p:cBhvr>
                                      <p:to>
                                        <p:strVal val="visible"/>
                                      </p:to>
                                    </p:set>
                                    <p:anim calcmode="lin" valueType="num">
                                      <p:cBhvr>
                                        <p:cTn id="40" dur="1000" fill="hold"/>
                                        <p:tgtEl>
                                          <p:spTgt spid="60539"/>
                                        </p:tgtEl>
                                        <p:attrNameLst>
                                          <p:attrName>ppt_w</p:attrName>
                                        </p:attrNameLst>
                                      </p:cBhvr>
                                      <p:tavLst>
                                        <p:tav tm="0">
                                          <p:val>
                                            <p:fltVal val="0"/>
                                          </p:val>
                                        </p:tav>
                                        <p:tav tm="100000">
                                          <p:val>
                                            <p:strVal val="#ppt_w"/>
                                          </p:val>
                                        </p:tav>
                                      </p:tavLst>
                                    </p:anim>
                                    <p:anim calcmode="lin" valueType="num">
                                      <p:cBhvr>
                                        <p:cTn id="41" dur="1000" fill="hold"/>
                                        <p:tgtEl>
                                          <p:spTgt spid="60539"/>
                                        </p:tgtEl>
                                        <p:attrNameLst>
                                          <p:attrName>ppt_h</p:attrName>
                                        </p:attrNameLst>
                                      </p:cBhvr>
                                      <p:tavLst>
                                        <p:tav tm="0">
                                          <p:val>
                                            <p:fltVal val="0"/>
                                          </p:val>
                                        </p:tav>
                                        <p:tav tm="100000">
                                          <p:val>
                                            <p:strVal val="#ppt_h"/>
                                          </p:val>
                                        </p:tav>
                                      </p:tavLst>
                                    </p:anim>
                                    <p:animEffect transition="in" filter="fade">
                                      <p:cBhvr>
                                        <p:cTn id="42" dur="1000"/>
                                        <p:tgtEl>
                                          <p:spTgt spid="6053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5625"/>
                                        </p:tgtEl>
                                        <p:attrNameLst>
                                          <p:attrName>style.visibility</p:attrName>
                                        </p:attrNameLst>
                                      </p:cBhvr>
                                      <p:to>
                                        <p:strVal val="visible"/>
                                      </p:to>
                                    </p:set>
                                    <p:anim calcmode="lin" valueType="num">
                                      <p:cBhvr>
                                        <p:cTn id="47" dur="500" fill="hold"/>
                                        <p:tgtEl>
                                          <p:spTgt spid="25625"/>
                                        </p:tgtEl>
                                        <p:attrNameLst>
                                          <p:attrName>ppt_w</p:attrName>
                                        </p:attrNameLst>
                                      </p:cBhvr>
                                      <p:tavLst>
                                        <p:tav tm="0">
                                          <p:val>
                                            <p:fltVal val="0"/>
                                          </p:val>
                                        </p:tav>
                                        <p:tav tm="100000">
                                          <p:val>
                                            <p:strVal val="#ppt_w"/>
                                          </p:val>
                                        </p:tav>
                                      </p:tavLst>
                                    </p:anim>
                                    <p:anim calcmode="lin" valueType="num">
                                      <p:cBhvr>
                                        <p:cTn id="48" dur="500" fill="hold"/>
                                        <p:tgtEl>
                                          <p:spTgt spid="25625"/>
                                        </p:tgtEl>
                                        <p:attrNameLst>
                                          <p:attrName>ppt_h</p:attrName>
                                        </p:attrNameLst>
                                      </p:cBhvr>
                                      <p:tavLst>
                                        <p:tav tm="0">
                                          <p:val>
                                            <p:fltVal val="0"/>
                                          </p:val>
                                        </p:tav>
                                        <p:tav tm="100000">
                                          <p:val>
                                            <p:strVal val="#ppt_h"/>
                                          </p:val>
                                        </p:tav>
                                      </p:tavLst>
                                    </p:anim>
                                    <p:animEffect transition="in" filter="fade">
                                      <p:cBhvr>
                                        <p:cTn id="49" dur="500"/>
                                        <p:tgtEl>
                                          <p:spTgt spid="2562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0" fill="hold" nodeType="clickEffect">
                                  <p:stCondLst>
                                    <p:cond delay="0"/>
                                  </p:stCondLst>
                                  <p:childTnLst>
                                    <p:set>
                                      <p:cBhvr>
                                        <p:cTn id="53" dur="1" fill="hold">
                                          <p:stCondLst>
                                            <p:cond delay="0"/>
                                          </p:stCondLst>
                                        </p:cTn>
                                        <p:tgtEl>
                                          <p:spTgt spid="60536"/>
                                        </p:tgtEl>
                                        <p:attrNameLst>
                                          <p:attrName>style.visibility</p:attrName>
                                        </p:attrNameLst>
                                      </p:cBhvr>
                                      <p:to>
                                        <p:strVal val="visible"/>
                                      </p:to>
                                    </p:set>
                                    <p:anim calcmode="lin" valueType="num">
                                      <p:cBhvr>
                                        <p:cTn id="54" dur="500" fill="hold"/>
                                        <p:tgtEl>
                                          <p:spTgt spid="60536"/>
                                        </p:tgtEl>
                                        <p:attrNameLst>
                                          <p:attrName>ppt_w</p:attrName>
                                        </p:attrNameLst>
                                      </p:cBhvr>
                                      <p:tavLst>
                                        <p:tav tm="0">
                                          <p:val>
                                            <p:fltVal val="0"/>
                                          </p:val>
                                        </p:tav>
                                        <p:tav tm="100000">
                                          <p:val>
                                            <p:strVal val="#ppt_w"/>
                                          </p:val>
                                        </p:tav>
                                      </p:tavLst>
                                    </p:anim>
                                    <p:anim calcmode="lin" valueType="num">
                                      <p:cBhvr>
                                        <p:cTn id="55" dur="500" fill="hold"/>
                                        <p:tgtEl>
                                          <p:spTgt spid="60536"/>
                                        </p:tgtEl>
                                        <p:attrNameLst>
                                          <p:attrName>ppt_h</p:attrName>
                                        </p:attrNameLst>
                                      </p:cBhvr>
                                      <p:tavLst>
                                        <p:tav tm="0">
                                          <p:val>
                                            <p:fltVal val="0"/>
                                          </p:val>
                                        </p:tav>
                                        <p:tav tm="100000">
                                          <p:val>
                                            <p:strVal val="#ppt_h"/>
                                          </p:val>
                                        </p:tav>
                                      </p:tavLst>
                                    </p:anim>
                                    <p:animEffect transition="in" filter="fade">
                                      <p:cBhvr>
                                        <p:cTn id="56" dur="500"/>
                                        <p:tgtEl>
                                          <p:spTgt spid="60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46" grpId="0"/>
      <p:bldP spid="60475" grpId="0" animBg="1"/>
      <p:bldP spid="60474" grpId="0" animBg="1"/>
      <p:bldP spid="60529" grpId="0"/>
      <p:bldP spid="256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9"/>
          <p:cNvSpPr txBox="1">
            <a:spLocks noChangeArrowheads="1"/>
          </p:cNvSpPr>
          <p:nvPr/>
        </p:nvSpPr>
        <p:spPr bwMode="auto">
          <a:xfrm>
            <a:off x="0" y="6667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3200"/>
              <a:t>Cours n°1</a:t>
            </a:r>
          </a:p>
        </p:txBody>
      </p:sp>
      <p:sp>
        <p:nvSpPr>
          <p:cNvPr id="8195" name="Line 10"/>
          <p:cNvSpPr>
            <a:spLocks noChangeShapeType="1"/>
          </p:cNvSpPr>
          <p:nvPr/>
        </p:nvSpPr>
        <p:spPr bwMode="auto">
          <a:xfrm>
            <a:off x="381000" y="685800"/>
            <a:ext cx="8534400" cy="0"/>
          </a:xfrm>
          <a:prstGeom prst="line">
            <a:avLst/>
          </a:prstGeom>
          <a:noFill/>
          <a:ln w="38100" cmpd="thinThick">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fr-FR"/>
          </a:p>
        </p:txBody>
      </p:sp>
      <p:sp>
        <p:nvSpPr>
          <p:cNvPr id="8196" name="Rectangle 13"/>
          <p:cNvSpPr>
            <a:spLocks noChangeArrowheads="1"/>
          </p:cNvSpPr>
          <p:nvPr/>
        </p:nvSpPr>
        <p:spPr bwMode="auto">
          <a:xfrm>
            <a:off x="357188" y="1050925"/>
            <a:ext cx="858361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12800" indent="-812800">
              <a:lnSpc>
                <a:spcPct val="80000"/>
              </a:lnSpc>
              <a:buClr>
                <a:schemeClr val="hlink"/>
              </a:buClr>
              <a:buSzPct val="150000"/>
            </a:pPr>
            <a:r>
              <a:rPr lang="fr-FR" b="1" u="sng">
                <a:solidFill>
                  <a:srgbClr val="DC6308"/>
                </a:solidFill>
              </a:rPr>
              <a:t>A. Les expériences de physique</a:t>
            </a:r>
          </a:p>
          <a:p>
            <a:pPr marL="812800" indent="-812800">
              <a:lnSpc>
                <a:spcPct val="80000"/>
              </a:lnSpc>
              <a:spcBef>
                <a:spcPct val="20000"/>
              </a:spcBef>
              <a:buClr>
                <a:schemeClr val="hlink"/>
              </a:buClr>
              <a:buSzPct val="150000"/>
            </a:pPr>
            <a:r>
              <a:rPr lang="fr-FR" sz="1800">
                <a:solidFill>
                  <a:srgbClr val="000000"/>
                </a:solidFill>
              </a:rPr>
              <a:t>	</a:t>
            </a:r>
            <a:r>
              <a:rPr lang="fr-FR" sz="2000">
                <a:solidFill>
                  <a:srgbClr val="000000"/>
                </a:solidFill>
              </a:rPr>
              <a:t>- But et principe </a:t>
            </a:r>
          </a:p>
          <a:p>
            <a:pPr marL="2336800" lvl="4" indent="-508000">
              <a:lnSpc>
                <a:spcPct val="80000"/>
              </a:lnSpc>
              <a:spcBef>
                <a:spcPct val="20000"/>
              </a:spcBef>
              <a:buClr>
                <a:srgbClr val="003399"/>
              </a:buClr>
            </a:pPr>
            <a:endParaRPr lang="fr-FR" sz="1800">
              <a:solidFill>
                <a:srgbClr val="000000"/>
              </a:solidFill>
            </a:endParaRPr>
          </a:p>
          <a:p>
            <a:pPr marL="812800" indent="-812800">
              <a:lnSpc>
                <a:spcPct val="80000"/>
              </a:lnSpc>
              <a:spcBef>
                <a:spcPct val="20000"/>
              </a:spcBef>
              <a:buClr>
                <a:schemeClr val="hlink"/>
              </a:buClr>
              <a:buSzPct val="70000"/>
              <a:buFont typeface="Wingdings" pitchFamily="2" charset="2"/>
              <a:buNone/>
            </a:pPr>
            <a:r>
              <a:rPr lang="fr-FR" b="1" u="sng">
                <a:solidFill>
                  <a:srgbClr val="DC6308"/>
                </a:solidFill>
              </a:rPr>
              <a:t>B. La chaine d’acquisition</a:t>
            </a:r>
          </a:p>
          <a:p>
            <a:pPr marL="812800" indent="-812800">
              <a:lnSpc>
                <a:spcPct val="80000"/>
              </a:lnSpc>
              <a:spcBef>
                <a:spcPct val="20000"/>
              </a:spcBef>
              <a:spcAft>
                <a:spcPts val="600"/>
              </a:spcAft>
              <a:buClr>
                <a:schemeClr val="hlink"/>
              </a:buClr>
              <a:buSzPct val="70000"/>
              <a:buFont typeface="Wingdings" pitchFamily="2" charset="2"/>
              <a:buNone/>
            </a:pPr>
            <a:r>
              <a:rPr lang="fr-FR" sz="2000">
                <a:solidFill>
                  <a:srgbClr val="000000"/>
                </a:solidFill>
              </a:rPr>
              <a:t>	- Les détecteurs</a:t>
            </a:r>
          </a:p>
          <a:p>
            <a:pPr marL="812800" indent="-812800">
              <a:lnSpc>
                <a:spcPct val="80000"/>
              </a:lnSpc>
              <a:spcBef>
                <a:spcPct val="20000"/>
              </a:spcBef>
              <a:spcAft>
                <a:spcPts val="600"/>
              </a:spcAft>
              <a:buClr>
                <a:schemeClr val="hlink"/>
              </a:buClr>
              <a:buSzPct val="70000"/>
              <a:buFont typeface="Wingdings" pitchFamily="2" charset="2"/>
              <a:buNone/>
            </a:pPr>
            <a:r>
              <a:rPr lang="fr-FR" sz="2000">
                <a:solidFill>
                  <a:srgbClr val="000000"/>
                </a:solidFill>
              </a:rPr>
              <a:t>	- L’électronique Front-End</a:t>
            </a:r>
          </a:p>
          <a:p>
            <a:pPr marL="2336800" lvl="4" indent="-508000">
              <a:buFont typeface="Wingdings" pitchFamily="2" charset="2"/>
              <a:buChar char="§"/>
            </a:pPr>
            <a:r>
              <a:rPr lang="fr-FR" sz="1800">
                <a:solidFill>
                  <a:srgbClr val="000000"/>
                </a:solidFill>
              </a:rPr>
              <a:t>Les préamplificateurs</a:t>
            </a:r>
          </a:p>
          <a:p>
            <a:pPr marL="2336800" lvl="4" indent="-508000">
              <a:buFont typeface="Wingdings" pitchFamily="2" charset="2"/>
              <a:buChar char="§"/>
            </a:pPr>
            <a:r>
              <a:rPr lang="fr-FR" sz="1800">
                <a:solidFill>
                  <a:srgbClr val="000000"/>
                </a:solidFill>
              </a:rPr>
              <a:t>Le bruit</a:t>
            </a:r>
          </a:p>
          <a:p>
            <a:pPr marL="2336800" lvl="4" indent="-508000">
              <a:buFont typeface="Wingdings" pitchFamily="2" charset="2"/>
              <a:buChar char="§"/>
            </a:pPr>
            <a:r>
              <a:rPr lang="fr-FR" sz="1800">
                <a:solidFill>
                  <a:srgbClr val="000000"/>
                </a:solidFill>
              </a:rPr>
              <a:t>Le filtrage</a:t>
            </a:r>
          </a:p>
          <a:p>
            <a:pPr marL="2336800" lvl="4" indent="-508000">
              <a:buFont typeface="Wingdings" pitchFamily="2" charset="2"/>
              <a:buChar char="§"/>
            </a:pPr>
            <a:r>
              <a:rPr lang="fr-FR" sz="1800">
                <a:solidFill>
                  <a:srgbClr val="000000"/>
                </a:solidFill>
              </a:rPr>
              <a:t>Les discriminateurs</a:t>
            </a:r>
          </a:p>
          <a:p>
            <a:pPr marL="2336800" lvl="4" indent="-508000">
              <a:spcAft>
                <a:spcPts val="600"/>
              </a:spcAft>
              <a:buFont typeface="Wingdings" pitchFamily="2" charset="2"/>
              <a:buChar char="§"/>
            </a:pPr>
            <a:r>
              <a:rPr lang="fr-FR" sz="1800">
                <a:solidFill>
                  <a:srgbClr val="000000"/>
                </a:solidFill>
              </a:rPr>
              <a:t>Les codeurs</a:t>
            </a:r>
            <a:endParaRPr lang="fr-FR" sz="2000">
              <a:solidFill>
                <a:srgbClr val="000000"/>
              </a:solidFill>
            </a:endParaRPr>
          </a:p>
          <a:p>
            <a:pPr marL="812800" indent="-812800">
              <a:lnSpc>
                <a:spcPct val="80000"/>
              </a:lnSpc>
              <a:spcBef>
                <a:spcPct val="20000"/>
              </a:spcBef>
              <a:spcAft>
                <a:spcPts val="600"/>
              </a:spcAft>
              <a:buClr>
                <a:schemeClr val="hlink"/>
              </a:buClr>
              <a:buSzPct val="70000"/>
              <a:buFont typeface="Wingdings" pitchFamily="2" charset="2"/>
              <a:buNone/>
            </a:pPr>
            <a:r>
              <a:rPr lang="fr-FR" sz="2000">
                <a:solidFill>
                  <a:srgbClr val="000000"/>
                </a:solidFill>
              </a:rPr>
              <a:t>	- Le trigger</a:t>
            </a:r>
          </a:p>
          <a:p>
            <a:pPr marL="2336800" lvl="4" indent="-508000">
              <a:buFont typeface="Wingdings" pitchFamily="2" charset="2"/>
              <a:buChar char="§"/>
            </a:pPr>
            <a:r>
              <a:rPr lang="fr-FR" sz="1800">
                <a:solidFill>
                  <a:srgbClr val="000000"/>
                </a:solidFill>
              </a:rPr>
              <a:t>Pourquoi un trigger ? </a:t>
            </a:r>
          </a:p>
          <a:p>
            <a:pPr marL="2336800" lvl="4" indent="-508000">
              <a:buFont typeface="Wingdings" pitchFamily="2" charset="2"/>
              <a:buChar char="§"/>
            </a:pPr>
            <a:r>
              <a:rPr lang="fr-FR" sz="1800">
                <a:solidFill>
                  <a:srgbClr val="000000"/>
                </a:solidFill>
              </a:rPr>
              <a:t>Trigger synchrone / asynchrone</a:t>
            </a:r>
            <a:endParaRPr lang="fr-FR" sz="2000">
              <a:solidFill>
                <a:srgbClr val="000000"/>
              </a:solidFill>
            </a:endParaRPr>
          </a:p>
          <a:p>
            <a:pPr marL="812800" indent="-812800">
              <a:lnSpc>
                <a:spcPct val="80000"/>
              </a:lnSpc>
              <a:spcBef>
                <a:spcPct val="20000"/>
              </a:spcBef>
              <a:spcAft>
                <a:spcPts val="600"/>
              </a:spcAft>
              <a:buClr>
                <a:schemeClr val="hlink"/>
              </a:buClr>
              <a:buSzPct val="70000"/>
              <a:buFont typeface="Wingdings" pitchFamily="2" charset="2"/>
              <a:buNone/>
            </a:pPr>
            <a:r>
              <a:rPr lang="fr-FR" sz="2000">
                <a:solidFill>
                  <a:srgbClr val="000000"/>
                </a:solidFill>
              </a:rPr>
              <a:t>	- Le système d’acquisition de données</a:t>
            </a:r>
          </a:p>
        </p:txBody>
      </p:sp>
      <p:sp>
        <p:nvSpPr>
          <p:cNvPr id="10" name="Espace réservé du numéro de diapositive 9"/>
          <p:cNvSpPr>
            <a:spLocks noGrp="1"/>
          </p:cNvSpPr>
          <p:nvPr>
            <p:ph type="sldNum" sz="quarter" idx="12"/>
          </p:nvPr>
        </p:nvSpPr>
        <p:spPr>
          <a:xfrm>
            <a:off x="7924800" y="6356350"/>
            <a:ext cx="762000" cy="365125"/>
          </a:xfrm>
        </p:spPr>
        <p:txBody>
          <a:bodyPr/>
          <a:lstStyle/>
          <a:p>
            <a:pPr>
              <a:defRPr/>
            </a:pPr>
            <a:fld id="{7F14A9A4-9B98-4992-9772-FC55018BA212}" type="slidenum">
              <a:rPr lang="fr-FR">
                <a:solidFill>
                  <a:schemeClr val="tx1">
                    <a:lumMod val="50000"/>
                    <a:lumOff val="50000"/>
                  </a:schemeClr>
                </a:solidFill>
              </a:rPr>
              <a:pPr>
                <a:defRPr/>
              </a:pPr>
              <a:t>2</a:t>
            </a:fld>
            <a:endParaRPr lang="fr-FR" dirty="0">
              <a:solidFill>
                <a:schemeClr val="tx1">
                  <a:lumMod val="50000"/>
                  <a:lumOff val="50000"/>
                </a:schemeClr>
              </a:solidFill>
            </a:endParaRPr>
          </a:p>
        </p:txBody>
      </p:sp>
      <p:sp>
        <p:nvSpPr>
          <p:cNvPr id="8198" name="Espace réservé du pied de page 10"/>
          <p:cNvSpPr>
            <a:spLocks noGrp="1"/>
          </p:cNvSpPr>
          <p:nvPr>
            <p:ph type="ftr" sz="quarter" idx="11"/>
          </p:nvPr>
        </p:nvSpPr>
        <p:spPr bwMode="auto">
          <a:xfrm>
            <a:off x="0" y="6356350"/>
            <a:ext cx="9144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b="1" smtClean="0">
                <a:solidFill>
                  <a:srgbClr val="DC6308"/>
                </a:solidFill>
              </a:rPr>
              <a:t>PLAN 1/3</a:t>
            </a:r>
            <a:r>
              <a:rPr lang="fr-FR" sz="1200" smtClean="0">
                <a:solidFill>
                  <a:srgbClr val="7F7F7F"/>
                </a:solidFill>
              </a:rPr>
              <a:t> </a:t>
            </a:r>
          </a:p>
          <a:p>
            <a:pPr eaLnBrk="1" hangingPunct="1"/>
            <a:r>
              <a:rPr lang="fr-FR" sz="1200" smtClean="0">
                <a:solidFill>
                  <a:srgbClr val="7F7F7F"/>
                </a:solidFill>
              </a:rPr>
              <a:t>Laurent Leterrier – Ecole techniques de base des détecteurs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50825" y="260350"/>
            <a:ext cx="6651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préamplificateur de charges (PAC)</a:t>
            </a:r>
          </a:p>
        </p:txBody>
      </p:sp>
      <p:sp>
        <p:nvSpPr>
          <p:cNvPr id="57"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CAB56606-5820-4D8A-BE0C-69F72C18D46C}" type="slidenum">
              <a:rPr lang="fr-FR" sz="1200">
                <a:solidFill>
                  <a:schemeClr val="tx1">
                    <a:lumMod val="50000"/>
                    <a:lumOff val="50000"/>
                  </a:schemeClr>
                </a:solidFill>
              </a:rPr>
              <a:pPr algn="r">
                <a:defRPr/>
              </a:pPr>
              <a:t>20</a:t>
            </a:fld>
            <a:endParaRPr lang="fr-FR" sz="1200" dirty="0">
              <a:solidFill>
                <a:schemeClr val="tx1">
                  <a:lumMod val="50000"/>
                  <a:lumOff val="50000"/>
                </a:schemeClr>
              </a:solidFill>
            </a:endParaRPr>
          </a:p>
        </p:txBody>
      </p:sp>
      <p:sp>
        <p:nvSpPr>
          <p:cNvPr id="2662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26629" name="Text Box 154"/>
          <p:cNvSpPr txBox="1">
            <a:spLocks noChangeArrowheads="1"/>
          </p:cNvSpPr>
          <p:nvPr/>
        </p:nvSpPr>
        <p:spPr bwMode="auto">
          <a:xfrm>
            <a:off x="611188" y="981075"/>
            <a:ext cx="396081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Si on ne vide pas C</a:t>
            </a:r>
            <a:r>
              <a:rPr lang="fr-FR" sz="2000" baseline="-25000"/>
              <a:t>f</a:t>
            </a:r>
            <a:r>
              <a:rPr lang="fr-FR" sz="2000"/>
              <a:t> :</a:t>
            </a:r>
          </a:p>
        </p:txBody>
      </p:sp>
      <p:pic>
        <p:nvPicPr>
          <p:cNvPr id="26630" name="Picture 215" descr="phénomène empile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1412875"/>
            <a:ext cx="4275137"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AutoShape 3"/>
          <p:cNvSpPr>
            <a:spLocks noChangeArrowheads="1"/>
          </p:cNvSpPr>
          <p:nvPr/>
        </p:nvSpPr>
        <p:spPr bwMode="auto">
          <a:xfrm rot="5400000">
            <a:off x="1975644" y="2351881"/>
            <a:ext cx="687388" cy="536575"/>
          </a:xfrm>
          <a:prstGeom prst="triangle">
            <a:avLst>
              <a:gd name="adj" fmla="val 50000"/>
            </a:avLst>
          </a:prstGeom>
          <a:gradFill rotWithShape="1">
            <a:gsLst>
              <a:gs pos="0">
                <a:schemeClr val="accent1"/>
              </a:gs>
              <a:gs pos="100000">
                <a:srgbClr val="07335C"/>
              </a:gs>
            </a:gsLst>
            <a:path path="shape">
              <a:fillToRect l="50000" t="50000" r="50000" b="50000"/>
            </a:path>
          </a:gradFill>
          <a:ln w="9525">
            <a:solidFill>
              <a:schemeClr val="tx1"/>
            </a:solidFill>
            <a:miter lim="800000"/>
            <a:headEnd/>
            <a:tailEnd/>
          </a:ln>
        </p:spPr>
        <p:txBody>
          <a:bodyPr wrap="none" anchor="ctr"/>
          <a:lstStyle/>
          <a:p>
            <a:pPr algn="ctr"/>
            <a:endParaRPr lang="fr-FR" sz="1800"/>
          </a:p>
        </p:txBody>
      </p:sp>
      <p:sp>
        <p:nvSpPr>
          <p:cNvPr id="26632" name="Line 22"/>
          <p:cNvSpPr>
            <a:spLocks noChangeShapeType="1"/>
          </p:cNvSpPr>
          <p:nvPr/>
        </p:nvSpPr>
        <p:spPr bwMode="auto">
          <a:xfrm rot="5400000">
            <a:off x="2199481" y="2021682"/>
            <a:ext cx="28733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633" name="Line 23"/>
          <p:cNvSpPr>
            <a:spLocks noChangeShapeType="1"/>
          </p:cNvSpPr>
          <p:nvPr/>
        </p:nvSpPr>
        <p:spPr bwMode="auto">
          <a:xfrm rot="5400000">
            <a:off x="2102644" y="2023269"/>
            <a:ext cx="287338"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81534" name="Text Box 52"/>
          <p:cNvSpPr txBox="1">
            <a:spLocks noChangeArrowheads="1"/>
          </p:cNvSpPr>
          <p:nvPr/>
        </p:nvSpPr>
        <p:spPr bwMode="auto">
          <a:xfrm>
            <a:off x="1908175" y="3636963"/>
            <a:ext cx="296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FF0000"/>
                </a:solidFill>
                <a:miter lim="800000"/>
                <a:headEnd type="none" w="sm" len="sm"/>
                <a:tailEnd type="none" w="sm" len="sm"/>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kumimoji="1" lang="fr-FR" sz="1800" b="1">
                <a:solidFill>
                  <a:srgbClr val="000099"/>
                </a:solidFill>
              </a:rPr>
              <a:t>V</a:t>
            </a:r>
            <a:r>
              <a:rPr kumimoji="1" lang="fr-FR" sz="1800" b="1" baseline="-25000">
                <a:solidFill>
                  <a:srgbClr val="000099"/>
                </a:solidFill>
              </a:rPr>
              <a:t>out</a:t>
            </a:r>
            <a:r>
              <a:rPr kumimoji="1" lang="fr-FR" sz="1800" b="1">
                <a:solidFill>
                  <a:srgbClr val="000099"/>
                </a:solidFill>
              </a:rPr>
              <a:t> = -(Q</a:t>
            </a:r>
            <a:r>
              <a:rPr kumimoji="1" lang="fr-FR" sz="1800" b="1" baseline="-25000">
                <a:solidFill>
                  <a:srgbClr val="000099"/>
                </a:solidFill>
              </a:rPr>
              <a:t>0</a:t>
            </a:r>
            <a:r>
              <a:rPr kumimoji="1" lang="fr-FR" sz="1800" b="1">
                <a:solidFill>
                  <a:srgbClr val="000099"/>
                </a:solidFill>
              </a:rPr>
              <a:t>/C</a:t>
            </a:r>
            <a:r>
              <a:rPr kumimoji="1" lang="fr-FR" sz="1800" b="1" baseline="-25000">
                <a:solidFill>
                  <a:srgbClr val="000099"/>
                </a:solidFill>
              </a:rPr>
              <a:t>f</a:t>
            </a:r>
            <a:r>
              <a:rPr kumimoji="1" lang="fr-FR" sz="1800" b="1">
                <a:solidFill>
                  <a:srgbClr val="000099"/>
                </a:solidFill>
              </a:rPr>
              <a:t>).exp(-t/</a:t>
            </a:r>
            <a:r>
              <a:rPr lang="fr-FR" sz="1800" b="1">
                <a:solidFill>
                  <a:srgbClr val="000099"/>
                </a:solidFill>
                <a:latin typeface="Times New Roman" pitchFamily="18" charset="0"/>
                <a:cs typeface="Times New Roman" pitchFamily="18" charset="0"/>
              </a:rPr>
              <a:t>τ</a:t>
            </a:r>
            <a:r>
              <a:rPr lang="fr-FR" sz="1800" b="1">
                <a:solidFill>
                  <a:srgbClr val="000099"/>
                </a:solidFill>
                <a:cs typeface="Times New Roman" pitchFamily="18" charset="0"/>
              </a:rPr>
              <a:t>)</a:t>
            </a:r>
          </a:p>
        </p:txBody>
      </p:sp>
      <p:sp>
        <p:nvSpPr>
          <p:cNvPr id="26635" name="Text Box 260"/>
          <p:cNvSpPr txBox="1">
            <a:spLocks noChangeArrowheads="1"/>
          </p:cNvSpPr>
          <p:nvPr/>
        </p:nvSpPr>
        <p:spPr bwMode="auto">
          <a:xfrm>
            <a:off x="596900" y="2238375"/>
            <a:ext cx="1027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b="1"/>
              <a:t>détecteur</a:t>
            </a:r>
          </a:p>
        </p:txBody>
      </p:sp>
      <p:sp>
        <p:nvSpPr>
          <p:cNvPr id="26636" name="Line 261"/>
          <p:cNvSpPr>
            <a:spLocks noChangeShapeType="1"/>
          </p:cNvSpPr>
          <p:nvPr/>
        </p:nvSpPr>
        <p:spPr bwMode="auto">
          <a:xfrm>
            <a:off x="1408113" y="2630488"/>
            <a:ext cx="6492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37" name="Line 264"/>
          <p:cNvSpPr>
            <a:spLocks noChangeShapeType="1"/>
          </p:cNvSpPr>
          <p:nvPr/>
        </p:nvSpPr>
        <p:spPr bwMode="auto">
          <a:xfrm>
            <a:off x="2570163" y="2620963"/>
            <a:ext cx="5762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26638" name="Group 290"/>
          <p:cNvGrpSpPr>
            <a:grpSpLocks/>
          </p:cNvGrpSpPr>
          <p:nvPr/>
        </p:nvGrpSpPr>
        <p:grpSpPr bwMode="auto">
          <a:xfrm>
            <a:off x="1892300" y="2020888"/>
            <a:ext cx="865188" cy="708025"/>
            <a:chOff x="1156" y="2964"/>
            <a:chExt cx="545" cy="446"/>
          </a:xfrm>
        </p:grpSpPr>
        <p:sp>
          <p:nvSpPr>
            <p:cNvPr id="26677" name="Line 21"/>
            <p:cNvSpPr>
              <a:spLocks noChangeShapeType="1"/>
            </p:cNvSpPr>
            <p:nvPr/>
          </p:nvSpPr>
          <p:spPr bwMode="auto">
            <a:xfrm rot="5400000">
              <a:off x="1500" y="2903"/>
              <a:ext cx="0" cy="12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678" name="Line 24"/>
            <p:cNvSpPr>
              <a:spLocks noChangeShapeType="1"/>
            </p:cNvSpPr>
            <p:nvPr/>
          </p:nvSpPr>
          <p:spPr bwMode="auto">
            <a:xfrm rot="5400000">
              <a:off x="1313" y="2918"/>
              <a:ext cx="0" cy="9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679" name="Text Box 44"/>
            <p:cNvSpPr txBox="1">
              <a:spLocks noChangeArrowheads="1"/>
            </p:cNvSpPr>
            <p:nvPr/>
          </p:nvSpPr>
          <p:spPr bwMode="auto">
            <a:xfrm>
              <a:off x="1428" y="2976"/>
              <a:ext cx="2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FF3300"/>
                  </a:solidFill>
                </a:rPr>
                <a:t>C</a:t>
              </a:r>
              <a:r>
                <a:rPr lang="fr-FR" sz="1400" baseline="-25000">
                  <a:solidFill>
                    <a:srgbClr val="FF3300"/>
                  </a:solidFill>
                </a:rPr>
                <a:t>f</a:t>
              </a:r>
            </a:p>
          </p:txBody>
        </p:sp>
        <p:sp>
          <p:nvSpPr>
            <p:cNvPr id="26680" name="Line 262"/>
            <p:cNvSpPr>
              <a:spLocks noChangeShapeType="1"/>
            </p:cNvSpPr>
            <p:nvPr/>
          </p:nvSpPr>
          <p:spPr bwMode="auto">
            <a:xfrm flipV="1">
              <a:off x="1156" y="2964"/>
              <a:ext cx="0" cy="38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81" name="Line 263"/>
            <p:cNvSpPr>
              <a:spLocks noChangeShapeType="1"/>
            </p:cNvSpPr>
            <p:nvPr/>
          </p:nvSpPr>
          <p:spPr bwMode="auto">
            <a:xfrm>
              <a:off x="1156" y="2964"/>
              <a:ext cx="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82" name="Line 265"/>
            <p:cNvSpPr>
              <a:spLocks noChangeShapeType="1"/>
            </p:cNvSpPr>
            <p:nvPr/>
          </p:nvSpPr>
          <p:spPr bwMode="auto">
            <a:xfrm flipH="1">
              <a:off x="1699" y="2964"/>
              <a:ext cx="2" cy="38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83" name="Line 266"/>
            <p:cNvSpPr>
              <a:spLocks noChangeShapeType="1"/>
            </p:cNvSpPr>
            <p:nvPr/>
          </p:nvSpPr>
          <p:spPr bwMode="auto">
            <a:xfrm>
              <a:off x="1519" y="2964"/>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84" name="Text Box 271"/>
            <p:cNvSpPr txBox="1">
              <a:spLocks noChangeArrowheads="1"/>
            </p:cNvSpPr>
            <p:nvPr/>
          </p:nvSpPr>
          <p:spPr bwMode="auto">
            <a:xfrm>
              <a:off x="1202" y="3237"/>
              <a:ext cx="408"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solidFill>
                    <a:schemeClr val="bg1"/>
                  </a:solidFill>
                </a:rPr>
                <a:t>Ampli</a:t>
              </a:r>
            </a:p>
          </p:txBody>
        </p:sp>
      </p:grpSp>
      <p:pic>
        <p:nvPicPr>
          <p:cNvPr id="26639" name="Picture 273" descr="modele détecte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313" y="2544763"/>
            <a:ext cx="7000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1604" name="Group 292"/>
          <p:cNvGrpSpPr>
            <a:grpSpLocks/>
          </p:cNvGrpSpPr>
          <p:nvPr/>
        </p:nvGrpSpPr>
        <p:grpSpPr bwMode="auto">
          <a:xfrm>
            <a:off x="1892300" y="1365250"/>
            <a:ext cx="981075" cy="647700"/>
            <a:chOff x="1156" y="2568"/>
            <a:chExt cx="618" cy="408"/>
          </a:xfrm>
        </p:grpSpPr>
        <p:sp>
          <p:nvSpPr>
            <p:cNvPr id="26666" name="Text Box 44"/>
            <p:cNvSpPr txBox="1">
              <a:spLocks noChangeArrowheads="1"/>
            </p:cNvSpPr>
            <p:nvPr/>
          </p:nvSpPr>
          <p:spPr bwMode="auto">
            <a:xfrm>
              <a:off x="1519" y="2568"/>
              <a:ext cx="25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FF0000"/>
                  </a:solidFill>
                </a:rPr>
                <a:t>R</a:t>
              </a:r>
              <a:r>
                <a:rPr lang="fr-FR" sz="1800" baseline="-25000">
                  <a:solidFill>
                    <a:srgbClr val="FF0000"/>
                  </a:solidFill>
                </a:rPr>
                <a:t>f</a:t>
              </a:r>
            </a:p>
          </p:txBody>
        </p:sp>
        <p:grpSp>
          <p:nvGrpSpPr>
            <p:cNvPr id="26667" name="Group 291"/>
            <p:cNvGrpSpPr>
              <a:grpSpLocks/>
            </p:cNvGrpSpPr>
            <p:nvPr/>
          </p:nvGrpSpPr>
          <p:grpSpPr bwMode="auto">
            <a:xfrm>
              <a:off x="1156" y="2722"/>
              <a:ext cx="545" cy="254"/>
              <a:chOff x="1156" y="2722"/>
              <a:chExt cx="545" cy="254"/>
            </a:xfrm>
          </p:grpSpPr>
          <p:sp>
            <p:nvSpPr>
              <p:cNvPr id="26668" name="Line 275"/>
              <p:cNvSpPr>
                <a:spLocks noChangeShapeType="1"/>
              </p:cNvSpPr>
              <p:nvPr/>
            </p:nvSpPr>
            <p:spPr bwMode="auto">
              <a:xfrm flipH="1">
                <a:off x="1156" y="2795"/>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69" name="Line 276"/>
              <p:cNvSpPr>
                <a:spLocks noChangeShapeType="1"/>
              </p:cNvSpPr>
              <p:nvPr/>
            </p:nvSpPr>
            <p:spPr bwMode="auto">
              <a:xfrm>
                <a:off x="1565" y="2795"/>
                <a:ext cx="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70" name="Line 278"/>
              <p:cNvSpPr>
                <a:spLocks noChangeShapeType="1"/>
              </p:cNvSpPr>
              <p:nvPr/>
            </p:nvSpPr>
            <p:spPr bwMode="auto">
              <a:xfrm flipV="1">
                <a:off x="1156" y="2795"/>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71" name="Line 279"/>
              <p:cNvSpPr>
                <a:spLocks noChangeShapeType="1"/>
              </p:cNvSpPr>
              <p:nvPr/>
            </p:nvSpPr>
            <p:spPr bwMode="auto">
              <a:xfrm flipV="1">
                <a:off x="1701" y="2795"/>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72" name="Line 280"/>
              <p:cNvSpPr>
                <a:spLocks noChangeShapeType="1"/>
              </p:cNvSpPr>
              <p:nvPr/>
            </p:nvSpPr>
            <p:spPr bwMode="auto">
              <a:xfrm>
                <a:off x="1565" y="2795"/>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26673" name="Group 25"/>
              <p:cNvGrpSpPr>
                <a:grpSpLocks/>
              </p:cNvGrpSpPr>
              <p:nvPr/>
            </p:nvGrpSpPr>
            <p:grpSpPr bwMode="auto">
              <a:xfrm>
                <a:off x="1234" y="2722"/>
                <a:ext cx="369" cy="136"/>
                <a:chOff x="787" y="719"/>
                <a:chExt cx="1095" cy="227"/>
              </a:xfrm>
            </p:grpSpPr>
            <p:sp>
              <p:nvSpPr>
                <p:cNvPr id="26674" name="Rectangle 26" descr="blanc)"/>
                <p:cNvSpPr>
                  <a:spLocks noChangeArrowheads="1"/>
                </p:cNvSpPr>
                <p:nvPr/>
              </p:nvSpPr>
              <p:spPr bwMode="auto">
                <a:xfrm>
                  <a:off x="1021" y="719"/>
                  <a:ext cx="635" cy="227"/>
                </a:xfrm>
                <a:prstGeom prst="rect">
                  <a:avLst/>
                </a:prstGeom>
                <a:pattFill prst="dkVert">
                  <a:fgClr>
                    <a:srgbClr val="E40000"/>
                  </a:fgClr>
                  <a:bgClr>
                    <a:schemeClr val="bg1"/>
                  </a:bgClr>
                </a:pattFill>
                <a:ln w="9525">
                  <a:solidFill>
                    <a:schemeClr val="tx1"/>
                  </a:solidFill>
                  <a:miter lim="800000"/>
                  <a:headEnd/>
                  <a:tailEnd/>
                </a:ln>
              </p:spPr>
              <p:txBody>
                <a:bodyPr wrap="none" anchor="ctr"/>
                <a:lstStyle/>
                <a:p>
                  <a:endParaRPr lang="fr-FR" sz="1800"/>
                </a:p>
              </p:txBody>
            </p:sp>
            <p:sp>
              <p:nvSpPr>
                <p:cNvPr id="26675" name="Line 27"/>
                <p:cNvSpPr>
                  <a:spLocks noChangeShapeType="1"/>
                </p:cNvSpPr>
                <p:nvPr/>
              </p:nvSpPr>
              <p:spPr bwMode="auto">
                <a:xfrm>
                  <a:off x="1656" y="840"/>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676" name="Line 28"/>
                <p:cNvSpPr>
                  <a:spLocks noChangeShapeType="1"/>
                </p:cNvSpPr>
                <p:nvPr/>
              </p:nvSpPr>
              <p:spPr bwMode="auto">
                <a:xfrm>
                  <a:off x="787" y="840"/>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grpSp>
      <p:sp>
        <p:nvSpPr>
          <p:cNvPr id="26641" name="Text Box 52"/>
          <p:cNvSpPr txBox="1">
            <a:spLocks noChangeArrowheads="1"/>
          </p:cNvSpPr>
          <p:nvPr/>
        </p:nvSpPr>
        <p:spPr bwMode="auto">
          <a:xfrm>
            <a:off x="2843213" y="2276475"/>
            <a:ext cx="16748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FF0000"/>
                </a:solidFill>
                <a:miter lim="800000"/>
                <a:headEnd type="none" w="sm" len="sm"/>
                <a:tailEnd type="none" w="sm" len="sm"/>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kumimoji="1" lang="fr-FR" sz="1800" b="1">
                <a:solidFill>
                  <a:srgbClr val="000099"/>
                </a:solidFill>
              </a:rPr>
              <a:t>V</a:t>
            </a:r>
            <a:r>
              <a:rPr kumimoji="1" lang="fr-FR" sz="1800" b="1" baseline="-25000">
                <a:solidFill>
                  <a:srgbClr val="000099"/>
                </a:solidFill>
              </a:rPr>
              <a:t>out</a:t>
            </a:r>
            <a:r>
              <a:rPr kumimoji="1" lang="fr-FR" sz="1800" b="1">
                <a:solidFill>
                  <a:srgbClr val="000099"/>
                </a:solidFill>
              </a:rPr>
              <a:t> = -Q</a:t>
            </a:r>
            <a:r>
              <a:rPr kumimoji="1" lang="fr-FR" sz="1800" b="1" baseline="-25000">
                <a:solidFill>
                  <a:srgbClr val="000099"/>
                </a:solidFill>
              </a:rPr>
              <a:t>0</a:t>
            </a:r>
            <a:r>
              <a:rPr kumimoji="1" lang="fr-FR" sz="1800" b="1">
                <a:solidFill>
                  <a:srgbClr val="000099"/>
                </a:solidFill>
              </a:rPr>
              <a:t>/C</a:t>
            </a:r>
            <a:r>
              <a:rPr kumimoji="1" lang="fr-FR" sz="1800" b="1" baseline="-25000">
                <a:solidFill>
                  <a:srgbClr val="000099"/>
                </a:solidFill>
              </a:rPr>
              <a:t>f</a:t>
            </a:r>
          </a:p>
        </p:txBody>
      </p:sp>
      <p:grpSp>
        <p:nvGrpSpPr>
          <p:cNvPr id="781627" name="Group 315"/>
          <p:cNvGrpSpPr>
            <a:grpSpLocks/>
          </p:cNvGrpSpPr>
          <p:nvPr/>
        </p:nvGrpSpPr>
        <p:grpSpPr bwMode="auto">
          <a:xfrm>
            <a:off x="3043238" y="2111375"/>
            <a:ext cx="1225550" cy="720725"/>
            <a:chOff x="1927" y="1434"/>
            <a:chExt cx="772" cy="454"/>
          </a:xfrm>
        </p:grpSpPr>
        <p:sp>
          <p:nvSpPr>
            <p:cNvPr id="26664" name="Line 313"/>
            <p:cNvSpPr>
              <a:spLocks noChangeShapeType="1"/>
            </p:cNvSpPr>
            <p:nvPr/>
          </p:nvSpPr>
          <p:spPr bwMode="auto">
            <a:xfrm flipH="1">
              <a:off x="1973" y="1434"/>
              <a:ext cx="680" cy="454"/>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65" name="Line 314"/>
            <p:cNvSpPr>
              <a:spLocks noChangeShapeType="1"/>
            </p:cNvSpPr>
            <p:nvPr/>
          </p:nvSpPr>
          <p:spPr bwMode="auto">
            <a:xfrm>
              <a:off x="1927" y="1480"/>
              <a:ext cx="772" cy="40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781628" name="Line 316"/>
          <p:cNvSpPr>
            <a:spLocks noChangeShapeType="1"/>
          </p:cNvSpPr>
          <p:nvPr/>
        </p:nvSpPr>
        <p:spPr bwMode="auto">
          <a:xfrm flipH="1">
            <a:off x="3619500" y="2832100"/>
            <a:ext cx="0" cy="71913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781631" name="Group 319"/>
          <p:cNvGrpSpPr>
            <a:grpSpLocks/>
          </p:cNvGrpSpPr>
          <p:nvPr/>
        </p:nvGrpSpPr>
        <p:grpSpPr bwMode="auto">
          <a:xfrm>
            <a:off x="1763713" y="4141788"/>
            <a:ext cx="3133725" cy="1231900"/>
            <a:chOff x="1111" y="2705"/>
            <a:chExt cx="1974" cy="776"/>
          </a:xfrm>
        </p:grpSpPr>
        <p:grpSp>
          <p:nvGrpSpPr>
            <p:cNvPr id="26651" name="Group 311"/>
            <p:cNvGrpSpPr>
              <a:grpSpLocks/>
            </p:cNvGrpSpPr>
            <p:nvPr/>
          </p:nvGrpSpPr>
          <p:grpSpPr bwMode="auto">
            <a:xfrm>
              <a:off x="1338" y="2705"/>
              <a:ext cx="1747" cy="776"/>
              <a:chOff x="1837" y="3229"/>
              <a:chExt cx="1747" cy="776"/>
            </a:xfrm>
          </p:grpSpPr>
          <p:sp>
            <p:nvSpPr>
              <p:cNvPr id="26653" name="Line 298"/>
              <p:cNvSpPr>
                <a:spLocks noChangeShapeType="1"/>
              </p:cNvSpPr>
              <p:nvPr/>
            </p:nvSpPr>
            <p:spPr bwMode="auto">
              <a:xfrm flipV="1">
                <a:off x="1928" y="3271"/>
                <a:ext cx="0" cy="5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54" name="Line 299"/>
              <p:cNvSpPr>
                <a:spLocks noChangeShapeType="1"/>
              </p:cNvSpPr>
              <p:nvPr/>
            </p:nvSpPr>
            <p:spPr bwMode="auto">
              <a:xfrm>
                <a:off x="1837" y="3748"/>
                <a:ext cx="17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55" name="Text Box 300"/>
              <p:cNvSpPr txBox="1">
                <a:spLocks noChangeArrowheads="1"/>
              </p:cNvSpPr>
              <p:nvPr/>
            </p:nvSpPr>
            <p:spPr bwMode="auto">
              <a:xfrm>
                <a:off x="2971" y="3229"/>
                <a:ext cx="51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Q</a:t>
                </a:r>
                <a:r>
                  <a:rPr lang="fr-FR" sz="1800" baseline="-25000"/>
                  <a:t>0</a:t>
                </a:r>
                <a:r>
                  <a:rPr lang="fr-FR" sz="1800"/>
                  <a:t>/C</a:t>
                </a:r>
                <a:r>
                  <a:rPr lang="fr-FR" sz="1800" baseline="-25000"/>
                  <a:t>f</a:t>
                </a:r>
              </a:p>
            </p:txBody>
          </p:sp>
          <p:sp>
            <p:nvSpPr>
              <p:cNvPr id="26656" name="Freeform 302"/>
              <p:cNvSpPr>
                <a:spLocks/>
              </p:cNvSpPr>
              <p:nvPr/>
            </p:nvSpPr>
            <p:spPr bwMode="auto">
              <a:xfrm>
                <a:off x="1974" y="3362"/>
                <a:ext cx="997" cy="386"/>
              </a:xfrm>
              <a:custGeom>
                <a:avLst/>
                <a:gdLst>
                  <a:gd name="T0" fmla="*/ 0 w 1474"/>
                  <a:gd name="T1" fmla="*/ 386 h 386"/>
                  <a:gd name="T2" fmla="*/ 22 w 1474"/>
                  <a:gd name="T3" fmla="*/ 386 h 386"/>
                  <a:gd name="T4" fmla="*/ 22 w 1474"/>
                  <a:gd name="T5" fmla="*/ 0 h 386"/>
                  <a:gd name="T6" fmla="*/ 141 w 1474"/>
                  <a:gd name="T7" fmla="*/ 0 h 3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74" h="386">
                    <a:moveTo>
                      <a:pt x="0" y="386"/>
                    </a:moveTo>
                    <a:lnTo>
                      <a:pt x="226" y="386"/>
                    </a:lnTo>
                    <a:lnTo>
                      <a:pt x="226" y="0"/>
                    </a:lnTo>
                    <a:lnTo>
                      <a:pt x="1474" y="0"/>
                    </a:lnTo>
                  </a:path>
                </a:pathLst>
              </a:custGeom>
              <a:noFill/>
              <a:ln w="12700"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57" name="Freeform 304"/>
              <p:cNvSpPr>
                <a:spLocks/>
              </p:cNvSpPr>
              <p:nvPr/>
            </p:nvSpPr>
            <p:spPr bwMode="auto">
              <a:xfrm>
                <a:off x="2132" y="3362"/>
                <a:ext cx="885" cy="340"/>
              </a:xfrm>
              <a:custGeom>
                <a:avLst/>
                <a:gdLst>
                  <a:gd name="T0" fmla="*/ 0 w 1633"/>
                  <a:gd name="T1" fmla="*/ 0 h 340"/>
                  <a:gd name="T2" fmla="*/ 9 w 1633"/>
                  <a:gd name="T3" fmla="*/ 158 h 340"/>
                  <a:gd name="T4" fmla="*/ 28 w 1633"/>
                  <a:gd name="T5" fmla="*/ 294 h 340"/>
                  <a:gd name="T6" fmla="*/ 41 w 1633"/>
                  <a:gd name="T7" fmla="*/ 340 h 3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33" h="340">
                    <a:moveTo>
                      <a:pt x="0" y="0"/>
                    </a:moveTo>
                    <a:cubicBezTo>
                      <a:pt x="80" y="54"/>
                      <a:pt x="160" y="109"/>
                      <a:pt x="341" y="158"/>
                    </a:cubicBezTo>
                    <a:cubicBezTo>
                      <a:pt x="522" y="207"/>
                      <a:pt x="874" y="264"/>
                      <a:pt x="1089" y="294"/>
                    </a:cubicBezTo>
                    <a:cubicBezTo>
                      <a:pt x="1304" y="324"/>
                      <a:pt x="1468" y="332"/>
                      <a:pt x="1633" y="34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58" name="Freeform 305"/>
              <p:cNvSpPr>
                <a:spLocks/>
              </p:cNvSpPr>
              <p:nvPr/>
            </p:nvSpPr>
            <p:spPr bwMode="auto">
              <a:xfrm>
                <a:off x="1906" y="3362"/>
                <a:ext cx="226" cy="385"/>
              </a:xfrm>
              <a:custGeom>
                <a:avLst/>
                <a:gdLst>
                  <a:gd name="T0" fmla="*/ 0 w 226"/>
                  <a:gd name="T1" fmla="*/ 385 h 385"/>
                  <a:gd name="T2" fmla="*/ 226 w 226"/>
                  <a:gd name="T3" fmla="*/ 385 h 385"/>
                  <a:gd name="T4" fmla="*/ 226 w 226"/>
                  <a:gd name="T5" fmla="*/ 0 h 385"/>
                  <a:gd name="T6" fmla="*/ 0 60000 65536"/>
                  <a:gd name="T7" fmla="*/ 0 60000 65536"/>
                  <a:gd name="T8" fmla="*/ 0 60000 65536"/>
                </a:gdLst>
                <a:ahLst/>
                <a:cxnLst>
                  <a:cxn ang="T6">
                    <a:pos x="T0" y="T1"/>
                  </a:cxn>
                  <a:cxn ang="T7">
                    <a:pos x="T2" y="T3"/>
                  </a:cxn>
                  <a:cxn ang="T8">
                    <a:pos x="T4" y="T5"/>
                  </a:cxn>
                </a:cxnLst>
                <a:rect l="0" t="0" r="r" b="b"/>
                <a:pathLst>
                  <a:path w="226" h="385">
                    <a:moveTo>
                      <a:pt x="0" y="385"/>
                    </a:moveTo>
                    <a:lnTo>
                      <a:pt x="226" y="385"/>
                    </a:lnTo>
                    <a:lnTo>
                      <a:pt x="226" y="0"/>
                    </a:ln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59" name="Line 306"/>
              <p:cNvSpPr>
                <a:spLocks noChangeShapeType="1"/>
              </p:cNvSpPr>
              <p:nvPr/>
            </p:nvSpPr>
            <p:spPr bwMode="auto">
              <a:xfrm>
                <a:off x="2155" y="3407"/>
                <a:ext cx="499" cy="40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60" name="Line 307"/>
              <p:cNvSpPr>
                <a:spLocks noChangeShapeType="1"/>
              </p:cNvSpPr>
              <p:nvPr/>
            </p:nvSpPr>
            <p:spPr bwMode="auto">
              <a:xfrm flipV="1">
                <a:off x="2563" y="3679"/>
                <a:ext cx="0" cy="13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61" name="Text Box 52"/>
              <p:cNvSpPr txBox="1">
                <a:spLocks noChangeArrowheads="1"/>
              </p:cNvSpPr>
              <p:nvPr/>
            </p:nvSpPr>
            <p:spPr bwMode="auto">
              <a:xfrm>
                <a:off x="2064" y="3793"/>
                <a:ext cx="6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FF0000"/>
                    </a:solidFill>
                    <a:miter lim="800000"/>
                    <a:headEnd type="none" w="sm" len="sm"/>
                    <a:tailEnd type="none" w="sm" len="sm"/>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b="1">
                    <a:solidFill>
                      <a:srgbClr val="FF0000"/>
                    </a:solidFill>
                    <a:latin typeface="Times New Roman" pitchFamily="18" charset="0"/>
                    <a:cs typeface="Times New Roman" pitchFamily="18" charset="0"/>
                  </a:rPr>
                  <a:t>τ</a:t>
                </a:r>
                <a:r>
                  <a:rPr lang="fr-FR" sz="1600" b="1">
                    <a:solidFill>
                      <a:srgbClr val="FF0000"/>
                    </a:solidFill>
                    <a:cs typeface="Times New Roman" pitchFamily="18" charset="0"/>
                  </a:rPr>
                  <a:t> = R</a:t>
                </a:r>
                <a:r>
                  <a:rPr lang="fr-FR" sz="1600" b="1" baseline="-25000">
                    <a:solidFill>
                      <a:srgbClr val="FF0000"/>
                    </a:solidFill>
                    <a:cs typeface="Times New Roman" pitchFamily="18" charset="0"/>
                  </a:rPr>
                  <a:t>f</a:t>
                </a:r>
                <a:r>
                  <a:rPr lang="fr-FR" sz="1600" b="1">
                    <a:solidFill>
                      <a:srgbClr val="FF0000"/>
                    </a:solidFill>
                    <a:cs typeface="Times New Roman" pitchFamily="18" charset="0"/>
                  </a:rPr>
                  <a:t>.C</a:t>
                </a:r>
                <a:r>
                  <a:rPr lang="fr-FR" sz="1600" b="1" baseline="-25000">
                    <a:solidFill>
                      <a:srgbClr val="FF0000"/>
                    </a:solidFill>
                    <a:cs typeface="Times New Roman" pitchFamily="18" charset="0"/>
                  </a:rPr>
                  <a:t>f</a:t>
                </a:r>
              </a:p>
            </p:txBody>
          </p:sp>
          <p:sp>
            <p:nvSpPr>
              <p:cNvPr id="26662" name="Line 309"/>
              <p:cNvSpPr>
                <a:spLocks noChangeShapeType="1"/>
              </p:cNvSpPr>
              <p:nvPr/>
            </p:nvSpPr>
            <p:spPr bwMode="auto">
              <a:xfrm flipV="1">
                <a:off x="2132" y="3674"/>
                <a:ext cx="0" cy="13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63" name="Line 310"/>
              <p:cNvSpPr>
                <a:spLocks noChangeShapeType="1"/>
              </p:cNvSpPr>
              <p:nvPr/>
            </p:nvSpPr>
            <p:spPr bwMode="auto">
              <a:xfrm>
                <a:off x="2136" y="3792"/>
                <a:ext cx="426" cy="1"/>
              </a:xfrm>
              <a:prstGeom prst="line">
                <a:avLst/>
              </a:prstGeom>
              <a:noFill/>
              <a:ln w="127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26652" name="Text Box 317"/>
            <p:cNvSpPr txBox="1">
              <a:spLocks noChangeArrowheads="1"/>
            </p:cNvSpPr>
            <p:nvPr/>
          </p:nvSpPr>
          <p:spPr bwMode="auto">
            <a:xfrm>
              <a:off x="1111" y="2750"/>
              <a:ext cx="49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Vout</a:t>
              </a:r>
            </a:p>
          </p:txBody>
        </p:sp>
      </p:grpSp>
      <p:sp>
        <p:nvSpPr>
          <p:cNvPr id="781630" name="Text Box 318"/>
          <p:cNvSpPr txBox="1">
            <a:spLocks noChangeArrowheads="1"/>
          </p:cNvSpPr>
          <p:nvPr/>
        </p:nvSpPr>
        <p:spPr bwMode="auto">
          <a:xfrm>
            <a:off x="5292725" y="4068763"/>
            <a:ext cx="3851275"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buFont typeface="Wingdings" pitchFamily="2" charset="2"/>
              <a:buChar char="ð"/>
            </a:pPr>
            <a:r>
              <a:rPr lang="fr-FR" sz="1800" b="1">
                <a:sym typeface="Wingdings" pitchFamily="2" charset="2"/>
              </a:rPr>
              <a:t> Évite la saturation mais</a:t>
            </a:r>
          </a:p>
          <a:p>
            <a:pPr eaLnBrk="1" hangingPunct="1">
              <a:spcBef>
                <a:spcPct val="50000"/>
              </a:spcBef>
              <a:buFont typeface="Wingdings" pitchFamily="2" charset="2"/>
              <a:buNone/>
            </a:pPr>
            <a:r>
              <a:rPr lang="fr-FR" sz="1800" b="1">
                <a:sym typeface="Wingdings" pitchFamily="2" charset="2"/>
              </a:rPr>
              <a:t>	taux de comptage</a:t>
            </a:r>
          </a:p>
          <a:p>
            <a:pPr eaLnBrk="1" hangingPunct="1">
              <a:spcBef>
                <a:spcPct val="50000"/>
              </a:spcBef>
              <a:buFont typeface="Wingdings" pitchFamily="2" charset="2"/>
              <a:buChar char="ð"/>
            </a:pPr>
            <a:r>
              <a:rPr lang="fr-FR" sz="1800" b="1">
                <a:sym typeface="Wingdings" pitchFamily="2" charset="2"/>
              </a:rPr>
              <a:t> Rf doit être élevée (bruit)</a:t>
            </a:r>
            <a:endParaRPr lang="fr-FR" sz="1800" b="1" baseline="-25000">
              <a:sym typeface="Wingdings" pitchFamily="2" charset="2"/>
            </a:endParaRPr>
          </a:p>
        </p:txBody>
      </p:sp>
      <p:grpSp>
        <p:nvGrpSpPr>
          <p:cNvPr id="781636" name="Group 324"/>
          <p:cNvGrpSpPr>
            <a:grpSpLocks/>
          </p:cNvGrpSpPr>
          <p:nvPr/>
        </p:nvGrpSpPr>
        <p:grpSpPr bwMode="auto">
          <a:xfrm>
            <a:off x="539750" y="5516563"/>
            <a:ext cx="8353425" cy="701675"/>
            <a:chOff x="340" y="3475"/>
            <a:chExt cx="5262" cy="442"/>
          </a:xfrm>
        </p:grpSpPr>
        <p:pic>
          <p:nvPicPr>
            <p:cNvPr id="26649" name="Picture 3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 y="3521"/>
              <a:ext cx="409"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50" name="Text Box 322"/>
            <p:cNvSpPr txBox="1">
              <a:spLocks noChangeArrowheads="1"/>
            </p:cNvSpPr>
            <p:nvPr/>
          </p:nvSpPr>
          <p:spPr bwMode="auto">
            <a:xfrm>
              <a:off x="793" y="3475"/>
              <a:ext cx="4809" cy="4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Pour le PAC réel, il faut considérer les limitations de l’ampli, la polarisation du détecteur, les connexions,… </a:t>
              </a:r>
              <a:endParaRPr lang="fr-FR" sz="2000" baseline="-25000"/>
            </a:p>
          </p:txBody>
        </p:sp>
      </p:grpSp>
      <p:pic>
        <p:nvPicPr>
          <p:cNvPr id="781635" name="Picture 3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508500"/>
            <a:ext cx="3603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48" name="ZoneTexte 1"/>
          <p:cNvSpPr txBox="1">
            <a:spLocks noChangeArrowheads="1"/>
          </p:cNvSpPr>
          <p:nvPr/>
        </p:nvSpPr>
        <p:spPr bwMode="auto">
          <a:xfrm>
            <a:off x="7880350" y="2717800"/>
            <a:ext cx="850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FF0000"/>
                </a:solidFill>
              </a:rPr>
              <a:t>(Pile-up)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81604"/>
                                        </p:tgtEl>
                                        <p:attrNameLst>
                                          <p:attrName>style.visibility</p:attrName>
                                        </p:attrNameLst>
                                      </p:cBhvr>
                                      <p:to>
                                        <p:strVal val="visible"/>
                                      </p:to>
                                    </p:set>
                                    <p:anim calcmode="lin" valueType="num">
                                      <p:cBhvr>
                                        <p:cTn id="7" dur="1000" fill="hold"/>
                                        <p:tgtEl>
                                          <p:spTgt spid="781604"/>
                                        </p:tgtEl>
                                        <p:attrNameLst>
                                          <p:attrName>ppt_w</p:attrName>
                                        </p:attrNameLst>
                                      </p:cBhvr>
                                      <p:tavLst>
                                        <p:tav tm="0">
                                          <p:val>
                                            <p:fltVal val="0"/>
                                          </p:val>
                                        </p:tav>
                                        <p:tav tm="100000">
                                          <p:val>
                                            <p:strVal val="#ppt_w"/>
                                          </p:val>
                                        </p:tav>
                                      </p:tavLst>
                                    </p:anim>
                                    <p:anim calcmode="lin" valueType="num">
                                      <p:cBhvr>
                                        <p:cTn id="8" dur="1000" fill="hold"/>
                                        <p:tgtEl>
                                          <p:spTgt spid="781604"/>
                                        </p:tgtEl>
                                        <p:attrNameLst>
                                          <p:attrName>ppt_h</p:attrName>
                                        </p:attrNameLst>
                                      </p:cBhvr>
                                      <p:tavLst>
                                        <p:tav tm="0">
                                          <p:val>
                                            <p:fltVal val="0"/>
                                          </p:val>
                                        </p:tav>
                                        <p:tav tm="100000">
                                          <p:val>
                                            <p:strVal val="#ppt_h"/>
                                          </p:val>
                                        </p:tav>
                                      </p:tavLst>
                                    </p:anim>
                                    <p:animEffect transition="in" filter="fade">
                                      <p:cBhvr>
                                        <p:cTn id="9" dur="1000"/>
                                        <p:tgtEl>
                                          <p:spTgt spid="78160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781627"/>
                                        </p:tgtEl>
                                        <p:attrNameLst>
                                          <p:attrName>style.visibility</p:attrName>
                                        </p:attrNameLst>
                                      </p:cBhvr>
                                      <p:to>
                                        <p:strVal val="visible"/>
                                      </p:to>
                                    </p:set>
                                    <p:anim calcmode="lin" valueType="num">
                                      <p:cBhvr>
                                        <p:cTn id="14" dur="500" fill="hold"/>
                                        <p:tgtEl>
                                          <p:spTgt spid="781627"/>
                                        </p:tgtEl>
                                        <p:attrNameLst>
                                          <p:attrName>ppt_w</p:attrName>
                                        </p:attrNameLst>
                                      </p:cBhvr>
                                      <p:tavLst>
                                        <p:tav tm="0">
                                          <p:val>
                                            <p:fltVal val="0"/>
                                          </p:val>
                                        </p:tav>
                                        <p:tav tm="100000">
                                          <p:val>
                                            <p:strVal val="#ppt_w"/>
                                          </p:val>
                                        </p:tav>
                                      </p:tavLst>
                                    </p:anim>
                                    <p:anim calcmode="lin" valueType="num">
                                      <p:cBhvr>
                                        <p:cTn id="15" dur="500" fill="hold"/>
                                        <p:tgtEl>
                                          <p:spTgt spid="781627"/>
                                        </p:tgtEl>
                                        <p:attrNameLst>
                                          <p:attrName>ppt_h</p:attrName>
                                        </p:attrNameLst>
                                      </p:cBhvr>
                                      <p:tavLst>
                                        <p:tav tm="0">
                                          <p:val>
                                            <p:fltVal val="0"/>
                                          </p:val>
                                        </p:tav>
                                        <p:tav tm="100000">
                                          <p:val>
                                            <p:strVal val="#ppt_h"/>
                                          </p:val>
                                        </p:tav>
                                      </p:tavLst>
                                    </p:anim>
                                    <p:animEffect transition="in" filter="fade">
                                      <p:cBhvr>
                                        <p:cTn id="16" dur="500"/>
                                        <p:tgtEl>
                                          <p:spTgt spid="781627"/>
                                        </p:tgtEl>
                                      </p:cBhvr>
                                    </p:animEffect>
                                  </p:childTnLst>
                                </p:cTn>
                              </p:par>
                            </p:childTnLst>
                          </p:cTn>
                        </p:par>
                        <p:par>
                          <p:cTn id="17" fill="hold" nodeType="afterGroup">
                            <p:stCondLst>
                              <p:cond delay="500"/>
                            </p:stCondLst>
                            <p:childTnLst>
                              <p:par>
                                <p:cTn id="18" presetID="18" presetClass="entr" presetSubtype="12" fill="hold" grpId="0" nodeType="afterEffect">
                                  <p:stCondLst>
                                    <p:cond delay="0"/>
                                  </p:stCondLst>
                                  <p:childTnLst>
                                    <p:set>
                                      <p:cBhvr>
                                        <p:cTn id="19" dur="1" fill="hold">
                                          <p:stCondLst>
                                            <p:cond delay="0"/>
                                          </p:stCondLst>
                                        </p:cTn>
                                        <p:tgtEl>
                                          <p:spTgt spid="781628"/>
                                        </p:tgtEl>
                                        <p:attrNameLst>
                                          <p:attrName>style.visibility</p:attrName>
                                        </p:attrNameLst>
                                      </p:cBhvr>
                                      <p:to>
                                        <p:strVal val="visible"/>
                                      </p:to>
                                    </p:set>
                                    <p:animEffect transition="in" filter="strips(downLeft)">
                                      <p:cBhvr>
                                        <p:cTn id="20" dur="500"/>
                                        <p:tgtEl>
                                          <p:spTgt spid="781628"/>
                                        </p:tgtEl>
                                      </p:cBhvr>
                                    </p:animEffect>
                                  </p:childTnLst>
                                </p:cTn>
                              </p:par>
                            </p:childTnLst>
                          </p:cTn>
                        </p:par>
                        <p:par>
                          <p:cTn id="21" fill="hold" nodeType="afterGroup">
                            <p:stCondLst>
                              <p:cond delay="1000"/>
                            </p:stCondLst>
                            <p:childTnLst>
                              <p:par>
                                <p:cTn id="22" presetID="53" presetClass="entr" presetSubtype="0" fill="hold" grpId="0" nodeType="afterEffect">
                                  <p:stCondLst>
                                    <p:cond delay="0"/>
                                  </p:stCondLst>
                                  <p:childTnLst>
                                    <p:set>
                                      <p:cBhvr>
                                        <p:cTn id="23" dur="1" fill="hold">
                                          <p:stCondLst>
                                            <p:cond delay="0"/>
                                          </p:stCondLst>
                                        </p:cTn>
                                        <p:tgtEl>
                                          <p:spTgt spid="781534"/>
                                        </p:tgtEl>
                                        <p:attrNameLst>
                                          <p:attrName>style.visibility</p:attrName>
                                        </p:attrNameLst>
                                      </p:cBhvr>
                                      <p:to>
                                        <p:strVal val="visible"/>
                                      </p:to>
                                    </p:set>
                                    <p:anim calcmode="lin" valueType="num">
                                      <p:cBhvr>
                                        <p:cTn id="24" dur="500" fill="hold"/>
                                        <p:tgtEl>
                                          <p:spTgt spid="781534"/>
                                        </p:tgtEl>
                                        <p:attrNameLst>
                                          <p:attrName>ppt_w</p:attrName>
                                        </p:attrNameLst>
                                      </p:cBhvr>
                                      <p:tavLst>
                                        <p:tav tm="0">
                                          <p:val>
                                            <p:fltVal val="0"/>
                                          </p:val>
                                        </p:tav>
                                        <p:tav tm="100000">
                                          <p:val>
                                            <p:strVal val="#ppt_w"/>
                                          </p:val>
                                        </p:tav>
                                      </p:tavLst>
                                    </p:anim>
                                    <p:anim calcmode="lin" valueType="num">
                                      <p:cBhvr>
                                        <p:cTn id="25" dur="500" fill="hold"/>
                                        <p:tgtEl>
                                          <p:spTgt spid="781534"/>
                                        </p:tgtEl>
                                        <p:attrNameLst>
                                          <p:attrName>ppt_h</p:attrName>
                                        </p:attrNameLst>
                                      </p:cBhvr>
                                      <p:tavLst>
                                        <p:tav tm="0">
                                          <p:val>
                                            <p:fltVal val="0"/>
                                          </p:val>
                                        </p:tav>
                                        <p:tav tm="100000">
                                          <p:val>
                                            <p:strVal val="#ppt_h"/>
                                          </p:val>
                                        </p:tav>
                                      </p:tavLst>
                                    </p:anim>
                                    <p:animEffect transition="in" filter="fade">
                                      <p:cBhvr>
                                        <p:cTn id="26" dur="500"/>
                                        <p:tgtEl>
                                          <p:spTgt spid="781534"/>
                                        </p:tgtEl>
                                      </p:cBhvr>
                                    </p:animEffect>
                                  </p:childTnLst>
                                </p:cTn>
                              </p:par>
                            </p:childTnLst>
                          </p:cTn>
                        </p:par>
                        <p:par>
                          <p:cTn id="27" fill="hold" nodeType="afterGroup">
                            <p:stCondLst>
                              <p:cond delay="1500"/>
                            </p:stCondLst>
                            <p:childTnLst>
                              <p:par>
                                <p:cTn id="28" presetID="53" presetClass="entr" presetSubtype="0" fill="hold" nodeType="afterEffect">
                                  <p:stCondLst>
                                    <p:cond delay="0"/>
                                  </p:stCondLst>
                                  <p:childTnLst>
                                    <p:set>
                                      <p:cBhvr>
                                        <p:cTn id="29" dur="1" fill="hold">
                                          <p:stCondLst>
                                            <p:cond delay="0"/>
                                          </p:stCondLst>
                                        </p:cTn>
                                        <p:tgtEl>
                                          <p:spTgt spid="781631"/>
                                        </p:tgtEl>
                                        <p:attrNameLst>
                                          <p:attrName>style.visibility</p:attrName>
                                        </p:attrNameLst>
                                      </p:cBhvr>
                                      <p:to>
                                        <p:strVal val="visible"/>
                                      </p:to>
                                    </p:set>
                                    <p:anim calcmode="lin" valueType="num">
                                      <p:cBhvr>
                                        <p:cTn id="30" dur="500" fill="hold"/>
                                        <p:tgtEl>
                                          <p:spTgt spid="781631"/>
                                        </p:tgtEl>
                                        <p:attrNameLst>
                                          <p:attrName>ppt_w</p:attrName>
                                        </p:attrNameLst>
                                      </p:cBhvr>
                                      <p:tavLst>
                                        <p:tav tm="0">
                                          <p:val>
                                            <p:fltVal val="0"/>
                                          </p:val>
                                        </p:tav>
                                        <p:tav tm="100000">
                                          <p:val>
                                            <p:strVal val="#ppt_w"/>
                                          </p:val>
                                        </p:tav>
                                      </p:tavLst>
                                    </p:anim>
                                    <p:anim calcmode="lin" valueType="num">
                                      <p:cBhvr>
                                        <p:cTn id="31" dur="500" fill="hold"/>
                                        <p:tgtEl>
                                          <p:spTgt spid="781631"/>
                                        </p:tgtEl>
                                        <p:attrNameLst>
                                          <p:attrName>ppt_h</p:attrName>
                                        </p:attrNameLst>
                                      </p:cBhvr>
                                      <p:tavLst>
                                        <p:tav tm="0">
                                          <p:val>
                                            <p:fltVal val="0"/>
                                          </p:val>
                                        </p:tav>
                                        <p:tav tm="100000">
                                          <p:val>
                                            <p:strVal val="#ppt_h"/>
                                          </p:val>
                                        </p:tav>
                                      </p:tavLst>
                                    </p:anim>
                                    <p:animEffect transition="in" filter="fade">
                                      <p:cBhvr>
                                        <p:cTn id="32" dur="500"/>
                                        <p:tgtEl>
                                          <p:spTgt spid="7816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781630"/>
                                        </p:tgtEl>
                                        <p:attrNameLst>
                                          <p:attrName>style.visibility</p:attrName>
                                        </p:attrNameLst>
                                      </p:cBhvr>
                                      <p:to>
                                        <p:strVal val="visible"/>
                                      </p:to>
                                    </p:set>
                                    <p:anim calcmode="lin" valueType="num">
                                      <p:cBhvr>
                                        <p:cTn id="37" dur="500" fill="hold"/>
                                        <p:tgtEl>
                                          <p:spTgt spid="781630"/>
                                        </p:tgtEl>
                                        <p:attrNameLst>
                                          <p:attrName>ppt_w</p:attrName>
                                        </p:attrNameLst>
                                      </p:cBhvr>
                                      <p:tavLst>
                                        <p:tav tm="0">
                                          <p:val>
                                            <p:fltVal val="0"/>
                                          </p:val>
                                        </p:tav>
                                        <p:tav tm="100000">
                                          <p:val>
                                            <p:strVal val="#ppt_w"/>
                                          </p:val>
                                        </p:tav>
                                      </p:tavLst>
                                    </p:anim>
                                    <p:anim calcmode="lin" valueType="num">
                                      <p:cBhvr>
                                        <p:cTn id="38" dur="500" fill="hold"/>
                                        <p:tgtEl>
                                          <p:spTgt spid="781630"/>
                                        </p:tgtEl>
                                        <p:attrNameLst>
                                          <p:attrName>ppt_h</p:attrName>
                                        </p:attrNameLst>
                                      </p:cBhvr>
                                      <p:tavLst>
                                        <p:tav tm="0">
                                          <p:val>
                                            <p:fltVal val="0"/>
                                          </p:val>
                                        </p:tav>
                                        <p:tav tm="100000">
                                          <p:val>
                                            <p:strVal val="#ppt_h"/>
                                          </p:val>
                                        </p:tav>
                                      </p:tavLst>
                                    </p:anim>
                                    <p:animEffect transition="in" filter="fade">
                                      <p:cBhvr>
                                        <p:cTn id="39" dur="500"/>
                                        <p:tgtEl>
                                          <p:spTgt spid="781630"/>
                                        </p:tgtEl>
                                      </p:cBhvr>
                                    </p:animEffect>
                                  </p:childTnLst>
                                </p:cTn>
                              </p:par>
                              <p:par>
                                <p:cTn id="40" presetID="53" presetClass="entr" presetSubtype="0" fill="hold" nodeType="withEffect">
                                  <p:stCondLst>
                                    <p:cond delay="0"/>
                                  </p:stCondLst>
                                  <p:childTnLst>
                                    <p:set>
                                      <p:cBhvr>
                                        <p:cTn id="41" dur="1" fill="hold">
                                          <p:stCondLst>
                                            <p:cond delay="0"/>
                                          </p:stCondLst>
                                        </p:cTn>
                                        <p:tgtEl>
                                          <p:spTgt spid="781635"/>
                                        </p:tgtEl>
                                        <p:attrNameLst>
                                          <p:attrName>style.visibility</p:attrName>
                                        </p:attrNameLst>
                                      </p:cBhvr>
                                      <p:to>
                                        <p:strVal val="visible"/>
                                      </p:to>
                                    </p:set>
                                    <p:anim calcmode="lin" valueType="num">
                                      <p:cBhvr>
                                        <p:cTn id="42" dur="1000" fill="hold"/>
                                        <p:tgtEl>
                                          <p:spTgt spid="781635"/>
                                        </p:tgtEl>
                                        <p:attrNameLst>
                                          <p:attrName>ppt_w</p:attrName>
                                        </p:attrNameLst>
                                      </p:cBhvr>
                                      <p:tavLst>
                                        <p:tav tm="0">
                                          <p:val>
                                            <p:fltVal val="0"/>
                                          </p:val>
                                        </p:tav>
                                        <p:tav tm="100000">
                                          <p:val>
                                            <p:strVal val="#ppt_w"/>
                                          </p:val>
                                        </p:tav>
                                      </p:tavLst>
                                    </p:anim>
                                    <p:anim calcmode="lin" valueType="num">
                                      <p:cBhvr>
                                        <p:cTn id="43" dur="1000" fill="hold"/>
                                        <p:tgtEl>
                                          <p:spTgt spid="781635"/>
                                        </p:tgtEl>
                                        <p:attrNameLst>
                                          <p:attrName>ppt_h</p:attrName>
                                        </p:attrNameLst>
                                      </p:cBhvr>
                                      <p:tavLst>
                                        <p:tav tm="0">
                                          <p:val>
                                            <p:fltVal val="0"/>
                                          </p:val>
                                        </p:tav>
                                        <p:tav tm="100000">
                                          <p:val>
                                            <p:strVal val="#ppt_h"/>
                                          </p:val>
                                        </p:tav>
                                      </p:tavLst>
                                    </p:anim>
                                    <p:animEffect transition="in" filter="fade">
                                      <p:cBhvr>
                                        <p:cTn id="44" dur="1000"/>
                                        <p:tgtEl>
                                          <p:spTgt spid="7816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nodeType="clickEffect">
                                  <p:stCondLst>
                                    <p:cond delay="0"/>
                                  </p:stCondLst>
                                  <p:childTnLst>
                                    <p:set>
                                      <p:cBhvr>
                                        <p:cTn id="48" dur="1" fill="hold">
                                          <p:stCondLst>
                                            <p:cond delay="0"/>
                                          </p:stCondLst>
                                        </p:cTn>
                                        <p:tgtEl>
                                          <p:spTgt spid="781636"/>
                                        </p:tgtEl>
                                        <p:attrNameLst>
                                          <p:attrName>style.visibility</p:attrName>
                                        </p:attrNameLst>
                                      </p:cBhvr>
                                      <p:to>
                                        <p:strVal val="visible"/>
                                      </p:to>
                                    </p:set>
                                    <p:anim calcmode="lin" valueType="num">
                                      <p:cBhvr>
                                        <p:cTn id="49" dur="500" fill="hold"/>
                                        <p:tgtEl>
                                          <p:spTgt spid="781636"/>
                                        </p:tgtEl>
                                        <p:attrNameLst>
                                          <p:attrName>ppt_w</p:attrName>
                                        </p:attrNameLst>
                                      </p:cBhvr>
                                      <p:tavLst>
                                        <p:tav tm="0">
                                          <p:val>
                                            <p:fltVal val="0"/>
                                          </p:val>
                                        </p:tav>
                                        <p:tav tm="100000">
                                          <p:val>
                                            <p:strVal val="#ppt_w"/>
                                          </p:val>
                                        </p:tav>
                                      </p:tavLst>
                                    </p:anim>
                                    <p:anim calcmode="lin" valueType="num">
                                      <p:cBhvr>
                                        <p:cTn id="50" dur="500" fill="hold"/>
                                        <p:tgtEl>
                                          <p:spTgt spid="781636"/>
                                        </p:tgtEl>
                                        <p:attrNameLst>
                                          <p:attrName>ppt_h</p:attrName>
                                        </p:attrNameLst>
                                      </p:cBhvr>
                                      <p:tavLst>
                                        <p:tav tm="0">
                                          <p:val>
                                            <p:fltVal val="0"/>
                                          </p:val>
                                        </p:tav>
                                        <p:tav tm="100000">
                                          <p:val>
                                            <p:strVal val="#ppt_h"/>
                                          </p:val>
                                        </p:tav>
                                      </p:tavLst>
                                    </p:anim>
                                    <p:animEffect transition="in" filter="fade">
                                      <p:cBhvr>
                                        <p:cTn id="51" dur="500"/>
                                        <p:tgtEl>
                                          <p:spTgt spid="781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534" grpId="0"/>
      <p:bldP spid="781628" grpId="0" animBg="1"/>
      <p:bldP spid="7816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042988" y="836613"/>
            <a:ext cx="586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Le bruit est un signal parasite dont l’amplitude </a:t>
            </a:r>
          </a:p>
          <a:p>
            <a:pPr eaLnBrk="1" hangingPunct="1"/>
            <a:r>
              <a:rPr lang="fr-FR" sz="1800"/>
              <a:t>et la fréquence varient aléatoirement.</a:t>
            </a:r>
          </a:p>
        </p:txBody>
      </p:sp>
      <p:sp>
        <p:nvSpPr>
          <p:cNvPr id="27651" name="Text Box 3"/>
          <p:cNvSpPr txBox="1">
            <a:spLocks noChangeArrowheads="1"/>
          </p:cNvSpPr>
          <p:nvPr/>
        </p:nvSpPr>
        <p:spPr bwMode="auto">
          <a:xfrm>
            <a:off x="611188" y="1158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Quelques définitions</a:t>
            </a:r>
          </a:p>
        </p:txBody>
      </p:sp>
      <p:grpSp>
        <p:nvGrpSpPr>
          <p:cNvPr id="27652" name="Group 6"/>
          <p:cNvGrpSpPr>
            <a:grpSpLocks/>
          </p:cNvGrpSpPr>
          <p:nvPr/>
        </p:nvGrpSpPr>
        <p:grpSpPr bwMode="auto">
          <a:xfrm>
            <a:off x="6516688" y="2997200"/>
            <a:ext cx="2336800" cy="1628775"/>
            <a:chOff x="4175" y="408"/>
            <a:chExt cx="1472" cy="1026"/>
          </a:xfrm>
        </p:grpSpPr>
        <p:pic>
          <p:nvPicPr>
            <p:cNvPr id="27663" name="Picture 7" descr="85-1f02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 y="408"/>
              <a:ext cx="1427" cy="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8"/>
            <p:cNvSpPr>
              <a:spLocks noChangeArrowheads="1"/>
            </p:cNvSpPr>
            <p:nvPr/>
          </p:nvSpPr>
          <p:spPr bwMode="auto">
            <a:xfrm>
              <a:off x="4195" y="436"/>
              <a:ext cx="45" cy="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27665" name="Rectangle 9"/>
            <p:cNvSpPr>
              <a:spLocks noChangeArrowheads="1"/>
            </p:cNvSpPr>
            <p:nvPr/>
          </p:nvSpPr>
          <p:spPr bwMode="auto">
            <a:xfrm>
              <a:off x="4694" y="567"/>
              <a:ext cx="46" cy="681"/>
            </a:xfrm>
            <a:prstGeom prst="rect">
              <a:avLst/>
            </a:prstGeom>
            <a:noFill/>
            <a:ln w="9525">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27666" name="Text Box 10"/>
            <p:cNvSpPr txBox="1">
              <a:spLocks noChangeArrowheads="1"/>
            </p:cNvSpPr>
            <p:nvPr/>
          </p:nvSpPr>
          <p:spPr bwMode="auto">
            <a:xfrm>
              <a:off x="4735" y="527"/>
              <a:ext cx="27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latin typeface="Symbol" pitchFamily="18" charset="2"/>
                </a:rPr>
                <a:t>D</a:t>
              </a:r>
              <a:r>
                <a:rPr lang="fr-FR" sz="1800">
                  <a:solidFill>
                    <a:srgbClr val="E40000"/>
                  </a:solidFill>
                </a:rPr>
                <a:t>f</a:t>
              </a:r>
            </a:p>
          </p:txBody>
        </p:sp>
        <p:sp>
          <p:nvSpPr>
            <p:cNvPr id="27667" name="Rectangle 11"/>
            <p:cNvSpPr>
              <a:spLocks noChangeArrowheads="1"/>
            </p:cNvSpPr>
            <p:nvPr/>
          </p:nvSpPr>
          <p:spPr bwMode="auto">
            <a:xfrm>
              <a:off x="4604" y="1298"/>
              <a:ext cx="681" cy="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27668" name="Text Box 12"/>
            <p:cNvSpPr txBox="1">
              <a:spLocks noChangeArrowheads="1"/>
            </p:cNvSpPr>
            <p:nvPr/>
          </p:nvSpPr>
          <p:spPr bwMode="auto">
            <a:xfrm>
              <a:off x="5004" y="1242"/>
              <a:ext cx="64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fréquence</a:t>
              </a:r>
            </a:p>
          </p:txBody>
        </p:sp>
      </p:grpSp>
      <p:sp>
        <p:nvSpPr>
          <p:cNvPr id="19" name="Espace réservé du numéro de diapositive 9"/>
          <p:cNvSpPr>
            <a:spLocks noGrp="1"/>
          </p:cNvSpPr>
          <p:nvPr>
            <p:ph type="sldNum" sz="quarter" idx="12"/>
          </p:nvPr>
        </p:nvSpPr>
        <p:spPr>
          <a:xfrm>
            <a:off x="7924800" y="6356350"/>
            <a:ext cx="762000" cy="365125"/>
          </a:xfrm>
        </p:spPr>
        <p:txBody>
          <a:bodyPr/>
          <a:lstStyle/>
          <a:p>
            <a:pPr>
              <a:defRPr/>
            </a:pPr>
            <a:fld id="{3640843F-959C-4DC4-AF1A-04696E9B0465}" type="slidenum">
              <a:rPr lang="fr-FR">
                <a:solidFill>
                  <a:schemeClr val="tx1">
                    <a:lumMod val="50000"/>
                    <a:lumOff val="50000"/>
                  </a:schemeClr>
                </a:solidFill>
              </a:rPr>
              <a:pPr>
                <a:defRPr/>
              </a:pPr>
              <a:t>21</a:t>
            </a:fld>
            <a:endParaRPr lang="fr-FR" dirty="0">
              <a:solidFill>
                <a:schemeClr val="tx1">
                  <a:lumMod val="50000"/>
                  <a:lumOff val="50000"/>
                </a:schemeClr>
              </a:solidFill>
            </a:endParaRPr>
          </a:p>
        </p:txBody>
      </p:sp>
      <p:sp>
        <p:nvSpPr>
          <p:cNvPr id="2765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grpSp>
        <p:nvGrpSpPr>
          <p:cNvPr id="27655" name="Group 23"/>
          <p:cNvGrpSpPr>
            <a:grpSpLocks/>
          </p:cNvGrpSpPr>
          <p:nvPr/>
        </p:nvGrpSpPr>
        <p:grpSpPr bwMode="auto">
          <a:xfrm>
            <a:off x="6084888" y="476250"/>
            <a:ext cx="2663825" cy="1452563"/>
            <a:chOff x="3833" y="346"/>
            <a:chExt cx="1678" cy="915"/>
          </a:xfrm>
        </p:grpSpPr>
        <p:pic>
          <p:nvPicPr>
            <p:cNvPr id="2765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5" y="346"/>
              <a:ext cx="1134" cy="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9" name="Text Box 19"/>
            <p:cNvSpPr txBox="1">
              <a:spLocks noChangeArrowheads="1"/>
            </p:cNvSpPr>
            <p:nvPr/>
          </p:nvSpPr>
          <p:spPr bwMode="auto">
            <a:xfrm>
              <a:off x="4694" y="346"/>
              <a:ext cx="81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Signal utile</a:t>
              </a:r>
            </a:p>
          </p:txBody>
        </p:sp>
        <p:sp>
          <p:nvSpPr>
            <p:cNvPr id="27660" name="Text Box 20"/>
            <p:cNvSpPr txBox="1">
              <a:spLocks noChangeArrowheads="1"/>
            </p:cNvSpPr>
            <p:nvPr/>
          </p:nvSpPr>
          <p:spPr bwMode="auto">
            <a:xfrm>
              <a:off x="3833" y="935"/>
              <a:ext cx="998" cy="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Bruit superposé au signal utile</a:t>
              </a:r>
            </a:p>
          </p:txBody>
        </p:sp>
        <p:sp>
          <p:nvSpPr>
            <p:cNvPr id="27661" name="Line 21"/>
            <p:cNvSpPr>
              <a:spLocks noChangeShapeType="1"/>
            </p:cNvSpPr>
            <p:nvPr/>
          </p:nvSpPr>
          <p:spPr bwMode="auto">
            <a:xfrm flipH="1">
              <a:off x="4785" y="527"/>
              <a:ext cx="136"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7662" name="Line 22"/>
            <p:cNvSpPr>
              <a:spLocks noChangeShapeType="1"/>
            </p:cNvSpPr>
            <p:nvPr/>
          </p:nvSpPr>
          <p:spPr bwMode="auto">
            <a:xfrm flipV="1">
              <a:off x="4468" y="754"/>
              <a:ext cx="136"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27656" name="Rectangle 25"/>
          <p:cNvSpPr>
            <a:spLocks noChangeArrowheads="1"/>
          </p:cNvSpPr>
          <p:nvPr/>
        </p:nvSpPr>
        <p:spPr bwMode="auto">
          <a:xfrm>
            <a:off x="0" y="2133600"/>
            <a:ext cx="9144000" cy="3662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a:t>Pour étudier le bruit, on s’intéresse à la </a:t>
            </a:r>
            <a:r>
              <a:rPr lang="fr-FR" sz="1800" b="1"/>
              <a:t>D</a:t>
            </a:r>
            <a:r>
              <a:rPr lang="fr-FR" sz="1800"/>
              <a:t>ensité </a:t>
            </a:r>
            <a:r>
              <a:rPr lang="fr-FR" sz="1800" b="1"/>
              <a:t>S</a:t>
            </a:r>
            <a:r>
              <a:rPr lang="fr-FR" sz="1800"/>
              <a:t>pectrale de </a:t>
            </a:r>
            <a:r>
              <a:rPr lang="fr-FR" sz="1800" b="1"/>
              <a:t>P</a:t>
            </a:r>
            <a:r>
              <a:rPr lang="fr-FR" sz="1800"/>
              <a:t>uissance de bruit </a:t>
            </a:r>
          </a:p>
          <a:p>
            <a:r>
              <a:rPr lang="fr-FR" sz="1800"/>
              <a:t>qui est la puissance du bruit contenue dans une petite bande de fréquence </a:t>
            </a:r>
            <a:r>
              <a:rPr lang="fr-FR" sz="1800">
                <a:solidFill>
                  <a:srgbClr val="E40000"/>
                </a:solidFill>
                <a:latin typeface="Symbol" pitchFamily="18" charset="2"/>
              </a:rPr>
              <a:t>D</a:t>
            </a:r>
            <a:r>
              <a:rPr lang="fr-FR" sz="1800">
                <a:solidFill>
                  <a:srgbClr val="E40000"/>
                </a:solidFill>
              </a:rPr>
              <a:t>f.</a:t>
            </a:r>
            <a:endParaRPr lang="fr-FR" sz="1800"/>
          </a:p>
          <a:p>
            <a:endParaRPr lang="fr-FR" sz="1800"/>
          </a:p>
          <a:p>
            <a:endParaRPr lang="fr-FR" sz="1800"/>
          </a:p>
          <a:p>
            <a:r>
              <a:rPr lang="fr-FR" sz="1800"/>
              <a:t>Suivant la nature du signal de bruit, elle s’exprime : </a:t>
            </a:r>
          </a:p>
          <a:p>
            <a:r>
              <a:rPr lang="fr-FR" sz="1800"/>
              <a:t>	</a:t>
            </a:r>
            <a:r>
              <a:rPr lang="fr-FR" sz="1800">
                <a:sym typeface="Wingdings" pitchFamily="2" charset="2"/>
              </a:rPr>
              <a:t> </a:t>
            </a:r>
            <a:r>
              <a:rPr lang="fr-FR" sz="1800"/>
              <a:t>en tension (unité : </a:t>
            </a:r>
            <a:r>
              <a:rPr lang="fr-FR" sz="1800">
                <a:solidFill>
                  <a:srgbClr val="E40000"/>
                </a:solidFill>
              </a:rPr>
              <a:t>V</a:t>
            </a:r>
            <a:r>
              <a:rPr lang="fr-FR" sz="1800" baseline="30000">
                <a:solidFill>
                  <a:srgbClr val="E40000"/>
                </a:solidFill>
              </a:rPr>
              <a:t>2</a:t>
            </a:r>
            <a:r>
              <a:rPr lang="fr-FR" sz="1800">
                <a:solidFill>
                  <a:srgbClr val="E40000"/>
                </a:solidFill>
              </a:rPr>
              <a:t>/Hz</a:t>
            </a:r>
            <a:r>
              <a:rPr lang="fr-FR" sz="1800"/>
              <a:t>, notation : </a:t>
            </a:r>
            <a:r>
              <a:rPr lang="fr-FR" sz="1800">
                <a:solidFill>
                  <a:srgbClr val="E40000"/>
                </a:solidFill>
              </a:rPr>
              <a:t>S</a:t>
            </a:r>
            <a:r>
              <a:rPr lang="fr-FR" sz="1800" baseline="-25000">
                <a:solidFill>
                  <a:srgbClr val="E40000"/>
                </a:solidFill>
              </a:rPr>
              <a:t>e</a:t>
            </a:r>
            <a:r>
              <a:rPr lang="fr-FR" sz="1800"/>
              <a:t>) </a:t>
            </a:r>
          </a:p>
          <a:p>
            <a:r>
              <a:rPr lang="fr-FR" sz="1800"/>
              <a:t>	</a:t>
            </a:r>
            <a:r>
              <a:rPr lang="fr-FR" sz="1800">
                <a:sym typeface="Wingdings" pitchFamily="2" charset="2"/>
              </a:rPr>
              <a:t> </a:t>
            </a:r>
            <a:r>
              <a:rPr lang="fr-FR" sz="1800"/>
              <a:t>en courant (unité : </a:t>
            </a:r>
            <a:r>
              <a:rPr lang="fr-FR" sz="1800">
                <a:solidFill>
                  <a:srgbClr val="E40000"/>
                </a:solidFill>
              </a:rPr>
              <a:t>A</a:t>
            </a:r>
            <a:r>
              <a:rPr lang="fr-FR" sz="1800" baseline="30000">
                <a:solidFill>
                  <a:srgbClr val="E40000"/>
                </a:solidFill>
              </a:rPr>
              <a:t>2</a:t>
            </a:r>
            <a:r>
              <a:rPr lang="fr-FR" sz="1800">
                <a:solidFill>
                  <a:srgbClr val="E40000"/>
                </a:solidFill>
              </a:rPr>
              <a:t>/Hz</a:t>
            </a:r>
            <a:r>
              <a:rPr lang="fr-FR" sz="1800"/>
              <a:t>, notation : </a:t>
            </a:r>
            <a:r>
              <a:rPr lang="fr-FR" sz="1800">
                <a:solidFill>
                  <a:srgbClr val="E40000"/>
                </a:solidFill>
              </a:rPr>
              <a:t>S</a:t>
            </a:r>
            <a:r>
              <a:rPr lang="fr-FR" sz="1800" baseline="-25000">
                <a:solidFill>
                  <a:srgbClr val="E40000"/>
                </a:solidFill>
              </a:rPr>
              <a:t>i</a:t>
            </a:r>
            <a:r>
              <a:rPr lang="fr-FR" sz="1800"/>
              <a:t>)</a:t>
            </a:r>
          </a:p>
          <a:p>
            <a:endParaRPr lang="fr-FR" sz="1800"/>
          </a:p>
          <a:p>
            <a:endParaRPr lang="fr-FR" sz="1800"/>
          </a:p>
          <a:p>
            <a:r>
              <a:rPr lang="fr-FR" sz="1800"/>
              <a:t>A partir de la DSP, on définit</a:t>
            </a:r>
          </a:p>
          <a:p>
            <a:r>
              <a:rPr lang="fr-FR" sz="1800"/>
              <a:t>	 </a:t>
            </a:r>
            <a:r>
              <a:rPr lang="fr-FR" sz="1800">
                <a:sym typeface="Wingdings" pitchFamily="2" charset="2"/>
              </a:rPr>
              <a:t></a:t>
            </a:r>
            <a:r>
              <a:rPr lang="fr-FR" sz="1800"/>
              <a:t> Densité Spectrale de </a:t>
            </a:r>
            <a:r>
              <a:rPr lang="fr-FR" sz="1800" b="1"/>
              <a:t>Tension de bruit</a:t>
            </a:r>
            <a:r>
              <a:rPr lang="fr-FR" sz="1800"/>
              <a:t> :</a:t>
            </a:r>
            <a:r>
              <a:rPr lang="fr-FR" sz="1800">
                <a:solidFill>
                  <a:srgbClr val="009DD9"/>
                </a:solidFill>
              </a:rPr>
              <a:t> </a:t>
            </a:r>
            <a:r>
              <a:rPr lang="fr-FR" sz="1800">
                <a:solidFill>
                  <a:srgbClr val="E40000"/>
                </a:solidFill>
              </a:rPr>
              <a:t>e</a:t>
            </a:r>
            <a:r>
              <a:rPr lang="fr-FR" sz="1800" baseline="-25000">
                <a:solidFill>
                  <a:srgbClr val="E40000"/>
                </a:solidFill>
              </a:rPr>
              <a:t>n</a:t>
            </a:r>
            <a:r>
              <a:rPr lang="fr-FR" sz="1800">
                <a:solidFill>
                  <a:srgbClr val="E40000"/>
                </a:solidFill>
              </a:rPr>
              <a:t> =</a:t>
            </a:r>
            <a:r>
              <a:rPr lang="fr-FR" sz="1800">
                <a:solidFill>
                  <a:srgbClr val="009DD9"/>
                </a:solidFill>
              </a:rPr>
              <a:t> </a:t>
            </a:r>
            <a:r>
              <a:rPr lang="fr-FR" sz="1800">
                <a:solidFill>
                  <a:srgbClr val="E40000"/>
                </a:solidFill>
              </a:rPr>
              <a:t>√S</a:t>
            </a:r>
            <a:r>
              <a:rPr lang="fr-FR" sz="1800" baseline="-25000">
                <a:solidFill>
                  <a:srgbClr val="E40000"/>
                </a:solidFill>
              </a:rPr>
              <a:t>e</a:t>
            </a:r>
            <a:r>
              <a:rPr lang="fr-FR" sz="1800"/>
              <a:t> (unité : </a:t>
            </a:r>
            <a:r>
              <a:rPr lang="fr-FR" sz="1800">
                <a:solidFill>
                  <a:srgbClr val="E40000"/>
                </a:solidFill>
              </a:rPr>
              <a:t>V/√Hz</a:t>
            </a:r>
            <a:r>
              <a:rPr lang="fr-FR" sz="1800">
                <a:solidFill>
                  <a:schemeClr val="tx2"/>
                </a:solidFill>
              </a:rPr>
              <a:t>)</a:t>
            </a:r>
          </a:p>
          <a:p>
            <a:r>
              <a:rPr lang="fr-FR" sz="1800"/>
              <a:t>	 </a:t>
            </a:r>
            <a:r>
              <a:rPr lang="fr-FR" sz="1800">
                <a:sym typeface="Wingdings" pitchFamily="2" charset="2"/>
              </a:rPr>
              <a:t></a:t>
            </a:r>
            <a:r>
              <a:rPr lang="fr-FR" sz="1800"/>
              <a:t> Densité Spectrale de </a:t>
            </a:r>
            <a:r>
              <a:rPr lang="fr-FR" sz="1800" b="1"/>
              <a:t>Courant de bruit</a:t>
            </a:r>
            <a:r>
              <a:rPr lang="fr-FR" sz="1800"/>
              <a:t> : </a:t>
            </a:r>
            <a:r>
              <a:rPr lang="fr-FR" sz="1800">
                <a:solidFill>
                  <a:srgbClr val="E40000"/>
                </a:solidFill>
              </a:rPr>
              <a:t>i</a:t>
            </a:r>
            <a:r>
              <a:rPr lang="fr-FR" sz="1800" baseline="-25000">
                <a:solidFill>
                  <a:srgbClr val="E40000"/>
                </a:solidFill>
              </a:rPr>
              <a:t>n</a:t>
            </a:r>
            <a:r>
              <a:rPr lang="fr-FR" sz="1800">
                <a:solidFill>
                  <a:srgbClr val="E40000"/>
                </a:solidFill>
              </a:rPr>
              <a:t> =</a:t>
            </a:r>
            <a:r>
              <a:rPr lang="fr-FR" sz="1800"/>
              <a:t> </a:t>
            </a:r>
            <a:r>
              <a:rPr lang="fr-FR" sz="1800">
                <a:solidFill>
                  <a:srgbClr val="E40000"/>
                </a:solidFill>
              </a:rPr>
              <a:t>√S</a:t>
            </a:r>
            <a:r>
              <a:rPr lang="fr-FR" sz="1800" baseline="-25000">
                <a:solidFill>
                  <a:srgbClr val="E40000"/>
                </a:solidFill>
              </a:rPr>
              <a:t>i</a:t>
            </a:r>
            <a:r>
              <a:rPr lang="fr-FR" sz="1800"/>
              <a:t> (unité : </a:t>
            </a:r>
            <a:r>
              <a:rPr lang="fr-FR" sz="1800">
                <a:solidFill>
                  <a:srgbClr val="E40000"/>
                </a:solidFill>
              </a:rPr>
              <a:t>A/√Hz</a:t>
            </a:r>
            <a:r>
              <a:rPr lang="fr-FR" sz="1800">
                <a:solidFill>
                  <a:schemeClr val="tx2"/>
                </a:solidFill>
              </a:rPr>
              <a:t>)</a:t>
            </a:r>
          </a:p>
          <a:p>
            <a:r>
              <a:rPr lang="fr-FR" sz="1800"/>
              <a:t>	Ces densités donnent l’amplitude du bruit en fonction de la fréquence</a:t>
            </a:r>
            <a:endParaRPr lang="fr-FR" sz="1800">
              <a:solidFill>
                <a:schemeClr val="tx2"/>
              </a:solidFill>
            </a:endParaRPr>
          </a:p>
        </p:txBody>
      </p:sp>
      <p:pic>
        <p:nvPicPr>
          <p:cNvPr id="27657"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836613"/>
            <a:ext cx="674688"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466725" y="3860800"/>
            <a:ext cx="4057650" cy="2016125"/>
            <a:chOff x="466725" y="3860800"/>
            <a:chExt cx="4057650" cy="2016125"/>
          </a:xfrm>
        </p:grpSpPr>
        <p:sp>
          <p:nvSpPr>
            <p:cNvPr id="28674" name="Text Box 42"/>
            <p:cNvSpPr txBox="1">
              <a:spLocks noChangeArrowheads="1"/>
            </p:cNvSpPr>
            <p:nvPr/>
          </p:nvSpPr>
          <p:spPr bwMode="auto">
            <a:xfrm>
              <a:off x="466725" y="3860800"/>
              <a:ext cx="4057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dirty="0"/>
                <a:t>Pour un amplificateur opérationnel:</a:t>
              </a:r>
            </a:p>
            <a:p>
              <a:pPr eaLnBrk="1" hangingPunct="1"/>
              <a:r>
                <a:rPr lang="fr-FR" sz="1800" b="1" dirty="0"/>
                <a:t>    On a ces deux types de bruit</a:t>
              </a:r>
            </a:p>
          </p:txBody>
        </p:sp>
        <p:grpSp>
          <p:nvGrpSpPr>
            <p:cNvPr id="28675" name="Groupe 3"/>
            <p:cNvGrpSpPr>
              <a:grpSpLocks/>
            </p:cNvGrpSpPr>
            <p:nvPr/>
          </p:nvGrpSpPr>
          <p:grpSpPr bwMode="auto">
            <a:xfrm>
              <a:off x="1222375" y="4581525"/>
              <a:ext cx="2359025" cy="1295400"/>
              <a:chOff x="1223009" y="4796924"/>
              <a:chExt cx="2358391" cy="1296445"/>
            </a:xfrm>
          </p:grpSpPr>
          <p:pic>
            <p:nvPicPr>
              <p:cNvPr id="28740" name="Picture 84"/>
              <p:cNvPicPr>
                <a:picLocks noChangeAspect="1" noChangeArrowheads="1"/>
              </p:cNvPicPr>
              <p:nvPr/>
            </p:nvPicPr>
            <p:blipFill>
              <a:blip r:embed="rId3" cstate="print">
                <a:extLst>
                  <a:ext uri="{28A0092B-C50C-407E-A947-70E740481C1C}">
                    <a14:useLocalDpi xmlns:a14="http://schemas.microsoft.com/office/drawing/2010/main" val="0"/>
                  </a:ext>
                </a:extLst>
              </a:blip>
              <a:srcRect l="4308" t="25893" r="2141"/>
              <a:stretch>
                <a:fillRect/>
              </a:stretch>
            </p:blipFill>
            <p:spPr bwMode="auto">
              <a:xfrm>
                <a:off x="1223009" y="4796924"/>
                <a:ext cx="2358391" cy="1296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741" name="Oval 85"/>
              <p:cNvSpPr>
                <a:spLocks noChangeArrowheads="1"/>
              </p:cNvSpPr>
              <p:nvPr/>
            </p:nvSpPr>
            <p:spPr bwMode="auto">
              <a:xfrm>
                <a:off x="2338388" y="5569495"/>
                <a:ext cx="1243012" cy="287338"/>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8742" name="Oval 86"/>
              <p:cNvSpPr>
                <a:spLocks noChangeArrowheads="1"/>
              </p:cNvSpPr>
              <p:nvPr/>
            </p:nvSpPr>
            <p:spPr bwMode="auto">
              <a:xfrm>
                <a:off x="2338388" y="5136108"/>
                <a:ext cx="1243012" cy="288925"/>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grpSp>
        <p:nvGrpSpPr>
          <p:cNvPr id="58459" name="Group 91"/>
          <p:cNvGrpSpPr>
            <a:grpSpLocks/>
          </p:cNvGrpSpPr>
          <p:nvPr/>
        </p:nvGrpSpPr>
        <p:grpSpPr bwMode="auto">
          <a:xfrm>
            <a:off x="466725" y="765175"/>
            <a:ext cx="4557713" cy="1081088"/>
            <a:chOff x="294" y="572"/>
            <a:chExt cx="2871" cy="681"/>
          </a:xfrm>
        </p:grpSpPr>
        <p:sp>
          <p:nvSpPr>
            <p:cNvPr id="28738" name="Text Box 8"/>
            <p:cNvSpPr txBox="1">
              <a:spLocks noChangeArrowheads="1"/>
            </p:cNvSpPr>
            <p:nvPr/>
          </p:nvSpPr>
          <p:spPr bwMode="auto">
            <a:xfrm>
              <a:off x="294" y="572"/>
              <a:ext cx="2871"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t>Bruit thermique</a:t>
              </a:r>
              <a:r>
                <a:rPr lang="fr-FR" sz="2000"/>
                <a:t> (thermal noise) :</a:t>
              </a:r>
              <a:r>
                <a:rPr lang="fr-FR" sz="1800"/>
                <a:t> </a:t>
              </a:r>
            </a:p>
            <a:p>
              <a:pPr eaLnBrk="1" hangingPunct="1"/>
              <a:r>
                <a:rPr lang="fr-FR" sz="1800"/>
                <a:t>Agitation thermique des électrons libres.</a:t>
              </a:r>
            </a:p>
          </p:txBody>
        </p:sp>
        <p:sp>
          <p:nvSpPr>
            <p:cNvPr id="28739" name="Text Box 5"/>
            <p:cNvSpPr txBox="1">
              <a:spLocks noChangeArrowheads="1"/>
            </p:cNvSpPr>
            <p:nvPr/>
          </p:nvSpPr>
          <p:spPr bwMode="auto">
            <a:xfrm>
              <a:off x="1247" y="1016"/>
              <a:ext cx="831" cy="2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11927"/>
                  </a:solidFill>
                </a:rPr>
                <a:t> S</a:t>
              </a:r>
              <a:r>
                <a:rPr lang="fr-FR" sz="1800" baseline="-25000">
                  <a:solidFill>
                    <a:srgbClr val="E11927"/>
                  </a:solidFill>
                </a:rPr>
                <a:t>e</a:t>
              </a:r>
              <a:r>
                <a:rPr lang="fr-FR" sz="1800">
                  <a:solidFill>
                    <a:srgbClr val="E11927"/>
                  </a:solidFill>
                </a:rPr>
                <a:t> = 4kTR</a:t>
              </a:r>
            </a:p>
          </p:txBody>
        </p:sp>
      </p:grpSp>
      <p:grpSp>
        <p:nvGrpSpPr>
          <p:cNvPr id="58458" name="Group 90"/>
          <p:cNvGrpSpPr>
            <a:grpSpLocks/>
          </p:cNvGrpSpPr>
          <p:nvPr/>
        </p:nvGrpSpPr>
        <p:grpSpPr bwMode="auto">
          <a:xfrm>
            <a:off x="4211638" y="4292600"/>
            <a:ext cx="4189412" cy="1223963"/>
            <a:chOff x="2517" y="2931"/>
            <a:chExt cx="2972" cy="848"/>
          </a:xfrm>
        </p:grpSpPr>
        <p:sp>
          <p:nvSpPr>
            <p:cNvPr id="28725" name="Text Box 29"/>
            <p:cNvSpPr txBox="1">
              <a:spLocks noChangeArrowheads="1"/>
            </p:cNvSpPr>
            <p:nvPr/>
          </p:nvSpPr>
          <p:spPr bwMode="auto">
            <a:xfrm>
              <a:off x="2517" y="3339"/>
              <a:ext cx="1406" cy="231"/>
            </a:xfrm>
            <a:prstGeom prst="rect">
              <a:avLst/>
            </a:prstGeom>
            <a:solidFill>
              <a:schemeClr val="bg1"/>
            </a:solidFill>
            <a:ln>
              <a:noFill/>
            </a:ln>
            <a:extLs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rgbClr val="E40000"/>
                  </a:solidFill>
                </a:rPr>
                <a:t>i</a:t>
              </a:r>
              <a:r>
                <a:rPr lang="fr-FR" sz="1800" baseline="-25000">
                  <a:solidFill>
                    <a:srgbClr val="E40000"/>
                  </a:solidFill>
                </a:rPr>
                <a:t>n</a:t>
              </a:r>
              <a:r>
                <a:rPr lang="fr-FR" sz="1800">
                  <a:solidFill>
                    <a:srgbClr val="E40000"/>
                  </a:solidFill>
                </a:rPr>
                <a:t> = 1,3fA/ √Hz</a:t>
              </a:r>
            </a:p>
          </p:txBody>
        </p:sp>
        <p:sp>
          <p:nvSpPr>
            <p:cNvPr id="28726" name="Text Box 30"/>
            <p:cNvSpPr txBox="1">
              <a:spLocks noChangeArrowheads="1"/>
            </p:cNvSpPr>
            <p:nvPr/>
          </p:nvSpPr>
          <p:spPr bwMode="auto">
            <a:xfrm>
              <a:off x="3742" y="2931"/>
              <a:ext cx="1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rgbClr val="E40000"/>
                  </a:solidFill>
                </a:rPr>
                <a:t>e</a:t>
              </a:r>
              <a:r>
                <a:rPr lang="fr-FR" sz="1800" baseline="-25000">
                  <a:solidFill>
                    <a:srgbClr val="E40000"/>
                  </a:solidFill>
                </a:rPr>
                <a:t>n</a:t>
              </a:r>
              <a:r>
                <a:rPr lang="fr-FR" sz="1800">
                  <a:solidFill>
                    <a:srgbClr val="E40000"/>
                  </a:solidFill>
                </a:rPr>
                <a:t> = 4,8nV/√Hz</a:t>
              </a:r>
            </a:p>
          </p:txBody>
        </p:sp>
        <p:grpSp>
          <p:nvGrpSpPr>
            <p:cNvPr id="28727" name="Group 83"/>
            <p:cNvGrpSpPr>
              <a:grpSpLocks/>
            </p:cNvGrpSpPr>
            <p:nvPr/>
          </p:nvGrpSpPr>
          <p:grpSpPr bwMode="auto">
            <a:xfrm>
              <a:off x="3787" y="3113"/>
              <a:ext cx="1702" cy="666"/>
              <a:chOff x="1170" y="3289"/>
              <a:chExt cx="1702" cy="666"/>
            </a:xfrm>
          </p:grpSpPr>
          <p:sp>
            <p:nvSpPr>
              <p:cNvPr id="28728" name="AutoShape 21"/>
              <p:cNvSpPr>
                <a:spLocks noChangeArrowheads="1"/>
              </p:cNvSpPr>
              <p:nvPr/>
            </p:nvSpPr>
            <p:spPr bwMode="auto">
              <a:xfrm rot="5400000">
                <a:off x="2032" y="3334"/>
                <a:ext cx="666" cy="576"/>
              </a:xfrm>
              <a:prstGeom prst="triangle">
                <a:avLst>
                  <a:gd name="adj" fmla="val 50000"/>
                </a:avLst>
              </a:prstGeom>
              <a:gradFill rotWithShape="1">
                <a:gsLst>
                  <a:gs pos="0">
                    <a:schemeClr val="accent1"/>
                  </a:gs>
                  <a:gs pos="100000">
                    <a:srgbClr val="07335C"/>
                  </a:gs>
                </a:gsLst>
                <a:path path="shape">
                  <a:fillToRect l="50000" t="50000" r="50000" b="50000"/>
                </a:path>
              </a:gradFill>
              <a:ln w="9525">
                <a:solidFill>
                  <a:schemeClr val="tx1"/>
                </a:solidFill>
                <a:miter lim="800000"/>
                <a:headEnd/>
                <a:tailEnd/>
              </a:ln>
            </p:spPr>
            <p:txBody>
              <a:bodyPr wrap="none" anchor="ctr"/>
              <a:lstStyle/>
              <a:p>
                <a:pPr algn="ctr"/>
                <a:endParaRPr lang="fr-FR" sz="1800"/>
              </a:p>
            </p:txBody>
          </p:sp>
          <p:sp>
            <p:nvSpPr>
              <p:cNvPr id="28729" name="Line 22"/>
              <p:cNvSpPr>
                <a:spLocks noChangeShapeType="1"/>
              </p:cNvSpPr>
              <p:nvPr/>
            </p:nvSpPr>
            <p:spPr bwMode="auto">
              <a:xfrm flipH="1">
                <a:off x="1805" y="3457"/>
                <a:ext cx="2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730" name="Line 23"/>
              <p:cNvSpPr>
                <a:spLocks noChangeShapeType="1"/>
              </p:cNvSpPr>
              <p:nvPr/>
            </p:nvSpPr>
            <p:spPr bwMode="auto">
              <a:xfrm flipH="1">
                <a:off x="1805" y="3819"/>
                <a:ext cx="2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731" name="Oval 24" descr="noir)"/>
              <p:cNvSpPr>
                <a:spLocks noChangeArrowheads="1"/>
              </p:cNvSpPr>
              <p:nvPr/>
            </p:nvSpPr>
            <p:spPr bwMode="auto">
              <a:xfrm>
                <a:off x="1533" y="3320"/>
                <a:ext cx="272" cy="272"/>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sp>
            <p:nvSpPr>
              <p:cNvPr id="28732" name="Oval 25" descr="noir)"/>
              <p:cNvSpPr>
                <a:spLocks noChangeArrowheads="1"/>
              </p:cNvSpPr>
              <p:nvPr/>
            </p:nvSpPr>
            <p:spPr bwMode="auto">
              <a:xfrm>
                <a:off x="1170" y="3593"/>
                <a:ext cx="226" cy="226"/>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sp>
            <p:nvSpPr>
              <p:cNvPr id="28733" name="Oval 26" descr="noir)"/>
              <p:cNvSpPr>
                <a:spLocks noChangeArrowheads="1"/>
              </p:cNvSpPr>
              <p:nvPr/>
            </p:nvSpPr>
            <p:spPr bwMode="auto">
              <a:xfrm>
                <a:off x="1170" y="3457"/>
                <a:ext cx="226" cy="226"/>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sp>
            <p:nvSpPr>
              <p:cNvPr id="28734" name="Line 27"/>
              <p:cNvSpPr>
                <a:spLocks noChangeShapeType="1"/>
              </p:cNvSpPr>
              <p:nvPr/>
            </p:nvSpPr>
            <p:spPr bwMode="auto">
              <a:xfrm>
                <a:off x="1260" y="381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735" name="Line 28"/>
              <p:cNvSpPr>
                <a:spLocks noChangeShapeType="1"/>
              </p:cNvSpPr>
              <p:nvPr/>
            </p:nvSpPr>
            <p:spPr bwMode="auto">
              <a:xfrm flipH="1">
                <a:off x="1260" y="3457"/>
                <a:ext cx="27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736" name="Text Box 31"/>
              <p:cNvSpPr txBox="1">
                <a:spLocks noChangeArrowheads="1"/>
              </p:cNvSpPr>
              <p:nvPr/>
            </p:nvSpPr>
            <p:spPr bwMode="auto">
              <a:xfrm>
                <a:off x="2089" y="3566"/>
                <a:ext cx="42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b="1">
                    <a:solidFill>
                      <a:schemeClr val="bg1"/>
                    </a:solidFill>
                  </a:rPr>
                  <a:t>OPA657</a:t>
                </a:r>
              </a:p>
            </p:txBody>
          </p:sp>
          <p:sp>
            <p:nvSpPr>
              <p:cNvPr id="28737" name="Line 32"/>
              <p:cNvSpPr>
                <a:spLocks noChangeShapeType="1"/>
              </p:cNvSpPr>
              <p:nvPr/>
            </p:nvSpPr>
            <p:spPr bwMode="auto">
              <a:xfrm>
                <a:off x="2645" y="3625"/>
                <a:ext cx="22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47" name="Espace réservé du numéro de diapositive 9"/>
          <p:cNvSpPr>
            <a:spLocks noGrp="1"/>
          </p:cNvSpPr>
          <p:nvPr>
            <p:ph type="sldNum" sz="quarter" idx="12"/>
          </p:nvPr>
        </p:nvSpPr>
        <p:spPr>
          <a:xfrm>
            <a:off x="7924800" y="6324600"/>
            <a:ext cx="762000" cy="365125"/>
          </a:xfrm>
        </p:spPr>
        <p:txBody>
          <a:bodyPr/>
          <a:lstStyle/>
          <a:p>
            <a:pPr>
              <a:defRPr/>
            </a:pPr>
            <a:fld id="{A019A5F3-EE73-4D64-AD9E-552A73C6C564}" type="slidenum">
              <a:rPr lang="fr-FR">
                <a:solidFill>
                  <a:schemeClr val="tx1">
                    <a:lumMod val="50000"/>
                    <a:lumOff val="50000"/>
                  </a:schemeClr>
                </a:solidFill>
              </a:rPr>
              <a:pPr>
                <a:defRPr/>
              </a:pPr>
              <a:t>22</a:t>
            </a:fld>
            <a:endParaRPr lang="fr-FR" dirty="0">
              <a:solidFill>
                <a:schemeClr val="tx1">
                  <a:lumMod val="50000"/>
                  <a:lumOff val="50000"/>
                </a:schemeClr>
              </a:solidFill>
            </a:endParaRPr>
          </a:p>
        </p:txBody>
      </p:sp>
      <p:grpSp>
        <p:nvGrpSpPr>
          <p:cNvPr id="58460" name="Group 92"/>
          <p:cNvGrpSpPr>
            <a:grpSpLocks/>
          </p:cNvGrpSpPr>
          <p:nvPr/>
        </p:nvGrpSpPr>
        <p:grpSpPr bwMode="auto">
          <a:xfrm>
            <a:off x="466725" y="2349500"/>
            <a:ext cx="5688013" cy="1377950"/>
            <a:chOff x="294" y="1610"/>
            <a:chExt cx="3583" cy="868"/>
          </a:xfrm>
        </p:grpSpPr>
        <p:sp>
          <p:nvSpPr>
            <p:cNvPr id="28723" name="Text Box 9"/>
            <p:cNvSpPr txBox="1">
              <a:spLocks noChangeArrowheads="1"/>
            </p:cNvSpPr>
            <p:nvPr/>
          </p:nvSpPr>
          <p:spPr bwMode="auto">
            <a:xfrm>
              <a:off x="294" y="1610"/>
              <a:ext cx="3583"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t>Bruit de grenaille</a:t>
              </a:r>
              <a:r>
                <a:rPr lang="fr-FR" sz="2000"/>
                <a:t> (Shot noise) :</a:t>
              </a:r>
            </a:p>
            <a:p>
              <a:pPr eaLnBrk="1" hangingPunct="1"/>
              <a:r>
                <a:rPr lang="fr-FR" sz="1800"/>
                <a:t>Fluctuations statistiques du nombre de porteurs de charge qui participent à la création d’un courant.</a:t>
              </a:r>
            </a:p>
          </p:txBody>
        </p:sp>
        <p:sp>
          <p:nvSpPr>
            <p:cNvPr id="28724" name="Text Box 7"/>
            <p:cNvSpPr txBox="1">
              <a:spLocks noChangeArrowheads="1"/>
            </p:cNvSpPr>
            <p:nvPr/>
          </p:nvSpPr>
          <p:spPr bwMode="auto">
            <a:xfrm>
              <a:off x="1292" y="2241"/>
              <a:ext cx="650" cy="237"/>
            </a:xfrm>
            <a:prstGeom prst="rect">
              <a:avLst/>
            </a:prstGeom>
            <a:noFill/>
            <a:ln w="9525">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11927"/>
                  </a:solidFill>
                </a:rPr>
                <a:t>S</a:t>
              </a:r>
              <a:r>
                <a:rPr lang="fr-FR" sz="1800" baseline="-25000">
                  <a:solidFill>
                    <a:srgbClr val="E11927"/>
                  </a:solidFill>
                </a:rPr>
                <a:t>i</a:t>
              </a:r>
              <a:r>
                <a:rPr lang="fr-FR" sz="1800">
                  <a:solidFill>
                    <a:srgbClr val="E11927"/>
                  </a:solidFill>
                </a:rPr>
                <a:t> = 2qI</a:t>
              </a:r>
            </a:p>
          </p:txBody>
        </p:sp>
      </p:grpSp>
      <p:sp>
        <p:nvSpPr>
          <p:cNvPr id="28680" name="Text Box 10"/>
          <p:cNvSpPr txBox="1">
            <a:spLocks noChangeArrowheads="1"/>
          </p:cNvSpPr>
          <p:nvPr/>
        </p:nvSpPr>
        <p:spPr bwMode="auto">
          <a:xfrm>
            <a:off x="466725" y="115888"/>
            <a:ext cx="57340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Les bruits qui nous intéressent…</a:t>
            </a:r>
          </a:p>
        </p:txBody>
      </p:sp>
      <p:sp>
        <p:nvSpPr>
          <p:cNvPr id="28681"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grpSp>
        <p:nvGrpSpPr>
          <p:cNvPr id="58455" name="Group 87"/>
          <p:cNvGrpSpPr>
            <a:grpSpLocks/>
          </p:cNvGrpSpPr>
          <p:nvPr/>
        </p:nvGrpSpPr>
        <p:grpSpPr bwMode="auto">
          <a:xfrm>
            <a:off x="5435600" y="549275"/>
            <a:ext cx="3292475" cy="1474788"/>
            <a:chOff x="3424" y="436"/>
            <a:chExt cx="2074" cy="929"/>
          </a:xfrm>
        </p:grpSpPr>
        <p:sp>
          <p:nvSpPr>
            <p:cNvPr id="28712" name="Rectangle 4" descr="blanc)"/>
            <p:cNvSpPr>
              <a:spLocks noChangeArrowheads="1"/>
            </p:cNvSpPr>
            <p:nvPr/>
          </p:nvSpPr>
          <p:spPr bwMode="auto">
            <a:xfrm>
              <a:off x="4332" y="618"/>
              <a:ext cx="635" cy="181"/>
            </a:xfrm>
            <a:prstGeom prst="rect">
              <a:avLst/>
            </a:prstGeom>
            <a:pattFill prst="dkVert">
              <a:fgClr>
                <a:srgbClr val="E40000"/>
              </a:fgClr>
              <a:bgClr>
                <a:schemeClr val="bg1"/>
              </a:bgClr>
            </a:pattFill>
            <a:ln w="9525">
              <a:solidFill>
                <a:schemeClr val="tx1"/>
              </a:solidFill>
              <a:miter lim="800000"/>
              <a:headEnd/>
              <a:tailEnd/>
            </a:ln>
          </p:spPr>
          <p:txBody>
            <a:bodyPr wrap="none" anchor="ctr"/>
            <a:lstStyle/>
            <a:p>
              <a:endParaRPr lang="fr-FR" sz="1800"/>
            </a:p>
          </p:txBody>
        </p:sp>
        <p:sp>
          <p:nvSpPr>
            <p:cNvPr id="28713" name="Line 36"/>
            <p:cNvSpPr>
              <a:spLocks noChangeShapeType="1"/>
            </p:cNvSpPr>
            <p:nvPr/>
          </p:nvSpPr>
          <p:spPr bwMode="auto">
            <a:xfrm>
              <a:off x="4967" y="708"/>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714" name="Line 37"/>
            <p:cNvSpPr>
              <a:spLocks noChangeShapeType="1"/>
            </p:cNvSpPr>
            <p:nvPr/>
          </p:nvSpPr>
          <p:spPr bwMode="auto">
            <a:xfrm>
              <a:off x="4105" y="708"/>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pic>
          <p:nvPicPr>
            <p:cNvPr id="28715" name="Picture 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 y="663"/>
              <a:ext cx="95"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716" name="Oval 24" descr="noir)"/>
            <p:cNvSpPr>
              <a:spLocks noChangeArrowheads="1"/>
            </p:cNvSpPr>
            <p:nvPr/>
          </p:nvSpPr>
          <p:spPr bwMode="auto">
            <a:xfrm>
              <a:off x="3833" y="572"/>
              <a:ext cx="272" cy="272"/>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sp>
          <p:nvSpPr>
            <p:cNvPr id="28717" name="Line 37"/>
            <p:cNvSpPr>
              <a:spLocks noChangeShapeType="1"/>
            </p:cNvSpPr>
            <p:nvPr/>
          </p:nvSpPr>
          <p:spPr bwMode="auto">
            <a:xfrm>
              <a:off x="3606" y="708"/>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28718" name="Group 81"/>
            <p:cNvGrpSpPr>
              <a:grpSpLocks/>
            </p:cNvGrpSpPr>
            <p:nvPr/>
          </p:nvGrpSpPr>
          <p:grpSpPr bwMode="auto">
            <a:xfrm>
              <a:off x="3424" y="845"/>
              <a:ext cx="2074" cy="520"/>
              <a:chOff x="3424" y="935"/>
              <a:chExt cx="2074" cy="520"/>
            </a:xfrm>
          </p:grpSpPr>
          <p:sp>
            <p:nvSpPr>
              <p:cNvPr id="28721" name="Text Box 13"/>
              <p:cNvSpPr txBox="1">
                <a:spLocks noChangeArrowheads="1"/>
              </p:cNvSpPr>
              <p:nvPr/>
            </p:nvSpPr>
            <p:spPr bwMode="auto">
              <a:xfrm>
                <a:off x="3424" y="935"/>
                <a:ext cx="207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T° ambiante et R = 1 M</a:t>
                </a:r>
                <a:r>
                  <a:rPr lang="fr-FR" sz="1600">
                    <a:latin typeface="Symbol" pitchFamily="18" charset="2"/>
                  </a:rPr>
                  <a:t>W</a:t>
                </a:r>
              </a:p>
              <a:p>
                <a:pPr eaLnBrk="1" hangingPunct="1"/>
                <a:r>
                  <a:rPr lang="fr-FR" sz="1600">
                    <a:sym typeface="Wingdings" pitchFamily="2" charset="2"/>
                  </a:rPr>
                  <a:t>	 </a:t>
                </a:r>
                <a:r>
                  <a:rPr lang="fr-FR" sz="1600"/>
                  <a:t>S</a:t>
                </a:r>
                <a:r>
                  <a:rPr lang="fr-FR" sz="1600" baseline="-25000"/>
                  <a:t>e</a:t>
                </a:r>
                <a:r>
                  <a:rPr lang="fr-FR" sz="1600"/>
                  <a:t> = 16x10</a:t>
                </a:r>
                <a:r>
                  <a:rPr lang="fr-FR" sz="1600" baseline="30000"/>
                  <a:t>-15</a:t>
                </a:r>
                <a:r>
                  <a:rPr lang="fr-FR" sz="1600"/>
                  <a:t> V</a:t>
                </a:r>
                <a:r>
                  <a:rPr lang="fr-FR" sz="1600" baseline="30000"/>
                  <a:t>2</a:t>
                </a:r>
                <a:r>
                  <a:rPr lang="fr-FR" sz="1600"/>
                  <a:t>/Hz</a:t>
                </a:r>
              </a:p>
              <a:p>
                <a:pPr eaLnBrk="1" hangingPunct="1"/>
                <a:r>
                  <a:rPr lang="fr-FR" sz="1600">
                    <a:sym typeface="Wingdings" pitchFamily="2" charset="2"/>
                  </a:rPr>
                  <a:t>	 </a:t>
                </a:r>
                <a:r>
                  <a:rPr lang="fr-FR" sz="1600"/>
                  <a:t>e</a:t>
                </a:r>
                <a:r>
                  <a:rPr lang="fr-FR" sz="1600" baseline="-25000"/>
                  <a:t>n</a:t>
                </a:r>
                <a:r>
                  <a:rPr lang="fr-FR" sz="1600"/>
                  <a:t> = 126 nV/√Hz</a:t>
                </a:r>
                <a:r>
                  <a:rPr lang="fr-FR" sz="1600" baseline="30000"/>
                  <a:t> </a:t>
                </a:r>
                <a:endParaRPr lang="fr-FR" sz="1600"/>
              </a:p>
            </p:txBody>
          </p:sp>
          <p:pic>
            <p:nvPicPr>
              <p:cNvPr id="28722" name="Picture 6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5" y="1117"/>
                <a:ext cx="321" cy="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8719" name="Rectangle 66"/>
            <p:cNvSpPr>
              <a:spLocks noChangeArrowheads="1"/>
            </p:cNvSpPr>
            <p:nvPr/>
          </p:nvSpPr>
          <p:spPr bwMode="auto">
            <a:xfrm>
              <a:off x="3787" y="618"/>
              <a:ext cx="408"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0" bIns="0">
              <a:spAutoFit/>
            </a:bodyPr>
            <a:lstStyle/>
            <a:p>
              <a:r>
                <a:rPr lang="fr-FR" sz="1800">
                  <a:solidFill>
                    <a:srgbClr val="E11927"/>
                  </a:solidFill>
                </a:rPr>
                <a:t> </a:t>
              </a:r>
              <a:r>
                <a:rPr lang="fr-FR" sz="1800" b="1">
                  <a:solidFill>
                    <a:srgbClr val="E11927"/>
                  </a:solidFill>
                </a:rPr>
                <a:t>S</a:t>
              </a:r>
              <a:r>
                <a:rPr lang="fr-FR" sz="1800" b="1" baseline="-25000">
                  <a:solidFill>
                    <a:srgbClr val="E11927"/>
                  </a:solidFill>
                </a:rPr>
                <a:t>e</a:t>
              </a:r>
              <a:r>
                <a:rPr lang="fr-FR" sz="1800">
                  <a:solidFill>
                    <a:srgbClr val="E11927"/>
                  </a:solidFill>
                </a:rPr>
                <a:t> </a:t>
              </a:r>
            </a:p>
          </p:txBody>
        </p:sp>
        <p:sp>
          <p:nvSpPr>
            <p:cNvPr id="28720" name="Text Box 68"/>
            <p:cNvSpPr txBox="1">
              <a:spLocks noChangeArrowheads="1"/>
            </p:cNvSpPr>
            <p:nvPr/>
          </p:nvSpPr>
          <p:spPr bwMode="auto">
            <a:xfrm>
              <a:off x="4332" y="436"/>
              <a:ext cx="635"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R</a:t>
              </a:r>
            </a:p>
          </p:txBody>
        </p:sp>
      </p:grpSp>
      <p:grpSp>
        <p:nvGrpSpPr>
          <p:cNvPr id="58456" name="Group 88"/>
          <p:cNvGrpSpPr>
            <a:grpSpLocks/>
          </p:cNvGrpSpPr>
          <p:nvPr/>
        </p:nvGrpSpPr>
        <p:grpSpPr bwMode="auto">
          <a:xfrm>
            <a:off x="5435600" y="2349500"/>
            <a:ext cx="3260725" cy="1762125"/>
            <a:chOff x="3424" y="1611"/>
            <a:chExt cx="2054" cy="1110"/>
          </a:xfrm>
        </p:grpSpPr>
        <p:grpSp>
          <p:nvGrpSpPr>
            <p:cNvPr id="28692" name="Group 49"/>
            <p:cNvGrpSpPr>
              <a:grpSpLocks/>
            </p:cNvGrpSpPr>
            <p:nvPr/>
          </p:nvGrpSpPr>
          <p:grpSpPr bwMode="auto">
            <a:xfrm>
              <a:off x="4286" y="1611"/>
              <a:ext cx="317" cy="544"/>
              <a:chOff x="974" y="1661"/>
              <a:chExt cx="454" cy="770"/>
            </a:xfrm>
          </p:grpSpPr>
          <p:grpSp>
            <p:nvGrpSpPr>
              <p:cNvPr id="28707" name="Group 33"/>
              <p:cNvGrpSpPr>
                <a:grpSpLocks/>
              </p:cNvGrpSpPr>
              <p:nvPr/>
            </p:nvGrpSpPr>
            <p:grpSpPr bwMode="auto">
              <a:xfrm rot="-5400000">
                <a:off x="996" y="1819"/>
                <a:ext cx="409" cy="454"/>
                <a:chOff x="2341" y="1615"/>
                <a:chExt cx="409" cy="454"/>
              </a:xfrm>
            </p:grpSpPr>
            <p:sp>
              <p:nvSpPr>
                <p:cNvPr id="28710" name="AutoShape 34"/>
                <p:cNvSpPr>
                  <a:spLocks noChangeArrowheads="1"/>
                </p:cNvSpPr>
                <p:nvPr/>
              </p:nvSpPr>
              <p:spPr bwMode="auto">
                <a:xfrm rot="5400000">
                  <a:off x="2318" y="1638"/>
                  <a:ext cx="454" cy="408"/>
                </a:xfrm>
                <a:prstGeom prst="triangle">
                  <a:avLst>
                    <a:gd name="adj" fmla="val 50000"/>
                  </a:avLst>
                </a:prstGeom>
                <a:gradFill rotWithShape="1">
                  <a:gsLst>
                    <a:gs pos="0">
                      <a:srgbClr val="FF0000"/>
                    </a:gs>
                    <a:gs pos="100000">
                      <a:srgbClr val="760000"/>
                    </a:gs>
                  </a:gsLst>
                  <a:lin ang="0" scaled="1"/>
                </a:gradFill>
                <a:ln w="9525">
                  <a:solidFill>
                    <a:schemeClr val="tx1"/>
                  </a:solidFill>
                  <a:miter lim="800000"/>
                  <a:headEnd/>
                  <a:tailEnd/>
                </a:ln>
              </p:spPr>
              <p:txBody>
                <a:bodyPr wrap="none" anchor="ctr"/>
                <a:lstStyle/>
                <a:p>
                  <a:endParaRPr lang="fr-FR" sz="1800"/>
                </a:p>
              </p:txBody>
            </p:sp>
            <p:sp>
              <p:nvSpPr>
                <p:cNvPr id="28711" name="Line 35"/>
                <p:cNvSpPr>
                  <a:spLocks noChangeShapeType="1"/>
                </p:cNvSpPr>
                <p:nvPr/>
              </p:nvSpPr>
              <p:spPr bwMode="auto">
                <a:xfrm>
                  <a:off x="2750" y="1616"/>
                  <a:ext cx="0" cy="40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8708" name="Line 38"/>
              <p:cNvSpPr>
                <a:spLocks noChangeShapeType="1"/>
              </p:cNvSpPr>
              <p:nvPr/>
            </p:nvSpPr>
            <p:spPr bwMode="auto">
              <a:xfrm>
                <a:off x="1202" y="1661"/>
                <a:ext cx="0" cy="1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709" name="Line 39"/>
              <p:cNvSpPr>
                <a:spLocks noChangeShapeType="1"/>
              </p:cNvSpPr>
              <p:nvPr/>
            </p:nvSpPr>
            <p:spPr bwMode="auto">
              <a:xfrm>
                <a:off x="1202" y="2250"/>
                <a:ext cx="0" cy="1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28693" name="Group 82"/>
            <p:cNvGrpSpPr>
              <a:grpSpLocks/>
            </p:cNvGrpSpPr>
            <p:nvPr/>
          </p:nvGrpSpPr>
          <p:grpSpPr bwMode="auto">
            <a:xfrm>
              <a:off x="4039" y="1657"/>
              <a:ext cx="898" cy="453"/>
              <a:chOff x="4039" y="1616"/>
              <a:chExt cx="898" cy="453"/>
            </a:xfrm>
          </p:grpSpPr>
          <p:sp>
            <p:nvSpPr>
              <p:cNvPr id="28697" name="Line 40"/>
              <p:cNvSpPr>
                <a:spLocks noChangeShapeType="1"/>
              </p:cNvSpPr>
              <p:nvPr/>
            </p:nvSpPr>
            <p:spPr bwMode="auto">
              <a:xfrm>
                <a:off x="4195" y="1706"/>
                <a:ext cx="0"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8698" name="Text Box 41"/>
              <p:cNvSpPr txBox="1">
                <a:spLocks noChangeArrowheads="1"/>
              </p:cNvSpPr>
              <p:nvPr/>
            </p:nvSpPr>
            <p:spPr bwMode="auto">
              <a:xfrm>
                <a:off x="4039" y="1767"/>
                <a:ext cx="19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I</a:t>
                </a:r>
                <a:endParaRPr lang="fr-FR" sz="1800" baseline="-25000"/>
              </a:p>
            </p:txBody>
          </p:sp>
          <p:sp>
            <p:nvSpPr>
              <p:cNvPr id="28699" name="Line 71"/>
              <p:cNvSpPr>
                <a:spLocks noChangeShapeType="1"/>
              </p:cNvSpPr>
              <p:nvPr/>
            </p:nvSpPr>
            <p:spPr bwMode="auto">
              <a:xfrm>
                <a:off x="4447" y="1616"/>
                <a:ext cx="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700" name="Line 72"/>
              <p:cNvSpPr>
                <a:spLocks noChangeShapeType="1"/>
              </p:cNvSpPr>
              <p:nvPr/>
            </p:nvSpPr>
            <p:spPr bwMode="auto">
              <a:xfrm>
                <a:off x="4447" y="2069"/>
                <a:ext cx="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28701" name="Group 75"/>
              <p:cNvGrpSpPr>
                <a:grpSpLocks/>
              </p:cNvGrpSpPr>
              <p:nvPr/>
            </p:nvGrpSpPr>
            <p:grpSpPr bwMode="auto">
              <a:xfrm>
                <a:off x="4694" y="1616"/>
                <a:ext cx="226" cy="453"/>
                <a:chOff x="4694" y="1616"/>
                <a:chExt cx="226" cy="453"/>
              </a:xfrm>
            </p:grpSpPr>
            <p:sp>
              <p:nvSpPr>
                <p:cNvPr id="28704" name="Line 73"/>
                <p:cNvSpPr>
                  <a:spLocks noChangeShapeType="1"/>
                </p:cNvSpPr>
                <p:nvPr/>
              </p:nvSpPr>
              <p:spPr bwMode="auto">
                <a:xfrm flipV="1">
                  <a:off x="4809" y="1616"/>
                  <a:ext cx="0" cy="4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705" name="Oval 25" descr="noir)"/>
                <p:cNvSpPr>
                  <a:spLocks noChangeArrowheads="1"/>
                </p:cNvSpPr>
                <p:nvPr/>
              </p:nvSpPr>
              <p:spPr bwMode="auto">
                <a:xfrm>
                  <a:off x="4694" y="1797"/>
                  <a:ext cx="226" cy="226"/>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sp>
              <p:nvSpPr>
                <p:cNvPr id="28706" name="Oval 26" descr="noir)"/>
                <p:cNvSpPr>
                  <a:spLocks noChangeArrowheads="1"/>
                </p:cNvSpPr>
                <p:nvPr/>
              </p:nvSpPr>
              <p:spPr bwMode="auto">
                <a:xfrm>
                  <a:off x="4694" y="1661"/>
                  <a:ext cx="226" cy="226"/>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grpSp>
          <p:sp>
            <p:nvSpPr>
              <p:cNvPr id="28702" name="Rectangle 78"/>
              <p:cNvSpPr>
                <a:spLocks noChangeArrowheads="1"/>
              </p:cNvSpPr>
              <p:nvPr/>
            </p:nvSpPr>
            <p:spPr bwMode="auto">
              <a:xfrm>
                <a:off x="4694" y="1752"/>
                <a:ext cx="24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b="1">
                    <a:solidFill>
                      <a:srgbClr val="E11927"/>
                    </a:solidFill>
                  </a:rPr>
                  <a:t>S</a:t>
                </a:r>
                <a:r>
                  <a:rPr lang="fr-FR" sz="1800" b="1" baseline="-25000">
                    <a:solidFill>
                      <a:srgbClr val="E11927"/>
                    </a:solidFill>
                  </a:rPr>
                  <a:t>i</a:t>
                </a:r>
              </a:p>
            </p:txBody>
          </p:sp>
          <p:sp>
            <p:nvSpPr>
              <p:cNvPr id="28703" name="Text Box 6"/>
              <p:cNvSpPr txBox="1">
                <a:spLocks noChangeArrowheads="1"/>
              </p:cNvSpPr>
              <p:nvPr/>
            </p:nvSpPr>
            <p:spPr bwMode="auto">
              <a:xfrm>
                <a:off x="4268" y="1854"/>
                <a:ext cx="4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chemeClr val="bg1"/>
                    </a:solidFill>
                  </a:rPr>
                  <a:t>Diode</a:t>
                </a:r>
              </a:p>
            </p:txBody>
          </p:sp>
        </p:grpSp>
        <p:grpSp>
          <p:nvGrpSpPr>
            <p:cNvPr id="28694" name="Group 80"/>
            <p:cNvGrpSpPr>
              <a:grpSpLocks/>
            </p:cNvGrpSpPr>
            <p:nvPr/>
          </p:nvGrpSpPr>
          <p:grpSpPr bwMode="auto">
            <a:xfrm>
              <a:off x="3424" y="2201"/>
              <a:ext cx="2054" cy="520"/>
              <a:chOff x="3424" y="2160"/>
              <a:chExt cx="2054" cy="520"/>
            </a:xfrm>
          </p:grpSpPr>
          <p:sp>
            <p:nvSpPr>
              <p:cNvPr id="28695" name="Text Box 17"/>
              <p:cNvSpPr txBox="1">
                <a:spLocks noChangeArrowheads="1"/>
              </p:cNvSpPr>
              <p:nvPr/>
            </p:nvSpPr>
            <p:spPr bwMode="auto">
              <a:xfrm>
                <a:off x="3424" y="2160"/>
                <a:ext cx="205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Courant inverse I = 10 nA</a:t>
                </a:r>
              </a:p>
              <a:p>
                <a:pPr eaLnBrk="1" hangingPunct="1"/>
                <a:r>
                  <a:rPr lang="fr-FR" sz="1600">
                    <a:sym typeface="Wingdings" pitchFamily="2" charset="2"/>
                  </a:rPr>
                  <a:t>	 </a:t>
                </a:r>
                <a:r>
                  <a:rPr lang="fr-FR" sz="1600"/>
                  <a:t>S</a:t>
                </a:r>
                <a:r>
                  <a:rPr lang="fr-FR" sz="1600" baseline="-25000"/>
                  <a:t>i</a:t>
                </a:r>
                <a:r>
                  <a:rPr lang="fr-FR" sz="1600"/>
                  <a:t> = 3,2x10</a:t>
                </a:r>
                <a:r>
                  <a:rPr lang="fr-FR" sz="1600" baseline="30000"/>
                  <a:t>-27 </a:t>
                </a:r>
                <a:r>
                  <a:rPr lang="fr-FR" sz="1600"/>
                  <a:t>A</a:t>
                </a:r>
                <a:r>
                  <a:rPr lang="fr-FR" sz="1600" baseline="30000"/>
                  <a:t>2</a:t>
                </a:r>
                <a:r>
                  <a:rPr lang="fr-FR" sz="1600"/>
                  <a:t>/Hz</a:t>
                </a:r>
                <a:endParaRPr lang="fr-FR" sz="1600" baseline="30000"/>
              </a:p>
              <a:p>
                <a:pPr eaLnBrk="1" hangingPunct="1"/>
                <a:r>
                  <a:rPr lang="fr-FR" sz="1600">
                    <a:sym typeface="Wingdings" pitchFamily="2" charset="2"/>
                  </a:rPr>
                  <a:t>	 </a:t>
                </a:r>
                <a:r>
                  <a:rPr lang="fr-FR" sz="1600"/>
                  <a:t>i</a:t>
                </a:r>
                <a:r>
                  <a:rPr lang="fr-FR" sz="1600" baseline="-25000"/>
                  <a:t>n</a:t>
                </a:r>
                <a:r>
                  <a:rPr lang="fr-FR" sz="1600"/>
                  <a:t> = 56 fA/√Hz </a:t>
                </a:r>
              </a:p>
            </p:txBody>
          </p:sp>
          <p:pic>
            <p:nvPicPr>
              <p:cNvPr id="28696" name="Picture 7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5" y="2341"/>
                <a:ext cx="321" cy="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
        <p:nvSpPr>
          <p:cNvPr id="58472" name="Text Box 11"/>
          <p:cNvSpPr txBox="1">
            <a:spLocks noChangeArrowheads="1"/>
          </p:cNvSpPr>
          <p:nvPr/>
        </p:nvSpPr>
        <p:spPr bwMode="auto">
          <a:xfrm>
            <a:off x="1835150" y="1916113"/>
            <a:ext cx="1568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k : 1,38.10</a:t>
            </a:r>
            <a:r>
              <a:rPr lang="fr-FR" sz="1400" baseline="30000"/>
              <a:t>-23</a:t>
            </a:r>
            <a:r>
              <a:rPr lang="fr-FR" sz="1400"/>
              <a:t> J/K</a:t>
            </a:r>
          </a:p>
        </p:txBody>
      </p:sp>
      <p:grpSp>
        <p:nvGrpSpPr>
          <p:cNvPr id="3" name="Groupe 2"/>
          <p:cNvGrpSpPr/>
          <p:nvPr/>
        </p:nvGrpSpPr>
        <p:grpSpPr>
          <a:xfrm>
            <a:off x="3673475" y="5659438"/>
            <a:ext cx="3711575" cy="596900"/>
            <a:chOff x="3673475" y="5659438"/>
            <a:chExt cx="3711575" cy="596900"/>
          </a:xfrm>
        </p:grpSpPr>
        <p:sp>
          <p:nvSpPr>
            <p:cNvPr id="28685" name="ZoneTexte 1"/>
            <p:cNvSpPr txBox="1">
              <a:spLocks noChangeArrowheads="1"/>
            </p:cNvSpPr>
            <p:nvPr/>
          </p:nvSpPr>
          <p:spPr bwMode="auto">
            <a:xfrm>
              <a:off x="3673475" y="5832475"/>
              <a:ext cx="2894013"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rgbClr val="FF0000"/>
                  </a:solidFill>
                </a:rPr>
                <a:t>C ne génère pas de bruit</a:t>
              </a:r>
            </a:p>
          </p:txBody>
        </p:sp>
        <p:grpSp>
          <p:nvGrpSpPr>
            <p:cNvPr id="28686" name="Groupe 4"/>
            <p:cNvGrpSpPr>
              <a:grpSpLocks/>
            </p:cNvGrpSpPr>
            <p:nvPr/>
          </p:nvGrpSpPr>
          <p:grpSpPr bwMode="auto">
            <a:xfrm>
              <a:off x="6804025" y="5659438"/>
              <a:ext cx="581025" cy="596900"/>
              <a:chOff x="4625639" y="5661285"/>
              <a:chExt cx="579716" cy="596608"/>
            </a:xfrm>
          </p:grpSpPr>
          <p:sp>
            <p:nvSpPr>
              <p:cNvPr id="28687" name="Line 21"/>
              <p:cNvSpPr>
                <a:spLocks noChangeShapeType="1"/>
              </p:cNvSpPr>
              <p:nvPr/>
            </p:nvSpPr>
            <p:spPr bwMode="auto">
              <a:xfrm rot="5400000">
                <a:off x="4994733" y="5924016"/>
                <a:ext cx="0" cy="1920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688" name="Line 22"/>
              <p:cNvSpPr>
                <a:spLocks noChangeShapeType="1"/>
              </p:cNvSpPr>
              <p:nvPr/>
            </p:nvSpPr>
            <p:spPr bwMode="auto">
              <a:xfrm rot="5400000">
                <a:off x="4673203" y="6030819"/>
                <a:ext cx="452560" cy="15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 name="Line 23"/>
              <p:cNvSpPr>
                <a:spLocks noChangeShapeType="1"/>
              </p:cNvSpPr>
              <p:nvPr/>
            </p:nvSpPr>
            <p:spPr bwMode="auto">
              <a:xfrm rot="5400000">
                <a:off x="4576930" y="6031785"/>
                <a:ext cx="45221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fr-FR">
                  <a:ln>
                    <a:solidFill>
                      <a:sysClr val="windowText" lastClr="000000"/>
                    </a:solidFill>
                  </a:ln>
                </a:endParaRPr>
              </a:p>
            </p:txBody>
          </p:sp>
          <p:sp>
            <p:nvSpPr>
              <p:cNvPr id="28690" name="Line 24"/>
              <p:cNvSpPr>
                <a:spLocks noChangeShapeType="1"/>
              </p:cNvSpPr>
              <p:nvPr/>
            </p:nvSpPr>
            <p:spPr bwMode="auto">
              <a:xfrm rot="5400000">
                <a:off x="4697871" y="5947828"/>
                <a:ext cx="0"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691" name="Text Box 44"/>
              <p:cNvSpPr txBox="1">
                <a:spLocks noChangeArrowheads="1"/>
              </p:cNvSpPr>
              <p:nvPr/>
            </p:nvSpPr>
            <p:spPr bwMode="auto">
              <a:xfrm>
                <a:off x="4881227" y="5661285"/>
                <a:ext cx="324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C</a:t>
                </a:r>
                <a:endParaRPr lang="fr-FR" sz="1800" baseline="-25000"/>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8459"/>
                                        </p:tgtEl>
                                        <p:attrNameLst>
                                          <p:attrName>style.visibility</p:attrName>
                                        </p:attrNameLst>
                                      </p:cBhvr>
                                      <p:to>
                                        <p:strVal val="visible"/>
                                      </p:to>
                                    </p:set>
                                    <p:anim calcmode="lin" valueType="num">
                                      <p:cBhvr>
                                        <p:cTn id="7" dur="1000" fill="hold"/>
                                        <p:tgtEl>
                                          <p:spTgt spid="58459"/>
                                        </p:tgtEl>
                                        <p:attrNameLst>
                                          <p:attrName>ppt_w</p:attrName>
                                        </p:attrNameLst>
                                      </p:cBhvr>
                                      <p:tavLst>
                                        <p:tav tm="0">
                                          <p:val>
                                            <p:fltVal val="0"/>
                                          </p:val>
                                        </p:tav>
                                        <p:tav tm="100000">
                                          <p:val>
                                            <p:strVal val="#ppt_w"/>
                                          </p:val>
                                        </p:tav>
                                      </p:tavLst>
                                    </p:anim>
                                    <p:anim calcmode="lin" valueType="num">
                                      <p:cBhvr>
                                        <p:cTn id="8" dur="1000" fill="hold"/>
                                        <p:tgtEl>
                                          <p:spTgt spid="58459"/>
                                        </p:tgtEl>
                                        <p:attrNameLst>
                                          <p:attrName>ppt_h</p:attrName>
                                        </p:attrNameLst>
                                      </p:cBhvr>
                                      <p:tavLst>
                                        <p:tav tm="0">
                                          <p:val>
                                            <p:fltVal val="0"/>
                                          </p:val>
                                        </p:tav>
                                        <p:tav tm="100000">
                                          <p:val>
                                            <p:strVal val="#ppt_h"/>
                                          </p:val>
                                        </p:tav>
                                      </p:tavLst>
                                    </p:anim>
                                    <p:animEffect transition="in" filter="fade">
                                      <p:cBhvr>
                                        <p:cTn id="9" dur="1000"/>
                                        <p:tgtEl>
                                          <p:spTgt spid="5845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472"/>
                                        </p:tgtEl>
                                        <p:attrNameLst>
                                          <p:attrName>style.visibility</p:attrName>
                                        </p:attrNameLst>
                                      </p:cBhvr>
                                      <p:to>
                                        <p:strVal val="visible"/>
                                      </p:to>
                                    </p:set>
                                    <p:anim calcmode="lin" valueType="num">
                                      <p:cBhvr>
                                        <p:cTn id="12" dur="1000" fill="hold"/>
                                        <p:tgtEl>
                                          <p:spTgt spid="58472"/>
                                        </p:tgtEl>
                                        <p:attrNameLst>
                                          <p:attrName>ppt_w</p:attrName>
                                        </p:attrNameLst>
                                      </p:cBhvr>
                                      <p:tavLst>
                                        <p:tav tm="0">
                                          <p:val>
                                            <p:fltVal val="0"/>
                                          </p:val>
                                        </p:tav>
                                        <p:tav tm="100000">
                                          <p:val>
                                            <p:strVal val="#ppt_w"/>
                                          </p:val>
                                        </p:tav>
                                      </p:tavLst>
                                    </p:anim>
                                    <p:anim calcmode="lin" valueType="num">
                                      <p:cBhvr>
                                        <p:cTn id="13" dur="1000" fill="hold"/>
                                        <p:tgtEl>
                                          <p:spTgt spid="58472"/>
                                        </p:tgtEl>
                                        <p:attrNameLst>
                                          <p:attrName>ppt_h</p:attrName>
                                        </p:attrNameLst>
                                      </p:cBhvr>
                                      <p:tavLst>
                                        <p:tav tm="0">
                                          <p:val>
                                            <p:fltVal val="0"/>
                                          </p:val>
                                        </p:tav>
                                        <p:tav tm="100000">
                                          <p:val>
                                            <p:strVal val="#ppt_h"/>
                                          </p:val>
                                        </p:tav>
                                      </p:tavLst>
                                    </p:anim>
                                    <p:animEffect transition="in" filter="fade">
                                      <p:cBhvr>
                                        <p:cTn id="14" dur="1000"/>
                                        <p:tgtEl>
                                          <p:spTgt spid="5847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3" fill="hold" nodeType="clickEffect">
                                  <p:stCondLst>
                                    <p:cond delay="0"/>
                                  </p:stCondLst>
                                  <p:childTnLst>
                                    <p:set>
                                      <p:cBhvr>
                                        <p:cTn id="18" dur="1" fill="hold">
                                          <p:stCondLst>
                                            <p:cond delay="0"/>
                                          </p:stCondLst>
                                        </p:cTn>
                                        <p:tgtEl>
                                          <p:spTgt spid="58455"/>
                                        </p:tgtEl>
                                        <p:attrNameLst>
                                          <p:attrName>style.visibility</p:attrName>
                                        </p:attrNameLst>
                                      </p:cBhvr>
                                      <p:to>
                                        <p:strVal val="visible"/>
                                      </p:to>
                                    </p:set>
                                    <p:animEffect transition="in" filter="strips(upRight)">
                                      <p:cBhvr>
                                        <p:cTn id="19" dur="1000"/>
                                        <p:tgtEl>
                                          <p:spTgt spid="5845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58460"/>
                                        </p:tgtEl>
                                        <p:attrNameLst>
                                          <p:attrName>style.visibility</p:attrName>
                                        </p:attrNameLst>
                                      </p:cBhvr>
                                      <p:to>
                                        <p:strVal val="visible"/>
                                      </p:to>
                                    </p:set>
                                    <p:anim calcmode="lin" valueType="num">
                                      <p:cBhvr>
                                        <p:cTn id="24" dur="1000" fill="hold"/>
                                        <p:tgtEl>
                                          <p:spTgt spid="58460"/>
                                        </p:tgtEl>
                                        <p:attrNameLst>
                                          <p:attrName>ppt_w</p:attrName>
                                        </p:attrNameLst>
                                      </p:cBhvr>
                                      <p:tavLst>
                                        <p:tav tm="0">
                                          <p:val>
                                            <p:fltVal val="0"/>
                                          </p:val>
                                        </p:tav>
                                        <p:tav tm="100000">
                                          <p:val>
                                            <p:strVal val="#ppt_w"/>
                                          </p:val>
                                        </p:tav>
                                      </p:tavLst>
                                    </p:anim>
                                    <p:anim calcmode="lin" valueType="num">
                                      <p:cBhvr>
                                        <p:cTn id="25" dur="1000" fill="hold"/>
                                        <p:tgtEl>
                                          <p:spTgt spid="58460"/>
                                        </p:tgtEl>
                                        <p:attrNameLst>
                                          <p:attrName>ppt_h</p:attrName>
                                        </p:attrNameLst>
                                      </p:cBhvr>
                                      <p:tavLst>
                                        <p:tav tm="0">
                                          <p:val>
                                            <p:fltVal val="0"/>
                                          </p:val>
                                        </p:tav>
                                        <p:tav tm="100000">
                                          <p:val>
                                            <p:strVal val="#ppt_h"/>
                                          </p:val>
                                        </p:tav>
                                      </p:tavLst>
                                    </p:anim>
                                    <p:animEffect transition="in" filter="fade">
                                      <p:cBhvr>
                                        <p:cTn id="26" dur="1000"/>
                                        <p:tgtEl>
                                          <p:spTgt spid="5846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3" fill="hold" nodeType="clickEffect">
                                  <p:stCondLst>
                                    <p:cond delay="0"/>
                                  </p:stCondLst>
                                  <p:childTnLst>
                                    <p:set>
                                      <p:cBhvr>
                                        <p:cTn id="30" dur="1" fill="hold">
                                          <p:stCondLst>
                                            <p:cond delay="0"/>
                                          </p:stCondLst>
                                        </p:cTn>
                                        <p:tgtEl>
                                          <p:spTgt spid="58456"/>
                                        </p:tgtEl>
                                        <p:attrNameLst>
                                          <p:attrName>style.visibility</p:attrName>
                                        </p:attrNameLst>
                                      </p:cBhvr>
                                      <p:to>
                                        <p:strVal val="visible"/>
                                      </p:to>
                                    </p:set>
                                    <p:animEffect transition="in" filter="strips(upRight)">
                                      <p:cBhvr>
                                        <p:cTn id="31" dur="1000"/>
                                        <p:tgtEl>
                                          <p:spTgt spid="5845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16"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fltVal val="0"/>
                                          </p:val>
                                        </p:tav>
                                        <p:tav tm="100000">
                                          <p:val>
                                            <p:strVal val="#ppt_w"/>
                                          </p:val>
                                        </p:tav>
                                      </p:tavLst>
                                    </p:anim>
                                    <p:anim calcmode="lin" valueType="num">
                                      <p:cBhvr>
                                        <p:cTn id="37" dur="1000" fill="hold"/>
                                        <p:tgtEl>
                                          <p:spTgt spid="2"/>
                                        </p:tgtEl>
                                        <p:attrNameLst>
                                          <p:attrName>ppt_h</p:attrName>
                                        </p:attrNameLst>
                                      </p:cBhvr>
                                      <p:tavLst>
                                        <p:tav tm="0">
                                          <p:val>
                                            <p:fltVal val="0"/>
                                          </p:val>
                                        </p:tav>
                                        <p:tav tm="100000">
                                          <p:val>
                                            <p:strVal val="#ppt_h"/>
                                          </p:val>
                                        </p:tav>
                                      </p:tavLst>
                                    </p:anim>
                                    <p:animEffect transition="in" filter="fade">
                                      <p:cBhvr>
                                        <p:cTn id="38" dur="10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3" fill="hold" nodeType="clickEffect">
                                  <p:stCondLst>
                                    <p:cond delay="0"/>
                                  </p:stCondLst>
                                  <p:childTnLst>
                                    <p:set>
                                      <p:cBhvr>
                                        <p:cTn id="42" dur="1" fill="hold">
                                          <p:stCondLst>
                                            <p:cond delay="0"/>
                                          </p:stCondLst>
                                        </p:cTn>
                                        <p:tgtEl>
                                          <p:spTgt spid="58458"/>
                                        </p:tgtEl>
                                        <p:attrNameLst>
                                          <p:attrName>style.visibility</p:attrName>
                                        </p:attrNameLst>
                                      </p:cBhvr>
                                      <p:to>
                                        <p:strVal val="visible"/>
                                      </p:to>
                                    </p:set>
                                    <p:animEffect transition="in" filter="strips(upRight)">
                                      <p:cBhvr>
                                        <p:cTn id="43" dur="1000"/>
                                        <p:tgtEl>
                                          <p:spTgt spid="5845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468313" y="27876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sz="1800"/>
          </a:p>
        </p:txBody>
      </p:sp>
      <p:sp>
        <p:nvSpPr>
          <p:cNvPr id="29699" name="Rectangle 6"/>
          <p:cNvSpPr>
            <a:spLocks noChangeArrowheads="1"/>
          </p:cNvSpPr>
          <p:nvPr/>
        </p:nvSpPr>
        <p:spPr bwMode="auto">
          <a:xfrm>
            <a:off x="468313" y="2746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sz="1800"/>
          </a:p>
        </p:txBody>
      </p:sp>
      <p:sp>
        <p:nvSpPr>
          <p:cNvPr id="29700" name="Text Box 9"/>
          <p:cNvSpPr txBox="1">
            <a:spLocks noChangeArrowheads="1"/>
          </p:cNvSpPr>
          <p:nvPr/>
        </p:nvSpPr>
        <p:spPr bwMode="auto">
          <a:xfrm>
            <a:off x="0" y="115888"/>
            <a:ext cx="8794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Le bruit en sortie du préamplificateur de charges</a:t>
            </a:r>
          </a:p>
        </p:txBody>
      </p:sp>
      <p:sp>
        <p:nvSpPr>
          <p:cNvPr id="43" name="Espace réservé du numéro de diapositive 9"/>
          <p:cNvSpPr>
            <a:spLocks noGrp="1"/>
          </p:cNvSpPr>
          <p:nvPr>
            <p:ph type="sldNum" sz="quarter" idx="12"/>
          </p:nvPr>
        </p:nvSpPr>
        <p:spPr>
          <a:xfrm>
            <a:off x="7924800" y="6356350"/>
            <a:ext cx="762000" cy="365125"/>
          </a:xfrm>
        </p:spPr>
        <p:txBody>
          <a:bodyPr/>
          <a:lstStyle/>
          <a:p>
            <a:pPr>
              <a:defRPr/>
            </a:pPr>
            <a:fld id="{9072EB88-78FE-4FB1-8002-52228A03D3D3}" type="slidenum">
              <a:rPr lang="fr-FR">
                <a:solidFill>
                  <a:schemeClr val="tx1">
                    <a:lumMod val="50000"/>
                    <a:lumOff val="50000"/>
                  </a:schemeClr>
                </a:solidFill>
              </a:rPr>
              <a:pPr>
                <a:defRPr/>
              </a:pPr>
              <a:t>23</a:t>
            </a:fld>
            <a:endParaRPr lang="fr-FR" dirty="0">
              <a:solidFill>
                <a:schemeClr val="tx1">
                  <a:lumMod val="50000"/>
                  <a:lumOff val="50000"/>
                </a:schemeClr>
              </a:solidFill>
            </a:endParaRPr>
          </a:p>
        </p:txBody>
      </p:sp>
      <p:graphicFrame>
        <p:nvGraphicFramePr>
          <p:cNvPr id="1028" name="Object 7"/>
          <p:cNvGraphicFramePr>
            <a:graphicFrameLocks noChangeAspect="1"/>
          </p:cNvGraphicFramePr>
          <p:nvPr/>
        </p:nvGraphicFramePr>
        <p:xfrm>
          <a:off x="4484688" y="1557338"/>
          <a:ext cx="4306887" cy="1120775"/>
        </p:xfrm>
        <a:graphic>
          <a:graphicData uri="http://schemas.openxmlformats.org/presentationml/2006/ole">
            <mc:AlternateContent xmlns:mc="http://schemas.openxmlformats.org/markup-compatibility/2006">
              <mc:Choice xmlns:v="urn:schemas-microsoft-com:vml" Requires="v">
                <p:oleObj spid="_x0000_s29792" name="Equation" r:id="rId4" imgW="2005729" imgH="545863" progId="Equation.3">
                  <p:embed/>
                </p:oleObj>
              </mc:Choice>
              <mc:Fallback>
                <p:oleObj name="Equation" r:id="rId4" imgW="2005729" imgH="545863"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4688" y="1557338"/>
                        <a:ext cx="430688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33" name="Text Box 8"/>
          <p:cNvSpPr txBox="1">
            <a:spLocks noChangeArrowheads="1"/>
          </p:cNvSpPr>
          <p:nvPr/>
        </p:nvSpPr>
        <p:spPr bwMode="auto">
          <a:xfrm>
            <a:off x="4427538" y="2349500"/>
            <a:ext cx="1079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GB" sz="1800"/>
              <a:t>(V</a:t>
            </a:r>
            <a:r>
              <a:rPr lang="en-GB" sz="1800" baseline="30000"/>
              <a:t>2</a:t>
            </a:r>
            <a:r>
              <a:rPr lang="en-GB" sz="1800"/>
              <a:t>/Hz)</a:t>
            </a:r>
            <a:r>
              <a:rPr lang="fr-FR" sz="1800"/>
              <a:t> </a:t>
            </a:r>
          </a:p>
        </p:txBody>
      </p:sp>
      <p:sp>
        <p:nvSpPr>
          <p:cNvPr id="2970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29705" name="Text Box 8"/>
          <p:cNvSpPr txBox="1">
            <a:spLocks noChangeArrowheads="1"/>
          </p:cNvSpPr>
          <p:nvPr/>
        </p:nvSpPr>
        <p:spPr bwMode="auto">
          <a:xfrm>
            <a:off x="250825" y="692150"/>
            <a:ext cx="84264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Schéma simplifié pour le bruit:</a:t>
            </a:r>
          </a:p>
          <a:p>
            <a:pPr eaLnBrk="1" hangingPunct="1"/>
            <a:r>
              <a:rPr lang="fr-FR" sz="1800"/>
              <a:t>Les résistances sont suffisamment élevées pour qu’on puisse les négliger!</a:t>
            </a:r>
          </a:p>
        </p:txBody>
      </p:sp>
      <p:grpSp>
        <p:nvGrpSpPr>
          <p:cNvPr id="29706" name="Group 168"/>
          <p:cNvGrpSpPr>
            <a:grpSpLocks/>
          </p:cNvGrpSpPr>
          <p:nvPr/>
        </p:nvGrpSpPr>
        <p:grpSpPr bwMode="auto">
          <a:xfrm>
            <a:off x="539750" y="1412875"/>
            <a:ext cx="3373438" cy="2198688"/>
            <a:chOff x="340" y="890"/>
            <a:chExt cx="2125" cy="1385"/>
          </a:xfrm>
        </p:grpSpPr>
        <p:sp>
          <p:nvSpPr>
            <p:cNvPr id="29728" name="AutoShape 3"/>
            <p:cNvSpPr>
              <a:spLocks noChangeArrowheads="1"/>
            </p:cNvSpPr>
            <p:nvPr/>
          </p:nvSpPr>
          <p:spPr bwMode="auto">
            <a:xfrm rot="5400000">
              <a:off x="1727" y="1189"/>
              <a:ext cx="433" cy="338"/>
            </a:xfrm>
            <a:prstGeom prst="triangle">
              <a:avLst>
                <a:gd name="adj" fmla="val 50000"/>
              </a:avLst>
            </a:prstGeom>
            <a:gradFill rotWithShape="1">
              <a:gsLst>
                <a:gs pos="0">
                  <a:schemeClr val="accent1"/>
                </a:gs>
                <a:gs pos="100000">
                  <a:srgbClr val="07335C"/>
                </a:gs>
              </a:gsLst>
              <a:path path="shape">
                <a:fillToRect l="50000" t="50000" r="50000" b="50000"/>
              </a:path>
            </a:gradFill>
            <a:ln w="9525">
              <a:solidFill>
                <a:schemeClr val="tx1"/>
              </a:solidFill>
              <a:miter lim="800000"/>
              <a:headEnd/>
              <a:tailEnd/>
            </a:ln>
          </p:spPr>
          <p:txBody>
            <a:bodyPr wrap="none" anchor="ctr"/>
            <a:lstStyle/>
            <a:p>
              <a:pPr algn="ctr"/>
              <a:endParaRPr lang="fr-FR" sz="1800"/>
            </a:p>
          </p:txBody>
        </p:sp>
        <p:sp>
          <p:nvSpPr>
            <p:cNvPr id="29729" name="Line 22"/>
            <p:cNvSpPr>
              <a:spLocks noChangeShapeType="1"/>
            </p:cNvSpPr>
            <p:nvPr/>
          </p:nvSpPr>
          <p:spPr bwMode="auto">
            <a:xfrm rot="5400000">
              <a:off x="1868" y="981"/>
              <a:ext cx="18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730" name="Line 23"/>
            <p:cNvSpPr>
              <a:spLocks noChangeShapeType="1"/>
            </p:cNvSpPr>
            <p:nvPr/>
          </p:nvSpPr>
          <p:spPr bwMode="auto">
            <a:xfrm rot="5400000">
              <a:off x="1807" y="982"/>
              <a:ext cx="18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731" name="Line 77"/>
            <p:cNvSpPr>
              <a:spLocks noChangeShapeType="1"/>
            </p:cNvSpPr>
            <p:nvPr/>
          </p:nvSpPr>
          <p:spPr bwMode="auto">
            <a:xfrm>
              <a:off x="1370" y="1364"/>
              <a:ext cx="40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32" name="Line 78"/>
            <p:cNvSpPr>
              <a:spLocks noChangeShapeType="1"/>
            </p:cNvSpPr>
            <p:nvPr/>
          </p:nvSpPr>
          <p:spPr bwMode="auto">
            <a:xfrm>
              <a:off x="2102" y="1358"/>
              <a:ext cx="3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33" name="Line 21"/>
            <p:cNvSpPr>
              <a:spLocks noChangeShapeType="1"/>
            </p:cNvSpPr>
            <p:nvPr/>
          </p:nvSpPr>
          <p:spPr bwMode="auto">
            <a:xfrm rot="5400000">
              <a:off x="2019" y="919"/>
              <a:ext cx="0" cy="1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734" name="Line 24"/>
            <p:cNvSpPr>
              <a:spLocks noChangeShapeType="1"/>
            </p:cNvSpPr>
            <p:nvPr/>
          </p:nvSpPr>
          <p:spPr bwMode="auto">
            <a:xfrm rot="16200000" flipV="1">
              <a:off x="1842" y="924"/>
              <a:ext cx="1" cy="1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735" name="Text Box 44"/>
            <p:cNvSpPr txBox="1">
              <a:spLocks noChangeArrowheads="1"/>
            </p:cNvSpPr>
            <p:nvPr/>
          </p:nvSpPr>
          <p:spPr bwMode="auto">
            <a:xfrm>
              <a:off x="1947" y="992"/>
              <a:ext cx="2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C</a:t>
              </a:r>
              <a:r>
                <a:rPr lang="fr-FR" sz="1400" baseline="-25000"/>
                <a:t>f</a:t>
              </a:r>
            </a:p>
          </p:txBody>
        </p:sp>
        <p:sp>
          <p:nvSpPr>
            <p:cNvPr id="29736" name="Line 83"/>
            <p:cNvSpPr>
              <a:spLocks noChangeShapeType="1"/>
            </p:cNvSpPr>
            <p:nvPr/>
          </p:nvSpPr>
          <p:spPr bwMode="auto">
            <a:xfrm flipV="1">
              <a:off x="1675" y="980"/>
              <a:ext cx="0" cy="38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37" name="Line 84"/>
            <p:cNvSpPr>
              <a:spLocks noChangeShapeType="1"/>
            </p:cNvSpPr>
            <p:nvPr/>
          </p:nvSpPr>
          <p:spPr bwMode="auto">
            <a:xfrm>
              <a:off x="1675" y="980"/>
              <a:ext cx="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38" name="Line 85"/>
            <p:cNvSpPr>
              <a:spLocks noChangeShapeType="1"/>
            </p:cNvSpPr>
            <p:nvPr/>
          </p:nvSpPr>
          <p:spPr bwMode="auto">
            <a:xfrm flipH="1">
              <a:off x="2218" y="980"/>
              <a:ext cx="2" cy="38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39" name="Line 86"/>
            <p:cNvSpPr>
              <a:spLocks noChangeShapeType="1"/>
            </p:cNvSpPr>
            <p:nvPr/>
          </p:nvSpPr>
          <p:spPr bwMode="auto">
            <a:xfrm>
              <a:off x="2038" y="9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40" name="Text Box 87"/>
            <p:cNvSpPr txBox="1">
              <a:spLocks noChangeArrowheads="1"/>
            </p:cNvSpPr>
            <p:nvPr/>
          </p:nvSpPr>
          <p:spPr bwMode="auto">
            <a:xfrm>
              <a:off x="1721" y="1253"/>
              <a:ext cx="408"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solidFill>
                    <a:schemeClr val="bg1"/>
                  </a:solidFill>
                </a:rPr>
                <a:t>Ampli</a:t>
              </a:r>
            </a:p>
          </p:txBody>
        </p:sp>
        <p:sp>
          <p:nvSpPr>
            <p:cNvPr id="29741" name="Line 22"/>
            <p:cNvSpPr>
              <a:spLocks noChangeShapeType="1"/>
            </p:cNvSpPr>
            <p:nvPr/>
          </p:nvSpPr>
          <p:spPr bwMode="auto">
            <a:xfrm flipH="1">
              <a:off x="1422" y="1363"/>
              <a:ext cx="2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742" name="Oval 24" descr="noir)"/>
            <p:cNvSpPr>
              <a:spLocks noChangeArrowheads="1"/>
            </p:cNvSpPr>
            <p:nvPr/>
          </p:nvSpPr>
          <p:spPr bwMode="auto">
            <a:xfrm>
              <a:off x="1286" y="1226"/>
              <a:ext cx="272" cy="272"/>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sp>
          <p:nvSpPr>
            <p:cNvPr id="29743" name="Line 28"/>
            <p:cNvSpPr>
              <a:spLocks noChangeShapeType="1"/>
            </p:cNvSpPr>
            <p:nvPr/>
          </p:nvSpPr>
          <p:spPr bwMode="auto">
            <a:xfrm flipH="1">
              <a:off x="660" y="1363"/>
              <a:ext cx="625"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29744" name="Group 22"/>
            <p:cNvGrpSpPr>
              <a:grpSpLocks/>
            </p:cNvGrpSpPr>
            <p:nvPr/>
          </p:nvGrpSpPr>
          <p:grpSpPr bwMode="auto">
            <a:xfrm>
              <a:off x="545" y="2109"/>
              <a:ext cx="196" cy="166"/>
              <a:chOff x="1344" y="576"/>
              <a:chExt cx="243" cy="193"/>
            </a:xfrm>
          </p:grpSpPr>
          <p:sp>
            <p:nvSpPr>
              <p:cNvPr id="29758" name="Line 23"/>
              <p:cNvSpPr>
                <a:spLocks noChangeAspect="1" noChangeShapeType="1"/>
              </p:cNvSpPr>
              <p:nvPr/>
            </p:nvSpPr>
            <p:spPr bwMode="auto">
              <a:xfrm>
                <a:off x="1392" y="672"/>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59" name="Line 24"/>
              <p:cNvSpPr>
                <a:spLocks noChangeAspect="1" noChangeShapeType="1"/>
              </p:cNvSpPr>
              <p:nvPr/>
            </p:nvSpPr>
            <p:spPr bwMode="auto">
              <a:xfrm flipH="1">
                <a:off x="1344" y="672"/>
                <a:ext cx="49" cy="9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60" name="Line 25"/>
              <p:cNvSpPr>
                <a:spLocks noChangeAspect="1" noChangeShapeType="1"/>
              </p:cNvSpPr>
              <p:nvPr/>
            </p:nvSpPr>
            <p:spPr bwMode="auto">
              <a:xfrm flipH="1">
                <a:off x="1441" y="672"/>
                <a:ext cx="49" cy="9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61" name="Line 26"/>
              <p:cNvSpPr>
                <a:spLocks noChangeAspect="1" noChangeShapeType="1"/>
              </p:cNvSpPr>
              <p:nvPr/>
            </p:nvSpPr>
            <p:spPr bwMode="auto">
              <a:xfrm flipH="1">
                <a:off x="1538" y="672"/>
                <a:ext cx="49" cy="9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62" name="Line 27"/>
              <p:cNvSpPr>
                <a:spLocks noChangeShapeType="1"/>
              </p:cNvSpPr>
              <p:nvPr/>
            </p:nvSpPr>
            <p:spPr bwMode="auto">
              <a:xfrm flipV="1">
                <a:off x="1488" y="576"/>
                <a:ext cx="0" cy="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9745" name="Line 34"/>
            <p:cNvSpPr>
              <a:spLocks noChangeShapeType="1"/>
            </p:cNvSpPr>
            <p:nvPr/>
          </p:nvSpPr>
          <p:spPr bwMode="auto">
            <a:xfrm flipV="1">
              <a:off x="661" y="1862"/>
              <a:ext cx="0" cy="2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46" name="Line 35"/>
            <p:cNvSpPr>
              <a:spLocks noChangeShapeType="1"/>
            </p:cNvSpPr>
            <p:nvPr/>
          </p:nvSpPr>
          <p:spPr bwMode="auto">
            <a:xfrm flipV="1">
              <a:off x="661" y="1366"/>
              <a:ext cx="0" cy="28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29747" name="Group 39"/>
            <p:cNvGrpSpPr>
              <a:grpSpLocks/>
            </p:cNvGrpSpPr>
            <p:nvPr/>
          </p:nvGrpSpPr>
          <p:grpSpPr bwMode="auto">
            <a:xfrm>
              <a:off x="584" y="1629"/>
              <a:ext cx="154" cy="247"/>
              <a:chOff x="1440" y="2160"/>
              <a:chExt cx="192" cy="288"/>
            </a:xfrm>
          </p:grpSpPr>
          <p:sp>
            <p:nvSpPr>
              <p:cNvPr id="29754" name="Line 40"/>
              <p:cNvSpPr>
                <a:spLocks noChangeShapeType="1"/>
              </p:cNvSpPr>
              <p:nvPr/>
            </p:nvSpPr>
            <p:spPr bwMode="auto">
              <a:xfrm>
                <a:off x="1440" y="2352"/>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55" name="Line 41"/>
              <p:cNvSpPr>
                <a:spLocks noChangeShapeType="1"/>
              </p:cNvSpPr>
              <p:nvPr/>
            </p:nvSpPr>
            <p:spPr bwMode="auto">
              <a:xfrm>
                <a:off x="1440" y="2256"/>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56" name="Line 42"/>
              <p:cNvSpPr>
                <a:spLocks noChangeShapeType="1"/>
              </p:cNvSpPr>
              <p:nvPr/>
            </p:nvSpPr>
            <p:spPr bwMode="auto">
              <a:xfrm>
                <a:off x="1536" y="2352"/>
                <a:ext cx="0" cy="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9757" name="Line 43"/>
              <p:cNvSpPr>
                <a:spLocks noChangeShapeType="1"/>
              </p:cNvSpPr>
              <p:nvPr/>
            </p:nvSpPr>
            <p:spPr bwMode="auto">
              <a:xfrm>
                <a:off x="1536" y="2160"/>
                <a:ext cx="0" cy="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29748" name="Text Box 44"/>
            <p:cNvSpPr txBox="1">
              <a:spLocks noChangeArrowheads="1"/>
            </p:cNvSpPr>
            <p:nvPr/>
          </p:nvSpPr>
          <p:spPr bwMode="auto">
            <a:xfrm>
              <a:off x="340" y="1640"/>
              <a:ext cx="26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1200" b="1">
                  <a:latin typeface="Times New Roman" pitchFamily="18" charset="0"/>
                </a:rPr>
                <a:t>C d</a:t>
              </a:r>
            </a:p>
          </p:txBody>
        </p:sp>
        <p:grpSp>
          <p:nvGrpSpPr>
            <p:cNvPr id="29749" name="Group 160"/>
            <p:cNvGrpSpPr>
              <a:grpSpLocks/>
            </p:cNvGrpSpPr>
            <p:nvPr/>
          </p:nvGrpSpPr>
          <p:grpSpPr bwMode="auto">
            <a:xfrm>
              <a:off x="923" y="1367"/>
              <a:ext cx="226" cy="635"/>
              <a:chOff x="1066" y="1660"/>
              <a:chExt cx="226" cy="635"/>
            </a:xfrm>
          </p:grpSpPr>
          <p:sp>
            <p:nvSpPr>
              <p:cNvPr id="29751" name="Line 159"/>
              <p:cNvSpPr>
                <a:spLocks noChangeShapeType="1"/>
              </p:cNvSpPr>
              <p:nvPr/>
            </p:nvSpPr>
            <p:spPr bwMode="auto">
              <a:xfrm>
                <a:off x="1181" y="1660"/>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52" name="Oval 25" descr="noir)"/>
              <p:cNvSpPr>
                <a:spLocks noChangeArrowheads="1"/>
              </p:cNvSpPr>
              <p:nvPr/>
            </p:nvSpPr>
            <p:spPr bwMode="auto">
              <a:xfrm>
                <a:off x="1066" y="1889"/>
                <a:ext cx="226" cy="226"/>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sp>
            <p:nvSpPr>
              <p:cNvPr id="29753" name="Oval 26" descr="noir)"/>
              <p:cNvSpPr>
                <a:spLocks noChangeArrowheads="1"/>
              </p:cNvSpPr>
              <p:nvPr/>
            </p:nvSpPr>
            <p:spPr bwMode="auto">
              <a:xfrm>
                <a:off x="1066" y="1753"/>
                <a:ext cx="226" cy="226"/>
              </a:xfrm>
              <a:prstGeom prst="ellipse">
                <a:avLst/>
              </a:prstGeom>
              <a:pattFill prst="ltDnDiag">
                <a:fgClr>
                  <a:schemeClr val="tx2"/>
                </a:fgClr>
                <a:bgClr>
                  <a:schemeClr val="bg1"/>
                </a:bgClr>
              </a:pattFill>
              <a:ln w="9525">
                <a:solidFill>
                  <a:schemeClr val="tx1"/>
                </a:solidFill>
                <a:round/>
                <a:headEnd/>
                <a:tailEnd/>
              </a:ln>
            </p:spPr>
            <p:txBody>
              <a:bodyPr wrap="none" anchor="ctr"/>
              <a:lstStyle/>
              <a:p>
                <a:endParaRPr lang="fr-FR" sz="1800"/>
              </a:p>
            </p:txBody>
          </p:sp>
        </p:grpSp>
        <p:sp>
          <p:nvSpPr>
            <p:cNvPr id="29750" name="Line 167"/>
            <p:cNvSpPr>
              <a:spLocks noChangeShapeType="1"/>
            </p:cNvSpPr>
            <p:nvPr/>
          </p:nvSpPr>
          <p:spPr bwMode="auto">
            <a:xfrm flipV="1">
              <a:off x="661" y="2004"/>
              <a:ext cx="378"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29707" name="Text Box 171"/>
          <p:cNvSpPr txBox="1">
            <a:spLocks noChangeArrowheads="1"/>
          </p:cNvSpPr>
          <p:nvPr/>
        </p:nvSpPr>
        <p:spPr bwMode="auto">
          <a:xfrm>
            <a:off x="1763713" y="2420938"/>
            <a:ext cx="6477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S</a:t>
            </a:r>
            <a:r>
              <a:rPr lang="fr-FR" sz="1800" baseline="-25000"/>
              <a:t>i</a:t>
            </a:r>
          </a:p>
        </p:txBody>
      </p:sp>
      <p:sp>
        <p:nvSpPr>
          <p:cNvPr id="29708" name="Text Box 172"/>
          <p:cNvSpPr txBox="1">
            <a:spLocks noChangeArrowheads="1"/>
          </p:cNvSpPr>
          <p:nvPr/>
        </p:nvSpPr>
        <p:spPr bwMode="auto">
          <a:xfrm>
            <a:off x="2051050" y="1557338"/>
            <a:ext cx="6477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S</a:t>
            </a:r>
            <a:r>
              <a:rPr lang="fr-FR" sz="1800" baseline="-25000"/>
              <a:t>e</a:t>
            </a:r>
          </a:p>
        </p:txBody>
      </p:sp>
      <p:grpSp>
        <p:nvGrpSpPr>
          <p:cNvPr id="1224" name="Group 200"/>
          <p:cNvGrpSpPr>
            <a:grpSpLocks/>
          </p:cNvGrpSpPr>
          <p:nvPr/>
        </p:nvGrpSpPr>
        <p:grpSpPr bwMode="auto">
          <a:xfrm>
            <a:off x="5435600" y="2349500"/>
            <a:ext cx="3559175" cy="706438"/>
            <a:chOff x="3424" y="1480"/>
            <a:chExt cx="2242" cy="445"/>
          </a:xfrm>
        </p:grpSpPr>
        <p:grpSp>
          <p:nvGrpSpPr>
            <p:cNvPr id="29722" name="Group 178"/>
            <p:cNvGrpSpPr>
              <a:grpSpLocks/>
            </p:cNvGrpSpPr>
            <p:nvPr/>
          </p:nvGrpSpPr>
          <p:grpSpPr bwMode="auto">
            <a:xfrm>
              <a:off x="3424" y="1480"/>
              <a:ext cx="1197" cy="445"/>
              <a:chOff x="3424" y="1616"/>
              <a:chExt cx="1197" cy="445"/>
            </a:xfrm>
          </p:grpSpPr>
          <p:sp>
            <p:nvSpPr>
              <p:cNvPr id="29726" name="Text Box 25"/>
              <p:cNvSpPr txBox="1">
                <a:spLocks noChangeArrowheads="1"/>
              </p:cNvSpPr>
              <p:nvPr/>
            </p:nvSpPr>
            <p:spPr bwMode="auto">
              <a:xfrm>
                <a:off x="3424" y="1843"/>
                <a:ext cx="1197" cy="218"/>
              </a:xfrm>
              <a:prstGeom prst="rect">
                <a:avLst/>
              </a:prstGeom>
              <a:solidFill>
                <a:srgbClr val="DBF5F9"/>
              </a:solidFill>
              <a:ln w="9525">
                <a:solidFill>
                  <a:schemeClr val="accent2"/>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solidFill>
                      <a:schemeClr val="accent2"/>
                    </a:solidFill>
                  </a:rPr>
                  <a:t>Bruit « parallèle »</a:t>
                </a:r>
              </a:p>
            </p:txBody>
          </p:sp>
          <p:sp>
            <p:nvSpPr>
              <p:cNvPr id="29727" name="Line 27"/>
              <p:cNvSpPr>
                <a:spLocks noChangeShapeType="1"/>
              </p:cNvSpPr>
              <p:nvPr/>
            </p:nvSpPr>
            <p:spPr bwMode="auto">
              <a:xfrm flipV="1">
                <a:off x="4377" y="1616"/>
                <a:ext cx="68" cy="199"/>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nvGrpSpPr>
            <p:cNvPr id="29723" name="Group 177"/>
            <p:cNvGrpSpPr>
              <a:grpSpLocks/>
            </p:cNvGrpSpPr>
            <p:nvPr/>
          </p:nvGrpSpPr>
          <p:grpSpPr bwMode="auto">
            <a:xfrm>
              <a:off x="4649" y="1480"/>
              <a:ext cx="1017" cy="445"/>
              <a:chOff x="4649" y="1616"/>
              <a:chExt cx="1017" cy="445"/>
            </a:xfrm>
          </p:grpSpPr>
          <p:sp>
            <p:nvSpPr>
              <p:cNvPr id="29724" name="Text Box 26"/>
              <p:cNvSpPr txBox="1">
                <a:spLocks noChangeArrowheads="1"/>
              </p:cNvSpPr>
              <p:nvPr/>
            </p:nvSpPr>
            <p:spPr bwMode="auto">
              <a:xfrm>
                <a:off x="4649" y="1843"/>
                <a:ext cx="1017" cy="218"/>
              </a:xfrm>
              <a:prstGeom prst="rect">
                <a:avLst/>
              </a:prstGeom>
              <a:solidFill>
                <a:srgbClr val="DBF5F9"/>
              </a:solidFill>
              <a:ln w="9525">
                <a:solidFill>
                  <a:schemeClr val="accent2"/>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solidFill>
                      <a:schemeClr val="accent2"/>
                    </a:solidFill>
                  </a:rPr>
                  <a:t>Bruit « Série »</a:t>
                </a:r>
              </a:p>
            </p:txBody>
          </p:sp>
          <p:sp>
            <p:nvSpPr>
              <p:cNvPr id="29725" name="Line 27"/>
              <p:cNvSpPr>
                <a:spLocks noChangeShapeType="1"/>
              </p:cNvSpPr>
              <p:nvPr/>
            </p:nvSpPr>
            <p:spPr bwMode="auto">
              <a:xfrm flipV="1">
                <a:off x="5329" y="1616"/>
                <a:ext cx="68" cy="199"/>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sp>
        <p:nvSpPr>
          <p:cNvPr id="1203" name="Text Box 179"/>
          <p:cNvSpPr txBox="1">
            <a:spLocks noChangeArrowheads="1"/>
          </p:cNvSpPr>
          <p:nvPr/>
        </p:nvSpPr>
        <p:spPr bwMode="auto">
          <a:xfrm>
            <a:off x="34925" y="3716338"/>
            <a:ext cx="15843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t>Bruit série</a:t>
            </a:r>
            <a:r>
              <a:rPr lang="fr-FR" sz="1800"/>
              <a:t> : </a:t>
            </a:r>
          </a:p>
        </p:txBody>
      </p:sp>
      <p:sp>
        <p:nvSpPr>
          <p:cNvPr id="1204" name="Text Box 180"/>
          <p:cNvSpPr txBox="1">
            <a:spLocks noChangeArrowheads="1"/>
          </p:cNvSpPr>
          <p:nvPr/>
        </p:nvSpPr>
        <p:spPr bwMode="auto">
          <a:xfrm>
            <a:off x="34925" y="4652963"/>
            <a:ext cx="896461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t>Bruit //</a:t>
            </a:r>
            <a:r>
              <a:rPr lang="fr-FR" sz="1800"/>
              <a:t> : </a:t>
            </a:r>
            <a:endParaRPr lang="fr-FR" sz="1800">
              <a:sym typeface="Wingdings" pitchFamily="2" charset="2"/>
            </a:endParaRPr>
          </a:p>
        </p:txBody>
      </p:sp>
      <p:sp>
        <p:nvSpPr>
          <p:cNvPr id="1208" name="Rectangle 184"/>
          <p:cNvSpPr>
            <a:spLocks noChangeArrowheads="1"/>
          </p:cNvSpPr>
          <p:nvPr/>
        </p:nvSpPr>
        <p:spPr bwMode="auto">
          <a:xfrm>
            <a:off x="250825" y="4005263"/>
            <a:ext cx="39243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fr-FR" sz="1800">
                <a:sym typeface="Wingdings" pitchFamily="2" charset="2"/>
              </a:rPr>
              <a:t> </a:t>
            </a:r>
            <a:r>
              <a:rPr lang="fr-FR" sz="1800"/>
              <a:t>Seulement dû à l’ampli. </a:t>
            </a:r>
          </a:p>
        </p:txBody>
      </p:sp>
      <p:sp>
        <p:nvSpPr>
          <p:cNvPr id="1210" name="Rectangle 186"/>
          <p:cNvSpPr>
            <a:spLocks noChangeArrowheads="1"/>
          </p:cNvSpPr>
          <p:nvPr/>
        </p:nvSpPr>
        <p:spPr bwMode="auto">
          <a:xfrm>
            <a:off x="250825" y="4292600"/>
            <a:ext cx="4603750"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spcBef>
                <a:spcPct val="50000"/>
              </a:spcBef>
            </a:pPr>
            <a:r>
              <a:rPr lang="fr-FR" sz="1800">
                <a:sym typeface="Wingdings" pitchFamily="2" charset="2"/>
              </a:rPr>
              <a:t> </a:t>
            </a:r>
            <a:r>
              <a:rPr lang="fr-FR" sz="1800"/>
              <a:t>Pour les très bons PACs, e</a:t>
            </a:r>
            <a:r>
              <a:rPr lang="fr-FR" sz="1800" baseline="-25000"/>
              <a:t>n</a:t>
            </a:r>
            <a:r>
              <a:rPr lang="fr-FR" sz="1800"/>
              <a:t> &lt; 2 nV/√Hz</a:t>
            </a:r>
          </a:p>
        </p:txBody>
      </p:sp>
      <p:sp>
        <p:nvSpPr>
          <p:cNvPr id="1213" name="Rectangle 189"/>
          <p:cNvSpPr>
            <a:spLocks noChangeArrowheads="1"/>
          </p:cNvSpPr>
          <p:nvPr/>
        </p:nvSpPr>
        <p:spPr bwMode="auto">
          <a:xfrm>
            <a:off x="250825" y="4941888"/>
            <a:ext cx="482441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a:sym typeface="Wingdings" pitchFamily="2" charset="2"/>
              </a:rPr>
              <a:t> </a:t>
            </a:r>
            <a:r>
              <a:rPr lang="fr-FR" sz="1800"/>
              <a:t>Principalement dû au détecteur.		</a:t>
            </a:r>
            <a:endParaRPr lang="fr-FR" sz="1800">
              <a:sym typeface="Wingdings" pitchFamily="2" charset="2"/>
            </a:endParaRPr>
          </a:p>
        </p:txBody>
      </p:sp>
      <p:sp>
        <p:nvSpPr>
          <p:cNvPr id="1215" name="Rectangle 191"/>
          <p:cNvSpPr>
            <a:spLocks noChangeArrowheads="1"/>
          </p:cNvSpPr>
          <p:nvPr/>
        </p:nvSpPr>
        <p:spPr bwMode="auto">
          <a:xfrm>
            <a:off x="250825" y="5229225"/>
            <a:ext cx="69119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a:sym typeface="Wingdings" pitchFamily="2" charset="2"/>
              </a:rPr>
              <a:t> </a:t>
            </a:r>
            <a:r>
              <a:rPr lang="fr-FR" sz="1800"/>
              <a:t>Pour un bon détecteur silicium, I = 10 nA </a:t>
            </a:r>
            <a:r>
              <a:rPr lang="fr-FR" sz="1800">
                <a:sym typeface="Wingdings" pitchFamily="2" charset="2"/>
              </a:rPr>
              <a:t> </a:t>
            </a:r>
            <a:r>
              <a:rPr lang="fr-FR" sz="1800"/>
              <a:t>i</a:t>
            </a:r>
            <a:r>
              <a:rPr lang="fr-FR" sz="1800" baseline="-25000"/>
              <a:t>n</a:t>
            </a:r>
            <a:r>
              <a:rPr lang="fr-FR" sz="1800"/>
              <a:t> ≈ 56 fA/√Hz</a:t>
            </a:r>
            <a:endParaRPr lang="fr-FR" sz="1800">
              <a:sym typeface="Wingdings" pitchFamily="2" charset="2"/>
            </a:endParaRPr>
          </a:p>
        </p:txBody>
      </p:sp>
      <p:sp>
        <p:nvSpPr>
          <p:cNvPr id="1217" name="Rectangle 193"/>
          <p:cNvSpPr>
            <a:spLocks noChangeArrowheads="1"/>
          </p:cNvSpPr>
          <p:nvPr/>
        </p:nvSpPr>
        <p:spPr bwMode="auto">
          <a:xfrm>
            <a:off x="250825" y="5516563"/>
            <a:ext cx="8943975"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sym typeface="Wingdings" pitchFamily="2" charset="2"/>
              </a:rPr>
              <a:t> </a:t>
            </a:r>
            <a:r>
              <a:rPr lang="fr-FR" sz="1800"/>
              <a:t>Faible contribution de l’ampli (i</a:t>
            </a:r>
            <a:r>
              <a:rPr lang="fr-FR" sz="1800" baseline="-25000"/>
              <a:t>n</a:t>
            </a:r>
            <a:r>
              <a:rPr lang="fr-FR" sz="1800"/>
              <a:t> &lt; 10 fA/√Hz) </a:t>
            </a:r>
          </a:p>
          <a:p>
            <a:r>
              <a:rPr lang="fr-FR" sz="1800">
                <a:sym typeface="Wingdings" pitchFamily="2" charset="2"/>
              </a:rPr>
              <a:t> </a:t>
            </a:r>
            <a:r>
              <a:rPr lang="fr-FR" sz="1800"/>
              <a:t>Les résistances doivent produire moins de bruit que le détecteur </a:t>
            </a:r>
            <a:r>
              <a:rPr lang="fr-FR" sz="1800">
                <a:sym typeface="Wingdings" pitchFamily="2" charset="2"/>
              </a:rPr>
              <a:t> R &gt;&gt; 10 M</a:t>
            </a:r>
            <a:r>
              <a:rPr lang="el-GR" sz="1800">
                <a:sym typeface="Wingdings" pitchFamily="2" charset="2"/>
              </a:rPr>
              <a:t>Ω</a:t>
            </a:r>
            <a:r>
              <a:rPr lang="fr-FR" sz="1800">
                <a:sym typeface="Wingdings" pitchFamily="2" charset="2"/>
              </a:rPr>
              <a:t> </a:t>
            </a:r>
          </a:p>
        </p:txBody>
      </p:sp>
      <p:grpSp>
        <p:nvGrpSpPr>
          <p:cNvPr id="29717" name="Groupe 7"/>
          <p:cNvGrpSpPr>
            <a:grpSpLocks/>
          </p:cNvGrpSpPr>
          <p:nvPr/>
        </p:nvGrpSpPr>
        <p:grpSpPr bwMode="auto">
          <a:xfrm>
            <a:off x="5580063" y="3141663"/>
            <a:ext cx="3273425" cy="2176462"/>
            <a:chOff x="5580140" y="3141822"/>
            <a:chExt cx="3273744" cy="2176691"/>
          </a:xfrm>
        </p:grpSpPr>
        <p:pic>
          <p:nvPicPr>
            <p:cNvPr id="29718" name="Picture 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40" y="3141822"/>
              <a:ext cx="3273744" cy="217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Lst>
          </p:spPr>
        </p:pic>
        <p:cxnSp>
          <p:nvCxnSpPr>
            <p:cNvPr id="6" name="Connecteur droit 5"/>
            <p:cNvCxnSpPr/>
            <p:nvPr/>
          </p:nvCxnSpPr>
          <p:spPr>
            <a:xfrm>
              <a:off x="7336086" y="4292880"/>
              <a:ext cx="0" cy="72715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720" name="ZoneTexte 6"/>
            <p:cNvSpPr txBox="1">
              <a:spLocks noChangeArrowheads="1"/>
            </p:cNvSpPr>
            <p:nvPr/>
          </p:nvSpPr>
          <p:spPr bwMode="auto">
            <a:xfrm>
              <a:off x="6190448" y="4523988"/>
              <a:ext cx="1107608"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000"/>
                <a:t>Bruit parallèle</a:t>
              </a:r>
            </a:p>
          </p:txBody>
        </p:sp>
        <p:sp>
          <p:nvSpPr>
            <p:cNvPr id="29721" name="ZoneTexte 70"/>
            <p:cNvSpPr txBox="1">
              <a:spLocks noChangeArrowheads="1"/>
            </p:cNvSpPr>
            <p:nvPr/>
          </p:nvSpPr>
          <p:spPr bwMode="auto">
            <a:xfrm>
              <a:off x="7361312" y="4523987"/>
              <a:ext cx="955208"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000"/>
                <a:t>Bruit série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53" presetClass="entr" presetSubtype="0" fill="hold" nodeType="withEffect">
                                  <p:stCondLst>
                                    <p:cond delay="0"/>
                                  </p:stCondLst>
                                  <p:childTnLst>
                                    <p:set>
                                      <p:cBhvr>
                                        <p:cTn id="11" dur="1" fill="hold">
                                          <p:stCondLst>
                                            <p:cond delay="0"/>
                                          </p:stCondLst>
                                        </p:cTn>
                                        <p:tgtEl>
                                          <p:spTgt spid="1224"/>
                                        </p:tgtEl>
                                        <p:attrNameLst>
                                          <p:attrName>style.visibility</p:attrName>
                                        </p:attrNameLst>
                                      </p:cBhvr>
                                      <p:to>
                                        <p:strVal val="visible"/>
                                      </p:to>
                                    </p:set>
                                    <p:anim calcmode="lin" valueType="num">
                                      <p:cBhvr>
                                        <p:cTn id="12" dur="500" fill="hold"/>
                                        <p:tgtEl>
                                          <p:spTgt spid="1224"/>
                                        </p:tgtEl>
                                        <p:attrNameLst>
                                          <p:attrName>ppt_w</p:attrName>
                                        </p:attrNameLst>
                                      </p:cBhvr>
                                      <p:tavLst>
                                        <p:tav tm="0">
                                          <p:val>
                                            <p:fltVal val="0"/>
                                          </p:val>
                                        </p:tav>
                                        <p:tav tm="100000">
                                          <p:val>
                                            <p:strVal val="#ppt_w"/>
                                          </p:val>
                                        </p:tav>
                                      </p:tavLst>
                                    </p:anim>
                                    <p:anim calcmode="lin" valueType="num">
                                      <p:cBhvr>
                                        <p:cTn id="13" dur="500" fill="hold"/>
                                        <p:tgtEl>
                                          <p:spTgt spid="1224"/>
                                        </p:tgtEl>
                                        <p:attrNameLst>
                                          <p:attrName>ppt_h</p:attrName>
                                        </p:attrNameLst>
                                      </p:cBhvr>
                                      <p:tavLst>
                                        <p:tav tm="0">
                                          <p:val>
                                            <p:fltVal val="0"/>
                                          </p:val>
                                        </p:tav>
                                        <p:tav tm="100000">
                                          <p:val>
                                            <p:strVal val="#ppt_h"/>
                                          </p:val>
                                        </p:tav>
                                      </p:tavLst>
                                    </p:anim>
                                    <p:animEffect transition="in" filter="fade">
                                      <p:cBhvr>
                                        <p:cTn id="14" dur="500"/>
                                        <p:tgtEl>
                                          <p:spTgt spid="122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033"/>
                                        </p:tgtEl>
                                        <p:attrNameLst>
                                          <p:attrName>style.visibility</p:attrName>
                                        </p:attrNameLst>
                                      </p:cBhvr>
                                      <p:to>
                                        <p:strVal val="visible"/>
                                      </p:to>
                                    </p:set>
                                    <p:anim calcmode="lin" valueType="num">
                                      <p:cBhvr>
                                        <p:cTn id="17" dur="500" fill="hold"/>
                                        <p:tgtEl>
                                          <p:spTgt spid="1033"/>
                                        </p:tgtEl>
                                        <p:attrNameLst>
                                          <p:attrName>ppt_w</p:attrName>
                                        </p:attrNameLst>
                                      </p:cBhvr>
                                      <p:tavLst>
                                        <p:tav tm="0">
                                          <p:val>
                                            <p:fltVal val="0"/>
                                          </p:val>
                                        </p:tav>
                                        <p:tav tm="100000">
                                          <p:val>
                                            <p:strVal val="#ppt_w"/>
                                          </p:val>
                                        </p:tav>
                                      </p:tavLst>
                                    </p:anim>
                                    <p:anim calcmode="lin" valueType="num">
                                      <p:cBhvr>
                                        <p:cTn id="18" dur="500" fill="hold"/>
                                        <p:tgtEl>
                                          <p:spTgt spid="1033"/>
                                        </p:tgtEl>
                                        <p:attrNameLst>
                                          <p:attrName>ppt_h</p:attrName>
                                        </p:attrNameLst>
                                      </p:cBhvr>
                                      <p:tavLst>
                                        <p:tav tm="0">
                                          <p:val>
                                            <p:fltVal val="0"/>
                                          </p:val>
                                        </p:tav>
                                        <p:tav tm="100000">
                                          <p:val>
                                            <p:strVal val="#ppt_h"/>
                                          </p:val>
                                        </p:tav>
                                      </p:tavLst>
                                    </p:anim>
                                    <p:animEffect transition="in" filter="fade">
                                      <p:cBhvr>
                                        <p:cTn id="19" dur="500"/>
                                        <p:tgtEl>
                                          <p:spTgt spid="103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9717"/>
                                        </p:tgtEl>
                                        <p:attrNameLst>
                                          <p:attrName>style.visibility</p:attrName>
                                        </p:attrNameLst>
                                      </p:cBhvr>
                                      <p:to>
                                        <p:strVal val="visible"/>
                                      </p:to>
                                    </p:set>
                                    <p:anim calcmode="lin" valueType="num">
                                      <p:cBhvr>
                                        <p:cTn id="24" dur="500" fill="hold"/>
                                        <p:tgtEl>
                                          <p:spTgt spid="29717"/>
                                        </p:tgtEl>
                                        <p:attrNameLst>
                                          <p:attrName>ppt_w</p:attrName>
                                        </p:attrNameLst>
                                      </p:cBhvr>
                                      <p:tavLst>
                                        <p:tav tm="0">
                                          <p:val>
                                            <p:fltVal val="0"/>
                                          </p:val>
                                        </p:tav>
                                        <p:tav tm="100000">
                                          <p:val>
                                            <p:strVal val="#ppt_w"/>
                                          </p:val>
                                        </p:tav>
                                      </p:tavLst>
                                    </p:anim>
                                    <p:anim calcmode="lin" valueType="num">
                                      <p:cBhvr>
                                        <p:cTn id="25" dur="500" fill="hold"/>
                                        <p:tgtEl>
                                          <p:spTgt spid="29717"/>
                                        </p:tgtEl>
                                        <p:attrNameLst>
                                          <p:attrName>ppt_h</p:attrName>
                                        </p:attrNameLst>
                                      </p:cBhvr>
                                      <p:tavLst>
                                        <p:tav tm="0">
                                          <p:val>
                                            <p:fltVal val="0"/>
                                          </p:val>
                                        </p:tav>
                                        <p:tav tm="100000">
                                          <p:val>
                                            <p:strVal val="#ppt_h"/>
                                          </p:val>
                                        </p:tav>
                                      </p:tavLst>
                                    </p:anim>
                                    <p:animEffect transition="in" filter="fade">
                                      <p:cBhvr>
                                        <p:cTn id="26" dur="500"/>
                                        <p:tgtEl>
                                          <p:spTgt spid="2971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3" fill="hold" grpId="0" nodeType="clickEffect">
                                  <p:stCondLst>
                                    <p:cond delay="0"/>
                                  </p:stCondLst>
                                  <p:childTnLst>
                                    <p:set>
                                      <p:cBhvr>
                                        <p:cTn id="30" dur="1" fill="hold">
                                          <p:stCondLst>
                                            <p:cond delay="0"/>
                                          </p:stCondLst>
                                        </p:cTn>
                                        <p:tgtEl>
                                          <p:spTgt spid="1203"/>
                                        </p:tgtEl>
                                        <p:attrNameLst>
                                          <p:attrName>style.visibility</p:attrName>
                                        </p:attrNameLst>
                                      </p:cBhvr>
                                      <p:to>
                                        <p:strVal val="visible"/>
                                      </p:to>
                                    </p:set>
                                    <p:animEffect transition="in" filter="strips(upRight)">
                                      <p:cBhvr>
                                        <p:cTn id="31" dur="500"/>
                                        <p:tgtEl>
                                          <p:spTgt spid="120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1208"/>
                                        </p:tgtEl>
                                        <p:attrNameLst>
                                          <p:attrName>style.visibility</p:attrName>
                                        </p:attrNameLst>
                                      </p:cBhvr>
                                      <p:to>
                                        <p:strVal val="visible"/>
                                      </p:to>
                                    </p:set>
                                    <p:animEffect transition="in" filter="strips(downRight)">
                                      <p:cBhvr>
                                        <p:cTn id="36" dur="500"/>
                                        <p:tgtEl>
                                          <p:spTgt spid="120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8" presetClass="entr" presetSubtype="6" fill="hold" grpId="0" nodeType="clickEffect">
                                  <p:stCondLst>
                                    <p:cond delay="0"/>
                                  </p:stCondLst>
                                  <p:childTnLst>
                                    <p:set>
                                      <p:cBhvr>
                                        <p:cTn id="40" dur="1" fill="hold">
                                          <p:stCondLst>
                                            <p:cond delay="0"/>
                                          </p:stCondLst>
                                        </p:cTn>
                                        <p:tgtEl>
                                          <p:spTgt spid="1210"/>
                                        </p:tgtEl>
                                        <p:attrNameLst>
                                          <p:attrName>style.visibility</p:attrName>
                                        </p:attrNameLst>
                                      </p:cBhvr>
                                      <p:to>
                                        <p:strVal val="visible"/>
                                      </p:to>
                                    </p:set>
                                    <p:animEffect transition="in" filter="strips(downRight)">
                                      <p:cBhvr>
                                        <p:cTn id="41" dur="500"/>
                                        <p:tgtEl>
                                          <p:spTgt spid="12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8" presetClass="entr" presetSubtype="3" fill="hold" grpId="0" nodeType="clickEffect">
                                  <p:stCondLst>
                                    <p:cond delay="0"/>
                                  </p:stCondLst>
                                  <p:childTnLst>
                                    <p:set>
                                      <p:cBhvr>
                                        <p:cTn id="45" dur="1" fill="hold">
                                          <p:stCondLst>
                                            <p:cond delay="0"/>
                                          </p:stCondLst>
                                        </p:cTn>
                                        <p:tgtEl>
                                          <p:spTgt spid="1204"/>
                                        </p:tgtEl>
                                        <p:attrNameLst>
                                          <p:attrName>style.visibility</p:attrName>
                                        </p:attrNameLst>
                                      </p:cBhvr>
                                      <p:to>
                                        <p:strVal val="visible"/>
                                      </p:to>
                                    </p:set>
                                    <p:animEffect transition="in" filter="strips(upRight)">
                                      <p:cBhvr>
                                        <p:cTn id="46" dur="500"/>
                                        <p:tgtEl>
                                          <p:spTgt spid="120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6" fill="hold" grpId="0" nodeType="clickEffect">
                                  <p:stCondLst>
                                    <p:cond delay="0"/>
                                  </p:stCondLst>
                                  <p:childTnLst>
                                    <p:set>
                                      <p:cBhvr>
                                        <p:cTn id="50" dur="1" fill="hold">
                                          <p:stCondLst>
                                            <p:cond delay="0"/>
                                          </p:stCondLst>
                                        </p:cTn>
                                        <p:tgtEl>
                                          <p:spTgt spid="1213"/>
                                        </p:tgtEl>
                                        <p:attrNameLst>
                                          <p:attrName>style.visibility</p:attrName>
                                        </p:attrNameLst>
                                      </p:cBhvr>
                                      <p:to>
                                        <p:strVal val="visible"/>
                                      </p:to>
                                    </p:set>
                                    <p:animEffect transition="in" filter="strips(downRight)">
                                      <p:cBhvr>
                                        <p:cTn id="51" dur="500"/>
                                        <p:tgtEl>
                                          <p:spTgt spid="121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6" fill="hold" grpId="0" nodeType="clickEffect">
                                  <p:stCondLst>
                                    <p:cond delay="0"/>
                                  </p:stCondLst>
                                  <p:childTnLst>
                                    <p:set>
                                      <p:cBhvr>
                                        <p:cTn id="55" dur="1" fill="hold">
                                          <p:stCondLst>
                                            <p:cond delay="0"/>
                                          </p:stCondLst>
                                        </p:cTn>
                                        <p:tgtEl>
                                          <p:spTgt spid="1215"/>
                                        </p:tgtEl>
                                        <p:attrNameLst>
                                          <p:attrName>style.visibility</p:attrName>
                                        </p:attrNameLst>
                                      </p:cBhvr>
                                      <p:to>
                                        <p:strVal val="visible"/>
                                      </p:to>
                                    </p:set>
                                    <p:animEffect transition="in" filter="strips(downRight)">
                                      <p:cBhvr>
                                        <p:cTn id="56" dur="500"/>
                                        <p:tgtEl>
                                          <p:spTgt spid="121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6" fill="hold" grpId="0" nodeType="clickEffect">
                                  <p:stCondLst>
                                    <p:cond delay="0"/>
                                  </p:stCondLst>
                                  <p:childTnLst>
                                    <p:set>
                                      <p:cBhvr>
                                        <p:cTn id="60" dur="1" fill="hold">
                                          <p:stCondLst>
                                            <p:cond delay="0"/>
                                          </p:stCondLst>
                                        </p:cTn>
                                        <p:tgtEl>
                                          <p:spTgt spid="1217"/>
                                        </p:tgtEl>
                                        <p:attrNameLst>
                                          <p:attrName>style.visibility</p:attrName>
                                        </p:attrNameLst>
                                      </p:cBhvr>
                                      <p:to>
                                        <p:strVal val="visible"/>
                                      </p:to>
                                    </p:set>
                                    <p:animEffect transition="in" filter="strips(downRight)">
                                      <p:cBhvr>
                                        <p:cTn id="61" dur="500"/>
                                        <p:tgtEl>
                                          <p:spTgt spid="1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p:bldP spid="1203" grpId="0"/>
      <p:bldP spid="1204" grpId="0"/>
      <p:bldP spid="1208" grpId="0"/>
      <p:bldP spid="1210" grpId="0"/>
      <p:bldP spid="1213" grpId="0"/>
      <p:bldP spid="1215" grpId="0"/>
      <p:bldP spid="12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9"/>
          <p:cNvSpPr txBox="1">
            <a:spLocks noChangeArrowheads="1"/>
          </p:cNvSpPr>
          <p:nvPr/>
        </p:nvSpPr>
        <p:spPr bwMode="auto">
          <a:xfrm>
            <a:off x="0" y="115888"/>
            <a:ext cx="8794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Le bruit en sortie du préamplificateur de charges</a:t>
            </a:r>
          </a:p>
        </p:txBody>
      </p:sp>
      <p:sp>
        <p:nvSpPr>
          <p:cNvPr id="43" name="Espace réservé du numéro de diapositive 9"/>
          <p:cNvSpPr>
            <a:spLocks noGrp="1"/>
          </p:cNvSpPr>
          <p:nvPr>
            <p:ph type="sldNum" sz="quarter" idx="12"/>
          </p:nvPr>
        </p:nvSpPr>
        <p:spPr>
          <a:xfrm>
            <a:off x="7924800" y="6356350"/>
            <a:ext cx="762000" cy="365125"/>
          </a:xfrm>
        </p:spPr>
        <p:txBody>
          <a:bodyPr/>
          <a:lstStyle/>
          <a:p>
            <a:pPr>
              <a:defRPr/>
            </a:pPr>
            <a:fld id="{27005E95-79A5-45DC-AAFC-A01C28762DBD}" type="slidenum">
              <a:rPr lang="fr-FR">
                <a:solidFill>
                  <a:schemeClr val="tx1">
                    <a:lumMod val="50000"/>
                    <a:lumOff val="50000"/>
                  </a:schemeClr>
                </a:solidFill>
              </a:rPr>
              <a:pPr>
                <a:defRPr/>
              </a:pPr>
              <a:t>24</a:t>
            </a:fld>
            <a:endParaRPr lang="fr-FR" dirty="0">
              <a:solidFill>
                <a:schemeClr val="tx1">
                  <a:lumMod val="50000"/>
                  <a:lumOff val="50000"/>
                </a:schemeClr>
              </a:solidFill>
            </a:endParaRPr>
          </a:p>
        </p:txBody>
      </p:sp>
      <p:sp>
        <p:nvSpPr>
          <p:cNvPr id="3072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0725" name="Text Box 8"/>
          <p:cNvSpPr txBox="1">
            <a:spLocks noChangeArrowheads="1"/>
          </p:cNvSpPr>
          <p:nvPr/>
        </p:nvSpPr>
        <p:spPr bwMode="auto">
          <a:xfrm>
            <a:off x="250825" y="692150"/>
            <a:ext cx="8426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Un exemple de densité spectrale de bruit en sortie d’un PAC:</a:t>
            </a:r>
            <a:endParaRPr lang="fr-FR" sz="1800"/>
          </a:p>
        </p:txBody>
      </p:sp>
      <p:grpSp>
        <p:nvGrpSpPr>
          <p:cNvPr id="30733" name="Groupe 2"/>
          <p:cNvGrpSpPr>
            <a:grpSpLocks/>
          </p:cNvGrpSpPr>
          <p:nvPr/>
        </p:nvGrpSpPr>
        <p:grpSpPr bwMode="auto">
          <a:xfrm>
            <a:off x="20638" y="1196975"/>
            <a:ext cx="8312150" cy="4152900"/>
            <a:chOff x="20627" y="1196690"/>
            <a:chExt cx="8312247" cy="4153467"/>
          </a:xfrm>
        </p:grpSpPr>
        <p:graphicFrame>
          <p:nvGraphicFramePr>
            <p:cNvPr id="30736" name="Object 21"/>
            <p:cNvGraphicFramePr>
              <a:graphicFrameLocks noChangeAspect="1"/>
            </p:cNvGraphicFramePr>
            <p:nvPr/>
          </p:nvGraphicFramePr>
          <p:xfrm>
            <a:off x="1582738" y="1231298"/>
            <a:ext cx="5857875" cy="3819525"/>
          </p:xfrm>
          <a:graphic>
            <a:graphicData uri="http://schemas.openxmlformats.org/presentationml/2006/ole">
              <mc:AlternateContent xmlns:mc="http://schemas.openxmlformats.org/markup-compatibility/2006">
                <mc:Choice xmlns:v="urn:schemas-microsoft-com:vml" Requires="v">
                  <p:oleObj spid="_x0000_s30837" name="Graphique" r:id="rId4" imgW="5858012" imgH="3819510" progId="Excel.Chart.8">
                    <p:embed/>
                  </p:oleObj>
                </mc:Choice>
                <mc:Fallback>
                  <p:oleObj name="Graphique" r:id="rId4" imgW="5858012" imgH="3819510" progId="Excel.Chart.8">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738" y="1231298"/>
                          <a:ext cx="5857875"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37" name="Rectangle 4"/>
            <p:cNvSpPr>
              <a:spLocks noChangeArrowheads="1"/>
            </p:cNvSpPr>
            <p:nvPr/>
          </p:nvSpPr>
          <p:spPr bwMode="auto">
            <a:xfrm>
              <a:off x="468313" y="2714023"/>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sz="1800"/>
            </a:p>
          </p:txBody>
        </p:sp>
        <p:sp>
          <p:nvSpPr>
            <p:cNvPr id="30738" name="Rectangle 6"/>
            <p:cNvSpPr>
              <a:spLocks noChangeArrowheads="1"/>
            </p:cNvSpPr>
            <p:nvPr/>
          </p:nvSpPr>
          <p:spPr bwMode="auto">
            <a:xfrm>
              <a:off x="468313" y="2672748"/>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sz="1800"/>
            </a:p>
          </p:txBody>
        </p:sp>
        <p:sp>
          <p:nvSpPr>
            <p:cNvPr id="30739" name="Text Box 25"/>
            <p:cNvSpPr txBox="1">
              <a:spLocks noChangeArrowheads="1"/>
            </p:cNvSpPr>
            <p:nvPr/>
          </p:nvSpPr>
          <p:spPr bwMode="auto">
            <a:xfrm>
              <a:off x="20627" y="1927576"/>
              <a:ext cx="16097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solidFill>
                    <a:srgbClr val="0070C0"/>
                  </a:solidFill>
                </a:rPr>
                <a:t>Bruit parallèle</a:t>
              </a:r>
            </a:p>
          </p:txBody>
        </p:sp>
        <p:sp>
          <p:nvSpPr>
            <p:cNvPr id="30740" name="Text Box 26"/>
            <p:cNvSpPr txBox="1">
              <a:spLocks noChangeArrowheads="1"/>
            </p:cNvSpPr>
            <p:nvPr/>
          </p:nvSpPr>
          <p:spPr bwMode="auto">
            <a:xfrm>
              <a:off x="193823" y="2960086"/>
              <a:ext cx="1217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solidFill>
                    <a:srgbClr val="FF0000"/>
                  </a:solidFill>
                </a:rPr>
                <a:t>Bruit</a:t>
              </a:r>
              <a:r>
                <a:rPr lang="fr-FR" sz="1600">
                  <a:solidFill>
                    <a:schemeClr val="accent2"/>
                  </a:solidFill>
                </a:rPr>
                <a:t> </a:t>
              </a:r>
              <a:r>
                <a:rPr lang="fr-FR" sz="1600">
                  <a:solidFill>
                    <a:srgbClr val="FF0000"/>
                  </a:solidFill>
                </a:rPr>
                <a:t>série</a:t>
              </a:r>
              <a:endParaRPr lang="fr-FR" sz="1600">
                <a:solidFill>
                  <a:schemeClr val="accent2"/>
                </a:solidFill>
              </a:endParaRPr>
            </a:p>
          </p:txBody>
        </p:sp>
        <p:sp>
          <p:nvSpPr>
            <p:cNvPr id="30741" name="Line 22"/>
            <p:cNvSpPr>
              <a:spLocks noChangeShapeType="1"/>
            </p:cNvSpPr>
            <p:nvPr/>
          </p:nvSpPr>
          <p:spPr bwMode="auto">
            <a:xfrm flipH="1">
              <a:off x="719138" y="1915511"/>
              <a:ext cx="17287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42" name="Line 23"/>
            <p:cNvSpPr>
              <a:spLocks noChangeShapeType="1"/>
            </p:cNvSpPr>
            <p:nvPr/>
          </p:nvSpPr>
          <p:spPr bwMode="auto">
            <a:xfrm flipH="1">
              <a:off x="719138" y="2960086"/>
              <a:ext cx="17287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43" name="Text Box 24"/>
            <p:cNvSpPr txBox="1">
              <a:spLocks noChangeArrowheads="1"/>
            </p:cNvSpPr>
            <p:nvPr/>
          </p:nvSpPr>
          <p:spPr bwMode="auto">
            <a:xfrm>
              <a:off x="383858" y="1589022"/>
              <a:ext cx="1116009" cy="3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4 µV.√Hz </a:t>
              </a:r>
            </a:p>
          </p:txBody>
        </p:sp>
        <p:sp>
          <p:nvSpPr>
            <p:cNvPr id="30744" name="Text Box 25"/>
            <p:cNvSpPr txBox="1">
              <a:spLocks noChangeArrowheads="1"/>
            </p:cNvSpPr>
            <p:nvPr/>
          </p:nvSpPr>
          <p:spPr bwMode="auto">
            <a:xfrm>
              <a:off x="164227" y="2621532"/>
              <a:ext cx="1366077" cy="3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400 nV.√Hz </a:t>
              </a:r>
            </a:p>
          </p:txBody>
        </p:sp>
        <p:sp>
          <p:nvSpPr>
            <p:cNvPr id="30745" name="Line 26"/>
            <p:cNvSpPr>
              <a:spLocks noChangeShapeType="1"/>
            </p:cNvSpPr>
            <p:nvPr/>
          </p:nvSpPr>
          <p:spPr bwMode="auto">
            <a:xfrm>
              <a:off x="3419475" y="1878998"/>
              <a:ext cx="0" cy="317241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46" name="Text Box 27"/>
            <p:cNvSpPr txBox="1">
              <a:spLocks noChangeArrowheads="1"/>
            </p:cNvSpPr>
            <p:nvPr/>
          </p:nvSpPr>
          <p:spPr bwMode="auto">
            <a:xfrm>
              <a:off x="3054919" y="5011603"/>
              <a:ext cx="8274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730Hz</a:t>
              </a:r>
            </a:p>
          </p:txBody>
        </p:sp>
        <p:sp>
          <p:nvSpPr>
            <p:cNvPr id="30747" name="Line 30"/>
            <p:cNvSpPr>
              <a:spLocks noChangeShapeType="1"/>
            </p:cNvSpPr>
            <p:nvPr/>
          </p:nvSpPr>
          <p:spPr bwMode="auto">
            <a:xfrm>
              <a:off x="5609590" y="2714023"/>
              <a:ext cx="0" cy="23437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48" name="Text Box 31"/>
            <p:cNvSpPr txBox="1">
              <a:spLocks noChangeArrowheads="1"/>
            </p:cNvSpPr>
            <p:nvPr/>
          </p:nvSpPr>
          <p:spPr bwMode="auto">
            <a:xfrm>
              <a:off x="5325669" y="5011603"/>
              <a:ext cx="7585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3MHz</a:t>
              </a:r>
            </a:p>
          </p:txBody>
        </p:sp>
        <p:sp>
          <p:nvSpPr>
            <p:cNvPr id="30749" name="Text Box 37"/>
            <p:cNvSpPr txBox="1">
              <a:spLocks noChangeArrowheads="1"/>
            </p:cNvSpPr>
            <p:nvPr/>
          </p:nvSpPr>
          <p:spPr bwMode="auto">
            <a:xfrm>
              <a:off x="6487501" y="1196690"/>
              <a:ext cx="1845373" cy="175456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0000"/>
                  </a:solidFill>
                </a:rPr>
                <a:t>Rf = 100 M</a:t>
              </a:r>
              <a:r>
                <a:rPr lang="el-GR" sz="1800">
                  <a:solidFill>
                    <a:srgbClr val="000000"/>
                  </a:solidFill>
                </a:rPr>
                <a:t>Ω</a:t>
              </a:r>
              <a:r>
                <a:rPr lang="fr-FR" sz="1800">
                  <a:solidFill>
                    <a:srgbClr val="000000"/>
                  </a:solidFill>
                </a:rPr>
                <a:t> </a:t>
              </a:r>
            </a:p>
            <a:p>
              <a:pPr eaLnBrk="1" hangingPunct="1"/>
              <a:r>
                <a:rPr lang="fr-FR" sz="1800">
                  <a:solidFill>
                    <a:srgbClr val="000000"/>
                  </a:solidFill>
                </a:rPr>
                <a:t>Cf = 2,2 pF </a:t>
              </a:r>
            </a:p>
            <a:p>
              <a:pPr eaLnBrk="1" hangingPunct="1"/>
              <a:r>
                <a:rPr lang="fr-FR" sz="1800">
                  <a:solidFill>
                    <a:srgbClr val="000000"/>
                  </a:solidFill>
                </a:rPr>
                <a:t>en</a:t>
              </a:r>
              <a:r>
                <a:rPr lang="fr-FR" sz="1800" baseline="30000">
                  <a:solidFill>
                    <a:srgbClr val="000000"/>
                  </a:solidFill>
                </a:rPr>
                <a:t> </a:t>
              </a:r>
              <a:r>
                <a:rPr lang="fr-FR" sz="1800">
                  <a:solidFill>
                    <a:srgbClr val="000000"/>
                  </a:solidFill>
                </a:rPr>
                <a:t>≈ 7 nV/√Hz</a:t>
              </a:r>
            </a:p>
            <a:p>
              <a:pPr eaLnBrk="1" hangingPunct="1"/>
              <a:r>
                <a:rPr lang="fr-FR" sz="1800">
                  <a:solidFill>
                    <a:srgbClr val="000000"/>
                  </a:solidFill>
                </a:rPr>
                <a:t>Détecteur Si </a:t>
              </a:r>
            </a:p>
            <a:p>
              <a:pPr eaLnBrk="1" hangingPunct="1"/>
              <a:r>
                <a:rPr lang="fr-FR" sz="1800">
                  <a:solidFill>
                    <a:srgbClr val="000000"/>
                  </a:solidFill>
                </a:rPr>
                <a:t>Cd = 120 pF </a:t>
              </a:r>
            </a:p>
            <a:p>
              <a:pPr eaLnBrk="1" hangingPunct="1"/>
              <a:r>
                <a:rPr lang="fr-FR" sz="1800">
                  <a:solidFill>
                    <a:srgbClr val="000000"/>
                  </a:solidFill>
                </a:rPr>
                <a:t>in ≈ 40 fA/√Hz</a:t>
              </a:r>
            </a:p>
          </p:txBody>
        </p:sp>
      </p:grpSp>
      <p:grpSp>
        <p:nvGrpSpPr>
          <p:cNvPr id="2" name="Groupe 1"/>
          <p:cNvGrpSpPr/>
          <p:nvPr/>
        </p:nvGrpSpPr>
        <p:grpSpPr>
          <a:xfrm>
            <a:off x="292100" y="5257800"/>
            <a:ext cx="7880350" cy="1123950"/>
            <a:chOff x="292100" y="5257800"/>
            <a:chExt cx="7880350" cy="1123950"/>
          </a:xfrm>
        </p:grpSpPr>
        <p:graphicFrame>
          <p:nvGraphicFramePr>
            <p:cNvPr id="30726" name="Object 32"/>
            <p:cNvGraphicFramePr>
              <a:graphicFrameLocks noChangeAspect="1"/>
            </p:cNvGraphicFramePr>
            <p:nvPr>
              <p:extLst>
                <p:ext uri="{D42A27DB-BD31-4B8C-83A1-F6EECF244321}">
                  <p14:modId xmlns:p14="http://schemas.microsoft.com/office/powerpoint/2010/main" val="3484036763"/>
                </p:ext>
              </p:extLst>
            </p:nvPr>
          </p:nvGraphicFramePr>
          <p:xfrm>
            <a:off x="1116013" y="5656263"/>
            <a:ext cx="1938337" cy="725487"/>
          </p:xfrm>
          <a:graphic>
            <a:graphicData uri="http://schemas.openxmlformats.org/presentationml/2006/ole">
              <mc:AlternateContent xmlns:mc="http://schemas.openxmlformats.org/markup-compatibility/2006">
                <mc:Choice xmlns:v="urn:schemas-microsoft-com:vml" Requires="v">
                  <p:oleObj spid="_x0000_s30838" name="Équation" r:id="rId6" imgW="1193800" imgH="444500" progId="Equation.3">
                    <p:embed/>
                  </p:oleObj>
                </mc:Choice>
                <mc:Fallback>
                  <p:oleObj name="Équation" r:id="rId6" imgW="1193800" imgH="444500" progId="Equation.3">
                    <p:embed/>
                    <p:pic>
                      <p:nvPicPr>
                        <p:cNvPr id="0" name="Object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5656263"/>
                          <a:ext cx="1938337" cy="725487"/>
                        </a:xfrm>
                        <a:prstGeom prst="rect">
                          <a:avLst/>
                        </a:prstGeom>
                        <a:solidFill>
                          <a:schemeClr val="bg1"/>
                        </a:solidFill>
                        <a:ln w="6350">
                          <a:solidFill>
                            <a:srgbClr val="FF0000"/>
                          </a:solidFill>
                          <a:miter lim="800000"/>
                          <a:headEnd/>
                          <a:tailEnd/>
                        </a:ln>
                      </p:spPr>
                    </p:pic>
                  </p:oleObj>
                </mc:Fallback>
              </mc:AlternateContent>
            </a:graphicData>
          </a:graphic>
        </p:graphicFrame>
        <p:sp>
          <p:nvSpPr>
            <p:cNvPr id="30727" name="Line 33"/>
            <p:cNvSpPr>
              <a:spLocks noChangeShapeType="1"/>
            </p:cNvSpPr>
            <p:nvPr/>
          </p:nvSpPr>
          <p:spPr bwMode="auto">
            <a:xfrm>
              <a:off x="3495675" y="6065838"/>
              <a:ext cx="1220788" cy="14287"/>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28" name="Line 34"/>
            <p:cNvSpPr>
              <a:spLocks noChangeShapeType="1"/>
            </p:cNvSpPr>
            <p:nvPr/>
          </p:nvSpPr>
          <p:spPr bwMode="auto">
            <a:xfrm>
              <a:off x="5076825" y="6105525"/>
              <a:ext cx="1223963" cy="4763"/>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29" name="Text Box 35"/>
            <p:cNvSpPr txBox="1">
              <a:spLocks noChangeArrowheads="1"/>
            </p:cNvSpPr>
            <p:nvPr/>
          </p:nvSpPr>
          <p:spPr bwMode="auto">
            <a:xfrm>
              <a:off x="3584575" y="5710238"/>
              <a:ext cx="17589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135 µV</a:t>
              </a:r>
              <a:r>
                <a:rPr lang="fr-FR" sz="1800" baseline="-25000"/>
                <a:t>RMS</a:t>
              </a:r>
            </a:p>
          </p:txBody>
        </p:sp>
        <p:sp>
          <p:nvSpPr>
            <p:cNvPr id="30730" name="Text Box 36"/>
            <p:cNvSpPr txBox="1">
              <a:spLocks noChangeArrowheads="1"/>
            </p:cNvSpPr>
            <p:nvPr/>
          </p:nvSpPr>
          <p:spPr bwMode="auto">
            <a:xfrm>
              <a:off x="5076825" y="5745163"/>
              <a:ext cx="18192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868 µV</a:t>
              </a:r>
              <a:r>
                <a:rPr lang="fr-FR" sz="1800" baseline="-25000"/>
                <a:t>RMS</a:t>
              </a:r>
            </a:p>
          </p:txBody>
        </p:sp>
        <p:graphicFrame>
          <p:nvGraphicFramePr>
            <p:cNvPr id="30731" name="Object 37"/>
            <p:cNvGraphicFramePr>
              <a:graphicFrameLocks noChangeAspect="1"/>
            </p:cNvGraphicFramePr>
            <p:nvPr>
              <p:extLst>
                <p:ext uri="{D42A27DB-BD31-4B8C-83A1-F6EECF244321}">
                  <p14:modId xmlns:p14="http://schemas.microsoft.com/office/powerpoint/2010/main" val="3239929122"/>
                </p:ext>
              </p:extLst>
            </p:nvPr>
          </p:nvGraphicFramePr>
          <p:xfrm>
            <a:off x="4787900" y="5788025"/>
            <a:ext cx="303213" cy="327025"/>
          </p:xfrm>
          <a:graphic>
            <a:graphicData uri="http://schemas.openxmlformats.org/presentationml/2006/ole">
              <mc:AlternateContent xmlns:mc="http://schemas.openxmlformats.org/markup-compatibility/2006">
                <mc:Choice xmlns:v="urn:schemas-microsoft-com:vml" Requires="v">
                  <p:oleObj spid="_x0000_s30839" name="Equation" r:id="rId8" imgW="164814" imgH="177492" progId="Equation.3">
                    <p:embed/>
                  </p:oleObj>
                </mc:Choice>
                <mc:Fallback>
                  <p:oleObj name="Equation" r:id="rId8" imgW="164814" imgH="177492" progId="Equation.3">
                    <p:embed/>
                    <p:pic>
                      <p:nvPicPr>
                        <p:cNvPr id="0" name="Object 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7900" y="5788025"/>
                          <a:ext cx="303213" cy="3270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32" name="Text Box 39"/>
            <p:cNvSpPr txBox="1">
              <a:spLocks noChangeArrowheads="1"/>
            </p:cNvSpPr>
            <p:nvPr/>
          </p:nvSpPr>
          <p:spPr bwMode="auto">
            <a:xfrm>
              <a:off x="6526213" y="5767388"/>
              <a:ext cx="1646237" cy="3683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 878 µV</a:t>
              </a:r>
              <a:r>
                <a:rPr lang="fr-FR" sz="1800" baseline="-25000"/>
                <a:t>RMS</a:t>
              </a:r>
            </a:p>
          </p:txBody>
        </p:sp>
        <p:pic>
          <p:nvPicPr>
            <p:cNvPr id="30734" name="Picture 7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2100" y="5257800"/>
              <a:ext cx="509588"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35" name="ZoneTexte 1"/>
            <p:cNvSpPr txBox="1">
              <a:spLocks noChangeArrowheads="1"/>
            </p:cNvSpPr>
            <p:nvPr/>
          </p:nvSpPr>
          <p:spPr bwMode="auto">
            <a:xfrm>
              <a:off x="817563" y="5286375"/>
              <a:ext cx="6848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Petit calcul </a:t>
              </a:r>
              <a:r>
                <a:rPr lang="fr-FR" sz="1800"/>
                <a:t>de la tension de bruit en sortie du PAC: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EBDD6E9C-6F17-4313-8B3D-2C0825D93C9F}" type="slidenum">
              <a:rPr lang="fr-FR" sz="1200">
                <a:solidFill>
                  <a:schemeClr val="tx1">
                    <a:lumMod val="50000"/>
                    <a:lumOff val="50000"/>
                  </a:schemeClr>
                </a:solidFill>
              </a:rPr>
              <a:pPr algn="r">
                <a:defRPr/>
              </a:pPr>
              <a:t>25</a:t>
            </a:fld>
            <a:endParaRPr lang="fr-FR" sz="1200" dirty="0">
              <a:solidFill>
                <a:schemeClr val="tx1">
                  <a:lumMod val="50000"/>
                  <a:lumOff val="50000"/>
                </a:schemeClr>
              </a:solidFill>
            </a:endParaRPr>
          </a:p>
        </p:txBody>
      </p:sp>
      <p:sp>
        <p:nvSpPr>
          <p:cNvPr id="31747" name="Text Box 9"/>
          <p:cNvSpPr txBox="1">
            <a:spLocks noChangeArrowheads="1"/>
          </p:cNvSpPr>
          <p:nvPr/>
        </p:nvSpPr>
        <p:spPr bwMode="auto">
          <a:xfrm>
            <a:off x="250825" y="115888"/>
            <a:ext cx="8426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Minimiser le bruit / au signal utile</a:t>
            </a:r>
          </a:p>
        </p:txBody>
      </p:sp>
      <p:sp>
        <p:nvSpPr>
          <p:cNvPr id="3174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1749" name="Text Box 38"/>
          <p:cNvSpPr txBox="1">
            <a:spLocks noChangeArrowheads="1"/>
          </p:cNvSpPr>
          <p:nvPr/>
        </p:nvSpPr>
        <p:spPr bwMode="auto">
          <a:xfrm>
            <a:off x="611188" y="908050"/>
            <a:ext cx="7993062"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On s’intéresse au rapport signal sur bruit, SNR (Signal Noise Ratio)</a:t>
            </a:r>
          </a:p>
        </p:txBody>
      </p:sp>
      <p:graphicFrame>
        <p:nvGraphicFramePr>
          <p:cNvPr id="896039" name="Object 39"/>
          <p:cNvGraphicFramePr>
            <a:graphicFrameLocks noChangeAspect="1"/>
          </p:cNvGraphicFramePr>
          <p:nvPr/>
        </p:nvGraphicFramePr>
        <p:xfrm>
          <a:off x="684213" y="1557338"/>
          <a:ext cx="2736850" cy="1392237"/>
        </p:xfrm>
        <a:graphic>
          <a:graphicData uri="http://schemas.openxmlformats.org/presentationml/2006/ole">
            <mc:AlternateContent xmlns:mc="http://schemas.openxmlformats.org/markup-compatibility/2006">
              <mc:Choice xmlns:v="urn:schemas-microsoft-com:vml" Requires="v">
                <p:oleObj spid="_x0000_s31910" name="Graphique" r:id="rId4" imgW="7791519" imgH="4010210" progId="Excel.Chart.8">
                  <p:embed/>
                </p:oleObj>
              </mc:Choice>
              <mc:Fallback>
                <p:oleObj name="Graphique" r:id="rId4" imgW="7791519" imgH="4010210" progId="Excel.Chart.8">
                  <p:embed/>
                  <p:pic>
                    <p:nvPicPr>
                      <p:cNvPr id="0" name="Object 39"/>
                      <p:cNvPicPr>
                        <a:picLocks noChangeAspect="1" noChangeArrowheads="1"/>
                      </p:cNvPicPr>
                      <p:nvPr/>
                    </p:nvPicPr>
                    <p:blipFill>
                      <a:blip r:embed="rId5">
                        <a:extLst>
                          <a:ext uri="{28A0092B-C50C-407E-A947-70E740481C1C}">
                            <a14:useLocalDpi xmlns:a14="http://schemas.microsoft.com/office/drawing/2010/main" val="0"/>
                          </a:ext>
                        </a:extLst>
                      </a:blip>
                      <a:srcRect l="2292" t="11487" r="18698" b="10419"/>
                      <a:stretch>
                        <a:fillRect/>
                      </a:stretch>
                    </p:blipFill>
                    <p:spPr bwMode="auto">
                      <a:xfrm>
                        <a:off x="684213" y="1557338"/>
                        <a:ext cx="2736850" cy="139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96043" name="Object 43"/>
          <p:cNvGraphicFramePr>
            <a:graphicFrameLocks noChangeAspect="1"/>
          </p:cNvGraphicFramePr>
          <p:nvPr/>
        </p:nvGraphicFramePr>
        <p:xfrm>
          <a:off x="5148263" y="3141663"/>
          <a:ext cx="2879725" cy="1439862"/>
        </p:xfrm>
        <a:graphic>
          <a:graphicData uri="http://schemas.openxmlformats.org/presentationml/2006/ole">
            <mc:AlternateContent xmlns:mc="http://schemas.openxmlformats.org/markup-compatibility/2006">
              <mc:Choice xmlns:v="urn:schemas-microsoft-com:vml" Requires="v">
                <p:oleObj spid="_x0000_s31911" name="Graphique" r:id="rId6" imgW="7810431" imgH="4029144" progId="Excel.Chart.8">
                  <p:embed/>
                </p:oleObj>
              </mc:Choice>
              <mc:Fallback>
                <p:oleObj name="Graphique" r:id="rId6" imgW="7810431" imgH="4029144" progId="Excel.Chart.8">
                  <p:embed/>
                  <p:pic>
                    <p:nvPicPr>
                      <p:cNvPr id="0" name="Object 43"/>
                      <p:cNvPicPr>
                        <a:picLocks noChangeAspect="1" noChangeArrowheads="1"/>
                      </p:cNvPicPr>
                      <p:nvPr/>
                    </p:nvPicPr>
                    <p:blipFill>
                      <a:blip r:embed="rId7">
                        <a:extLst>
                          <a:ext uri="{28A0092B-C50C-407E-A947-70E740481C1C}">
                            <a14:useLocalDpi xmlns:a14="http://schemas.microsoft.com/office/drawing/2010/main" val="0"/>
                          </a:ext>
                        </a:extLst>
                      </a:blip>
                      <a:srcRect l="2025" t="11867" r="16336" b="8987"/>
                      <a:stretch>
                        <a:fillRect/>
                      </a:stretch>
                    </p:blipFill>
                    <p:spPr bwMode="auto">
                      <a:xfrm>
                        <a:off x="5148263" y="3141663"/>
                        <a:ext cx="2879725" cy="1439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96044" name="Object 44"/>
          <p:cNvGraphicFramePr>
            <a:graphicFrameLocks noChangeAspect="1"/>
          </p:cNvGraphicFramePr>
          <p:nvPr/>
        </p:nvGraphicFramePr>
        <p:xfrm>
          <a:off x="5148263" y="4724400"/>
          <a:ext cx="2952750" cy="1439863"/>
        </p:xfrm>
        <a:graphic>
          <a:graphicData uri="http://schemas.openxmlformats.org/presentationml/2006/ole">
            <mc:AlternateContent xmlns:mc="http://schemas.openxmlformats.org/markup-compatibility/2006">
              <mc:Choice xmlns:v="urn:schemas-microsoft-com:vml" Requires="v">
                <p:oleObj spid="_x0000_s31912" name="Graphique" r:id="rId8" imgW="7820129" imgH="4038369" progId="Excel.Chart.8">
                  <p:embed/>
                </p:oleObj>
              </mc:Choice>
              <mc:Fallback>
                <p:oleObj name="Graphique" r:id="rId8" imgW="7820129" imgH="4038369" progId="Excel.Chart.8">
                  <p:embed/>
                  <p:pic>
                    <p:nvPicPr>
                      <p:cNvPr id="0" name="Object 44"/>
                      <p:cNvPicPr>
                        <a:picLocks noChangeAspect="1" noChangeArrowheads="1"/>
                      </p:cNvPicPr>
                      <p:nvPr/>
                    </p:nvPicPr>
                    <p:blipFill>
                      <a:blip r:embed="rId9">
                        <a:extLst>
                          <a:ext uri="{28A0092B-C50C-407E-A947-70E740481C1C}">
                            <a14:useLocalDpi xmlns:a14="http://schemas.microsoft.com/office/drawing/2010/main" val="0"/>
                          </a:ext>
                        </a:extLst>
                      </a:blip>
                      <a:srcRect l="2025" t="11847" r="14265" b="9146"/>
                      <a:stretch>
                        <a:fillRect/>
                      </a:stretch>
                    </p:blipFill>
                    <p:spPr bwMode="auto">
                      <a:xfrm>
                        <a:off x="5148263" y="4724400"/>
                        <a:ext cx="2952750" cy="1439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96056" name="Group 56"/>
          <p:cNvGrpSpPr>
            <a:grpSpLocks/>
          </p:cNvGrpSpPr>
          <p:nvPr/>
        </p:nvGrpSpPr>
        <p:grpSpPr bwMode="auto">
          <a:xfrm>
            <a:off x="3851275" y="1412875"/>
            <a:ext cx="4824413" cy="1944688"/>
            <a:chOff x="2426" y="890"/>
            <a:chExt cx="3039" cy="1225"/>
          </a:xfrm>
        </p:grpSpPr>
        <p:graphicFrame>
          <p:nvGraphicFramePr>
            <p:cNvPr id="31762" name="Object 42"/>
            <p:cNvGraphicFramePr>
              <a:graphicFrameLocks noChangeAspect="1"/>
            </p:cNvGraphicFramePr>
            <p:nvPr/>
          </p:nvGraphicFramePr>
          <p:xfrm>
            <a:off x="3243" y="935"/>
            <a:ext cx="1814" cy="907"/>
          </p:xfrm>
          <a:graphic>
            <a:graphicData uri="http://schemas.openxmlformats.org/presentationml/2006/ole">
              <mc:AlternateContent xmlns:mc="http://schemas.openxmlformats.org/markup-compatibility/2006">
                <mc:Choice xmlns:v="urn:schemas-microsoft-com:vml" Requires="v">
                  <p:oleObj spid="_x0000_s31913" name="Graphique" r:id="rId10" imgW="7801217" imgH="4019434" progId="Excel.Chart.8">
                    <p:embed/>
                  </p:oleObj>
                </mc:Choice>
                <mc:Fallback>
                  <p:oleObj name="Graphique" r:id="rId10" imgW="7801217" imgH="4019434" progId="Excel.Chart.8">
                    <p:embed/>
                    <p:pic>
                      <p:nvPicPr>
                        <p:cNvPr id="0" name="Object 42"/>
                        <p:cNvPicPr>
                          <a:picLocks noChangeAspect="1" noChangeArrowheads="1"/>
                        </p:cNvPicPr>
                        <p:nvPr/>
                      </p:nvPicPr>
                      <p:blipFill>
                        <a:blip r:embed="rId11">
                          <a:extLst>
                            <a:ext uri="{28A0092B-C50C-407E-A947-70E740481C1C}">
                              <a14:useLocalDpi xmlns:a14="http://schemas.microsoft.com/office/drawing/2010/main" val="0"/>
                            </a:ext>
                          </a:extLst>
                        </a:blip>
                        <a:srcRect l="2025" t="11877" r="16336" b="8908"/>
                        <a:stretch>
                          <a:fillRect/>
                        </a:stretch>
                      </p:blipFill>
                      <p:spPr bwMode="auto">
                        <a:xfrm>
                          <a:off x="3243" y="935"/>
                          <a:ext cx="1814" cy="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63" name="AutoShape 47"/>
            <p:cNvSpPr>
              <a:spLocks noChangeArrowheads="1"/>
            </p:cNvSpPr>
            <p:nvPr/>
          </p:nvSpPr>
          <p:spPr bwMode="auto">
            <a:xfrm>
              <a:off x="2426" y="1842"/>
              <a:ext cx="408" cy="273"/>
            </a:xfrm>
            <a:prstGeom prst="notchedRightArrow">
              <a:avLst>
                <a:gd name="adj1" fmla="val 50000"/>
                <a:gd name="adj2" fmla="val 37363"/>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1764" name="Text Box 48"/>
            <p:cNvSpPr txBox="1">
              <a:spLocks noChangeArrowheads="1"/>
            </p:cNvSpPr>
            <p:nvPr/>
          </p:nvSpPr>
          <p:spPr bwMode="auto">
            <a:xfrm>
              <a:off x="4558" y="890"/>
              <a:ext cx="907" cy="250"/>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2000"/>
                <a:t>SNR = 1</a:t>
              </a:r>
            </a:p>
          </p:txBody>
        </p:sp>
      </p:grpSp>
      <p:sp>
        <p:nvSpPr>
          <p:cNvPr id="896049" name="Text Box 49"/>
          <p:cNvSpPr txBox="1">
            <a:spLocks noChangeArrowheads="1"/>
          </p:cNvSpPr>
          <p:nvPr/>
        </p:nvSpPr>
        <p:spPr bwMode="auto">
          <a:xfrm>
            <a:off x="7235825" y="3141663"/>
            <a:ext cx="1439863" cy="396875"/>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2000"/>
              <a:t>SNR = 10</a:t>
            </a:r>
          </a:p>
        </p:txBody>
      </p:sp>
      <p:sp>
        <p:nvSpPr>
          <p:cNvPr id="896050" name="Text Box 50"/>
          <p:cNvSpPr txBox="1">
            <a:spLocks noChangeArrowheads="1"/>
          </p:cNvSpPr>
          <p:nvPr/>
        </p:nvSpPr>
        <p:spPr bwMode="auto">
          <a:xfrm>
            <a:off x="7235825" y="4724400"/>
            <a:ext cx="1439863" cy="396875"/>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2000"/>
              <a:t>SNR = 100</a:t>
            </a:r>
          </a:p>
        </p:txBody>
      </p:sp>
      <p:sp>
        <p:nvSpPr>
          <p:cNvPr id="896052" name="Text Box 52"/>
          <p:cNvSpPr txBox="1">
            <a:spLocks noChangeArrowheads="1"/>
          </p:cNvSpPr>
          <p:nvPr/>
        </p:nvSpPr>
        <p:spPr bwMode="auto">
          <a:xfrm>
            <a:off x="466725" y="5084763"/>
            <a:ext cx="4609345"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dirty="0"/>
              <a:t>On cherchera donc à avoir le plus </a:t>
            </a:r>
            <a:r>
              <a:rPr lang="fr-FR" dirty="0" smtClean="0"/>
              <a:t>grand </a:t>
            </a:r>
            <a:r>
              <a:rPr lang="fr-FR" dirty="0"/>
              <a:t>signal sur bruit</a:t>
            </a:r>
          </a:p>
        </p:txBody>
      </p:sp>
      <p:sp>
        <p:nvSpPr>
          <p:cNvPr id="896053" name="Text Box 53"/>
          <p:cNvSpPr txBox="1">
            <a:spLocks noChangeArrowheads="1"/>
          </p:cNvSpPr>
          <p:nvPr/>
        </p:nvSpPr>
        <p:spPr bwMode="auto">
          <a:xfrm>
            <a:off x="1476375" y="1341438"/>
            <a:ext cx="1655763" cy="3968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Signal utile</a:t>
            </a:r>
          </a:p>
        </p:txBody>
      </p:sp>
      <p:grpSp>
        <p:nvGrpSpPr>
          <p:cNvPr id="896055" name="Group 55"/>
          <p:cNvGrpSpPr>
            <a:grpSpLocks/>
          </p:cNvGrpSpPr>
          <p:nvPr/>
        </p:nvGrpSpPr>
        <p:grpSpPr bwMode="auto">
          <a:xfrm>
            <a:off x="684213" y="2781300"/>
            <a:ext cx="3097212" cy="1798638"/>
            <a:chOff x="431" y="1752"/>
            <a:chExt cx="1951" cy="1133"/>
          </a:xfrm>
        </p:grpSpPr>
        <p:graphicFrame>
          <p:nvGraphicFramePr>
            <p:cNvPr id="31759" name="Object 41"/>
            <p:cNvGraphicFramePr>
              <a:graphicFrameLocks noChangeAspect="1"/>
            </p:cNvGraphicFramePr>
            <p:nvPr/>
          </p:nvGraphicFramePr>
          <p:xfrm>
            <a:off x="431" y="2069"/>
            <a:ext cx="1724" cy="816"/>
          </p:xfrm>
          <a:graphic>
            <a:graphicData uri="http://schemas.openxmlformats.org/presentationml/2006/ole">
              <mc:AlternateContent xmlns:mc="http://schemas.openxmlformats.org/markup-compatibility/2006">
                <mc:Choice xmlns:v="urn:schemas-microsoft-com:vml" Requires="v">
                  <p:oleObj spid="_x0000_s31914" name="Graphique" r:id="rId12" imgW="7810431" imgH="4029144" progId="Excel.Chart.8">
                    <p:embed/>
                  </p:oleObj>
                </mc:Choice>
                <mc:Fallback>
                  <p:oleObj name="Graphique" r:id="rId12" imgW="7810431" imgH="4029144" progId="Excel.Chart.8">
                    <p:embed/>
                    <p:pic>
                      <p:nvPicPr>
                        <p:cNvPr id="0" name="Object 41"/>
                        <p:cNvPicPr>
                          <a:picLocks noChangeAspect="1" noChangeArrowheads="1"/>
                        </p:cNvPicPr>
                        <p:nvPr/>
                      </p:nvPicPr>
                      <p:blipFill>
                        <a:blip r:embed="rId13">
                          <a:extLst>
                            <a:ext uri="{28A0092B-C50C-407E-A947-70E740481C1C}">
                              <a14:useLocalDpi xmlns:a14="http://schemas.microsoft.com/office/drawing/2010/main" val="0"/>
                            </a:ext>
                          </a:extLst>
                        </a:blip>
                        <a:srcRect l="2255" t="13217" r="11328" b="7483"/>
                        <a:stretch>
                          <a:fillRect/>
                        </a:stretch>
                      </p:blipFill>
                      <p:spPr bwMode="auto">
                        <a:xfrm>
                          <a:off x="431" y="2069"/>
                          <a:ext cx="1724" cy="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60" name="Text Box 45"/>
            <p:cNvSpPr txBox="1">
              <a:spLocks noChangeArrowheads="1"/>
            </p:cNvSpPr>
            <p:nvPr/>
          </p:nvSpPr>
          <p:spPr bwMode="auto">
            <a:xfrm>
              <a:off x="2064" y="1752"/>
              <a:ext cx="318"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3600" b="1"/>
                <a:t>+</a:t>
              </a:r>
            </a:p>
          </p:txBody>
        </p:sp>
        <p:sp>
          <p:nvSpPr>
            <p:cNvPr id="31761" name="Text Box 54"/>
            <p:cNvSpPr txBox="1">
              <a:spLocks noChangeArrowheads="1"/>
            </p:cNvSpPr>
            <p:nvPr/>
          </p:nvSpPr>
          <p:spPr bwMode="auto">
            <a:xfrm>
              <a:off x="1020" y="1933"/>
              <a:ext cx="1043" cy="2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Bruit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96039"/>
                                        </p:tgtEl>
                                        <p:attrNameLst>
                                          <p:attrName>style.visibility</p:attrName>
                                        </p:attrNameLst>
                                      </p:cBhvr>
                                      <p:to>
                                        <p:strVal val="visible"/>
                                      </p:to>
                                    </p:set>
                                    <p:anim calcmode="lin" valueType="num">
                                      <p:cBhvr>
                                        <p:cTn id="7" dur="500" fill="hold"/>
                                        <p:tgtEl>
                                          <p:spTgt spid="896039"/>
                                        </p:tgtEl>
                                        <p:attrNameLst>
                                          <p:attrName>ppt_w</p:attrName>
                                        </p:attrNameLst>
                                      </p:cBhvr>
                                      <p:tavLst>
                                        <p:tav tm="0">
                                          <p:val>
                                            <p:fltVal val="0"/>
                                          </p:val>
                                        </p:tav>
                                        <p:tav tm="100000">
                                          <p:val>
                                            <p:strVal val="#ppt_w"/>
                                          </p:val>
                                        </p:tav>
                                      </p:tavLst>
                                    </p:anim>
                                    <p:anim calcmode="lin" valueType="num">
                                      <p:cBhvr>
                                        <p:cTn id="8" dur="500" fill="hold"/>
                                        <p:tgtEl>
                                          <p:spTgt spid="896039"/>
                                        </p:tgtEl>
                                        <p:attrNameLst>
                                          <p:attrName>ppt_h</p:attrName>
                                        </p:attrNameLst>
                                      </p:cBhvr>
                                      <p:tavLst>
                                        <p:tav tm="0">
                                          <p:val>
                                            <p:fltVal val="0"/>
                                          </p:val>
                                        </p:tav>
                                        <p:tav tm="100000">
                                          <p:val>
                                            <p:strVal val="#ppt_h"/>
                                          </p:val>
                                        </p:tav>
                                      </p:tavLst>
                                    </p:anim>
                                    <p:animEffect transition="in" filter="fade">
                                      <p:cBhvr>
                                        <p:cTn id="9" dur="500"/>
                                        <p:tgtEl>
                                          <p:spTgt spid="89603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96053"/>
                                        </p:tgtEl>
                                        <p:attrNameLst>
                                          <p:attrName>style.visibility</p:attrName>
                                        </p:attrNameLst>
                                      </p:cBhvr>
                                      <p:to>
                                        <p:strVal val="visible"/>
                                      </p:to>
                                    </p:set>
                                    <p:anim calcmode="lin" valueType="num">
                                      <p:cBhvr>
                                        <p:cTn id="12" dur="500" fill="hold"/>
                                        <p:tgtEl>
                                          <p:spTgt spid="896053"/>
                                        </p:tgtEl>
                                        <p:attrNameLst>
                                          <p:attrName>ppt_w</p:attrName>
                                        </p:attrNameLst>
                                      </p:cBhvr>
                                      <p:tavLst>
                                        <p:tav tm="0">
                                          <p:val>
                                            <p:fltVal val="0"/>
                                          </p:val>
                                        </p:tav>
                                        <p:tav tm="100000">
                                          <p:val>
                                            <p:strVal val="#ppt_w"/>
                                          </p:val>
                                        </p:tav>
                                      </p:tavLst>
                                    </p:anim>
                                    <p:anim calcmode="lin" valueType="num">
                                      <p:cBhvr>
                                        <p:cTn id="13" dur="500" fill="hold"/>
                                        <p:tgtEl>
                                          <p:spTgt spid="896053"/>
                                        </p:tgtEl>
                                        <p:attrNameLst>
                                          <p:attrName>ppt_h</p:attrName>
                                        </p:attrNameLst>
                                      </p:cBhvr>
                                      <p:tavLst>
                                        <p:tav tm="0">
                                          <p:val>
                                            <p:fltVal val="0"/>
                                          </p:val>
                                        </p:tav>
                                        <p:tav tm="100000">
                                          <p:val>
                                            <p:strVal val="#ppt_h"/>
                                          </p:val>
                                        </p:tav>
                                      </p:tavLst>
                                    </p:anim>
                                    <p:animEffect transition="in" filter="fade">
                                      <p:cBhvr>
                                        <p:cTn id="14" dur="500"/>
                                        <p:tgtEl>
                                          <p:spTgt spid="89605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896055"/>
                                        </p:tgtEl>
                                        <p:attrNameLst>
                                          <p:attrName>style.visibility</p:attrName>
                                        </p:attrNameLst>
                                      </p:cBhvr>
                                      <p:to>
                                        <p:strVal val="visible"/>
                                      </p:to>
                                    </p:set>
                                    <p:anim calcmode="lin" valueType="num">
                                      <p:cBhvr>
                                        <p:cTn id="19" dur="500" fill="hold"/>
                                        <p:tgtEl>
                                          <p:spTgt spid="896055"/>
                                        </p:tgtEl>
                                        <p:attrNameLst>
                                          <p:attrName>ppt_w</p:attrName>
                                        </p:attrNameLst>
                                      </p:cBhvr>
                                      <p:tavLst>
                                        <p:tav tm="0">
                                          <p:val>
                                            <p:fltVal val="0"/>
                                          </p:val>
                                        </p:tav>
                                        <p:tav tm="100000">
                                          <p:val>
                                            <p:strVal val="#ppt_w"/>
                                          </p:val>
                                        </p:tav>
                                      </p:tavLst>
                                    </p:anim>
                                    <p:anim calcmode="lin" valueType="num">
                                      <p:cBhvr>
                                        <p:cTn id="20" dur="500" fill="hold"/>
                                        <p:tgtEl>
                                          <p:spTgt spid="896055"/>
                                        </p:tgtEl>
                                        <p:attrNameLst>
                                          <p:attrName>ppt_h</p:attrName>
                                        </p:attrNameLst>
                                      </p:cBhvr>
                                      <p:tavLst>
                                        <p:tav tm="0">
                                          <p:val>
                                            <p:fltVal val="0"/>
                                          </p:val>
                                        </p:tav>
                                        <p:tav tm="100000">
                                          <p:val>
                                            <p:strVal val="#ppt_h"/>
                                          </p:val>
                                        </p:tav>
                                      </p:tavLst>
                                    </p:anim>
                                    <p:animEffect transition="in" filter="fade">
                                      <p:cBhvr>
                                        <p:cTn id="21" dur="500"/>
                                        <p:tgtEl>
                                          <p:spTgt spid="89605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3" fill="hold" nodeType="clickEffect">
                                  <p:stCondLst>
                                    <p:cond delay="0"/>
                                  </p:stCondLst>
                                  <p:childTnLst>
                                    <p:set>
                                      <p:cBhvr>
                                        <p:cTn id="25" dur="1" fill="hold">
                                          <p:stCondLst>
                                            <p:cond delay="0"/>
                                          </p:stCondLst>
                                        </p:cTn>
                                        <p:tgtEl>
                                          <p:spTgt spid="896056"/>
                                        </p:tgtEl>
                                        <p:attrNameLst>
                                          <p:attrName>style.visibility</p:attrName>
                                        </p:attrNameLst>
                                      </p:cBhvr>
                                      <p:to>
                                        <p:strVal val="visible"/>
                                      </p:to>
                                    </p:set>
                                    <p:animEffect transition="in" filter="strips(upRight)">
                                      <p:cBhvr>
                                        <p:cTn id="26" dur="500"/>
                                        <p:tgtEl>
                                          <p:spTgt spid="89605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896043"/>
                                        </p:tgtEl>
                                        <p:attrNameLst>
                                          <p:attrName>style.visibility</p:attrName>
                                        </p:attrNameLst>
                                      </p:cBhvr>
                                      <p:to>
                                        <p:strVal val="visible"/>
                                      </p:to>
                                    </p:set>
                                    <p:anim calcmode="lin" valueType="num">
                                      <p:cBhvr>
                                        <p:cTn id="31" dur="500" fill="hold"/>
                                        <p:tgtEl>
                                          <p:spTgt spid="896043"/>
                                        </p:tgtEl>
                                        <p:attrNameLst>
                                          <p:attrName>ppt_w</p:attrName>
                                        </p:attrNameLst>
                                      </p:cBhvr>
                                      <p:tavLst>
                                        <p:tav tm="0">
                                          <p:val>
                                            <p:fltVal val="0"/>
                                          </p:val>
                                        </p:tav>
                                        <p:tav tm="100000">
                                          <p:val>
                                            <p:strVal val="#ppt_w"/>
                                          </p:val>
                                        </p:tav>
                                      </p:tavLst>
                                    </p:anim>
                                    <p:anim calcmode="lin" valueType="num">
                                      <p:cBhvr>
                                        <p:cTn id="32" dur="500" fill="hold"/>
                                        <p:tgtEl>
                                          <p:spTgt spid="896043"/>
                                        </p:tgtEl>
                                        <p:attrNameLst>
                                          <p:attrName>ppt_h</p:attrName>
                                        </p:attrNameLst>
                                      </p:cBhvr>
                                      <p:tavLst>
                                        <p:tav tm="0">
                                          <p:val>
                                            <p:fltVal val="0"/>
                                          </p:val>
                                        </p:tav>
                                        <p:tav tm="100000">
                                          <p:val>
                                            <p:strVal val="#ppt_h"/>
                                          </p:val>
                                        </p:tav>
                                      </p:tavLst>
                                    </p:anim>
                                    <p:animEffect transition="in" filter="fade">
                                      <p:cBhvr>
                                        <p:cTn id="33" dur="500"/>
                                        <p:tgtEl>
                                          <p:spTgt spid="896043"/>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896049"/>
                                        </p:tgtEl>
                                        <p:attrNameLst>
                                          <p:attrName>style.visibility</p:attrName>
                                        </p:attrNameLst>
                                      </p:cBhvr>
                                      <p:to>
                                        <p:strVal val="visible"/>
                                      </p:to>
                                    </p:set>
                                    <p:anim calcmode="lin" valueType="num">
                                      <p:cBhvr>
                                        <p:cTn id="36" dur="500" fill="hold"/>
                                        <p:tgtEl>
                                          <p:spTgt spid="896049"/>
                                        </p:tgtEl>
                                        <p:attrNameLst>
                                          <p:attrName>ppt_w</p:attrName>
                                        </p:attrNameLst>
                                      </p:cBhvr>
                                      <p:tavLst>
                                        <p:tav tm="0">
                                          <p:val>
                                            <p:fltVal val="0"/>
                                          </p:val>
                                        </p:tav>
                                        <p:tav tm="100000">
                                          <p:val>
                                            <p:strVal val="#ppt_w"/>
                                          </p:val>
                                        </p:tav>
                                      </p:tavLst>
                                    </p:anim>
                                    <p:anim calcmode="lin" valueType="num">
                                      <p:cBhvr>
                                        <p:cTn id="37" dur="500" fill="hold"/>
                                        <p:tgtEl>
                                          <p:spTgt spid="896049"/>
                                        </p:tgtEl>
                                        <p:attrNameLst>
                                          <p:attrName>ppt_h</p:attrName>
                                        </p:attrNameLst>
                                      </p:cBhvr>
                                      <p:tavLst>
                                        <p:tav tm="0">
                                          <p:val>
                                            <p:fltVal val="0"/>
                                          </p:val>
                                        </p:tav>
                                        <p:tav tm="100000">
                                          <p:val>
                                            <p:strVal val="#ppt_h"/>
                                          </p:val>
                                        </p:tav>
                                      </p:tavLst>
                                    </p:anim>
                                    <p:animEffect transition="in" filter="fade">
                                      <p:cBhvr>
                                        <p:cTn id="38" dur="500"/>
                                        <p:tgtEl>
                                          <p:spTgt spid="89604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896044"/>
                                        </p:tgtEl>
                                        <p:attrNameLst>
                                          <p:attrName>style.visibility</p:attrName>
                                        </p:attrNameLst>
                                      </p:cBhvr>
                                      <p:to>
                                        <p:strVal val="visible"/>
                                      </p:to>
                                    </p:set>
                                    <p:anim calcmode="lin" valueType="num">
                                      <p:cBhvr>
                                        <p:cTn id="43" dur="500" fill="hold"/>
                                        <p:tgtEl>
                                          <p:spTgt spid="896044"/>
                                        </p:tgtEl>
                                        <p:attrNameLst>
                                          <p:attrName>ppt_w</p:attrName>
                                        </p:attrNameLst>
                                      </p:cBhvr>
                                      <p:tavLst>
                                        <p:tav tm="0">
                                          <p:val>
                                            <p:fltVal val="0"/>
                                          </p:val>
                                        </p:tav>
                                        <p:tav tm="100000">
                                          <p:val>
                                            <p:strVal val="#ppt_w"/>
                                          </p:val>
                                        </p:tav>
                                      </p:tavLst>
                                    </p:anim>
                                    <p:anim calcmode="lin" valueType="num">
                                      <p:cBhvr>
                                        <p:cTn id="44" dur="500" fill="hold"/>
                                        <p:tgtEl>
                                          <p:spTgt spid="896044"/>
                                        </p:tgtEl>
                                        <p:attrNameLst>
                                          <p:attrName>ppt_h</p:attrName>
                                        </p:attrNameLst>
                                      </p:cBhvr>
                                      <p:tavLst>
                                        <p:tav tm="0">
                                          <p:val>
                                            <p:fltVal val="0"/>
                                          </p:val>
                                        </p:tav>
                                        <p:tav tm="100000">
                                          <p:val>
                                            <p:strVal val="#ppt_h"/>
                                          </p:val>
                                        </p:tav>
                                      </p:tavLst>
                                    </p:anim>
                                    <p:animEffect transition="in" filter="fade">
                                      <p:cBhvr>
                                        <p:cTn id="45" dur="500"/>
                                        <p:tgtEl>
                                          <p:spTgt spid="896044"/>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896050"/>
                                        </p:tgtEl>
                                        <p:attrNameLst>
                                          <p:attrName>style.visibility</p:attrName>
                                        </p:attrNameLst>
                                      </p:cBhvr>
                                      <p:to>
                                        <p:strVal val="visible"/>
                                      </p:to>
                                    </p:set>
                                    <p:anim calcmode="lin" valueType="num">
                                      <p:cBhvr>
                                        <p:cTn id="48" dur="500" fill="hold"/>
                                        <p:tgtEl>
                                          <p:spTgt spid="896050"/>
                                        </p:tgtEl>
                                        <p:attrNameLst>
                                          <p:attrName>ppt_w</p:attrName>
                                        </p:attrNameLst>
                                      </p:cBhvr>
                                      <p:tavLst>
                                        <p:tav tm="0">
                                          <p:val>
                                            <p:fltVal val="0"/>
                                          </p:val>
                                        </p:tav>
                                        <p:tav tm="100000">
                                          <p:val>
                                            <p:strVal val="#ppt_w"/>
                                          </p:val>
                                        </p:tav>
                                      </p:tavLst>
                                    </p:anim>
                                    <p:anim calcmode="lin" valueType="num">
                                      <p:cBhvr>
                                        <p:cTn id="49" dur="500" fill="hold"/>
                                        <p:tgtEl>
                                          <p:spTgt spid="896050"/>
                                        </p:tgtEl>
                                        <p:attrNameLst>
                                          <p:attrName>ppt_h</p:attrName>
                                        </p:attrNameLst>
                                      </p:cBhvr>
                                      <p:tavLst>
                                        <p:tav tm="0">
                                          <p:val>
                                            <p:fltVal val="0"/>
                                          </p:val>
                                        </p:tav>
                                        <p:tav tm="100000">
                                          <p:val>
                                            <p:strVal val="#ppt_h"/>
                                          </p:val>
                                        </p:tav>
                                      </p:tavLst>
                                    </p:anim>
                                    <p:animEffect transition="in" filter="fade">
                                      <p:cBhvr>
                                        <p:cTn id="50" dur="500"/>
                                        <p:tgtEl>
                                          <p:spTgt spid="89605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896052"/>
                                        </p:tgtEl>
                                        <p:attrNameLst>
                                          <p:attrName>style.visibility</p:attrName>
                                        </p:attrNameLst>
                                      </p:cBhvr>
                                      <p:to>
                                        <p:strVal val="visible"/>
                                      </p:to>
                                    </p:set>
                                    <p:anim calcmode="lin" valueType="num">
                                      <p:cBhvr>
                                        <p:cTn id="55" dur="500" fill="hold"/>
                                        <p:tgtEl>
                                          <p:spTgt spid="896052"/>
                                        </p:tgtEl>
                                        <p:attrNameLst>
                                          <p:attrName>ppt_w</p:attrName>
                                        </p:attrNameLst>
                                      </p:cBhvr>
                                      <p:tavLst>
                                        <p:tav tm="0">
                                          <p:val>
                                            <p:fltVal val="0"/>
                                          </p:val>
                                        </p:tav>
                                        <p:tav tm="100000">
                                          <p:val>
                                            <p:strVal val="#ppt_w"/>
                                          </p:val>
                                        </p:tav>
                                      </p:tavLst>
                                    </p:anim>
                                    <p:anim calcmode="lin" valueType="num">
                                      <p:cBhvr>
                                        <p:cTn id="56" dur="500" fill="hold"/>
                                        <p:tgtEl>
                                          <p:spTgt spid="896052"/>
                                        </p:tgtEl>
                                        <p:attrNameLst>
                                          <p:attrName>ppt_h</p:attrName>
                                        </p:attrNameLst>
                                      </p:cBhvr>
                                      <p:tavLst>
                                        <p:tav tm="0">
                                          <p:val>
                                            <p:fltVal val="0"/>
                                          </p:val>
                                        </p:tav>
                                        <p:tav tm="100000">
                                          <p:val>
                                            <p:strVal val="#ppt_h"/>
                                          </p:val>
                                        </p:tav>
                                      </p:tavLst>
                                    </p:anim>
                                    <p:animEffect transition="in" filter="fade">
                                      <p:cBhvr>
                                        <p:cTn id="57" dur="500"/>
                                        <p:tgtEl>
                                          <p:spTgt spid="896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96039" grpId="0"/>
      <p:bldOleChart spid="896043" grpId="0"/>
      <p:bldOleChart spid="896044" grpId="0"/>
      <p:bldP spid="896049" grpId="0" animBg="1"/>
      <p:bldP spid="896050" grpId="0" animBg="1"/>
      <p:bldP spid="896052" grpId="0"/>
      <p:bldP spid="8960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space réservé du numéro de diapositive 9"/>
          <p:cNvSpPr>
            <a:spLocks noGrp="1"/>
          </p:cNvSpPr>
          <p:nvPr>
            <p:ph type="sldNum" sz="quarter" idx="12"/>
          </p:nvPr>
        </p:nvSpPr>
        <p:spPr>
          <a:xfrm>
            <a:off x="7924800" y="6356350"/>
            <a:ext cx="762000" cy="365125"/>
          </a:xfrm>
        </p:spPr>
        <p:txBody>
          <a:bodyPr/>
          <a:lstStyle/>
          <a:p>
            <a:pPr>
              <a:defRPr/>
            </a:pPr>
            <a:fld id="{C0CF653E-A532-4280-9743-ED7C2CDFED1A}" type="slidenum">
              <a:rPr lang="fr-FR">
                <a:solidFill>
                  <a:schemeClr val="tx1">
                    <a:lumMod val="50000"/>
                    <a:lumOff val="50000"/>
                  </a:schemeClr>
                </a:solidFill>
              </a:rPr>
              <a:pPr>
                <a:defRPr/>
              </a:pPr>
              <a:t>26</a:t>
            </a:fld>
            <a:endParaRPr lang="fr-FR" dirty="0">
              <a:solidFill>
                <a:schemeClr val="tx1">
                  <a:lumMod val="50000"/>
                  <a:lumOff val="50000"/>
                </a:schemeClr>
              </a:solidFill>
            </a:endParaRPr>
          </a:p>
        </p:txBody>
      </p:sp>
      <p:sp>
        <p:nvSpPr>
          <p:cNvPr id="32771" name="Text Box 9"/>
          <p:cNvSpPr txBox="1">
            <a:spLocks noChangeArrowheads="1"/>
          </p:cNvSpPr>
          <p:nvPr/>
        </p:nvSpPr>
        <p:spPr bwMode="auto">
          <a:xfrm>
            <a:off x="250825" y="115888"/>
            <a:ext cx="8426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Minimiser le bruit / au signal utile : le filtrage</a:t>
            </a:r>
          </a:p>
        </p:txBody>
      </p:sp>
      <p:sp>
        <p:nvSpPr>
          <p:cNvPr id="32772"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grpSp>
        <p:nvGrpSpPr>
          <p:cNvPr id="3" name="Groupe 2"/>
          <p:cNvGrpSpPr/>
          <p:nvPr/>
        </p:nvGrpSpPr>
        <p:grpSpPr>
          <a:xfrm>
            <a:off x="288925" y="666750"/>
            <a:ext cx="8747125" cy="2252663"/>
            <a:chOff x="288925" y="666750"/>
            <a:chExt cx="8747125" cy="2252663"/>
          </a:xfrm>
        </p:grpSpPr>
        <p:sp>
          <p:nvSpPr>
            <p:cNvPr id="32773" name="Text Box 2"/>
            <p:cNvSpPr txBox="1">
              <a:spLocks noChangeArrowheads="1"/>
            </p:cNvSpPr>
            <p:nvPr/>
          </p:nvSpPr>
          <p:spPr bwMode="auto">
            <a:xfrm>
              <a:off x="288925" y="666750"/>
              <a:ext cx="20272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L’idée de base :</a:t>
              </a:r>
            </a:p>
          </p:txBody>
        </p:sp>
        <p:grpSp>
          <p:nvGrpSpPr>
            <p:cNvPr id="32774" name="Groupe 1"/>
            <p:cNvGrpSpPr>
              <a:grpSpLocks/>
            </p:cNvGrpSpPr>
            <p:nvPr/>
          </p:nvGrpSpPr>
          <p:grpSpPr bwMode="auto">
            <a:xfrm>
              <a:off x="1408113" y="1550988"/>
              <a:ext cx="2225675" cy="1368425"/>
              <a:chOff x="1356055" y="1834516"/>
              <a:chExt cx="2225675" cy="1367512"/>
            </a:xfrm>
          </p:grpSpPr>
          <p:sp>
            <p:nvSpPr>
              <p:cNvPr id="32802" name="Text Box 13"/>
              <p:cNvSpPr txBox="1">
                <a:spLocks noChangeArrowheads="1"/>
              </p:cNvSpPr>
              <p:nvPr/>
            </p:nvSpPr>
            <p:spPr bwMode="auto">
              <a:xfrm>
                <a:off x="1356055" y="2278698"/>
                <a:ext cx="222567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On connait ici</a:t>
                </a:r>
              </a:p>
              <a:p>
                <a:pPr eaLnBrk="1" hangingPunct="1"/>
                <a:r>
                  <a:rPr lang="fr-FR" sz="1800"/>
                  <a:t>*le signal</a:t>
                </a:r>
              </a:p>
              <a:p>
                <a:pPr eaLnBrk="1" hangingPunct="1"/>
                <a:r>
                  <a:rPr lang="fr-FR" sz="1800"/>
                  <a:t>*le bruit</a:t>
                </a:r>
              </a:p>
            </p:txBody>
          </p:sp>
          <p:sp>
            <p:nvSpPr>
              <p:cNvPr id="32803" name="Freeform 14"/>
              <p:cNvSpPr>
                <a:spLocks/>
              </p:cNvSpPr>
              <p:nvPr/>
            </p:nvSpPr>
            <p:spPr bwMode="auto">
              <a:xfrm>
                <a:off x="2944812" y="1834516"/>
                <a:ext cx="517525" cy="666750"/>
              </a:xfrm>
              <a:custGeom>
                <a:avLst/>
                <a:gdLst>
                  <a:gd name="T0" fmla="*/ 0 w 653"/>
                  <a:gd name="T1" fmla="*/ 2147483647 h 903"/>
                  <a:gd name="T2" fmla="*/ 2147483647 w 653"/>
                  <a:gd name="T3" fmla="*/ 2147483647 h 903"/>
                  <a:gd name="T4" fmla="*/ 2147483647 w 653"/>
                  <a:gd name="T5" fmla="*/ 2147483647 h 903"/>
                  <a:gd name="T6" fmla="*/ 2147483647 w 653"/>
                  <a:gd name="T7" fmla="*/ 2147483647 h 903"/>
                  <a:gd name="T8" fmla="*/ 2147483647 w 653"/>
                  <a:gd name="T9" fmla="*/ 0 h 9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3" h="903">
                    <a:moveTo>
                      <a:pt x="0" y="884"/>
                    </a:moveTo>
                    <a:cubicBezTo>
                      <a:pt x="264" y="893"/>
                      <a:pt x="529" y="903"/>
                      <a:pt x="544" y="839"/>
                    </a:cubicBezTo>
                    <a:cubicBezTo>
                      <a:pt x="559" y="775"/>
                      <a:pt x="84" y="582"/>
                      <a:pt x="91" y="499"/>
                    </a:cubicBezTo>
                    <a:cubicBezTo>
                      <a:pt x="98" y="416"/>
                      <a:pt x="525" y="423"/>
                      <a:pt x="589" y="340"/>
                    </a:cubicBezTo>
                    <a:cubicBezTo>
                      <a:pt x="653" y="257"/>
                      <a:pt x="564" y="128"/>
                      <a:pt x="476" y="0"/>
                    </a:cubicBezTo>
                  </a:path>
                </a:pathLst>
              </a:custGeom>
              <a:noFill/>
              <a:ln w="9525">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2775" name="Groupe 2"/>
            <p:cNvGrpSpPr>
              <a:grpSpLocks/>
            </p:cNvGrpSpPr>
            <p:nvPr/>
          </p:nvGrpSpPr>
          <p:grpSpPr bwMode="auto">
            <a:xfrm>
              <a:off x="3676650" y="1870075"/>
              <a:ext cx="2916238" cy="768350"/>
              <a:chOff x="3563860" y="2205038"/>
              <a:chExt cx="2916237" cy="767794"/>
            </a:xfrm>
          </p:grpSpPr>
          <p:sp>
            <p:nvSpPr>
              <p:cNvPr id="32800" name="Text Box 15"/>
              <p:cNvSpPr txBox="1">
                <a:spLocks noChangeArrowheads="1"/>
              </p:cNvSpPr>
              <p:nvPr/>
            </p:nvSpPr>
            <p:spPr bwMode="auto">
              <a:xfrm>
                <a:off x="3563860" y="2603500"/>
                <a:ext cx="29162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FF0000"/>
                    </a:solidFill>
                  </a:rPr>
                  <a:t>Que faut-il mettre là?</a:t>
                </a:r>
              </a:p>
            </p:txBody>
          </p:sp>
          <p:sp>
            <p:nvSpPr>
              <p:cNvPr id="32801" name="Freeform 16"/>
              <p:cNvSpPr>
                <a:spLocks/>
              </p:cNvSpPr>
              <p:nvPr/>
            </p:nvSpPr>
            <p:spPr bwMode="auto">
              <a:xfrm>
                <a:off x="4502150" y="2205038"/>
                <a:ext cx="839788" cy="398462"/>
              </a:xfrm>
              <a:custGeom>
                <a:avLst/>
                <a:gdLst>
                  <a:gd name="T0" fmla="*/ 2147483647 w 529"/>
                  <a:gd name="T1" fmla="*/ 2147483647 h 703"/>
                  <a:gd name="T2" fmla="*/ 2147483647 w 529"/>
                  <a:gd name="T3" fmla="*/ 2147483647 h 703"/>
                  <a:gd name="T4" fmla="*/ 2147483647 w 529"/>
                  <a:gd name="T5" fmla="*/ 2147483647 h 703"/>
                  <a:gd name="T6" fmla="*/ 2147483647 w 529"/>
                  <a:gd name="T7" fmla="*/ 0 h 70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9" h="703">
                    <a:moveTo>
                      <a:pt x="529" y="703"/>
                    </a:moveTo>
                    <a:cubicBezTo>
                      <a:pt x="294" y="595"/>
                      <a:pt x="60" y="488"/>
                      <a:pt x="30" y="409"/>
                    </a:cubicBezTo>
                    <a:cubicBezTo>
                      <a:pt x="0" y="330"/>
                      <a:pt x="310" y="295"/>
                      <a:pt x="348" y="227"/>
                    </a:cubicBezTo>
                    <a:cubicBezTo>
                      <a:pt x="386" y="159"/>
                      <a:pt x="321" y="79"/>
                      <a:pt x="257" y="0"/>
                    </a:cubicBezTo>
                  </a:path>
                </a:pathLst>
              </a:custGeom>
              <a:noFill/>
              <a:ln w="9525">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2776" name="Groupe 3"/>
            <p:cNvGrpSpPr>
              <a:grpSpLocks/>
            </p:cNvGrpSpPr>
            <p:nvPr/>
          </p:nvGrpSpPr>
          <p:grpSpPr bwMode="auto">
            <a:xfrm>
              <a:off x="6153150" y="1584325"/>
              <a:ext cx="2882900" cy="730250"/>
              <a:chOff x="6084210" y="1871663"/>
              <a:chExt cx="2882900" cy="729565"/>
            </a:xfrm>
          </p:grpSpPr>
          <p:sp>
            <p:nvSpPr>
              <p:cNvPr id="32798" name="Text Box 17"/>
              <p:cNvSpPr txBox="1">
                <a:spLocks noChangeArrowheads="1"/>
              </p:cNvSpPr>
              <p:nvPr/>
            </p:nvSpPr>
            <p:spPr bwMode="auto">
              <a:xfrm>
                <a:off x="6084210" y="1954897"/>
                <a:ext cx="28829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dirty="0"/>
                  <a:t>Pour avoir </a:t>
                </a:r>
              </a:p>
              <a:p>
                <a:pPr eaLnBrk="1" hangingPunct="1"/>
                <a:r>
                  <a:rPr lang="fr-FR" sz="1800" dirty="0"/>
                  <a:t>le meilleur </a:t>
                </a:r>
                <a:r>
                  <a:rPr lang="fr-FR" sz="1800" dirty="0" smtClean="0"/>
                  <a:t>SNR </a:t>
                </a:r>
                <a:r>
                  <a:rPr lang="fr-FR" sz="1800" dirty="0"/>
                  <a:t>ici</a:t>
                </a:r>
              </a:p>
            </p:txBody>
          </p:sp>
          <p:sp>
            <p:nvSpPr>
              <p:cNvPr id="32799" name="Freeform 18"/>
              <p:cNvSpPr>
                <a:spLocks/>
              </p:cNvSpPr>
              <p:nvPr/>
            </p:nvSpPr>
            <p:spPr bwMode="auto">
              <a:xfrm>
                <a:off x="7332663" y="1871663"/>
                <a:ext cx="1109662" cy="532606"/>
              </a:xfrm>
              <a:custGeom>
                <a:avLst/>
                <a:gdLst>
                  <a:gd name="T0" fmla="*/ 2147483647 w 699"/>
                  <a:gd name="T1" fmla="*/ 2147483647 h 907"/>
                  <a:gd name="T2" fmla="*/ 2147483647 w 699"/>
                  <a:gd name="T3" fmla="*/ 2147483647 h 907"/>
                  <a:gd name="T4" fmla="*/ 2147483647 w 699"/>
                  <a:gd name="T5" fmla="*/ 2147483647 h 907"/>
                  <a:gd name="T6" fmla="*/ 2147483647 w 699"/>
                  <a:gd name="T7" fmla="*/ 0 h 9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9" h="907">
                    <a:moveTo>
                      <a:pt x="555" y="907"/>
                    </a:moveTo>
                    <a:cubicBezTo>
                      <a:pt x="627" y="757"/>
                      <a:pt x="699" y="608"/>
                      <a:pt x="623" y="521"/>
                    </a:cubicBezTo>
                    <a:cubicBezTo>
                      <a:pt x="547" y="434"/>
                      <a:pt x="204" y="472"/>
                      <a:pt x="102" y="385"/>
                    </a:cubicBezTo>
                    <a:cubicBezTo>
                      <a:pt x="0" y="298"/>
                      <a:pt x="5" y="149"/>
                      <a:pt x="11" y="0"/>
                    </a:cubicBezTo>
                  </a:path>
                </a:pathLst>
              </a:custGeom>
              <a:noFill/>
              <a:ln w="9525">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32777" name="Line 8"/>
            <p:cNvSpPr>
              <a:spLocks noChangeShapeType="1"/>
            </p:cNvSpPr>
            <p:nvPr/>
          </p:nvSpPr>
          <p:spPr bwMode="auto">
            <a:xfrm>
              <a:off x="1717675" y="1550988"/>
              <a:ext cx="5732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8" name="AutoShape 9"/>
            <p:cNvSpPr>
              <a:spLocks noChangeArrowheads="1"/>
            </p:cNvSpPr>
            <p:nvPr/>
          </p:nvSpPr>
          <p:spPr bwMode="auto">
            <a:xfrm rot="5400000">
              <a:off x="1498600" y="884238"/>
              <a:ext cx="923925" cy="1333500"/>
            </a:xfrm>
            <a:prstGeom prst="triangle">
              <a:avLst>
                <a:gd name="adj" fmla="val 5000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9" name="Rectangle 10"/>
            <p:cNvSpPr>
              <a:spLocks noChangeArrowheads="1"/>
            </p:cNvSpPr>
            <p:nvPr/>
          </p:nvSpPr>
          <p:spPr bwMode="auto">
            <a:xfrm>
              <a:off x="3997325" y="1227138"/>
              <a:ext cx="1922463" cy="623887"/>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80" name="Text Box 11"/>
            <p:cNvSpPr txBox="1">
              <a:spLocks noChangeArrowheads="1"/>
            </p:cNvSpPr>
            <p:nvPr/>
          </p:nvSpPr>
          <p:spPr bwMode="auto">
            <a:xfrm>
              <a:off x="1331913" y="1339850"/>
              <a:ext cx="6588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PAC</a:t>
              </a:r>
            </a:p>
          </p:txBody>
        </p:sp>
      </p:grpSp>
      <p:sp>
        <p:nvSpPr>
          <p:cNvPr id="32781" name="ZoneTexte 4"/>
          <p:cNvSpPr txBox="1">
            <a:spLocks noChangeArrowheads="1"/>
          </p:cNvSpPr>
          <p:nvPr/>
        </p:nvSpPr>
        <p:spPr bwMode="auto">
          <a:xfrm>
            <a:off x="4113213" y="1339850"/>
            <a:ext cx="1562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dirty="0"/>
              <a:t>Filtre</a:t>
            </a:r>
          </a:p>
        </p:txBody>
      </p:sp>
      <p:pic>
        <p:nvPicPr>
          <p:cNvPr id="32790" name="Picture 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301565"/>
            <a:ext cx="2749550" cy="182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Lst>
        </p:spPr>
      </p:pic>
      <p:grpSp>
        <p:nvGrpSpPr>
          <p:cNvPr id="7" name="Groupe 6"/>
          <p:cNvGrpSpPr/>
          <p:nvPr/>
        </p:nvGrpSpPr>
        <p:grpSpPr>
          <a:xfrm>
            <a:off x="1007778" y="4343453"/>
            <a:ext cx="2162855" cy="1419172"/>
            <a:chOff x="1007778" y="4343453"/>
            <a:chExt cx="2162855" cy="1419172"/>
          </a:xfrm>
        </p:grpSpPr>
        <p:grpSp>
          <p:nvGrpSpPr>
            <p:cNvPr id="32794" name="Group 27"/>
            <p:cNvGrpSpPr>
              <a:grpSpLocks/>
            </p:cNvGrpSpPr>
            <p:nvPr/>
          </p:nvGrpSpPr>
          <p:grpSpPr bwMode="auto">
            <a:xfrm>
              <a:off x="1007778" y="5137152"/>
              <a:ext cx="2162855" cy="625473"/>
              <a:chOff x="2971" y="2387"/>
              <a:chExt cx="1542" cy="589"/>
            </a:xfrm>
          </p:grpSpPr>
          <p:graphicFrame>
            <p:nvGraphicFramePr>
              <p:cNvPr id="32796" name="Object 8"/>
              <p:cNvGraphicFramePr>
                <a:graphicFrameLocks noChangeAspect="1"/>
              </p:cNvGraphicFramePr>
              <p:nvPr/>
            </p:nvGraphicFramePr>
            <p:xfrm>
              <a:off x="3021" y="2430"/>
              <a:ext cx="1440" cy="538"/>
            </p:xfrm>
            <a:graphic>
              <a:graphicData uri="http://schemas.openxmlformats.org/presentationml/2006/ole">
                <mc:AlternateContent xmlns:mc="http://schemas.openxmlformats.org/markup-compatibility/2006">
                  <mc:Choice xmlns:v="urn:schemas-microsoft-com:vml" Requires="v">
                    <p:oleObj spid="_x0000_s32894" name="Equation" r:id="rId5" imgW="1295400" imgH="482600" progId="Equation.3">
                      <p:embed/>
                    </p:oleObj>
                  </mc:Choice>
                  <mc:Fallback>
                    <p:oleObj name="Equation" r:id="rId5" imgW="1295400" imgH="4826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1" y="2430"/>
                            <a:ext cx="1440"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sp>
            <p:nvSpPr>
              <p:cNvPr id="32797" name="Rectangle 10"/>
              <p:cNvSpPr>
                <a:spLocks noChangeArrowheads="1"/>
              </p:cNvSpPr>
              <p:nvPr/>
            </p:nvSpPr>
            <p:spPr bwMode="auto">
              <a:xfrm>
                <a:off x="2971" y="2387"/>
                <a:ext cx="1542" cy="589"/>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grpSp>
        <p:sp>
          <p:nvSpPr>
            <p:cNvPr id="32795" name="Line 28"/>
            <p:cNvSpPr>
              <a:spLocks noChangeShapeType="1"/>
            </p:cNvSpPr>
            <p:nvPr/>
          </p:nvSpPr>
          <p:spPr bwMode="auto">
            <a:xfrm flipV="1">
              <a:off x="2126198" y="4343453"/>
              <a:ext cx="0" cy="78568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4" name="Groupe 3"/>
          <p:cNvGrpSpPr/>
          <p:nvPr/>
        </p:nvGrpSpPr>
        <p:grpSpPr>
          <a:xfrm>
            <a:off x="3932238" y="2997200"/>
            <a:ext cx="5095875" cy="1079500"/>
            <a:chOff x="3932238" y="2997200"/>
            <a:chExt cx="5095875" cy="1079500"/>
          </a:xfrm>
        </p:grpSpPr>
        <p:sp>
          <p:nvSpPr>
            <p:cNvPr id="32783" name="Text Box 57"/>
            <p:cNvSpPr txBox="1">
              <a:spLocks noChangeArrowheads="1"/>
            </p:cNvSpPr>
            <p:nvPr/>
          </p:nvSpPr>
          <p:spPr bwMode="auto">
            <a:xfrm>
              <a:off x="3932238" y="2997200"/>
              <a:ext cx="5095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dirty="0"/>
                <a:t>Temps de mise en forme </a:t>
              </a:r>
              <a:r>
                <a:rPr lang="fr-FR" sz="1800" dirty="0"/>
                <a:t>(</a:t>
              </a:r>
              <a:r>
                <a:rPr lang="fr-FR" sz="1800" dirty="0" err="1"/>
                <a:t>shaping</a:t>
              </a:r>
              <a:r>
                <a:rPr lang="fr-FR" sz="1800" dirty="0"/>
                <a:t> time)</a:t>
              </a:r>
            </a:p>
          </p:txBody>
        </p:sp>
        <p:graphicFrame>
          <p:nvGraphicFramePr>
            <p:cNvPr id="32784" name="Objet 15"/>
            <p:cNvGraphicFramePr>
              <a:graphicFrameLocks noChangeAspect="1"/>
            </p:cNvGraphicFramePr>
            <p:nvPr>
              <p:extLst>
                <p:ext uri="{D42A27DB-BD31-4B8C-83A1-F6EECF244321}">
                  <p14:modId xmlns:p14="http://schemas.microsoft.com/office/powerpoint/2010/main" val="1978677370"/>
                </p:ext>
              </p:extLst>
            </p:nvPr>
          </p:nvGraphicFramePr>
          <p:xfrm>
            <a:off x="5364163" y="3429000"/>
            <a:ext cx="1403350" cy="647700"/>
          </p:xfrm>
          <a:graphic>
            <a:graphicData uri="http://schemas.openxmlformats.org/presentationml/2006/ole">
              <mc:AlternateContent xmlns:mc="http://schemas.openxmlformats.org/markup-compatibility/2006">
                <mc:Choice xmlns:v="urn:schemas-microsoft-com:vml" Requires="v">
                  <p:oleObj spid="_x0000_s32895" name="Équation" r:id="rId7" imgW="901309" imgH="482391" progId="Equation.3">
                    <p:embed/>
                  </p:oleObj>
                </mc:Choice>
                <mc:Fallback>
                  <p:oleObj name="Équation" r:id="rId7" imgW="901309" imgH="482391" progId="Equation.3">
                    <p:embed/>
                    <p:pic>
                      <p:nvPicPr>
                        <p:cNvPr id="0" name="Obje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163" y="3429000"/>
                          <a:ext cx="1403350" cy="647700"/>
                        </a:xfrm>
                        <a:prstGeom prst="rect">
                          <a:avLst/>
                        </a:prstGeom>
                        <a:noFill/>
                        <a:ln w="31750">
                          <a:solidFill>
                            <a:srgbClr val="3333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9" name="Flèche droite à entaille 18"/>
          <p:cNvSpPr/>
          <p:nvPr/>
        </p:nvSpPr>
        <p:spPr>
          <a:xfrm>
            <a:off x="3303588" y="4076700"/>
            <a:ext cx="620712" cy="431800"/>
          </a:xfrm>
          <a:prstGeom prst="notched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5" name="Groupe 4"/>
          <p:cNvGrpSpPr/>
          <p:nvPr/>
        </p:nvGrpSpPr>
        <p:grpSpPr>
          <a:xfrm>
            <a:off x="4011613" y="4306888"/>
            <a:ext cx="4737100" cy="1455737"/>
            <a:chOff x="4011613" y="4306888"/>
            <a:chExt cx="4737100" cy="1455737"/>
          </a:xfrm>
        </p:grpSpPr>
        <p:sp>
          <p:nvSpPr>
            <p:cNvPr id="32785" name="Text Box 14"/>
            <p:cNvSpPr txBox="1">
              <a:spLocks noChangeArrowheads="1"/>
            </p:cNvSpPr>
            <p:nvPr/>
          </p:nvSpPr>
          <p:spPr bwMode="auto">
            <a:xfrm>
              <a:off x="4011613" y="4306888"/>
              <a:ext cx="47371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dirty="0"/>
                <a:t>Charge Equivalente en Bruit</a:t>
              </a:r>
              <a:r>
                <a:rPr lang="fr-FR" sz="1800" dirty="0"/>
                <a:t> (ENC)</a:t>
              </a:r>
            </a:p>
            <a:p>
              <a:pPr eaLnBrk="1" hangingPunct="1"/>
              <a:r>
                <a:rPr lang="fr-FR" sz="1400" dirty="0"/>
                <a:t>C’est la charge qui, présentée en entrée du système complet, produit un signal d’amplitude égale à la valeur efficace de bruit en sortie </a:t>
              </a:r>
            </a:p>
          </p:txBody>
        </p:sp>
        <p:graphicFrame>
          <p:nvGraphicFramePr>
            <p:cNvPr id="32787" name="Objet 19"/>
            <p:cNvGraphicFramePr>
              <a:graphicFrameLocks noChangeAspect="1"/>
            </p:cNvGraphicFramePr>
            <p:nvPr>
              <p:extLst>
                <p:ext uri="{D42A27DB-BD31-4B8C-83A1-F6EECF244321}">
                  <p14:modId xmlns:p14="http://schemas.microsoft.com/office/powerpoint/2010/main" val="3433385038"/>
                </p:ext>
              </p:extLst>
            </p:nvPr>
          </p:nvGraphicFramePr>
          <p:xfrm>
            <a:off x="5076825" y="5373688"/>
            <a:ext cx="1906588" cy="388937"/>
          </p:xfrm>
          <a:graphic>
            <a:graphicData uri="http://schemas.openxmlformats.org/presentationml/2006/ole">
              <mc:AlternateContent xmlns:mc="http://schemas.openxmlformats.org/markup-compatibility/2006">
                <mc:Choice xmlns:v="urn:schemas-microsoft-com:vml" Requires="v">
                  <p:oleObj spid="_x0000_s32896" name="Équation" r:id="rId9" imgW="1396394" imgH="317362" progId="Equation.3">
                    <p:embed/>
                  </p:oleObj>
                </mc:Choice>
                <mc:Fallback>
                  <p:oleObj name="Équation" r:id="rId9" imgW="1396394" imgH="317362" progId="Equation.3">
                    <p:embed/>
                    <p:pic>
                      <p:nvPicPr>
                        <p:cNvPr id="0" name="Objet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6825" y="5373688"/>
                          <a:ext cx="1906588" cy="388937"/>
                        </a:xfrm>
                        <a:prstGeom prst="rect">
                          <a:avLst/>
                        </a:prstGeom>
                        <a:noFill/>
                        <a:ln w="31750">
                          <a:solidFill>
                            <a:srgbClr val="3333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 name="Groupe 5"/>
          <p:cNvGrpSpPr/>
          <p:nvPr/>
        </p:nvGrpSpPr>
        <p:grpSpPr>
          <a:xfrm>
            <a:off x="664091" y="1998663"/>
            <a:ext cx="2629112" cy="2881312"/>
            <a:chOff x="664091" y="1998663"/>
            <a:chExt cx="2629112" cy="2881312"/>
          </a:xfrm>
        </p:grpSpPr>
        <p:sp>
          <p:nvSpPr>
            <p:cNvPr id="32791" name="ZoneTexte 21"/>
            <p:cNvSpPr txBox="1">
              <a:spLocks noChangeArrowheads="1"/>
            </p:cNvSpPr>
            <p:nvPr/>
          </p:nvSpPr>
          <p:spPr bwMode="auto">
            <a:xfrm>
              <a:off x="664091" y="2997200"/>
              <a:ext cx="2629112" cy="36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dirty="0"/>
                <a:t>Le filtre optimal</a:t>
              </a:r>
            </a:p>
          </p:txBody>
        </p:sp>
        <p:cxnSp>
          <p:nvCxnSpPr>
            <p:cNvPr id="10" name="Connecteur droit 9"/>
            <p:cNvCxnSpPr/>
            <p:nvPr/>
          </p:nvCxnSpPr>
          <p:spPr bwMode="auto">
            <a:xfrm flipH="1">
              <a:off x="1547813" y="4346575"/>
              <a:ext cx="576262" cy="503238"/>
            </a:xfrm>
            <a:prstGeom prst="line">
              <a:avLst/>
            </a:prstGeom>
            <a:ln w="28575">
              <a:solidFill>
                <a:srgbClr val="DC6308"/>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bwMode="auto">
            <a:xfrm>
              <a:off x="2125663" y="4346575"/>
              <a:ext cx="573087" cy="533400"/>
            </a:xfrm>
            <a:prstGeom prst="line">
              <a:avLst/>
            </a:prstGeom>
            <a:ln w="28575">
              <a:solidFill>
                <a:srgbClr val="DC6308"/>
              </a:solidFill>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rot="11080000">
              <a:off x="1446213" y="1998663"/>
              <a:ext cx="858837" cy="2616200"/>
            </a:xfrm>
            <a:prstGeom prst="arc">
              <a:avLst>
                <a:gd name="adj1" fmla="val 16200000"/>
                <a:gd name="adj2" fmla="val 21313858"/>
              </a:avLst>
            </a:prstGeom>
            <a:ln w="12700">
              <a:solidFill>
                <a:srgbClr val="DC6308"/>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grpSp>
      <p:sp>
        <p:nvSpPr>
          <p:cNvPr id="32789" name="ZoneTexte 28"/>
          <p:cNvSpPr txBox="1">
            <a:spLocks noChangeArrowheads="1"/>
          </p:cNvSpPr>
          <p:nvPr/>
        </p:nvSpPr>
        <p:spPr bwMode="auto">
          <a:xfrm>
            <a:off x="996950" y="5908675"/>
            <a:ext cx="751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dirty="0"/>
              <a:t>On veut la CEB la plus petite possible </a:t>
            </a:r>
            <a:r>
              <a:rPr lang="fr-FR" sz="1800" dirty="0">
                <a:sym typeface="Wingdings" pitchFamily="2" charset="2"/>
              </a:rPr>
              <a:t> le S/B le plus grand</a:t>
            </a:r>
            <a:endParaRPr lang="fr-FR"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781"/>
                                        </p:tgtEl>
                                        <p:attrNameLst>
                                          <p:attrName>style.visibility</p:attrName>
                                        </p:attrNameLst>
                                      </p:cBhvr>
                                      <p:to>
                                        <p:strVal val="visible"/>
                                      </p:to>
                                    </p:set>
                                    <p:anim calcmode="lin" valueType="num">
                                      <p:cBhvr>
                                        <p:cTn id="14" dur="500" fill="hold"/>
                                        <p:tgtEl>
                                          <p:spTgt spid="32781"/>
                                        </p:tgtEl>
                                        <p:attrNameLst>
                                          <p:attrName>ppt_w</p:attrName>
                                        </p:attrNameLst>
                                      </p:cBhvr>
                                      <p:tavLst>
                                        <p:tav tm="0">
                                          <p:val>
                                            <p:fltVal val="0"/>
                                          </p:val>
                                        </p:tav>
                                        <p:tav tm="100000">
                                          <p:val>
                                            <p:strVal val="#ppt_w"/>
                                          </p:val>
                                        </p:tav>
                                      </p:tavLst>
                                    </p:anim>
                                    <p:anim calcmode="lin" valueType="num">
                                      <p:cBhvr>
                                        <p:cTn id="15" dur="500" fill="hold"/>
                                        <p:tgtEl>
                                          <p:spTgt spid="32781"/>
                                        </p:tgtEl>
                                        <p:attrNameLst>
                                          <p:attrName>ppt_h</p:attrName>
                                        </p:attrNameLst>
                                      </p:cBhvr>
                                      <p:tavLst>
                                        <p:tav tm="0">
                                          <p:val>
                                            <p:fltVal val="0"/>
                                          </p:val>
                                        </p:tav>
                                        <p:tav tm="100000">
                                          <p:val>
                                            <p:strVal val="#ppt_h"/>
                                          </p:val>
                                        </p:tav>
                                      </p:tavLst>
                                    </p:anim>
                                    <p:animEffect transition="in" filter="fade">
                                      <p:cBhvr>
                                        <p:cTn id="16" dur="500"/>
                                        <p:tgtEl>
                                          <p:spTgt spid="3278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2790"/>
                                        </p:tgtEl>
                                        <p:attrNameLst>
                                          <p:attrName>style.visibility</p:attrName>
                                        </p:attrNameLst>
                                      </p:cBhvr>
                                      <p:to>
                                        <p:strVal val="visible"/>
                                      </p:to>
                                    </p:set>
                                    <p:anim calcmode="lin" valueType="num">
                                      <p:cBhvr>
                                        <p:cTn id="21" dur="500" fill="hold"/>
                                        <p:tgtEl>
                                          <p:spTgt spid="32790"/>
                                        </p:tgtEl>
                                        <p:attrNameLst>
                                          <p:attrName>ppt_w</p:attrName>
                                        </p:attrNameLst>
                                      </p:cBhvr>
                                      <p:tavLst>
                                        <p:tav tm="0">
                                          <p:val>
                                            <p:fltVal val="0"/>
                                          </p:val>
                                        </p:tav>
                                        <p:tav tm="100000">
                                          <p:val>
                                            <p:strVal val="#ppt_w"/>
                                          </p:val>
                                        </p:tav>
                                      </p:tavLst>
                                    </p:anim>
                                    <p:anim calcmode="lin" valueType="num">
                                      <p:cBhvr>
                                        <p:cTn id="22" dur="500" fill="hold"/>
                                        <p:tgtEl>
                                          <p:spTgt spid="32790"/>
                                        </p:tgtEl>
                                        <p:attrNameLst>
                                          <p:attrName>ppt_h</p:attrName>
                                        </p:attrNameLst>
                                      </p:cBhvr>
                                      <p:tavLst>
                                        <p:tav tm="0">
                                          <p:val>
                                            <p:fltVal val="0"/>
                                          </p:val>
                                        </p:tav>
                                        <p:tav tm="100000">
                                          <p:val>
                                            <p:strVal val="#ppt_h"/>
                                          </p:val>
                                        </p:tav>
                                      </p:tavLst>
                                    </p:anim>
                                    <p:animEffect transition="in" filter="fade">
                                      <p:cBhvr>
                                        <p:cTn id="23" dur="500"/>
                                        <p:tgtEl>
                                          <p:spTgt spid="3279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2789"/>
                                        </p:tgtEl>
                                        <p:attrNameLst>
                                          <p:attrName>style.visibility</p:attrName>
                                        </p:attrNameLst>
                                      </p:cBhvr>
                                      <p:to>
                                        <p:strVal val="visible"/>
                                      </p:to>
                                    </p:set>
                                    <p:anim calcmode="lin" valueType="num">
                                      <p:cBhvr>
                                        <p:cTn id="61" dur="500" fill="hold"/>
                                        <p:tgtEl>
                                          <p:spTgt spid="32789"/>
                                        </p:tgtEl>
                                        <p:attrNameLst>
                                          <p:attrName>ppt_w</p:attrName>
                                        </p:attrNameLst>
                                      </p:cBhvr>
                                      <p:tavLst>
                                        <p:tav tm="0">
                                          <p:val>
                                            <p:fltVal val="0"/>
                                          </p:val>
                                        </p:tav>
                                        <p:tav tm="100000">
                                          <p:val>
                                            <p:strVal val="#ppt_w"/>
                                          </p:val>
                                        </p:tav>
                                      </p:tavLst>
                                    </p:anim>
                                    <p:anim calcmode="lin" valueType="num">
                                      <p:cBhvr>
                                        <p:cTn id="62" dur="500" fill="hold"/>
                                        <p:tgtEl>
                                          <p:spTgt spid="32789"/>
                                        </p:tgtEl>
                                        <p:attrNameLst>
                                          <p:attrName>ppt_h</p:attrName>
                                        </p:attrNameLst>
                                      </p:cBhvr>
                                      <p:tavLst>
                                        <p:tav tm="0">
                                          <p:val>
                                            <p:fltVal val="0"/>
                                          </p:val>
                                        </p:tav>
                                        <p:tav tm="100000">
                                          <p:val>
                                            <p:strVal val="#ppt_h"/>
                                          </p:val>
                                        </p:tav>
                                      </p:tavLst>
                                    </p:anim>
                                    <p:animEffect transition="in" filter="fade">
                                      <p:cBhvr>
                                        <p:cTn id="63" dur="500"/>
                                        <p:tgtEl>
                                          <p:spTgt spid="32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1" grpId="0"/>
      <p:bldP spid="19" grpId="0" animBg="1"/>
      <p:bldP spid="3278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space réservé du numéro de diapositive 9"/>
          <p:cNvSpPr>
            <a:spLocks noGrp="1"/>
          </p:cNvSpPr>
          <p:nvPr>
            <p:ph type="sldNum" sz="quarter" idx="12"/>
          </p:nvPr>
        </p:nvSpPr>
        <p:spPr>
          <a:xfrm>
            <a:off x="7924800" y="6356350"/>
            <a:ext cx="762000" cy="365125"/>
          </a:xfrm>
        </p:spPr>
        <p:txBody>
          <a:bodyPr/>
          <a:lstStyle/>
          <a:p>
            <a:pPr>
              <a:defRPr/>
            </a:pPr>
            <a:fld id="{331320CB-AAF0-4BD5-B28B-75745B2A9B0E}" type="slidenum">
              <a:rPr lang="fr-FR">
                <a:solidFill>
                  <a:schemeClr val="tx1">
                    <a:lumMod val="50000"/>
                    <a:lumOff val="50000"/>
                  </a:schemeClr>
                </a:solidFill>
              </a:rPr>
              <a:pPr>
                <a:defRPr/>
              </a:pPr>
              <a:t>27</a:t>
            </a:fld>
            <a:endParaRPr lang="fr-FR" dirty="0">
              <a:solidFill>
                <a:schemeClr val="tx1">
                  <a:lumMod val="50000"/>
                  <a:lumOff val="50000"/>
                </a:schemeClr>
              </a:solidFill>
            </a:endParaRPr>
          </a:p>
        </p:txBody>
      </p:sp>
      <p:sp>
        <p:nvSpPr>
          <p:cNvPr id="33795" name="Text Box 9"/>
          <p:cNvSpPr txBox="1">
            <a:spLocks noChangeArrowheads="1"/>
          </p:cNvSpPr>
          <p:nvPr/>
        </p:nvSpPr>
        <p:spPr bwMode="auto">
          <a:xfrm>
            <a:off x="250825" y="115888"/>
            <a:ext cx="8426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Minimiser le bruit / au signal utile : le filtrage</a:t>
            </a:r>
          </a:p>
        </p:txBody>
      </p:sp>
      <p:sp>
        <p:nvSpPr>
          <p:cNvPr id="33796"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3797" name="Text Box 2"/>
          <p:cNvSpPr txBox="1">
            <a:spLocks noChangeArrowheads="1"/>
          </p:cNvSpPr>
          <p:nvPr/>
        </p:nvSpPr>
        <p:spPr bwMode="auto">
          <a:xfrm>
            <a:off x="288925" y="666750"/>
            <a:ext cx="54213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t>Est-ce que l’on améliore bien les choses ?</a:t>
            </a:r>
          </a:p>
        </p:txBody>
      </p:sp>
      <p:sp>
        <p:nvSpPr>
          <p:cNvPr id="33800" name="ZoneTexte 5"/>
          <p:cNvSpPr txBox="1">
            <a:spLocks noChangeArrowheads="1"/>
          </p:cNvSpPr>
          <p:nvPr/>
        </p:nvSpPr>
        <p:spPr bwMode="auto">
          <a:xfrm>
            <a:off x="598488" y="2060575"/>
            <a:ext cx="44640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dirty="0"/>
              <a:t>En sortie du PAC</a:t>
            </a:r>
          </a:p>
          <a:p>
            <a:pPr eaLnBrk="1" hangingPunct="1"/>
            <a:endParaRPr lang="fr-FR" sz="1800" dirty="0"/>
          </a:p>
          <a:p>
            <a:pPr eaLnBrk="1" hangingPunct="1"/>
            <a:r>
              <a:rPr lang="fr-FR" sz="1800" dirty="0"/>
              <a:t>Le bruit mesuré = 878 µV</a:t>
            </a:r>
            <a:r>
              <a:rPr lang="fr-FR" sz="1800" baseline="-25000" dirty="0"/>
              <a:t>RMS </a:t>
            </a:r>
          </a:p>
          <a:p>
            <a:pPr eaLnBrk="1" hangingPunct="1"/>
            <a:endParaRPr lang="fr-FR" sz="1800" dirty="0"/>
          </a:p>
          <a:p>
            <a:pPr eaLnBrk="1" hangingPunct="1"/>
            <a:r>
              <a:rPr lang="fr-FR" sz="1800" dirty="0">
                <a:sym typeface="Wingdings" pitchFamily="2" charset="2"/>
              </a:rPr>
              <a:t>Pour </a:t>
            </a:r>
            <a:r>
              <a:rPr lang="fr-FR" sz="1800" dirty="0" err="1">
                <a:sym typeface="Wingdings" pitchFamily="2" charset="2"/>
              </a:rPr>
              <a:t>Cf</a:t>
            </a:r>
            <a:r>
              <a:rPr lang="fr-FR" sz="1800" dirty="0">
                <a:sym typeface="Wingdings" pitchFamily="2" charset="2"/>
              </a:rPr>
              <a:t> = 2,2 pF  </a:t>
            </a:r>
            <a:r>
              <a:rPr lang="fr-FR" sz="1800" dirty="0" err="1">
                <a:sym typeface="Wingdings" pitchFamily="2" charset="2"/>
              </a:rPr>
              <a:t>Vout</a:t>
            </a:r>
            <a:r>
              <a:rPr lang="fr-FR" sz="1800" dirty="0">
                <a:sym typeface="Wingdings" pitchFamily="2" charset="2"/>
              </a:rPr>
              <a:t> = -20 mV/MeV</a:t>
            </a:r>
          </a:p>
          <a:p>
            <a:pPr eaLnBrk="1" hangingPunct="1"/>
            <a:endParaRPr lang="fr-FR" sz="1800" dirty="0">
              <a:sym typeface="Wingdings" pitchFamily="2" charset="2"/>
            </a:endParaRPr>
          </a:p>
          <a:p>
            <a:pPr eaLnBrk="1" hangingPunct="1"/>
            <a:r>
              <a:rPr lang="fr-FR" sz="1800" dirty="0">
                <a:sym typeface="Wingdings" pitchFamily="2" charset="2"/>
              </a:rPr>
              <a:t>Ce qui donne </a:t>
            </a:r>
            <a:r>
              <a:rPr lang="fr-FR" sz="1800" dirty="0" err="1">
                <a:sym typeface="Wingdings" pitchFamily="2" charset="2"/>
              </a:rPr>
              <a:t>CEB</a:t>
            </a:r>
            <a:r>
              <a:rPr lang="fr-FR" sz="1800" baseline="-25000" dirty="0" err="1">
                <a:sym typeface="Wingdings" pitchFamily="2" charset="2"/>
              </a:rPr>
              <a:t>pac</a:t>
            </a:r>
            <a:r>
              <a:rPr lang="fr-FR" sz="1800" dirty="0">
                <a:sym typeface="Wingdings" pitchFamily="2" charset="2"/>
              </a:rPr>
              <a:t> = </a:t>
            </a:r>
            <a:r>
              <a:rPr lang="fr-FR" sz="1800" dirty="0">
                <a:solidFill>
                  <a:srgbClr val="FF0000"/>
                </a:solidFill>
                <a:sym typeface="Wingdings" pitchFamily="2" charset="2"/>
              </a:rPr>
              <a:t>44 </a:t>
            </a:r>
            <a:r>
              <a:rPr lang="fr-FR" sz="1800" dirty="0" err="1">
                <a:solidFill>
                  <a:srgbClr val="FF0000"/>
                </a:solidFill>
              </a:rPr>
              <a:t>keV</a:t>
            </a:r>
            <a:r>
              <a:rPr lang="fr-FR" sz="1800" baseline="-25000" dirty="0" err="1">
                <a:solidFill>
                  <a:srgbClr val="FF0000"/>
                </a:solidFill>
              </a:rPr>
              <a:t>Si</a:t>
            </a:r>
            <a:r>
              <a:rPr lang="fr-FR" sz="1800" dirty="0">
                <a:solidFill>
                  <a:srgbClr val="FF0000"/>
                </a:solidFill>
                <a:sym typeface="Wingdings" pitchFamily="2" charset="2"/>
              </a:rPr>
              <a:t> </a:t>
            </a:r>
            <a:endParaRPr lang="fr-FR" sz="1800" dirty="0">
              <a:solidFill>
                <a:srgbClr val="FF0000"/>
              </a:solidFill>
            </a:endParaRPr>
          </a:p>
        </p:txBody>
      </p:sp>
      <p:grpSp>
        <p:nvGrpSpPr>
          <p:cNvPr id="2" name="Groupe 1"/>
          <p:cNvGrpSpPr/>
          <p:nvPr/>
        </p:nvGrpSpPr>
        <p:grpSpPr>
          <a:xfrm>
            <a:off x="344488" y="603250"/>
            <a:ext cx="8026400" cy="1385888"/>
            <a:chOff x="344488" y="603250"/>
            <a:chExt cx="8026400" cy="1385888"/>
          </a:xfrm>
        </p:grpSpPr>
        <p:pic>
          <p:nvPicPr>
            <p:cNvPr id="33798" name="Picture 7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488" y="1341438"/>
              <a:ext cx="509587"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9" name="ZoneTexte 1"/>
            <p:cNvSpPr txBox="1">
              <a:spLocks noChangeArrowheads="1"/>
            </p:cNvSpPr>
            <p:nvPr/>
          </p:nvSpPr>
          <p:spPr bwMode="auto">
            <a:xfrm>
              <a:off x="971550" y="1370013"/>
              <a:ext cx="6848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dirty="0"/>
                <a:t>Petit calcul </a:t>
              </a:r>
              <a:r>
                <a:rPr lang="fr-FR" sz="1800" dirty="0"/>
                <a:t>de la CEB pour notre cas précédent: </a:t>
              </a:r>
            </a:p>
          </p:txBody>
        </p:sp>
        <p:sp>
          <p:nvSpPr>
            <p:cNvPr id="33804" name="Text Box 37"/>
            <p:cNvSpPr txBox="1">
              <a:spLocks noChangeArrowheads="1"/>
            </p:cNvSpPr>
            <p:nvPr/>
          </p:nvSpPr>
          <p:spPr bwMode="auto">
            <a:xfrm>
              <a:off x="6897688" y="603250"/>
              <a:ext cx="1473200" cy="138588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dirty="0" err="1">
                  <a:solidFill>
                    <a:srgbClr val="000000"/>
                  </a:solidFill>
                </a:rPr>
                <a:t>Rf</a:t>
              </a:r>
              <a:r>
                <a:rPr lang="fr-FR" sz="1400" dirty="0">
                  <a:solidFill>
                    <a:srgbClr val="000000"/>
                  </a:solidFill>
                </a:rPr>
                <a:t> = 100 M</a:t>
              </a:r>
              <a:r>
                <a:rPr lang="el-GR" sz="1400" dirty="0">
                  <a:solidFill>
                    <a:srgbClr val="000000"/>
                  </a:solidFill>
                </a:rPr>
                <a:t>Ω</a:t>
              </a:r>
              <a:r>
                <a:rPr lang="fr-FR" sz="1400" dirty="0">
                  <a:solidFill>
                    <a:srgbClr val="000000"/>
                  </a:solidFill>
                </a:rPr>
                <a:t> </a:t>
              </a:r>
            </a:p>
            <a:p>
              <a:pPr eaLnBrk="1" hangingPunct="1"/>
              <a:r>
                <a:rPr lang="fr-FR" sz="1400" dirty="0" err="1">
                  <a:solidFill>
                    <a:srgbClr val="000000"/>
                  </a:solidFill>
                </a:rPr>
                <a:t>Cf</a:t>
              </a:r>
              <a:r>
                <a:rPr lang="fr-FR" sz="1400" dirty="0">
                  <a:solidFill>
                    <a:srgbClr val="000000"/>
                  </a:solidFill>
                </a:rPr>
                <a:t> = 2,2 pF </a:t>
              </a:r>
            </a:p>
            <a:p>
              <a:pPr eaLnBrk="1" hangingPunct="1"/>
              <a:r>
                <a:rPr lang="fr-FR" sz="1400" dirty="0">
                  <a:solidFill>
                    <a:srgbClr val="000000"/>
                  </a:solidFill>
                </a:rPr>
                <a:t>en</a:t>
              </a:r>
              <a:r>
                <a:rPr lang="fr-FR" sz="1400" baseline="30000" dirty="0">
                  <a:solidFill>
                    <a:srgbClr val="000000"/>
                  </a:solidFill>
                </a:rPr>
                <a:t> </a:t>
              </a:r>
              <a:r>
                <a:rPr lang="fr-FR" sz="1400" dirty="0">
                  <a:solidFill>
                    <a:srgbClr val="000000"/>
                  </a:solidFill>
                </a:rPr>
                <a:t>≈ 7 </a:t>
              </a:r>
              <a:r>
                <a:rPr lang="fr-FR" sz="1400" dirty="0" err="1">
                  <a:solidFill>
                    <a:srgbClr val="000000"/>
                  </a:solidFill>
                </a:rPr>
                <a:t>nV</a:t>
              </a:r>
              <a:r>
                <a:rPr lang="fr-FR" sz="1400" dirty="0">
                  <a:solidFill>
                    <a:srgbClr val="000000"/>
                  </a:solidFill>
                </a:rPr>
                <a:t>/√Hz</a:t>
              </a:r>
            </a:p>
            <a:p>
              <a:pPr eaLnBrk="1" hangingPunct="1"/>
              <a:r>
                <a:rPr lang="fr-FR" sz="1400" dirty="0">
                  <a:solidFill>
                    <a:srgbClr val="000000"/>
                  </a:solidFill>
                </a:rPr>
                <a:t>Détecteur Si </a:t>
              </a:r>
            </a:p>
            <a:p>
              <a:pPr eaLnBrk="1" hangingPunct="1"/>
              <a:r>
                <a:rPr lang="fr-FR" sz="1400" dirty="0">
                  <a:solidFill>
                    <a:srgbClr val="000000"/>
                  </a:solidFill>
                </a:rPr>
                <a:t>Cd = 120 pF </a:t>
              </a:r>
            </a:p>
            <a:p>
              <a:pPr eaLnBrk="1" hangingPunct="1"/>
              <a:r>
                <a:rPr lang="fr-FR" sz="1400" dirty="0">
                  <a:solidFill>
                    <a:srgbClr val="000000"/>
                  </a:solidFill>
                </a:rPr>
                <a:t>in ≈ 40 </a:t>
              </a:r>
              <a:r>
                <a:rPr lang="fr-FR" sz="1400" dirty="0" err="1">
                  <a:solidFill>
                    <a:srgbClr val="000000"/>
                  </a:solidFill>
                </a:rPr>
                <a:t>fA</a:t>
              </a:r>
              <a:r>
                <a:rPr lang="fr-FR" sz="1400" dirty="0">
                  <a:solidFill>
                    <a:srgbClr val="000000"/>
                  </a:solidFill>
                </a:rPr>
                <a:t>/√Hz</a:t>
              </a:r>
            </a:p>
          </p:txBody>
        </p:sp>
      </p:grpSp>
      <p:grpSp>
        <p:nvGrpSpPr>
          <p:cNvPr id="3" name="Groupe 2"/>
          <p:cNvGrpSpPr/>
          <p:nvPr/>
        </p:nvGrpSpPr>
        <p:grpSpPr>
          <a:xfrm>
            <a:off x="5010150" y="2060575"/>
            <a:ext cx="4518025" cy="2376488"/>
            <a:chOff x="5010150" y="2060575"/>
            <a:chExt cx="4518025" cy="2376488"/>
          </a:xfrm>
        </p:grpSpPr>
        <p:cxnSp>
          <p:nvCxnSpPr>
            <p:cNvPr id="8" name="Connecteur droit 7"/>
            <p:cNvCxnSpPr/>
            <p:nvPr/>
          </p:nvCxnSpPr>
          <p:spPr>
            <a:xfrm>
              <a:off x="5010150" y="2205038"/>
              <a:ext cx="0" cy="223202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802" name="ZoneTexte 41"/>
            <p:cNvSpPr txBox="1">
              <a:spLocks noChangeArrowheads="1"/>
            </p:cNvSpPr>
            <p:nvPr/>
          </p:nvSpPr>
          <p:spPr bwMode="auto">
            <a:xfrm>
              <a:off x="5062538" y="2060575"/>
              <a:ext cx="44656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En sortie du filtre optimal</a:t>
              </a:r>
            </a:p>
            <a:p>
              <a:pPr eaLnBrk="1" hangingPunct="1"/>
              <a:endParaRPr lang="fr-FR" sz="1800"/>
            </a:p>
            <a:p>
              <a:pPr eaLnBrk="1" hangingPunct="1"/>
              <a:endParaRPr lang="fr-FR" sz="1800">
                <a:sym typeface="Wingdings" pitchFamily="2" charset="2"/>
              </a:endParaRPr>
            </a:p>
            <a:p>
              <a:pPr eaLnBrk="1" hangingPunct="1"/>
              <a:endParaRPr lang="fr-FR" sz="1800">
                <a:sym typeface="Wingdings" pitchFamily="2" charset="2"/>
              </a:endParaRPr>
            </a:p>
            <a:p>
              <a:pPr eaLnBrk="1" hangingPunct="1"/>
              <a:endParaRPr lang="fr-FR" sz="1800">
                <a:sym typeface="Wingdings" pitchFamily="2" charset="2"/>
              </a:endParaRPr>
            </a:p>
            <a:p>
              <a:pPr eaLnBrk="1" hangingPunct="1"/>
              <a:r>
                <a:rPr lang="fr-FR" sz="1800">
                  <a:sym typeface="Wingdings" pitchFamily="2" charset="2"/>
                </a:rPr>
                <a:t>Ce qui donne CEB</a:t>
              </a:r>
              <a:r>
                <a:rPr lang="fr-FR" sz="1800" baseline="-25000">
                  <a:sym typeface="Wingdings" pitchFamily="2" charset="2"/>
                </a:rPr>
                <a:t>∞</a:t>
              </a:r>
              <a:r>
                <a:rPr lang="fr-FR" sz="1800">
                  <a:sym typeface="Wingdings" pitchFamily="2" charset="2"/>
                </a:rPr>
                <a:t> </a:t>
              </a:r>
              <a:endParaRPr lang="fr-FR" sz="1800"/>
            </a:p>
          </p:txBody>
        </p:sp>
        <p:graphicFrame>
          <p:nvGraphicFramePr>
            <p:cNvPr id="33803" name="Objet 8"/>
            <p:cNvGraphicFramePr>
              <a:graphicFrameLocks noChangeAspect="1"/>
            </p:cNvGraphicFramePr>
            <p:nvPr>
              <p:extLst>
                <p:ext uri="{D42A27DB-BD31-4B8C-83A1-F6EECF244321}">
                  <p14:modId xmlns:p14="http://schemas.microsoft.com/office/powerpoint/2010/main" val="4209448707"/>
                </p:ext>
              </p:extLst>
            </p:nvPr>
          </p:nvGraphicFramePr>
          <p:xfrm>
            <a:off x="5795963" y="2852738"/>
            <a:ext cx="1906587" cy="388937"/>
          </p:xfrm>
          <a:graphic>
            <a:graphicData uri="http://schemas.openxmlformats.org/presentationml/2006/ole">
              <mc:AlternateContent xmlns:mc="http://schemas.openxmlformats.org/markup-compatibility/2006">
                <mc:Choice xmlns:v="urn:schemas-microsoft-com:vml" Requires="v">
                  <p:oleObj spid="_x0000_s33872" name="Équation" r:id="rId5" imgW="1396394" imgH="317362" progId="Equation.3">
                    <p:embed/>
                  </p:oleObj>
                </mc:Choice>
                <mc:Fallback>
                  <p:oleObj name="Équation" r:id="rId5" imgW="1396394" imgH="317362" progId="Equation.3">
                    <p:embed/>
                    <p:pic>
                      <p:nvPicPr>
                        <p:cNvPr id="0" name="Obje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5963" y="2852738"/>
                          <a:ext cx="1906587" cy="388937"/>
                        </a:xfrm>
                        <a:prstGeom prst="rect">
                          <a:avLst/>
                        </a:prstGeom>
                        <a:noFill/>
                        <a:ln w="31750">
                          <a:solidFill>
                            <a:srgbClr val="3333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805" name="Text Box 22"/>
            <p:cNvSpPr txBox="1">
              <a:spLocks noChangeArrowheads="1"/>
            </p:cNvSpPr>
            <p:nvPr/>
          </p:nvSpPr>
          <p:spPr bwMode="auto">
            <a:xfrm>
              <a:off x="7164388" y="3429000"/>
              <a:ext cx="2195512"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 1,83.10</a:t>
              </a:r>
              <a:r>
                <a:rPr lang="fr-FR" sz="1800" baseline="30000"/>
                <a:t>-16 </a:t>
              </a:r>
              <a:r>
                <a:rPr lang="fr-FR" sz="1800"/>
                <a:t>C</a:t>
              </a:r>
            </a:p>
            <a:p>
              <a:pPr eaLnBrk="1" hangingPunct="1"/>
              <a:r>
                <a:rPr lang="fr-FR" sz="1800"/>
                <a:t>= 1150 e-</a:t>
              </a:r>
            </a:p>
            <a:p>
              <a:pPr eaLnBrk="1" hangingPunct="1"/>
              <a:r>
                <a:rPr lang="fr-FR" sz="1800"/>
                <a:t>= </a:t>
              </a:r>
              <a:r>
                <a:rPr lang="fr-FR" sz="1800">
                  <a:solidFill>
                    <a:srgbClr val="00B050"/>
                  </a:solidFill>
                </a:rPr>
                <a:t>4 keV</a:t>
              </a:r>
              <a:r>
                <a:rPr lang="fr-FR" sz="1800" baseline="-25000">
                  <a:solidFill>
                    <a:srgbClr val="00B050"/>
                  </a:solidFill>
                </a:rPr>
                <a:t>Si</a:t>
              </a:r>
            </a:p>
          </p:txBody>
        </p:sp>
      </p:grpSp>
      <p:sp>
        <p:nvSpPr>
          <p:cNvPr id="33806" name="ZoneTexte 11"/>
          <p:cNvSpPr txBox="1">
            <a:spLocks noChangeArrowheads="1"/>
          </p:cNvSpPr>
          <p:nvPr/>
        </p:nvSpPr>
        <p:spPr bwMode="auto">
          <a:xfrm>
            <a:off x="5062538" y="4335463"/>
            <a:ext cx="3830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dirty="0"/>
              <a:t>C’est donc bien meilleur!</a:t>
            </a:r>
          </a:p>
        </p:txBody>
      </p:sp>
      <p:grpSp>
        <p:nvGrpSpPr>
          <p:cNvPr id="33807" name="Groupe 23"/>
          <p:cNvGrpSpPr>
            <a:grpSpLocks/>
          </p:cNvGrpSpPr>
          <p:nvPr/>
        </p:nvGrpSpPr>
        <p:grpSpPr bwMode="auto">
          <a:xfrm>
            <a:off x="355600" y="4848225"/>
            <a:ext cx="8537575" cy="1312863"/>
            <a:chOff x="354807" y="4848734"/>
            <a:chExt cx="8537792" cy="1312307"/>
          </a:xfrm>
        </p:grpSpPr>
        <p:pic>
          <p:nvPicPr>
            <p:cNvPr id="33808"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807" y="4848734"/>
              <a:ext cx="104775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9" name="ZoneTexte 13"/>
            <p:cNvSpPr txBox="1">
              <a:spLocks noChangeArrowheads="1"/>
            </p:cNvSpPr>
            <p:nvPr/>
          </p:nvSpPr>
          <p:spPr bwMode="auto">
            <a:xfrm>
              <a:off x="1402556" y="4869200"/>
              <a:ext cx="74900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Le filtre optimal n’est pas causal, il n’a donc pas d’existence physique </a:t>
              </a:r>
              <a:r>
                <a:rPr lang="fr-FR" sz="1800">
                  <a:sym typeface="Wingdings" pitchFamily="2" charset="2"/>
                </a:rPr>
                <a:t> En pratique, on cherche à s’en approcher.</a:t>
              </a:r>
            </a:p>
            <a:p>
              <a:pPr eaLnBrk="1" hangingPunct="1"/>
              <a:r>
                <a:rPr lang="fr-FR" sz="1800"/>
                <a:t>Ces filtres pourront s’exprimer en fonction de </a:t>
              </a:r>
              <a:r>
                <a:rPr lang="fr-FR" sz="1800">
                  <a:sym typeface="Wingdings" pitchFamily="2" charset="2"/>
                </a:rPr>
                <a:t>CEB</a:t>
              </a:r>
              <a:r>
                <a:rPr lang="fr-FR" sz="1800" baseline="-25000">
                  <a:sym typeface="Wingdings" pitchFamily="2" charset="2"/>
                </a:rPr>
                <a:t>∞</a:t>
              </a:r>
              <a:r>
                <a:rPr lang="fr-FR" sz="1800">
                  <a:sym typeface="Wingdings" pitchFamily="2" charset="2"/>
                </a:rPr>
                <a:t> tel que:</a:t>
              </a:r>
            </a:p>
            <a:p>
              <a:pPr eaLnBrk="1" hangingPunct="1"/>
              <a:endParaRPr lang="fr-FR" sz="1800"/>
            </a:p>
          </p:txBody>
        </p:sp>
        <p:graphicFrame>
          <p:nvGraphicFramePr>
            <p:cNvPr id="33810" name="Objet 17"/>
            <p:cNvGraphicFramePr>
              <a:graphicFrameLocks noChangeAspect="1"/>
            </p:cNvGraphicFramePr>
            <p:nvPr/>
          </p:nvGraphicFramePr>
          <p:xfrm>
            <a:off x="3563860" y="5791709"/>
            <a:ext cx="1816523" cy="336643"/>
          </p:xfrm>
          <a:graphic>
            <a:graphicData uri="http://schemas.openxmlformats.org/presentationml/2006/ole">
              <mc:AlternateContent xmlns:mc="http://schemas.openxmlformats.org/markup-compatibility/2006">
                <mc:Choice xmlns:v="urn:schemas-microsoft-com:vml" Requires="v">
                  <p:oleObj spid="_x0000_s33873" name="Equation" r:id="rId8" imgW="1167893" imgH="215806" progId="Equation.3">
                    <p:embed/>
                  </p:oleObj>
                </mc:Choice>
                <mc:Fallback>
                  <p:oleObj name="Equation" r:id="rId8" imgW="1167893" imgH="215806" progId="Equation.3">
                    <p:embed/>
                    <p:pic>
                      <p:nvPicPr>
                        <p:cNvPr id="0" name="Obje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3860" y="5791709"/>
                          <a:ext cx="1816523" cy="336643"/>
                        </a:xfrm>
                        <a:prstGeom prst="rect">
                          <a:avLst/>
                        </a:prstGeom>
                        <a:noFill/>
                        <a:ln w="31750">
                          <a:solidFill>
                            <a:srgbClr val="3333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811" name="Text Box 30"/>
            <p:cNvSpPr txBox="1">
              <a:spLocks noChangeArrowheads="1"/>
            </p:cNvSpPr>
            <p:nvPr/>
          </p:nvSpPr>
          <p:spPr bwMode="auto">
            <a:xfrm>
              <a:off x="5592762" y="5791709"/>
              <a:ext cx="13035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avec k</a:t>
              </a:r>
              <a:r>
                <a:rPr lang="fr-FR" sz="1800" baseline="-25000"/>
                <a:t>H</a:t>
              </a:r>
              <a:r>
                <a:rPr lang="fr-FR" sz="1800"/>
                <a:t> &gt; 1</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3800"/>
                                        </p:tgtEl>
                                        <p:attrNameLst>
                                          <p:attrName>style.visibility</p:attrName>
                                        </p:attrNameLst>
                                      </p:cBhvr>
                                      <p:to>
                                        <p:strVal val="visible"/>
                                      </p:to>
                                    </p:set>
                                    <p:anim calcmode="lin" valueType="num">
                                      <p:cBhvr>
                                        <p:cTn id="14" dur="500" fill="hold"/>
                                        <p:tgtEl>
                                          <p:spTgt spid="33800"/>
                                        </p:tgtEl>
                                        <p:attrNameLst>
                                          <p:attrName>ppt_w</p:attrName>
                                        </p:attrNameLst>
                                      </p:cBhvr>
                                      <p:tavLst>
                                        <p:tav tm="0">
                                          <p:val>
                                            <p:fltVal val="0"/>
                                          </p:val>
                                        </p:tav>
                                        <p:tav tm="100000">
                                          <p:val>
                                            <p:strVal val="#ppt_w"/>
                                          </p:val>
                                        </p:tav>
                                      </p:tavLst>
                                    </p:anim>
                                    <p:anim calcmode="lin" valueType="num">
                                      <p:cBhvr>
                                        <p:cTn id="15" dur="500" fill="hold"/>
                                        <p:tgtEl>
                                          <p:spTgt spid="33800"/>
                                        </p:tgtEl>
                                        <p:attrNameLst>
                                          <p:attrName>ppt_h</p:attrName>
                                        </p:attrNameLst>
                                      </p:cBhvr>
                                      <p:tavLst>
                                        <p:tav tm="0">
                                          <p:val>
                                            <p:fltVal val="0"/>
                                          </p:val>
                                        </p:tav>
                                        <p:tav tm="100000">
                                          <p:val>
                                            <p:strVal val="#ppt_h"/>
                                          </p:val>
                                        </p:tav>
                                      </p:tavLst>
                                    </p:anim>
                                    <p:animEffect transition="in" filter="fade">
                                      <p:cBhvr>
                                        <p:cTn id="16" dur="500"/>
                                        <p:tgtEl>
                                          <p:spTgt spid="3380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3806"/>
                                        </p:tgtEl>
                                        <p:attrNameLst>
                                          <p:attrName>style.visibility</p:attrName>
                                        </p:attrNameLst>
                                      </p:cBhvr>
                                      <p:to>
                                        <p:strVal val="visible"/>
                                      </p:to>
                                    </p:set>
                                    <p:anim calcmode="lin" valueType="num">
                                      <p:cBhvr>
                                        <p:cTn id="28" dur="500" fill="hold"/>
                                        <p:tgtEl>
                                          <p:spTgt spid="33806"/>
                                        </p:tgtEl>
                                        <p:attrNameLst>
                                          <p:attrName>ppt_w</p:attrName>
                                        </p:attrNameLst>
                                      </p:cBhvr>
                                      <p:tavLst>
                                        <p:tav tm="0">
                                          <p:val>
                                            <p:fltVal val="0"/>
                                          </p:val>
                                        </p:tav>
                                        <p:tav tm="100000">
                                          <p:val>
                                            <p:strVal val="#ppt_w"/>
                                          </p:val>
                                        </p:tav>
                                      </p:tavLst>
                                    </p:anim>
                                    <p:anim calcmode="lin" valueType="num">
                                      <p:cBhvr>
                                        <p:cTn id="29" dur="500" fill="hold"/>
                                        <p:tgtEl>
                                          <p:spTgt spid="33806"/>
                                        </p:tgtEl>
                                        <p:attrNameLst>
                                          <p:attrName>ppt_h</p:attrName>
                                        </p:attrNameLst>
                                      </p:cBhvr>
                                      <p:tavLst>
                                        <p:tav tm="0">
                                          <p:val>
                                            <p:fltVal val="0"/>
                                          </p:val>
                                        </p:tav>
                                        <p:tav tm="100000">
                                          <p:val>
                                            <p:strVal val="#ppt_h"/>
                                          </p:val>
                                        </p:tav>
                                      </p:tavLst>
                                    </p:anim>
                                    <p:animEffect transition="in" filter="fade">
                                      <p:cBhvr>
                                        <p:cTn id="30" dur="500"/>
                                        <p:tgtEl>
                                          <p:spTgt spid="3380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3807"/>
                                        </p:tgtEl>
                                        <p:attrNameLst>
                                          <p:attrName>style.visibility</p:attrName>
                                        </p:attrNameLst>
                                      </p:cBhvr>
                                      <p:to>
                                        <p:strVal val="visible"/>
                                      </p:to>
                                    </p:set>
                                    <p:anim calcmode="lin" valueType="num">
                                      <p:cBhvr>
                                        <p:cTn id="35" dur="500" fill="hold"/>
                                        <p:tgtEl>
                                          <p:spTgt spid="33807"/>
                                        </p:tgtEl>
                                        <p:attrNameLst>
                                          <p:attrName>ppt_w</p:attrName>
                                        </p:attrNameLst>
                                      </p:cBhvr>
                                      <p:tavLst>
                                        <p:tav tm="0">
                                          <p:val>
                                            <p:fltVal val="0"/>
                                          </p:val>
                                        </p:tav>
                                        <p:tav tm="100000">
                                          <p:val>
                                            <p:strVal val="#ppt_w"/>
                                          </p:val>
                                        </p:tav>
                                      </p:tavLst>
                                    </p:anim>
                                    <p:anim calcmode="lin" valueType="num">
                                      <p:cBhvr>
                                        <p:cTn id="36" dur="500" fill="hold"/>
                                        <p:tgtEl>
                                          <p:spTgt spid="33807"/>
                                        </p:tgtEl>
                                        <p:attrNameLst>
                                          <p:attrName>ppt_h</p:attrName>
                                        </p:attrNameLst>
                                      </p:cBhvr>
                                      <p:tavLst>
                                        <p:tav tm="0">
                                          <p:val>
                                            <p:fltVal val="0"/>
                                          </p:val>
                                        </p:tav>
                                        <p:tav tm="100000">
                                          <p:val>
                                            <p:strVal val="#ppt_h"/>
                                          </p:val>
                                        </p:tav>
                                      </p:tavLst>
                                    </p:anim>
                                    <p:animEffect transition="in" filter="fade">
                                      <p:cBhvr>
                                        <p:cTn id="37" dur="500"/>
                                        <p:tgtEl>
                                          <p:spTgt spid="33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p:bldP spid="3380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3"/>
          <p:cNvSpPr>
            <a:spLocks noChangeArrowheads="1"/>
          </p:cNvSpPr>
          <p:nvPr/>
        </p:nvSpPr>
        <p:spPr bwMode="auto">
          <a:xfrm>
            <a:off x="466725" y="744538"/>
            <a:ext cx="821055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Bef>
                <a:spcPct val="20000"/>
              </a:spcBef>
              <a:buClr>
                <a:schemeClr val="hlink"/>
              </a:buClr>
              <a:buSzPct val="80000"/>
              <a:buFont typeface="Wingdings" pitchFamily="2" charset="2"/>
              <a:buNone/>
            </a:pPr>
            <a:r>
              <a:rPr lang="fr-FR" sz="1800" dirty="0"/>
              <a:t>En pratique, les filtres utilisés le plus souvent sont des </a:t>
            </a:r>
            <a:r>
              <a:rPr lang="fr-FR" sz="1800" b="1" dirty="0"/>
              <a:t>filtres passe-bande de type CR(RC)</a:t>
            </a:r>
            <a:r>
              <a:rPr lang="fr-FR" sz="1800" b="1" baseline="30000" dirty="0"/>
              <a:t>n</a:t>
            </a:r>
            <a:r>
              <a:rPr lang="fr-FR" sz="1800" b="1" dirty="0"/>
              <a:t>. </a:t>
            </a:r>
            <a:r>
              <a:rPr lang="fr-FR" sz="1800" dirty="0"/>
              <a:t>Ce type de filtre est connu sous le nom d’amplificateur de spectroscopie (AS).</a:t>
            </a:r>
          </a:p>
        </p:txBody>
      </p:sp>
      <p:sp>
        <p:nvSpPr>
          <p:cNvPr id="21" name="Espace réservé du numéro de diapositive 9"/>
          <p:cNvSpPr>
            <a:spLocks noGrp="1"/>
          </p:cNvSpPr>
          <p:nvPr>
            <p:ph type="sldNum" sz="quarter" idx="12"/>
          </p:nvPr>
        </p:nvSpPr>
        <p:spPr>
          <a:xfrm>
            <a:off x="7924800" y="6356350"/>
            <a:ext cx="762000" cy="365125"/>
          </a:xfrm>
        </p:spPr>
        <p:txBody>
          <a:bodyPr/>
          <a:lstStyle/>
          <a:p>
            <a:pPr>
              <a:defRPr/>
            </a:pPr>
            <a:fld id="{D24507CB-6FA4-4925-83C6-0D866E6B32F2}" type="slidenum">
              <a:rPr lang="fr-FR">
                <a:solidFill>
                  <a:schemeClr val="tx1">
                    <a:lumMod val="50000"/>
                    <a:lumOff val="50000"/>
                  </a:schemeClr>
                </a:solidFill>
              </a:rPr>
              <a:pPr>
                <a:defRPr/>
              </a:pPr>
              <a:t>28</a:t>
            </a:fld>
            <a:endParaRPr lang="fr-FR" dirty="0">
              <a:solidFill>
                <a:schemeClr val="tx1">
                  <a:lumMod val="50000"/>
                  <a:lumOff val="50000"/>
                </a:schemeClr>
              </a:solidFill>
            </a:endParaRPr>
          </a:p>
        </p:txBody>
      </p:sp>
      <p:sp>
        <p:nvSpPr>
          <p:cNvPr id="34820" name="Text Box 9"/>
          <p:cNvSpPr txBox="1">
            <a:spLocks noChangeArrowheads="1"/>
          </p:cNvSpPr>
          <p:nvPr/>
        </p:nvSpPr>
        <p:spPr bwMode="auto">
          <a:xfrm>
            <a:off x="250825" y="115888"/>
            <a:ext cx="8426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Minimiser le bruit / au signal utile : le filtrage </a:t>
            </a:r>
          </a:p>
        </p:txBody>
      </p:sp>
      <p:sp>
        <p:nvSpPr>
          <p:cNvPr id="34821"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pic>
        <p:nvPicPr>
          <p:cNvPr id="208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343150"/>
            <a:ext cx="41767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91" name="Group 43"/>
          <p:cNvGrpSpPr>
            <a:grpSpLocks/>
          </p:cNvGrpSpPr>
          <p:nvPr/>
        </p:nvGrpSpPr>
        <p:grpSpPr bwMode="auto">
          <a:xfrm>
            <a:off x="539750" y="2127250"/>
            <a:ext cx="2159000" cy="2022475"/>
            <a:chOff x="2699" y="1525"/>
            <a:chExt cx="1360" cy="1274"/>
          </a:xfrm>
        </p:grpSpPr>
        <p:sp>
          <p:nvSpPr>
            <p:cNvPr id="34845" name="Oval 34"/>
            <p:cNvSpPr>
              <a:spLocks noChangeArrowheads="1"/>
            </p:cNvSpPr>
            <p:nvPr/>
          </p:nvSpPr>
          <p:spPr bwMode="auto">
            <a:xfrm>
              <a:off x="2880" y="1525"/>
              <a:ext cx="725" cy="862"/>
            </a:xfrm>
            <a:prstGeom prst="ellipse">
              <a:avLst/>
            </a:prstGeom>
            <a:noFill/>
            <a:ln w="25400" algn="ctr">
              <a:solidFill>
                <a:srgbClr val="FF66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4846" name="Rectangle 36"/>
            <p:cNvSpPr>
              <a:spLocks noChangeArrowheads="1"/>
            </p:cNvSpPr>
            <p:nvPr/>
          </p:nvSpPr>
          <p:spPr bwMode="auto">
            <a:xfrm>
              <a:off x="2699" y="2568"/>
              <a:ext cx="136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20000"/>
                </a:spcBef>
                <a:buClr>
                  <a:schemeClr val="hlink"/>
                </a:buClr>
                <a:buSzPct val="80000"/>
                <a:buFont typeface="Wingdings" pitchFamily="2" charset="2"/>
                <a:buNone/>
              </a:pPr>
              <a:r>
                <a:rPr lang="fr-FR" sz="1800"/>
                <a:t>Enlève le bruit //</a:t>
              </a:r>
            </a:p>
          </p:txBody>
        </p:sp>
        <p:sp>
          <p:nvSpPr>
            <p:cNvPr id="34847" name="Line 37"/>
            <p:cNvSpPr>
              <a:spLocks noChangeShapeType="1"/>
            </p:cNvSpPr>
            <p:nvPr/>
          </p:nvSpPr>
          <p:spPr bwMode="auto">
            <a:xfrm flipV="1">
              <a:off x="3152" y="2387"/>
              <a:ext cx="45" cy="181"/>
            </a:xfrm>
            <a:prstGeom prst="line">
              <a:avLst/>
            </a:prstGeom>
            <a:noFill/>
            <a:ln w="254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2092" name="Group 44"/>
          <p:cNvGrpSpPr>
            <a:grpSpLocks/>
          </p:cNvGrpSpPr>
          <p:nvPr/>
        </p:nvGrpSpPr>
        <p:grpSpPr bwMode="auto">
          <a:xfrm>
            <a:off x="2051050" y="2055813"/>
            <a:ext cx="3097213" cy="2093912"/>
            <a:chOff x="3651" y="1480"/>
            <a:chExt cx="1951" cy="1319"/>
          </a:xfrm>
        </p:grpSpPr>
        <p:sp>
          <p:nvSpPr>
            <p:cNvPr id="34842" name="Oval 35"/>
            <p:cNvSpPr>
              <a:spLocks noChangeArrowheads="1"/>
            </p:cNvSpPr>
            <p:nvPr/>
          </p:nvSpPr>
          <p:spPr bwMode="auto">
            <a:xfrm>
              <a:off x="3651" y="1480"/>
              <a:ext cx="1860" cy="953"/>
            </a:xfrm>
            <a:prstGeom prst="ellipse">
              <a:avLst/>
            </a:prstGeom>
            <a:noFill/>
            <a:ln w="25400" algn="ctr">
              <a:solidFill>
                <a:srgbClr val="FF66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4843" name="Line 38"/>
            <p:cNvSpPr>
              <a:spLocks noChangeShapeType="1"/>
            </p:cNvSpPr>
            <p:nvPr/>
          </p:nvSpPr>
          <p:spPr bwMode="auto">
            <a:xfrm flipV="1">
              <a:off x="4558" y="2432"/>
              <a:ext cx="45" cy="181"/>
            </a:xfrm>
            <a:prstGeom prst="line">
              <a:avLst/>
            </a:prstGeom>
            <a:noFill/>
            <a:ln w="254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4844" name="Rectangle 39"/>
            <p:cNvSpPr>
              <a:spLocks noChangeArrowheads="1"/>
            </p:cNvSpPr>
            <p:nvPr/>
          </p:nvSpPr>
          <p:spPr bwMode="auto">
            <a:xfrm>
              <a:off x="4059" y="2568"/>
              <a:ext cx="154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20000"/>
                </a:spcBef>
                <a:buClr>
                  <a:schemeClr val="hlink"/>
                </a:buClr>
                <a:buSzPct val="80000"/>
                <a:buFont typeface="Wingdings" pitchFamily="2" charset="2"/>
                <a:buNone/>
              </a:pPr>
              <a:r>
                <a:rPr lang="fr-FR" sz="1800"/>
                <a:t>Enlève le bruit série</a:t>
              </a:r>
            </a:p>
          </p:txBody>
        </p:sp>
      </p:grpSp>
      <p:grpSp>
        <p:nvGrpSpPr>
          <p:cNvPr id="2100" name="Group 52"/>
          <p:cNvGrpSpPr>
            <a:grpSpLocks/>
          </p:cNvGrpSpPr>
          <p:nvPr/>
        </p:nvGrpSpPr>
        <p:grpSpPr bwMode="auto">
          <a:xfrm>
            <a:off x="5148263" y="1844675"/>
            <a:ext cx="3995737" cy="1662113"/>
            <a:chOff x="3243" y="2704"/>
            <a:chExt cx="2517" cy="1047"/>
          </a:xfrm>
        </p:grpSpPr>
        <p:pic>
          <p:nvPicPr>
            <p:cNvPr id="34835" name="Picture 4" descr="crrc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 y="2750"/>
              <a:ext cx="2132" cy="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6" name="Rectangle 46"/>
            <p:cNvSpPr>
              <a:spLocks noChangeArrowheads="1"/>
            </p:cNvSpPr>
            <p:nvPr/>
          </p:nvSpPr>
          <p:spPr bwMode="auto">
            <a:xfrm>
              <a:off x="3922" y="2704"/>
              <a:ext cx="1838" cy="231"/>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20000"/>
                </a:spcBef>
                <a:buClr>
                  <a:schemeClr val="hlink"/>
                </a:buClr>
                <a:buSzPct val="80000"/>
                <a:buFont typeface="Wingdings" pitchFamily="2" charset="2"/>
                <a:buNone/>
              </a:pPr>
              <a:r>
                <a:rPr lang="fr-FR" sz="1800" b="1"/>
                <a:t>Sortie de Filtre CR(RC)</a:t>
              </a:r>
              <a:r>
                <a:rPr lang="fr-FR" sz="1800" b="1" baseline="30000"/>
                <a:t>n</a:t>
              </a:r>
            </a:p>
          </p:txBody>
        </p:sp>
        <p:sp>
          <p:nvSpPr>
            <p:cNvPr id="34837" name="Text Box 47"/>
            <p:cNvSpPr txBox="1">
              <a:spLocks noChangeArrowheads="1"/>
            </p:cNvSpPr>
            <p:nvPr/>
          </p:nvSpPr>
          <p:spPr bwMode="auto">
            <a:xfrm>
              <a:off x="3515" y="2704"/>
              <a:ext cx="40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b="1">
                  <a:solidFill>
                    <a:srgbClr val="E40000"/>
                  </a:solidFill>
                </a:rPr>
                <a:t>n=1</a:t>
              </a:r>
            </a:p>
          </p:txBody>
        </p:sp>
        <p:sp>
          <p:nvSpPr>
            <p:cNvPr id="34838" name="Text Box 48"/>
            <p:cNvSpPr txBox="1">
              <a:spLocks noChangeArrowheads="1"/>
            </p:cNvSpPr>
            <p:nvPr/>
          </p:nvSpPr>
          <p:spPr bwMode="auto">
            <a:xfrm>
              <a:off x="3833" y="2931"/>
              <a:ext cx="40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b="1">
                  <a:solidFill>
                    <a:srgbClr val="0000FF"/>
                  </a:solidFill>
                </a:rPr>
                <a:t>n=2</a:t>
              </a:r>
            </a:p>
          </p:txBody>
        </p:sp>
        <p:sp>
          <p:nvSpPr>
            <p:cNvPr id="34839" name="Text Box 49"/>
            <p:cNvSpPr txBox="1">
              <a:spLocks noChangeArrowheads="1"/>
            </p:cNvSpPr>
            <p:nvPr/>
          </p:nvSpPr>
          <p:spPr bwMode="auto">
            <a:xfrm>
              <a:off x="3969" y="3022"/>
              <a:ext cx="40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b="1">
                  <a:solidFill>
                    <a:srgbClr val="E40000"/>
                  </a:solidFill>
                </a:rPr>
                <a:t>n=3</a:t>
              </a:r>
            </a:p>
          </p:txBody>
        </p:sp>
        <p:sp>
          <p:nvSpPr>
            <p:cNvPr id="34840" name="Text Box 50"/>
            <p:cNvSpPr txBox="1">
              <a:spLocks noChangeArrowheads="1"/>
            </p:cNvSpPr>
            <p:nvPr/>
          </p:nvSpPr>
          <p:spPr bwMode="auto">
            <a:xfrm>
              <a:off x="4513" y="3158"/>
              <a:ext cx="40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b="1">
                  <a:solidFill>
                    <a:srgbClr val="E40000"/>
                  </a:solidFill>
                </a:rPr>
                <a:t>n=5</a:t>
              </a:r>
            </a:p>
          </p:txBody>
        </p:sp>
        <p:sp>
          <p:nvSpPr>
            <p:cNvPr id="34841" name="Text Box 51"/>
            <p:cNvSpPr txBox="1">
              <a:spLocks noChangeArrowheads="1"/>
            </p:cNvSpPr>
            <p:nvPr/>
          </p:nvSpPr>
          <p:spPr bwMode="auto">
            <a:xfrm>
              <a:off x="4195" y="3113"/>
              <a:ext cx="40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b="1">
                  <a:solidFill>
                    <a:srgbClr val="0000FF"/>
                  </a:solidFill>
                </a:rPr>
                <a:t>n=4</a:t>
              </a:r>
            </a:p>
          </p:txBody>
        </p:sp>
      </p:grpSp>
      <p:pic>
        <p:nvPicPr>
          <p:cNvPr id="34826"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5013" y="635000"/>
            <a:ext cx="354012"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7" name="ZoneTexte 1"/>
          <p:cNvSpPr txBox="1">
            <a:spLocks noChangeArrowheads="1"/>
          </p:cNvSpPr>
          <p:nvPr/>
        </p:nvSpPr>
        <p:spPr bwMode="auto">
          <a:xfrm>
            <a:off x="466725" y="1773238"/>
            <a:ext cx="3313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dirty="0"/>
              <a:t>Structure du filtre</a:t>
            </a:r>
          </a:p>
        </p:txBody>
      </p:sp>
      <p:sp>
        <p:nvSpPr>
          <p:cNvPr id="34829" name="ZoneTexte 39"/>
          <p:cNvSpPr txBox="1">
            <a:spLocks noChangeArrowheads="1"/>
          </p:cNvSpPr>
          <p:nvPr/>
        </p:nvSpPr>
        <p:spPr bwMode="auto">
          <a:xfrm>
            <a:off x="533400" y="4211638"/>
            <a:ext cx="432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dirty="0"/>
              <a:t>Caractéristiques de deux filtres </a:t>
            </a:r>
          </a:p>
        </p:txBody>
      </p:sp>
      <p:grpSp>
        <p:nvGrpSpPr>
          <p:cNvPr id="2" name="Groupe 1"/>
          <p:cNvGrpSpPr/>
          <p:nvPr/>
        </p:nvGrpSpPr>
        <p:grpSpPr>
          <a:xfrm>
            <a:off x="641350" y="4581525"/>
            <a:ext cx="4068763" cy="1709738"/>
            <a:chOff x="641350" y="4581525"/>
            <a:chExt cx="4068763" cy="1709738"/>
          </a:xfrm>
        </p:grpSpPr>
        <p:sp>
          <p:nvSpPr>
            <p:cNvPr id="34828" name="Text Box 57"/>
            <p:cNvSpPr txBox="1">
              <a:spLocks noChangeArrowheads="1"/>
            </p:cNvSpPr>
            <p:nvPr/>
          </p:nvSpPr>
          <p:spPr bwMode="auto">
            <a:xfrm>
              <a:off x="1258888" y="5951538"/>
              <a:ext cx="219551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CEB</a:t>
              </a:r>
              <a:r>
                <a:rPr lang="fr-FR" sz="1600" baseline="-25000"/>
                <a:t>CRRC</a:t>
              </a:r>
              <a:r>
                <a:rPr lang="fr-FR" sz="1600"/>
                <a:t> = 1,36 . CEB</a:t>
              </a:r>
              <a:r>
                <a:rPr lang="fr-FR" sz="1600" baseline="-25000">
                  <a:cs typeface="Arial" pitchFamily="34" charset="0"/>
                </a:rPr>
                <a:t>∞</a:t>
              </a:r>
            </a:p>
          </p:txBody>
        </p:sp>
        <p:sp>
          <p:nvSpPr>
            <p:cNvPr id="34830" name="Text Box 65"/>
            <p:cNvSpPr txBox="1">
              <a:spLocks noChangeArrowheads="1"/>
            </p:cNvSpPr>
            <p:nvPr/>
          </p:nvSpPr>
          <p:spPr bwMode="auto">
            <a:xfrm>
              <a:off x="641350" y="4868863"/>
              <a:ext cx="4068763"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dirty="0"/>
                <a:t>Bruit :  performances médiocres</a:t>
              </a:r>
            </a:p>
            <a:p>
              <a:pPr eaLnBrk="1" hangingPunct="1"/>
              <a:r>
                <a:rPr lang="fr-FR" sz="1600" dirty="0"/>
                <a:t>Empilements : médiocre</a:t>
              </a:r>
            </a:p>
            <a:p>
              <a:pPr eaLnBrk="1" hangingPunct="1"/>
              <a:r>
                <a:rPr lang="fr-FR" sz="1600" dirty="0"/>
                <a:t>Déficit balistique : bonnes performances</a:t>
              </a:r>
            </a:p>
            <a:p>
              <a:pPr eaLnBrk="1" hangingPunct="1"/>
              <a:r>
                <a:rPr lang="fr-FR" sz="1600" dirty="0"/>
                <a:t>Commentaire : réalisation très simple</a:t>
              </a:r>
            </a:p>
          </p:txBody>
        </p:sp>
        <p:sp>
          <p:nvSpPr>
            <p:cNvPr id="34831" name="ZoneTexte 2"/>
            <p:cNvSpPr txBox="1">
              <a:spLocks noChangeArrowheads="1"/>
            </p:cNvSpPr>
            <p:nvPr/>
          </p:nvSpPr>
          <p:spPr bwMode="auto">
            <a:xfrm>
              <a:off x="641350" y="4581525"/>
              <a:ext cx="3281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t>CRRC</a:t>
              </a:r>
            </a:p>
          </p:txBody>
        </p:sp>
      </p:grpSp>
      <p:grpSp>
        <p:nvGrpSpPr>
          <p:cNvPr id="3" name="Groupe 2"/>
          <p:cNvGrpSpPr/>
          <p:nvPr/>
        </p:nvGrpSpPr>
        <p:grpSpPr>
          <a:xfrm>
            <a:off x="4995863" y="4581525"/>
            <a:ext cx="3654425" cy="1490663"/>
            <a:chOff x="4995863" y="4581525"/>
            <a:chExt cx="3654425" cy="1490663"/>
          </a:xfrm>
        </p:grpSpPr>
        <p:sp>
          <p:nvSpPr>
            <p:cNvPr id="34832" name="ZoneTexte 44"/>
            <p:cNvSpPr txBox="1">
              <a:spLocks noChangeArrowheads="1"/>
            </p:cNvSpPr>
            <p:nvPr/>
          </p:nvSpPr>
          <p:spPr bwMode="auto">
            <a:xfrm>
              <a:off x="5073650" y="4581525"/>
              <a:ext cx="3281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t>CR(RC)</a:t>
              </a:r>
              <a:r>
                <a:rPr lang="fr-FR" sz="1800" b="1" baseline="30000"/>
                <a:t>4</a:t>
              </a:r>
            </a:p>
          </p:txBody>
        </p:sp>
        <p:sp>
          <p:nvSpPr>
            <p:cNvPr id="34833" name="Text Box 47"/>
            <p:cNvSpPr txBox="1">
              <a:spLocks noChangeArrowheads="1"/>
            </p:cNvSpPr>
            <p:nvPr/>
          </p:nvSpPr>
          <p:spPr bwMode="auto">
            <a:xfrm>
              <a:off x="5540375" y="5734050"/>
              <a:ext cx="2347913"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CEB</a:t>
              </a:r>
              <a:r>
                <a:rPr lang="fr-FR" sz="1600" baseline="-25000"/>
                <a:t>CR(RC)</a:t>
              </a:r>
              <a:r>
                <a:rPr lang="fr-FR" sz="1600" baseline="-10000"/>
                <a:t>4</a:t>
              </a:r>
              <a:r>
                <a:rPr lang="fr-FR" sz="1600"/>
                <a:t> = 1,15 . CEB</a:t>
              </a:r>
              <a:r>
                <a:rPr lang="fr-FR" sz="1600" baseline="-25000">
                  <a:cs typeface="Arial" pitchFamily="34" charset="0"/>
                </a:rPr>
                <a:t>∞</a:t>
              </a:r>
            </a:p>
          </p:txBody>
        </p:sp>
        <p:sp>
          <p:nvSpPr>
            <p:cNvPr id="34834" name="Text Box 54"/>
            <p:cNvSpPr txBox="1">
              <a:spLocks noChangeArrowheads="1"/>
            </p:cNvSpPr>
            <p:nvPr/>
          </p:nvSpPr>
          <p:spPr bwMode="auto">
            <a:xfrm>
              <a:off x="4995863" y="4868863"/>
              <a:ext cx="36544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Bruit : bonnes performances</a:t>
              </a:r>
            </a:p>
            <a:p>
              <a:pPr eaLnBrk="1" hangingPunct="1"/>
              <a:r>
                <a:rPr lang="fr-FR" sz="1600"/>
                <a:t>Empilements : excellent</a:t>
              </a:r>
            </a:p>
            <a:p>
              <a:pPr eaLnBrk="1" hangingPunct="1"/>
              <a:r>
                <a:rPr lang="fr-FR" sz="1600"/>
                <a:t>Déficit balistique : très peu sensible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p:cTn id="7" dur="1000" fill="hold"/>
                                        <p:tgtEl>
                                          <p:spTgt spid="2053"/>
                                        </p:tgtEl>
                                        <p:attrNameLst>
                                          <p:attrName>ppt_w</p:attrName>
                                        </p:attrNameLst>
                                      </p:cBhvr>
                                      <p:tavLst>
                                        <p:tav tm="0">
                                          <p:val>
                                            <p:fltVal val="0"/>
                                          </p:val>
                                        </p:tav>
                                        <p:tav tm="100000">
                                          <p:val>
                                            <p:strVal val="#ppt_w"/>
                                          </p:val>
                                        </p:tav>
                                      </p:tavLst>
                                    </p:anim>
                                    <p:anim calcmode="lin" valueType="num">
                                      <p:cBhvr>
                                        <p:cTn id="8" dur="1000" fill="hold"/>
                                        <p:tgtEl>
                                          <p:spTgt spid="2053"/>
                                        </p:tgtEl>
                                        <p:attrNameLst>
                                          <p:attrName>ppt_h</p:attrName>
                                        </p:attrNameLst>
                                      </p:cBhvr>
                                      <p:tavLst>
                                        <p:tav tm="0">
                                          <p:val>
                                            <p:fltVal val="0"/>
                                          </p:val>
                                        </p:tav>
                                        <p:tav tm="100000">
                                          <p:val>
                                            <p:strVal val="#ppt_h"/>
                                          </p:val>
                                        </p:tav>
                                      </p:tavLst>
                                    </p:anim>
                                    <p:animEffect transition="in" filter="fade">
                                      <p:cBhvr>
                                        <p:cTn id="9" dur="1000"/>
                                        <p:tgtEl>
                                          <p:spTgt spid="2053"/>
                                        </p:tgtEl>
                                      </p:cBhvr>
                                    </p:animEffect>
                                  </p:childTnLst>
                                </p:cTn>
                              </p:par>
                              <p:par>
                                <p:cTn id="10" presetID="53" presetClass="entr" presetSubtype="16" fill="hold" nodeType="withEffect">
                                  <p:stCondLst>
                                    <p:cond delay="0"/>
                                  </p:stCondLst>
                                  <p:childTnLst>
                                    <p:set>
                                      <p:cBhvr>
                                        <p:cTn id="11" dur="1" fill="hold">
                                          <p:stCondLst>
                                            <p:cond delay="0"/>
                                          </p:stCondLst>
                                        </p:cTn>
                                        <p:tgtEl>
                                          <p:spTgt spid="34826"/>
                                        </p:tgtEl>
                                        <p:attrNameLst>
                                          <p:attrName>style.visibility</p:attrName>
                                        </p:attrNameLst>
                                      </p:cBhvr>
                                      <p:to>
                                        <p:strVal val="visible"/>
                                      </p:to>
                                    </p:set>
                                    <p:anim calcmode="lin" valueType="num">
                                      <p:cBhvr>
                                        <p:cTn id="12" dur="1000" fill="hold"/>
                                        <p:tgtEl>
                                          <p:spTgt spid="34826"/>
                                        </p:tgtEl>
                                        <p:attrNameLst>
                                          <p:attrName>ppt_w</p:attrName>
                                        </p:attrNameLst>
                                      </p:cBhvr>
                                      <p:tavLst>
                                        <p:tav tm="0">
                                          <p:val>
                                            <p:fltVal val="0"/>
                                          </p:val>
                                        </p:tav>
                                        <p:tav tm="100000">
                                          <p:val>
                                            <p:strVal val="#ppt_w"/>
                                          </p:val>
                                        </p:tav>
                                      </p:tavLst>
                                    </p:anim>
                                    <p:anim calcmode="lin" valueType="num">
                                      <p:cBhvr>
                                        <p:cTn id="13" dur="1000" fill="hold"/>
                                        <p:tgtEl>
                                          <p:spTgt spid="34826"/>
                                        </p:tgtEl>
                                        <p:attrNameLst>
                                          <p:attrName>ppt_h</p:attrName>
                                        </p:attrNameLst>
                                      </p:cBhvr>
                                      <p:tavLst>
                                        <p:tav tm="0">
                                          <p:val>
                                            <p:fltVal val="0"/>
                                          </p:val>
                                        </p:tav>
                                        <p:tav tm="100000">
                                          <p:val>
                                            <p:strVal val="#ppt_h"/>
                                          </p:val>
                                        </p:tav>
                                      </p:tavLst>
                                    </p:anim>
                                    <p:animEffect transition="in" filter="fade">
                                      <p:cBhvr>
                                        <p:cTn id="14" dur="1000"/>
                                        <p:tgtEl>
                                          <p:spTgt spid="3482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4827"/>
                                        </p:tgtEl>
                                        <p:attrNameLst>
                                          <p:attrName>style.visibility</p:attrName>
                                        </p:attrNameLst>
                                      </p:cBhvr>
                                      <p:to>
                                        <p:strVal val="visible"/>
                                      </p:to>
                                    </p:set>
                                    <p:anim calcmode="lin" valueType="num">
                                      <p:cBhvr>
                                        <p:cTn id="19" dur="500" fill="hold"/>
                                        <p:tgtEl>
                                          <p:spTgt spid="34827"/>
                                        </p:tgtEl>
                                        <p:attrNameLst>
                                          <p:attrName>ppt_w</p:attrName>
                                        </p:attrNameLst>
                                      </p:cBhvr>
                                      <p:tavLst>
                                        <p:tav tm="0">
                                          <p:val>
                                            <p:fltVal val="0"/>
                                          </p:val>
                                        </p:tav>
                                        <p:tav tm="100000">
                                          <p:val>
                                            <p:strVal val="#ppt_w"/>
                                          </p:val>
                                        </p:tav>
                                      </p:tavLst>
                                    </p:anim>
                                    <p:anim calcmode="lin" valueType="num">
                                      <p:cBhvr>
                                        <p:cTn id="20" dur="500" fill="hold"/>
                                        <p:tgtEl>
                                          <p:spTgt spid="34827"/>
                                        </p:tgtEl>
                                        <p:attrNameLst>
                                          <p:attrName>ppt_h</p:attrName>
                                        </p:attrNameLst>
                                      </p:cBhvr>
                                      <p:tavLst>
                                        <p:tav tm="0">
                                          <p:val>
                                            <p:fltVal val="0"/>
                                          </p:val>
                                        </p:tav>
                                        <p:tav tm="100000">
                                          <p:val>
                                            <p:strVal val="#ppt_h"/>
                                          </p:val>
                                        </p:tav>
                                      </p:tavLst>
                                    </p:anim>
                                    <p:animEffect transition="in" filter="fade">
                                      <p:cBhvr>
                                        <p:cTn id="21" dur="500"/>
                                        <p:tgtEl>
                                          <p:spTgt spid="34827"/>
                                        </p:tgtEl>
                                      </p:cBhvr>
                                    </p:animEffect>
                                  </p:childTnLst>
                                </p:cTn>
                              </p:par>
                              <p:par>
                                <p:cTn id="22" presetID="53" presetClass="entr" presetSubtype="0" fill="hold" nodeType="withEffect">
                                  <p:stCondLst>
                                    <p:cond delay="0"/>
                                  </p:stCondLst>
                                  <p:childTnLst>
                                    <p:set>
                                      <p:cBhvr>
                                        <p:cTn id="23" dur="1" fill="hold">
                                          <p:stCondLst>
                                            <p:cond delay="0"/>
                                          </p:stCondLst>
                                        </p:cTn>
                                        <p:tgtEl>
                                          <p:spTgt spid="2081"/>
                                        </p:tgtEl>
                                        <p:attrNameLst>
                                          <p:attrName>style.visibility</p:attrName>
                                        </p:attrNameLst>
                                      </p:cBhvr>
                                      <p:to>
                                        <p:strVal val="visible"/>
                                      </p:to>
                                    </p:set>
                                    <p:anim calcmode="lin" valueType="num">
                                      <p:cBhvr>
                                        <p:cTn id="24" dur="500" fill="hold"/>
                                        <p:tgtEl>
                                          <p:spTgt spid="2081"/>
                                        </p:tgtEl>
                                        <p:attrNameLst>
                                          <p:attrName>ppt_w</p:attrName>
                                        </p:attrNameLst>
                                      </p:cBhvr>
                                      <p:tavLst>
                                        <p:tav tm="0">
                                          <p:val>
                                            <p:fltVal val="0"/>
                                          </p:val>
                                        </p:tav>
                                        <p:tav tm="100000">
                                          <p:val>
                                            <p:strVal val="#ppt_w"/>
                                          </p:val>
                                        </p:tav>
                                      </p:tavLst>
                                    </p:anim>
                                    <p:anim calcmode="lin" valueType="num">
                                      <p:cBhvr>
                                        <p:cTn id="25" dur="500" fill="hold"/>
                                        <p:tgtEl>
                                          <p:spTgt spid="2081"/>
                                        </p:tgtEl>
                                        <p:attrNameLst>
                                          <p:attrName>ppt_h</p:attrName>
                                        </p:attrNameLst>
                                      </p:cBhvr>
                                      <p:tavLst>
                                        <p:tav tm="0">
                                          <p:val>
                                            <p:fltVal val="0"/>
                                          </p:val>
                                        </p:tav>
                                        <p:tav tm="100000">
                                          <p:val>
                                            <p:strVal val="#ppt_h"/>
                                          </p:val>
                                        </p:tav>
                                      </p:tavLst>
                                    </p:anim>
                                    <p:animEffect transition="in" filter="fade">
                                      <p:cBhvr>
                                        <p:cTn id="26" dur="500"/>
                                        <p:tgtEl>
                                          <p:spTgt spid="208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nodeType="clickEffect">
                                  <p:stCondLst>
                                    <p:cond delay="0"/>
                                  </p:stCondLst>
                                  <p:childTnLst>
                                    <p:set>
                                      <p:cBhvr>
                                        <p:cTn id="30" dur="1" fill="hold">
                                          <p:stCondLst>
                                            <p:cond delay="0"/>
                                          </p:stCondLst>
                                        </p:cTn>
                                        <p:tgtEl>
                                          <p:spTgt spid="2091"/>
                                        </p:tgtEl>
                                        <p:attrNameLst>
                                          <p:attrName>style.visibility</p:attrName>
                                        </p:attrNameLst>
                                      </p:cBhvr>
                                      <p:to>
                                        <p:strVal val="visible"/>
                                      </p:to>
                                    </p:set>
                                    <p:anim calcmode="lin" valueType="num">
                                      <p:cBhvr>
                                        <p:cTn id="31" dur="500" fill="hold"/>
                                        <p:tgtEl>
                                          <p:spTgt spid="2091"/>
                                        </p:tgtEl>
                                        <p:attrNameLst>
                                          <p:attrName>ppt_w</p:attrName>
                                        </p:attrNameLst>
                                      </p:cBhvr>
                                      <p:tavLst>
                                        <p:tav tm="0">
                                          <p:val>
                                            <p:fltVal val="0"/>
                                          </p:val>
                                        </p:tav>
                                        <p:tav tm="100000">
                                          <p:val>
                                            <p:strVal val="#ppt_w"/>
                                          </p:val>
                                        </p:tav>
                                      </p:tavLst>
                                    </p:anim>
                                    <p:anim calcmode="lin" valueType="num">
                                      <p:cBhvr>
                                        <p:cTn id="32" dur="500" fill="hold"/>
                                        <p:tgtEl>
                                          <p:spTgt spid="2091"/>
                                        </p:tgtEl>
                                        <p:attrNameLst>
                                          <p:attrName>ppt_h</p:attrName>
                                        </p:attrNameLst>
                                      </p:cBhvr>
                                      <p:tavLst>
                                        <p:tav tm="0">
                                          <p:val>
                                            <p:fltVal val="0"/>
                                          </p:val>
                                        </p:tav>
                                        <p:tav tm="100000">
                                          <p:val>
                                            <p:strVal val="#ppt_h"/>
                                          </p:val>
                                        </p:tav>
                                      </p:tavLst>
                                    </p:anim>
                                    <p:animEffect transition="in" filter="fade">
                                      <p:cBhvr>
                                        <p:cTn id="33" dur="500"/>
                                        <p:tgtEl>
                                          <p:spTgt spid="209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0" fill="hold" nodeType="clickEffect">
                                  <p:stCondLst>
                                    <p:cond delay="0"/>
                                  </p:stCondLst>
                                  <p:childTnLst>
                                    <p:set>
                                      <p:cBhvr>
                                        <p:cTn id="37" dur="1" fill="hold">
                                          <p:stCondLst>
                                            <p:cond delay="0"/>
                                          </p:stCondLst>
                                        </p:cTn>
                                        <p:tgtEl>
                                          <p:spTgt spid="2092"/>
                                        </p:tgtEl>
                                        <p:attrNameLst>
                                          <p:attrName>style.visibility</p:attrName>
                                        </p:attrNameLst>
                                      </p:cBhvr>
                                      <p:to>
                                        <p:strVal val="visible"/>
                                      </p:to>
                                    </p:set>
                                    <p:anim calcmode="lin" valueType="num">
                                      <p:cBhvr>
                                        <p:cTn id="38" dur="500" fill="hold"/>
                                        <p:tgtEl>
                                          <p:spTgt spid="2092"/>
                                        </p:tgtEl>
                                        <p:attrNameLst>
                                          <p:attrName>ppt_w</p:attrName>
                                        </p:attrNameLst>
                                      </p:cBhvr>
                                      <p:tavLst>
                                        <p:tav tm="0">
                                          <p:val>
                                            <p:fltVal val="0"/>
                                          </p:val>
                                        </p:tav>
                                        <p:tav tm="100000">
                                          <p:val>
                                            <p:strVal val="#ppt_w"/>
                                          </p:val>
                                        </p:tav>
                                      </p:tavLst>
                                    </p:anim>
                                    <p:anim calcmode="lin" valueType="num">
                                      <p:cBhvr>
                                        <p:cTn id="39" dur="500" fill="hold"/>
                                        <p:tgtEl>
                                          <p:spTgt spid="2092"/>
                                        </p:tgtEl>
                                        <p:attrNameLst>
                                          <p:attrName>ppt_h</p:attrName>
                                        </p:attrNameLst>
                                      </p:cBhvr>
                                      <p:tavLst>
                                        <p:tav tm="0">
                                          <p:val>
                                            <p:fltVal val="0"/>
                                          </p:val>
                                        </p:tav>
                                        <p:tav tm="100000">
                                          <p:val>
                                            <p:strVal val="#ppt_h"/>
                                          </p:val>
                                        </p:tav>
                                      </p:tavLst>
                                    </p:anim>
                                    <p:animEffect transition="in" filter="fade">
                                      <p:cBhvr>
                                        <p:cTn id="40" dur="500"/>
                                        <p:tgtEl>
                                          <p:spTgt spid="209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ntr" presetSubtype="0" fill="hold" nodeType="clickEffect">
                                  <p:stCondLst>
                                    <p:cond delay="0"/>
                                  </p:stCondLst>
                                  <p:childTnLst>
                                    <p:set>
                                      <p:cBhvr>
                                        <p:cTn id="44" dur="1" fill="hold">
                                          <p:stCondLst>
                                            <p:cond delay="0"/>
                                          </p:stCondLst>
                                        </p:cTn>
                                        <p:tgtEl>
                                          <p:spTgt spid="2100"/>
                                        </p:tgtEl>
                                        <p:attrNameLst>
                                          <p:attrName>style.visibility</p:attrName>
                                        </p:attrNameLst>
                                      </p:cBhvr>
                                      <p:to>
                                        <p:strVal val="visible"/>
                                      </p:to>
                                    </p:set>
                                    <p:anim calcmode="lin" valueType="num">
                                      <p:cBhvr>
                                        <p:cTn id="45" dur="1000" fill="hold"/>
                                        <p:tgtEl>
                                          <p:spTgt spid="2100"/>
                                        </p:tgtEl>
                                        <p:attrNameLst>
                                          <p:attrName>ppt_w</p:attrName>
                                        </p:attrNameLst>
                                      </p:cBhvr>
                                      <p:tavLst>
                                        <p:tav tm="0">
                                          <p:val>
                                            <p:fltVal val="0"/>
                                          </p:val>
                                        </p:tav>
                                        <p:tav tm="100000">
                                          <p:val>
                                            <p:strVal val="#ppt_w"/>
                                          </p:val>
                                        </p:tav>
                                      </p:tavLst>
                                    </p:anim>
                                    <p:anim calcmode="lin" valueType="num">
                                      <p:cBhvr>
                                        <p:cTn id="46" dur="1000" fill="hold"/>
                                        <p:tgtEl>
                                          <p:spTgt spid="2100"/>
                                        </p:tgtEl>
                                        <p:attrNameLst>
                                          <p:attrName>ppt_h</p:attrName>
                                        </p:attrNameLst>
                                      </p:cBhvr>
                                      <p:tavLst>
                                        <p:tav tm="0">
                                          <p:val>
                                            <p:fltVal val="0"/>
                                          </p:val>
                                        </p:tav>
                                        <p:tav tm="100000">
                                          <p:val>
                                            <p:strVal val="#ppt_h"/>
                                          </p:val>
                                        </p:tav>
                                      </p:tavLst>
                                    </p:anim>
                                    <p:animEffect transition="in" filter="fade">
                                      <p:cBhvr>
                                        <p:cTn id="47" dur="1000"/>
                                        <p:tgtEl>
                                          <p:spTgt spid="210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4829"/>
                                        </p:tgtEl>
                                        <p:attrNameLst>
                                          <p:attrName>style.visibility</p:attrName>
                                        </p:attrNameLst>
                                      </p:cBhvr>
                                      <p:to>
                                        <p:strVal val="visible"/>
                                      </p:to>
                                    </p:set>
                                    <p:anim calcmode="lin" valueType="num">
                                      <p:cBhvr>
                                        <p:cTn id="52" dur="500" fill="hold"/>
                                        <p:tgtEl>
                                          <p:spTgt spid="34829"/>
                                        </p:tgtEl>
                                        <p:attrNameLst>
                                          <p:attrName>ppt_w</p:attrName>
                                        </p:attrNameLst>
                                      </p:cBhvr>
                                      <p:tavLst>
                                        <p:tav tm="0">
                                          <p:val>
                                            <p:fltVal val="0"/>
                                          </p:val>
                                        </p:tav>
                                        <p:tav tm="100000">
                                          <p:val>
                                            <p:strVal val="#ppt_w"/>
                                          </p:val>
                                        </p:tav>
                                      </p:tavLst>
                                    </p:anim>
                                    <p:anim calcmode="lin" valueType="num">
                                      <p:cBhvr>
                                        <p:cTn id="53" dur="500" fill="hold"/>
                                        <p:tgtEl>
                                          <p:spTgt spid="34829"/>
                                        </p:tgtEl>
                                        <p:attrNameLst>
                                          <p:attrName>ppt_h</p:attrName>
                                        </p:attrNameLst>
                                      </p:cBhvr>
                                      <p:tavLst>
                                        <p:tav tm="0">
                                          <p:val>
                                            <p:fltVal val="0"/>
                                          </p:val>
                                        </p:tav>
                                        <p:tav tm="100000">
                                          <p:val>
                                            <p:strVal val="#ppt_h"/>
                                          </p:val>
                                        </p:tav>
                                      </p:tavLst>
                                    </p:anim>
                                    <p:animEffect transition="in" filter="fade">
                                      <p:cBhvr>
                                        <p:cTn id="54" dur="500"/>
                                        <p:tgtEl>
                                          <p:spTgt spid="34829"/>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500" fill="hold"/>
                                        <p:tgtEl>
                                          <p:spTgt spid="2"/>
                                        </p:tgtEl>
                                        <p:attrNameLst>
                                          <p:attrName>ppt_w</p:attrName>
                                        </p:attrNameLst>
                                      </p:cBhvr>
                                      <p:tavLst>
                                        <p:tav tm="0">
                                          <p:val>
                                            <p:fltVal val="0"/>
                                          </p:val>
                                        </p:tav>
                                        <p:tav tm="100000">
                                          <p:val>
                                            <p:strVal val="#ppt_w"/>
                                          </p:val>
                                        </p:tav>
                                      </p:tavLst>
                                    </p:anim>
                                    <p:anim calcmode="lin" valueType="num">
                                      <p:cBhvr>
                                        <p:cTn id="60" dur="500" fill="hold"/>
                                        <p:tgtEl>
                                          <p:spTgt spid="2"/>
                                        </p:tgtEl>
                                        <p:attrNameLst>
                                          <p:attrName>ppt_h</p:attrName>
                                        </p:attrNameLst>
                                      </p:cBhvr>
                                      <p:tavLst>
                                        <p:tav tm="0">
                                          <p:val>
                                            <p:fltVal val="0"/>
                                          </p:val>
                                        </p:tav>
                                        <p:tav tm="100000">
                                          <p:val>
                                            <p:strVal val="#ppt_h"/>
                                          </p:val>
                                        </p:tav>
                                      </p:tavLst>
                                    </p:anim>
                                    <p:animEffect transition="in" filter="fade">
                                      <p:cBhvr>
                                        <p:cTn id="61" dur="500"/>
                                        <p:tgtEl>
                                          <p:spTgt spid="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animEffect transition="in" filter="fade">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34827" grpId="0"/>
      <p:bldP spid="348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space réservé du numéro de diapositive 9"/>
          <p:cNvSpPr>
            <a:spLocks noGrp="1"/>
          </p:cNvSpPr>
          <p:nvPr>
            <p:ph type="sldNum" sz="quarter" idx="12"/>
          </p:nvPr>
        </p:nvSpPr>
        <p:spPr>
          <a:xfrm>
            <a:off x="7924800" y="6356350"/>
            <a:ext cx="762000" cy="365125"/>
          </a:xfrm>
        </p:spPr>
        <p:txBody>
          <a:bodyPr/>
          <a:lstStyle/>
          <a:p>
            <a:pPr>
              <a:defRPr/>
            </a:pPr>
            <a:fld id="{7CA6D7F9-C366-4863-8108-014E61F7203E}" type="slidenum">
              <a:rPr lang="fr-FR">
                <a:solidFill>
                  <a:schemeClr val="tx1">
                    <a:lumMod val="50000"/>
                    <a:lumOff val="50000"/>
                  </a:schemeClr>
                </a:solidFill>
              </a:rPr>
              <a:pPr>
                <a:defRPr/>
              </a:pPr>
              <a:t>29</a:t>
            </a:fld>
            <a:endParaRPr lang="fr-FR" dirty="0">
              <a:solidFill>
                <a:schemeClr val="tx1">
                  <a:lumMod val="50000"/>
                  <a:lumOff val="50000"/>
                </a:schemeClr>
              </a:solidFill>
            </a:endParaRPr>
          </a:p>
        </p:txBody>
      </p:sp>
      <p:sp>
        <p:nvSpPr>
          <p:cNvPr id="35843" name="Text Box 9"/>
          <p:cNvSpPr txBox="1">
            <a:spLocks noChangeArrowheads="1"/>
          </p:cNvSpPr>
          <p:nvPr/>
        </p:nvSpPr>
        <p:spPr bwMode="auto">
          <a:xfrm>
            <a:off x="250825" y="115888"/>
            <a:ext cx="8426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Minimiser le bruit / au signal utile : le filtrage </a:t>
            </a:r>
          </a:p>
        </p:txBody>
      </p:sp>
      <p:sp>
        <p:nvSpPr>
          <p:cNvPr id="3584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5845" name="Rectangle 31"/>
          <p:cNvSpPr>
            <a:spLocks noChangeArrowheads="1"/>
          </p:cNvSpPr>
          <p:nvPr/>
        </p:nvSpPr>
        <p:spPr bwMode="auto">
          <a:xfrm>
            <a:off x="233363" y="652463"/>
            <a:ext cx="7561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000" b="1" dirty="0"/>
              <a:t>Le déficit balistique, c’est quoi?</a:t>
            </a:r>
          </a:p>
        </p:txBody>
      </p:sp>
      <p:sp>
        <p:nvSpPr>
          <p:cNvPr id="35847" name="AutoShape 25"/>
          <p:cNvSpPr>
            <a:spLocks noChangeArrowheads="1"/>
          </p:cNvSpPr>
          <p:nvPr/>
        </p:nvSpPr>
        <p:spPr bwMode="auto">
          <a:xfrm>
            <a:off x="4162425" y="3228975"/>
            <a:ext cx="468313" cy="287338"/>
          </a:xfrm>
          <a:prstGeom prst="rightArrow">
            <a:avLst>
              <a:gd name="adj1" fmla="val 50000"/>
              <a:gd name="adj2" fmla="val 40746"/>
            </a:avLst>
          </a:prstGeom>
          <a:solidFill>
            <a:schemeClr val="accent1"/>
          </a:solidFill>
          <a:ln w="9525">
            <a:solidFill>
              <a:schemeClr val="tx1"/>
            </a:solidFill>
            <a:miter lim="800000"/>
            <a:headEnd/>
            <a:tailEnd/>
          </a:ln>
        </p:spPr>
        <p:txBody>
          <a:bodyPr wrap="none" anchor="ctr"/>
          <a:lstStyle/>
          <a:p>
            <a:endParaRPr lang="fr-FR"/>
          </a:p>
        </p:txBody>
      </p:sp>
      <p:grpSp>
        <p:nvGrpSpPr>
          <p:cNvPr id="35848" name="Groupe 35"/>
          <p:cNvGrpSpPr>
            <a:grpSpLocks/>
          </p:cNvGrpSpPr>
          <p:nvPr/>
        </p:nvGrpSpPr>
        <p:grpSpPr bwMode="auto">
          <a:xfrm>
            <a:off x="4775200" y="2276475"/>
            <a:ext cx="4351338" cy="1924050"/>
            <a:chOff x="4792663" y="2852738"/>
            <a:chExt cx="4351337" cy="1924050"/>
          </a:xfrm>
        </p:grpSpPr>
        <p:sp>
          <p:nvSpPr>
            <p:cNvPr id="35867" name="Line 18"/>
            <p:cNvSpPr>
              <a:spLocks noChangeShapeType="1"/>
            </p:cNvSpPr>
            <p:nvPr/>
          </p:nvSpPr>
          <p:spPr bwMode="auto">
            <a:xfrm flipV="1">
              <a:off x="4864100" y="2976563"/>
              <a:ext cx="0" cy="1800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68" name="Line 19"/>
            <p:cNvSpPr>
              <a:spLocks noChangeShapeType="1"/>
            </p:cNvSpPr>
            <p:nvPr/>
          </p:nvSpPr>
          <p:spPr bwMode="auto">
            <a:xfrm>
              <a:off x="4792663" y="4740275"/>
              <a:ext cx="43513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69" name="Freeform 20"/>
            <p:cNvSpPr>
              <a:spLocks/>
            </p:cNvSpPr>
            <p:nvPr/>
          </p:nvSpPr>
          <p:spPr bwMode="auto">
            <a:xfrm>
              <a:off x="4864100" y="3228975"/>
              <a:ext cx="3421063" cy="1519238"/>
            </a:xfrm>
            <a:custGeom>
              <a:avLst/>
              <a:gdLst>
                <a:gd name="T0" fmla="*/ 0 w 2155"/>
                <a:gd name="T1" fmla="*/ 2147483647 h 957"/>
                <a:gd name="T2" fmla="*/ 2147483647 w 2155"/>
                <a:gd name="T3" fmla="*/ 2147483647 h 957"/>
                <a:gd name="T4" fmla="*/ 2147483647 w 2155"/>
                <a:gd name="T5" fmla="*/ 2147483647 h 957"/>
                <a:gd name="T6" fmla="*/ 2147483647 w 2155"/>
                <a:gd name="T7" fmla="*/ 2147483647 h 957"/>
                <a:gd name="T8" fmla="*/ 2147483647 w 2155"/>
                <a:gd name="T9" fmla="*/ 2147483647 h 957"/>
                <a:gd name="T10" fmla="*/ 2147483647 w 2155"/>
                <a:gd name="T11" fmla="*/ 2147483647 h 957"/>
                <a:gd name="T12" fmla="*/ 2147483647 w 2155"/>
                <a:gd name="T13" fmla="*/ 2147483647 h 957"/>
                <a:gd name="T14" fmla="*/ 2147483647 w 2155"/>
                <a:gd name="T15" fmla="*/ 2147483647 h 957"/>
                <a:gd name="T16" fmla="*/ 2147483647 w 2155"/>
                <a:gd name="T17" fmla="*/ 2147483647 h 9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5"/>
                <a:gd name="T28" fmla="*/ 0 h 957"/>
                <a:gd name="T29" fmla="*/ 2155 w 2155"/>
                <a:gd name="T30" fmla="*/ 957 h 9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5" h="957">
                  <a:moveTo>
                    <a:pt x="0" y="952"/>
                  </a:moveTo>
                  <a:cubicBezTo>
                    <a:pt x="51" y="957"/>
                    <a:pt x="128" y="913"/>
                    <a:pt x="182" y="861"/>
                  </a:cubicBezTo>
                  <a:cubicBezTo>
                    <a:pt x="236" y="809"/>
                    <a:pt x="271" y="765"/>
                    <a:pt x="325" y="642"/>
                  </a:cubicBezTo>
                  <a:cubicBezTo>
                    <a:pt x="379" y="519"/>
                    <a:pt x="448" y="212"/>
                    <a:pt x="504" y="122"/>
                  </a:cubicBezTo>
                  <a:cubicBezTo>
                    <a:pt x="560" y="32"/>
                    <a:pt x="589" y="0"/>
                    <a:pt x="661" y="100"/>
                  </a:cubicBezTo>
                  <a:cubicBezTo>
                    <a:pt x="733" y="200"/>
                    <a:pt x="839" y="584"/>
                    <a:pt x="935" y="720"/>
                  </a:cubicBezTo>
                  <a:cubicBezTo>
                    <a:pt x="1031" y="856"/>
                    <a:pt x="1127" y="878"/>
                    <a:pt x="1237" y="916"/>
                  </a:cubicBezTo>
                  <a:cubicBezTo>
                    <a:pt x="1347" y="954"/>
                    <a:pt x="1442" y="944"/>
                    <a:pt x="1595" y="950"/>
                  </a:cubicBezTo>
                  <a:cubicBezTo>
                    <a:pt x="1748" y="956"/>
                    <a:pt x="2038" y="952"/>
                    <a:pt x="2155" y="952"/>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870" name="Freeform 21"/>
            <p:cNvSpPr>
              <a:spLocks/>
            </p:cNvSpPr>
            <p:nvPr/>
          </p:nvSpPr>
          <p:spPr bwMode="auto">
            <a:xfrm>
              <a:off x="4864100" y="3336925"/>
              <a:ext cx="3744913" cy="1411288"/>
            </a:xfrm>
            <a:custGeom>
              <a:avLst/>
              <a:gdLst>
                <a:gd name="T0" fmla="*/ 0 w 2155"/>
                <a:gd name="T1" fmla="*/ 2147483647 h 957"/>
                <a:gd name="T2" fmla="*/ 2147483647 w 2155"/>
                <a:gd name="T3" fmla="*/ 2147483647 h 957"/>
                <a:gd name="T4" fmla="*/ 2147483647 w 2155"/>
                <a:gd name="T5" fmla="*/ 2147483647 h 957"/>
                <a:gd name="T6" fmla="*/ 2147483647 w 2155"/>
                <a:gd name="T7" fmla="*/ 2147483647 h 957"/>
                <a:gd name="T8" fmla="*/ 2147483647 w 2155"/>
                <a:gd name="T9" fmla="*/ 2147483647 h 957"/>
                <a:gd name="T10" fmla="*/ 2147483647 w 2155"/>
                <a:gd name="T11" fmla="*/ 2147483647 h 957"/>
                <a:gd name="T12" fmla="*/ 2147483647 w 2155"/>
                <a:gd name="T13" fmla="*/ 2147483647 h 957"/>
                <a:gd name="T14" fmla="*/ 2147483647 w 2155"/>
                <a:gd name="T15" fmla="*/ 2147483647 h 957"/>
                <a:gd name="T16" fmla="*/ 2147483647 w 2155"/>
                <a:gd name="T17" fmla="*/ 2147483647 h 9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5"/>
                <a:gd name="T28" fmla="*/ 0 h 957"/>
                <a:gd name="T29" fmla="*/ 2155 w 2155"/>
                <a:gd name="T30" fmla="*/ 957 h 9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5" h="957">
                  <a:moveTo>
                    <a:pt x="0" y="952"/>
                  </a:moveTo>
                  <a:cubicBezTo>
                    <a:pt x="51" y="957"/>
                    <a:pt x="128" y="913"/>
                    <a:pt x="182" y="861"/>
                  </a:cubicBezTo>
                  <a:cubicBezTo>
                    <a:pt x="236" y="809"/>
                    <a:pt x="271" y="765"/>
                    <a:pt x="325" y="642"/>
                  </a:cubicBezTo>
                  <a:cubicBezTo>
                    <a:pt x="379" y="519"/>
                    <a:pt x="448" y="212"/>
                    <a:pt x="504" y="122"/>
                  </a:cubicBezTo>
                  <a:cubicBezTo>
                    <a:pt x="560" y="32"/>
                    <a:pt x="589" y="0"/>
                    <a:pt x="661" y="100"/>
                  </a:cubicBezTo>
                  <a:cubicBezTo>
                    <a:pt x="733" y="200"/>
                    <a:pt x="839" y="584"/>
                    <a:pt x="935" y="720"/>
                  </a:cubicBezTo>
                  <a:cubicBezTo>
                    <a:pt x="1031" y="856"/>
                    <a:pt x="1127" y="878"/>
                    <a:pt x="1237" y="916"/>
                  </a:cubicBezTo>
                  <a:cubicBezTo>
                    <a:pt x="1347" y="954"/>
                    <a:pt x="1442" y="944"/>
                    <a:pt x="1595" y="950"/>
                  </a:cubicBezTo>
                  <a:cubicBezTo>
                    <a:pt x="1748" y="956"/>
                    <a:pt x="2038" y="952"/>
                    <a:pt x="2155" y="952"/>
                  </a:cubicBezTo>
                </a:path>
              </a:pathLst>
            </a:custGeom>
            <a:noFill/>
            <a:ln w="38100" cmpd="sng">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871" name="Freeform 22"/>
            <p:cNvSpPr>
              <a:spLocks/>
            </p:cNvSpPr>
            <p:nvPr/>
          </p:nvSpPr>
          <p:spPr bwMode="auto">
            <a:xfrm>
              <a:off x="4864100" y="3444875"/>
              <a:ext cx="3997325" cy="1303338"/>
            </a:xfrm>
            <a:custGeom>
              <a:avLst/>
              <a:gdLst>
                <a:gd name="T0" fmla="*/ 0 w 2155"/>
                <a:gd name="T1" fmla="*/ 2147483647 h 957"/>
                <a:gd name="T2" fmla="*/ 2147483647 w 2155"/>
                <a:gd name="T3" fmla="*/ 2147483647 h 957"/>
                <a:gd name="T4" fmla="*/ 2147483647 w 2155"/>
                <a:gd name="T5" fmla="*/ 2147483647 h 957"/>
                <a:gd name="T6" fmla="*/ 2147483647 w 2155"/>
                <a:gd name="T7" fmla="*/ 2147483647 h 957"/>
                <a:gd name="T8" fmla="*/ 2147483647 w 2155"/>
                <a:gd name="T9" fmla="*/ 2147483647 h 957"/>
                <a:gd name="T10" fmla="*/ 2147483647 w 2155"/>
                <a:gd name="T11" fmla="*/ 2147483647 h 957"/>
                <a:gd name="T12" fmla="*/ 2147483647 w 2155"/>
                <a:gd name="T13" fmla="*/ 2147483647 h 957"/>
                <a:gd name="T14" fmla="*/ 2147483647 w 2155"/>
                <a:gd name="T15" fmla="*/ 2147483647 h 957"/>
                <a:gd name="T16" fmla="*/ 2147483647 w 2155"/>
                <a:gd name="T17" fmla="*/ 2147483647 h 9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5"/>
                <a:gd name="T28" fmla="*/ 0 h 957"/>
                <a:gd name="T29" fmla="*/ 2155 w 2155"/>
                <a:gd name="T30" fmla="*/ 957 h 9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5" h="957">
                  <a:moveTo>
                    <a:pt x="0" y="952"/>
                  </a:moveTo>
                  <a:cubicBezTo>
                    <a:pt x="51" y="957"/>
                    <a:pt x="128" y="913"/>
                    <a:pt x="182" y="861"/>
                  </a:cubicBezTo>
                  <a:cubicBezTo>
                    <a:pt x="236" y="809"/>
                    <a:pt x="271" y="765"/>
                    <a:pt x="325" y="642"/>
                  </a:cubicBezTo>
                  <a:cubicBezTo>
                    <a:pt x="379" y="519"/>
                    <a:pt x="448" y="212"/>
                    <a:pt x="504" y="122"/>
                  </a:cubicBezTo>
                  <a:cubicBezTo>
                    <a:pt x="560" y="32"/>
                    <a:pt x="589" y="0"/>
                    <a:pt x="661" y="100"/>
                  </a:cubicBezTo>
                  <a:cubicBezTo>
                    <a:pt x="733" y="200"/>
                    <a:pt x="839" y="584"/>
                    <a:pt x="935" y="720"/>
                  </a:cubicBezTo>
                  <a:cubicBezTo>
                    <a:pt x="1031" y="856"/>
                    <a:pt x="1127" y="878"/>
                    <a:pt x="1237" y="916"/>
                  </a:cubicBezTo>
                  <a:cubicBezTo>
                    <a:pt x="1347" y="954"/>
                    <a:pt x="1442" y="944"/>
                    <a:pt x="1595" y="950"/>
                  </a:cubicBezTo>
                  <a:cubicBezTo>
                    <a:pt x="1748" y="956"/>
                    <a:pt x="2038" y="952"/>
                    <a:pt x="2155" y="952"/>
                  </a:cubicBezTo>
                </a:path>
              </a:pathLst>
            </a:custGeom>
            <a:noFill/>
            <a:ln w="381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872" name="Text Box 23"/>
            <p:cNvSpPr txBox="1">
              <a:spLocks noChangeArrowheads="1"/>
            </p:cNvSpPr>
            <p:nvPr/>
          </p:nvSpPr>
          <p:spPr bwMode="auto">
            <a:xfrm>
              <a:off x="4932363" y="2852738"/>
              <a:ext cx="795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v</a:t>
              </a:r>
              <a:r>
                <a:rPr lang="fr-FR" sz="1800" baseline="-25000"/>
                <a:t>AS</a:t>
              </a:r>
              <a:r>
                <a:rPr lang="fr-FR" sz="1800"/>
                <a:t>(t)</a:t>
              </a:r>
            </a:p>
          </p:txBody>
        </p:sp>
        <p:sp>
          <p:nvSpPr>
            <p:cNvPr id="35873" name="Text Box 24"/>
            <p:cNvSpPr txBox="1">
              <a:spLocks noChangeArrowheads="1"/>
            </p:cNvSpPr>
            <p:nvPr/>
          </p:nvSpPr>
          <p:spPr bwMode="auto">
            <a:xfrm>
              <a:off x="8069263" y="4237038"/>
              <a:ext cx="24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a:t>t</a:t>
              </a:r>
            </a:p>
          </p:txBody>
        </p:sp>
        <p:sp>
          <p:nvSpPr>
            <p:cNvPr id="35874" name="Line 26"/>
            <p:cNvSpPr>
              <a:spLocks noChangeShapeType="1"/>
            </p:cNvSpPr>
            <p:nvPr/>
          </p:nvSpPr>
          <p:spPr bwMode="auto">
            <a:xfrm>
              <a:off x="5584825" y="3300413"/>
              <a:ext cx="1692275"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35875" name="Line 27"/>
            <p:cNvSpPr>
              <a:spLocks noChangeShapeType="1"/>
            </p:cNvSpPr>
            <p:nvPr/>
          </p:nvSpPr>
          <p:spPr bwMode="auto">
            <a:xfrm>
              <a:off x="5584825" y="3408363"/>
              <a:ext cx="1692275" cy="0"/>
            </a:xfrm>
            <a:prstGeom prst="line">
              <a:avLst/>
            </a:prstGeom>
            <a:noFill/>
            <a:ln w="9525">
              <a:solidFill>
                <a:srgbClr val="008000"/>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35876" name="Line 28"/>
            <p:cNvSpPr>
              <a:spLocks noChangeShapeType="1"/>
            </p:cNvSpPr>
            <p:nvPr/>
          </p:nvSpPr>
          <p:spPr bwMode="auto">
            <a:xfrm>
              <a:off x="5584825" y="3516313"/>
              <a:ext cx="1692275" cy="0"/>
            </a:xfrm>
            <a:prstGeom prst="line">
              <a:avLst/>
            </a:prstGeom>
            <a:noFill/>
            <a:ln w="9525">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35877" name="AutoShape 29"/>
            <p:cNvSpPr>
              <a:spLocks/>
            </p:cNvSpPr>
            <p:nvPr/>
          </p:nvSpPr>
          <p:spPr bwMode="auto">
            <a:xfrm>
              <a:off x="7240588" y="3192463"/>
              <a:ext cx="215900" cy="468312"/>
            </a:xfrm>
            <a:prstGeom prst="rightBrace">
              <a:avLst>
                <a:gd name="adj1" fmla="val 1807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35878" name="Text Box 30"/>
            <p:cNvSpPr txBox="1">
              <a:spLocks noChangeArrowheads="1"/>
            </p:cNvSpPr>
            <p:nvPr/>
          </p:nvSpPr>
          <p:spPr bwMode="auto">
            <a:xfrm>
              <a:off x="7546975" y="2940050"/>
              <a:ext cx="14049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FF0000"/>
                  </a:solidFill>
                </a:rPr>
                <a:t>3 amplitudes  </a:t>
              </a:r>
            </a:p>
            <a:p>
              <a:pPr eaLnBrk="1" hangingPunct="1"/>
              <a:r>
                <a:rPr lang="fr-FR" sz="1400">
                  <a:solidFill>
                    <a:srgbClr val="FF0000"/>
                  </a:solidFill>
                </a:rPr>
                <a:t>différentes</a:t>
              </a:r>
            </a:p>
            <a:p>
              <a:pPr eaLnBrk="1" hangingPunct="1"/>
              <a:r>
                <a:rPr lang="fr-FR" sz="1400">
                  <a:solidFill>
                    <a:srgbClr val="FF0000"/>
                  </a:solidFill>
                </a:rPr>
                <a:t>pour  la même </a:t>
              </a:r>
            </a:p>
            <a:p>
              <a:pPr eaLnBrk="1" hangingPunct="1"/>
              <a:r>
                <a:rPr lang="fr-FR" sz="1400">
                  <a:solidFill>
                    <a:srgbClr val="FF0000"/>
                  </a:solidFill>
                </a:rPr>
                <a:t>charge totale !</a:t>
              </a:r>
            </a:p>
          </p:txBody>
        </p:sp>
      </p:grpSp>
      <p:sp>
        <p:nvSpPr>
          <p:cNvPr id="35849" name="Text Box 28"/>
          <p:cNvSpPr txBox="1">
            <a:spLocks noChangeArrowheads="1"/>
          </p:cNvSpPr>
          <p:nvPr/>
        </p:nvSpPr>
        <p:spPr bwMode="auto">
          <a:xfrm>
            <a:off x="161925" y="1131888"/>
            <a:ext cx="84502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dirty="0"/>
              <a:t> En réalité, l’impulsion issue du détecteur n’est pas forcément brève :</a:t>
            </a:r>
          </a:p>
          <a:p>
            <a:pPr lvl="1" eaLnBrk="1" hangingPunct="1"/>
            <a:r>
              <a:rPr lang="fr-FR" sz="1800" dirty="0">
                <a:cs typeface="Arial" pitchFamily="34" charset="0"/>
                <a:sym typeface="Wingdings" pitchFamily="2" charset="2"/>
              </a:rPr>
              <a:t> Sa durée </a:t>
            </a:r>
            <a:r>
              <a:rPr lang="el-GR" sz="1800" dirty="0">
                <a:cs typeface="Arial" pitchFamily="34" charset="0"/>
                <a:sym typeface="Wingdings" pitchFamily="2" charset="2"/>
              </a:rPr>
              <a:t>θ</a:t>
            </a:r>
            <a:r>
              <a:rPr lang="fr-FR" sz="1800" dirty="0">
                <a:cs typeface="Arial" pitchFamily="34" charset="0"/>
                <a:sym typeface="Wingdings" pitchFamily="2" charset="2"/>
              </a:rPr>
              <a:t> peut ne pas être &lt;&lt; au temps de mise en forme de l’AS</a:t>
            </a:r>
            <a:r>
              <a:rPr lang="fr-FR" sz="1800" dirty="0">
                <a:cs typeface="Arial" pitchFamily="34" charset="0"/>
              </a:rPr>
              <a:t> </a:t>
            </a:r>
          </a:p>
          <a:p>
            <a:pPr lvl="1" eaLnBrk="1" hangingPunct="1"/>
            <a:r>
              <a:rPr lang="fr-FR" sz="1800" dirty="0">
                <a:cs typeface="Arial" pitchFamily="34" charset="0"/>
                <a:sym typeface="Wingdings" pitchFamily="2" charset="2"/>
              </a:rPr>
              <a:t> Sa </a:t>
            </a:r>
            <a:r>
              <a:rPr lang="fr-FR" sz="1800" dirty="0">
                <a:cs typeface="Arial" pitchFamily="34" charset="0"/>
              </a:rPr>
              <a:t>durée</a:t>
            </a:r>
            <a:r>
              <a:rPr lang="fr-FR" sz="1800" dirty="0">
                <a:cs typeface="Arial" pitchFamily="34" charset="0"/>
                <a:sym typeface="Wingdings" pitchFamily="2" charset="2"/>
              </a:rPr>
              <a:t> </a:t>
            </a:r>
            <a:r>
              <a:rPr lang="el-GR" sz="1800" dirty="0">
                <a:cs typeface="Arial" pitchFamily="34" charset="0"/>
                <a:sym typeface="Wingdings" pitchFamily="2" charset="2"/>
              </a:rPr>
              <a:t>θ</a:t>
            </a:r>
            <a:r>
              <a:rPr lang="fr-FR" sz="1800" dirty="0">
                <a:cs typeface="Arial" pitchFamily="34" charset="0"/>
              </a:rPr>
              <a:t> peut varier selon le point d’impact dans le détecteur</a:t>
            </a:r>
          </a:p>
        </p:txBody>
      </p:sp>
      <p:sp>
        <p:nvSpPr>
          <p:cNvPr id="35865" name="AutoShape 25"/>
          <p:cNvSpPr>
            <a:spLocks noChangeArrowheads="1"/>
          </p:cNvSpPr>
          <p:nvPr/>
        </p:nvSpPr>
        <p:spPr bwMode="auto">
          <a:xfrm>
            <a:off x="2106613" y="3213004"/>
            <a:ext cx="468313" cy="287363"/>
          </a:xfrm>
          <a:prstGeom prst="rightArrow">
            <a:avLst>
              <a:gd name="adj1" fmla="val 50000"/>
              <a:gd name="adj2" fmla="val 40746"/>
            </a:avLst>
          </a:prstGeom>
          <a:solidFill>
            <a:schemeClr val="accent1"/>
          </a:solidFill>
          <a:ln w="9525">
            <a:solidFill>
              <a:schemeClr val="tx1"/>
            </a:solidFill>
            <a:miter lim="800000"/>
            <a:headEnd/>
            <a:tailEnd/>
          </a:ln>
        </p:spPr>
        <p:txBody>
          <a:bodyPr wrap="none" anchor="ctr"/>
          <a:lstStyle/>
          <a:p>
            <a:endParaRPr lang="fr-FR"/>
          </a:p>
        </p:txBody>
      </p:sp>
      <p:grpSp>
        <p:nvGrpSpPr>
          <p:cNvPr id="3" name="Groupe 2"/>
          <p:cNvGrpSpPr/>
          <p:nvPr/>
        </p:nvGrpSpPr>
        <p:grpSpPr>
          <a:xfrm>
            <a:off x="2754313" y="2276475"/>
            <a:ext cx="1223962" cy="1981200"/>
            <a:chOff x="2754313" y="2276475"/>
            <a:chExt cx="1223962" cy="1981200"/>
          </a:xfrm>
        </p:grpSpPr>
        <p:sp>
          <p:nvSpPr>
            <p:cNvPr id="35855" name="Line 10"/>
            <p:cNvSpPr>
              <a:spLocks noChangeShapeType="1"/>
            </p:cNvSpPr>
            <p:nvPr/>
          </p:nvSpPr>
          <p:spPr bwMode="auto">
            <a:xfrm flipV="1">
              <a:off x="2825751" y="2349325"/>
              <a:ext cx="0" cy="1908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56" name="Line 11"/>
            <p:cNvSpPr>
              <a:spLocks noChangeShapeType="1"/>
            </p:cNvSpPr>
            <p:nvPr/>
          </p:nvSpPr>
          <p:spPr bwMode="auto">
            <a:xfrm>
              <a:off x="2754313" y="4221159"/>
              <a:ext cx="12239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57" name="Text Box 15"/>
            <p:cNvSpPr txBox="1">
              <a:spLocks noChangeArrowheads="1"/>
            </p:cNvSpPr>
            <p:nvPr/>
          </p:nvSpPr>
          <p:spPr bwMode="auto">
            <a:xfrm>
              <a:off x="2825751" y="2276475"/>
              <a:ext cx="8146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v</a:t>
              </a:r>
              <a:r>
                <a:rPr lang="fr-FR" sz="1800" baseline="-25000"/>
                <a:t>pac</a:t>
              </a:r>
              <a:r>
                <a:rPr lang="fr-FR" sz="1800"/>
                <a:t>(t)</a:t>
              </a:r>
            </a:p>
          </p:txBody>
        </p:sp>
        <p:sp>
          <p:nvSpPr>
            <p:cNvPr id="35858" name="Text Box 16"/>
            <p:cNvSpPr txBox="1">
              <a:spLocks noChangeArrowheads="1"/>
            </p:cNvSpPr>
            <p:nvPr/>
          </p:nvSpPr>
          <p:spPr bwMode="auto">
            <a:xfrm>
              <a:off x="3041651" y="2822443"/>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Q/C</a:t>
              </a:r>
              <a:r>
                <a:rPr lang="fr-FR" sz="1800" baseline="-25000"/>
                <a:t>f</a:t>
              </a:r>
            </a:p>
          </p:txBody>
        </p:sp>
        <p:sp>
          <p:nvSpPr>
            <p:cNvPr id="35859" name="Text Box 17"/>
            <p:cNvSpPr txBox="1">
              <a:spLocks noChangeArrowheads="1"/>
            </p:cNvSpPr>
            <p:nvPr/>
          </p:nvSpPr>
          <p:spPr bwMode="auto">
            <a:xfrm>
              <a:off x="3690937" y="3809959"/>
              <a:ext cx="247650" cy="36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a:t>t</a:t>
              </a:r>
            </a:p>
          </p:txBody>
        </p:sp>
        <p:cxnSp>
          <p:nvCxnSpPr>
            <p:cNvPr id="51" name="Connecteur droit 50"/>
            <p:cNvCxnSpPr/>
            <p:nvPr/>
          </p:nvCxnSpPr>
          <p:spPr bwMode="auto">
            <a:xfrm flipV="1">
              <a:off x="2825750" y="3213100"/>
              <a:ext cx="144463" cy="100806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bwMode="auto">
            <a:xfrm flipV="1">
              <a:off x="2825750" y="3213100"/>
              <a:ext cx="288925" cy="1008063"/>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bwMode="auto">
            <a:xfrm flipV="1">
              <a:off x="2825750" y="3213100"/>
              <a:ext cx="433388" cy="100806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bwMode="auto">
            <a:xfrm>
              <a:off x="3259138" y="3213100"/>
              <a:ext cx="503237"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bwMode="auto">
            <a:xfrm>
              <a:off x="2957513" y="3213100"/>
              <a:ext cx="22225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bwMode="auto">
            <a:xfrm>
              <a:off x="3105150" y="3213100"/>
              <a:ext cx="144463"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5851" name="Text Box 28"/>
          <p:cNvSpPr txBox="1">
            <a:spLocks noChangeArrowheads="1"/>
          </p:cNvSpPr>
          <p:nvPr/>
        </p:nvSpPr>
        <p:spPr bwMode="auto">
          <a:xfrm>
            <a:off x="4740275" y="4264025"/>
            <a:ext cx="4427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dirty="0">
                <a:solidFill>
                  <a:srgbClr val="FF0000"/>
                </a:solidFill>
              </a:rPr>
              <a:t>erreur sur la mesure de la charge</a:t>
            </a:r>
          </a:p>
        </p:txBody>
      </p:sp>
      <p:sp>
        <p:nvSpPr>
          <p:cNvPr id="35852" name="ZoneTexte 3"/>
          <p:cNvSpPr txBox="1">
            <a:spLocks noChangeArrowheads="1"/>
          </p:cNvSpPr>
          <p:nvPr/>
        </p:nvSpPr>
        <p:spPr bwMode="auto">
          <a:xfrm>
            <a:off x="525463" y="4797425"/>
            <a:ext cx="82089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dirty="0"/>
              <a:t>Quelques chiffres pour </a:t>
            </a:r>
            <a:r>
              <a:rPr lang="fr-FR" sz="1800" dirty="0">
                <a:latin typeface="Symbol" pitchFamily="18" charset="2"/>
              </a:rPr>
              <a:t>t </a:t>
            </a:r>
            <a:r>
              <a:rPr lang="fr-FR" sz="1800" dirty="0"/>
              <a:t>= 1 µs, on commet une erreur de 0,1% avec</a:t>
            </a:r>
          </a:p>
          <a:p>
            <a:pPr eaLnBrk="1" hangingPunct="1"/>
            <a:r>
              <a:rPr lang="fr-FR" sz="1800" dirty="0"/>
              <a:t>	</a:t>
            </a:r>
            <a:r>
              <a:rPr lang="fr-FR" sz="1800" dirty="0">
                <a:sym typeface="Wingdings" pitchFamily="2" charset="2"/>
              </a:rPr>
              <a:t> </a:t>
            </a:r>
            <a:r>
              <a:rPr lang="el-GR" sz="1800" dirty="0">
                <a:sym typeface="Wingdings" pitchFamily="2" charset="2"/>
              </a:rPr>
              <a:t>θ</a:t>
            </a:r>
            <a:r>
              <a:rPr lang="fr-FR" sz="1800" dirty="0">
                <a:sym typeface="Wingdings" pitchFamily="2" charset="2"/>
              </a:rPr>
              <a:t> = 4 ns et un filtre à réponse impulsionnelle aigüe</a:t>
            </a:r>
          </a:p>
          <a:p>
            <a:pPr eaLnBrk="1" hangingPunct="1"/>
            <a:r>
              <a:rPr lang="fr-FR" sz="1800" dirty="0">
                <a:sym typeface="Wingdings" pitchFamily="2" charset="2"/>
              </a:rPr>
              <a:t>	 </a:t>
            </a:r>
            <a:r>
              <a:rPr lang="el-GR" sz="1800" dirty="0">
                <a:sym typeface="Wingdings" pitchFamily="2" charset="2"/>
              </a:rPr>
              <a:t>θ</a:t>
            </a:r>
            <a:r>
              <a:rPr lang="fr-FR" sz="1800" dirty="0">
                <a:sym typeface="Wingdings" pitchFamily="2" charset="2"/>
              </a:rPr>
              <a:t> = 150 ns et un filtre à réponse impulsionnelle arrondie</a:t>
            </a:r>
          </a:p>
          <a:p>
            <a:pPr eaLnBrk="1" hangingPunct="1"/>
            <a:endParaRPr lang="fr-FR" sz="1800" dirty="0">
              <a:sym typeface="Wingdings" pitchFamily="2" charset="2"/>
            </a:endParaRPr>
          </a:p>
          <a:p>
            <a:pPr eaLnBrk="1" hangingPunct="1"/>
            <a:r>
              <a:rPr lang="fr-FR" sz="1800" dirty="0">
                <a:sym typeface="Wingdings" pitchFamily="2" charset="2"/>
              </a:rPr>
              <a:t>En bref, plus le sommet est plat moins on a de déficit balistique!</a:t>
            </a:r>
          </a:p>
        </p:txBody>
      </p:sp>
      <p:grpSp>
        <p:nvGrpSpPr>
          <p:cNvPr id="2" name="Groupe 1"/>
          <p:cNvGrpSpPr/>
          <p:nvPr/>
        </p:nvGrpSpPr>
        <p:grpSpPr>
          <a:xfrm>
            <a:off x="-80963" y="2292350"/>
            <a:ext cx="2070101" cy="2324100"/>
            <a:chOff x="-80963" y="2292350"/>
            <a:chExt cx="2070101" cy="2324100"/>
          </a:xfrm>
        </p:grpSpPr>
        <p:grpSp>
          <p:nvGrpSpPr>
            <p:cNvPr id="35846" name="Groupe 33"/>
            <p:cNvGrpSpPr>
              <a:grpSpLocks/>
            </p:cNvGrpSpPr>
            <p:nvPr/>
          </p:nvGrpSpPr>
          <p:grpSpPr bwMode="auto">
            <a:xfrm>
              <a:off x="-80963" y="2292350"/>
              <a:ext cx="2070101" cy="1908175"/>
              <a:chOff x="-62930" y="2868613"/>
              <a:chExt cx="2071039" cy="1908175"/>
            </a:xfrm>
          </p:grpSpPr>
          <p:sp>
            <p:nvSpPr>
              <p:cNvPr id="35879" name="Line 10"/>
              <p:cNvSpPr>
                <a:spLocks noChangeShapeType="1"/>
              </p:cNvSpPr>
              <p:nvPr/>
            </p:nvSpPr>
            <p:spPr bwMode="auto">
              <a:xfrm flipV="1">
                <a:off x="703263" y="2868613"/>
                <a:ext cx="0" cy="1908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80" name="Line 11"/>
              <p:cNvSpPr>
                <a:spLocks noChangeShapeType="1"/>
              </p:cNvSpPr>
              <p:nvPr/>
            </p:nvSpPr>
            <p:spPr bwMode="auto">
              <a:xfrm>
                <a:off x="631825" y="4740275"/>
                <a:ext cx="13668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81" name="Rectangle 71" descr="noir)"/>
              <p:cNvSpPr>
                <a:spLocks noChangeArrowheads="1"/>
              </p:cNvSpPr>
              <p:nvPr/>
            </p:nvSpPr>
            <p:spPr bwMode="auto">
              <a:xfrm>
                <a:off x="703263" y="3300413"/>
                <a:ext cx="107950" cy="1439862"/>
              </a:xfrm>
              <a:prstGeom prst="rect">
                <a:avLst/>
              </a:prstGeom>
              <a:pattFill prst="ltDnDiag">
                <a:fgClr>
                  <a:srgbClr val="FF0000"/>
                </a:fgClr>
                <a:bgClr>
                  <a:schemeClr val="bg1"/>
                </a:bgClr>
              </a:pattFill>
              <a:ln w="38100">
                <a:solidFill>
                  <a:srgbClr val="FF0000"/>
                </a:solidFill>
                <a:miter lim="800000"/>
                <a:headEnd/>
                <a:tailEnd/>
              </a:ln>
            </p:spPr>
            <p:txBody>
              <a:bodyPr wrap="none" anchor="ctr"/>
              <a:lstStyle/>
              <a:p>
                <a:endParaRPr lang="fr-FR"/>
              </a:p>
            </p:txBody>
          </p:sp>
          <p:sp>
            <p:nvSpPr>
              <p:cNvPr id="35882" name="Rectangle 72" descr="noir)"/>
              <p:cNvSpPr>
                <a:spLocks noChangeArrowheads="1"/>
              </p:cNvSpPr>
              <p:nvPr/>
            </p:nvSpPr>
            <p:spPr bwMode="auto">
              <a:xfrm>
                <a:off x="703263" y="4021138"/>
                <a:ext cx="215900" cy="719137"/>
              </a:xfrm>
              <a:prstGeom prst="rect">
                <a:avLst/>
              </a:prstGeom>
              <a:pattFill prst="ltDnDiag">
                <a:fgClr>
                  <a:srgbClr val="008000"/>
                </a:fgClr>
                <a:bgClr>
                  <a:schemeClr val="bg1"/>
                </a:bgClr>
              </a:pattFill>
              <a:ln w="38100">
                <a:solidFill>
                  <a:srgbClr val="008000"/>
                </a:solidFill>
                <a:miter lim="800000"/>
                <a:headEnd/>
                <a:tailEnd/>
              </a:ln>
            </p:spPr>
            <p:txBody>
              <a:bodyPr wrap="none" anchor="ctr"/>
              <a:lstStyle/>
              <a:p>
                <a:endParaRPr lang="fr-FR"/>
              </a:p>
            </p:txBody>
          </p:sp>
          <p:sp>
            <p:nvSpPr>
              <p:cNvPr id="35883" name="Rectangle 73" descr="noir)"/>
              <p:cNvSpPr>
                <a:spLocks noChangeArrowheads="1"/>
              </p:cNvSpPr>
              <p:nvPr/>
            </p:nvSpPr>
            <p:spPr bwMode="auto">
              <a:xfrm>
                <a:off x="703263" y="4381500"/>
                <a:ext cx="431800" cy="358775"/>
              </a:xfrm>
              <a:prstGeom prst="rect">
                <a:avLst/>
              </a:prstGeom>
              <a:pattFill prst="ltDnDiag">
                <a:fgClr>
                  <a:srgbClr val="0000FF"/>
                </a:fgClr>
                <a:bgClr>
                  <a:schemeClr val="bg1"/>
                </a:bgClr>
              </a:pattFill>
              <a:ln w="38100">
                <a:solidFill>
                  <a:srgbClr val="0000FF"/>
                </a:solidFill>
                <a:miter lim="800000"/>
                <a:headEnd/>
                <a:tailEnd/>
              </a:ln>
            </p:spPr>
            <p:txBody>
              <a:bodyPr wrap="none" anchor="ctr"/>
              <a:lstStyle/>
              <a:p>
                <a:endParaRPr lang="fr-FR"/>
              </a:p>
            </p:txBody>
          </p:sp>
          <p:sp>
            <p:nvSpPr>
              <p:cNvPr id="35884" name="Text Box 15"/>
              <p:cNvSpPr txBox="1">
                <a:spLocks noChangeArrowheads="1"/>
              </p:cNvSpPr>
              <p:nvPr/>
            </p:nvSpPr>
            <p:spPr bwMode="auto">
              <a:xfrm>
                <a:off x="-62930" y="2924930"/>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ie(t)</a:t>
                </a:r>
              </a:p>
            </p:txBody>
          </p:sp>
          <p:sp>
            <p:nvSpPr>
              <p:cNvPr id="35885" name="Text Box 16"/>
              <p:cNvSpPr txBox="1">
                <a:spLocks noChangeArrowheads="1"/>
              </p:cNvSpPr>
              <p:nvPr/>
            </p:nvSpPr>
            <p:spPr bwMode="auto">
              <a:xfrm>
                <a:off x="900113" y="2924175"/>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Q = cste</a:t>
                </a:r>
              </a:p>
            </p:txBody>
          </p:sp>
          <p:sp>
            <p:nvSpPr>
              <p:cNvPr id="35886" name="Text Box 17"/>
              <p:cNvSpPr txBox="1">
                <a:spLocks noChangeArrowheads="1"/>
              </p:cNvSpPr>
              <p:nvPr/>
            </p:nvSpPr>
            <p:spPr bwMode="auto">
              <a:xfrm>
                <a:off x="1566863" y="4329113"/>
                <a:ext cx="24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a:t>t</a:t>
                </a:r>
              </a:p>
            </p:txBody>
          </p:sp>
        </p:grpSp>
        <p:cxnSp>
          <p:nvCxnSpPr>
            <p:cNvPr id="6" name="Connecteur droit 5"/>
            <p:cNvCxnSpPr/>
            <p:nvPr/>
          </p:nvCxnSpPr>
          <p:spPr>
            <a:xfrm>
              <a:off x="684213" y="4264025"/>
              <a:ext cx="431800" cy="0"/>
            </a:xfrm>
            <a:prstGeom prst="line">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854" name="Rectangle 6"/>
            <p:cNvSpPr>
              <a:spLocks noChangeArrowheads="1"/>
            </p:cNvSpPr>
            <p:nvPr/>
          </p:nvSpPr>
          <p:spPr bwMode="auto">
            <a:xfrm>
              <a:off x="738188" y="4278313"/>
              <a:ext cx="3095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l-GR" sz="1600">
                  <a:cs typeface="Arial" pitchFamily="34" charset="0"/>
                  <a:sym typeface="Wingdings" pitchFamily="2" charset="2"/>
                </a:rPr>
                <a:t>θ</a:t>
              </a:r>
              <a:endParaRPr lang="fr-FR" sz="160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p:cTn id="7" dur="500" fill="hold"/>
                                        <p:tgtEl>
                                          <p:spTgt spid="35849"/>
                                        </p:tgtEl>
                                        <p:attrNameLst>
                                          <p:attrName>ppt_w</p:attrName>
                                        </p:attrNameLst>
                                      </p:cBhvr>
                                      <p:tavLst>
                                        <p:tav tm="0">
                                          <p:val>
                                            <p:fltVal val="0"/>
                                          </p:val>
                                        </p:tav>
                                        <p:tav tm="100000">
                                          <p:val>
                                            <p:strVal val="#ppt_w"/>
                                          </p:val>
                                        </p:tav>
                                      </p:tavLst>
                                    </p:anim>
                                    <p:anim calcmode="lin" valueType="num">
                                      <p:cBhvr>
                                        <p:cTn id="8" dur="500" fill="hold"/>
                                        <p:tgtEl>
                                          <p:spTgt spid="35849"/>
                                        </p:tgtEl>
                                        <p:attrNameLst>
                                          <p:attrName>ppt_h</p:attrName>
                                        </p:attrNameLst>
                                      </p:cBhvr>
                                      <p:tavLst>
                                        <p:tav tm="0">
                                          <p:val>
                                            <p:fltVal val="0"/>
                                          </p:val>
                                        </p:tav>
                                        <p:tav tm="100000">
                                          <p:val>
                                            <p:strVal val="#ppt_h"/>
                                          </p:val>
                                        </p:tav>
                                      </p:tavLst>
                                    </p:anim>
                                    <p:animEffect transition="in" filter="fade">
                                      <p:cBhvr>
                                        <p:cTn id="9" dur="500"/>
                                        <p:tgtEl>
                                          <p:spTgt spid="3584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865"/>
                                        </p:tgtEl>
                                        <p:attrNameLst>
                                          <p:attrName>style.visibility</p:attrName>
                                        </p:attrNameLst>
                                      </p:cBhvr>
                                      <p:to>
                                        <p:strVal val="visible"/>
                                      </p:to>
                                    </p:set>
                                    <p:animEffect transition="in" filter="wipe(left)">
                                      <p:cBhvr>
                                        <p:cTn id="21" dur="500"/>
                                        <p:tgtEl>
                                          <p:spTgt spid="35865"/>
                                        </p:tgtEl>
                                      </p:cBhvr>
                                    </p:animEffect>
                                  </p:childTnLst>
                                </p:cTn>
                              </p:par>
                              <p:par>
                                <p:cTn id="22" presetID="53"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5847"/>
                                        </p:tgtEl>
                                        <p:attrNameLst>
                                          <p:attrName>style.visibility</p:attrName>
                                        </p:attrNameLst>
                                      </p:cBhvr>
                                      <p:to>
                                        <p:strVal val="visible"/>
                                      </p:to>
                                    </p:set>
                                    <p:animEffect transition="in" filter="wipe(left)">
                                      <p:cBhvr>
                                        <p:cTn id="31" dur="500"/>
                                        <p:tgtEl>
                                          <p:spTgt spid="35847"/>
                                        </p:tgtEl>
                                      </p:cBhvr>
                                    </p:animEffect>
                                  </p:childTnLst>
                                </p:cTn>
                              </p:par>
                              <p:par>
                                <p:cTn id="32" presetID="53" presetClass="entr" presetSubtype="16" fill="hold" nodeType="withEffect">
                                  <p:stCondLst>
                                    <p:cond delay="0"/>
                                  </p:stCondLst>
                                  <p:childTnLst>
                                    <p:set>
                                      <p:cBhvr>
                                        <p:cTn id="33" dur="1" fill="hold">
                                          <p:stCondLst>
                                            <p:cond delay="0"/>
                                          </p:stCondLst>
                                        </p:cTn>
                                        <p:tgtEl>
                                          <p:spTgt spid="35848"/>
                                        </p:tgtEl>
                                        <p:attrNameLst>
                                          <p:attrName>style.visibility</p:attrName>
                                        </p:attrNameLst>
                                      </p:cBhvr>
                                      <p:to>
                                        <p:strVal val="visible"/>
                                      </p:to>
                                    </p:set>
                                    <p:anim calcmode="lin" valueType="num">
                                      <p:cBhvr>
                                        <p:cTn id="34" dur="500" fill="hold"/>
                                        <p:tgtEl>
                                          <p:spTgt spid="35848"/>
                                        </p:tgtEl>
                                        <p:attrNameLst>
                                          <p:attrName>ppt_w</p:attrName>
                                        </p:attrNameLst>
                                      </p:cBhvr>
                                      <p:tavLst>
                                        <p:tav tm="0">
                                          <p:val>
                                            <p:fltVal val="0"/>
                                          </p:val>
                                        </p:tav>
                                        <p:tav tm="100000">
                                          <p:val>
                                            <p:strVal val="#ppt_w"/>
                                          </p:val>
                                        </p:tav>
                                      </p:tavLst>
                                    </p:anim>
                                    <p:anim calcmode="lin" valueType="num">
                                      <p:cBhvr>
                                        <p:cTn id="35" dur="500" fill="hold"/>
                                        <p:tgtEl>
                                          <p:spTgt spid="35848"/>
                                        </p:tgtEl>
                                        <p:attrNameLst>
                                          <p:attrName>ppt_h</p:attrName>
                                        </p:attrNameLst>
                                      </p:cBhvr>
                                      <p:tavLst>
                                        <p:tav tm="0">
                                          <p:val>
                                            <p:fltVal val="0"/>
                                          </p:val>
                                        </p:tav>
                                        <p:tav tm="100000">
                                          <p:val>
                                            <p:strVal val="#ppt_h"/>
                                          </p:val>
                                        </p:tav>
                                      </p:tavLst>
                                    </p:anim>
                                    <p:animEffect transition="in" filter="fade">
                                      <p:cBhvr>
                                        <p:cTn id="36" dur="500"/>
                                        <p:tgtEl>
                                          <p:spTgt spid="3584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5851"/>
                                        </p:tgtEl>
                                        <p:attrNameLst>
                                          <p:attrName>style.visibility</p:attrName>
                                        </p:attrNameLst>
                                      </p:cBhvr>
                                      <p:to>
                                        <p:strVal val="visible"/>
                                      </p:to>
                                    </p:set>
                                    <p:anim calcmode="lin" valueType="num">
                                      <p:cBhvr>
                                        <p:cTn id="41" dur="500" fill="hold"/>
                                        <p:tgtEl>
                                          <p:spTgt spid="35851"/>
                                        </p:tgtEl>
                                        <p:attrNameLst>
                                          <p:attrName>ppt_w</p:attrName>
                                        </p:attrNameLst>
                                      </p:cBhvr>
                                      <p:tavLst>
                                        <p:tav tm="0">
                                          <p:val>
                                            <p:fltVal val="0"/>
                                          </p:val>
                                        </p:tav>
                                        <p:tav tm="100000">
                                          <p:val>
                                            <p:strVal val="#ppt_w"/>
                                          </p:val>
                                        </p:tav>
                                      </p:tavLst>
                                    </p:anim>
                                    <p:anim calcmode="lin" valueType="num">
                                      <p:cBhvr>
                                        <p:cTn id="42" dur="500" fill="hold"/>
                                        <p:tgtEl>
                                          <p:spTgt spid="35851"/>
                                        </p:tgtEl>
                                        <p:attrNameLst>
                                          <p:attrName>ppt_h</p:attrName>
                                        </p:attrNameLst>
                                      </p:cBhvr>
                                      <p:tavLst>
                                        <p:tav tm="0">
                                          <p:val>
                                            <p:fltVal val="0"/>
                                          </p:val>
                                        </p:tav>
                                        <p:tav tm="100000">
                                          <p:val>
                                            <p:strVal val="#ppt_h"/>
                                          </p:val>
                                        </p:tav>
                                      </p:tavLst>
                                    </p:anim>
                                    <p:animEffect transition="in" filter="fade">
                                      <p:cBhvr>
                                        <p:cTn id="43" dur="500"/>
                                        <p:tgtEl>
                                          <p:spTgt spid="3585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5852"/>
                                        </p:tgtEl>
                                        <p:attrNameLst>
                                          <p:attrName>style.visibility</p:attrName>
                                        </p:attrNameLst>
                                      </p:cBhvr>
                                      <p:to>
                                        <p:strVal val="visible"/>
                                      </p:to>
                                    </p:set>
                                    <p:anim calcmode="lin" valueType="num">
                                      <p:cBhvr>
                                        <p:cTn id="48" dur="500" fill="hold"/>
                                        <p:tgtEl>
                                          <p:spTgt spid="35852"/>
                                        </p:tgtEl>
                                        <p:attrNameLst>
                                          <p:attrName>ppt_w</p:attrName>
                                        </p:attrNameLst>
                                      </p:cBhvr>
                                      <p:tavLst>
                                        <p:tav tm="0">
                                          <p:val>
                                            <p:fltVal val="0"/>
                                          </p:val>
                                        </p:tav>
                                        <p:tav tm="100000">
                                          <p:val>
                                            <p:strVal val="#ppt_w"/>
                                          </p:val>
                                        </p:tav>
                                      </p:tavLst>
                                    </p:anim>
                                    <p:anim calcmode="lin" valueType="num">
                                      <p:cBhvr>
                                        <p:cTn id="49" dur="500" fill="hold"/>
                                        <p:tgtEl>
                                          <p:spTgt spid="35852"/>
                                        </p:tgtEl>
                                        <p:attrNameLst>
                                          <p:attrName>ppt_h</p:attrName>
                                        </p:attrNameLst>
                                      </p:cBhvr>
                                      <p:tavLst>
                                        <p:tav tm="0">
                                          <p:val>
                                            <p:fltVal val="0"/>
                                          </p:val>
                                        </p:tav>
                                        <p:tav tm="100000">
                                          <p:val>
                                            <p:strVal val="#ppt_h"/>
                                          </p:val>
                                        </p:tav>
                                      </p:tavLst>
                                    </p:anim>
                                    <p:animEffect transition="in" filter="fade">
                                      <p:cBhvr>
                                        <p:cTn id="50" dur="500"/>
                                        <p:tgtEl>
                                          <p:spTgt spid="35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animBg="1"/>
      <p:bldP spid="35849" grpId="0"/>
      <p:bldP spid="35865" grpId="0" animBg="1"/>
      <p:bldP spid="35851" grpId="0"/>
      <p:bldP spid="358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3"/>
          <p:cNvSpPr>
            <a:spLocks noChangeShapeType="1"/>
          </p:cNvSpPr>
          <p:nvPr/>
        </p:nvSpPr>
        <p:spPr bwMode="auto">
          <a:xfrm>
            <a:off x="381000" y="685800"/>
            <a:ext cx="8534400" cy="0"/>
          </a:xfrm>
          <a:prstGeom prst="line">
            <a:avLst/>
          </a:prstGeom>
          <a:noFill/>
          <a:ln w="38100" cmpd="thinThick">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fr-FR"/>
          </a:p>
        </p:txBody>
      </p:sp>
      <p:sp>
        <p:nvSpPr>
          <p:cNvPr id="269317" name="Rectangle 5">
            <a:hlinkClick r:id="rId3" action="ppaction://hlinksldjump"/>
          </p:cNvPr>
          <p:cNvSpPr>
            <a:spLocks noChangeArrowheads="1"/>
          </p:cNvSpPr>
          <p:nvPr/>
        </p:nvSpPr>
        <p:spPr bwMode="auto">
          <a:xfrm>
            <a:off x="396875" y="1089025"/>
            <a:ext cx="8583613" cy="4140200"/>
          </a:xfrm>
          <a:prstGeom prst="rect">
            <a:avLst/>
          </a:prstGeom>
          <a:noFill/>
          <a:ln w="9525">
            <a:noFill/>
            <a:miter lim="800000"/>
            <a:headEnd/>
            <a:tailEnd/>
          </a:ln>
          <a:effectLst/>
        </p:spPr>
        <p:txBody>
          <a:bodyPr/>
          <a:lstStyle/>
          <a:p>
            <a:pPr marL="812800" indent="-812800">
              <a:lnSpc>
                <a:spcPct val="80000"/>
              </a:lnSpc>
              <a:spcBef>
                <a:spcPct val="20000"/>
              </a:spcBef>
              <a:buClr>
                <a:schemeClr val="hlink"/>
              </a:buClr>
              <a:buSzPct val="150000"/>
              <a:buFont typeface="Wingdings" pitchFamily="2" charset="2"/>
              <a:buNone/>
              <a:defRPr/>
            </a:pPr>
            <a:r>
              <a:rPr lang="fr-FR" b="1" u="sng">
                <a:solidFill>
                  <a:srgbClr val="DC6308"/>
                </a:solidFill>
              </a:rPr>
              <a:t>C. L’électronique numérique et mixte</a:t>
            </a:r>
          </a:p>
          <a:p>
            <a:pPr marL="812800" indent="-812800">
              <a:lnSpc>
                <a:spcPct val="80000"/>
              </a:lnSpc>
              <a:spcBef>
                <a:spcPct val="20000"/>
              </a:spcBef>
              <a:spcAft>
                <a:spcPts val="600"/>
              </a:spcAft>
              <a:buClr>
                <a:schemeClr val="hlink"/>
              </a:buClr>
              <a:buSzPct val="150000"/>
              <a:buFont typeface="Wingdings" pitchFamily="2" charset="2"/>
              <a:buNone/>
              <a:defRPr/>
            </a:pPr>
            <a:r>
              <a:rPr lang="fr-FR" b="1">
                <a:solidFill>
                  <a:srgbClr val="FF0000"/>
                </a:solidFill>
              </a:rPr>
              <a:t>	</a:t>
            </a:r>
            <a:r>
              <a:rPr lang="fr-FR" sz="2000" b="1"/>
              <a:t>- </a:t>
            </a:r>
            <a:r>
              <a:rPr lang="fr-FR" sz="2000"/>
              <a:t>La théorie du signal</a:t>
            </a:r>
            <a:endParaRPr lang="fr-FR" sz="1800"/>
          </a:p>
          <a:p>
            <a:pPr marL="2336800" lvl="4" indent="-508000">
              <a:buFont typeface="Wingdings" pitchFamily="2" charset="2"/>
              <a:buChar char="§"/>
              <a:defRPr/>
            </a:pPr>
            <a:r>
              <a:rPr lang="fr-FR" sz="1800"/>
              <a:t>L’échantillonnage</a:t>
            </a:r>
            <a:endParaRPr lang="fr-FR" sz="1800">
              <a:solidFill>
                <a:srgbClr val="000000"/>
              </a:solidFill>
            </a:endParaRPr>
          </a:p>
          <a:p>
            <a:pPr marL="2336800" lvl="4" indent="-508000">
              <a:buFont typeface="Wingdings" pitchFamily="2" charset="2"/>
              <a:buChar char="§"/>
              <a:defRPr/>
            </a:pPr>
            <a:r>
              <a:rPr lang="fr-FR" sz="1800"/>
              <a:t>Le théorème de Shannon</a:t>
            </a:r>
          </a:p>
          <a:p>
            <a:pPr marL="2336800" lvl="4" indent="-508000">
              <a:buFont typeface="Wingdings" pitchFamily="2" charset="2"/>
              <a:buChar char="§"/>
              <a:defRPr/>
            </a:pPr>
            <a:r>
              <a:rPr lang="fr-FR" sz="1800"/>
              <a:t>Le repliement de spectre</a:t>
            </a:r>
          </a:p>
          <a:p>
            <a:pPr marL="2336800" lvl="4" indent="-508000">
              <a:buFont typeface="Wingdings" pitchFamily="2" charset="2"/>
              <a:buNone/>
              <a:defRPr/>
            </a:pPr>
            <a:endParaRPr lang="fr-FR" sz="1800"/>
          </a:p>
          <a:p>
            <a:pPr marL="812800" indent="-812800">
              <a:lnSpc>
                <a:spcPct val="80000"/>
              </a:lnSpc>
              <a:spcBef>
                <a:spcPct val="20000"/>
              </a:spcBef>
              <a:spcAft>
                <a:spcPts val="600"/>
              </a:spcAft>
              <a:buClr>
                <a:schemeClr val="hlink"/>
              </a:buClr>
              <a:buSzPct val="150000"/>
              <a:defRPr/>
            </a:pPr>
            <a:r>
              <a:rPr lang="fr-FR" sz="1800">
                <a:effectLst>
                  <a:outerShdw blurRad="38100" dist="38100" dir="2700000" algn="tl">
                    <a:srgbClr val="C0C0C0"/>
                  </a:outerShdw>
                </a:effectLst>
              </a:rPr>
              <a:t>	</a:t>
            </a:r>
            <a:r>
              <a:rPr lang="fr-FR" sz="2000"/>
              <a:t>- Les convertisseurs analogique-numérique (ADC)</a:t>
            </a:r>
          </a:p>
          <a:p>
            <a:pPr marL="2336800" lvl="4" indent="-508000">
              <a:buFont typeface="Wingdings" pitchFamily="2" charset="2"/>
              <a:buChar char="§"/>
              <a:defRPr/>
            </a:pPr>
            <a:r>
              <a:rPr lang="fr-FR" sz="1800"/>
              <a:t>Les caractéristiques principales</a:t>
            </a:r>
            <a:endParaRPr lang="fr-FR" sz="1800">
              <a:solidFill>
                <a:srgbClr val="000000"/>
              </a:solidFill>
            </a:endParaRPr>
          </a:p>
          <a:p>
            <a:pPr marL="2336800" lvl="4" indent="-508000">
              <a:buFont typeface="Wingdings" pitchFamily="2" charset="2"/>
              <a:buChar char="§"/>
              <a:defRPr/>
            </a:pPr>
            <a:r>
              <a:rPr lang="fr-FR" sz="1800"/>
              <a:t>Quelques exemples d’ADC</a:t>
            </a:r>
          </a:p>
          <a:p>
            <a:pPr marL="2713038" lvl="2" indent="-182563">
              <a:buFont typeface="Arial" pitchFamily="34" charset="0"/>
              <a:buChar char="•"/>
              <a:defRPr/>
            </a:pPr>
            <a:r>
              <a:rPr lang="fr-FR" sz="1800"/>
              <a:t>« Flash ADC »</a:t>
            </a:r>
          </a:p>
          <a:p>
            <a:pPr marL="2713038" lvl="2" indent="-182563">
              <a:buFont typeface="Arial" pitchFamily="34" charset="0"/>
              <a:buChar char="•"/>
              <a:defRPr/>
            </a:pPr>
            <a:r>
              <a:rPr lang="fr-FR" sz="1800"/>
              <a:t>« à approximations successives »</a:t>
            </a:r>
          </a:p>
          <a:p>
            <a:pPr marL="2713038" lvl="2" indent="-182563">
              <a:buFont typeface="Arial" pitchFamily="34" charset="0"/>
              <a:buChar char="•"/>
              <a:defRPr/>
            </a:pPr>
            <a:r>
              <a:rPr lang="fr-FR" sz="1800"/>
              <a:t>« pipeline »</a:t>
            </a:r>
          </a:p>
          <a:p>
            <a:pPr marL="2336800" lvl="4" indent="-508000">
              <a:buFont typeface="Wingdings" pitchFamily="2" charset="2"/>
              <a:buChar char="§"/>
              <a:defRPr/>
            </a:pPr>
            <a:r>
              <a:rPr lang="fr-FR" sz="1800"/>
              <a:t>Exemples de traitements numériques du signal</a:t>
            </a:r>
          </a:p>
        </p:txBody>
      </p:sp>
      <p:sp>
        <p:nvSpPr>
          <p:cNvPr id="13" name="Espace réservé du numéro de diapositive 9"/>
          <p:cNvSpPr>
            <a:spLocks noGrp="1"/>
          </p:cNvSpPr>
          <p:nvPr>
            <p:ph type="sldNum" sz="quarter" idx="12"/>
          </p:nvPr>
        </p:nvSpPr>
        <p:spPr>
          <a:xfrm>
            <a:off x="7924800" y="6356350"/>
            <a:ext cx="762000" cy="365125"/>
          </a:xfrm>
        </p:spPr>
        <p:txBody>
          <a:bodyPr/>
          <a:lstStyle/>
          <a:p>
            <a:pPr>
              <a:defRPr/>
            </a:pPr>
            <a:fld id="{060A434E-57C9-4325-BDF3-F512E1F357B3}" type="slidenum">
              <a:rPr lang="fr-FR">
                <a:solidFill>
                  <a:schemeClr val="tx1">
                    <a:lumMod val="50000"/>
                    <a:lumOff val="50000"/>
                  </a:schemeClr>
                </a:solidFill>
              </a:rPr>
              <a:pPr>
                <a:defRPr/>
              </a:pPr>
              <a:t>3</a:t>
            </a:fld>
            <a:endParaRPr lang="fr-FR" dirty="0">
              <a:solidFill>
                <a:schemeClr val="tx1">
                  <a:lumMod val="50000"/>
                  <a:lumOff val="50000"/>
                </a:schemeClr>
              </a:solidFill>
            </a:endParaRPr>
          </a:p>
        </p:txBody>
      </p:sp>
      <p:sp>
        <p:nvSpPr>
          <p:cNvPr id="9221" name="Text Box 9"/>
          <p:cNvSpPr txBox="1">
            <a:spLocks noChangeArrowheads="1"/>
          </p:cNvSpPr>
          <p:nvPr/>
        </p:nvSpPr>
        <p:spPr bwMode="auto">
          <a:xfrm>
            <a:off x="0" y="6667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3200"/>
              <a:t>Cours n°2</a:t>
            </a:r>
          </a:p>
        </p:txBody>
      </p:sp>
      <p:sp>
        <p:nvSpPr>
          <p:cNvPr id="9222"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PLAN 2/3</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9223" name="Text Box 11"/>
          <p:cNvSpPr txBox="1">
            <a:spLocks noChangeArrowheads="1"/>
          </p:cNvSpPr>
          <p:nvPr/>
        </p:nvSpPr>
        <p:spPr bwMode="auto">
          <a:xfrm>
            <a:off x="1258888" y="5300663"/>
            <a:ext cx="47529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 La logique programmable (FPGA)</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95288" y="115888"/>
            <a:ext cx="3495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Les discriminateurs</a:t>
            </a:r>
          </a:p>
        </p:txBody>
      </p:sp>
      <p:sp>
        <p:nvSpPr>
          <p:cNvPr id="12"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0008501F-7089-4174-ADE7-B55BFD107674}" type="slidenum">
              <a:rPr lang="fr-FR" sz="1200">
                <a:solidFill>
                  <a:schemeClr val="tx1">
                    <a:lumMod val="50000"/>
                    <a:lumOff val="50000"/>
                  </a:schemeClr>
                </a:solidFill>
              </a:rPr>
              <a:pPr algn="r">
                <a:defRPr/>
              </a:pPr>
              <a:t>30</a:t>
            </a:fld>
            <a:endParaRPr lang="fr-FR" sz="1200" dirty="0">
              <a:solidFill>
                <a:schemeClr val="tx1">
                  <a:lumMod val="50000"/>
                  <a:lumOff val="50000"/>
                </a:schemeClr>
              </a:solidFill>
            </a:endParaRPr>
          </a:p>
        </p:txBody>
      </p:sp>
      <p:sp>
        <p:nvSpPr>
          <p:cNvPr id="36868" name="Rectangle 5"/>
          <p:cNvSpPr>
            <a:spLocks noChangeArrowheads="1"/>
          </p:cNvSpPr>
          <p:nvPr/>
        </p:nvSpPr>
        <p:spPr bwMode="auto">
          <a:xfrm>
            <a:off x="5651500" y="1773238"/>
            <a:ext cx="317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000">
                <a:solidFill>
                  <a:srgbClr val="000000"/>
                </a:solidFill>
                <a:latin typeface="Times New Roman" pitchFamily="18" charset="0"/>
              </a:rPr>
              <a:t> </a:t>
            </a:r>
            <a:endParaRPr lang="fr-FR" sz="1800"/>
          </a:p>
        </p:txBody>
      </p:sp>
      <p:sp>
        <p:nvSpPr>
          <p:cNvPr id="36869"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6870" name="Text Box 60"/>
          <p:cNvSpPr txBox="1">
            <a:spLocks noChangeArrowheads="1"/>
          </p:cNvSpPr>
          <p:nvPr/>
        </p:nvSpPr>
        <p:spPr bwMode="auto">
          <a:xfrm>
            <a:off x="539750" y="765175"/>
            <a:ext cx="8280400" cy="3943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sym typeface="Wingdings" pitchFamily="2" charset="2"/>
              </a:rPr>
              <a:t> </a:t>
            </a:r>
            <a:r>
              <a:rPr lang="fr-FR" sz="1800"/>
              <a:t>Ils sont placés après le bloc conditionneur.</a:t>
            </a:r>
          </a:p>
          <a:p>
            <a:pPr eaLnBrk="1" hangingPunct="1">
              <a:spcBef>
                <a:spcPct val="50000"/>
              </a:spcBef>
              <a:buFont typeface="Wingdings" pitchFamily="2" charset="2"/>
              <a:buNone/>
            </a:pPr>
            <a:r>
              <a:rPr lang="fr-FR" sz="1800">
                <a:sym typeface="Wingdings" pitchFamily="2" charset="2"/>
              </a:rPr>
              <a:t></a:t>
            </a:r>
            <a:r>
              <a:rPr lang="fr-FR" sz="1800"/>
              <a:t> Ils génèrent un signal logique à partir d’un signal analogique.</a:t>
            </a:r>
          </a:p>
          <a:p>
            <a:pPr eaLnBrk="1" hangingPunct="1">
              <a:spcBef>
                <a:spcPct val="50000"/>
              </a:spcBef>
              <a:buFont typeface="Wingdings" pitchFamily="2" charset="2"/>
              <a:buNone/>
            </a:pPr>
            <a:r>
              <a:rPr lang="fr-FR" sz="1800">
                <a:sym typeface="Wingdings" pitchFamily="2" charset="2"/>
              </a:rPr>
              <a:t></a:t>
            </a:r>
            <a:r>
              <a:rPr lang="fr-FR" sz="1800"/>
              <a:t> Ils permettent de : </a:t>
            </a:r>
          </a:p>
          <a:p>
            <a:pPr eaLnBrk="1" hangingPunct="1">
              <a:spcBef>
                <a:spcPct val="50000"/>
              </a:spcBef>
            </a:pPr>
            <a:r>
              <a:rPr lang="fr-FR" sz="1800"/>
              <a:t>	</a:t>
            </a:r>
            <a:r>
              <a:rPr lang="fr-FR" sz="1800">
                <a:sym typeface="Wingdings" pitchFamily="2" charset="2"/>
              </a:rPr>
              <a:t> </a:t>
            </a:r>
            <a:r>
              <a:rPr lang="fr-FR" sz="1800"/>
              <a:t>Déclencher le codage du signal analogique</a:t>
            </a:r>
          </a:p>
          <a:p>
            <a:pPr eaLnBrk="1" hangingPunct="1">
              <a:spcBef>
                <a:spcPct val="50000"/>
              </a:spcBef>
            </a:pPr>
            <a:r>
              <a:rPr lang="fr-FR" sz="1800"/>
              <a:t>	</a:t>
            </a:r>
            <a:r>
              <a:rPr lang="fr-FR" sz="1800">
                <a:sym typeface="Wingdings" pitchFamily="2" charset="2"/>
              </a:rPr>
              <a:t> </a:t>
            </a:r>
            <a:r>
              <a:rPr lang="fr-FR" sz="1800"/>
              <a:t>Avertir qu’il s’est passé quelque chose (trigger)</a:t>
            </a:r>
          </a:p>
          <a:p>
            <a:pPr eaLnBrk="1" hangingPunct="1">
              <a:spcBef>
                <a:spcPct val="50000"/>
              </a:spcBef>
            </a:pPr>
            <a:r>
              <a:rPr lang="fr-FR" sz="1800"/>
              <a:t>	</a:t>
            </a:r>
            <a:r>
              <a:rPr lang="fr-FR" sz="1800">
                <a:sym typeface="Wingdings" pitchFamily="2" charset="2"/>
              </a:rPr>
              <a:t></a:t>
            </a:r>
            <a:r>
              <a:rPr lang="fr-FR" sz="1800"/>
              <a:t> Faire de la mesure de temps de vol</a:t>
            </a:r>
          </a:p>
          <a:p>
            <a:pPr eaLnBrk="1" hangingPunct="1">
              <a:spcBef>
                <a:spcPct val="50000"/>
              </a:spcBef>
            </a:pPr>
            <a:r>
              <a:rPr lang="fr-FR" sz="1800">
                <a:sym typeface="Wingdings" pitchFamily="2" charset="2"/>
              </a:rPr>
              <a:t> </a:t>
            </a:r>
            <a:r>
              <a:rPr lang="fr-FR" sz="1800"/>
              <a:t>Les plus couramment utilisés:</a:t>
            </a:r>
          </a:p>
          <a:p>
            <a:pPr eaLnBrk="1" hangingPunct="1">
              <a:spcBef>
                <a:spcPct val="50000"/>
              </a:spcBef>
            </a:pPr>
            <a:r>
              <a:rPr lang="fr-FR" sz="1800"/>
              <a:t>	 </a:t>
            </a:r>
            <a:r>
              <a:rPr lang="fr-FR" sz="1800">
                <a:sym typeface="Wingdings" pitchFamily="2" charset="2"/>
              </a:rPr>
              <a:t></a:t>
            </a:r>
            <a:r>
              <a:rPr lang="fr-FR" sz="1800"/>
              <a:t> </a:t>
            </a:r>
            <a:r>
              <a:rPr lang="fr-FR" sz="1800" b="1"/>
              <a:t>Discriminateur à seuil</a:t>
            </a:r>
            <a:r>
              <a:rPr lang="fr-FR" sz="1800"/>
              <a:t> (Leading Edge discriminator, </a:t>
            </a:r>
            <a:r>
              <a:rPr lang="fr-FR" sz="1800" b="1"/>
              <a:t>LE</a:t>
            </a:r>
            <a:r>
              <a:rPr lang="fr-FR" sz="1800"/>
              <a:t>)</a:t>
            </a:r>
          </a:p>
          <a:p>
            <a:pPr eaLnBrk="1" hangingPunct="1">
              <a:spcBef>
                <a:spcPct val="50000"/>
              </a:spcBef>
            </a:pPr>
            <a:r>
              <a:rPr lang="fr-FR" sz="1800"/>
              <a:t>	 </a:t>
            </a:r>
            <a:r>
              <a:rPr lang="fr-FR" sz="1800">
                <a:sym typeface="Wingdings" pitchFamily="2" charset="2"/>
              </a:rPr>
              <a:t></a:t>
            </a:r>
            <a:r>
              <a:rPr lang="fr-FR" sz="1800"/>
              <a:t> </a:t>
            </a:r>
            <a:r>
              <a:rPr lang="fr-FR" sz="1800" b="1"/>
              <a:t>Discriminateur à fraction constante</a:t>
            </a:r>
            <a:r>
              <a:rPr lang="fr-FR" sz="1800"/>
              <a:t> (Constant Fraction 	 					Discriminator, </a:t>
            </a:r>
            <a:r>
              <a:rPr lang="fr-FR" sz="1800" b="1"/>
              <a:t>CFD)</a:t>
            </a:r>
            <a:endParaRPr lang="fr-FR" sz="1800"/>
          </a:p>
        </p:txBody>
      </p:sp>
      <p:grpSp>
        <p:nvGrpSpPr>
          <p:cNvPr id="805956" name="Group 68"/>
          <p:cNvGrpSpPr>
            <a:grpSpLocks/>
          </p:cNvGrpSpPr>
          <p:nvPr/>
        </p:nvGrpSpPr>
        <p:grpSpPr bwMode="auto">
          <a:xfrm>
            <a:off x="1116013" y="5013325"/>
            <a:ext cx="6697662" cy="1184275"/>
            <a:chOff x="521" y="3022"/>
            <a:chExt cx="4219" cy="746"/>
          </a:xfrm>
        </p:grpSpPr>
        <p:grpSp>
          <p:nvGrpSpPr>
            <p:cNvPr id="36872" name="Group 64"/>
            <p:cNvGrpSpPr>
              <a:grpSpLocks/>
            </p:cNvGrpSpPr>
            <p:nvPr/>
          </p:nvGrpSpPr>
          <p:grpSpPr bwMode="auto">
            <a:xfrm>
              <a:off x="521" y="3022"/>
              <a:ext cx="990" cy="746"/>
              <a:chOff x="4241" y="3113"/>
              <a:chExt cx="990" cy="746"/>
            </a:xfrm>
          </p:grpSpPr>
          <p:pic>
            <p:nvPicPr>
              <p:cNvPr id="36874" name="Picture 61" descr="signaux hom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1" y="3158"/>
                <a:ext cx="990"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Line 62"/>
              <p:cNvSpPr>
                <a:spLocks noChangeShapeType="1"/>
              </p:cNvSpPr>
              <p:nvPr/>
            </p:nvSpPr>
            <p:spPr bwMode="auto">
              <a:xfrm>
                <a:off x="4604" y="3113"/>
                <a:ext cx="0" cy="726"/>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6876" name="Line 63"/>
              <p:cNvSpPr>
                <a:spLocks noChangeShapeType="1"/>
              </p:cNvSpPr>
              <p:nvPr/>
            </p:nvSpPr>
            <p:spPr bwMode="auto">
              <a:xfrm>
                <a:off x="4377" y="3838"/>
                <a:ext cx="227" cy="0"/>
              </a:xfrm>
              <a:prstGeom prst="line">
                <a:avLst/>
              </a:prstGeom>
              <a:noFill/>
              <a:ln w="254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36873" name="Rectangle 66"/>
            <p:cNvSpPr>
              <a:spLocks noChangeArrowheads="1"/>
            </p:cNvSpPr>
            <p:nvPr/>
          </p:nvSpPr>
          <p:spPr bwMode="auto">
            <a:xfrm>
              <a:off x="1565" y="3067"/>
              <a:ext cx="3175" cy="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fr-FR" sz="1800"/>
                <a:t>Pour la suite, on considère que les signaux analogiques d’entrée sont homothétiques en amplitude (même temps de montée).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805956"/>
                                        </p:tgtEl>
                                        <p:attrNameLst>
                                          <p:attrName>style.visibility</p:attrName>
                                        </p:attrNameLst>
                                      </p:cBhvr>
                                      <p:to>
                                        <p:strVal val="visible"/>
                                      </p:to>
                                    </p:set>
                                    <p:anim calcmode="lin" valueType="num">
                                      <p:cBhvr>
                                        <p:cTn id="7" dur="500" fill="hold"/>
                                        <p:tgtEl>
                                          <p:spTgt spid="805956"/>
                                        </p:tgtEl>
                                        <p:attrNameLst>
                                          <p:attrName>ppt_w</p:attrName>
                                        </p:attrNameLst>
                                      </p:cBhvr>
                                      <p:tavLst>
                                        <p:tav tm="0">
                                          <p:val>
                                            <p:fltVal val="0"/>
                                          </p:val>
                                        </p:tav>
                                        <p:tav tm="100000">
                                          <p:val>
                                            <p:strVal val="#ppt_w"/>
                                          </p:val>
                                        </p:tav>
                                      </p:tavLst>
                                    </p:anim>
                                    <p:anim calcmode="lin" valueType="num">
                                      <p:cBhvr>
                                        <p:cTn id="8" dur="500" fill="hold"/>
                                        <p:tgtEl>
                                          <p:spTgt spid="805956"/>
                                        </p:tgtEl>
                                        <p:attrNameLst>
                                          <p:attrName>ppt_h</p:attrName>
                                        </p:attrNameLst>
                                      </p:cBhvr>
                                      <p:tavLst>
                                        <p:tav tm="0">
                                          <p:val>
                                            <p:fltVal val="0"/>
                                          </p:val>
                                        </p:tav>
                                        <p:tav tm="100000">
                                          <p:val>
                                            <p:strVal val="#ppt_h"/>
                                          </p:val>
                                        </p:tav>
                                      </p:tavLst>
                                    </p:anim>
                                    <p:animEffect transition="in" filter="fade">
                                      <p:cBhvr>
                                        <p:cTn id="9" dur="500"/>
                                        <p:tgtEl>
                                          <p:spTgt spid="805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0" y="115888"/>
            <a:ext cx="47386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Discriminateur à seuil (LE)</a:t>
            </a:r>
          </a:p>
        </p:txBody>
      </p:sp>
      <p:sp>
        <p:nvSpPr>
          <p:cNvPr id="37891" name="Text Box 5"/>
          <p:cNvSpPr txBox="1">
            <a:spLocks noChangeArrowheads="1"/>
          </p:cNvSpPr>
          <p:nvPr/>
        </p:nvSpPr>
        <p:spPr bwMode="auto">
          <a:xfrm>
            <a:off x="395288" y="765175"/>
            <a:ext cx="8424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t>Rôle :</a:t>
            </a:r>
            <a:r>
              <a:rPr lang="fr-FR" sz="2000"/>
              <a:t> générer un signal logique lorsque le signal analogique d’entrée dépasse une tension de seuil</a:t>
            </a:r>
          </a:p>
        </p:txBody>
      </p:sp>
      <p:sp>
        <p:nvSpPr>
          <p:cNvPr id="12" name="Espace réservé du numéro de diapositive 9"/>
          <p:cNvSpPr>
            <a:spLocks noGrp="1"/>
          </p:cNvSpPr>
          <p:nvPr>
            <p:ph type="sldNum" sz="quarter" idx="12"/>
          </p:nvPr>
        </p:nvSpPr>
        <p:spPr>
          <a:xfrm>
            <a:off x="7924800" y="6356350"/>
            <a:ext cx="762000" cy="365125"/>
          </a:xfrm>
        </p:spPr>
        <p:txBody>
          <a:bodyPr/>
          <a:lstStyle/>
          <a:p>
            <a:pPr>
              <a:defRPr/>
            </a:pPr>
            <a:fld id="{6F9D8D51-843E-4945-9F0F-70F31464548F}" type="slidenum">
              <a:rPr lang="fr-FR">
                <a:solidFill>
                  <a:schemeClr val="tx1">
                    <a:lumMod val="50000"/>
                    <a:lumOff val="50000"/>
                  </a:schemeClr>
                </a:solidFill>
              </a:rPr>
              <a:pPr>
                <a:defRPr/>
              </a:pPr>
              <a:t>31</a:t>
            </a:fld>
            <a:endParaRPr lang="fr-FR" dirty="0">
              <a:solidFill>
                <a:schemeClr val="tx1">
                  <a:lumMod val="50000"/>
                  <a:lumOff val="50000"/>
                </a:schemeClr>
              </a:solidFill>
            </a:endParaRPr>
          </a:p>
        </p:txBody>
      </p:sp>
      <p:grpSp>
        <p:nvGrpSpPr>
          <p:cNvPr id="4408" name="Group 312"/>
          <p:cNvGrpSpPr>
            <a:grpSpLocks/>
          </p:cNvGrpSpPr>
          <p:nvPr/>
        </p:nvGrpSpPr>
        <p:grpSpPr bwMode="auto">
          <a:xfrm>
            <a:off x="3851275" y="4149725"/>
            <a:ext cx="5292725" cy="609600"/>
            <a:chOff x="2426" y="2614"/>
            <a:chExt cx="3334" cy="384"/>
          </a:xfrm>
        </p:grpSpPr>
        <p:sp>
          <p:nvSpPr>
            <p:cNvPr id="37941" name="Rectangle 167"/>
            <p:cNvSpPr>
              <a:spLocks noChangeArrowheads="1"/>
            </p:cNvSpPr>
            <p:nvPr/>
          </p:nvSpPr>
          <p:spPr bwMode="auto">
            <a:xfrm>
              <a:off x="2835" y="2614"/>
              <a:ext cx="292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fr-FR" sz="2000" b="1">
                  <a:solidFill>
                    <a:srgbClr val="E11927"/>
                  </a:solidFill>
                </a:rPr>
                <a:t>Sensible à l’amplitude du signal donc pas de mesure de temps précise</a:t>
              </a:r>
            </a:p>
          </p:txBody>
        </p:sp>
        <p:sp>
          <p:nvSpPr>
            <p:cNvPr id="37942" name="AutoShape 245"/>
            <p:cNvSpPr>
              <a:spLocks noChangeArrowheads="1"/>
            </p:cNvSpPr>
            <p:nvPr/>
          </p:nvSpPr>
          <p:spPr bwMode="auto">
            <a:xfrm>
              <a:off x="2426" y="2750"/>
              <a:ext cx="318" cy="136"/>
            </a:xfrm>
            <a:prstGeom prst="rightArrow">
              <a:avLst>
                <a:gd name="adj1" fmla="val 50000"/>
                <a:gd name="adj2" fmla="val 58456"/>
              </a:avLst>
            </a:prstGeom>
            <a:solidFill>
              <a:srgbClr val="E11927"/>
            </a:solidFill>
            <a:ln>
              <a:noFill/>
            </a:ln>
            <a:effectLst>
              <a:prstShdw prst="shdw17" dist="17961" dir="2700000">
                <a:srgbClr val="870F17"/>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grpSp>
      <p:grpSp>
        <p:nvGrpSpPr>
          <p:cNvPr id="4403" name="Group 307"/>
          <p:cNvGrpSpPr>
            <a:grpSpLocks/>
          </p:cNvGrpSpPr>
          <p:nvPr/>
        </p:nvGrpSpPr>
        <p:grpSpPr bwMode="auto">
          <a:xfrm>
            <a:off x="5003800" y="1341438"/>
            <a:ext cx="3960813" cy="2303462"/>
            <a:chOff x="3152" y="845"/>
            <a:chExt cx="2495" cy="1451"/>
          </a:xfrm>
        </p:grpSpPr>
        <p:sp>
          <p:nvSpPr>
            <p:cNvPr id="37924" name="Freeform 190"/>
            <p:cNvSpPr>
              <a:spLocks/>
            </p:cNvSpPr>
            <p:nvPr/>
          </p:nvSpPr>
          <p:spPr bwMode="auto">
            <a:xfrm>
              <a:off x="4211" y="978"/>
              <a:ext cx="320" cy="270"/>
            </a:xfrm>
            <a:custGeom>
              <a:avLst/>
              <a:gdLst>
                <a:gd name="T0" fmla="*/ 11 w 638"/>
                <a:gd name="T1" fmla="*/ 4 h 542"/>
                <a:gd name="T2" fmla="*/ 0 w 638"/>
                <a:gd name="T3" fmla="*/ 0 h 542"/>
                <a:gd name="T4" fmla="*/ 0 w 638"/>
                <a:gd name="T5" fmla="*/ 8 h 542"/>
                <a:gd name="T6" fmla="*/ 11 w 638"/>
                <a:gd name="T7" fmla="*/ 4 h 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8" h="542">
                  <a:moveTo>
                    <a:pt x="638" y="272"/>
                  </a:moveTo>
                  <a:lnTo>
                    <a:pt x="0" y="0"/>
                  </a:lnTo>
                  <a:lnTo>
                    <a:pt x="0" y="542"/>
                  </a:lnTo>
                  <a:lnTo>
                    <a:pt x="638" y="2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7925" name="Freeform 191"/>
            <p:cNvSpPr>
              <a:spLocks/>
            </p:cNvSpPr>
            <p:nvPr/>
          </p:nvSpPr>
          <p:spPr bwMode="auto">
            <a:xfrm>
              <a:off x="4211" y="978"/>
              <a:ext cx="320" cy="270"/>
            </a:xfrm>
            <a:custGeom>
              <a:avLst/>
              <a:gdLst>
                <a:gd name="T0" fmla="*/ 11 w 638"/>
                <a:gd name="T1" fmla="*/ 4 h 542"/>
                <a:gd name="T2" fmla="*/ 0 w 638"/>
                <a:gd name="T3" fmla="*/ 0 h 542"/>
                <a:gd name="T4" fmla="*/ 0 w 638"/>
                <a:gd name="T5" fmla="*/ 8 h 542"/>
                <a:gd name="T6" fmla="*/ 11 w 638"/>
                <a:gd name="T7" fmla="*/ 4 h 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8" h="542">
                  <a:moveTo>
                    <a:pt x="638" y="272"/>
                  </a:moveTo>
                  <a:lnTo>
                    <a:pt x="0" y="0"/>
                  </a:lnTo>
                  <a:lnTo>
                    <a:pt x="0" y="542"/>
                  </a:lnTo>
                  <a:lnTo>
                    <a:pt x="638" y="272"/>
                  </a:lnTo>
                  <a:close/>
                </a:path>
              </a:pathLst>
            </a:custGeom>
            <a:noFill/>
            <a:ln w="28575" cmpd="sng">
              <a:solidFill>
                <a:srgbClr val="99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7926" name="Line 192"/>
            <p:cNvSpPr>
              <a:spLocks noChangeShapeType="1"/>
            </p:cNvSpPr>
            <p:nvPr/>
          </p:nvSpPr>
          <p:spPr bwMode="auto">
            <a:xfrm>
              <a:off x="4234" y="1180"/>
              <a:ext cx="4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27" name="Line 193"/>
            <p:cNvSpPr>
              <a:spLocks noChangeShapeType="1"/>
            </p:cNvSpPr>
            <p:nvPr/>
          </p:nvSpPr>
          <p:spPr bwMode="auto">
            <a:xfrm>
              <a:off x="4234" y="1046"/>
              <a:ext cx="4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28" name="Line 194"/>
            <p:cNvSpPr>
              <a:spLocks noChangeShapeType="1"/>
            </p:cNvSpPr>
            <p:nvPr/>
          </p:nvSpPr>
          <p:spPr bwMode="auto">
            <a:xfrm flipV="1">
              <a:off x="4257" y="1023"/>
              <a:ext cx="0"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29" name="Line 196"/>
            <p:cNvSpPr>
              <a:spLocks noChangeShapeType="1"/>
            </p:cNvSpPr>
            <p:nvPr/>
          </p:nvSpPr>
          <p:spPr bwMode="auto">
            <a:xfrm flipH="1">
              <a:off x="3641" y="1042"/>
              <a:ext cx="56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30" name="Line 225"/>
            <p:cNvSpPr>
              <a:spLocks noChangeShapeType="1"/>
            </p:cNvSpPr>
            <p:nvPr/>
          </p:nvSpPr>
          <p:spPr bwMode="auto">
            <a:xfrm flipH="1">
              <a:off x="3596" y="1199"/>
              <a:ext cx="615" cy="0"/>
            </a:xfrm>
            <a:prstGeom prst="line">
              <a:avLst/>
            </a:prstGeom>
            <a:noFill/>
            <a:ln w="19050">
              <a:solidFill>
                <a:srgbClr val="00CC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31" name="Line 226"/>
            <p:cNvSpPr>
              <a:spLocks noChangeShapeType="1"/>
            </p:cNvSpPr>
            <p:nvPr/>
          </p:nvSpPr>
          <p:spPr bwMode="auto">
            <a:xfrm>
              <a:off x="4530" y="1112"/>
              <a:ext cx="1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32" name="Rectangle 228"/>
            <p:cNvSpPr>
              <a:spLocks noChangeArrowheads="1"/>
            </p:cNvSpPr>
            <p:nvPr/>
          </p:nvSpPr>
          <p:spPr bwMode="auto">
            <a:xfrm>
              <a:off x="4833" y="999"/>
              <a:ext cx="2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000" i="1">
                  <a:solidFill>
                    <a:srgbClr val="000000"/>
                  </a:solidFill>
                </a:rPr>
                <a:t> </a:t>
              </a:r>
              <a:endParaRPr lang="fr-FR" sz="1800"/>
            </a:p>
          </p:txBody>
        </p:sp>
        <p:sp>
          <p:nvSpPr>
            <p:cNvPr id="37933" name="Rectangle 229"/>
            <p:cNvSpPr>
              <a:spLocks noChangeArrowheads="1"/>
            </p:cNvSpPr>
            <p:nvPr/>
          </p:nvSpPr>
          <p:spPr bwMode="auto">
            <a:xfrm>
              <a:off x="4730" y="981"/>
              <a:ext cx="363"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fr-FR" sz="1400" b="1" i="1">
                  <a:solidFill>
                    <a:srgbClr val="000000"/>
                  </a:solidFill>
                </a:rPr>
                <a:t>Sortie</a:t>
              </a:r>
            </a:p>
            <a:p>
              <a:r>
                <a:rPr lang="fr-FR" sz="1400" b="1" i="1">
                  <a:solidFill>
                    <a:srgbClr val="000000"/>
                  </a:solidFill>
                </a:rPr>
                <a:t>discri</a:t>
              </a:r>
              <a:endParaRPr lang="fr-FR" sz="1400" b="1"/>
            </a:p>
          </p:txBody>
        </p:sp>
        <p:sp>
          <p:nvSpPr>
            <p:cNvPr id="37934" name="Rectangle 231"/>
            <p:cNvSpPr>
              <a:spLocks noChangeArrowheads="1"/>
            </p:cNvSpPr>
            <p:nvPr/>
          </p:nvSpPr>
          <p:spPr bwMode="auto">
            <a:xfrm>
              <a:off x="3596" y="845"/>
              <a:ext cx="2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fr-FR" sz="1800" b="1" i="1">
                  <a:solidFill>
                    <a:srgbClr val="000000"/>
                  </a:solidFill>
                </a:rPr>
                <a:t>v(t)</a:t>
              </a:r>
              <a:endParaRPr lang="fr-FR" sz="1800" b="1"/>
            </a:p>
          </p:txBody>
        </p:sp>
        <p:sp>
          <p:nvSpPr>
            <p:cNvPr id="4334" name="Rectangle 238"/>
            <p:cNvSpPr>
              <a:spLocks noChangeArrowheads="1"/>
            </p:cNvSpPr>
            <p:nvPr/>
          </p:nvSpPr>
          <p:spPr bwMode="auto">
            <a:xfrm>
              <a:off x="3560" y="1022"/>
              <a:ext cx="419" cy="23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fr-FR" sz="1800" i="1">
                  <a:solidFill>
                    <a:srgbClr val="33CC33"/>
                  </a:solidFill>
                </a:rPr>
                <a:t>seuil</a:t>
              </a:r>
            </a:p>
          </p:txBody>
        </p:sp>
        <p:sp>
          <p:nvSpPr>
            <p:cNvPr id="37936" name="Rectangle 247"/>
            <p:cNvSpPr>
              <a:spLocks noChangeArrowheads="1"/>
            </p:cNvSpPr>
            <p:nvPr/>
          </p:nvSpPr>
          <p:spPr bwMode="auto">
            <a:xfrm>
              <a:off x="4059" y="845"/>
              <a:ext cx="7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fr-FR" sz="1400" b="1" i="1">
                  <a:solidFill>
                    <a:srgbClr val="000000"/>
                  </a:solidFill>
                </a:rPr>
                <a:t>comparateur </a:t>
              </a:r>
              <a:endParaRPr lang="fr-FR" sz="1400" b="1"/>
            </a:p>
          </p:txBody>
        </p:sp>
        <p:grpSp>
          <p:nvGrpSpPr>
            <p:cNvPr id="37937" name="Group 258"/>
            <p:cNvGrpSpPr>
              <a:grpSpLocks/>
            </p:cNvGrpSpPr>
            <p:nvPr/>
          </p:nvGrpSpPr>
          <p:grpSpPr bwMode="auto">
            <a:xfrm>
              <a:off x="3152" y="1434"/>
              <a:ext cx="2495" cy="862"/>
              <a:chOff x="3152" y="1434"/>
              <a:chExt cx="2495" cy="862"/>
            </a:xfrm>
          </p:grpSpPr>
          <p:sp>
            <p:nvSpPr>
              <p:cNvPr id="37938" name="Rectangle 248"/>
              <p:cNvSpPr>
                <a:spLocks noChangeArrowheads="1"/>
              </p:cNvSpPr>
              <p:nvPr/>
            </p:nvSpPr>
            <p:spPr bwMode="auto">
              <a:xfrm>
                <a:off x="3152" y="1479"/>
                <a:ext cx="245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fr-FR" sz="1600" b="1" i="1">
                    <a:solidFill>
                      <a:srgbClr val="000000"/>
                    </a:solidFill>
                  </a:rPr>
                  <a:t> si v(t)</a:t>
                </a:r>
                <a:r>
                  <a:rPr lang="fr-FR" sz="1600"/>
                  <a:t> </a:t>
                </a:r>
                <a:r>
                  <a:rPr lang="fr-FR" sz="1600" b="1" i="1">
                    <a:solidFill>
                      <a:srgbClr val="000000"/>
                    </a:solidFill>
                  </a:rPr>
                  <a:t>&lt; </a:t>
                </a:r>
                <a:r>
                  <a:rPr lang="fr-FR" sz="1600" b="1" i="1">
                    <a:solidFill>
                      <a:srgbClr val="33CC33"/>
                    </a:solidFill>
                  </a:rPr>
                  <a:t>seuil </a:t>
                </a:r>
                <a:r>
                  <a:rPr lang="fr-FR" sz="1600" b="1" i="1">
                    <a:solidFill>
                      <a:srgbClr val="000000"/>
                    </a:solidFill>
                    <a:sym typeface="Wingdings" pitchFamily="2" charset="2"/>
                  </a:rPr>
                  <a:t> </a:t>
                </a:r>
                <a:r>
                  <a:rPr lang="fr-FR" sz="1600" b="1" i="1">
                    <a:solidFill>
                      <a:srgbClr val="000000"/>
                    </a:solidFill>
                  </a:rPr>
                  <a:t>Sortie discri = « 0 » 			     logique </a:t>
                </a:r>
              </a:p>
            </p:txBody>
          </p:sp>
          <p:sp>
            <p:nvSpPr>
              <p:cNvPr id="37939" name="Rectangle 249"/>
              <p:cNvSpPr>
                <a:spLocks noChangeArrowheads="1"/>
              </p:cNvSpPr>
              <p:nvPr/>
            </p:nvSpPr>
            <p:spPr bwMode="auto">
              <a:xfrm>
                <a:off x="3152" y="1933"/>
                <a:ext cx="245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fr-FR" sz="1600" b="1" i="1">
                    <a:solidFill>
                      <a:srgbClr val="000000"/>
                    </a:solidFill>
                  </a:rPr>
                  <a:t> si v(t)</a:t>
                </a:r>
                <a:r>
                  <a:rPr lang="fr-FR" sz="1600" b="1"/>
                  <a:t> </a:t>
                </a:r>
                <a:r>
                  <a:rPr lang="fr-FR" sz="1600" b="1" i="1">
                    <a:solidFill>
                      <a:srgbClr val="000000"/>
                    </a:solidFill>
                  </a:rPr>
                  <a:t>&gt; </a:t>
                </a:r>
                <a:r>
                  <a:rPr lang="fr-FR" sz="1600" b="1" i="1">
                    <a:solidFill>
                      <a:srgbClr val="33CC33"/>
                    </a:solidFill>
                  </a:rPr>
                  <a:t>seuil </a:t>
                </a:r>
                <a:r>
                  <a:rPr lang="fr-FR" sz="1600" b="1" i="1">
                    <a:solidFill>
                      <a:srgbClr val="000000"/>
                    </a:solidFill>
                    <a:sym typeface="Wingdings" pitchFamily="2" charset="2"/>
                  </a:rPr>
                  <a:t> </a:t>
                </a:r>
                <a:r>
                  <a:rPr lang="fr-FR" sz="1600" b="1" i="1">
                    <a:solidFill>
                      <a:srgbClr val="000000"/>
                    </a:solidFill>
                  </a:rPr>
                  <a:t>Sortie discri = « 1 » 			     logique</a:t>
                </a:r>
                <a:r>
                  <a:rPr lang="fr-FR" sz="1400" b="1" i="1">
                    <a:solidFill>
                      <a:srgbClr val="000000"/>
                    </a:solidFill>
                  </a:rPr>
                  <a:t> </a:t>
                </a:r>
              </a:p>
            </p:txBody>
          </p:sp>
          <p:sp>
            <p:nvSpPr>
              <p:cNvPr id="37940" name="Rectangle 250"/>
              <p:cNvSpPr>
                <a:spLocks noChangeArrowheads="1"/>
              </p:cNvSpPr>
              <p:nvPr/>
            </p:nvSpPr>
            <p:spPr bwMode="auto">
              <a:xfrm>
                <a:off x="3152" y="1434"/>
                <a:ext cx="2495" cy="862"/>
              </a:xfrm>
              <a:prstGeom prst="rect">
                <a:avLst/>
              </a:prstGeom>
              <a:noFill/>
              <a:ln w="19050" cap="rnd" algn="ctr">
                <a:solidFill>
                  <a:srgbClr val="9900FF"/>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sp>
        <p:nvSpPr>
          <p:cNvPr id="37895"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pic>
        <p:nvPicPr>
          <p:cNvPr id="4356" name="Picture 260" descr="discri seu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3" y="1484313"/>
            <a:ext cx="3455987"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13" name="Group 317"/>
          <p:cNvGrpSpPr>
            <a:grpSpLocks/>
          </p:cNvGrpSpPr>
          <p:nvPr/>
        </p:nvGrpSpPr>
        <p:grpSpPr bwMode="auto">
          <a:xfrm>
            <a:off x="4067175" y="5445125"/>
            <a:ext cx="4033838" cy="366713"/>
            <a:chOff x="2562" y="3430"/>
            <a:chExt cx="2541" cy="231"/>
          </a:xfrm>
        </p:grpSpPr>
        <p:sp>
          <p:nvSpPr>
            <p:cNvPr id="37922" name="Text Box 306"/>
            <p:cNvSpPr txBox="1">
              <a:spLocks noChangeArrowheads="1"/>
            </p:cNvSpPr>
            <p:nvPr/>
          </p:nvSpPr>
          <p:spPr bwMode="auto">
            <a:xfrm>
              <a:off x="3016" y="3430"/>
              <a:ext cx="2087"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solidFill>
                    <a:srgbClr val="E40000"/>
                  </a:solidFill>
                </a:rPr>
                <a:t>Walk = t1 – t2 = 500 ps !!!</a:t>
              </a:r>
            </a:p>
          </p:txBody>
        </p:sp>
        <p:sp>
          <p:nvSpPr>
            <p:cNvPr id="37923" name="AutoShape 316"/>
            <p:cNvSpPr>
              <a:spLocks noChangeArrowheads="1"/>
            </p:cNvSpPr>
            <p:nvPr/>
          </p:nvSpPr>
          <p:spPr bwMode="auto">
            <a:xfrm>
              <a:off x="2562" y="3476"/>
              <a:ext cx="318" cy="136"/>
            </a:xfrm>
            <a:prstGeom prst="rightArrow">
              <a:avLst>
                <a:gd name="adj1" fmla="val 50000"/>
                <a:gd name="adj2" fmla="val 58456"/>
              </a:avLst>
            </a:prstGeom>
            <a:solidFill>
              <a:srgbClr val="E11927"/>
            </a:solidFill>
            <a:ln>
              <a:noFill/>
            </a:ln>
            <a:effectLst>
              <a:prstShdw prst="shdw17" dist="17961" dir="2700000">
                <a:srgbClr val="870F17"/>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grpSp>
      <p:pic>
        <p:nvPicPr>
          <p:cNvPr id="4414" name="Picture 3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4149725"/>
            <a:ext cx="6492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18" name="Group 322"/>
          <p:cNvGrpSpPr>
            <a:grpSpLocks/>
          </p:cNvGrpSpPr>
          <p:nvPr/>
        </p:nvGrpSpPr>
        <p:grpSpPr bwMode="auto">
          <a:xfrm>
            <a:off x="466725" y="4868863"/>
            <a:ext cx="3602038" cy="1584325"/>
            <a:chOff x="294" y="3067"/>
            <a:chExt cx="2269" cy="998"/>
          </a:xfrm>
        </p:grpSpPr>
        <p:grpSp>
          <p:nvGrpSpPr>
            <p:cNvPr id="37900" name="Group 311"/>
            <p:cNvGrpSpPr>
              <a:grpSpLocks/>
            </p:cNvGrpSpPr>
            <p:nvPr/>
          </p:nvGrpSpPr>
          <p:grpSpPr bwMode="auto">
            <a:xfrm>
              <a:off x="294" y="3067"/>
              <a:ext cx="2269" cy="998"/>
              <a:chOff x="294" y="3067"/>
              <a:chExt cx="2269" cy="998"/>
            </a:xfrm>
          </p:grpSpPr>
          <p:sp>
            <p:nvSpPr>
              <p:cNvPr id="37902" name="Text Box 17"/>
              <p:cNvSpPr txBox="1">
                <a:spLocks noChangeArrowheads="1"/>
              </p:cNvSpPr>
              <p:nvPr/>
            </p:nvSpPr>
            <p:spPr bwMode="auto">
              <a:xfrm>
                <a:off x="294" y="3067"/>
                <a:ext cx="127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Petit calcul :</a:t>
                </a:r>
              </a:p>
            </p:txBody>
          </p:sp>
          <p:grpSp>
            <p:nvGrpSpPr>
              <p:cNvPr id="37903" name="Group 305"/>
              <p:cNvGrpSpPr>
                <a:grpSpLocks/>
              </p:cNvGrpSpPr>
              <p:nvPr/>
            </p:nvGrpSpPr>
            <p:grpSpPr bwMode="auto">
              <a:xfrm>
                <a:off x="885" y="3284"/>
                <a:ext cx="1678" cy="781"/>
                <a:chOff x="1111" y="3249"/>
                <a:chExt cx="1678" cy="781"/>
              </a:xfrm>
            </p:grpSpPr>
            <p:sp>
              <p:nvSpPr>
                <p:cNvPr id="37904" name="Line 283"/>
                <p:cNvSpPr>
                  <a:spLocks noChangeShapeType="1"/>
                </p:cNvSpPr>
                <p:nvPr/>
              </p:nvSpPr>
              <p:spPr bwMode="auto">
                <a:xfrm>
                  <a:off x="1428" y="3793"/>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05" name="Line 284"/>
                <p:cNvSpPr>
                  <a:spLocks noChangeShapeType="1"/>
                </p:cNvSpPr>
                <p:nvPr/>
              </p:nvSpPr>
              <p:spPr bwMode="auto">
                <a:xfrm flipV="1">
                  <a:off x="1474" y="3249"/>
                  <a:ext cx="5" cy="58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06" name="Line 286"/>
                <p:cNvSpPr>
                  <a:spLocks noChangeShapeType="1"/>
                </p:cNvSpPr>
                <p:nvPr/>
              </p:nvSpPr>
              <p:spPr bwMode="auto">
                <a:xfrm flipV="1">
                  <a:off x="1474" y="3566"/>
                  <a:ext cx="590" cy="22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07" name="Line 289"/>
                <p:cNvSpPr>
                  <a:spLocks noChangeShapeType="1"/>
                </p:cNvSpPr>
                <p:nvPr/>
              </p:nvSpPr>
              <p:spPr bwMode="auto">
                <a:xfrm flipV="1">
                  <a:off x="1474" y="3339"/>
                  <a:ext cx="590" cy="453"/>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08" name="Line 290"/>
                <p:cNvSpPr>
                  <a:spLocks noChangeShapeType="1"/>
                </p:cNvSpPr>
                <p:nvPr/>
              </p:nvSpPr>
              <p:spPr bwMode="auto">
                <a:xfrm flipH="1">
                  <a:off x="1428" y="3566"/>
                  <a:ext cx="77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09" name="Line 291"/>
                <p:cNvSpPr>
                  <a:spLocks noChangeShapeType="1"/>
                </p:cNvSpPr>
                <p:nvPr/>
              </p:nvSpPr>
              <p:spPr bwMode="auto">
                <a:xfrm>
                  <a:off x="2064" y="3339"/>
                  <a:ext cx="0" cy="54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10" name="Line 292"/>
                <p:cNvSpPr>
                  <a:spLocks noChangeShapeType="1"/>
                </p:cNvSpPr>
                <p:nvPr/>
              </p:nvSpPr>
              <p:spPr bwMode="auto">
                <a:xfrm flipH="1">
                  <a:off x="1428" y="3339"/>
                  <a:ext cx="77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11" name="Line 294"/>
                <p:cNvSpPr>
                  <a:spLocks noChangeShapeType="1"/>
                </p:cNvSpPr>
                <p:nvPr/>
              </p:nvSpPr>
              <p:spPr bwMode="auto">
                <a:xfrm flipH="1">
                  <a:off x="1428" y="3748"/>
                  <a:ext cx="318" cy="0"/>
                </a:xfrm>
                <a:prstGeom prst="line">
                  <a:avLst/>
                </a:prstGeom>
                <a:noFill/>
                <a:ln w="12700">
                  <a:solidFill>
                    <a:srgbClr val="33CC3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12" name="Text Box 295"/>
                <p:cNvSpPr txBox="1">
                  <a:spLocks noChangeArrowheads="1"/>
                </p:cNvSpPr>
                <p:nvPr/>
              </p:nvSpPr>
              <p:spPr bwMode="auto">
                <a:xfrm>
                  <a:off x="1202" y="3249"/>
                  <a:ext cx="273"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solidFill>
                        <a:srgbClr val="FF9900"/>
                      </a:solidFill>
                    </a:rPr>
                    <a:t>2V</a:t>
                  </a:r>
                </a:p>
              </p:txBody>
            </p:sp>
            <p:sp>
              <p:nvSpPr>
                <p:cNvPr id="37913" name="Text Box 296"/>
                <p:cNvSpPr txBox="1">
                  <a:spLocks noChangeArrowheads="1"/>
                </p:cNvSpPr>
                <p:nvPr/>
              </p:nvSpPr>
              <p:spPr bwMode="auto">
                <a:xfrm>
                  <a:off x="1202" y="3475"/>
                  <a:ext cx="273"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solidFill>
                        <a:srgbClr val="0000FF"/>
                      </a:solidFill>
                    </a:rPr>
                    <a:t>1V</a:t>
                  </a:r>
                </a:p>
              </p:txBody>
            </p:sp>
            <p:sp>
              <p:nvSpPr>
                <p:cNvPr id="37914" name="Text Box 297"/>
                <p:cNvSpPr txBox="1">
                  <a:spLocks noChangeArrowheads="1"/>
                </p:cNvSpPr>
                <p:nvPr/>
              </p:nvSpPr>
              <p:spPr bwMode="auto">
                <a:xfrm>
                  <a:off x="1111" y="3657"/>
                  <a:ext cx="36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solidFill>
                        <a:srgbClr val="33CC33"/>
                      </a:solidFill>
                    </a:rPr>
                    <a:t>0.1V</a:t>
                  </a:r>
                </a:p>
              </p:txBody>
            </p:sp>
            <p:sp>
              <p:nvSpPr>
                <p:cNvPr id="37915" name="Text Box 298"/>
                <p:cNvSpPr txBox="1">
                  <a:spLocks noChangeArrowheads="1"/>
                </p:cNvSpPr>
                <p:nvPr/>
              </p:nvSpPr>
              <p:spPr bwMode="auto">
                <a:xfrm>
                  <a:off x="1882" y="3838"/>
                  <a:ext cx="36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10ns</a:t>
                  </a:r>
                </a:p>
              </p:txBody>
            </p:sp>
            <p:sp>
              <p:nvSpPr>
                <p:cNvPr id="37916" name="Line 299"/>
                <p:cNvSpPr>
                  <a:spLocks noChangeShapeType="1"/>
                </p:cNvSpPr>
                <p:nvPr/>
              </p:nvSpPr>
              <p:spPr bwMode="auto">
                <a:xfrm>
                  <a:off x="1519" y="3702"/>
                  <a:ext cx="0" cy="13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17" name="Line 300"/>
                <p:cNvSpPr>
                  <a:spLocks noChangeShapeType="1"/>
                </p:cNvSpPr>
                <p:nvPr/>
              </p:nvSpPr>
              <p:spPr bwMode="auto">
                <a:xfrm flipH="1" flipV="1">
                  <a:off x="2064" y="3566"/>
                  <a:ext cx="590" cy="22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18" name="Line 301"/>
                <p:cNvSpPr>
                  <a:spLocks noChangeShapeType="1"/>
                </p:cNvSpPr>
                <p:nvPr/>
              </p:nvSpPr>
              <p:spPr bwMode="auto">
                <a:xfrm flipH="1" flipV="1">
                  <a:off x="2064" y="3339"/>
                  <a:ext cx="590" cy="453"/>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19" name="Line 302"/>
                <p:cNvSpPr>
                  <a:spLocks noChangeShapeType="1"/>
                </p:cNvSpPr>
                <p:nvPr/>
              </p:nvSpPr>
              <p:spPr bwMode="auto">
                <a:xfrm>
                  <a:off x="1586" y="3702"/>
                  <a:ext cx="0" cy="13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920" name="Text Box 303"/>
                <p:cNvSpPr txBox="1">
                  <a:spLocks noChangeArrowheads="1"/>
                </p:cNvSpPr>
                <p:nvPr/>
              </p:nvSpPr>
              <p:spPr bwMode="auto">
                <a:xfrm>
                  <a:off x="1428" y="3793"/>
                  <a:ext cx="22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solidFill>
                        <a:srgbClr val="FF9900"/>
                      </a:solidFill>
                    </a:rPr>
                    <a:t>t</a:t>
                  </a:r>
                  <a:r>
                    <a:rPr lang="fr-FR" sz="1400" baseline="-25000">
                      <a:solidFill>
                        <a:srgbClr val="FF9900"/>
                      </a:solidFill>
                    </a:rPr>
                    <a:t>2</a:t>
                  </a:r>
                </a:p>
              </p:txBody>
            </p:sp>
            <p:sp>
              <p:nvSpPr>
                <p:cNvPr id="37921" name="Text Box 304"/>
                <p:cNvSpPr txBox="1">
                  <a:spLocks noChangeArrowheads="1"/>
                </p:cNvSpPr>
                <p:nvPr/>
              </p:nvSpPr>
              <p:spPr bwMode="auto">
                <a:xfrm>
                  <a:off x="1519" y="3793"/>
                  <a:ext cx="22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solidFill>
                        <a:srgbClr val="0000FF"/>
                      </a:solidFill>
                    </a:rPr>
                    <a:t>t</a:t>
                  </a:r>
                  <a:r>
                    <a:rPr lang="fr-FR" sz="1400" baseline="-25000">
                      <a:solidFill>
                        <a:srgbClr val="0000FF"/>
                      </a:solidFill>
                    </a:rPr>
                    <a:t>1</a:t>
                  </a:r>
                </a:p>
              </p:txBody>
            </p:sp>
          </p:grpSp>
        </p:grpSp>
        <p:pic>
          <p:nvPicPr>
            <p:cNvPr id="37901" name="Picture 3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 y="3339"/>
              <a:ext cx="321" cy="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403"/>
                                        </p:tgtEl>
                                        <p:attrNameLst>
                                          <p:attrName>style.visibility</p:attrName>
                                        </p:attrNameLst>
                                      </p:cBhvr>
                                      <p:to>
                                        <p:strVal val="visible"/>
                                      </p:to>
                                    </p:set>
                                    <p:anim calcmode="lin" valueType="num">
                                      <p:cBhvr>
                                        <p:cTn id="7" dur="1000" fill="hold"/>
                                        <p:tgtEl>
                                          <p:spTgt spid="4403"/>
                                        </p:tgtEl>
                                        <p:attrNameLst>
                                          <p:attrName>ppt_w</p:attrName>
                                        </p:attrNameLst>
                                      </p:cBhvr>
                                      <p:tavLst>
                                        <p:tav tm="0">
                                          <p:val>
                                            <p:fltVal val="0"/>
                                          </p:val>
                                        </p:tav>
                                        <p:tav tm="100000">
                                          <p:val>
                                            <p:strVal val="#ppt_w"/>
                                          </p:val>
                                        </p:tav>
                                      </p:tavLst>
                                    </p:anim>
                                    <p:anim calcmode="lin" valueType="num">
                                      <p:cBhvr>
                                        <p:cTn id="8" dur="1000" fill="hold"/>
                                        <p:tgtEl>
                                          <p:spTgt spid="4403"/>
                                        </p:tgtEl>
                                        <p:attrNameLst>
                                          <p:attrName>ppt_h</p:attrName>
                                        </p:attrNameLst>
                                      </p:cBhvr>
                                      <p:tavLst>
                                        <p:tav tm="0">
                                          <p:val>
                                            <p:fltVal val="0"/>
                                          </p:val>
                                        </p:tav>
                                        <p:tav tm="100000">
                                          <p:val>
                                            <p:strVal val="#ppt_h"/>
                                          </p:val>
                                        </p:tav>
                                      </p:tavLst>
                                    </p:anim>
                                    <p:animEffect transition="in" filter="fade">
                                      <p:cBhvr>
                                        <p:cTn id="9" dur="1000"/>
                                        <p:tgtEl>
                                          <p:spTgt spid="440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4356"/>
                                        </p:tgtEl>
                                        <p:attrNameLst>
                                          <p:attrName>style.visibility</p:attrName>
                                        </p:attrNameLst>
                                      </p:cBhvr>
                                      <p:to>
                                        <p:strVal val="visible"/>
                                      </p:to>
                                    </p:set>
                                    <p:anim calcmode="lin" valueType="num">
                                      <p:cBhvr>
                                        <p:cTn id="14" dur="500" fill="hold"/>
                                        <p:tgtEl>
                                          <p:spTgt spid="4356"/>
                                        </p:tgtEl>
                                        <p:attrNameLst>
                                          <p:attrName>ppt_w</p:attrName>
                                        </p:attrNameLst>
                                      </p:cBhvr>
                                      <p:tavLst>
                                        <p:tav tm="0">
                                          <p:val>
                                            <p:fltVal val="0"/>
                                          </p:val>
                                        </p:tav>
                                        <p:tav tm="100000">
                                          <p:val>
                                            <p:strVal val="#ppt_w"/>
                                          </p:val>
                                        </p:tav>
                                      </p:tavLst>
                                    </p:anim>
                                    <p:anim calcmode="lin" valueType="num">
                                      <p:cBhvr>
                                        <p:cTn id="15" dur="500" fill="hold"/>
                                        <p:tgtEl>
                                          <p:spTgt spid="4356"/>
                                        </p:tgtEl>
                                        <p:attrNameLst>
                                          <p:attrName>ppt_h</p:attrName>
                                        </p:attrNameLst>
                                      </p:cBhvr>
                                      <p:tavLst>
                                        <p:tav tm="0">
                                          <p:val>
                                            <p:fltVal val="0"/>
                                          </p:val>
                                        </p:tav>
                                        <p:tav tm="100000">
                                          <p:val>
                                            <p:strVal val="#ppt_h"/>
                                          </p:val>
                                        </p:tav>
                                      </p:tavLst>
                                    </p:anim>
                                    <p:animEffect transition="in" filter="fade">
                                      <p:cBhvr>
                                        <p:cTn id="16" dur="500"/>
                                        <p:tgtEl>
                                          <p:spTgt spid="435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4414"/>
                                        </p:tgtEl>
                                        <p:attrNameLst>
                                          <p:attrName>style.visibility</p:attrName>
                                        </p:attrNameLst>
                                      </p:cBhvr>
                                      <p:to>
                                        <p:strVal val="visible"/>
                                      </p:to>
                                    </p:set>
                                    <p:anim calcmode="lin" valueType="num">
                                      <p:cBhvr>
                                        <p:cTn id="21" dur="500" fill="hold"/>
                                        <p:tgtEl>
                                          <p:spTgt spid="4414"/>
                                        </p:tgtEl>
                                        <p:attrNameLst>
                                          <p:attrName>ppt_w</p:attrName>
                                        </p:attrNameLst>
                                      </p:cBhvr>
                                      <p:tavLst>
                                        <p:tav tm="0">
                                          <p:val>
                                            <p:fltVal val="0"/>
                                          </p:val>
                                        </p:tav>
                                        <p:tav tm="100000">
                                          <p:val>
                                            <p:strVal val="#ppt_w"/>
                                          </p:val>
                                        </p:tav>
                                      </p:tavLst>
                                    </p:anim>
                                    <p:anim calcmode="lin" valueType="num">
                                      <p:cBhvr>
                                        <p:cTn id="22" dur="500" fill="hold"/>
                                        <p:tgtEl>
                                          <p:spTgt spid="4414"/>
                                        </p:tgtEl>
                                        <p:attrNameLst>
                                          <p:attrName>ppt_h</p:attrName>
                                        </p:attrNameLst>
                                      </p:cBhvr>
                                      <p:tavLst>
                                        <p:tav tm="0">
                                          <p:val>
                                            <p:fltVal val="0"/>
                                          </p:val>
                                        </p:tav>
                                        <p:tav tm="100000">
                                          <p:val>
                                            <p:strVal val="#ppt_h"/>
                                          </p:val>
                                        </p:tav>
                                      </p:tavLst>
                                    </p:anim>
                                    <p:animEffect transition="in" filter="fade">
                                      <p:cBhvr>
                                        <p:cTn id="23" dur="500"/>
                                        <p:tgtEl>
                                          <p:spTgt spid="4414"/>
                                        </p:tgtEl>
                                      </p:cBhvr>
                                    </p:animEffect>
                                  </p:childTnLst>
                                </p:cTn>
                              </p:par>
                            </p:childTnLst>
                          </p:cTn>
                        </p:par>
                        <p:par>
                          <p:cTn id="24" fill="hold" nodeType="afterGroup">
                            <p:stCondLst>
                              <p:cond delay="500"/>
                            </p:stCondLst>
                            <p:childTnLst>
                              <p:par>
                                <p:cTn id="25" presetID="18" presetClass="entr" presetSubtype="3" fill="hold" nodeType="afterEffect">
                                  <p:stCondLst>
                                    <p:cond delay="0"/>
                                  </p:stCondLst>
                                  <p:childTnLst>
                                    <p:set>
                                      <p:cBhvr>
                                        <p:cTn id="26" dur="1" fill="hold">
                                          <p:stCondLst>
                                            <p:cond delay="0"/>
                                          </p:stCondLst>
                                        </p:cTn>
                                        <p:tgtEl>
                                          <p:spTgt spid="4408"/>
                                        </p:tgtEl>
                                        <p:attrNameLst>
                                          <p:attrName>style.visibility</p:attrName>
                                        </p:attrNameLst>
                                      </p:cBhvr>
                                      <p:to>
                                        <p:strVal val="visible"/>
                                      </p:to>
                                    </p:set>
                                    <p:animEffect transition="in" filter="strips(upRight)">
                                      <p:cBhvr>
                                        <p:cTn id="27" dur="500"/>
                                        <p:tgtEl>
                                          <p:spTgt spid="440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nodeType="clickEffect">
                                  <p:stCondLst>
                                    <p:cond delay="0"/>
                                  </p:stCondLst>
                                  <p:childTnLst>
                                    <p:set>
                                      <p:cBhvr>
                                        <p:cTn id="31" dur="1" fill="hold">
                                          <p:stCondLst>
                                            <p:cond delay="0"/>
                                          </p:stCondLst>
                                        </p:cTn>
                                        <p:tgtEl>
                                          <p:spTgt spid="4418"/>
                                        </p:tgtEl>
                                        <p:attrNameLst>
                                          <p:attrName>style.visibility</p:attrName>
                                        </p:attrNameLst>
                                      </p:cBhvr>
                                      <p:to>
                                        <p:strVal val="visible"/>
                                      </p:to>
                                    </p:set>
                                    <p:anim calcmode="lin" valueType="num">
                                      <p:cBhvr>
                                        <p:cTn id="32" dur="500" fill="hold"/>
                                        <p:tgtEl>
                                          <p:spTgt spid="4418"/>
                                        </p:tgtEl>
                                        <p:attrNameLst>
                                          <p:attrName>ppt_w</p:attrName>
                                        </p:attrNameLst>
                                      </p:cBhvr>
                                      <p:tavLst>
                                        <p:tav tm="0">
                                          <p:val>
                                            <p:fltVal val="0"/>
                                          </p:val>
                                        </p:tav>
                                        <p:tav tm="100000">
                                          <p:val>
                                            <p:strVal val="#ppt_w"/>
                                          </p:val>
                                        </p:tav>
                                      </p:tavLst>
                                    </p:anim>
                                    <p:anim calcmode="lin" valueType="num">
                                      <p:cBhvr>
                                        <p:cTn id="33" dur="500" fill="hold"/>
                                        <p:tgtEl>
                                          <p:spTgt spid="4418"/>
                                        </p:tgtEl>
                                        <p:attrNameLst>
                                          <p:attrName>ppt_h</p:attrName>
                                        </p:attrNameLst>
                                      </p:cBhvr>
                                      <p:tavLst>
                                        <p:tav tm="0">
                                          <p:val>
                                            <p:fltVal val="0"/>
                                          </p:val>
                                        </p:tav>
                                        <p:tav tm="100000">
                                          <p:val>
                                            <p:strVal val="#ppt_h"/>
                                          </p:val>
                                        </p:tav>
                                      </p:tavLst>
                                    </p:anim>
                                    <p:animEffect transition="in" filter="fade">
                                      <p:cBhvr>
                                        <p:cTn id="34" dur="500"/>
                                        <p:tgtEl>
                                          <p:spTgt spid="441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8" presetClass="entr" presetSubtype="3" fill="hold" nodeType="clickEffect">
                                  <p:stCondLst>
                                    <p:cond delay="0"/>
                                  </p:stCondLst>
                                  <p:childTnLst>
                                    <p:set>
                                      <p:cBhvr>
                                        <p:cTn id="38" dur="1" fill="hold">
                                          <p:stCondLst>
                                            <p:cond delay="0"/>
                                          </p:stCondLst>
                                        </p:cTn>
                                        <p:tgtEl>
                                          <p:spTgt spid="4413"/>
                                        </p:tgtEl>
                                        <p:attrNameLst>
                                          <p:attrName>style.visibility</p:attrName>
                                        </p:attrNameLst>
                                      </p:cBhvr>
                                      <p:to>
                                        <p:strVal val="visible"/>
                                      </p:to>
                                    </p:set>
                                    <p:animEffect transition="in" filter="strips(upRight)">
                                      <p:cBhvr>
                                        <p:cTn id="39" dur="500"/>
                                        <p:tgtEl>
                                          <p:spTgt spid="4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2" name="Text Box 29"/>
          <p:cNvSpPr txBox="1">
            <a:spLocks noChangeArrowheads="1"/>
          </p:cNvSpPr>
          <p:nvPr/>
        </p:nvSpPr>
        <p:spPr bwMode="auto">
          <a:xfrm>
            <a:off x="4284663" y="3716338"/>
            <a:ext cx="47513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Le passage à zéro est donc indépendant de l’amplitude du signal V(t) </a:t>
            </a:r>
            <a:r>
              <a:rPr lang="fr-FR" sz="1800" b="1">
                <a:sym typeface="Wingdings" pitchFamily="2" charset="2"/>
              </a:rPr>
              <a:t>ce qui permet une mesure de temps précise. </a:t>
            </a:r>
          </a:p>
        </p:txBody>
      </p:sp>
      <p:sp>
        <p:nvSpPr>
          <p:cNvPr id="38915" name="Text Box 46"/>
          <p:cNvSpPr txBox="1">
            <a:spLocks noChangeArrowheads="1"/>
          </p:cNvSpPr>
          <p:nvPr/>
        </p:nvSpPr>
        <p:spPr bwMode="auto">
          <a:xfrm>
            <a:off x="0" y="-7938"/>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101725"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lvl="3" eaLnBrk="1" hangingPunct="1"/>
            <a:r>
              <a:rPr lang="fr-FR" sz="2800" b="1">
                <a:solidFill>
                  <a:srgbClr val="DC6308"/>
                </a:solidFill>
              </a:rPr>
              <a:t>Discriminateur à Fraction Constante (CFD)</a:t>
            </a:r>
          </a:p>
        </p:txBody>
      </p:sp>
      <p:sp>
        <p:nvSpPr>
          <p:cNvPr id="51" name="Espace réservé du numéro de diapositive 9"/>
          <p:cNvSpPr>
            <a:spLocks noGrp="1"/>
          </p:cNvSpPr>
          <p:nvPr>
            <p:ph type="sldNum" sz="quarter" idx="12"/>
          </p:nvPr>
        </p:nvSpPr>
        <p:spPr>
          <a:xfrm>
            <a:off x="7924800" y="6356350"/>
            <a:ext cx="762000" cy="365125"/>
          </a:xfrm>
        </p:spPr>
        <p:txBody>
          <a:bodyPr/>
          <a:lstStyle/>
          <a:p>
            <a:pPr>
              <a:defRPr/>
            </a:pPr>
            <a:fld id="{A1804B3A-2368-4C89-B76D-B070A66E8E5E}" type="slidenum">
              <a:rPr lang="fr-FR">
                <a:solidFill>
                  <a:schemeClr val="tx1">
                    <a:lumMod val="50000"/>
                    <a:lumOff val="50000"/>
                  </a:schemeClr>
                </a:solidFill>
              </a:rPr>
              <a:pPr>
                <a:defRPr/>
              </a:pPr>
              <a:t>32</a:t>
            </a:fld>
            <a:endParaRPr lang="fr-FR" dirty="0">
              <a:solidFill>
                <a:schemeClr val="tx1">
                  <a:lumMod val="50000"/>
                  <a:lumOff val="50000"/>
                </a:schemeClr>
              </a:solidFill>
            </a:endParaRPr>
          </a:p>
        </p:txBody>
      </p:sp>
      <p:sp>
        <p:nvSpPr>
          <p:cNvPr id="38917"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38918" name="Text Box 5"/>
          <p:cNvSpPr txBox="1">
            <a:spLocks noChangeArrowheads="1"/>
          </p:cNvSpPr>
          <p:nvPr/>
        </p:nvSpPr>
        <p:spPr bwMode="auto">
          <a:xfrm>
            <a:off x="395288" y="620713"/>
            <a:ext cx="5184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t>Rôle :</a:t>
            </a:r>
            <a:r>
              <a:rPr lang="fr-FR" sz="2000"/>
              <a:t> même que le « LE » mais sans walk!  </a:t>
            </a:r>
          </a:p>
        </p:txBody>
      </p:sp>
      <p:pic>
        <p:nvPicPr>
          <p:cNvPr id="6277" name="Picture 133" descr="discri cf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4725" y="1268413"/>
            <a:ext cx="3925888"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02" name="Text Box 158"/>
          <p:cNvSpPr txBox="1">
            <a:spLocks noChangeArrowheads="1"/>
          </p:cNvSpPr>
          <p:nvPr/>
        </p:nvSpPr>
        <p:spPr bwMode="auto">
          <a:xfrm>
            <a:off x="6513513" y="1268413"/>
            <a:ext cx="7524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Vdiff(t)</a:t>
            </a:r>
          </a:p>
        </p:txBody>
      </p:sp>
      <p:sp>
        <p:nvSpPr>
          <p:cNvPr id="6332" name="Text Box 188"/>
          <p:cNvSpPr txBox="1">
            <a:spLocks noChangeArrowheads="1"/>
          </p:cNvSpPr>
          <p:nvPr/>
        </p:nvSpPr>
        <p:spPr bwMode="auto">
          <a:xfrm>
            <a:off x="250825" y="5300663"/>
            <a:ext cx="36766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 Vdiff(t) = 0</a:t>
            </a:r>
          </a:p>
          <a:p>
            <a:pPr eaLnBrk="1" hangingPunct="1"/>
            <a:r>
              <a:rPr lang="fr-FR" sz="1800"/>
              <a:t>	</a:t>
            </a:r>
            <a:r>
              <a:rPr lang="fr-FR" sz="1800">
                <a:sym typeface="Wingdings" pitchFamily="2" charset="2"/>
              </a:rPr>
              <a:t></a:t>
            </a:r>
            <a:r>
              <a:rPr lang="fr-FR" sz="1800">
                <a:solidFill>
                  <a:srgbClr val="FF6600"/>
                </a:solidFill>
                <a:sym typeface="Wingdings" pitchFamily="2" charset="2"/>
              </a:rPr>
              <a:t> </a:t>
            </a:r>
            <a:r>
              <a:rPr lang="fr-FR" sz="1800">
                <a:solidFill>
                  <a:srgbClr val="3333FF"/>
                </a:solidFill>
              </a:rPr>
              <a:t>f.V(t) – V(t-</a:t>
            </a:r>
            <a:r>
              <a:rPr lang="el-GR" sz="1800">
                <a:solidFill>
                  <a:srgbClr val="3333FF"/>
                </a:solidFill>
                <a:cs typeface="Times New Roman" pitchFamily="18" charset="0"/>
              </a:rPr>
              <a:t>θ</a:t>
            </a:r>
            <a:r>
              <a:rPr lang="fr-FR" sz="1800">
                <a:solidFill>
                  <a:srgbClr val="3333FF"/>
                </a:solidFill>
              </a:rPr>
              <a:t>) = 0</a:t>
            </a:r>
          </a:p>
          <a:p>
            <a:pPr eaLnBrk="1" hangingPunct="1"/>
            <a:r>
              <a:rPr lang="fr-FR" sz="1800"/>
              <a:t>	</a:t>
            </a:r>
            <a:r>
              <a:rPr lang="fr-FR" sz="1800">
                <a:sym typeface="Wingdings" pitchFamily="2" charset="2"/>
              </a:rPr>
              <a:t></a:t>
            </a:r>
            <a:r>
              <a:rPr lang="fr-FR" sz="1800">
                <a:solidFill>
                  <a:srgbClr val="FF6600"/>
                </a:solidFill>
                <a:sym typeface="Wingdings" pitchFamily="2" charset="2"/>
              </a:rPr>
              <a:t> </a:t>
            </a:r>
            <a:r>
              <a:rPr lang="fr-FR" sz="1800">
                <a:solidFill>
                  <a:srgbClr val="008000"/>
                </a:solidFill>
              </a:rPr>
              <a:t>f.A.V(t) – A.V(t-</a:t>
            </a:r>
            <a:r>
              <a:rPr lang="el-GR" sz="1800">
                <a:solidFill>
                  <a:srgbClr val="008000"/>
                </a:solidFill>
                <a:cs typeface="Times New Roman" pitchFamily="18" charset="0"/>
              </a:rPr>
              <a:t>θ</a:t>
            </a:r>
            <a:r>
              <a:rPr lang="fr-FR" sz="1800">
                <a:solidFill>
                  <a:srgbClr val="008000"/>
                </a:solidFill>
              </a:rPr>
              <a:t>) = 0</a:t>
            </a:r>
          </a:p>
        </p:txBody>
      </p:sp>
      <p:sp>
        <p:nvSpPr>
          <p:cNvPr id="6333" name="Line 189"/>
          <p:cNvSpPr>
            <a:spLocks noChangeShapeType="1"/>
          </p:cNvSpPr>
          <p:nvPr/>
        </p:nvSpPr>
        <p:spPr bwMode="auto">
          <a:xfrm flipV="1">
            <a:off x="1619250" y="5876925"/>
            <a:ext cx="287338" cy="358775"/>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334" name="Line 190"/>
          <p:cNvSpPr>
            <a:spLocks noChangeShapeType="1"/>
          </p:cNvSpPr>
          <p:nvPr/>
        </p:nvSpPr>
        <p:spPr bwMode="auto">
          <a:xfrm flipV="1">
            <a:off x="2484438" y="5876925"/>
            <a:ext cx="287337" cy="358775"/>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330" name="Oval 186"/>
          <p:cNvSpPr>
            <a:spLocks noChangeArrowheads="1"/>
          </p:cNvSpPr>
          <p:nvPr/>
        </p:nvSpPr>
        <p:spPr bwMode="auto">
          <a:xfrm>
            <a:off x="1403350" y="3500438"/>
            <a:ext cx="431800" cy="215900"/>
          </a:xfrm>
          <a:prstGeom prst="ellipse">
            <a:avLst/>
          </a:prstGeom>
          <a:noFill/>
          <a:ln w="50800" algn="ctr">
            <a:solidFill>
              <a:schemeClr val="tx1"/>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6360" name="Group 216"/>
          <p:cNvGrpSpPr>
            <a:grpSpLocks/>
          </p:cNvGrpSpPr>
          <p:nvPr/>
        </p:nvGrpSpPr>
        <p:grpSpPr bwMode="auto">
          <a:xfrm>
            <a:off x="323850" y="1196975"/>
            <a:ext cx="3760788" cy="4032250"/>
            <a:chOff x="204" y="754"/>
            <a:chExt cx="2369" cy="2540"/>
          </a:xfrm>
        </p:grpSpPr>
        <p:sp>
          <p:nvSpPr>
            <p:cNvPr id="38938" name="Text Box 28"/>
            <p:cNvSpPr txBox="1">
              <a:spLocks noChangeArrowheads="1"/>
            </p:cNvSpPr>
            <p:nvPr/>
          </p:nvSpPr>
          <p:spPr bwMode="auto">
            <a:xfrm>
              <a:off x="749" y="2432"/>
              <a:ext cx="2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fr-FR" sz="2000" b="1">
                  <a:sym typeface="Symbol" pitchFamily="18" charset="2"/>
                </a:rPr>
                <a:t></a:t>
              </a:r>
              <a:r>
                <a:rPr lang="fr-FR" sz="2000" b="1"/>
                <a:t> </a:t>
              </a:r>
            </a:p>
          </p:txBody>
        </p:sp>
        <p:sp>
          <p:nvSpPr>
            <p:cNvPr id="38939" name="Text Box 135"/>
            <p:cNvSpPr txBox="1">
              <a:spLocks noChangeArrowheads="1"/>
            </p:cNvSpPr>
            <p:nvPr/>
          </p:nvSpPr>
          <p:spPr bwMode="auto">
            <a:xfrm>
              <a:off x="930" y="981"/>
              <a:ext cx="32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solidFill>
                    <a:srgbClr val="0000FF"/>
                  </a:solidFill>
                </a:rPr>
                <a:t>V(t)</a:t>
              </a:r>
            </a:p>
          </p:txBody>
        </p:sp>
        <p:sp>
          <p:nvSpPr>
            <p:cNvPr id="38940" name="Text Box 136"/>
            <p:cNvSpPr txBox="1">
              <a:spLocks noChangeArrowheads="1"/>
            </p:cNvSpPr>
            <p:nvPr/>
          </p:nvSpPr>
          <p:spPr bwMode="auto">
            <a:xfrm>
              <a:off x="295" y="2750"/>
              <a:ext cx="48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Sortie discri</a:t>
              </a:r>
            </a:p>
          </p:txBody>
        </p:sp>
        <p:sp>
          <p:nvSpPr>
            <p:cNvPr id="38941" name="Line 137"/>
            <p:cNvSpPr>
              <a:spLocks noChangeShapeType="1"/>
            </p:cNvSpPr>
            <p:nvPr/>
          </p:nvSpPr>
          <p:spPr bwMode="auto">
            <a:xfrm flipV="1">
              <a:off x="749" y="2795"/>
              <a:ext cx="0" cy="499"/>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42" name="Line 138"/>
            <p:cNvSpPr>
              <a:spLocks noChangeShapeType="1"/>
            </p:cNvSpPr>
            <p:nvPr/>
          </p:nvSpPr>
          <p:spPr bwMode="auto">
            <a:xfrm>
              <a:off x="704" y="3258"/>
              <a:ext cx="1564"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43" name="Line 139"/>
            <p:cNvSpPr>
              <a:spLocks noChangeShapeType="1"/>
            </p:cNvSpPr>
            <p:nvPr/>
          </p:nvSpPr>
          <p:spPr bwMode="auto">
            <a:xfrm flipV="1">
              <a:off x="1021" y="2931"/>
              <a:ext cx="0" cy="32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44" name="Line 140"/>
            <p:cNvSpPr>
              <a:spLocks noChangeShapeType="1"/>
            </p:cNvSpPr>
            <p:nvPr/>
          </p:nvSpPr>
          <p:spPr bwMode="auto">
            <a:xfrm>
              <a:off x="1021" y="2931"/>
              <a:ext cx="40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45" name="Line 141"/>
            <p:cNvSpPr>
              <a:spLocks noChangeShapeType="1"/>
            </p:cNvSpPr>
            <p:nvPr/>
          </p:nvSpPr>
          <p:spPr bwMode="auto">
            <a:xfrm>
              <a:off x="1021" y="2160"/>
              <a:ext cx="0" cy="99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46" name="Line 143"/>
            <p:cNvSpPr>
              <a:spLocks noChangeShapeType="1"/>
            </p:cNvSpPr>
            <p:nvPr/>
          </p:nvSpPr>
          <p:spPr bwMode="auto">
            <a:xfrm flipV="1">
              <a:off x="748" y="754"/>
              <a:ext cx="0" cy="534"/>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47" name="Line 144"/>
            <p:cNvSpPr>
              <a:spLocks noChangeShapeType="1"/>
            </p:cNvSpPr>
            <p:nvPr/>
          </p:nvSpPr>
          <p:spPr bwMode="auto">
            <a:xfrm>
              <a:off x="704" y="1260"/>
              <a:ext cx="1542"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48" name="Freeform 145"/>
            <p:cNvSpPr>
              <a:spLocks/>
            </p:cNvSpPr>
            <p:nvPr/>
          </p:nvSpPr>
          <p:spPr bwMode="auto">
            <a:xfrm>
              <a:off x="748" y="935"/>
              <a:ext cx="860" cy="325"/>
            </a:xfrm>
            <a:custGeom>
              <a:avLst/>
              <a:gdLst>
                <a:gd name="T0" fmla="*/ 0 w 1632"/>
                <a:gd name="T1" fmla="*/ 15 h 600"/>
                <a:gd name="T2" fmla="*/ 4 w 1632"/>
                <a:gd name="T3" fmla="*/ 12 h 600"/>
                <a:gd name="T4" fmla="*/ 12 w 1632"/>
                <a:gd name="T5" fmla="*/ 1 h 600"/>
                <a:gd name="T6" fmla="*/ 25 w 1632"/>
                <a:gd name="T7" fmla="*/ 9 h 600"/>
                <a:gd name="T8" fmla="*/ 35 w 1632"/>
                <a:gd name="T9" fmla="*/ 12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2" h="600">
                  <a:moveTo>
                    <a:pt x="0" y="600"/>
                  </a:moveTo>
                  <a:cubicBezTo>
                    <a:pt x="52" y="600"/>
                    <a:pt x="104" y="600"/>
                    <a:pt x="192" y="504"/>
                  </a:cubicBezTo>
                  <a:cubicBezTo>
                    <a:pt x="280" y="408"/>
                    <a:pt x="368" y="48"/>
                    <a:pt x="528" y="24"/>
                  </a:cubicBezTo>
                  <a:cubicBezTo>
                    <a:pt x="688" y="0"/>
                    <a:pt x="968" y="280"/>
                    <a:pt x="1152" y="360"/>
                  </a:cubicBezTo>
                  <a:cubicBezTo>
                    <a:pt x="1336" y="440"/>
                    <a:pt x="1484" y="472"/>
                    <a:pt x="1632" y="504"/>
                  </a:cubicBezTo>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49" name="Line 147"/>
            <p:cNvSpPr>
              <a:spLocks noChangeShapeType="1"/>
            </p:cNvSpPr>
            <p:nvPr/>
          </p:nvSpPr>
          <p:spPr bwMode="auto">
            <a:xfrm flipV="1">
              <a:off x="748" y="1388"/>
              <a:ext cx="0" cy="533"/>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0" name="Line 148"/>
            <p:cNvSpPr>
              <a:spLocks noChangeShapeType="1"/>
            </p:cNvSpPr>
            <p:nvPr/>
          </p:nvSpPr>
          <p:spPr bwMode="auto">
            <a:xfrm>
              <a:off x="704" y="1883"/>
              <a:ext cx="1542"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1" name="Freeform 149"/>
            <p:cNvSpPr>
              <a:spLocks/>
            </p:cNvSpPr>
            <p:nvPr/>
          </p:nvSpPr>
          <p:spPr bwMode="auto">
            <a:xfrm>
              <a:off x="748" y="1739"/>
              <a:ext cx="860" cy="144"/>
            </a:xfrm>
            <a:custGeom>
              <a:avLst/>
              <a:gdLst>
                <a:gd name="T0" fmla="*/ 0 w 1632"/>
                <a:gd name="T1" fmla="*/ 0 h 600"/>
                <a:gd name="T2" fmla="*/ 4 w 1632"/>
                <a:gd name="T3" fmla="*/ 0 h 600"/>
                <a:gd name="T4" fmla="*/ 12 w 1632"/>
                <a:gd name="T5" fmla="*/ 0 h 600"/>
                <a:gd name="T6" fmla="*/ 25 w 1632"/>
                <a:gd name="T7" fmla="*/ 0 h 600"/>
                <a:gd name="T8" fmla="*/ 35 w 1632"/>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2" h="600">
                  <a:moveTo>
                    <a:pt x="0" y="600"/>
                  </a:moveTo>
                  <a:cubicBezTo>
                    <a:pt x="52" y="600"/>
                    <a:pt x="104" y="600"/>
                    <a:pt x="192" y="504"/>
                  </a:cubicBezTo>
                  <a:cubicBezTo>
                    <a:pt x="280" y="408"/>
                    <a:pt x="368" y="48"/>
                    <a:pt x="528" y="24"/>
                  </a:cubicBezTo>
                  <a:cubicBezTo>
                    <a:pt x="688" y="0"/>
                    <a:pt x="968" y="280"/>
                    <a:pt x="1152" y="360"/>
                  </a:cubicBezTo>
                  <a:cubicBezTo>
                    <a:pt x="1336" y="440"/>
                    <a:pt x="1484" y="472"/>
                    <a:pt x="1632" y="504"/>
                  </a:cubicBezTo>
                </a:path>
              </a:pathLst>
            </a:custGeom>
            <a:noFill/>
            <a:ln w="12700" cap="flat">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2" name="Freeform 150"/>
            <p:cNvSpPr>
              <a:spLocks/>
            </p:cNvSpPr>
            <p:nvPr/>
          </p:nvSpPr>
          <p:spPr bwMode="auto">
            <a:xfrm>
              <a:off x="892" y="1525"/>
              <a:ext cx="860" cy="358"/>
            </a:xfrm>
            <a:custGeom>
              <a:avLst/>
              <a:gdLst>
                <a:gd name="T0" fmla="*/ 0 w 1632"/>
                <a:gd name="T1" fmla="*/ 27 h 600"/>
                <a:gd name="T2" fmla="*/ 4 w 1632"/>
                <a:gd name="T3" fmla="*/ 23 h 600"/>
                <a:gd name="T4" fmla="*/ 12 w 1632"/>
                <a:gd name="T5" fmla="*/ 1 h 600"/>
                <a:gd name="T6" fmla="*/ 25 w 1632"/>
                <a:gd name="T7" fmla="*/ 16 h 600"/>
                <a:gd name="T8" fmla="*/ 35 w 1632"/>
                <a:gd name="T9" fmla="*/ 23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2" h="600">
                  <a:moveTo>
                    <a:pt x="0" y="600"/>
                  </a:moveTo>
                  <a:cubicBezTo>
                    <a:pt x="52" y="600"/>
                    <a:pt x="104" y="600"/>
                    <a:pt x="192" y="504"/>
                  </a:cubicBezTo>
                  <a:cubicBezTo>
                    <a:pt x="280" y="408"/>
                    <a:pt x="368" y="48"/>
                    <a:pt x="528" y="24"/>
                  </a:cubicBezTo>
                  <a:cubicBezTo>
                    <a:pt x="688" y="0"/>
                    <a:pt x="968" y="280"/>
                    <a:pt x="1152" y="360"/>
                  </a:cubicBezTo>
                  <a:cubicBezTo>
                    <a:pt x="1336" y="440"/>
                    <a:pt x="1484" y="472"/>
                    <a:pt x="1632" y="504"/>
                  </a:cubicBezTo>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3" name="Text Box 151"/>
            <p:cNvSpPr txBox="1">
              <a:spLocks noChangeArrowheads="1"/>
            </p:cNvSpPr>
            <p:nvPr/>
          </p:nvSpPr>
          <p:spPr bwMode="auto">
            <a:xfrm>
              <a:off x="703" y="1570"/>
              <a:ext cx="36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FF0000"/>
                  </a:solidFill>
                </a:rPr>
                <a:t>f.V(t)</a:t>
              </a:r>
            </a:p>
          </p:txBody>
        </p:sp>
        <p:sp>
          <p:nvSpPr>
            <p:cNvPr id="38954" name="Text Box 152"/>
            <p:cNvSpPr txBox="1">
              <a:spLocks noChangeArrowheads="1"/>
            </p:cNvSpPr>
            <p:nvPr/>
          </p:nvSpPr>
          <p:spPr bwMode="auto">
            <a:xfrm>
              <a:off x="1384" y="1570"/>
              <a:ext cx="37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0000FF"/>
                  </a:solidFill>
                </a:rPr>
                <a:t>V(t-</a:t>
              </a:r>
              <a:r>
                <a:rPr lang="el-GR" sz="1200">
                  <a:solidFill>
                    <a:srgbClr val="0000FF"/>
                  </a:solidFill>
                  <a:cs typeface="Times New Roman" pitchFamily="18" charset="0"/>
                </a:rPr>
                <a:t>θ</a:t>
              </a:r>
              <a:r>
                <a:rPr lang="fr-FR" sz="1200">
                  <a:solidFill>
                    <a:srgbClr val="0000FF"/>
                  </a:solidFill>
                </a:rPr>
                <a:t>)</a:t>
              </a:r>
            </a:p>
          </p:txBody>
        </p:sp>
        <p:sp>
          <p:nvSpPr>
            <p:cNvPr id="38955" name="Text Box 153"/>
            <p:cNvSpPr txBox="1">
              <a:spLocks noChangeArrowheads="1"/>
            </p:cNvSpPr>
            <p:nvPr/>
          </p:nvSpPr>
          <p:spPr bwMode="auto">
            <a:xfrm>
              <a:off x="204" y="1979"/>
              <a:ext cx="53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Vdiff(t)</a:t>
              </a:r>
            </a:p>
          </p:txBody>
        </p:sp>
        <p:sp>
          <p:nvSpPr>
            <p:cNvPr id="38956" name="Line 154"/>
            <p:cNvSpPr>
              <a:spLocks noChangeShapeType="1"/>
            </p:cNvSpPr>
            <p:nvPr/>
          </p:nvSpPr>
          <p:spPr bwMode="auto">
            <a:xfrm flipV="1">
              <a:off x="748" y="2084"/>
              <a:ext cx="0" cy="533"/>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7" name="Line 155"/>
            <p:cNvSpPr>
              <a:spLocks noChangeShapeType="1"/>
            </p:cNvSpPr>
            <p:nvPr/>
          </p:nvSpPr>
          <p:spPr bwMode="auto">
            <a:xfrm>
              <a:off x="704" y="2266"/>
              <a:ext cx="1542"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8" name="Freeform 156"/>
            <p:cNvSpPr>
              <a:spLocks/>
            </p:cNvSpPr>
            <p:nvPr/>
          </p:nvSpPr>
          <p:spPr bwMode="auto">
            <a:xfrm>
              <a:off x="749" y="2107"/>
              <a:ext cx="272" cy="159"/>
            </a:xfrm>
            <a:custGeom>
              <a:avLst/>
              <a:gdLst>
                <a:gd name="T0" fmla="*/ 0 w 272"/>
                <a:gd name="T1" fmla="*/ 159 h 159"/>
                <a:gd name="T2" fmla="*/ 91 w 272"/>
                <a:gd name="T3" fmla="*/ 23 h 159"/>
                <a:gd name="T4" fmla="*/ 181 w 272"/>
                <a:gd name="T5" fmla="*/ 23 h 159"/>
                <a:gd name="T6" fmla="*/ 272 w 272"/>
                <a:gd name="T7" fmla="*/ 159 h 1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2" h="159">
                  <a:moveTo>
                    <a:pt x="0" y="159"/>
                  </a:moveTo>
                  <a:cubicBezTo>
                    <a:pt x="30" y="102"/>
                    <a:pt x="61" y="46"/>
                    <a:pt x="91" y="23"/>
                  </a:cubicBezTo>
                  <a:cubicBezTo>
                    <a:pt x="121" y="0"/>
                    <a:pt x="151" y="0"/>
                    <a:pt x="181" y="23"/>
                  </a:cubicBezTo>
                  <a:cubicBezTo>
                    <a:pt x="211" y="46"/>
                    <a:pt x="241" y="102"/>
                    <a:pt x="272" y="159"/>
                  </a:cubicBezTo>
                </a:path>
              </a:pathLst>
            </a:custGeom>
            <a:noFill/>
            <a:ln w="25400">
              <a:solidFill>
                <a:srgbClr val="0000FF"/>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9" name="Freeform 157"/>
            <p:cNvSpPr>
              <a:spLocks/>
            </p:cNvSpPr>
            <p:nvPr/>
          </p:nvSpPr>
          <p:spPr bwMode="auto">
            <a:xfrm>
              <a:off x="1021" y="2266"/>
              <a:ext cx="907" cy="483"/>
            </a:xfrm>
            <a:custGeom>
              <a:avLst/>
              <a:gdLst>
                <a:gd name="T0" fmla="*/ 0 w 907"/>
                <a:gd name="T1" fmla="*/ 0 h 483"/>
                <a:gd name="T2" fmla="*/ 227 w 907"/>
                <a:gd name="T3" fmla="*/ 408 h 483"/>
                <a:gd name="T4" fmla="*/ 408 w 907"/>
                <a:gd name="T5" fmla="*/ 453 h 483"/>
                <a:gd name="T6" fmla="*/ 544 w 907"/>
                <a:gd name="T7" fmla="*/ 226 h 483"/>
                <a:gd name="T8" fmla="*/ 681 w 907"/>
                <a:gd name="T9" fmla="*/ 90 h 483"/>
                <a:gd name="T10" fmla="*/ 907 w 907"/>
                <a:gd name="T11" fmla="*/ 45 h 4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7" h="483">
                  <a:moveTo>
                    <a:pt x="0" y="0"/>
                  </a:moveTo>
                  <a:cubicBezTo>
                    <a:pt x="79" y="166"/>
                    <a:pt x="159" y="333"/>
                    <a:pt x="227" y="408"/>
                  </a:cubicBezTo>
                  <a:cubicBezTo>
                    <a:pt x="295" y="483"/>
                    <a:pt x="355" y="483"/>
                    <a:pt x="408" y="453"/>
                  </a:cubicBezTo>
                  <a:cubicBezTo>
                    <a:pt x="461" y="423"/>
                    <a:pt x="499" y="286"/>
                    <a:pt x="544" y="226"/>
                  </a:cubicBezTo>
                  <a:cubicBezTo>
                    <a:pt x="589" y="166"/>
                    <a:pt x="621" y="120"/>
                    <a:pt x="681" y="90"/>
                  </a:cubicBezTo>
                  <a:cubicBezTo>
                    <a:pt x="741" y="60"/>
                    <a:pt x="824" y="52"/>
                    <a:pt x="907" y="45"/>
                  </a:cubicBezTo>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60" name="Line 159"/>
            <p:cNvSpPr>
              <a:spLocks noChangeShapeType="1"/>
            </p:cNvSpPr>
            <p:nvPr/>
          </p:nvSpPr>
          <p:spPr bwMode="auto">
            <a:xfrm>
              <a:off x="749" y="3249"/>
              <a:ext cx="27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8961" name="Line 185"/>
            <p:cNvSpPr>
              <a:spLocks noChangeShapeType="1"/>
            </p:cNvSpPr>
            <p:nvPr/>
          </p:nvSpPr>
          <p:spPr bwMode="auto">
            <a:xfrm>
              <a:off x="749" y="2477"/>
              <a:ext cx="27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8962" name="Rectangle 192"/>
            <p:cNvSpPr>
              <a:spLocks noChangeArrowheads="1"/>
            </p:cNvSpPr>
            <p:nvPr/>
          </p:nvSpPr>
          <p:spPr bwMode="auto">
            <a:xfrm>
              <a:off x="1157" y="2069"/>
              <a:ext cx="727"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200">
                  <a:solidFill>
                    <a:srgbClr val="3333FF"/>
                  </a:solidFill>
                </a:rPr>
                <a:t>f.V(t) - V(t-</a:t>
              </a:r>
              <a:r>
                <a:rPr lang="el-GR" sz="1200">
                  <a:solidFill>
                    <a:srgbClr val="3333FF"/>
                  </a:solidFill>
                  <a:cs typeface="Times New Roman" pitchFamily="18" charset="0"/>
                </a:rPr>
                <a:t>θ</a:t>
              </a:r>
              <a:r>
                <a:rPr lang="fr-FR" sz="1200">
                  <a:solidFill>
                    <a:srgbClr val="3333FF"/>
                  </a:solidFill>
                </a:rPr>
                <a:t>)</a:t>
              </a:r>
            </a:p>
          </p:txBody>
        </p:sp>
        <p:sp>
          <p:nvSpPr>
            <p:cNvPr id="38963" name="Freeform 193"/>
            <p:cNvSpPr>
              <a:spLocks/>
            </p:cNvSpPr>
            <p:nvPr/>
          </p:nvSpPr>
          <p:spPr bwMode="auto">
            <a:xfrm>
              <a:off x="1021" y="2266"/>
              <a:ext cx="907" cy="635"/>
            </a:xfrm>
            <a:custGeom>
              <a:avLst/>
              <a:gdLst>
                <a:gd name="T0" fmla="*/ 0 w 907"/>
                <a:gd name="T1" fmla="*/ 0 h 483"/>
                <a:gd name="T2" fmla="*/ 227 w 907"/>
                <a:gd name="T3" fmla="*/ 2107 h 483"/>
                <a:gd name="T4" fmla="*/ 408 w 907"/>
                <a:gd name="T5" fmla="*/ 2341 h 483"/>
                <a:gd name="T6" fmla="*/ 544 w 907"/>
                <a:gd name="T7" fmla="*/ 1165 h 483"/>
                <a:gd name="T8" fmla="*/ 681 w 907"/>
                <a:gd name="T9" fmla="*/ 463 h 483"/>
                <a:gd name="T10" fmla="*/ 907 w 907"/>
                <a:gd name="T11" fmla="*/ 233 h 4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7" h="483">
                  <a:moveTo>
                    <a:pt x="0" y="0"/>
                  </a:moveTo>
                  <a:cubicBezTo>
                    <a:pt x="79" y="166"/>
                    <a:pt x="159" y="333"/>
                    <a:pt x="227" y="408"/>
                  </a:cubicBezTo>
                  <a:cubicBezTo>
                    <a:pt x="295" y="483"/>
                    <a:pt x="355" y="483"/>
                    <a:pt x="408" y="453"/>
                  </a:cubicBezTo>
                  <a:cubicBezTo>
                    <a:pt x="461" y="423"/>
                    <a:pt x="499" y="286"/>
                    <a:pt x="544" y="226"/>
                  </a:cubicBezTo>
                  <a:cubicBezTo>
                    <a:pt x="589" y="166"/>
                    <a:pt x="621" y="120"/>
                    <a:pt x="681" y="90"/>
                  </a:cubicBezTo>
                  <a:cubicBezTo>
                    <a:pt x="741" y="60"/>
                    <a:pt x="824" y="52"/>
                    <a:pt x="907" y="45"/>
                  </a:cubicBezTo>
                </a:path>
              </a:pathLst>
            </a:custGeom>
            <a:noFill/>
            <a:ln w="2540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64" name="Freeform 194"/>
            <p:cNvSpPr>
              <a:spLocks/>
            </p:cNvSpPr>
            <p:nvPr/>
          </p:nvSpPr>
          <p:spPr bwMode="auto">
            <a:xfrm>
              <a:off x="749" y="2024"/>
              <a:ext cx="272" cy="249"/>
            </a:xfrm>
            <a:custGeom>
              <a:avLst/>
              <a:gdLst>
                <a:gd name="T0" fmla="*/ 0 w 272"/>
                <a:gd name="T1" fmla="*/ 2347 h 159"/>
                <a:gd name="T2" fmla="*/ 91 w 272"/>
                <a:gd name="T3" fmla="*/ 338 h 159"/>
                <a:gd name="T4" fmla="*/ 181 w 272"/>
                <a:gd name="T5" fmla="*/ 338 h 159"/>
                <a:gd name="T6" fmla="*/ 272 w 272"/>
                <a:gd name="T7" fmla="*/ 2347 h 1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2" h="159">
                  <a:moveTo>
                    <a:pt x="0" y="159"/>
                  </a:moveTo>
                  <a:cubicBezTo>
                    <a:pt x="30" y="102"/>
                    <a:pt x="61" y="46"/>
                    <a:pt x="91" y="23"/>
                  </a:cubicBezTo>
                  <a:cubicBezTo>
                    <a:pt x="121" y="0"/>
                    <a:pt x="151" y="0"/>
                    <a:pt x="181" y="23"/>
                  </a:cubicBezTo>
                  <a:cubicBezTo>
                    <a:pt x="211" y="46"/>
                    <a:pt x="241" y="102"/>
                    <a:pt x="272" y="159"/>
                  </a:cubicBezTo>
                </a:path>
              </a:pathLst>
            </a:custGeom>
            <a:noFill/>
            <a:ln w="25400">
              <a:solidFill>
                <a:srgbClr val="339966"/>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65" name="Text Box 196"/>
            <p:cNvSpPr txBox="1">
              <a:spLocks noChangeArrowheads="1"/>
            </p:cNvSpPr>
            <p:nvPr/>
          </p:nvSpPr>
          <p:spPr bwMode="auto">
            <a:xfrm>
              <a:off x="1656" y="2387"/>
              <a:ext cx="91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008000"/>
                  </a:solidFill>
                </a:rPr>
                <a:t>f.A.V(t) – A.V(t-</a:t>
              </a:r>
              <a:r>
                <a:rPr lang="el-GR" sz="1200">
                  <a:solidFill>
                    <a:srgbClr val="008000"/>
                  </a:solidFill>
                  <a:cs typeface="Times New Roman" pitchFamily="18" charset="0"/>
                </a:rPr>
                <a:t>θ</a:t>
              </a:r>
              <a:r>
                <a:rPr lang="fr-FR" sz="1200">
                  <a:solidFill>
                    <a:srgbClr val="008000"/>
                  </a:solidFill>
                </a:rPr>
                <a:t>)</a:t>
              </a:r>
            </a:p>
          </p:txBody>
        </p:sp>
        <p:sp>
          <p:nvSpPr>
            <p:cNvPr id="38966" name="Text Box 198"/>
            <p:cNvSpPr txBox="1">
              <a:spLocks noChangeArrowheads="1"/>
            </p:cNvSpPr>
            <p:nvPr/>
          </p:nvSpPr>
          <p:spPr bwMode="auto">
            <a:xfrm>
              <a:off x="295" y="754"/>
              <a:ext cx="48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Entrée</a:t>
              </a:r>
            </a:p>
          </p:txBody>
        </p:sp>
        <p:grpSp>
          <p:nvGrpSpPr>
            <p:cNvPr id="38967" name="Group 201"/>
            <p:cNvGrpSpPr>
              <a:grpSpLocks/>
            </p:cNvGrpSpPr>
            <p:nvPr/>
          </p:nvGrpSpPr>
          <p:grpSpPr bwMode="auto">
            <a:xfrm>
              <a:off x="749" y="754"/>
              <a:ext cx="860" cy="501"/>
              <a:chOff x="839" y="754"/>
              <a:chExt cx="860" cy="501"/>
            </a:xfrm>
          </p:grpSpPr>
          <p:sp>
            <p:nvSpPr>
              <p:cNvPr id="38968" name="Freeform 197"/>
              <p:cNvSpPr>
                <a:spLocks/>
              </p:cNvSpPr>
              <p:nvPr/>
            </p:nvSpPr>
            <p:spPr bwMode="auto">
              <a:xfrm>
                <a:off x="839" y="778"/>
                <a:ext cx="860" cy="477"/>
              </a:xfrm>
              <a:custGeom>
                <a:avLst/>
                <a:gdLst>
                  <a:gd name="T0" fmla="*/ 0 w 1632"/>
                  <a:gd name="T1" fmla="*/ 151 h 600"/>
                  <a:gd name="T2" fmla="*/ 4 w 1632"/>
                  <a:gd name="T3" fmla="*/ 128 h 600"/>
                  <a:gd name="T4" fmla="*/ 12 w 1632"/>
                  <a:gd name="T5" fmla="*/ 6 h 600"/>
                  <a:gd name="T6" fmla="*/ 25 w 1632"/>
                  <a:gd name="T7" fmla="*/ 91 h 600"/>
                  <a:gd name="T8" fmla="*/ 35 w 1632"/>
                  <a:gd name="T9" fmla="*/ 128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2" h="600">
                    <a:moveTo>
                      <a:pt x="0" y="600"/>
                    </a:moveTo>
                    <a:cubicBezTo>
                      <a:pt x="52" y="600"/>
                      <a:pt x="104" y="600"/>
                      <a:pt x="192" y="504"/>
                    </a:cubicBezTo>
                    <a:cubicBezTo>
                      <a:pt x="280" y="408"/>
                      <a:pt x="368" y="48"/>
                      <a:pt x="528" y="24"/>
                    </a:cubicBezTo>
                    <a:cubicBezTo>
                      <a:pt x="688" y="0"/>
                      <a:pt x="968" y="280"/>
                      <a:pt x="1152" y="360"/>
                    </a:cubicBezTo>
                    <a:cubicBezTo>
                      <a:pt x="1336" y="440"/>
                      <a:pt x="1484" y="472"/>
                      <a:pt x="1632" y="504"/>
                    </a:cubicBezTo>
                  </a:path>
                </a:pathLst>
              </a:custGeom>
              <a:noFill/>
              <a:ln w="2540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69" name="Text Box 199"/>
              <p:cNvSpPr txBox="1">
                <a:spLocks noChangeArrowheads="1"/>
              </p:cNvSpPr>
              <p:nvPr/>
            </p:nvSpPr>
            <p:spPr bwMode="auto">
              <a:xfrm>
                <a:off x="1292" y="754"/>
                <a:ext cx="38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008000"/>
                    </a:solidFill>
                  </a:rPr>
                  <a:t>A.V(t)</a:t>
                </a:r>
              </a:p>
            </p:txBody>
          </p:sp>
        </p:grpSp>
      </p:grpSp>
      <p:grpSp>
        <p:nvGrpSpPr>
          <p:cNvPr id="6357" name="Group 213"/>
          <p:cNvGrpSpPr>
            <a:grpSpLocks/>
          </p:cNvGrpSpPr>
          <p:nvPr/>
        </p:nvGrpSpPr>
        <p:grpSpPr bwMode="auto">
          <a:xfrm>
            <a:off x="5795963" y="908050"/>
            <a:ext cx="960437" cy="506413"/>
            <a:chOff x="3651" y="572"/>
            <a:chExt cx="605" cy="319"/>
          </a:xfrm>
        </p:grpSpPr>
        <p:sp>
          <p:nvSpPr>
            <p:cNvPr id="38936" name="Text Box 125"/>
            <p:cNvSpPr txBox="1">
              <a:spLocks noChangeArrowheads="1"/>
            </p:cNvSpPr>
            <p:nvPr/>
          </p:nvSpPr>
          <p:spPr bwMode="auto">
            <a:xfrm>
              <a:off x="3651" y="572"/>
              <a:ext cx="60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solidFill>
                    <a:srgbClr val="FF0000"/>
                  </a:solidFill>
                </a:rPr>
                <a:t>fraction</a:t>
              </a:r>
            </a:p>
          </p:txBody>
        </p:sp>
        <p:sp>
          <p:nvSpPr>
            <p:cNvPr id="38937" name="Line 203"/>
            <p:cNvSpPr>
              <a:spLocks noChangeShapeType="1"/>
            </p:cNvSpPr>
            <p:nvPr/>
          </p:nvSpPr>
          <p:spPr bwMode="auto">
            <a:xfrm flipH="1">
              <a:off x="3787" y="754"/>
              <a:ext cx="91" cy="13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6358" name="Group 214"/>
          <p:cNvGrpSpPr>
            <a:grpSpLocks/>
          </p:cNvGrpSpPr>
          <p:nvPr/>
        </p:nvGrpSpPr>
        <p:grpSpPr bwMode="auto">
          <a:xfrm>
            <a:off x="4643438" y="1989138"/>
            <a:ext cx="1223962" cy="366712"/>
            <a:chOff x="2925" y="1253"/>
            <a:chExt cx="771" cy="231"/>
          </a:xfrm>
        </p:grpSpPr>
        <p:sp>
          <p:nvSpPr>
            <p:cNvPr id="38934" name="Text Box 127"/>
            <p:cNvSpPr txBox="1">
              <a:spLocks noChangeArrowheads="1"/>
            </p:cNvSpPr>
            <p:nvPr/>
          </p:nvSpPr>
          <p:spPr bwMode="auto">
            <a:xfrm>
              <a:off x="2925" y="1253"/>
              <a:ext cx="4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3333FF"/>
                  </a:solidFill>
                  <a:latin typeface="Arial" pitchFamily="34" charset="0"/>
                </a:rPr>
                <a:t>retard</a:t>
              </a:r>
            </a:p>
          </p:txBody>
        </p:sp>
        <p:sp>
          <p:nvSpPr>
            <p:cNvPr id="38935" name="Line 205"/>
            <p:cNvSpPr>
              <a:spLocks noChangeShapeType="1"/>
            </p:cNvSpPr>
            <p:nvPr/>
          </p:nvSpPr>
          <p:spPr bwMode="auto">
            <a:xfrm flipV="1">
              <a:off x="3379" y="1298"/>
              <a:ext cx="317" cy="91"/>
            </a:xfrm>
            <a:prstGeom prst="line">
              <a:avLst/>
            </a:prstGeom>
            <a:noFill/>
            <a:ln w="9525">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6350" name="Text Box 206"/>
          <p:cNvSpPr txBox="1">
            <a:spLocks noChangeArrowheads="1"/>
          </p:cNvSpPr>
          <p:nvPr/>
        </p:nvSpPr>
        <p:spPr bwMode="auto">
          <a:xfrm>
            <a:off x="3995738" y="4868863"/>
            <a:ext cx="496887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b="1"/>
              <a:t>Infos pratiques:</a:t>
            </a:r>
          </a:p>
          <a:p>
            <a:pPr eaLnBrk="1" hangingPunct="1"/>
            <a:r>
              <a:rPr lang="fr-FR" sz="1600">
                <a:sym typeface="Wingdings" pitchFamily="2" charset="2"/>
              </a:rPr>
              <a:t>	 </a:t>
            </a:r>
            <a:r>
              <a:rPr lang="fr-FR" sz="1600"/>
              <a:t>Fraction typique entre 0,1 et 0,5</a:t>
            </a:r>
          </a:p>
          <a:p>
            <a:pPr eaLnBrk="1" hangingPunct="1"/>
            <a:r>
              <a:rPr lang="fr-FR" sz="1600">
                <a:sym typeface="Wingdings" pitchFamily="2" charset="2"/>
              </a:rPr>
              <a:t>	 </a:t>
            </a:r>
            <a:r>
              <a:rPr lang="fr-FR" sz="1600"/>
              <a:t>Retard typique: </a:t>
            </a:r>
            <a:r>
              <a:rPr lang="el-GR" sz="1600"/>
              <a:t>θ</a:t>
            </a:r>
            <a:r>
              <a:rPr lang="fr-FR" sz="1600"/>
              <a:t> ≈ (1-f).Tm</a:t>
            </a:r>
          </a:p>
          <a:p>
            <a:pPr eaLnBrk="1" hangingPunct="1"/>
            <a:r>
              <a:rPr lang="fr-FR" sz="1600"/>
              <a:t>	</a:t>
            </a:r>
            <a:r>
              <a:rPr lang="fr-FR" sz="1600">
                <a:sym typeface="Wingdings" pitchFamily="2" charset="2"/>
              </a:rPr>
              <a:t> </a:t>
            </a:r>
            <a:r>
              <a:rPr lang="fr-FR" sz="1600"/>
              <a:t>Ne règle pas tout :     jitter</a:t>
            </a:r>
          </a:p>
        </p:txBody>
      </p:sp>
      <p:grpSp>
        <p:nvGrpSpPr>
          <p:cNvPr id="6359" name="Group 215"/>
          <p:cNvGrpSpPr>
            <a:grpSpLocks/>
          </p:cNvGrpSpPr>
          <p:nvPr/>
        </p:nvGrpSpPr>
        <p:grpSpPr bwMode="auto">
          <a:xfrm>
            <a:off x="5003800" y="2565400"/>
            <a:ext cx="3746500" cy="1084263"/>
            <a:chOff x="3152" y="1616"/>
            <a:chExt cx="2360" cy="683"/>
          </a:xfrm>
        </p:grpSpPr>
        <p:sp>
          <p:nvSpPr>
            <p:cNvPr id="38931" name="Oval 208"/>
            <p:cNvSpPr>
              <a:spLocks noChangeArrowheads="1"/>
            </p:cNvSpPr>
            <p:nvPr/>
          </p:nvSpPr>
          <p:spPr bwMode="auto">
            <a:xfrm>
              <a:off x="3152" y="1616"/>
              <a:ext cx="953" cy="680"/>
            </a:xfrm>
            <a:prstGeom prst="ellipse">
              <a:avLst/>
            </a:prstGeom>
            <a:noFill/>
            <a:ln w="9525" algn="ctr">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8932" name="Text Box 209"/>
            <p:cNvSpPr txBox="1">
              <a:spLocks noChangeArrowheads="1"/>
            </p:cNvSpPr>
            <p:nvPr/>
          </p:nvSpPr>
          <p:spPr bwMode="auto">
            <a:xfrm>
              <a:off x="4105" y="1933"/>
              <a:ext cx="1407"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Evite de déclencher dans le bruit</a:t>
              </a:r>
            </a:p>
          </p:txBody>
        </p:sp>
        <p:sp>
          <p:nvSpPr>
            <p:cNvPr id="38933" name="Line 210"/>
            <p:cNvSpPr>
              <a:spLocks noChangeShapeType="1"/>
            </p:cNvSpPr>
            <p:nvPr/>
          </p:nvSpPr>
          <p:spPr bwMode="auto">
            <a:xfrm flipH="1" flipV="1">
              <a:off x="4059" y="2069"/>
              <a:ext cx="91" cy="4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pic>
        <p:nvPicPr>
          <p:cNvPr id="6356" name="Picture 2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5661025"/>
            <a:ext cx="2174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277"/>
                                        </p:tgtEl>
                                        <p:attrNameLst>
                                          <p:attrName>style.visibility</p:attrName>
                                        </p:attrNameLst>
                                      </p:cBhvr>
                                      <p:to>
                                        <p:strVal val="visible"/>
                                      </p:to>
                                    </p:set>
                                    <p:anim calcmode="lin" valueType="num">
                                      <p:cBhvr>
                                        <p:cTn id="7" dur="500" fill="hold"/>
                                        <p:tgtEl>
                                          <p:spTgt spid="6277"/>
                                        </p:tgtEl>
                                        <p:attrNameLst>
                                          <p:attrName>ppt_w</p:attrName>
                                        </p:attrNameLst>
                                      </p:cBhvr>
                                      <p:tavLst>
                                        <p:tav tm="0">
                                          <p:val>
                                            <p:fltVal val="0"/>
                                          </p:val>
                                        </p:tav>
                                        <p:tav tm="100000">
                                          <p:val>
                                            <p:strVal val="#ppt_w"/>
                                          </p:val>
                                        </p:tav>
                                      </p:tavLst>
                                    </p:anim>
                                    <p:anim calcmode="lin" valueType="num">
                                      <p:cBhvr>
                                        <p:cTn id="8" dur="500" fill="hold"/>
                                        <p:tgtEl>
                                          <p:spTgt spid="6277"/>
                                        </p:tgtEl>
                                        <p:attrNameLst>
                                          <p:attrName>ppt_h</p:attrName>
                                        </p:attrNameLst>
                                      </p:cBhvr>
                                      <p:tavLst>
                                        <p:tav tm="0">
                                          <p:val>
                                            <p:fltVal val="0"/>
                                          </p:val>
                                        </p:tav>
                                        <p:tav tm="100000">
                                          <p:val>
                                            <p:strVal val="#ppt_h"/>
                                          </p:val>
                                        </p:tav>
                                      </p:tavLst>
                                    </p:anim>
                                    <p:animEffect transition="in" filter="fade">
                                      <p:cBhvr>
                                        <p:cTn id="9" dur="500"/>
                                        <p:tgtEl>
                                          <p:spTgt spid="627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302"/>
                                        </p:tgtEl>
                                        <p:attrNameLst>
                                          <p:attrName>style.visibility</p:attrName>
                                        </p:attrNameLst>
                                      </p:cBhvr>
                                      <p:to>
                                        <p:strVal val="visible"/>
                                      </p:to>
                                    </p:set>
                                    <p:anim calcmode="lin" valueType="num">
                                      <p:cBhvr>
                                        <p:cTn id="12" dur="500" fill="hold"/>
                                        <p:tgtEl>
                                          <p:spTgt spid="6302"/>
                                        </p:tgtEl>
                                        <p:attrNameLst>
                                          <p:attrName>ppt_w</p:attrName>
                                        </p:attrNameLst>
                                      </p:cBhvr>
                                      <p:tavLst>
                                        <p:tav tm="0">
                                          <p:val>
                                            <p:fltVal val="0"/>
                                          </p:val>
                                        </p:tav>
                                        <p:tav tm="100000">
                                          <p:val>
                                            <p:strVal val="#ppt_w"/>
                                          </p:val>
                                        </p:tav>
                                      </p:tavLst>
                                    </p:anim>
                                    <p:anim calcmode="lin" valueType="num">
                                      <p:cBhvr>
                                        <p:cTn id="13" dur="500" fill="hold"/>
                                        <p:tgtEl>
                                          <p:spTgt spid="6302"/>
                                        </p:tgtEl>
                                        <p:attrNameLst>
                                          <p:attrName>ppt_h</p:attrName>
                                        </p:attrNameLst>
                                      </p:cBhvr>
                                      <p:tavLst>
                                        <p:tav tm="0">
                                          <p:val>
                                            <p:fltVal val="0"/>
                                          </p:val>
                                        </p:tav>
                                        <p:tav tm="100000">
                                          <p:val>
                                            <p:strVal val="#ppt_h"/>
                                          </p:val>
                                        </p:tav>
                                      </p:tavLst>
                                    </p:anim>
                                    <p:animEffect transition="in" filter="fade">
                                      <p:cBhvr>
                                        <p:cTn id="14" dur="500"/>
                                        <p:tgtEl>
                                          <p:spTgt spid="630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6357"/>
                                        </p:tgtEl>
                                        <p:attrNameLst>
                                          <p:attrName>style.visibility</p:attrName>
                                        </p:attrNameLst>
                                      </p:cBhvr>
                                      <p:to>
                                        <p:strVal val="visible"/>
                                      </p:to>
                                    </p:set>
                                    <p:anim calcmode="lin" valueType="num">
                                      <p:cBhvr>
                                        <p:cTn id="19" dur="500" fill="hold"/>
                                        <p:tgtEl>
                                          <p:spTgt spid="6357"/>
                                        </p:tgtEl>
                                        <p:attrNameLst>
                                          <p:attrName>ppt_w</p:attrName>
                                        </p:attrNameLst>
                                      </p:cBhvr>
                                      <p:tavLst>
                                        <p:tav tm="0">
                                          <p:val>
                                            <p:fltVal val="0"/>
                                          </p:val>
                                        </p:tav>
                                        <p:tav tm="100000">
                                          <p:val>
                                            <p:strVal val="#ppt_w"/>
                                          </p:val>
                                        </p:tav>
                                      </p:tavLst>
                                    </p:anim>
                                    <p:anim calcmode="lin" valueType="num">
                                      <p:cBhvr>
                                        <p:cTn id="20" dur="500" fill="hold"/>
                                        <p:tgtEl>
                                          <p:spTgt spid="6357"/>
                                        </p:tgtEl>
                                        <p:attrNameLst>
                                          <p:attrName>ppt_h</p:attrName>
                                        </p:attrNameLst>
                                      </p:cBhvr>
                                      <p:tavLst>
                                        <p:tav tm="0">
                                          <p:val>
                                            <p:fltVal val="0"/>
                                          </p:val>
                                        </p:tav>
                                        <p:tav tm="100000">
                                          <p:val>
                                            <p:strVal val="#ppt_h"/>
                                          </p:val>
                                        </p:tav>
                                      </p:tavLst>
                                    </p:anim>
                                    <p:animEffect transition="in" filter="fade">
                                      <p:cBhvr>
                                        <p:cTn id="21" dur="500"/>
                                        <p:tgtEl>
                                          <p:spTgt spid="63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6358"/>
                                        </p:tgtEl>
                                        <p:attrNameLst>
                                          <p:attrName>style.visibility</p:attrName>
                                        </p:attrNameLst>
                                      </p:cBhvr>
                                      <p:to>
                                        <p:strVal val="visible"/>
                                      </p:to>
                                    </p:set>
                                    <p:anim calcmode="lin" valueType="num">
                                      <p:cBhvr>
                                        <p:cTn id="26" dur="500" fill="hold"/>
                                        <p:tgtEl>
                                          <p:spTgt spid="6358"/>
                                        </p:tgtEl>
                                        <p:attrNameLst>
                                          <p:attrName>ppt_w</p:attrName>
                                        </p:attrNameLst>
                                      </p:cBhvr>
                                      <p:tavLst>
                                        <p:tav tm="0">
                                          <p:val>
                                            <p:fltVal val="0"/>
                                          </p:val>
                                        </p:tav>
                                        <p:tav tm="100000">
                                          <p:val>
                                            <p:strVal val="#ppt_w"/>
                                          </p:val>
                                        </p:tav>
                                      </p:tavLst>
                                    </p:anim>
                                    <p:anim calcmode="lin" valueType="num">
                                      <p:cBhvr>
                                        <p:cTn id="27" dur="500" fill="hold"/>
                                        <p:tgtEl>
                                          <p:spTgt spid="6358"/>
                                        </p:tgtEl>
                                        <p:attrNameLst>
                                          <p:attrName>ppt_h</p:attrName>
                                        </p:attrNameLst>
                                      </p:cBhvr>
                                      <p:tavLst>
                                        <p:tav tm="0">
                                          <p:val>
                                            <p:fltVal val="0"/>
                                          </p:val>
                                        </p:tav>
                                        <p:tav tm="100000">
                                          <p:val>
                                            <p:strVal val="#ppt_h"/>
                                          </p:val>
                                        </p:tav>
                                      </p:tavLst>
                                    </p:anim>
                                    <p:animEffect transition="in" filter="fade">
                                      <p:cBhvr>
                                        <p:cTn id="28" dur="500"/>
                                        <p:tgtEl>
                                          <p:spTgt spid="635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6360"/>
                                        </p:tgtEl>
                                        <p:attrNameLst>
                                          <p:attrName>style.visibility</p:attrName>
                                        </p:attrNameLst>
                                      </p:cBhvr>
                                      <p:to>
                                        <p:strVal val="visible"/>
                                      </p:to>
                                    </p:set>
                                    <p:anim calcmode="lin" valueType="num">
                                      <p:cBhvr>
                                        <p:cTn id="33" dur="500" fill="hold"/>
                                        <p:tgtEl>
                                          <p:spTgt spid="6360"/>
                                        </p:tgtEl>
                                        <p:attrNameLst>
                                          <p:attrName>ppt_w</p:attrName>
                                        </p:attrNameLst>
                                      </p:cBhvr>
                                      <p:tavLst>
                                        <p:tav tm="0">
                                          <p:val>
                                            <p:fltVal val="0"/>
                                          </p:val>
                                        </p:tav>
                                        <p:tav tm="100000">
                                          <p:val>
                                            <p:strVal val="#ppt_w"/>
                                          </p:val>
                                        </p:tav>
                                      </p:tavLst>
                                    </p:anim>
                                    <p:anim calcmode="lin" valueType="num">
                                      <p:cBhvr>
                                        <p:cTn id="34" dur="500" fill="hold"/>
                                        <p:tgtEl>
                                          <p:spTgt spid="6360"/>
                                        </p:tgtEl>
                                        <p:attrNameLst>
                                          <p:attrName>ppt_h</p:attrName>
                                        </p:attrNameLst>
                                      </p:cBhvr>
                                      <p:tavLst>
                                        <p:tav tm="0">
                                          <p:val>
                                            <p:fltVal val="0"/>
                                          </p:val>
                                        </p:tav>
                                        <p:tav tm="100000">
                                          <p:val>
                                            <p:strVal val="#ppt_h"/>
                                          </p:val>
                                        </p:tav>
                                      </p:tavLst>
                                    </p:anim>
                                    <p:animEffect transition="in" filter="fade">
                                      <p:cBhvr>
                                        <p:cTn id="35" dur="500"/>
                                        <p:tgtEl>
                                          <p:spTgt spid="636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6330"/>
                                        </p:tgtEl>
                                        <p:attrNameLst>
                                          <p:attrName>style.visibility</p:attrName>
                                        </p:attrNameLst>
                                      </p:cBhvr>
                                      <p:to>
                                        <p:strVal val="visible"/>
                                      </p:to>
                                    </p:set>
                                    <p:anim calcmode="lin" valueType="num">
                                      <p:cBhvr>
                                        <p:cTn id="40" dur="500" fill="hold"/>
                                        <p:tgtEl>
                                          <p:spTgt spid="6330"/>
                                        </p:tgtEl>
                                        <p:attrNameLst>
                                          <p:attrName>ppt_w</p:attrName>
                                        </p:attrNameLst>
                                      </p:cBhvr>
                                      <p:tavLst>
                                        <p:tav tm="0">
                                          <p:val>
                                            <p:fltVal val="0"/>
                                          </p:val>
                                        </p:tav>
                                        <p:tav tm="100000">
                                          <p:val>
                                            <p:strVal val="#ppt_w"/>
                                          </p:val>
                                        </p:tav>
                                      </p:tavLst>
                                    </p:anim>
                                    <p:anim calcmode="lin" valueType="num">
                                      <p:cBhvr>
                                        <p:cTn id="41" dur="500" fill="hold"/>
                                        <p:tgtEl>
                                          <p:spTgt spid="6330"/>
                                        </p:tgtEl>
                                        <p:attrNameLst>
                                          <p:attrName>ppt_h</p:attrName>
                                        </p:attrNameLst>
                                      </p:cBhvr>
                                      <p:tavLst>
                                        <p:tav tm="0">
                                          <p:val>
                                            <p:fltVal val="0"/>
                                          </p:val>
                                        </p:tav>
                                        <p:tav tm="100000">
                                          <p:val>
                                            <p:strVal val="#ppt_h"/>
                                          </p:val>
                                        </p:tav>
                                      </p:tavLst>
                                    </p:anim>
                                    <p:animEffect transition="in" filter="fade">
                                      <p:cBhvr>
                                        <p:cTn id="42" dur="500"/>
                                        <p:tgtEl>
                                          <p:spTgt spid="63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6332"/>
                                        </p:tgtEl>
                                        <p:attrNameLst>
                                          <p:attrName>style.visibility</p:attrName>
                                        </p:attrNameLst>
                                      </p:cBhvr>
                                      <p:to>
                                        <p:strVal val="visible"/>
                                      </p:to>
                                    </p:set>
                                    <p:anim calcmode="lin" valueType="num">
                                      <p:cBhvr>
                                        <p:cTn id="47" dur="500" fill="hold"/>
                                        <p:tgtEl>
                                          <p:spTgt spid="6332"/>
                                        </p:tgtEl>
                                        <p:attrNameLst>
                                          <p:attrName>ppt_w</p:attrName>
                                        </p:attrNameLst>
                                      </p:cBhvr>
                                      <p:tavLst>
                                        <p:tav tm="0">
                                          <p:val>
                                            <p:fltVal val="0"/>
                                          </p:val>
                                        </p:tav>
                                        <p:tav tm="100000">
                                          <p:val>
                                            <p:strVal val="#ppt_w"/>
                                          </p:val>
                                        </p:tav>
                                      </p:tavLst>
                                    </p:anim>
                                    <p:anim calcmode="lin" valueType="num">
                                      <p:cBhvr>
                                        <p:cTn id="48" dur="500" fill="hold"/>
                                        <p:tgtEl>
                                          <p:spTgt spid="6332"/>
                                        </p:tgtEl>
                                        <p:attrNameLst>
                                          <p:attrName>ppt_h</p:attrName>
                                        </p:attrNameLst>
                                      </p:cBhvr>
                                      <p:tavLst>
                                        <p:tav tm="0">
                                          <p:val>
                                            <p:fltVal val="0"/>
                                          </p:val>
                                        </p:tav>
                                        <p:tav tm="100000">
                                          <p:val>
                                            <p:strVal val="#ppt_h"/>
                                          </p:val>
                                        </p:tav>
                                      </p:tavLst>
                                    </p:anim>
                                    <p:animEffect transition="in" filter="fade">
                                      <p:cBhvr>
                                        <p:cTn id="49" dur="500"/>
                                        <p:tgtEl>
                                          <p:spTgt spid="633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6333"/>
                                        </p:tgtEl>
                                        <p:attrNameLst>
                                          <p:attrName>style.visibility</p:attrName>
                                        </p:attrNameLst>
                                      </p:cBhvr>
                                      <p:to>
                                        <p:strVal val="visible"/>
                                      </p:to>
                                    </p:set>
                                    <p:anim calcmode="lin" valueType="num">
                                      <p:cBhvr>
                                        <p:cTn id="54" dur="500" fill="hold"/>
                                        <p:tgtEl>
                                          <p:spTgt spid="6333"/>
                                        </p:tgtEl>
                                        <p:attrNameLst>
                                          <p:attrName>ppt_w</p:attrName>
                                        </p:attrNameLst>
                                      </p:cBhvr>
                                      <p:tavLst>
                                        <p:tav tm="0">
                                          <p:val>
                                            <p:fltVal val="0"/>
                                          </p:val>
                                        </p:tav>
                                        <p:tav tm="100000">
                                          <p:val>
                                            <p:strVal val="#ppt_w"/>
                                          </p:val>
                                        </p:tav>
                                      </p:tavLst>
                                    </p:anim>
                                    <p:anim calcmode="lin" valueType="num">
                                      <p:cBhvr>
                                        <p:cTn id="55" dur="500" fill="hold"/>
                                        <p:tgtEl>
                                          <p:spTgt spid="6333"/>
                                        </p:tgtEl>
                                        <p:attrNameLst>
                                          <p:attrName>ppt_h</p:attrName>
                                        </p:attrNameLst>
                                      </p:cBhvr>
                                      <p:tavLst>
                                        <p:tav tm="0">
                                          <p:val>
                                            <p:fltVal val="0"/>
                                          </p:val>
                                        </p:tav>
                                        <p:tav tm="100000">
                                          <p:val>
                                            <p:strVal val="#ppt_h"/>
                                          </p:val>
                                        </p:tav>
                                      </p:tavLst>
                                    </p:anim>
                                    <p:animEffect transition="in" filter="fade">
                                      <p:cBhvr>
                                        <p:cTn id="56" dur="500"/>
                                        <p:tgtEl>
                                          <p:spTgt spid="6333"/>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6334"/>
                                        </p:tgtEl>
                                        <p:attrNameLst>
                                          <p:attrName>style.visibility</p:attrName>
                                        </p:attrNameLst>
                                      </p:cBhvr>
                                      <p:to>
                                        <p:strVal val="visible"/>
                                      </p:to>
                                    </p:set>
                                    <p:anim calcmode="lin" valueType="num">
                                      <p:cBhvr>
                                        <p:cTn id="59" dur="500" fill="hold"/>
                                        <p:tgtEl>
                                          <p:spTgt spid="6334"/>
                                        </p:tgtEl>
                                        <p:attrNameLst>
                                          <p:attrName>ppt_w</p:attrName>
                                        </p:attrNameLst>
                                      </p:cBhvr>
                                      <p:tavLst>
                                        <p:tav tm="0">
                                          <p:val>
                                            <p:fltVal val="0"/>
                                          </p:val>
                                        </p:tav>
                                        <p:tav tm="100000">
                                          <p:val>
                                            <p:strVal val="#ppt_w"/>
                                          </p:val>
                                        </p:tav>
                                      </p:tavLst>
                                    </p:anim>
                                    <p:anim calcmode="lin" valueType="num">
                                      <p:cBhvr>
                                        <p:cTn id="60" dur="500" fill="hold"/>
                                        <p:tgtEl>
                                          <p:spTgt spid="6334"/>
                                        </p:tgtEl>
                                        <p:attrNameLst>
                                          <p:attrName>ppt_h</p:attrName>
                                        </p:attrNameLst>
                                      </p:cBhvr>
                                      <p:tavLst>
                                        <p:tav tm="0">
                                          <p:val>
                                            <p:fltVal val="0"/>
                                          </p:val>
                                        </p:tav>
                                        <p:tav tm="100000">
                                          <p:val>
                                            <p:strVal val="#ppt_h"/>
                                          </p:val>
                                        </p:tav>
                                      </p:tavLst>
                                    </p:anim>
                                    <p:animEffect transition="in" filter="fade">
                                      <p:cBhvr>
                                        <p:cTn id="61" dur="500"/>
                                        <p:tgtEl>
                                          <p:spTgt spid="6334"/>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3" presetClass="entr" presetSubtype="0" fill="hold" grpId="0" nodeType="clickEffect">
                                  <p:stCondLst>
                                    <p:cond delay="0"/>
                                  </p:stCondLst>
                                  <p:childTnLst>
                                    <p:set>
                                      <p:cBhvr>
                                        <p:cTn id="65" dur="1" fill="hold">
                                          <p:stCondLst>
                                            <p:cond delay="0"/>
                                          </p:stCondLst>
                                        </p:cTn>
                                        <p:tgtEl>
                                          <p:spTgt spid="6172"/>
                                        </p:tgtEl>
                                        <p:attrNameLst>
                                          <p:attrName>style.visibility</p:attrName>
                                        </p:attrNameLst>
                                      </p:cBhvr>
                                      <p:to>
                                        <p:strVal val="visible"/>
                                      </p:to>
                                    </p:set>
                                    <p:anim calcmode="lin" valueType="num">
                                      <p:cBhvr>
                                        <p:cTn id="66" dur="500" fill="hold"/>
                                        <p:tgtEl>
                                          <p:spTgt spid="6172"/>
                                        </p:tgtEl>
                                        <p:attrNameLst>
                                          <p:attrName>ppt_w</p:attrName>
                                        </p:attrNameLst>
                                      </p:cBhvr>
                                      <p:tavLst>
                                        <p:tav tm="0">
                                          <p:val>
                                            <p:fltVal val="0"/>
                                          </p:val>
                                        </p:tav>
                                        <p:tav tm="100000">
                                          <p:val>
                                            <p:strVal val="#ppt_w"/>
                                          </p:val>
                                        </p:tav>
                                      </p:tavLst>
                                    </p:anim>
                                    <p:anim calcmode="lin" valueType="num">
                                      <p:cBhvr>
                                        <p:cTn id="67" dur="500" fill="hold"/>
                                        <p:tgtEl>
                                          <p:spTgt spid="6172"/>
                                        </p:tgtEl>
                                        <p:attrNameLst>
                                          <p:attrName>ppt_h</p:attrName>
                                        </p:attrNameLst>
                                      </p:cBhvr>
                                      <p:tavLst>
                                        <p:tav tm="0">
                                          <p:val>
                                            <p:fltVal val="0"/>
                                          </p:val>
                                        </p:tav>
                                        <p:tav tm="100000">
                                          <p:val>
                                            <p:strVal val="#ppt_h"/>
                                          </p:val>
                                        </p:tav>
                                      </p:tavLst>
                                    </p:anim>
                                    <p:animEffect transition="in" filter="fade">
                                      <p:cBhvr>
                                        <p:cTn id="68" dur="500"/>
                                        <p:tgtEl>
                                          <p:spTgt spid="61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6359"/>
                                        </p:tgtEl>
                                        <p:attrNameLst>
                                          <p:attrName>style.visibility</p:attrName>
                                        </p:attrNameLst>
                                      </p:cBhvr>
                                      <p:to>
                                        <p:strVal val="visible"/>
                                      </p:to>
                                    </p:set>
                                    <p:anim calcmode="lin" valueType="num">
                                      <p:cBhvr>
                                        <p:cTn id="73" dur="500" fill="hold"/>
                                        <p:tgtEl>
                                          <p:spTgt spid="6359"/>
                                        </p:tgtEl>
                                        <p:attrNameLst>
                                          <p:attrName>ppt_w</p:attrName>
                                        </p:attrNameLst>
                                      </p:cBhvr>
                                      <p:tavLst>
                                        <p:tav tm="0">
                                          <p:val>
                                            <p:fltVal val="0"/>
                                          </p:val>
                                        </p:tav>
                                        <p:tav tm="100000">
                                          <p:val>
                                            <p:strVal val="#ppt_w"/>
                                          </p:val>
                                        </p:tav>
                                      </p:tavLst>
                                    </p:anim>
                                    <p:anim calcmode="lin" valueType="num">
                                      <p:cBhvr>
                                        <p:cTn id="74" dur="500" fill="hold"/>
                                        <p:tgtEl>
                                          <p:spTgt spid="6359"/>
                                        </p:tgtEl>
                                        <p:attrNameLst>
                                          <p:attrName>ppt_h</p:attrName>
                                        </p:attrNameLst>
                                      </p:cBhvr>
                                      <p:tavLst>
                                        <p:tav tm="0">
                                          <p:val>
                                            <p:fltVal val="0"/>
                                          </p:val>
                                        </p:tav>
                                        <p:tav tm="100000">
                                          <p:val>
                                            <p:strVal val="#ppt_h"/>
                                          </p:val>
                                        </p:tav>
                                      </p:tavLst>
                                    </p:anim>
                                    <p:animEffect transition="in" filter="fade">
                                      <p:cBhvr>
                                        <p:cTn id="75" dur="500"/>
                                        <p:tgtEl>
                                          <p:spTgt spid="6359"/>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53" presetClass="entr" presetSubtype="0" fill="hold" grpId="0" nodeType="clickEffect">
                                  <p:stCondLst>
                                    <p:cond delay="0"/>
                                  </p:stCondLst>
                                  <p:childTnLst>
                                    <p:set>
                                      <p:cBhvr>
                                        <p:cTn id="79" dur="1" fill="hold">
                                          <p:stCondLst>
                                            <p:cond delay="0"/>
                                          </p:stCondLst>
                                        </p:cTn>
                                        <p:tgtEl>
                                          <p:spTgt spid="6350"/>
                                        </p:tgtEl>
                                        <p:attrNameLst>
                                          <p:attrName>style.visibility</p:attrName>
                                        </p:attrNameLst>
                                      </p:cBhvr>
                                      <p:to>
                                        <p:strVal val="visible"/>
                                      </p:to>
                                    </p:set>
                                    <p:anim calcmode="lin" valueType="num">
                                      <p:cBhvr>
                                        <p:cTn id="80" dur="500" fill="hold"/>
                                        <p:tgtEl>
                                          <p:spTgt spid="6350"/>
                                        </p:tgtEl>
                                        <p:attrNameLst>
                                          <p:attrName>ppt_w</p:attrName>
                                        </p:attrNameLst>
                                      </p:cBhvr>
                                      <p:tavLst>
                                        <p:tav tm="0">
                                          <p:val>
                                            <p:fltVal val="0"/>
                                          </p:val>
                                        </p:tav>
                                        <p:tav tm="100000">
                                          <p:val>
                                            <p:strVal val="#ppt_w"/>
                                          </p:val>
                                        </p:tav>
                                      </p:tavLst>
                                    </p:anim>
                                    <p:anim calcmode="lin" valueType="num">
                                      <p:cBhvr>
                                        <p:cTn id="81" dur="500" fill="hold"/>
                                        <p:tgtEl>
                                          <p:spTgt spid="6350"/>
                                        </p:tgtEl>
                                        <p:attrNameLst>
                                          <p:attrName>ppt_h</p:attrName>
                                        </p:attrNameLst>
                                      </p:cBhvr>
                                      <p:tavLst>
                                        <p:tav tm="0">
                                          <p:val>
                                            <p:fltVal val="0"/>
                                          </p:val>
                                        </p:tav>
                                        <p:tav tm="100000">
                                          <p:val>
                                            <p:strVal val="#ppt_h"/>
                                          </p:val>
                                        </p:tav>
                                      </p:tavLst>
                                    </p:anim>
                                    <p:animEffect transition="in" filter="fade">
                                      <p:cBhvr>
                                        <p:cTn id="82" dur="500"/>
                                        <p:tgtEl>
                                          <p:spTgt spid="6350"/>
                                        </p:tgtEl>
                                      </p:cBhvr>
                                    </p:animEffect>
                                  </p:childTnLst>
                                </p:cTn>
                              </p:par>
                              <p:par>
                                <p:cTn id="83" presetID="53" presetClass="entr" presetSubtype="0" fill="hold" nodeType="withEffect">
                                  <p:stCondLst>
                                    <p:cond delay="0"/>
                                  </p:stCondLst>
                                  <p:childTnLst>
                                    <p:set>
                                      <p:cBhvr>
                                        <p:cTn id="84" dur="1" fill="hold">
                                          <p:stCondLst>
                                            <p:cond delay="0"/>
                                          </p:stCondLst>
                                        </p:cTn>
                                        <p:tgtEl>
                                          <p:spTgt spid="6356"/>
                                        </p:tgtEl>
                                        <p:attrNameLst>
                                          <p:attrName>style.visibility</p:attrName>
                                        </p:attrNameLst>
                                      </p:cBhvr>
                                      <p:to>
                                        <p:strVal val="visible"/>
                                      </p:to>
                                    </p:set>
                                    <p:anim calcmode="lin" valueType="num">
                                      <p:cBhvr>
                                        <p:cTn id="85" dur="500" fill="hold"/>
                                        <p:tgtEl>
                                          <p:spTgt spid="6356"/>
                                        </p:tgtEl>
                                        <p:attrNameLst>
                                          <p:attrName>ppt_w</p:attrName>
                                        </p:attrNameLst>
                                      </p:cBhvr>
                                      <p:tavLst>
                                        <p:tav tm="0">
                                          <p:val>
                                            <p:fltVal val="0"/>
                                          </p:val>
                                        </p:tav>
                                        <p:tav tm="100000">
                                          <p:val>
                                            <p:strVal val="#ppt_w"/>
                                          </p:val>
                                        </p:tav>
                                      </p:tavLst>
                                    </p:anim>
                                    <p:anim calcmode="lin" valueType="num">
                                      <p:cBhvr>
                                        <p:cTn id="86" dur="500" fill="hold"/>
                                        <p:tgtEl>
                                          <p:spTgt spid="6356"/>
                                        </p:tgtEl>
                                        <p:attrNameLst>
                                          <p:attrName>ppt_h</p:attrName>
                                        </p:attrNameLst>
                                      </p:cBhvr>
                                      <p:tavLst>
                                        <p:tav tm="0">
                                          <p:val>
                                            <p:fltVal val="0"/>
                                          </p:val>
                                        </p:tav>
                                        <p:tav tm="100000">
                                          <p:val>
                                            <p:strVal val="#ppt_h"/>
                                          </p:val>
                                        </p:tav>
                                      </p:tavLst>
                                    </p:anim>
                                    <p:animEffect transition="in" filter="fade">
                                      <p:cBhvr>
                                        <p:cTn id="87" dur="500"/>
                                        <p:tgtEl>
                                          <p:spTgt spid="6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2" grpId="0"/>
      <p:bldP spid="6302" grpId="0"/>
      <p:bldP spid="6332" grpId="0"/>
      <p:bldP spid="6333" grpId="0" animBg="1"/>
      <p:bldP spid="6334" grpId="0" animBg="1"/>
      <p:bldP spid="6330" grpId="0" animBg="1"/>
      <p:bldP spid="635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4"/>
          <p:cNvSpPr txBox="1">
            <a:spLocks noChangeArrowheads="1"/>
          </p:cNvSpPr>
          <p:nvPr/>
        </p:nvSpPr>
        <p:spPr bwMode="auto">
          <a:xfrm>
            <a:off x="179388" y="404813"/>
            <a:ext cx="238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Les codeurs </a:t>
            </a:r>
          </a:p>
        </p:txBody>
      </p:sp>
      <p:sp>
        <p:nvSpPr>
          <p:cNvPr id="62467" name="Text Box 56"/>
          <p:cNvSpPr txBox="1">
            <a:spLocks noChangeArrowheads="1"/>
          </p:cNvSpPr>
          <p:nvPr/>
        </p:nvSpPr>
        <p:spPr bwMode="auto">
          <a:xfrm>
            <a:off x="1055688" y="4076700"/>
            <a:ext cx="68548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Ä"/>
            </a:pPr>
            <a:r>
              <a:rPr lang="fr-FR"/>
              <a:t> Le codeur de charge QDC : </a:t>
            </a:r>
          </a:p>
          <a:p>
            <a:pPr eaLnBrk="1" hangingPunct="1">
              <a:buFont typeface="Wingdings" pitchFamily="2" charset="2"/>
              <a:buNone/>
            </a:pPr>
            <a:r>
              <a:rPr lang="fr-FR"/>
              <a:t>			mesure l’intégrale du signal </a:t>
            </a:r>
          </a:p>
        </p:txBody>
      </p:sp>
      <p:sp>
        <p:nvSpPr>
          <p:cNvPr id="62468" name="Text Box 57"/>
          <p:cNvSpPr txBox="1">
            <a:spLocks noChangeArrowheads="1"/>
          </p:cNvSpPr>
          <p:nvPr/>
        </p:nvSpPr>
        <p:spPr bwMode="auto">
          <a:xfrm>
            <a:off x="1055688" y="3068638"/>
            <a:ext cx="69580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Ä"/>
            </a:pPr>
            <a:r>
              <a:rPr lang="fr-FR"/>
              <a:t> Le codeur d’amplitude ADC :</a:t>
            </a:r>
          </a:p>
          <a:p>
            <a:pPr eaLnBrk="1" hangingPunct="1">
              <a:buFont typeface="Wingdings" pitchFamily="2" charset="2"/>
              <a:buNone/>
            </a:pPr>
            <a:r>
              <a:rPr lang="fr-FR"/>
              <a:t>			 mesure l’amplitude du signal</a:t>
            </a:r>
          </a:p>
        </p:txBody>
      </p:sp>
      <p:sp>
        <p:nvSpPr>
          <p:cNvPr id="62469" name="Text Box 58"/>
          <p:cNvSpPr txBox="1">
            <a:spLocks noChangeArrowheads="1"/>
          </p:cNvSpPr>
          <p:nvPr/>
        </p:nvSpPr>
        <p:spPr bwMode="auto">
          <a:xfrm>
            <a:off x="1052513" y="5075238"/>
            <a:ext cx="7264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Ä"/>
            </a:pPr>
            <a:r>
              <a:rPr lang="fr-FR"/>
              <a:t> Le codeur de temps TDC : </a:t>
            </a:r>
          </a:p>
          <a:p>
            <a:pPr eaLnBrk="1" hangingPunct="1">
              <a:buFont typeface="Wingdings" pitchFamily="2" charset="2"/>
              <a:buNone/>
            </a:pPr>
            <a:r>
              <a:rPr lang="fr-FR"/>
              <a:t>			mesure un intervalle de temps </a:t>
            </a:r>
          </a:p>
        </p:txBody>
      </p:sp>
      <p:sp>
        <p:nvSpPr>
          <p:cNvPr id="39942" name="Text Box 59"/>
          <p:cNvSpPr txBox="1">
            <a:spLocks noChangeArrowheads="1"/>
          </p:cNvSpPr>
          <p:nvPr/>
        </p:nvSpPr>
        <p:spPr bwMode="auto">
          <a:xfrm>
            <a:off x="466725" y="1052513"/>
            <a:ext cx="83343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t>Rôle :</a:t>
            </a:r>
            <a:r>
              <a:rPr lang="fr-FR" sz="2800"/>
              <a:t> assurer le traitement analogique du signal</a:t>
            </a:r>
          </a:p>
          <a:p>
            <a:pPr eaLnBrk="1" hangingPunct="1"/>
            <a:r>
              <a:rPr lang="fr-FR" sz="2800"/>
              <a:t>		et la conversion analogique-numérique </a:t>
            </a:r>
          </a:p>
        </p:txBody>
      </p:sp>
      <p:sp>
        <p:nvSpPr>
          <p:cNvPr id="10" name="Espace réservé du numéro de diapositive 9"/>
          <p:cNvSpPr>
            <a:spLocks noGrp="1"/>
          </p:cNvSpPr>
          <p:nvPr>
            <p:ph type="sldNum" sz="quarter" idx="12"/>
          </p:nvPr>
        </p:nvSpPr>
        <p:spPr>
          <a:xfrm>
            <a:off x="7924800" y="6356350"/>
            <a:ext cx="762000" cy="365125"/>
          </a:xfrm>
        </p:spPr>
        <p:txBody>
          <a:bodyPr/>
          <a:lstStyle/>
          <a:p>
            <a:pPr>
              <a:defRPr/>
            </a:pPr>
            <a:fld id="{1787F7C5-0949-4455-B917-93C522DAD8C9}" type="slidenum">
              <a:rPr lang="fr-FR">
                <a:solidFill>
                  <a:schemeClr val="tx1">
                    <a:lumMod val="50000"/>
                    <a:lumOff val="50000"/>
                  </a:schemeClr>
                </a:solidFill>
              </a:rPr>
              <a:pPr>
                <a:defRPr/>
              </a:pPr>
              <a:t>33</a:t>
            </a:fld>
            <a:endParaRPr lang="fr-FR" dirty="0">
              <a:solidFill>
                <a:schemeClr val="tx1">
                  <a:lumMod val="50000"/>
                  <a:lumOff val="50000"/>
                </a:schemeClr>
              </a:solidFill>
            </a:endParaRPr>
          </a:p>
        </p:txBody>
      </p:sp>
      <p:sp>
        <p:nvSpPr>
          <p:cNvPr id="62474" name="Text Box 24"/>
          <p:cNvSpPr txBox="1">
            <a:spLocks noChangeArrowheads="1"/>
          </p:cNvSpPr>
          <p:nvPr/>
        </p:nvSpPr>
        <p:spPr bwMode="auto">
          <a:xfrm>
            <a:off x="250825" y="2349500"/>
            <a:ext cx="6696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traitement analogique du signal :  </a:t>
            </a:r>
          </a:p>
        </p:txBody>
      </p:sp>
      <p:sp>
        <p:nvSpPr>
          <p:cNvPr id="39945"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2474"/>
                                        </p:tgtEl>
                                        <p:attrNameLst>
                                          <p:attrName>style.visibility</p:attrName>
                                        </p:attrNameLst>
                                      </p:cBhvr>
                                      <p:to>
                                        <p:strVal val="visible"/>
                                      </p:to>
                                    </p:set>
                                    <p:anim calcmode="lin" valueType="num">
                                      <p:cBhvr>
                                        <p:cTn id="7" dur="500" fill="hold"/>
                                        <p:tgtEl>
                                          <p:spTgt spid="62474"/>
                                        </p:tgtEl>
                                        <p:attrNameLst>
                                          <p:attrName>ppt_w</p:attrName>
                                        </p:attrNameLst>
                                      </p:cBhvr>
                                      <p:tavLst>
                                        <p:tav tm="0">
                                          <p:val>
                                            <p:fltVal val="0"/>
                                          </p:val>
                                        </p:tav>
                                        <p:tav tm="100000">
                                          <p:val>
                                            <p:strVal val="#ppt_w"/>
                                          </p:val>
                                        </p:tav>
                                      </p:tavLst>
                                    </p:anim>
                                    <p:anim calcmode="lin" valueType="num">
                                      <p:cBhvr>
                                        <p:cTn id="8" dur="500" fill="hold"/>
                                        <p:tgtEl>
                                          <p:spTgt spid="62474"/>
                                        </p:tgtEl>
                                        <p:attrNameLst>
                                          <p:attrName>ppt_h</p:attrName>
                                        </p:attrNameLst>
                                      </p:cBhvr>
                                      <p:tavLst>
                                        <p:tav tm="0">
                                          <p:val>
                                            <p:fltVal val="0"/>
                                          </p:val>
                                        </p:tav>
                                        <p:tav tm="100000">
                                          <p:val>
                                            <p:strVal val="#ppt_h"/>
                                          </p:val>
                                        </p:tav>
                                      </p:tavLst>
                                    </p:anim>
                                    <p:animEffect transition="in" filter="fade">
                                      <p:cBhvr>
                                        <p:cTn id="9" dur="500"/>
                                        <p:tgtEl>
                                          <p:spTgt spid="624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2468"/>
                                        </p:tgtEl>
                                        <p:attrNameLst>
                                          <p:attrName>style.visibility</p:attrName>
                                        </p:attrNameLst>
                                      </p:cBhvr>
                                      <p:to>
                                        <p:strVal val="visible"/>
                                      </p:to>
                                    </p:set>
                                    <p:anim calcmode="lin" valueType="num">
                                      <p:cBhvr>
                                        <p:cTn id="14" dur="500" fill="hold"/>
                                        <p:tgtEl>
                                          <p:spTgt spid="62468"/>
                                        </p:tgtEl>
                                        <p:attrNameLst>
                                          <p:attrName>ppt_w</p:attrName>
                                        </p:attrNameLst>
                                      </p:cBhvr>
                                      <p:tavLst>
                                        <p:tav tm="0">
                                          <p:val>
                                            <p:fltVal val="0"/>
                                          </p:val>
                                        </p:tav>
                                        <p:tav tm="100000">
                                          <p:val>
                                            <p:strVal val="#ppt_w"/>
                                          </p:val>
                                        </p:tav>
                                      </p:tavLst>
                                    </p:anim>
                                    <p:anim calcmode="lin" valueType="num">
                                      <p:cBhvr>
                                        <p:cTn id="15" dur="500" fill="hold"/>
                                        <p:tgtEl>
                                          <p:spTgt spid="62468"/>
                                        </p:tgtEl>
                                        <p:attrNameLst>
                                          <p:attrName>ppt_h</p:attrName>
                                        </p:attrNameLst>
                                      </p:cBhvr>
                                      <p:tavLst>
                                        <p:tav tm="0">
                                          <p:val>
                                            <p:fltVal val="0"/>
                                          </p:val>
                                        </p:tav>
                                        <p:tav tm="100000">
                                          <p:val>
                                            <p:strVal val="#ppt_h"/>
                                          </p:val>
                                        </p:tav>
                                      </p:tavLst>
                                    </p:anim>
                                    <p:animEffect transition="in" filter="fade">
                                      <p:cBhvr>
                                        <p:cTn id="16" dur="500"/>
                                        <p:tgtEl>
                                          <p:spTgt spid="6246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2467"/>
                                        </p:tgtEl>
                                        <p:attrNameLst>
                                          <p:attrName>style.visibility</p:attrName>
                                        </p:attrNameLst>
                                      </p:cBhvr>
                                      <p:to>
                                        <p:strVal val="visible"/>
                                      </p:to>
                                    </p:set>
                                    <p:anim calcmode="lin" valueType="num">
                                      <p:cBhvr>
                                        <p:cTn id="21" dur="500" fill="hold"/>
                                        <p:tgtEl>
                                          <p:spTgt spid="62467"/>
                                        </p:tgtEl>
                                        <p:attrNameLst>
                                          <p:attrName>ppt_w</p:attrName>
                                        </p:attrNameLst>
                                      </p:cBhvr>
                                      <p:tavLst>
                                        <p:tav tm="0">
                                          <p:val>
                                            <p:fltVal val="0"/>
                                          </p:val>
                                        </p:tav>
                                        <p:tav tm="100000">
                                          <p:val>
                                            <p:strVal val="#ppt_w"/>
                                          </p:val>
                                        </p:tav>
                                      </p:tavLst>
                                    </p:anim>
                                    <p:anim calcmode="lin" valueType="num">
                                      <p:cBhvr>
                                        <p:cTn id="22" dur="500" fill="hold"/>
                                        <p:tgtEl>
                                          <p:spTgt spid="62467"/>
                                        </p:tgtEl>
                                        <p:attrNameLst>
                                          <p:attrName>ppt_h</p:attrName>
                                        </p:attrNameLst>
                                      </p:cBhvr>
                                      <p:tavLst>
                                        <p:tav tm="0">
                                          <p:val>
                                            <p:fltVal val="0"/>
                                          </p:val>
                                        </p:tav>
                                        <p:tav tm="100000">
                                          <p:val>
                                            <p:strVal val="#ppt_h"/>
                                          </p:val>
                                        </p:tav>
                                      </p:tavLst>
                                    </p:anim>
                                    <p:animEffect transition="in" filter="fade">
                                      <p:cBhvr>
                                        <p:cTn id="23" dur="500"/>
                                        <p:tgtEl>
                                          <p:spTgt spid="624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2469"/>
                                        </p:tgtEl>
                                        <p:attrNameLst>
                                          <p:attrName>style.visibility</p:attrName>
                                        </p:attrNameLst>
                                      </p:cBhvr>
                                      <p:to>
                                        <p:strVal val="visible"/>
                                      </p:to>
                                    </p:set>
                                    <p:anim calcmode="lin" valueType="num">
                                      <p:cBhvr>
                                        <p:cTn id="28" dur="500" fill="hold"/>
                                        <p:tgtEl>
                                          <p:spTgt spid="62469"/>
                                        </p:tgtEl>
                                        <p:attrNameLst>
                                          <p:attrName>ppt_w</p:attrName>
                                        </p:attrNameLst>
                                      </p:cBhvr>
                                      <p:tavLst>
                                        <p:tav tm="0">
                                          <p:val>
                                            <p:fltVal val="0"/>
                                          </p:val>
                                        </p:tav>
                                        <p:tav tm="100000">
                                          <p:val>
                                            <p:strVal val="#ppt_w"/>
                                          </p:val>
                                        </p:tav>
                                      </p:tavLst>
                                    </p:anim>
                                    <p:anim calcmode="lin" valueType="num">
                                      <p:cBhvr>
                                        <p:cTn id="29" dur="500" fill="hold"/>
                                        <p:tgtEl>
                                          <p:spTgt spid="62469"/>
                                        </p:tgtEl>
                                        <p:attrNameLst>
                                          <p:attrName>ppt_h</p:attrName>
                                        </p:attrNameLst>
                                      </p:cBhvr>
                                      <p:tavLst>
                                        <p:tav tm="0">
                                          <p:val>
                                            <p:fltVal val="0"/>
                                          </p:val>
                                        </p:tav>
                                        <p:tav tm="100000">
                                          <p:val>
                                            <p:strVal val="#ppt_h"/>
                                          </p:val>
                                        </p:tav>
                                      </p:tavLst>
                                    </p:anim>
                                    <p:animEffect transition="in" filter="fade">
                                      <p:cBhvr>
                                        <p:cTn id="30" dur="500"/>
                                        <p:tgtEl>
                                          <p:spTgt spid="6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p:bldP spid="62468" grpId="0"/>
      <p:bldP spid="62469" grpId="0"/>
      <p:bldP spid="6247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8"/>
          <p:cNvSpPr txBox="1">
            <a:spLocks noChangeArrowheads="1"/>
          </p:cNvSpPr>
          <p:nvPr/>
        </p:nvSpPr>
        <p:spPr bwMode="auto">
          <a:xfrm>
            <a:off x="395288" y="333375"/>
            <a:ext cx="79168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codeur d’amplitude ADC </a:t>
            </a:r>
            <a:r>
              <a:rPr lang="fr-FR" sz="1800" b="1">
                <a:solidFill>
                  <a:srgbClr val="DC6308"/>
                </a:solidFill>
              </a:rPr>
              <a:t>(pour la</a:t>
            </a:r>
            <a:r>
              <a:rPr lang="fr-FR" sz="2800" b="1">
                <a:solidFill>
                  <a:srgbClr val="DC6308"/>
                </a:solidFill>
              </a:rPr>
              <a:t> </a:t>
            </a:r>
            <a:r>
              <a:rPr lang="fr-FR" sz="1800" b="1">
                <a:solidFill>
                  <a:srgbClr val="DC6308"/>
                </a:solidFill>
              </a:rPr>
              <a:t>mesure d’énergie)</a:t>
            </a:r>
          </a:p>
        </p:txBody>
      </p:sp>
      <p:sp>
        <p:nvSpPr>
          <p:cNvPr id="61" name="Espace réservé du numéro de diapositive 9"/>
          <p:cNvSpPr>
            <a:spLocks noGrp="1"/>
          </p:cNvSpPr>
          <p:nvPr>
            <p:ph type="sldNum" sz="quarter" idx="12"/>
          </p:nvPr>
        </p:nvSpPr>
        <p:spPr>
          <a:xfrm>
            <a:off x="7924800" y="6356350"/>
            <a:ext cx="762000" cy="365125"/>
          </a:xfrm>
        </p:spPr>
        <p:txBody>
          <a:bodyPr/>
          <a:lstStyle/>
          <a:p>
            <a:pPr>
              <a:defRPr/>
            </a:pPr>
            <a:fld id="{556B95A9-4453-4A20-AC94-6390767E8EF4}" type="slidenum">
              <a:rPr lang="fr-FR">
                <a:solidFill>
                  <a:schemeClr val="tx1">
                    <a:lumMod val="50000"/>
                    <a:lumOff val="50000"/>
                  </a:schemeClr>
                </a:solidFill>
              </a:rPr>
              <a:pPr>
                <a:defRPr/>
              </a:pPr>
              <a:t>34</a:t>
            </a:fld>
            <a:endParaRPr lang="fr-FR" dirty="0">
              <a:solidFill>
                <a:schemeClr val="tx1">
                  <a:lumMod val="50000"/>
                  <a:lumOff val="50000"/>
                </a:schemeClr>
              </a:solidFill>
            </a:endParaRPr>
          </a:p>
        </p:txBody>
      </p:sp>
      <p:sp>
        <p:nvSpPr>
          <p:cNvPr id="4096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63554" name="Text Box 66"/>
          <p:cNvSpPr txBox="1">
            <a:spLocks noChangeArrowheads="1"/>
          </p:cNvSpPr>
          <p:nvPr/>
        </p:nvSpPr>
        <p:spPr bwMode="auto">
          <a:xfrm>
            <a:off x="323850" y="3357563"/>
            <a:ext cx="4535488" cy="2290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Le codeur d’amplitude capture l’amplitude max du signal analogique provenant du shaper.</a:t>
            </a:r>
          </a:p>
          <a:p>
            <a:pPr eaLnBrk="1" hangingPunct="1">
              <a:spcBef>
                <a:spcPct val="50000"/>
              </a:spcBef>
            </a:pPr>
            <a:r>
              <a:rPr lang="fr-FR" sz="1800"/>
              <a:t>Le schéma de principe présenté ici est celui d’un détecteur de crête.</a:t>
            </a:r>
          </a:p>
          <a:p>
            <a:pPr eaLnBrk="1" hangingPunct="1">
              <a:spcBef>
                <a:spcPct val="50000"/>
              </a:spcBef>
            </a:pPr>
            <a:r>
              <a:rPr lang="fr-FR" sz="1800"/>
              <a:t>La durée de la porte est généralement comprise entre qqs 100 ns à qqs 10 µs.</a:t>
            </a:r>
          </a:p>
        </p:txBody>
      </p:sp>
      <p:sp>
        <p:nvSpPr>
          <p:cNvPr id="40966" name="Text Box 71"/>
          <p:cNvSpPr txBox="1">
            <a:spLocks noChangeArrowheads="1"/>
          </p:cNvSpPr>
          <p:nvPr/>
        </p:nvSpPr>
        <p:spPr bwMode="auto">
          <a:xfrm>
            <a:off x="539750" y="1341438"/>
            <a:ext cx="25923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Schéma de principe:</a:t>
            </a:r>
          </a:p>
        </p:txBody>
      </p:sp>
      <p:pic>
        <p:nvPicPr>
          <p:cNvPr id="40967" name="Picture 146" descr="détecteur de cre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916113"/>
            <a:ext cx="47656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 Box 162"/>
          <p:cNvSpPr txBox="1">
            <a:spLocks noChangeArrowheads="1"/>
          </p:cNvSpPr>
          <p:nvPr/>
        </p:nvSpPr>
        <p:spPr bwMode="auto">
          <a:xfrm>
            <a:off x="971550" y="2349500"/>
            <a:ext cx="719138"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solidFill>
                  <a:schemeClr val="accent2"/>
                </a:solidFill>
              </a:rPr>
              <a:t>S1</a:t>
            </a:r>
          </a:p>
        </p:txBody>
      </p:sp>
      <p:sp>
        <p:nvSpPr>
          <p:cNvPr id="40969" name="Rectangle 163"/>
          <p:cNvSpPr>
            <a:spLocks noChangeArrowheads="1"/>
          </p:cNvSpPr>
          <p:nvPr/>
        </p:nvSpPr>
        <p:spPr bwMode="auto">
          <a:xfrm>
            <a:off x="2627313" y="2636838"/>
            <a:ext cx="384175"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200">
                <a:solidFill>
                  <a:schemeClr val="accent2"/>
                </a:solidFill>
              </a:rPr>
              <a:t>S2</a:t>
            </a:r>
          </a:p>
        </p:txBody>
      </p:sp>
      <p:grpSp>
        <p:nvGrpSpPr>
          <p:cNvPr id="63675" name="Group 187"/>
          <p:cNvGrpSpPr>
            <a:grpSpLocks/>
          </p:cNvGrpSpPr>
          <p:nvPr/>
        </p:nvGrpSpPr>
        <p:grpSpPr bwMode="auto">
          <a:xfrm>
            <a:off x="5219700" y="2276475"/>
            <a:ext cx="3744913" cy="3409950"/>
            <a:chOff x="3288" y="1434"/>
            <a:chExt cx="2359" cy="2148"/>
          </a:xfrm>
        </p:grpSpPr>
        <p:sp>
          <p:nvSpPr>
            <p:cNvPr id="40972" name="Line 43"/>
            <p:cNvSpPr>
              <a:spLocks noChangeShapeType="1"/>
            </p:cNvSpPr>
            <p:nvPr/>
          </p:nvSpPr>
          <p:spPr bwMode="auto">
            <a:xfrm>
              <a:off x="3576" y="1796"/>
              <a:ext cx="20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0973" name="Line 44"/>
            <p:cNvSpPr>
              <a:spLocks noChangeShapeType="1"/>
            </p:cNvSpPr>
            <p:nvPr/>
          </p:nvSpPr>
          <p:spPr bwMode="auto">
            <a:xfrm>
              <a:off x="3576" y="2795"/>
              <a:ext cx="20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0974" name="Text Box 75"/>
            <p:cNvSpPr txBox="1">
              <a:spLocks noChangeArrowheads="1"/>
            </p:cNvSpPr>
            <p:nvPr/>
          </p:nvSpPr>
          <p:spPr bwMode="auto">
            <a:xfrm>
              <a:off x="3379" y="1434"/>
              <a:ext cx="3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V(t)</a:t>
              </a:r>
            </a:p>
          </p:txBody>
        </p:sp>
        <p:sp>
          <p:nvSpPr>
            <p:cNvPr id="40975" name="Text Box 76"/>
            <p:cNvSpPr txBox="1">
              <a:spLocks noChangeArrowheads="1"/>
            </p:cNvSpPr>
            <p:nvPr/>
          </p:nvSpPr>
          <p:spPr bwMode="auto">
            <a:xfrm>
              <a:off x="3334" y="2387"/>
              <a:ext cx="3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Vs(t)</a:t>
              </a:r>
            </a:p>
          </p:txBody>
        </p:sp>
        <p:sp>
          <p:nvSpPr>
            <p:cNvPr id="40976" name="Line 69"/>
            <p:cNvSpPr>
              <a:spLocks noChangeShapeType="1"/>
            </p:cNvSpPr>
            <p:nvPr/>
          </p:nvSpPr>
          <p:spPr bwMode="auto">
            <a:xfrm flipV="1">
              <a:off x="3651" y="1491"/>
              <a:ext cx="1" cy="3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77" name="Line 126"/>
            <p:cNvSpPr>
              <a:spLocks noChangeShapeType="1"/>
            </p:cNvSpPr>
            <p:nvPr/>
          </p:nvSpPr>
          <p:spPr bwMode="auto">
            <a:xfrm flipV="1">
              <a:off x="3651" y="2447"/>
              <a:ext cx="1" cy="4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40978" name="Group 139"/>
            <p:cNvGrpSpPr>
              <a:grpSpLocks/>
            </p:cNvGrpSpPr>
            <p:nvPr/>
          </p:nvGrpSpPr>
          <p:grpSpPr bwMode="auto">
            <a:xfrm>
              <a:off x="3651" y="1570"/>
              <a:ext cx="1723" cy="226"/>
              <a:chOff x="1066" y="2342"/>
              <a:chExt cx="1723" cy="498"/>
            </a:xfrm>
          </p:grpSpPr>
          <p:grpSp>
            <p:nvGrpSpPr>
              <p:cNvPr id="41014" name="Group 131"/>
              <p:cNvGrpSpPr>
                <a:grpSpLocks/>
              </p:cNvGrpSpPr>
              <p:nvPr/>
            </p:nvGrpSpPr>
            <p:grpSpPr bwMode="auto">
              <a:xfrm>
                <a:off x="1066" y="2342"/>
                <a:ext cx="1179" cy="498"/>
                <a:chOff x="1066" y="2342"/>
                <a:chExt cx="1179" cy="498"/>
              </a:xfrm>
            </p:grpSpPr>
            <p:sp>
              <p:nvSpPr>
                <p:cNvPr id="41016" name="Freeform 127"/>
                <p:cNvSpPr>
                  <a:spLocks/>
                </p:cNvSpPr>
                <p:nvPr/>
              </p:nvSpPr>
              <p:spPr bwMode="auto">
                <a:xfrm>
                  <a:off x="1156" y="2342"/>
                  <a:ext cx="1089" cy="498"/>
                </a:xfrm>
                <a:custGeom>
                  <a:avLst/>
                  <a:gdLst>
                    <a:gd name="T0" fmla="*/ 0 w 998"/>
                    <a:gd name="T1" fmla="*/ 498 h 498"/>
                    <a:gd name="T2" fmla="*/ 384 w 998"/>
                    <a:gd name="T3" fmla="*/ 408 h 498"/>
                    <a:gd name="T4" fmla="*/ 690 w 998"/>
                    <a:gd name="T5" fmla="*/ 45 h 498"/>
                    <a:gd name="T6" fmla="*/ 920 w 998"/>
                    <a:gd name="T7" fmla="*/ 136 h 498"/>
                    <a:gd name="T8" fmla="*/ 1150 w 998"/>
                    <a:gd name="T9" fmla="*/ 408 h 498"/>
                    <a:gd name="T10" fmla="*/ 1684 w 998"/>
                    <a:gd name="T11" fmla="*/ 498 h 4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98" h="498">
                      <a:moveTo>
                        <a:pt x="0" y="498"/>
                      </a:moveTo>
                      <a:cubicBezTo>
                        <a:pt x="79" y="490"/>
                        <a:pt x="159" y="483"/>
                        <a:pt x="227" y="408"/>
                      </a:cubicBezTo>
                      <a:cubicBezTo>
                        <a:pt x="295" y="333"/>
                        <a:pt x="356" y="90"/>
                        <a:pt x="409" y="45"/>
                      </a:cubicBezTo>
                      <a:cubicBezTo>
                        <a:pt x="462" y="0"/>
                        <a:pt x="500" y="76"/>
                        <a:pt x="545" y="136"/>
                      </a:cubicBezTo>
                      <a:cubicBezTo>
                        <a:pt x="590" y="196"/>
                        <a:pt x="605" y="348"/>
                        <a:pt x="681" y="408"/>
                      </a:cubicBezTo>
                      <a:cubicBezTo>
                        <a:pt x="757" y="468"/>
                        <a:pt x="877" y="483"/>
                        <a:pt x="998" y="498"/>
                      </a:cubicBezTo>
                    </a:path>
                  </a:pathLst>
                </a:custGeom>
                <a:noFill/>
                <a:ln w="38100" cap="flat" cmpd="sng">
                  <a:solidFill>
                    <a:srgbClr val="FF99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17" name="Line 128"/>
                <p:cNvSpPr>
                  <a:spLocks noChangeShapeType="1"/>
                </p:cNvSpPr>
                <p:nvPr/>
              </p:nvSpPr>
              <p:spPr bwMode="auto">
                <a:xfrm flipH="1">
                  <a:off x="1066" y="2840"/>
                  <a:ext cx="90" cy="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41015" name="Line 129"/>
              <p:cNvSpPr>
                <a:spLocks noChangeShapeType="1"/>
              </p:cNvSpPr>
              <p:nvPr/>
            </p:nvSpPr>
            <p:spPr bwMode="auto">
              <a:xfrm flipH="1">
                <a:off x="2200" y="2840"/>
                <a:ext cx="589" cy="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40979" name="Group 132"/>
            <p:cNvGrpSpPr>
              <a:grpSpLocks/>
            </p:cNvGrpSpPr>
            <p:nvPr/>
          </p:nvGrpSpPr>
          <p:grpSpPr bwMode="auto">
            <a:xfrm>
              <a:off x="3651" y="2553"/>
              <a:ext cx="1179" cy="241"/>
              <a:chOff x="1066" y="2342"/>
              <a:chExt cx="1179" cy="498"/>
            </a:xfrm>
          </p:grpSpPr>
          <p:sp>
            <p:nvSpPr>
              <p:cNvPr id="41012" name="Freeform 133"/>
              <p:cNvSpPr>
                <a:spLocks/>
              </p:cNvSpPr>
              <p:nvPr/>
            </p:nvSpPr>
            <p:spPr bwMode="auto">
              <a:xfrm>
                <a:off x="1156" y="2342"/>
                <a:ext cx="1089" cy="498"/>
              </a:xfrm>
              <a:custGeom>
                <a:avLst/>
                <a:gdLst>
                  <a:gd name="T0" fmla="*/ 0 w 998"/>
                  <a:gd name="T1" fmla="*/ 498 h 498"/>
                  <a:gd name="T2" fmla="*/ 384 w 998"/>
                  <a:gd name="T3" fmla="*/ 408 h 498"/>
                  <a:gd name="T4" fmla="*/ 690 w 998"/>
                  <a:gd name="T5" fmla="*/ 45 h 498"/>
                  <a:gd name="T6" fmla="*/ 920 w 998"/>
                  <a:gd name="T7" fmla="*/ 136 h 498"/>
                  <a:gd name="T8" fmla="*/ 1150 w 998"/>
                  <a:gd name="T9" fmla="*/ 408 h 498"/>
                  <a:gd name="T10" fmla="*/ 1684 w 998"/>
                  <a:gd name="T11" fmla="*/ 498 h 4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98" h="498">
                    <a:moveTo>
                      <a:pt x="0" y="498"/>
                    </a:moveTo>
                    <a:cubicBezTo>
                      <a:pt x="79" y="490"/>
                      <a:pt x="159" y="483"/>
                      <a:pt x="227" y="408"/>
                    </a:cubicBezTo>
                    <a:cubicBezTo>
                      <a:pt x="295" y="333"/>
                      <a:pt x="356" y="90"/>
                      <a:pt x="409" y="45"/>
                    </a:cubicBezTo>
                    <a:cubicBezTo>
                      <a:pt x="462" y="0"/>
                      <a:pt x="500" y="76"/>
                      <a:pt x="545" y="136"/>
                    </a:cubicBezTo>
                    <a:cubicBezTo>
                      <a:pt x="590" y="196"/>
                      <a:pt x="605" y="348"/>
                      <a:pt x="681" y="408"/>
                    </a:cubicBezTo>
                    <a:cubicBezTo>
                      <a:pt x="757" y="468"/>
                      <a:pt x="877" y="483"/>
                      <a:pt x="998" y="498"/>
                    </a:cubicBezTo>
                  </a:path>
                </a:pathLst>
              </a:custGeom>
              <a:noFill/>
              <a:ln w="3810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13" name="Line 134"/>
              <p:cNvSpPr>
                <a:spLocks noChangeShapeType="1"/>
              </p:cNvSpPr>
              <p:nvPr/>
            </p:nvSpPr>
            <p:spPr bwMode="auto">
              <a:xfrm flipH="1">
                <a:off x="1066" y="2840"/>
                <a:ext cx="9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40980" name="Rectangle 135"/>
            <p:cNvSpPr>
              <a:spLocks noChangeArrowheads="1"/>
            </p:cNvSpPr>
            <p:nvPr/>
          </p:nvSpPr>
          <p:spPr bwMode="auto">
            <a:xfrm>
              <a:off x="4240" y="2568"/>
              <a:ext cx="590" cy="272"/>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0981" name="Line 136"/>
            <p:cNvSpPr>
              <a:spLocks noChangeShapeType="1"/>
            </p:cNvSpPr>
            <p:nvPr/>
          </p:nvSpPr>
          <p:spPr bwMode="auto">
            <a:xfrm>
              <a:off x="4150" y="2795"/>
              <a:ext cx="90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2" name="Line 137"/>
            <p:cNvSpPr>
              <a:spLocks noChangeShapeType="1"/>
            </p:cNvSpPr>
            <p:nvPr/>
          </p:nvSpPr>
          <p:spPr bwMode="auto">
            <a:xfrm flipH="1">
              <a:off x="4195" y="2568"/>
              <a:ext cx="726"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3" name="Line 141"/>
            <p:cNvSpPr>
              <a:spLocks noChangeShapeType="1"/>
            </p:cNvSpPr>
            <p:nvPr/>
          </p:nvSpPr>
          <p:spPr bwMode="auto">
            <a:xfrm flipV="1">
              <a:off x="4241" y="1616"/>
              <a:ext cx="1" cy="19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4" name="Line 143"/>
            <p:cNvSpPr>
              <a:spLocks noChangeShapeType="1"/>
            </p:cNvSpPr>
            <p:nvPr/>
          </p:nvSpPr>
          <p:spPr bwMode="auto">
            <a:xfrm flipV="1">
              <a:off x="4240" y="2583"/>
              <a:ext cx="1" cy="211"/>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5" name="Line 43"/>
            <p:cNvSpPr>
              <a:spLocks noChangeShapeType="1"/>
            </p:cNvSpPr>
            <p:nvPr/>
          </p:nvSpPr>
          <p:spPr bwMode="auto">
            <a:xfrm>
              <a:off x="3576" y="2205"/>
              <a:ext cx="20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0986" name="Line 148"/>
            <p:cNvSpPr>
              <a:spLocks noChangeShapeType="1"/>
            </p:cNvSpPr>
            <p:nvPr/>
          </p:nvSpPr>
          <p:spPr bwMode="auto">
            <a:xfrm flipV="1">
              <a:off x="3651" y="1900"/>
              <a:ext cx="1" cy="3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7" name="Line 155"/>
            <p:cNvSpPr>
              <a:spLocks noChangeShapeType="1"/>
            </p:cNvSpPr>
            <p:nvPr/>
          </p:nvSpPr>
          <p:spPr bwMode="auto">
            <a:xfrm>
              <a:off x="3651" y="2205"/>
              <a:ext cx="136"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8" name="Line 156"/>
            <p:cNvSpPr>
              <a:spLocks noChangeShapeType="1"/>
            </p:cNvSpPr>
            <p:nvPr/>
          </p:nvSpPr>
          <p:spPr bwMode="auto">
            <a:xfrm flipV="1">
              <a:off x="3787" y="2069"/>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9" name="Line 157"/>
            <p:cNvSpPr>
              <a:spLocks noChangeShapeType="1"/>
            </p:cNvSpPr>
            <p:nvPr/>
          </p:nvSpPr>
          <p:spPr bwMode="auto">
            <a:xfrm>
              <a:off x="3787" y="2069"/>
              <a:ext cx="953"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0" name="Line 158"/>
            <p:cNvSpPr>
              <a:spLocks noChangeShapeType="1"/>
            </p:cNvSpPr>
            <p:nvPr/>
          </p:nvSpPr>
          <p:spPr bwMode="auto">
            <a:xfrm>
              <a:off x="4740" y="2069"/>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1" name="Line 159"/>
            <p:cNvSpPr>
              <a:spLocks noChangeShapeType="1"/>
            </p:cNvSpPr>
            <p:nvPr/>
          </p:nvSpPr>
          <p:spPr bwMode="auto">
            <a:xfrm>
              <a:off x="4740" y="2205"/>
              <a:ext cx="680"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2" name="Text Box 76"/>
            <p:cNvSpPr txBox="1">
              <a:spLocks noChangeArrowheads="1"/>
            </p:cNvSpPr>
            <p:nvPr/>
          </p:nvSpPr>
          <p:spPr bwMode="auto">
            <a:xfrm>
              <a:off x="3288" y="1842"/>
              <a:ext cx="4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Porte</a:t>
              </a:r>
            </a:p>
          </p:txBody>
        </p:sp>
        <p:sp>
          <p:nvSpPr>
            <p:cNvPr id="40993" name="Text Box 161"/>
            <p:cNvSpPr txBox="1">
              <a:spLocks noChangeArrowheads="1"/>
            </p:cNvSpPr>
            <p:nvPr/>
          </p:nvSpPr>
          <p:spPr bwMode="auto">
            <a:xfrm>
              <a:off x="3787" y="2069"/>
              <a:ext cx="907"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S1 fermé</a:t>
              </a:r>
            </a:p>
          </p:txBody>
        </p:sp>
        <p:sp>
          <p:nvSpPr>
            <p:cNvPr id="40994" name="Line 43"/>
            <p:cNvSpPr>
              <a:spLocks noChangeShapeType="1"/>
            </p:cNvSpPr>
            <p:nvPr/>
          </p:nvSpPr>
          <p:spPr bwMode="auto">
            <a:xfrm>
              <a:off x="3576" y="3294"/>
              <a:ext cx="20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0995" name="Line 165"/>
            <p:cNvSpPr>
              <a:spLocks noChangeShapeType="1"/>
            </p:cNvSpPr>
            <p:nvPr/>
          </p:nvSpPr>
          <p:spPr bwMode="auto">
            <a:xfrm flipV="1">
              <a:off x="3651" y="2989"/>
              <a:ext cx="1" cy="3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6" name="Line 166"/>
            <p:cNvSpPr>
              <a:spLocks noChangeShapeType="1"/>
            </p:cNvSpPr>
            <p:nvPr/>
          </p:nvSpPr>
          <p:spPr bwMode="auto">
            <a:xfrm>
              <a:off x="3651" y="3294"/>
              <a:ext cx="1270"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7" name="Line 167"/>
            <p:cNvSpPr>
              <a:spLocks noChangeShapeType="1"/>
            </p:cNvSpPr>
            <p:nvPr/>
          </p:nvSpPr>
          <p:spPr bwMode="auto">
            <a:xfrm flipV="1">
              <a:off x="4921" y="3158"/>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8" name="Line 168"/>
            <p:cNvSpPr>
              <a:spLocks noChangeShapeType="1"/>
            </p:cNvSpPr>
            <p:nvPr/>
          </p:nvSpPr>
          <p:spPr bwMode="auto">
            <a:xfrm>
              <a:off x="4921" y="3158"/>
              <a:ext cx="136"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9" name="Line 169"/>
            <p:cNvSpPr>
              <a:spLocks noChangeShapeType="1"/>
            </p:cNvSpPr>
            <p:nvPr/>
          </p:nvSpPr>
          <p:spPr bwMode="auto">
            <a:xfrm>
              <a:off x="5057" y="3158"/>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0" name="Line 170"/>
            <p:cNvSpPr>
              <a:spLocks noChangeShapeType="1"/>
            </p:cNvSpPr>
            <p:nvPr/>
          </p:nvSpPr>
          <p:spPr bwMode="auto">
            <a:xfrm>
              <a:off x="5057" y="3294"/>
              <a:ext cx="363"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1" name="Text Box 171"/>
            <p:cNvSpPr txBox="1">
              <a:spLocks noChangeArrowheads="1"/>
            </p:cNvSpPr>
            <p:nvPr/>
          </p:nvSpPr>
          <p:spPr bwMode="auto">
            <a:xfrm>
              <a:off x="4740" y="3294"/>
              <a:ext cx="4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S2 fermé</a:t>
              </a:r>
            </a:p>
          </p:txBody>
        </p:sp>
        <p:sp>
          <p:nvSpPr>
            <p:cNvPr id="41002" name="Line 172"/>
            <p:cNvSpPr>
              <a:spLocks noChangeShapeType="1"/>
            </p:cNvSpPr>
            <p:nvPr/>
          </p:nvSpPr>
          <p:spPr bwMode="auto">
            <a:xfrm>
              <a:off x="4921" y="2568"/>
              <a:ext cx="0" cy="22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3" name="Line 173"/>
            <p:cNvSpPr>
              <a:spLocks noChangeShapeType="1"/>
            </p:cNvSpPr>
            <p:nvPr/>
          </p:nvSpPr>
          <p:spPr bwMode="auto">
            <a:xfrm>
              <a:off x="4921" y="2795"/>
              <a:ext cx="499"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4" name="Text Box 175"/>
            <p:cNvSpPr txBox="1">
              <a:spLocks noChangeArrowheads="1"/>
            </p:cNvSpPr>
            <p:nvPr/>
          </p:nvSpPr>
          <p:spPr bwMode="auto">
            <a:xfrm>
              <a:off x="3833" y="3158"/>
              <a:ext cx="907"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S2 ouvert</a:t>
              </a:r>
            </a:p>
          </p:txBody>
        </p:sp>
        <p:sp>
          <p:nvSpPr>
            <p:cNvPr id="41005" name="Line 176"/>
            <p:cNvSpPr>
              <a:spLocks noChangeShapeType="1"/>
            </p:cNvSpPr>
            <p:nvPr/>
          </p:nvSpPr>
          <p:spPr bwMode="auto">
            <a:xfrm>
              <a:off x="4740" y="2205"/>
              <a:ext cx="0" cy="63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6" name="Text Box 177"/>
            <p:cNvSpPr txBox="1">
              <a:spLocks noChangeArrowheads="1"/>
            </p:cNvSpPr>
            <p:nvPr/>
          </p:nvSpPr>
          <p:spPr bwMode="auto">
            <a:xfrm>
              <a:off x="4694" y="2432"/>
              <a:ext cx="363"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CAN</a:t>
              </a:r>
            </a:p>
          </p:txBody>
        </p:sp>
        <p:sp>
          <p:nvSpPr>
            <p:cNvPr id="41007" name="Text Box 76"/>
            <p:cNvSpPr txBox="1">
              <a:spLocks noChangeArrowheads="1"/>
            </p:cNvSpPr>
            <p:nvPr/>
          </p:nvSpPr>
          <p:spPr bwMode="auto">
            <a:xfrm>
              <a:off x="3350" y="2931"/>
              <a:ext cx="34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RAZ</a:t>
              </a:r>
            </a:p>
          </p:txBody>
        </p:sp>
        <p:sp>
          <p:nvSpPr>
            <p:cNvPr id="41008" name="Text Box 179"/>
            <p:cNvSpPr txBox="1">
              <a:spLocks noChangeArrowheads="1"/>
            </p:cNvSpPr>
            <p:nvPr/>
          </p:nvSpPr>
          <p:spPr bwMode="auto">
            <a:xfrm>
              <a:off x="4740" y="2069"/>
              <a:ext cx="726"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S1 ouvert</a:t>
              </a:r>
            </a:p>
          </p:txBody>
        </p:sp>
        <p:sp>
          <p:nvSpPr>
            <p:cNvPr id="41009" name="Text Box 180"/>
            <p:cNvSpPr txBox="1">
              <a:spLocks noChangeArrowheads="1"/>
            </p:cNvSpPr>
            <p:nvPr/>
          </p:nvSpPr>
          <p:spPr bwMode="auto">
            <a:xfrm>
              <a:off x="5012" y="3158"/>
              <a:ext cx="635"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S2 ouvert</a:t>
              </a:r>
            </a:p>
          </p:txBody>
        </p:sp>
        <p:sp>
          <p:nvSpPr>
            <p:cNvPr id="41010" name="Text Box 75"/>
            <p:cNvSpPr txBox="1">
              <a:spLocks noChangeArrowheads="1"/>
            </p:cNvSpPr>
            <p:nvPr/>
          </p:nvSpPr>
          <p:spPr bwMode="auto">
            <a:xfrm>
              <a:off x="4014" y="1434"/>
              <a:ext cx="39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Vmax</a:t>
              </a:r>
            </a:p>
          </p:txBody>
        </p:sp>
        <p:sp>
          <p:nvSpPr>
            <p:cNvPr id="41011" name="Text Box 75"/>
            <p:cNvSpPr txBox="1">
              <a:spLocks noChangeArrowheads="1"/>
            </p:cNvSpPr>
            <p:nvPr/>
          </p:nvSpPr>
          <p:spPr bwMode="auto">
            <a:xfrm>
              <a:off x="4014" y="2387"/>
              <a:ext cx="39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Vmax</a:t>
              </a:r>
            </a:p>
          </p:txBody>
        </p:sp>
      </p:grpSp>
      <p:sp>
        <p:nvSpPr>
          <p:cNvPr id="40971" name="Text Box 186"/>
          <p:cNvSpPr txBox="1">
            <a:spLocks noChangeArrowheads="1"/>
          </p:cNvSpPr>
          <p:nvPr/>
        </p:nvSpPr>
        <p:spPr bwMode="auto">
          <a:xfrm>
            <a:off x="2987675" y="1700213"/>
            <a:ext cx="792163"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000"/>
              <a:t>suiveur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3675"/>
                                        </p:tgtEl>
                                        <p:attrNameLst>
                                          <p:attrName>style.visibility</p:attrName>
                                        </p:attrNameLst>
                                      </p:cBhvr>
                                      <p:to>
                                        <p:strVal val="visible"/>
                                      </p:to>
                                    </p:set>
                                    <p:anim calcmode="lin" valueType="num">
                                      <p:cBhvr>
                                        <p:cTn id="7" dur="500" fill="hold"/>
                                        <p:tgtEl>
                                          <p:spTgt spid="63675"/>
                                        </p:tgtEl>
                                        <p:attrNameLst>
                                          <p:attrName>ppt_w</p:attrName>
                                        </p:attrNameLst>
                                      </p:cBhvr>
                                      <p:tavLst>
                                        <p:tav tm="0">
                                          <p:val>
                                            <p:fltVal val="0"/>
                                          </p:val>
                                        </p:tav>
                                        <p:tav tm="100000">
                                          <p:val>
                                            <p:strVal val="#ppt_w"/>
                                          </p:val>
                                        </p:tav>
                                      </p:tavLst>
                                    </p:anim>
                                    <p:anim calcmode="lin" valueType="num">
                                      <p:cBhvr>
                                        <p:cTn id="8" dur="500" fill="hold"/>
                                        <p:tgtEl>
                                          <p:spTgt spid="63675"/>
                                        </p:tgtEl>
                                        <p:attrNameLst>
                                          <p:attrName>ppt_h</p:attrName>
                                        </p:attrNameLst>
                                      </p:cBhvr>
                                      <p:tavLst>
                                        <p:tav tm="0">
                                          <p:val>
                                            <p:fltVal val="0"/>
                                          </p:val>
                                        </p:tav>
                                        <p:tav tm="100000">
                                          <p:val>
                                            <p:strVal val="#ppt_h"/>
                                          </p:val>
                                        </p:tav>
                                      </p:tavLst>
                                    </p:anim>
                                    <p:animEffect transition="in" filter="fade">
                                      <p:cBhvr>
                                        <p:cTn id="9" dur="500"/>
                                        <p:tgtEl>
                                          <p:spTgt spid="6367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3554"/>
                                        </p:tgtEl>
                                        <p:attrNameLst>
                                          <p:attrName>style.visibility</p:attrName>
                                        </p:attrNameLst>
                                      </p:cBhvr>
                                      <p:to>
                                        <p:strVal val="visible"/>
                                      </p:to>
                                    </p:set>
                                    <p:anim calcmode="lin" valueType="num">
                                      <p:cBhvr>
                                        <p:cTn id="14" dur="500" fill="hold"/>
                                        <p:tgtEl>
                                          <p:spTgt spid="63554"/>
                                        </p:tgtEl>
                                        <p:attrNameLst>
                                          <p:attrName>ppt_w</p:attrName>
                                        </p:attrNameLst>
                                      </p:cBhvr>
                                      <p:tavLst>
                                        <p:tav tm="0">
                                          <p:val>
                                            <p:fltVal val="0"/>
                                          </p:val>
                                        </p:tav>
                                        <p:tav tm="100000">
                                          <p:val>
                                            <p:strVal val="#ppt_w"/>
                                          </p:val>
                                        </p:tav>
                                      </p:tavLst>
                                    </p:anim>
                                    <p:anim calcmode="lin" valueType="num">
                                      <p:cBhvr>
                                        <p:cTn id="15" dur="500" fill="hold"/>
                                        <p:tgtEl>
                                          <p:spTgt spid="63554"/>
                                        </p:tgtEl>
                                        <p:attrNameLst>
                                          <p:attrName>ppt_h</p:attrName>
                                        </p:attrNameLst>
                                      </p:cBhvr>
                                      <p:tavLst>
                                        <p:tav tm="0">
                                          <p:val>
                                            <p:fltVal val="0"/>
                                          </p:val>
                                        </p:tav>
                                        <p:tav tm="100000">
                                          <p:val>
                                            <p:strVal val="#ppt_h"/>
                                          </p:val>
                                        </p:tav>
                                      </p:tavLst>
                                    </p:anim>
                                    <p:animEffect transition="in" filter="fade">
                                      <p:cBhvr>
                                        <p:cTn id="16" dur="500"/>
                                        <p:tgtEl>
                                          <p:spTgt spid="6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5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466725" y="188913"/>
            <a:ext cx="8569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codeur de charge QDC </a:t>
            </a:r>
            <a:r>
              <a:rPr lang="fr-FR" sz="1800" b="1">
                <a:solidFill>
                  <a:srgbClr val="DC6308"/>
                </a:solidFill>
              </a:rPr>
              <a:t>(pour la</a:t>
            </a:r>
            <a:r>
              <a:rPr lang="fr-FR" sz="2800" b="1">
                <a:solidFill>
                  <a:srgbClr val="DC6308"/>
                </a:solidFill>
              </a:rPr>
              <a:t> </a:t>
            </a:r>
            <a:r>
              <a:rPr lang="fr-FR" sz="1800" b="1">
                <a:solidFill>
                  <a:srgbClr val="DC6308"/>
                </a:solidFill>
              </a:rPr>
              <a:t>mesure d’énergie)</a:t>
            </a:r>
          </a:p>
        </p:txBody>
      </p:sp>
      <p:sp>
        <p:nvSpPr>
          <p:cNvPr id="99" name="Espace réservé du numéro de diapositive 9"/>
          <p:cNvSpPr>
            <a:spLocks noGrp="1"/>
          </p:cNvSpPr>
          <p:nvPr>
            <p:ph type="sldNum" sz="quarter" idx="12"/>
          </p:nvPr>
        </p:nvSpPr>
        <p:spPr>
          <a:xfrm>
            <a:off x="7924800" y="6356350"/>
            <a:ext cx="762000" cy="365125"/>
          </a:xfrm>
        </p:spPr>
        <p:txBody>
          <a:bodyPr/>
          <a:lstStyle/>
          <a:p>
            <a:pPr>
              <a:defRPr/>
            </a:pPr>
            <a:fld id="{07011E88-412B-4AA1-8368-DFD0694AB946}" type="slidenum">
              <a:rPr lang="fr-FR">
                <a:solidFill>
                  <a:schemeClr val="tx1">
                    <a:lumMod val="50000"/>
                    <a:lumOff val="50000"/>
                  </a:schemeClr>
                </a:solidFill>
              </a:rPr>
              <a:pPr>
                <a:defRPr/>
              </a:pPr>
              <a:t>35</a:t>
            </a:fld>
            <a:endParaRPr lang="fr-FR" dirty="0">
              <a:solidFill>
                <a:schemeClr val="tx1">
                  <a:lumMod val="50000"/>
                  <a:lumOff val="50000"/>
                </a:schemeClr>
              </a:solidFill>
            </a:endParaRPr>
          </a:p>
        </p:txBody>
      </p:sp>
      <p:sp>
        <p:nvSpPr>
          <p:cNvPr id="4198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41989" name="Text Box 120"/>
          <p:cNvSpPr txBox="1">
            <a:spLocks noChangeArrowheads="1"/>
          </p:cNvSpPr>
          <p:nvPr/>
        </p:nvSpPr>
        <p:spPr bwMode="auto">
          <a:xfrm>
            <a:off x="539750" y="1052513"/>
            <a:ext cx="25923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Schéma de principe:</a:t>
            </a:r>
          </a:p>
        </p:txBody>
      </p:sp>
      <p:pic>
        <p:nvPicPr>
          <p:cNvPr id="41990" name="Picture 139" descr="integrate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1690688"/>
            <a:ext cx="4583112"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65" name="Group 197"/>
          <p:cNvGrpSpPr>
            <a:grpSpLocks/>
          </p:cNvGrpSpPr>
          <p:nvPr/>
        </p:nvGrpSpPr>
        <p:grpSpPr bwMode="auto">
          <a:xfrm>
            <a:off x="395288" y="4221163"/>
            <a:ext cx="4752975" cy="2041525"/>
            <a:chOff x="249" y="2659"/>
            <a:chExt cx="2994" cy="1286"/>
          </a:xfrm>
        </p:grpSpPr>
        <p:sp>
          <p:nvSpPr>
            <p:cNvPr id="42040" name="Text Box 98"/>
            <p:cNvSpPr txBox="1">
              <a:spLocks noChangeArrowheads="1"/>
            </p:cNvSpPr>
            <p:nvPr/>
          </p:nvSpPr>
          <p:spPr bwMode="auto">
            <a:xfrm>
              <a:off x="249" y="2659"/>
              <a:ext cx="299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On intègre le courant d’entrée pendant la durée de la porte (interrupteur S1 fermé) </a:t>
              </a:r>
            </a:p>
          </p:txBody>
        </p:sp>
        <p:grpSp>
          <p:nvGrpSpPr>
            <p:cNvPr id="42041" name="Group 196"/>
            <p:cNvGrpSpPr>
              <a:grpSpLocks/>
            </p:cNvGrpSpPr>
            <p:nvPr/>
          </p:nvGrpSpPr>
          <p:grpSpPr bwMode="auto">
            <a:xfrm>
              <a:off x="476" y="3113"/>
              <a:ext cx="2631" cy="832"/>
              <a:chOff x="476" y="3113"/>
              <a:chExt cx="2631" cy="832"/>
            </a:xfrm>
          </p:grpSpPr>
          <p:graphicFrame>
            <p:nvGraphicFramePr>
              <p:cNvPr id="42042" name="Object 96"/>
              <p:cNvGraphicFramePr>
                <a:graphicFrameLocks noChangeAspect="1"/>
              </p:cNvGraphicFramePr>
              <p:nvPr/>
            </p:nvGraphicFramePr>
            <p:xfrm>
              <a:off x="865" y="3113"/>
              <a:ext cx="1696" cy="537"/>
            </p:xfrm>
            <a:graphic>
              <a:graphicData uri="http://schemas.openxmlformats.org/presentationml/2006/ole">
                <mc:AlternateContent xmlns:mc="http://schemas.openxmlformats.org/markup-compatibility/2006">
                  <mc:Choice xmlns:v="urn:schemas-microsoft-com:vml" Requires="v">
                    <p:oleObj spid="_x0000_s42073" name="Equation" r:id="rId5" imgW="1244600" imgH="393700" progId="Equation.3">
                      <p:embed/>
                    </p:oleObj>
                  </mc:Choice>
                  <mc:Fallback>
                    <p:oleObj name="Equation" r:id="rId5" imgW="1244600" imgH="393700" progId="Equation.3">
                      <p:embed/>
                      <p:pic>
                        <p:nvPicPr>
                          <p:cNvPr id="0" name="Object 9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 y="3113"/>
                            <a:ext cx="1696" cy="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043" name="Text Box 186"/>
              <p:cNvSpPr txBox="1">
                <a:spLocks noChangeArrowheads="1"/>
              </p:cNvSpPr>
              <p:nvPr/>
            </p:nvSpPr>
            <p:spPr bwMode="auto">
              <a:xfrm>
                <a:off x="476" y="3657"/>
                <a:ext cx="263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Intégrer = calculer l’aire entre la courbe et l’axe du temps pendant la durée de la porte = à la charge Q</a:t>
                </a:r>
                <a:r>
                  <a:rPr lang="fr-FR" sz="1200" baseline="-25000"/>
                  <a:t>0</a:t>
                </a:r>
              </a:p>
            </p:txBody>
          </p:sp>
        </p:grpSp>
      </p:grpSp>
      <p:sp>
        <p:nvSpPr>
          <p:cNvPr id="7355" name="Text Box 98"/>
          <p:cNvSpPr txBox="1">
            <a:spLocks noChangeArrowheads="1"/>
          </p:cNvSpPr>
          <p:nvPr/>
        </p:nvSpPr>
        <p:spPr bwMode="auto">
          <a:xfrm>
            <a:off x="5003800" y="4941888"/>
            <a:ext cx="4140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Par exemple, on utilisera un QDC si le signal en courant du détecteur est suffisamment élevé (PM), ou pour les forts taux de comptage, ou...</a:t>
            </a:r>
          </a:p>
        </p:txBody>
      </p:sp>
      <p:sp>
        <p:nvSpPr>
          <p:cNvPr id="41993" name="Text Box 192"/>
          <p:cNvSpPr txBox="1">
            <a:spLocks noChangeArrowheads="1"/>
          </p:cNvSpPr>
          <p:nvPr/>
        </p:nvSpPr>
        <p:spPr bwMode="auto">
          <a:xfrm>
            <a:off x="1835150" y="1916113"/>
            <a:ext cx="287338"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C</a:t>
            </a:r>
          </a:p>
        </p:txBody>
      </p:sp>
      <p:grpSp>
        <p:nvGrpSpPr>
          <p:cNvPr id="7363" name="Group 195"/>
          <p:cNvGrpSpPr>
            <a:grpSpLocks/>
          </p:cNvGrpSpPr>
          <p:nvPr/>
        </p:nvGrpSpPr>
        <p:grpSpPr bwMode="auto">
          <a:xfrm>
            <a:off x="5219700" y="1123950"/>
            <a:ext cx="3924300" cy="3770313"/>
            <a:chOff x="3288" y="708"/>
            <a:chExt cx="2472" cy="2375"/>
          </a:xfrm>
        </p:grpSpPr>
        <p:sp>
          <p:nvSpPr>
            <p:cNvPr id="41995" name="Freeform 93" descr="Diagonales larges vers le haut"/>
            <p:cNvSpPr>
              <a:spLocks/>
            </p:cNvSpPr>
            <p:nvPr/>
          </p:nvSpPr>
          <p:spPr bwMode="auto">
            <a:xfrm>
              <a:off x="3969" y="999"/>
              <a:ext cx="454" cy="207"/>
            </a:xfrm>
            <a:custGeom>
              <a:avLst/>
              <a:gdLst>
                <a:gd name="T0" fmla="*/ 0 w 454"/>
                <a:gd name="T1" fmla="*/ 29492374 h 423"/>
                <a:gd name="T2" fmla="*/ 2147483647 w 454"/>
                <a:gd name="T3" fmla="*/ 29492374 h 423"/>
                <a:gd name="T4" fmla="*/ 2147483647 w 454"/>
                <a:gd name="T5" fmla="*/ 29492374 h 423"/>
                <a:gd name="T6" fmla="*/ 2147483647 w 454"/>
                <a:gd name="T7" fmla="*/ 29492374 h 423"/>
                <a:gd name="T8" fmla="*/ 0 60000 65536"/>
                <a:gd name="T9" fmla="*/ 0 60000 65536"/>
                <a:gd name="T10" fmla="*/ 0 60000 65536"/>
                <a:gd name="T11" fmla="*/ 0 60000 65536"/>
                <a:gd name="T12" fmla="*/ 0 w 454"/>
                <a:gd name="T13" fmla="*/ 0 h 423"/>
                <a:gd name="T14" fmla="*/ 454 w 454"/>
                <a:gd name="T15" fmla="*/ 423 h 423"/>
              </a:gdLst>
              <a:ahLst/>
              <a:cxnLst>
                <a:cxn ang="T8">
                  <a:pos x="T0" y="T1"/>
                </a:cxn>
                <a:cxn ang="T9">
                  <a:pos x="T2" y="T3"/>
                </a:cxn>
                <a:cxn ang="T10">
                  <a:pos x="T4" y="T5"/>
                </a:cxn>
                <a:cxn ang="T11">
                  <a:pos x="T6" y="T7"/>
                </a:cxn>
              </a:cxnLst>
              <a:rect l="T12" t="T13" r="T14" b="T15"/>
              <a:pathLst>
                <a:path w="454" h="423">
                  <a:moveTo>
                    <a:pt x="0" y="60"/>
                  </a:moveTo>
                  <a:cubicBezTo>
                    <a:pt x="41" y="241"/>
                    <a:pt x="83" y="423"/>
                    <a:pt x="136" y="423"/>
                  </a:cubicBezTo>
                  <a:cubicBezTo>
                    <a:pt x="189" y="423"/>
                    <a:pt x="265" y="120"/>
                    <a:pt x="318" y="60"/>
                  </a:cubicBezTo>
                  <a:cubicBezTo>
                    <a:pt x="371" y="0"/>
                    <a:pt x="424" y="60"/>
                    <a:pt x="454" y="60"/>
                  </a:cubicBezTo>
                </a:path>
              </a:pathLst>
            </a:custGeom>
            <a:pattFill prst="wdUpDiag">
              <a:fgClr>
                <a:srgbClr val="FF9900"/>
              </a:fgClr>
              <a:bgClr>
                <a:schemeClr val="bg1"/>
              </a:bgClr>
            </a:pattFill>
            <a:ln w="38100">
              <a:solidFill>
                <a:srgbClr val="FF0000"/>
              </a:solidFill>
              <a:round/>
              <a:headEnd/>
              <a:tailEnd/>
            </a:ln>
          </p:spPr>
          <p:txBody>
            <a:bodyPr/>
            <a:lstStyle/>
            <a:p>
              <a:endParaRPr lang="fr-FR"/>
            </a:p>
          </p:txBody>
        </p:sp>
        <p:sp>
          <p:nvSpPr>
            <p:cNvPr id="41996" name="Text Box 97"/>
            <p:cNvSpPr txBox="1">
              <a:spLocks noChangeArrowheads="1"/>
            </p:cNvSpPr>
            <p:nvPr/>
          </p:nvSpPr>
          <p:spPr bwMode="auto">
            <a:xfrm>
              <a:off x="4150" y="708"/>
              <a:ext cx="30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DC6308"/>
                  </a:solidFill>
                </a:rPr>
                <a:t>Q</a:t>
              </a:r>
              <a:r>
                <a:rPr lang="fr-FR" sz="1800" baseline="-25000">
                  <a:solidFill>
                    <a:srgbClr val="DC6308"/>
                  </a:solidFill>
                </a:rPr>
                <a:t>0</a:t>
              </a:r>
            </a:p>
          </p:txBody>
        </p:sp>
        <p:sp>
          <p:nvSpPr>
            <p:cNvPr id="41997" name="Line 43"/>
            <p:cNvSpPr>
              <a:spLocks noChangeShapeType="1"/>
            </p:cNvSpPr>
            <p:nvPr/>
          </p:nvSpPr>
          <p:spPr bwMode="auto">
            <a:xfrm>
              <a:off x="3560" y="1025"/>
              <a:ext cx="20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1998" name="Line 44"/>
            <p:cNvSpPr>
              <a:spLocks noChangeShapeType="1"/>
            </p:cNvSpPr>
            <p:nvPr/>
          </p:nvSpPr>
          <p:spPr bwMode="auto">
            <a:xfrm>
              <a:off x="3560" y="1978"/>
              <a:ext cx="20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1999" name="Text Box 75"/>
            <p:cNvSpPr txBox="1">
              <a:spLocks noChangeArrowheads="1"/>
            </p:cNvSpPr>
            <p:nvPr/>
          </p:nvSpPr>
          <p:spPr bwMode="auto">
            <a:xfrm>
              <a:off x="3379" y="844"/>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i(t)</a:t>
              </a:r>
            </a:p>
          </p:txBody>
        </p:sp>
        <p:sp>
          <p:nvSpPr>
            <p:cNvPr id="42000" name="Text Box 76"/>
            <p:cNvSpPr txBox="1">
              <a:spLocks noChangeArrowheads="1"/>
            </p:cNvSpPr>
            <p:nvPr/>
          </p:nvSpPr>
          <p:spPr bwMode="auto">
            <a:xfrm>
              <a:off x="3334" y="1797"/>
              <a:ext cx="3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Vs(t)</a:t>
              </a:r>
            </a:p>
          </p:txBody>
        </p:sp>
        <p:sp>
          <p:nvSpPr>
            <p:cNvPr id="42001" name="Line 144"/>
            <p:cNvSpPr>
              <a:spLocks noChangeShapeType="1"/>
            </p:cNvSpPr>
            <p:nvPr/>
          </p:nvSpPr>
          <p:spPr bwMode="auto">
            <a:xfrm flipV="1">
              <a:off x="3651" y="901"/>
              <a:ext cx="1" cy="3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02" name="Line 145"/>
            <p:cNvSpPr>
              <a:spLocks noChangeShapeType="1"/>
            </p:cNvSpPr>
            <p:nvPr/>
          </p:nvSpPr>
          <p:spPr bwMode="auto">
            <a:xfrm flipV="1">
              <a:off x="3651" y="1857"/>
              <a:ext cx="1" cy="4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42003" name="Group 151"/>
            <p:cNvGrpSpPr>
              <a:grpSpLocks/>
            </p:cNvGrpSpPr>
            <p:nvPr/>
          </p:nvGrpSpPr>
          <p:grpSpPr bwMode="auto">
            <a:xfrm flipV="1">
              <a:off x="3651" y="1987"/>
              <a:ext cx="1316" cy="241"/>
              <a:chOff x="1066" y="2342"/>
              <a:chExt cx="1179" cy="498"/>
            </a:xfrm>
          </p:grpSpPr>
          <p:sp>
            <p:nvSpPr>
              <p:cNvPr id="42038" name="Freeform 152"/>
              <p:cNvSpPr>
                <a:spLocks/>
              </p:cNvSpPr>
              <p:nvPr/>
            </p:nvSpPr>
            <p:spPr bwMode="auto">
              <a:xfrm>
                <a:off x="1156" y="2342"/>
                <a:ext cx="1089" cy="498"/>
              </a:xfrm>
              <a:custGeom>
                <a:avLst/>
                <a:gdLst>
                  <a:gd name="T0" fmla="*/ 0 w 998"/>
                  <a:gd name="T1" fmla="*/ 498 h 498"/>
                  <a:gd name="T2" fmla="*/ 384 w 998"/>
                  <a:gd name="T3" fmla="*/ 408 h 498"/>
                  <a:gd name="T4" fmla="*/ 690 w 998"/>
                  <a:gd name="T5" fmla="*/ 45 h 498"/>
                  <a:gd name="T6" fmla="*/ 920 w 998"/>
                  <a:gd name="T7" fmla="*/ 136 h 498"/>
                  <a:gd name="T8" fmla="*/ 1150 w 998"/>
                  <a:gd name="T9" fmla="*/ 408 h 498"/>
                  <a:gd name="T10" fmla="*/ 1684 w 998"/>
                  <a:gd name="T11" fmla="*/ 498 h 4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98" h="498">
                    <a:moveTo>
                      <a:pt x="0" y="498"/>
                    </a:moveTo>
                    <a:cubicBezTo>
                      <a:pt x="79" y="490"/>
                      <a:pt x="159" y="483"/>
                      <a:pt x="227" y="408"/>
                    </a:cubicBezTo>
                    <a:cubicBezTo>
                      <a:pt x="295" y="333"/>
                      <a:pt x="356" y="90"/>
                      <a:pt x="409" y="45"/>
                    </a:cubicBezTo>
                    <a:cubicBezTo>
                      <a:pt x="462" y="0"/>
                      <a:pt x="500" y="76"/>
                      <a:pt x="545" y="136"/>
                    </a:cubicBezTo>
                    <a:cubicBezTo>
                      <a:pt x="590" y="196"/>
                      <a:pt x="605" y="348"/>
                      <a:pt x="681" y="408"/>
                    </a:cubicBezTo>
                    <a:cubicBezTo>
                      <a:pt x="757" y="468"/>
                      <a:pt x="877" y="483"/>
                      <a:pt x="998" y="498"/>
                    </a:cubicBezTo>
                  </a:path>
                </a:pathLst>
              </a:custGeom>
              <a:noFill/>
              <a:ln w="3810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39" name="Line 153"/>
              <p:cNvSpPr>
                <a:spLocks noChangeShapeType="1"/>
              </p:cNvSpPr>
              <p:nvPr/>
            </p:nvSpPr>
            <p:spPr bwMode="auto">
              <a:xfrm flipH="1">
                <a:off x="1066" y="2840"/>
                <a:ext cx="9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42004" name="Rectangle 154"/>
            <p:cNvSpPr>
              <a:spLocks noChangeArrowheads="1"/>
            </p:cNvSpPr>
            <p:nvPr/>
          </p:nvSpPr>
          <p:spPr bwMode="auto">
            <a:xfrm>
              <a:off x="4286" y="1978"/>
              <a:ext cx="681" cy="272"/>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005" name="Line 155"/>
            <p:cNvSpPr>
              <a:spLocks noChangeShapeType="1"/>
            </p:cNvSpPr>
            <p:nvPr/>
          </p:nvSpPr>
          <p:spPr bwMode="auto">
            <a:xfrm>
              <a:off x="4150" y="1978"/>
              <a:ext cx="90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06" name="Line 156"/>
            <p:cNvSpPr>
              <a:spLocks noChangeShapeType="1"/>
            </p:cNvSpPr>
            <p:nvPr/>
          </p:nvSpPr>
          <p:spPr bwMode="auto">
            <a:xfrm flipH="1" flipV="1">
              <a:off x="4283" y="2214"/>
              <a:ext cx="643" cy="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07" name="Line 158"/>
            <p:cNvSpPr>
              <a:spLocks noChangeShapeType="1"/>
            </p:cNvSpPr>
            <p:nvPr/>
          </p:nvSpPr>
          <p:spPr bwMode="auto">
            <a:xfrm flipV="1">
              <a:off x="4377" y="1978"/>
              <a:ext cx="1" cy="211"/>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08" name="Line 43"/>
            <p:cNvSpPr>
              <a:spLocks noChangeShapeType="1"/>
            </p:cNvSpPr>
            <p:nvPr/>
          </p:nvSpPr>
          <p:spPr bwMode="auto">
            <a:xfrm>
              <a:off x="3576" y="1615"/>
              <a:ext cx="20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2009" name="Line 160"/>
            <p:cNvSpPr>
              <a:spLocks noChangeShapeType="1"/>
            </p:cNvSpPr>
            <p:nvPr/>
          </p:nvSpPr>
          <p:spPr bwMode="auto">
            <a:xfrm flipV="1">
              <a:off x="3651" y="1310"/>
              <a:ext cx="1" cy="3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10" name="Line 161"/>
            <p:cNvSpPr>
              <a:spLocks noChangeShapeType="1"/>
            </p:cNvSpPr>
            <p:nvPr/>
          </p:nvSpPr>
          <p:spPr bwMode="auto">
            <a:xfrm>
              <a:off x="3651" y="1615"/>
              <a:ext cx="318"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11" name="Line 162"/>
            <p:cNvSpPr>
              <a:spLocks noChangeShapeType="1"/>
            </p:cNvSpPr>
            <p:nvPr/>
          </p:nvSpPr>
          <p:spPr bwMode="auto">
            <a:xfrm flipV="1">
              <a:off x="3969" y="1479"/>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12" name="Line 163"/>
            <p:cNvSpPr>
              <a:spLocks noChangeShapeType="1"/>
            </p:cNvSpPr>
            <p:nvPr/>
          </p:nvSpPr>
          <p:spPr bwMode="auto">
            <a:xfrm>
              <a:off x="3969" y="1479"/>
              <a:ext cx="544"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13" name="Line 164"/>
            <p:cNvSpPr>
              <a:spLocks noChangeShapeType="1"/>
            </p:cNvSpPr>
            <p:nvPr/>
          </p:nvSpPr>
          <p:spPr bwMode="auto">
            <a:xfrm>
              <a:off x="4513" y="1479"/>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14" name="Line 165"/>
            <p:cNvSpPr>
              <a:spLocks noChangeShapeType="1"/>
            </p:cNvSpPr>
            <p:nvPr/>
          </p:nvSpPr>
          <p:spPr bwMode="auto">
            <a:xfrm>
              <a:off x="4513" y="1615"/>
              <a:ext cx="680"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15" name="Text Box 76"/>
            <p:cNvSpPr txBox="1">
              <a:spLocks noChangeArrowheads="1"/>
            </p:cNvSpPr>
            <p:nvPr/>
          </p:nvSpPr>
          <p:spPr bwMode="auto">
            <a:xfrm>
              <a:off x="3288" y="1298"/>
              <a:ext cx="4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Porte</a:t>
              </a:r>
            </a:p>
          </p:txBody>
        </p:sp>
        <p:sp>
          <p:nvSpPr>
            <p:cNvPr id="42016" name="Text Box 167"/>
            <p:cNvSpPr txBox="1">
              <a:spLocks noChangeArrowheads="1"/>
            </p:cNvSpPr>
            <p:nvPr/>
          </p:nvSpPr>
          <p:spPr bwMode="auto">
            <a:xfrm>
              <a:off x="3969" y="1479"/>
              <a:ext cx="544" cy="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6000" rIns="0" bIns="3600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S1 fermé</a:t>
              </a:r>
            </a:p>
          </p:txBody>
        </p:sp>
        <p:sp>
          <p:nvSpPr>
            <p:cNvPr id="42017" name="Line 43"/>
            <p:cNvSpPr>
              <a:spLocks noChangeShapeType="1"/>
            </p:cNvSpPr>
            <p:nvPr/>
          </p:nvSpPr>
          <p:spPr bwMode="auto">
            <a:xfrm>
              <a:off x="3576" y="2704"/>
              <a:ext cx="20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2018" name="Line 169"/>
            <p:cNvSpPr>
              <a:spLocks noChangeShapeType="1"/>
            </p:cNvSpPr>
            <p:nvPr/>
          </p:nvSpPr>
          <p:spPr bwMode="auto">
            <a:xfrm flipV="1">
              <a:off x="3651" y="2399"/>
              <a:ext cx="1" cy="3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19" name="Line 170"/>
            <p:cNvSpPr>
              <a:spLocks noChangeShapeType="1"/>
            </p:cNvSpPr>
            <p:nvPr/>
          </p:nvSpPr>
          <p:spPr bwMode="auto">
            <a:xfrm>
              <a:off x="3651" y="2704"/>
              <a:ext cx="1270"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20" name="Line 171"/>
            <p:cNvSpPr>
              <a:spLocks noChangeShapeType="1"/>
            </p:cNvSpPr>
            <p:nvPr/>
          </p:nvSpPr>
          <p:spPr bwMode="auto">
            <a:xfrm flipV="1">
              <a:off x="4921" y="2568"/>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21" name="Line 172"/>
            <p:cNvSpPr>
              <a:spLocks noChangeShapeType="1"/>
            </p:cNvSpPr>
            <p:nvPr/>
          </p:nvSpPr>
          <p:spPr bwMode="auto">
            <a:xfrm>
              <a:off x="4921" y="2568"/>
              <a:ext cx="136"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22" name="Line 173"/>
            <p:cNvSpPr>
              <a:spLocks noChangeShapeType="1"/>
            </p:cNvSpPr>
            <p:nvPr/>
          </p:nvSpPr>
          <p:spPr bwMode="auto">
            <a:xfrm>
              <a:off x="5057" y="2568"/>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23" name="Line 174"/>
            <p:cNvSpPr>
              <a:spLocks noChangeShapeType="1"/>
            </p:cNvSpPr>
            <p:nvPr/>
          </p:nvSpPr>
          <p:spPr bwMode="auto">
            <a:xfrm>
              <a:off x="5057" y="2704"/>
              <a:ext cx="363"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24" name="Text Box 175"/>
            <p:cNvSpPr txBox="1">
              <a:spLocks noChangeArrowheads="1"/>
            </p:cNvSpPr>
            <p:nvPr/>
          </p:nvSpPr>
          <p:spPr bwMode="auto">
            <a:xfrm>
              <a:off x="4740" y="2795"/>
              <a:ext cx="4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S3 fermé</a:t>
              </a:r>
            </a:p>
          </p:txBody>
        </p:sp>
        <p:sp>
          <p:nvSpPr>
            <p:cNvPr id="42025" name="Line 176"/>
            <p:cNvSpPr>
              <a:spLocks noChangeShapeType="1"/>
            </p:cNvSpPr>
            <p:nvPr/>
          </p:nvSpPr>
          <p:spPr bwMode="auto">
            <a:xfrm>
              <a:off x="4921" y="1978"/>
              <a:ext cx="5" cy="23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26" name="Line 177"/>
            <p:cNvSpPr>
              <a:spLocks noChangeShapeType="1"/>
            </p:cNvSpPr>
            <p:nvPr/>
          </p:nvSpPr>
          <p:spPr bwMode="auto">
            <a:xfrm>
              <a:off x="4921" y="2205"/>
              <a:ext cx="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27" name="Text Box 178"/>
            <p:cNvSpPr txBox="1">
              <a:spLocks noChangeArrowheads="1"/>
            </p:cNvSpPr>
            <p:nvPr/>
          </p:nvSpPr>
          <p:spPr bwMode="auto">
            <a:xfrm>
              <a:off x="3833" y="2568"/>
              <a:ext cx="907"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S3 ouvert</a:t>
              </a:r>
            </a:p>
          </p:txBody>
        </p:sp>
        <p:sp>
          <p:nvSpPr>
            <p:cNvPr id="42028" name="Line 179"/>
            <p:cNvSpPr>
              <a:spLocks noChangeShapeType="1"/>
            </p:cNvSpPr>
            <p:nvPr/>
          </p:nvSpPr>
          <p:spPr bwMode="auto">
            <a:xfrm>
              <a:off x="4513" y="1615"/>
              <a:ext cx="0" cy="63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29" name="Text Box 180"/>
            <p:cNvSpPr txBox="1">
              <a:spLocks noChangeArrowheads="1"/>
            </p:cNvSpPr>
            <p:nvPr/>
          </p:nvSpPr>
          <p:spPr bwMode="auto">
            <a:xfrm>
              <a:off x="4558" y="1797"/>
              <a:ext cx="363"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CAN</a:t>
              </a:r>
            </a:p>
          </p:txBody>
        </p:sp>
        <p:sp>
          <p:nvSpPr>
            <p:cNvPr id="42030" name="Text Box 76"/>
            <p:cNvSpPr txBox="1">
              <a:spLocks noChangeArrowheads="1"/>
            </p:cNvSpPr>
            <p:nvPr/>
          </p:nvSpPr>
          <p:spPr bwMode="auto">
            <a:xfrm>
              <a:off x="3350" y="2341"/>
              <a:ext cx="34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RAZ</a:t>
              </a:r>
            </a:p>
          </p:txBody>
        </p:sp>
        <p:sp>
          <p:nvSpPr>
            <p:cNvPr id="42031" name="Text Box 182"/>
            <p:cNvSpPr txBox="1">
              <a:spLocks noChangeArrowheads="1"/>
            </p:cNvSpPr>
            <p:nvPr/>
          </p:nvSpPr>
          <p:spPr bwMode="auto">
            <a:xfrm>
              <a:off x="4422" y="1479"/>
              <a:ext cx="726"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S1 ouvert</a:t>
              </a:r>
            </a:p>
          </p:txBody>
        </p:sp>
        <p:sp>
          <p:nvSpPr>
            <p:cNvPr id="42032" name="Text Box 75"/>
            <p:cNvSpPr txBox="1">
              <a:spLocks noChangeArrowheads="1"/>
            </p:cNvSpPr>
            <p:nvPr/>
          </p:nvSpPr>
          <p:spPr bwMode="auto">
            <a:xfrm>
              <a:off x="4150" y="2250"/>
              <a:ext cx="108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8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008000"/>
                  </a:solidFill>
                </a:rPr>
                <a:t>Vmax = Q</a:t>
              </a:r>
              <a:r>
                <a:rPr lang="fr-FR" sz="1800" b="1" baseline="-25000">
                  <a:solidFill>
                    <a:srgbClr val="008000"/>
                  </a:solidFill>
                </a:rPr>
                <a:t>0</a:t>
              </a:r>
              <a:r>
                <a:rPr lang="fr-FR" sz="1800" b="1">
                  <a:solidFill>
                    <a:srgbClr val="008000"/>
                  </a:solidFill>
                </a:rPr>
                <a:t>/C</a:t>
              </a:r>
              <a:r>
                <a:rPr lang="fr-FR" sz="1400"/>
                <a:t> </a:t>
              </a:r>
            </a:p>
          </p:txBody>
        </p:sp>
        <p:sp>
          <p:nvSpPr>
            <p:cNvPr id="42033" name="Line 188"/>
            <p:cNvSpPr>
              <a:spLocks noChangeShapeType="1"/>
            </p:cNvSpPr>
            <p:nvPr/>
          </p:nvSpPr>
          <p:spPr bwMode="auto">
            <a:xfrm>
              <a:off x="4422" y="1025"/>
              <a:ext cx="81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34" name="Line 189"/>
            <p:cNvSpPr>
              <a:spLocks noChangeShapeType="1"/>
            </p:cNvSpPr>
            <p:nvPr/>
          </p:nvSpPr>
          <p:spPr bwMode="auto">
            <a:xfrm>
              <a:off x="3651" y="1025"/>
              <a:ext cx="31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35" name="Line 190"/>
            <p:cNvSpPr>
              <a:spLocks noChangeShapeType="1"/>
            </p:cNvSpPr>
            <p:nvPr/>
          </p:nvSpPr>
          <p:spPr bwMode="auto">
            <a:xfrm flipH="1">
              <a:off x="4105" y="889"/>
              <a:ext cx="136"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36" name="Text Box 191"/>
            <p:cNvSpPr txBox="1">
              <a:spLocks noChangeArrowheads="1"/>
            </p:cNvSpPr>
            <p:nvPr/>
          </p:nvSpPr>
          <p:spPr bwMode="auto">
            <a:xfrm>
              <a:off x="4513" y="1298"/>
              <a:ext cx="1247"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Pour S2, c’est l’inverse</a:t>
              </a:r>
            </a:p>
          </p:txBody>
        </p:sp>
        <p:sp>
          <p:nvSpPr>
            <p:cNvPr id="42037" name="Text Box 193"/>
            <p:cNvSpPr txBox="1">
              <a:spLocks noChangeArrowheads="1"/>
            </p:cNvSpPr>
            <p:nvPr/>
          </p:nvSpPr>
          <p:spPr bwMode="auto">
            <a:xfrm>
              <a:off x="3969" y="1797"/>
              <a:ext cx="544"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Intégration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365"/>
                                        </p:tgtEl>
                                        <p:attrNameLst>
                                          <p:attrName>style.visibility</p:attrName>
                                        </p:attrNameLst>
                                      </p:cBhvr>
                                      <p:to>
                                        <p:strVal val="visible"/>
                                      </p:to>
                                    </p:set>
                                    <p:anim calcmode="lin" valueType="num">
                                      <p:cBhvr>
                                        <p:cTn id="7" dur="500" fill="hold"/>
                                        <p:tgtEl>
                                          <p:spTgt spid="7365"/>
                                        </p:tgtEl>
                                        <p:attrNameLst>
                                          <p:attrName>ppt_w</p:attrName>
                                        </p:attrNameLst>
                                      </p:cBhvr>
                                      <p:tavLst>
                                        <p:tav tm="0">
                                          <p:val>
                                            <p:fltVal val="0"/>
                                          </p:val>
                                        </p:tav>
                                        <p:tav tm="100000">
                                          <p:val>
                                            <p:strVal val="#ppt_w"/>
                                          </p:val>
                                        </p:tav>
                                      </p:tavLst>
                                    </p:anim>
                                    <p:anim calcmode="lin" valueType="num">
                                      <p:cBhvr>
                                        <p:cTn id="8" dur="500" fill="hold"/>
                                        <p:tgtEl>
                                          <p:spTgt spid="7365"/>
                                        </p:tgtEl>
                                        <p:attrNameLst>
                                          <p:attrName>ppt_h</p:attrName>
                                        </p:attrNameLst>
                                      </p:cBhvr>
                                      <p:tavLst>
                                        <p:tav tm="0">
                                          <p:val>
                                            <p:fltVal val="0"/>
                                          </p:val>
                                        </p:tav>
                                        <p:tav tm="100000">
                                          <p:val>
                                            <p:strVal val="#ppt_h"/>
                                          </p:val>
                                        </p:tav>
                                      </p:tavLst>
                                    </p:anim>
                                    <p:animEffect transition="in" filter="fade">
                                      <p:cBhvr>
                                        <p:cTn id="9" dur="500"/>
                                        <p:tgtEl>
                                          <p:spTgt spid="736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7363"/>
                                        </p:tgtEl>
                                        <p:attrNameLst>
                                          <p:attrName>style.visibility</p:attrName>
                                        </p:attrNameLst>
                                      </p:cBhvr>
                                      <p:to>
                                        <p:strVal val="visible"/>
                                      </p:to>
                                    </p:set>
                                    <p:anim calcmode="lin" valueType="num">
                                      <p:cBhvr>
                                        <p:cTn id="14" dur="500" fill="hold"/>
                                        <p:tgtEl>
                                          <p:spTgt spid="7363"/>
                                        </p:tgtEl>
                                        <p:attrNameLst>
                                          <p:attrName>ppt_w</p:attrName>
                                        </p:attrNameLst>
                                      </p:cBhvr>
                                      <p:tavLst>
                                        <p:tav tm="0">
                                          <p:val>
                                            <p:fltVal val="0"/>
                                          </p:val>
                                        </p:tav>
                                        <p:tav tm="100000">
                                          <p:val>
                                            <p:strVal val="#ppt_w"/>
                                          </p:val>
                                        </p:tav>
                                      </p:tavLst>
                                    </p:anim>
                                    <p:anim calcmode="lin" valueType="num">
                                      <p:cBhvr>
                                        <p:cTn id="15" dur="500" fill="hold"/>
                                        <p:tgtEl>
                                          <p:spTgt spid="7363"/>
                                        </p:tgtEl>
                                        <p:attrNameLst>
                                          <p:attrName>ppt_h</p:attrName>
                                        </p:attrNameLst>
                                      </p:cBhvr>
                                      <p:tavLst>
                                        <p:tav tm="0">
                                          <p:val>
                                            <p:fltVal val="0"/>
                                          </p:val>
                                        </p:tav>
                                        <p:tav tm="100000">
                                          <p:val>
                                            <p:strVal val="#ppt_h"/>
                                          </p:val>
                                        </p:tav>
                                      </p:tavLst>
                                    </p:anim>
                                    <p:animEffect transition="in" filter="fade">
                                      <p:cBhvr>
                                        <p:cTn id="16" dur="500"/>
                                        <p:tgtEl>
                                          <p:spTgt spid="736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355"/>
                                        </p:tgtEl>
                                        <p:attrNameLst>
                                          <p:attrName>style.visibility</p:attrName>
                                        </p:attrNameLst>
                                      </p:cBhvr>
                                      <p:to>
                                        <p:strVal val="visible"/>
                                      </p:to>
                                    </p:set>
                                    <p:anim calcmode="lin" valueType="num">
                                      <p:cBhvr>
                                        <p:cTn id="21" dur="500" fill="hold"/>
                                        <p:tgtEl>
                                          <p:spTgt spid="7355"/>
                                        </p:tgtEl>
                                        <p:attrNameLst>
                                          <p:attrName>ppt_w</p:attrName>
                                        </p:attrNameLst>
                                      </p:cBhvr>
                                      <p:tavLst>
                                        <p:tav tm="0">
                                          <p:val>
                                            <p:fltVal val="0"/>
                                          </p:val>
                                        </p:tav>
                                        <p:tav tm="100000">
                                          <p:val>
                                            <p:strVal val="#ppt_w"/>
                                          </p:val>
                                        </p:tav>
                                      </p:tavLst>
                                    </p:anim>
                                    <p:anim calcmode="lin" valueType="num">
                                      <p:cBhvr>
                                        <p:cTn id="22" dur="500" fill="hold"/>
                                        <p:tgtEl>
                                          <p:spTgt spid="7355"/>
                                        </p:tgtEl>
                                        <p:attrNameLst>
                                          <p:attrName>ppt_h</p:attrName>
                                        </p:attrNameLst>
                                      </p:cBhvr>
                                      <p:tavLst>
                                        <p:tav tm="0">
                                          <p:val>
                                            <p:fltVal val="0"/>
                                          </p:val>
                                        </p:tav>
                                        <p:tav tm="100000">
                                          <p:val>
                                            <p:strVal val="#ppt_h"/>
                                          </p:val>
                                        </p:tav>
                                      </p:tavLst>
                                    </p:anim>
                                    <p:animEffect transition="in" filter="fade">
                                      <p:cBhvr>
                                        <p:cTn id="23" dur="500"/>
                                        <p:tgtEl>
                                          <p:spTgt spid="7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23850" y="188913"/>
            <a:ext cx="84280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Le codeur de temps TDC </a:t>
            </a:r>
            <a:r>
              <a:rPr lang="fr-FR" sz="1800" b="1">
                <a:solidFill>
                  <a:srgbClr val="DC6308"/>
                </a:solidFill>
              </a:rPr>
              <a:t>(pour la mesure du temps de vol)</a:t>
            </a:r>
          </a:p>
        </p:txBody>
      </p:sp>
      <p:sp>
        <p:nvSpPr>
          <p:cNvPr id="86" name="Espace réservé du numéro de diapositive 9"/>
          <p:cNvSpPr>
            <a:spLocks noGrp="1"/>
          </p:cNvSpPr>
          <p:nvPr>
            <p:ph type="sldNum" sz="quarter" idx="12"/>
          </p:nvPr>
        </p:nvSpPr>
        <p:spPr>
          <a:xfrm>
            <a:off x="7924800" y="6184900"/>
            <a:ext cx="762000" cy="365125"/>
          </a:xfrm>
        </p:spPr>
        <p:txBody>
          <a:bodyPr/>
          <a:lstStyle/>
          <a:p>
            <a:pPr>
              <a:defRPr/>
            </a:pPr>
            <a:fld id="{F01F7814-617E-4E5C-8700-6DF34867B5CE}" type="slidenum">
              <a:rPr lang="fr-FR">
                <a:solidFill>
                  <a:schemeClr val="tx1">
                    <a:lumMod val="50000"/>
                    <a:lumOff val="50000"/>
                  </a:schemeClr>
                </a:solidFill>
              </a:rPr>
              <a:pPr>
                <a:defRPr/>
              </a:pPr>
              <a:t>36</a:t>
            </a:fld>
            <a:endParaRPr lang="fr-FR" dirty="0">
              <a:solidFill>
                <a:schemeClr val="tx1">
                  <a:lumMod val="50000"/>
                  <a:lumOff val="50000"/>
                </a:schemeClr>
              </a:solidFill>
            </a:endParaRPr>
          </a:p>
        </p:txBody>
      </p:sp>
      <p:pic>
        <p:nvPicPr>
          <p:cNvPr id="43012" name="Picture 244" descr="td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1628775"/>
            <a:ext cx="5113337"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245"/>
          <p:cNvSpPr txBox="1">
            <a:spLocks noChangeArrowheads="1"/>
          </p:cNvSpPr>
          <p:nvPr/>
        </p:nvSpPr>
        <p:spPr bwMode="auto">
          <a:xfrm>
            <a:off x="539750" y="981075"/>
            <a:ext cx="25923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Schéma de principe:</a:t>
            </a:r>
          </a:p>
        </p:txBody>
      </p:sp>
      <p:sp>
        <p:nvSpPr>
          <p:cNvPr id="43014" name="Rectangle 246"/>
          <p:cNvSpPr>
            <a:spLocks noChangeArrowheads="1"/>
          </p:cNvSpPr>
          <p:nvPr/>
        </p:nvSpPr>
        <p:spPr bwMode="auto">
          <a:xfrm>
            <a:off x="395288" y="1557338"/>
            <a:ext cx="3889375" cy="2232025"/>
          </a:xfrm>
          <a:prstGeom prst="rect">
            <a:avLst/>
          </a:prstGeom>
          <a:noFill/>
          <a:ln w="12700" algn="ctr">
            <a:solidFill>
              <a:srgbClr val="DC6308"/>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3015" name="Text Box 247"/>
          <p:cNvSpPr txBox="1">
            <a:spLocks noChangeArrowheads="1"/>
          </p:cNvSpPr>
          <p:nvPr/>
        </p:nvSpPr>
        <p:spPr bwMode="auto">
          <a:xfrm>
            <a:off x="395288" y="3716338"/>
            <a:ext cx="40322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800">
                <a:solidFill>
                  <a:srgbClr val="DC6308"/>
                </a:solidFill>
              </a:rPr>
              <a:t>TAC (Codeur Temps Amplitude)</a:t>
            </a:r>
            <a:r>
              <a:rPr lang="fr-FR"/>
              <a:t> </a:t>
            </a:r>
          </a:p>
        </p:txBody>
      </p:sp>
      <p:grpSp>
        <p:nvGrpSpPr>
          <p:cNvPr id="8505" name="Group 313"/>
          <p:cNvGrpSpPr>
            <a:grpSpLocks/>
          </p:cNvGrpSpPr>
          <p:nvPr/>
        </p:nvGrpSpPr>
        <p:grpSpPr bwMode="auto">
          <a:xfrm>
            <a:off x="323850" y="4221163"/>
            <a:ext cx="4752975" cy="2055812"/>
            <a:chOff x="204" y="2659"/>
            <a:chExt cx="2994" cy="1295"/>
          </a:xfrm>
        </p:grpSpPr>
        <p:graphicFrame>
          <p:nvGraphicFramePr>
            <p:cNvPr id="43072" name="Object 93"/>
            <p:cNvGraphicFramePr>
              <a:graphicFrameLocks noChangeAspect="1"/>
            </p:cNvGraphicFramePr>
            <p:nvPr/>
          </p:nvGraphicFramePr>
          <p:xfrm>
            <a:off x="739" y="3385"/>
            <a:ext cx="1358" cy="569"/>
          </p:xfrm>
          <a:graphic>
            <a:graphicData uri="http://schemas.openxmlformats.org/presentationml/2006/ole">
              <mc:AlternateContent xmlns:mc="http://schemas.openxmlformats.org/markup-compatibility/2006">
                <mc:Choice xmlns:v="urn:schemas-microsoft-com:vml" Requires="v">
                  <p:oleObj spid="_x0000_s43103" name="Equation" r:id="rId5" imgW="939392" imgH="393529" progId="Equation.3">
                    <p:embed/>
                  </p:oleObj>
                </mc:Choice>
                <mc:Fallback>
                  <p:oleObj name="Equation" r:id="rId5" imgW="939392" imgH="393529" progId="Equation.3">
                    <p:embed/>
                    <p:pic>
                      <p:nvPicPr>
                        <p:cNvPr id="0" name="Object 9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 y="3385"/>
                          <a:ext cx="1358" cy="56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73" name="Text Box 98"/>
            <p:cNvSpPr txBox="1">
              <a:spLocks noChangeArrowheads="1"/>
            </p:cNvSpPr>
            <p:nvPr/>
          </p:nvSpPr>
          <p:spPr bwMode="auto">
            <a:xfrm>
              <a:off x="204" y="2659"/>
              <a:ext cx="2994"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Lorsque S1 est fermé, on décharge la capacité à courant I</a:t>
              </a:r>
              <a:r>
                <a:rPr lang="fr-FR" sz="1800" baseline="-25000"/>
                <a:t>0</a:t>
              </a:r>
              <a:r>
                <a:rPr lang="fr-FR" sz="1800"/>
                <a:t> constant. La tension aux bornes de la capacité évolue comme une rampe ce qui donne:</a:t>
              </a:r>
            </a:p>
          </p:txBody>
        </p:sp>
      </p:grpSp>
      <p:sp>
        <p:nvSpPr>
          <p:cNvPr id="43017"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8502" name="Text Box 75"/>
          <p:cNvSpPr txBox="1">
            <a:spLocks noChangeArrowheads="1"/>
          </p:cNvSpPr>
          <p:nvPr/>
        </p:nvSpPr>
        <p:spPr bwMode="auto">
          <a:xfrm>
            <a:off x="5724525" y="4797425"/>
            <a:ext cx="2959100" cy="392113"/>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l-GR" sz="1800" b="1">
                <a:solidFill>
                  <a:srgbClr val="008000"/>
                </a:solidFill>
              </a:rPr>
              <a:t>Δ</a:t>
            </a:r>
            <a:r>
              <a:rPr lang="fr-FR" sz="1800" b="1">
                <a:solidFill>
                  <a:srgbClr val="008000"/>
                </a:solidFill>
              </a:rPr>
              <a:t>V= (I</a:t>
            </a:r>
            <a:r>
              <a:rPr lang="fr-FR" sz="1800" b="1" baseline="-25000">
                <a:solidFill>
                  <a:srgbClr val="008000"/>
                </a:solidFill>
              </a:rPr>
              <a:t>0</a:t>
            </a:r>
            <a:r>
              <a:rPr lang="fr-FR" sz="1800" b="1">
                <a:solidFill>
                  <a:srgbClr val="008000"/>
                </a:solidFill>
              </a:rPr>
              <a:t>/C).(t</a:t>
            </a:r>
            <a:r>
              <a:rPr lang="fr-FR" sz="1800" b="1" baseline="-25000">
                <a:solidFill>
                  <a:srgbClr val="008000"/>
                </a:solidFill>
              </a:rPr>
              <a:t>stop</a:t>
            </a:r>
            <a:r>
              <a:rPr lang="fr-FR" sz="1800" b="1">
                <a:solidFill>
                  <a:srgbClr val="008000"/>
                </a:solidFill>
              </a:rPr>
              <a:t> – t</a:t>
            </a:r>
            <a:r>
              <a:rPr lang="fr-FR" sz="1800" b="1" baseline="-25000">
                <a:solidFill>
                  <a:srgbClr val="008000"/>
                </a:solidFill>
              </a:rPr>
              <a:t>start</a:t>
            </a:r>
            <a:r>
              <a:rPr lang="fr-FR" sz="1800" b="1">
                <a:solidFill>
                  <a:srgbClr val="008000"/>
                </a:solidFill>
              </a:rPr>
              <a:t>)</a:t>
            </a:r>
            <a:r>
              <a:rPr lang="fr-FR" sz="1800"/>
              <a:t> </a:t>
            </a:r>
          </a:p>
        </p:txBody>
      </p:sp>
      <p:sp>
        <p:nvSpPr>
          <p:cNvPr id="8503" name="Text Box 311"/>
          <p:cNvSpPr txBox="1">
            <a:spLocks noChangeArrowheads="1"/>
          </p:cNvSpPr>
          <p:nvPr/>
        </p:nvSpPr>
        <p:spPr bwMode="auto">
          <a:xfrm>
            <a:off x="4500563" y="5445125"/>
            <a:ext cx="4464050"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6000" rIns="0" bIns="3600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Rq : Les signaux logiques START et STOP viennent généralement de discriminateur </a:t>
            </a:r>
          </a:p>
        </p:txBody>
      </p:sp>
      <p:grpSp>
        <p:nvGrpSpPr>
          <p:cNvPr id="8506" name="Group 314"/>
          <p:cNvGrpSpPr>
            <a:grpSpLocks/>
          </p:cNvGrpSpPr>
          <p:nvPr/>
        </p:nvGrpSpPr>
        <p:grpSpPr bwMode="auto">
          <a:xfrm>
            <a:off x="5329238" y="1092200"/>
            <a:ext cx="3779837" cy="3338513"/>
            <a:chOff x="3357" y="688"/>
            <a:chExt cx="2381" cy="2103"/>
          </a:xfrm>
        </p:grpSpPr>
        <p:sp>
          <p:nvSpPr>
            <p:cNvPr id="43021" name="Line 43"/>
            <p:cNvSpPr>
              <a:spLocks noChangeShapeType="1"/>
            </p:cNvSpPr>
            <p:nvPr/>
          </p:nvSpPr>
          <p:spPr bwMode="auto">
            <a:xfrm>
              <a:off x="3765" y="1051"/>
              <a:ext cx="190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3022" name="Line 44"/>
            <p:cNvSpPr>
              <a:spLocks noChangeShapeType="1"/>
            </p:cNvSpPr>
            <p:nvPr/>
          </p:nvSpPr>
          <p:spPr bwMode="auto">
            <a:xfrm>
              <a:off x="3765" y="1868"/>
              <a:ext cx="190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3023" name="Text Box 75"/>
            <p:cNvSpPr txBox="1">
              <a:spLocks noChangeArrowheads="1"/>
            </p:cNvSpPr>
            <p:nvPr/>
          </p:nvSpPr>
          <p:spPr bwMode="auto">
            <a:xfrm>
              <a:off x="3357" y="734"/>
              <a:ext cx="49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START</a:t>
              </a:r>
            </a:p>
          </p:txBody>
        </p:sp>
        <p:sp>
          <p:nvSpPr>
            <p:cNvPr id="43024" name="Text Box 76"/>
            <p:cNvSpPr txBox="1">
              <a:spLocks noChangeArrowheads="1"/>
            </p:cNvSpPr>
            <p:nvPr/>
          </p:nvSpPr>
          <p:spPr bwMode="auto">
            <a:xfrm>
              <a:off x="3539" y="1687"/>
              <a:ext cx="3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Vs(t)</a:t>
              </a:r>
            </a:p>
          </p:txBody>
        </p:sp>
        <p:sp>
          <p:nvSpPr>
            <p:cNvPr id="43025" name="Line 256"/>
            <p:cNvSpPr>
              <a:spLocks noChangeShapeType="1"/>
            </p:cNvSpPr>
            <p:nvPr/>
          </p:nvSpPr>
          <p:spPr bwMode="auto">
            <a:xfrm flipV="1">
              <a:off x="3856" y="791"/>
              <a:ext cx="1" cy="30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26" name="Line 257"/>
            <p:cNvSpPr>
              <a:spLocks noChangeShapeType="1"/>
            </p:cNvSpPr>
            <p:nvPr/>
          </p:nvSpPr>
          <p:spPr bwMode="auto">
            <a:xfrm flipV="1">
              <a:off x="3856" y="1747"/>
              <a:ext cx="1" cy="39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27" name="Rectangle 261"/>
            <p:cNvSpPr>
              <a:spLocks noChangeArrowheads="1"/>
            </p:cNvSpPr>
            <p:nvPr/>
          </p:nvSpPr>
          <p:spPr bwMode="auto">
            <a:xfrm>
              <a:off x="4491" y="1868"/>
              <a:ext cx="681" cy="272"/>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3028" name="Line 262"/>
            <p:cNvSpPr>
              <a:spLocks noChangeShapeType="1"/>
            </p:cNvSpPr>
            <p:nvPr/>
          </p:nvSpPr>
          <p:spPr bwMode="auto">
            <a:xfrm>
              <a:off x="4355" y="1868"/>
              <a:ext cx="90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29" name="Line 263"/>
            <p:cNvSpPr>
              <a:spLocks noChangeShapeType="1"/>
            </p:cNvSpPr>
            <p:nvPr/>
          </p:nvSpPr>
          <p:spPr bwMode="auto">
            <a:xfrm flipH="1" flipV="1">
              <a:off x="4582" y="2095"/>
              <a:ext cx="544"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30" name="Line 264"/>
            <p:cNvSpPr>
              <a:spLocks noChangeShapeType="1"/>
            </p:cNvSpPr>
            <p:nvPr/>
          </p:nvSpPr>
          <p:spPr bwMode="auto">
            <a:xfrm flipV="1">
              <a:off x="4717" y="1868"/>
              <a:ext cx="1" cy="211"/>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31" name="Line 43"/>
            <p:cNvSpPr>
              <a:spLocks noChangeShapeType="1"/>
            </p:cNvSpPr>
            <p:nvPr/>
          </p:nvSpPr>
          <p:spPr bwMode="auto">
            <a:xfrm>
              <a:off x="3781" y="1505"/>
              <a:ext cx="189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3032" name="Line 266"/>
            <p:cNvSpPr>
              <a:spLocks noChangeShapeType="1"/>
            </p:cNvSpPr>
            <p:nvPr/>
          </p:nvSpPr>
          <p:spPr bwMode="auto">
            <a:xfrm flipV="1">
              <a:off x="3856" y="1200"/>
              <a:ext cx="1" cy="3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33" name="Line 267"/>
            <p:cNvSpPr>
              <a:spLocks noChangeShapeType="1"/>
            </p:cNvSpPr>
            <p:nvPr/>
          </p:nvSpPr>
          <p:spPr bwMode="auto">
            <a:xfrm>
              <a:off x="3856" y="1505"/>
              <a:ext cx="726"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34" name="Line 268"/>
            <p:cNvSpPr>
              <a:spLocks noChangeShapeType="1"/>
            </p:cNvSpPr>
            <p:nvPr/>
          </p:nvSpPr>
          <p:spPr bwMode="auto">
            <a:xfrm flipV="1">
              <a:off x="4582" y="1369"/>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35" name="Line 269"/>
            <p:cNvSpPr>
              <a:spLocks noChangeShapeType="1"/>
            </p:cNvSpPr>
            <p:nvPr/>
          </p:nvSpPr>
          <p:spPr bwMode="auto">
            <a:xfrm>
              <a:off x="4582" y="1369"/>
              <a:ext cx="136"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36" name="Line 270"/>
            <p:cNvSpPr>
              <a:spLocks noChangeShapeType="1"/>
            </p:cNvSpPr>
            <p:nvPr/>
          </p:nvSpPr>
          <p:spPr bwMode="auto">
            <a:xfrm>
              <a:off x="4718" y="1369"/>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37" name="Line 271"/>
            <p:cNvSpPr>
              <a:spLocks noChangeShapeType="1"/>
            </p:cNvSpPr>
            <p:nvPr/>
          </p:nvSpPr>
          <p:spPr bwMode="auto">
            <a:xfrm>
              <a:off x="4718" y="1505"/>
              <a:ext cx="68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38" name="Text Box 76"/>
            <p:cNvSpPr txBox="1">
              <a:spLocks noChangeArrowheads="1"/>
            </p:cNvSpPr>
            <p:nvPr/>
          </p:nvSpPr>
          <p:spPr bwMode="auto">
            <a:xfrm>
              <a:off x="3403" y="1187"/>
              <a:ext cx="41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STOP</a:t>
              </a:r>
            </a:p>
          </p:txBody>
        </p:sp>
        <p:sp>
          <p:nvSpPr>
            <p:cNvPr id="43039" name="Text Box 273"/>
            <p:cNvSpPr txBox="1">
              <a:spLocks noChangeArrowheads="1"/>
            </p:cNvSpPr>
            <p:nvPr/>
          </p:nvSpPr>
          <p:spPr bwMode="auto">
            <a:xfrm>
              <a:off x="4083" y="1142"/>
              <a:ext cx="544" cy="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6000" rIns="0" bIns="3600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S1 fermé</a:t>
              </a:r>
            </a:p>
          </p:txBody>
        </p:sp>
        <p:sp>
          <p:nvSpPr>
            <p:cNvPr id="43040" name="Line 43"/>
            <p:cNvSpPr>
              <a:spLocks noChangeShapeType="1"/>
            </p:cNvSpPr>
            <p:nvPr/>
          </p:nvSpPr>
          <p:spPr bwMode="auto">
            <a:xfrm>
              <a:off x="3781" y="2503"/>
              <a:ext cx="189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3041" name="Line 275"/>
            <p:cNvSpPr>
              <a:spLocks noChangeShapeType="1"/>
            </p:cNvSpPr>
            <p:nvPr/>
          </p:nvSpPr>
          <p:spPr bwMode="auto">
            <a:xfrm flipV="1">
              <a:off x="3856" y="2198"/>
              <a:ext cx="1" cy="3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42" name="Line 276"/>
            <p:cNvSpPr>
              <a:spLocks noChangeShapeType="1"/>
            </p:cNvSpPr>
            <p:nvPr/>
          </p:nvSpPr>
          <p:spPr bwMode="auto">
            <a:xfrm>
              <a:off x="3856" y="2503"/>
              <a:ext cx="1270"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43" name="Line 277"/>
            <p:cNvSpPr>
              <a:spLocks noChangeShapeType="1"/>
            </p:cNvSpPr>
            <p:nvPr/>
          </p:nvSpPr>
          <p:spPr bwMode="auto">
            <a:xfrm flipV="1">
              <a:off x="5126" y="2367"/>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44" name="Line 278"/>
            <p:cNvSpPr>
              <a:spLocks noChangeShapeType="1"/>
            </p:cNvSpPr>
            <p:nvPr/>
          </p:nvSpPr>
          <p:spPr bwMode="auto">
            <a:xfrm>
              <a:off x="5126" y="2367"/>
              <a:ext cx="136"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45" name="Line 279"/>
            <p:cNvSpPr>
              <a:spLocks noChangeShapeType="1"/>
            </p:cNvSpPr>
            <p:nvPr/>
          </p:nvSpPr>
          <p:spPr bwMode="auto">
            <a:xfrm>
              <a:off x="5262" y="2367"/>
              <a:ext cx="0" cy="136"/>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46" name="Line 280"/>
            <p:cNvSpPr>
              <a:spLocks noChangeShapeType="1"/>
            </p:cNvSpPr>
            <p:nvPr/>
          </p:nvSpPr>
          <p:spPr bwMode="auto">
            <a:xfrm>
              <a:off x="5262" y="2503"/>
              <a:ext cx="363" cy="0"/>
            </a:xfrm>
            <a:prstGeom prst="line">
              <a:avLst/>
            </a:prstGeom>
            <a:noFill/>
            <a:ln w="381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47" name="Text Box 281"/>
            <p:cNvSpPr txBox="1">
              <a:spLocks noChangeArrowheads="1"/>
            </p:cNvSpPr>
            <p:nvPr/>
          </p:nvSpPr>
          <p:spPr bwMode="auto">
            <a:xfrm>
              <a:off x="4945" y="2503"/>
              <a:ext cx="4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S3 fermé</a:t>
              </a:r>
            </a:p>
          </p:txBody>
        </p:sp>
        <p:sp>
          <p:nvSpPr>
            <p:cNvPr id="43048" name="Line 282"/>
            <p:cNvSpPr>
              <a:spLocks noChangeShapeType="1"/>
            </p:cNvSpPr>
            <p:nvPr/>
          </p:nvSpPr>
          <p:spPr bwMode="auto">
            <a:xfrm>
              <a:off x="5126" y="1868"/>
              <a:ext cx="5" cy="23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49" name="Line 283"/>
            <p:cNvSpPr>
              <a:spLocks noChangeShapeType="1"/>
            </p:cNvSpPr>
            <p:nvPr/>
          </p:nvSpPr>
          <p:spPr bwMode="auto">
            <a:xfrm>
              <a:off x="5126" y="2095"/>
              <a:ext cx="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50" name="Text Box 284"/>
            <p:cNvSpPr txBox="1">
              <a:spLocks noChangeArrowheads="1"/>
            </p:cNvSpPr>
            <p:nvPr/>
          </p:nvSpPr>
          <p:spPr bwMode="auto">
            <a:xfrm>
              <a:off x="4038" y="2367"/>
              <a:ext cx="907"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S3 ouvert</a:t>
              </a:r>
            </a:p>
          </p:txBody>
        </p:sp>
        <p:sp>
          <p:nvSpPr>
            <p:cNvPr id="43051" name="Line 285"/>
            <p:cNvSpPr>
              <a:spLocks noChangeShapeType="1"/>
            </p:cNvSpPr>
            <p:nvPr/>
          </p:nvSpPr>
          <p:spPr bwMode="auto">
            <a:xfrm>
              <a:off x="4173" y="870"/>
              <a:ext cx="1" cy="127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52" name="Text Box 286"/>
            <p:cNvSpPr txBox="1">
              <a:spLocks noChangeArrowheads="1"/>
            </p:cNvSpPr>
            <p:nvPr/>
          </p:nvSpPr>
          <p:spPr bwMode="auto">
            <a:xfrm>
              <a:off x="4649" y="1661"/>
              <a:ext cx="363"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CAN</a:t>
              </a:r>
            </a:p>
          </p:txBody>
        </p:sp>
        <p:sp>
          <p:nvSpPr>
            <p:cNvPr id="43053" name="Text Box 76"/>
            <p:cNvSpPr txBox="1">
              <a:spLocks noChangeArrowheads="1"/>
            </p:cNvSpPr>
            <p:nvPr/>
          </p:nvSpPr>
          <p:spPr bwMode="auto">
            <a:xfrm>
              <a:off x="3555" y="2140"/>
              <a:ext cx="34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RAZ</a:t>
              </a:r>
            </a:p>
          </p:txBody>
        </p:sp>
        <p:sp>
          <p:nvSpPr>
            <p:cNvPr id="43054" name="Text Box 288"/>
            <p:cNvSpPr txBox="1">
              <a:spLocks noChangeArrowheads="1"/>
            </p:cNvSpPr>
            <p:nvPr/>
          </p:nvSpPr>
          <p:spPr bwMode="auto">
            <a:xfrm>
              <a:off x="4763" y="1142"/>
              <a:ext cx="726"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 S1 ouvert</a:t>
              </a:r>
            </a:p>
          </p:txBody>
        </p:sp>
        <p:sp>
          <p:nvSpPr>
            <p:cNvPr id="43055" name="Text Box 75"/>
            <p:cNvSpPr txBox="1">
              <a:spLocks noChangeArrowheads="1"/>
            </p:cNvSpPr>
            <p:nvPr/>
          </p:nvSpPr>
          <p:spPr bwMode="auto">
            <a:xfrm>
              <a:off x="4718" y="1868"/>
              <a:ext cx="28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l-GR" sz="1400" b="1">
                  <a:solidFill>
                    <a:srgbClr val="008000"/>
                  </a:solidFill>
                </a:rPr>
                <a:t>Δ</a:t>
              </a:r>
              <a:r>
                <a:rPr lang="fr-FR" sz="1400" b="1">
                  <a:solidFill>
                    <a:srgbClr val="008000"/>
                  </a:solidFill>
                </a:rPr>
                <a:t>V</a:t>
              </a:r>
              <a:endParaRPr lang="fr-FR" sz="1400"/>
            </a:p>
          </p:txBody>
        </p:sp>
        <p:sp>
          <p:nvSpPr>
            <p:cNvPr id="43056" name="Text Box 293"/>
            <p:cNvSpPr txBox="1">
              <a:spLocks noChangeArrowheads="1"/>
            </p:cNvSpPr>
            <p:nvPr/>
          </p:nvSpPr>
          <p:spPr bwMode="auto">
            <a:xfrm>
              <a:off x="4830" y="688"/>
              <a:ext cx="90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200">
                  <a:solidFill>
                    <a:schemeClr val="accent2"/>
                  </a:solidFill>
                </a:rPr>
                <a:t>S2 fonctionne à l’inverse de S1</a:t>
              </a:r>
            </a:p>
          </p:txBody>
        </p:sp>
        <p:sp>
          <p:nvSpPr>
            <p:cNvPr id="43057" name="Line 295"/>
            <p:cNvSpPr>
              <a:spLocks noChangeShapeType="1"/>
            </p:cNvSpPr>
            <p:nvPr/>
          </p:nvSpPr>
          <p:spPr bwMode="auto">
            <a:xfrm>
              <a:off x="3856" y="1051"/>
              <a:ext cx="318" cy="0"/>
            </a:xfrm>
            <a:prstGeom prst="line">
              <a:avLst/>
            </a:prstGeom>
            <a:noFill/>
            <a:ln w="38100">
              <a:solidFill>
                <a:srgbClr val="DC6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58" name="Line 296"/>
            <p:cNvSpPr>
              <a:spLocks noChangeShapeType="1"/>
            </p:cNvSpPr>
            <p:nvPr/>
          </p:nvSpPr>
          <p:spPr bwMode="auto">
            <a:xfrm flipV="1">
              <a:off x="4174" y="915"/>
              <a:ext cx="0" cy="136"/>
            </a:xfrm>
            <a:prstGeom prst="line">
              <a:avLst/>
            </a:prstGeom>
            <a:noFill/>
            <a:ln w="38100">
              <a:solidFill>
                <a:srgbClr val="DC6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59" name="Line 297"/>
            <p:cNvSpPr>
              <a:spLocks noChangeShapeType="1"/>
            </p:cNvSpPr>
            <p:nvPr/>
          </p:nvSpPr>
          <p:spPr bwMode="auto">
            <a:xfrm>
              <a:off x="4174" y="915"/>
              <a:ext cx="136" cy="0"/>
            </a:xfrm>
            <a:prstGeom prst="line">
              <a:avLst/>
            </a:prstGeom>
            <a:noFill/>
            <a:ln w="38100">
              <a:solidFill>
                <a:srgbClr val="DC6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0" name="Line 298"/>
            <p:cNvSpPr>
              <a:spLocks noChangeShapeType="1"/>
            </p:cNvSpPr>
            <p:nvPr/>
          </p:nvSpPr>
          <p:spPr bwMode="auto">
            <a:xfrm>
              <a:off x="4310" y="915"/>
              <a:ext cx="0" cy="136"/>
            </a:xfrm>
            <a:prstGeom prst="line">
              <a:avLst/>
            </a:prstGeom>
            <a:noFill/>
            <a:ln w="38100">
              <a:solidFill>
                <a:srgbClr val="DC6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1" name="Line 299"/>
            <p:cNvSpPr>
              <a:spLocks noChangeShapeType="1"/>
            </p:cNvSpPr>
            <p:nvPr/>
          </p:nvSpPr>
          <p:spPr bwMode="auto">
            <a:xfrm>
              <a:off x="4310" y="1051"/>
              <a:ext cx="680" cy="0"/>
            </a:xfrm>
            <a:prstGeom prst="line">
              <a:avLst/>
            </a:prstGeom>
            <a:noFill/>
            <a:ln w="38100">
              <a:solidFill>
                <a:srgbClr val="DC63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2" name="Line 300"/>
            <p:cNvSpPr>
              <a:spLocks noChangeShapeType="1"/>
            </p:cNvSpPr>
            <p:nvPr/>
          </p:nvSpPr>
          <p:spPr bwMode="auto">
            <a:xfrm>
              <a:off x="4582" y="870"/>
              <a:ext cx="0" cy="12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3" name="Line 301"/>
            <p:cNvSpPr>
              <a:spLocks noChangeShapeType="1"/>
            </p:cNvSpPr>
            <p:nvPr/>
          </p:nvSpPr>
          <p:spPr bwMode="auto">
            <a:xfrm flipH="1" flipV="1">
              <a:off x="4174" y="1868"/>
              <a:ext cx="408" cy="22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4" name="Line 302"/>
            <p:cNvSpPr>
              <a:spLocks noChangeShapeType="1"/>
            </p:cNvSpPr>
            <p:nvPr/>
          </p:nvSpPr>
          <p:spPr bwMode="auto">
            <a:xfrm flipH="1" flipV="1">
              <a:off x="3856" y="1868"/>
              <a:ext cx="318"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5" name="Line 303"/>
            <p:cNvSpPr>
              <a:spLocks noChangeShapeType="1"/>
            </p:cNvSpPr>
            <p:nvPr/>
          </p:nvSpPr>
          <p:spPr bwMode="auto">
            <a:xfrm flipH="1" flipV="1">
              <a:off x="5126" y="1868"/>
              <a:ext cx="318"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6" name="Line 304"/>
            <p:cNvSpPr>
              <a:spLocks noChangeShapeType="1"/>
            </p:cNvSpPr>
            <p:nvPr/>
          </p:nvSpPr>
          <p:spPr bwMode="auto">
            <a:xfrm>
              <a:off x="4174" y="1278"/>
              <a:ext cx="408" cy="0"/>
            </a:xfrm>
            <a:prstGeom prst="line">
              <a:avLst/>
            </a:prstGeom>
            <a:noFill/>
            <a:ln w="9525">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7" name="Line 305"/>
            <p:cNvSpPr>
              <a:spLocks noChangeShapeType="1"/>
            </p:cNvSpPr>
            <p:nvPr/>
          </p:nvSpPr>
          <p:spPr bwMode="auto">
            <a:xfrm>
              <a:off x="4582" y="1278"/>
              <a:ext cx="1043" cy="0"/>
            </a:xfrm>
            <a:prstGeom prst="line">
              <a:avLst/>
            </a:prstGeom>
            <a:noFill/>
            <a:ln w="9525">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8" name="Line 306"/>
            <p:cNvSpPr>
              <a:spLocks noChangeShapeType="1"/>
            </p:cNvSpPr>
            <p:nvPr/>
          </p:nvSpPr>
          <p:spPr bwMode="auto">
            <a:xfrm flipH="1">
              <a:off x="5126" y="1738"/>
              <a:ext cx="3" cy="6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069" name="Text Box 307"/>
            <p:cNvSpPr txBox="1">
              <a:spLocks noChangeArrowheads="1"/>
            </p:cNvSpPr>
            <p:nvPr/>
          </p:nvSpPr>
          <p:spPr bwMode="auto">
            <a:xfrm>
              <a:off x="4037" y="688"/>
              <a:ext cx="454"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t</a:t>
              </a:r>
              <a:r>
                <a:rPr lang="fr-FR" sz="1400" baseline="-25000"/>
                <a:t>start</a:t>
              </a:r>
            </a:p>
          </p:txBody>
        </p:sp>
        <p:sp>
          <p:nvSpPr>
            <p:cNvPr id="43070" name="Text Box 308"/>
            <p:cNvSpPr txBox="1">
              <a:spLocks noChangeArrowheads="1"/>
            </p:cNvSpPr>
            <p:nvPr/>
          </p:nvSpPr>
          <p:spPr bwMode="auto">
            <a:xfrm>
              <a:off x="4446" y="688"/>
              <a:ext cx="31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t</a:t>
              </a:r>
              <a:r>
                <a:rPr lang="fr-FR" sz="1400" baseline="-25000"/>
                <a:t>stop</a:t>
              </a:r>
            </a:p>
          </p:txBody>
        </p:sp>
        <p:sp>
          <p:nvSpPr>
            <p:cNvPr id="43071" name="Line 312"/>
            <p:cNvSpPr>
              <a:spLocks noChangeShapeType="1"/>
            </p:cNvSpPr>
            <p:nvPr/>
          </p:nvSpPr>
          <p:spPr bwMode="auto">
            <a:xfrm>
              <a:off x="4581" y="1797"/>
              <a:ext cx="52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8505"/>
                                        </p:tgtEl>
                                        <p:attrNameLst>
                                          <p:attrName>style.visibility</p:attrName>
                                        </p:attrNameLst>
                                      </p:cBhvr>
                                      <p:to>
                                        <p:strVal val="visible"/>
                                      </p:to>
                                    </p:set>
                                    <p:anim calcmode="lin" valueType="num">
                                      <p:cBhvr>
                                        <p:cTn id="7" dur="500" fill="hold"/>
                                        <p:tgtEl>
                                          <p:spTgt spid="8505"/>
                                        </p:tgtEl>
                                        <p:attrNameLst>
                                          <p:attrName>ppt_w</p:attrName>
                                        </p:attrNameLst>
                                      </p:cBhvr>
                                      <p:tavLst>
                                        <p:tav tm="0">
                                          <p:val>
                                            <p:fltVal val="0"/>
                                          </p:val>
                                        </p:tav>
                                        <p:tav tm="100000">
                                          <p:val>
                                            <p:strVal val="#ppt_w"/>
                                          </p:val>
                                        </p:tav>
                                      </p:tavLst>
                                    </p:anim>
                                    <p:anim calcmode="lin" valueType="num">
                                      <p:cBhvr>
                                        <p:cTn id="8" dur="500" fill="hold"/>
                                        <p:tgtEl>
                                          <p:spTgt spid="8505"/>
                                        </p:tgtEl>
                                        <p:attrNameLst>
                                          <p:attrName>ppt_h</p:attrName>
                                        </p:attrNameLst>
                                      </p:cBhvr>
                                      <p:tavLst>
                                        <p:tav tm="0">
                                          <p:val>
                                            <p:fltVal val="0"/>
                                          </p:val>
                                        </p:tav>
                                        <p:tav tm="100000">
                                          <p:val>
                                            <p:strVal val="#ppt_h"/>
                                          </p:val>
                                        </p:tav>
                                      </p:tavLst>
                                    </p:anim>
                                    <p:animEffect transition="in" filter="fade">
                                      <p:cBhvr>
                                        <p:cTn id="9" dur="500"/>
                                        <p:tgtEl>
                                          <p:spTgt spid="850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8506"/>
                                        </p:tgtEl>
                                        <p:attrNameLst>
                                          <p:attrName>style.visibility</p:attrName>
                                        </p:attrNameLst>
                                      </p:cBhvr>
                                      <p:to>
                                        <p:strVal val="visible"/>
                                      </p:to>
                                    </p:set>
                                    <p:anim calcmode="lin" valueType="num">
                                      <p:cBhvr>
                                        <p:cTn id="14" dur="500" fill="hold"/>
                                        <p:tgtEl>
                                          <p:spTgt spid="8506"/>
                                        </p:tgtEl>
                                        <p:attrNameLst>
                                          <p:attrName>ppt_w</p:attrName>
                                        </p:attrNameLst>
                                      </p:cBhvr>
                                      <p:tavLst>
                                        <p:tav tm="0">
                                          <p:val>
                                            <p:fltVal val="0"/>
                                          </p:val>
                                        </p:tav>
                                        <p:tav tm="100000">
                                          <p:val>
                                            <p:strVal val="#ppt_w"/>
                                          </p:val>
                                        </p:tav>
                                      </p:tavLst>
                                    </p:anim>
                                    <p:anim calcmode="lin" valueType="num">
                                      <p:cBhvr>
                                        <p:cTn id="15" dur="500" fill="hold"/>
                                        <p:tgtEl>
                                          <p:spTgt spid="8506"/>
                                        </p:tgtEl>
                                        <p:attrNameLst>
                                          <p:attrName>ppt_h</p:attrName>
                                        </p:attrNameLst>
                                      </p:cBhvr>
                                      <p:tavLst>
                                        <p:tav tm="0">
                                          <p:val>
                                            <p:fltVal val="0"/>
                                          </p:val>
                                        </p:tav>
                                        <p:tav tm="100000">
                                          <p:val>
                                            <p:strVal val="#ppt_h"/>
                                          </p:val>
                                        </p:tav>
                                      </p:tavLst>
                                    </p:anim>
                                    <p:animEffect transition="in" filter="fade">
                                      <p:cBhvr>
                                        <p:cTn id="16" dur="500"/>
                                        <p:tgtEl>
                                          <p:spTgt spid="850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8502"/>
                                        </p:tgtEl>
                                        <p:attrNameLst>
                                          <p:attrName>style.visibility</p:attrName>
                                        </p:attrNameLst>
                                      </p:cBhvr>
                                      <p:to>
                                        <p:strVal val="visible"/>
                                      </p:to>
                                    </p:set>
                                    <p:anim calcmode="lin" valueType="num">
                                      <p:cBhvr>
                                        <p:cTn id="21" dur="500" fill="hold"/>
                                        <p:tgtEl>
                                          <p:spTgt spid="8502"/>
                                        </p:tgtEl>
                                        <p:attrNameLst>
                                          <p:attrName>ppt_w</p:attrName>
                                        </p:attrNameLst>
                                      </p:cBhvr>
                                      <p:tavLst>
                                        <p:tav tm="0">
                                          <p:val>
                                            <p:fltVal val="0"/>
                                          </p:val>
                                        </p:tav>
                                        <p:tav tm="100000">
                                          <p:val>
                                            <p:strVal val="#ppt_w"/>
                                          </p:val>
                                        </p:tav>
                                      </p:tavLst>
                                    </p:anim>
                                    <p:anim calcmode="lin" valueType="num">
                                      <p:cBhvr>
                                        <p:cTn id="22" dur="500" fill="hold"/>
                                        <p:tgtEl>
                                          <p:spTgt spid="8502"/>
                                        </p:tgtEl>
                                        <p:attrNameLst>
                                          <p:attrName>ppt_h</p:attrName>
                                        </p:attrNameLst>
                                      </p:cBhvr>
                                      <p:tavLst>
                                        <p:tav tm="0">
                                          <p:val>
                                            <p:fltVal val="0"/>
                                          </p:val>
                                        </p:tav>
                                        <p:tav tm="100000">
                                          <p:val>
                                            <p:strVal val="#ppt_h"/>
                                          </p:val>
                                        </p:tav>
                                      </p:tavLst>
                                    </p:anim>
                                    <p:animEffect transition="in" filter="fade">
                                      <p:cBhvr>
                                        <p:cTn id="23" dur="500"/>
                                        <p:tgtEl>
                                          <p:spTgt spid="85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8503"/>
                                        </p:tgtEl>
                                        <p:attrNameLst>
                                          <p:attrName>style.visibility</p:attrName>
                                        </p:attrNameLst>
                                      </p:cBhvr>
                                      <p:to>
                                        <p:strVal val="visible"/>
                                      </p:to>
                                    </p:set>
                                    <p:anim calcmode="lin" valueType="num">
                                      <p:cBhvr>
                                        <p:cTn id="28" dur="500" fill="hold"/>
                                        <p:tgtEl>
                                          <p:spTgt spid="8503"/>
                                        </p:tgtEl>
                                        <p:attrNameLst>
                                          <p:attrName>ppt_w</p:attrName>
                                        </p:attrNameLst>
                                      </p:cBhvr>
                                      <p:tavLst>
                                        <p:tav tm="0">
                                          <p:val>
                                            <p:fltVal val="0"/>
                                          </p:val>
                                        </p:tav>
                                        <p:tav tm="100000">
                                          <p:val>
                                            <p:strVal val="#ppt_w"/>
                                          </p:val>
                                        </p:tav>
                                      </p:tavLst>
                                    </p:anim>
                                    <p:anim calcmode="lin" valueType="num">
                                      <p:cBhvr>
                                        <p:cTn id="29" dur="500" fill="hold"/>
                                        <p:tgtEl>
                                          <p:spTgt spid="8503"/>
                                        </p:tgtEl>
                                        <p:attrNameLst>
                                          <p:attrName>ppt_h</p:attrName>
                                        </p:attrNameLst>
                                      </p:cBhvr>
                                      <p:tavLst>
                                        <p:tav tm="0">
                                          <p:val>
                                            <p:fltVal val="0"/>
                                          </p:val>
                                        </p:tav>
                                        <p:tav tm="100000">
                                          <p:val>
                                            <p:strVal val="#ppt_h"/>
                                          </p:val>
                                        </p:tav>
                                      </p:tavLst>
                                    </p:anim>
                                    <p:animEffect transition="in" filter="fade">
                                      <p:cBhvr>
                                        <p:cTn id="30" dur="500"/>
                                        <p:tgtEl>
                                          <p:spTgt spid="8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2" grpId="0" animBg="1"/>
      <p:bldP spid="850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41"/>
          <p:cNvSpPr txBox="1">
            <a:spLocks noChangeArrowheads="1"/>
          </p:cNvSpPr>
          <p:nvPr/>
        </p:nvSpPr>
        <p:spPr bwMode="auto">
          <a:xfrm>
            <a:off x="1898650" y="3879850"/>
            <a:ext cx="12969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sz="1400">
                <a:solidFill>
                  <a:srgbClr val="FF0000"/>
                </a:solidFill>
                <a:cs typeface="Times New Roman" pitchFamily="18" charset="0"/>
              </a:rPr>
              <a:t> i</a:t>
            </a:r>
            <a:r>
              <a:rPr lang="en-US" sz="1400" baseline="-30000">
                <a:solidFill>
                  <a:srgbClr val="FF0000"/>
                </a:solidFill>
                <a:cs typeface="Times New Roman" pitchFamily="18" charset="0"/>
              </a:rPr>
              <a:t>1</a:t>
            </a:r>
            <a:r>
              <a:rPr lang="en-US" sz="1400">
                <a:solidFill>
                  <a:srgbClr val="FF0000"/>
                </a:solidFill>
                <a:cs typeface="Times New Roman" pitchFamily="18" charset="0"/>
              </a:rPr>
              <a:t>(t)</a:t>
            </a:r>
            <a:endParaRPr lang="en-US"/>
          </a:p>
        </p:txBody>
      </p:sp>
      <p:sp>
        <p:nvSpPr>
          <p:cNvPr id="44035" name="Rectangle 120" descr="blanc)"/>
          <p:cNvSpPr>
            <a:spLocks noChangeArrowheads="1"/>
          </p:cNvSpPr>
          <p:nvPr/>
        </p:nvSpPr>
        <p:spPr bwMode="auto">
          <a:xfrm rot="5400000">
            <a:off x="2651125" y="3614738"/>
            <a:ext cx="144463" cy="325437"/>
          </a:xfrm>
          <a:prstGeom prst="rect">
            <a:avLst/>
          </a:prstGeom>
          <a:pattFill prst="dkVert">
            <a:fgClr>
              <a:srgbClr val="FF0000"/>
            </a:fgClr>
            <a:bgClr>
              <a:srgbClr val="FFFFFF"/>
            </a:bgClr>
          </a:pattFill>
          <a:ln w="9525">
            <a:solidFill>
              <a:srgbClr val="000000"/>
            </a:solidFill>
            <a:miter lim="800000"/>
            <a:headEnd/>
            <a:tailEnd/>
          </a:ln>
        </p:spPr>
        <p:txBody>
          <a:bodyPr rot="10800000" vert="eaVert"/>
          <a:lstStyle/>
          <a:p>
            <a:endParaRPr lang="fr-FR" sz="1800"/>
          </a:p>
        </p:txBody>
      </p:sp>
      <p:grpSp>
        <p:nvGrpSpPr>
          <p:cNvPr id="44036" name="Group 132"/>
          <p:cNvGrpSpPr>
            <a:grpSpLocks/>
          </p:cNvGrpSpPr>
          <p:nvPr/>
        </p:nvGrpSpPr>
        <p:grpSpPr bwMode="auto">
          <a:xfrm>
            <a:off x="2452688" y="4059238"/>
            <a:ext cx="506412" cy="433387"/>
            <a:chOff x="9348" y="8721"/>
            <a:chExt cx="798" cy="684"/>
          </a:xfrm>
        </p:grpSpPr>
        <p:sp>
          <p:nvSpPr>
            <p:cNvPr id="44183" name="AutoShape 137"/>
            <p:cNvSpPr>
              <a:spLocks noChangeArrowheads="1"/>
            </p:cNvSpPr>
            <p:nvPr/>
          </p:nvSpPr>
          <p:spPr bwMode="auto">
            <a:xfrm rot="5400000">
              <a:off x="9405" y="8664"/>
              <a:ext cx="684" cy="798"/>
            </a:xfrm>
            <a:prstGeom prst="triangle">
              <a:avLst>
                <a:gd name="adj" fmla="val 50000"/>
              </a:avLst>
            </a:prstGeom>
            <a:solidFill>
              <a:srgbClr val="FF66CC"/>
            </a:solidFill>
            <a:ln w="9525">
              <a:solidFill>
                <a:srgbClr val="000000"/>
              </a:solidFill>
              <a:miter lim="800000"/>
              <a:headEnd/>
              <a:tailEnd/>
            </a:ln>
          </p:spPr>
          <p:txBody>
            <a:bodyPr rot="10800000" vert="eaVert"/>
            <a:lstStyle/>
            <a:p>
              <a:endParaRPr lang="fr-FR" sz="1800"/>
            </a:p>
          </p:txBody>
        </p:sp>
        <p:sp>
          <p:nvSpPr>
            <p:cNvPr id="44184" name="Line 136"/>
            <p:cNvSpPr>
              <a:spLocks noChangeShapeType="1"/>
            </p:cNvSpPr>
            <p:nvPr/>
          </p:nvSpPr>
          <p:spPr bwMode="auto">
            <a:xfrm>
              <a:off x="9405" y="8892"/>
              <a:ext cx="11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4185" name="Group 133"/>
            <p:cNvGrpSpPr>
              <a:grpSpLocks/>
            </p:cNvGrpSpPr>
            <p:nvPr/>
          </p:nvGrpSpPr>
          <p:grpSpPr bwMode="auto">
            <a:xfrm>
              <a:off x="9405" y="9177"/>
              <a:ext cx="114" cy="114"/>
              <a:chOff x="9645" y="9063"/>
              <a:chExt cx="114" cy="114"/>
            </a:xfrm>
          </p:grpSpPr>
          <p:sp>
            <p:nvSpPr>
              <p:cNvPr id="44186" name="Line 135"/>
              <p:cNvSpPr>
                <a:spLocks noChangeShapeType="1"/>
              </p:cNvSpPr>
              <p:nvPr/>
            </p:nvSpPr>
            <p:spPr bwMode="auto">
              <a:xfrm>
                <a:off x="9645" y="9120"/>
                <a:ext cx="11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87" name="Line 134"/>
              <p:cNvSpPr>
                <a:spLocks noChangeShapeType="1"/>
              </p:cNvSpPr>
              <p:nvPr/>
            </p:nvSpPr>
            <p:spPr bwMode="auto">
              <a:xfrm rot="-5400000">
                <a:off x="9645" y="9120"/>
                <a:ext cx="11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44037" name="Text Box 117"/>
          <p:cNvSpPr txBox="1">
            <a:spLocks noChangeArrowheads="1"/>
          </p:cNvSpPr>
          <p:nvPr/>
        </p:nvSpPr>
        <p:spPr bwMode="auto">
          <a:xfrm>
            <a:off x="2562225" y="3489325"/>
            <a:ext cx="3254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000">
                <a:cs typeface="Times New Roman" pitchFamily="18" charset="0"/>
              </a:rPr>
              <a:t>R</a:t>
            </a:r>
            <a:r>
              <a:rPr lang="en-US" sz="1000" baseline="-30000">
                <a:cs typeface="Times New Roman" pitchFamily="18" charset="0"/>
              </a:rPr>
              <a:t>f</a:t>
            </a:r>
            <a:endParaRPr lang="en-US" sz="1800"/>
          </a:p>
        </p:txBody>
      </p:sp>
      <p:sp>
        <p:nvSpPr>
          <p:cNvPr id="44038" name="Text Box 7"/>
          <p:cNvSpPr txBox="1">
            <a:spLocks noChangeArrowheads="1"/>
          </p:cNvSpPr>
          <p:nvPr/>
        </p:nvSpPr>
        <p:spPr bwMode="auto">
          <a:xfrm>
            <a:off x="2959100" y="4425950"/>
            <a:ext cx="977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000" i="1">
                <a:cs typeface="Times New Roman" pitchFamily="18" charset="0"/>
              </a:rPr>
              <a:t>Ligne</a:t>
            </a:r>
            <a:endParaRPr lang="fr-FR" sz="1100"/>
          </a:p>
          <a:p>
            <a:pPr algn="ctr"/>
            <a:r>
              <a:rPr lang="en-US" sz="1000" i="1">
                <a:cs typeface="Times New Roman" pitchFamily="18" charset="0"/>
              </a:rPr>
              <a:t>à retard</a:t>
            </a:r>
            <a:endParaRPr lang="en-US" sz="1800"/>
          </a:p>
        </p:txBody>
      </p:sp>
      <p:sp>
        <p:nvSpPr>
          <p:cNvPr id="44039" name="Line 195"/>
          <p:cNvSpPr>
            <a:spLocks noChangeShapeType="1"/>
          </p:cNvSpPr>
          <p:nvPr/>
        </p:nvSpPr>
        <p:spPr bwMode="auto">
          <a:xfrm>
            <a:off x="1962150" y="4164013"/>
            <a:ext cx="476250" cy="9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45" name="Text Box 106"/>
          <p:cNvSpPr txBox="1">
            <a:spLocks noChangeArrowheads="1"/>
          </p:cNvSpPr>
          <p:nvPr/>
        </p:nvSpPr>
        <p:spPr bwMode="auto">
          <a:xfrm>
            <a:off x="7092950" y="3357563"/>
            <a:ext cx="1908175" cy="719137"/>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lIns="0" rIns="0"/>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a:cs typeface="Times New Roman" pitchFamily="18" charset="0"/>
              </a:rPr>
              <a:t>Temps de vol de </a:t>
            </a:r>
            <a:endParaRPr lang="fr-FR" sz="1400"/>
          </a:p>
          <a:p>
            <a:pPr algn="ctr"/>
            <a:r>
              <a:rPr lang="en-US" sz="1400">
                <a:cs typeface="Times New Roman" pitchFamily="18" charset="0"/>
              </a:rPr>
              <a:t>la particule de D</a:t>
            </a:r>
            <a:r>
              <a:rPr lang="en-US" sz="1400" baseline="-30000">
                <a:cs typeface="Times New Roman" pitchFamily="18" charset="0"/>
              </a:rPr>
              <a:t>0</a:t>
            </a:r>
            <a:r>
              <a:rPr lang="en-US" sz="1400">
                <a:cs typeface="Times New Roman" pitchFamily="18" charset="0"/>
              </a:rPr>
              <a:t> à D</a:t>
            </a:r>
            <a:r>
              <a:rPr lang="en-US" sz="1400" baseline="-30000">
                <a:cs typeface="Times New Roman" pitchFamily="18" charset="0"/>
              </a:rPr>
              <a:t>1</a:t>
            </a:r>
          </a:p>
          <a:p>
            <a:pPr algn="ctr"/>
            <a:r>
              <a:rPr lang="el-GR" sz="1400">
                <a:cs typeface="Times New Roman" pitchFamily="18" charset="0"/>
              </a:rPr>
              <a:t>Δ</a:t>
            </a:r>
            <a:r>
              <a:rPr lang="en-US" sz="1400">
                <a:cs typeface="Times New Roman" pitchFamily="18" charset="0"/>
              </a:rPr>
              <a:t>T</a:t>
            </a:r>
            <a:endParaRPr lang="en-US" sz="1400"/>
          </a:p>
        </p:txBody>
      </p:sp>
      <p:grpSp>
        <p:nvGrpSpPr>
          <p:cNvPr id="44041" name="Group 111"/>
          <p:cNvGrpSpPr>
            <a:grpSpLocks/>
          </p:cNvGrpSpPr>
          <p:nvPr/>
        </p:nvGrpSpPr>
        <p:grpSpPr bwMode="auto">
          <a:xfrm>
            <a:off x="1262063" y="3954463"/>
            <a:ext cx="434975" cy="433387"/>
            <a:chOff x="5700" y="5301"/>
            <a:chExt cx="684" cy="684"/>
          </a:xfrm>
        </p:grpSpPr>
        <p:sp>
          <p:nvSpPr>
            <p:cNvPr id="44181" name="Rectangle 113"/>
            <p:cNvSpPr>
              <a:spLocks noChangeArrowheads="1"/>
            </p:cNvSpPr>
            <p:nvPr/>
          </p:nvSpPr>
          <p:spPr bwMode="auto">
            <a:xfrm>
              <a:off x="5757" y="5301"/>
              <a:ext cx="570" cy="684"/>
            </a:xfrm>
            <a:prstGeom prst="rect">
              <a:avLst/>
            </a:prstGeom>
            <a:solidFill>
              <a:srgbClr val="FFFFFF"/>
            </a:solidFill>
            <a:ln w="9525">
              <a:solidFill>
                <a:srgbClr val="000000"/>
              </a:solidFill>
              <a:miter lim="800000"/>
              <a:headEnd/>
              <a:tailEnd/>
            </a:ln>
          </p:spPr>
          <p:txBody>
            <a:bodyPr/>
            <a:lstStyle/>
            <a:p>
              <a:endParaRPr lang="fr-FR" sz="1800"/>
            </a:p>
          </p:txBody>
        </p:sp>
        <p:sp>
          <p:nvSpPr>
            <p:cNvPr id="44182" name="Text Box 112"/>
            <p:cNvSpPr txBox="1">
              <a:spLocks noChangeArrowheads="1"/>
            </p:cNvSpPr>
            <p:nvPr/>
          </p:nvSpPr>
          <p:spPr bwMode="auto">
            <a:xfrm>
              <a:off x="5700" y="5358"/>
              <a:ext cx="684"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cs typeface="Times New Roman" pitchFamily="18" charset="0"/>
                </a:rPr>
                <a:t>D</a:t>
              </a:r>
              <a:r>
                <a:rPr lang="en-US" sz="1400" b="1" baseline="-30000">
                  <a:cs typeface="Times New Roman" pitchFamily="18" charset="0"/>
                </a:rPr>
                <a:t>0</a:t>
              </a:r>
              <a:endParaRPr lang="en-US" sz="1400" b="1">
                <a:cs typeface="Times New Roman" pitchFamily="18" charset="0"/>
              </a:endParaRPr>
            </a:p>
            <a:p>
              <a:endParaRPr lang="en-US" sz="1800"/>
            </a:p>
          </p:txBody>
        </p:sp>
      </p:grpSp>
      <p:sp>
        <p:nvSpPr>
          <p:cNvPr id="3251" name="Oval 179">
            <a:hlinkClick r:id="rId3" action="ppaction://hlinksldjump"/>
          </p:cNvPr>
          <p:cNvSpPr>
            <a:spLocks noChangeArrowheads="1"/>
          </p:cNvSpPr>
          <p:nvPr/>
        </p:nvSpPr>
        <p:spPr bwMode="auto">
          <a:xfrm>
            <a:off x="627063" y="3676650"/>
            <a:ext cx="1322387" cy="947738"/>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r>
              <a:rPr lang="fr-FR" sz="1800">
                <a:solidFill>
                  <a:schemeClr val="bg1"/>
                </a:solidFill>
              </a:rPr>
              <a:t>D</a:t>
            </a:r>
            <a:r>
              <a:rPr lang="fr-FR" sz="1800" baseline="-25000">
                <a:solidFill>
                  <a:schemeClr val="bg1"/>
                </a:solidFill>
              </a:rPr>
              <a:t>1</a:t>
            </a:r>
          </a:p>
        </p:txBody>
      </p:sp>
      <p:sp>
        <p:nvSpPr>
          <p:cNvPr id="3250" name="Oval 178">
            <a:hlinkClick r:id="rId4" action="ppaction://hlinksldjump"/>
          </p:cNvPr>
          <p:cNvSpPr>
            <a:spLocks noChangeArrowheads="1"/>
          </p:cNvSpPr>
          <p:nvPr/>
        </p:nvSpPr>
        <p:spPr bwMode="auto">
          <a:xfrm>
            <a:off x="639763" y="1260475"/>
            <a:ext cx="1322387" cy="947738"/>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r>
              <a:rPr lang="fr-FR" sz="1800">
                <a:solidFill>
                  <a:schemeClr val="bg1"/>
                </a:solidFill>
              </a:rPr>
              <a:t>D</a:t>
            </a:r>
            <a:r>
              <a:rPr lang="fr-FR" sz="1800" baseline="-25000">
                <a:solidFill>
                  <a:schemeClr val="bg1"/>
                </a:solidFill>
              </a:rPr>
              <a:t>0</a:t>
            </a:r>
          </a:p>
        </p:txBody>
      </p:sp>
      <p:sp>
        <p:nvSpPr>
          <p:cNvPr id="44044" name="Rectangle 211"/>
          <p:cNvSpPr>
            <a:spLocks noChangeArrowheads="1"/>
          </p:cNvSpPr>
          <p:nvPr/>
        </p:nvSpPr>
        <p:spPr bwMode="auto">
          <a:xfrm>
            <a:off x="1979613" y="3498850"/>
            <a:ext cx="13684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44045" name="Rectangle 3"/>
          <p:cNvSpPr>
            <a:spLocks noChangeArrowheads="1"/>
          </p:cNvSpPr>
          <p:nvPr/>
        </p:nvSpPr>
        <p:spPr bwMode="auto">
          <a:xfrm>
            <a:off x="0" y="2619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sz="1800"/>
          </a:p>
        </p:txBody>
      </p:sp>
      <p:sp>
        <p:nvSpPr>
          <p:cNvPr id="44046" name="Text Box 4"/>
          <p:cNvSpPr txBox="1">
            <a:spLocks noChangeArrowheads="1"/>
          </p:cNvSpPr>
          <p:nvPr/>
        </p:nvSpPr>
        <p:spPr bwMode="auto">
          <a:xfrm>
            <a:off x="179388" y="188913"/>
            <a:ext cx="5902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Exemple d’une chaîne de mesures</a:t>
            </a:r>
          </a:p>
        </p:txBody>
      </p:sp>
      <p:sp>
        <p:nvSpPr>
          <p:cNvPr id="44047" name="Text Box 5"/>
          <p:cNvSpPr txBox="1">
            <a:spLocks noChangeArrowheads="1"/>
          </p:cNvSpPr>
          <p:nvPr/>
        </p:nvSpPr>
        <p:spPr bwMode="auto">
          <a:xfrm>
            <a:off x="735013" y="51800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sp>
        <p:nvSpPr>
          <p:cNvPr id="44048" name="Rectangle 143"/>
          <p:cNvSpPr>
            <a:spLocks noChangeArrowheads="1"/>
          </p:cNvSpPr>
          <p:nvPr/>
        </p:nvSpPr>
        <p:spPr bwMode="auto">
          <a:xfrm>
            <a:off x="1588" y="2603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sz="1800"/>
          </a:p>
        </p:txBody>
      </p:sp>
      <p:sp>
        <p:nvSpPr>
          <p:cNvPr id="44049" name="Line 142"/>
          <p:cNvSpPr>
            <a:spLocks noChangeShapeType="1"/>
          </p:cNvSpPr>
          <p:nvPr/>
        </p:nvSpPr>
        <p:spPr bwMode="auto">
          <a:xfrm>
            <a:off x="2278063" y="4171950"/>
            <a:ext cx="34925"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050" name="Line 138"/>
          <p:cNvSpPr>
            <a:spLocks noChangeShapeType="1"/>
          </p:cNvSpPr>
          <p:nvPr/>
        </p:nvSpPr>
        <p:spPr bwMode="auto">
          <a:xfrm>
            <a:off x="2959100" y="4289425"/>
            <a:ext cx="1809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4051" name="Group 124"/>
          <p:cNvGrpSpPr>
            <a:grpSpLocks/>
          </p:cNvGrpSpPr>
          <p:nvPr/>
        </p:nvGrpSpPr>
        <p:grpSpPr bwMode="auto">
          <a:xfrm>
            <a:off x="2163763" y="4394200"/>
            <a:ext cx="288925" cy="288925"/>
            <a:chOff x="8037" y="10146"/>
            <a:chExt cx="684" cy="570"/>
          </a:xfrm>
        </p:grpSpPr>
        <p:sp>
          <p:nvSpPr>
            <p:cNvPr id="44174" name="Line 131"/>
            <p:cNvSpPr>
              <a:spLocks noChangeShapeType="1"/>
            </p:cNvSpPr>
            <p:nvPr/>
          </p:nvSpPr>
          <p:spPr bwMode="auto">
            <a:xfrm>
              <a:off x="8379" y="10146"/>
              <a:ext cx="0" cy="3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75" name="Line 130"/>
            <p:cNvSpPr>
              <a:spLocks noChangeShapeType="1"/>
            </p:cNvSpPr>
            <p:nvPr/>
          </p:nvSpPr>
          <p:spPr bwMode="auto">
            <a:xfrm>
              <a:off x="8037" y="10545"/>
              <a:ext cx="68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76" name="Line 129"/>
            <p:cNvSpPr>
              <a:spLocks noChangeShapeType="1"/>
            </p:cNvSpPr>
            <p:nvPr/>
          </p:nvSpPr>
          <p:spPr bwMode="auto">
            <a:xfrm flipH="1">
              <a:off x="8037"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77" name="Line 128"/>
            <p:cNvSpPr>
              <a:spLocks noChangeShapeType="1"/>
            </p:cNvSpPr>
            <p:nvPr/>
          </p:nvSpPr>
          <p:spPr bwMode="auto">
            <a:xfrm flipH="1">
              <a:off x="8151"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78" name="Line 127"/>
            <p:cNvSpPr>
              <a:spLocks noChangeShapeType="1"/>
            </p:cNvSpPr>
            <p:nvPr/>
          </p:nvSpPr>
          <p:spPr bwMode="auto">
            <a:xfrm flipH="1">
              <a:off x="8265"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79" name="Line 126"/>
            <p:cNvSpPr>
              <a:spLocks noChangeShapeType="1"/>
            </p:cNvSpPr>
            <p:nvPr/>
          </p:nvSpPr>
          <p:spPr bwMode="auto">
            <a:xfrm flipH="1">
              <a:off x="8379"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80" name="Line 125"/>
            <p:cNvSpPr>
              <a:spLocks noChangeShapeType="1"/>
            </p:cNvSpPr>
            <p:nvPr/>
          </p:nvSpPr>
          <p:spPr bwMode="auto">
            <a:xfrm flipH="1">
              <a:off x="8493"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44052" name="Line 123"/>
          <p:cNvSpPr>
            <a:spLocks noChangeShapeType="1"/>
          </p:cNvSpPr>
          <p:nvPr/>
        </p:nvSpPr>
        <p:spPr bwMode="auto">
          <a:xfrm flipH="1">
            <a:off x="2308225" y="4394200"/>
            <a:ext cx="14446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53" name="Line 122"/>
          <p:cNvSpPr>
            <a:spLocks noChangeShapeType="1"/>
          </p:cNvSpPr>
          <p:nvPr/>
        </p:nvSpPr>
        <p:spPr bwMode="auto">
          <a:xfrm rot="16200000" flipV="1">
            <a:off x="2905126" y="3614737"/>
            <a:ext cx="0" cy="3270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54" name="Line 121"/>
          <p:cNvSpPr>
            <a:spLocks noChangeShapeType="1"/>
          </p:cNvSpPr>
          <p:nvPr/>
        </p:nvSpPr>
        <p:spPr bwMode="auto">
          <a:xfrm rot="5400000">
            <a:off x="2543969" y="3615531"/>
            <a:ext cx="0" cy="3254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55" name="Line 119"/>
          <p:cNvSpPr>
            <a:spLocks noChangeShapeType="1"/>
          </p:cNvSpPr>
          <p:nvPr/>
        </p:nvSpPr>
        <p:spPr bwMode="auto">
          <a:xfrm>
            <a:off x="2371725" y="3778250"/>
            <a:ext cx="0" cy="398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56" name="Line 118"/>
          <p:cNvSpPr>
            <a:spLocks noChangeShapeType="1"/>
          </p:cNvSpPr>
          <p:nvPr/>
        </p:nvSpPr>
        <p:spPr bwMode="auto">
          <a:xfrm>
            <a:off x="3068638" y="3778250"/>
            <a:ext cx="0" cy="506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57" name="Text Box 116"/>
          <p:cNvSpPr txBox="1">
            <a:spLocks noChangeArrowheads="1"/>
          </p:cNvSpPr>
          <p:nvPr/>
        </p:nvSpPr>
        <p:spPr bwMode="auto">
          <a:xfrm>
            <a:off x="2411413" y="4508500"/>
            <a:ext cx="650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cs typeface="Times New Roman" pitchFamily="18" charset="0"/>
              </a:rPr>
              <a:t>PAI</a:t>
            </a:r>
          </a:p>
          <a:p>
            <a:endParaRPr lang="en-US" b="1"/>
          </a:p>
        </p:txBody>
      </p:sp>
      <p:grpSp>
        <p:nvGrpSpPr>
          <p:cNvPr id="44058" name="Group 99"/>
          <p:cNvGrpSpPr>
            <a:grpSpLocks/>
          </p:cNvGrpSpPr>
          <p:nvPr/>
        </p:nvGrpSpPr>
        <p:grpSpPr bwMode="auto">
          <a:xfrm>
            <a:off x="4406900" y="1638300"/>
            <a:ext cx="506413" cy="434975"/>
            <a:chOff x="9348" y="8721"/>
            <a:chExt cx="798" cy="684"/>
          </a:xfrm>
        </p:grpSpPr>
        <p:sp>
          <p:nvSpPr>
            <p:cNvPr id="44169" name="AutoShape 104"/>
            <p:cNvSpPr>
              <a:spLocks noChangeArrowheads="1"/>
            </p:cNvSpPr>
            <p:nvPr/>
          </p:nvSpPr>
          <p:spPr bwMode="auto">
            <a:xfrm rot="5400000">
              <a:off x="9405" y="8664"/>
              <a:ext cx="684" cy="798"/>
            </a:xfrm>
            <a:prstGeom prst="triangle">
              <a:avLst>
                <a:gd name="adj" fmla="val 50000"/>
              </a:avLst>
            </a:prstGeom>
            <a:solidFill>
              <a:srgbClr val="FF66CC"/>
            </a:solidFill>
            <a:ln w="9525">
              <a:solidFill>
                <a:srgbClr val="000000"/>
              </a:solidFill>
              <a:miter lim="800000"/>
              <a:headEnd/>
              <a:tailEnd/>
            </a:ln>
          </p:spPr>
          <p:txBody>
            <a:bodyPr rot="10800000" vert="eaVert"/>
            <a:lstStyle/>
            <a:p>
              <a:endParaRPr lang="fr-FR" sz="1800"/>
            </a:p>
          </p:txBody>
        </p:sp>
        <p:sp>
          <p:nvSpPr>
            <p:cNvPr id="44170" name="Line 103"/>
            <p:cNvSpPr>
              <a:spLocks noChangeShapeType="1"/>
            </p:cNvSpPr>
            <p:nvPr/>
          </p:nvSpPr>
          <p:spPr bwMode="auto">
            <a:xfrm>
              <a:off x="9405" y="8892"/>
              <a:ext cx="11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4171" name="Group 100"/>
            <p:cNvGrpSpPr>
              <a:grpSpLocks/>
            </p:cNvGrpSpPr>
            <p:nvPr/>
          </p:nvGrpSpPr>
          <p:grpSpPr bwMode="auto">
            <a:xfrm>
              <a:off x="9405" y="9177"/>
              <a:ext cx="114" cy="114"/>
              <a:chOff x="9645" y="9063"/>
              <a:chExt cx="114" cy="114"/>
            </a:xfrm>
          </p:grpSpPr>
          <p:sp>
            <p:nvSpPr>
              <p:cNvPr id="44172" name="Line 102"/>
              <p:cNvSpPr>
                <a:spLocks noChangeShapeType="1"/>
              </p:cNvSpPr>
              <p:nvPr/>
            </p:nvSpPr>
            <p:spPr bwMode="auto">
              <a:xfrm>
                <a:off x="9645" y="9120"/>
                <a:ext cx="11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73" name="Line 101"/>
              <p:cNvSpPr>
                <a:spLocks noChangeShapeType="1"/>
              </p:cNvSpPr>
              <p:nvPr/>
            </p:nvSpPr>
            <p:spPr bwMode="auto">
              <a:xfrm rot="-5400000">
                <a:off x="9645" y="9120"/>
                <a:ext cx="11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grpSp>
        <p:nvGrpSpPr>
          <p:cNvPr id="44059" name="Group 91"/>
          <p:cNvGrpSpPr>
            <a:grpSpLocks/>
          </p:cNvGrpSpPr>
          <p:nvPr/>
        </p:nvGrpSpPr>
        <p:grpSpPr bwMode="auto">
          <a:xfrm>
            <a:off x="4117975" y="1963738"/>
            <a:ext cx="288925" cy="290512"/>
            <a:chOff x="8037" y="10146"/>
            <a:chExt cx="684" cy="570"/>
          </a:xfrm>
        </p:grpSpPr>
        <p:sp>
          <p:nvSpPr>
            <p:cNvPr id="44162" name="Line 98"/>
            <p:cNvSpPr>
              <a:spLocks noChangeShapeType="1"/>
            </p:cNvSpPr>
            <p:nvPr/>
          </p:nvSpPr>
          <p:spPr bwMode="auto">
            <a:xfrm>
              <a:off x="8379" y="10146"/>
              <a:ext cx="0" cy="3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63" name="Line 97"/>
            <p:cNvSpPr>
              <a:spLocks noChangeShapeType="1"/>
            </p:cNvSpPr>
            <p:nvPr/>
          </p:nvSpPr>
          <p:spPr bwMode="auto">
            <a:xfrm>
              <a:off x="8037" y="10545"/>
              <a:ext cx="68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64" name="Line 96"/>
            <p:cNvSpPr>
              <a:spLocks noChangeShapeType="1"/>
            </p:cNvSpPr>
            <p:nvPr/>
          </p:nvSpPr>
          <p:spPr bwMode="auto">
            <a:xfrm flipH="1">
              <a:off x="8037"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65" name="Line 95"/>
            <p:cNvSpPr>
              <a:spLocks noChangeShapeType="1"/>
            </p:cNvSpPr>
            <p:nvPr/>
          </p:nvSpPr>
          <p:spPr bwMode="auto">
            <a:xfrm flipH="1">
              <a:off x="8151"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66" name="Line 94"/>
            <p:cNvSpPr>
              <a:spLocks noChangeShapeType="1"/>
            </p:cNvSpPr>
            <p:nvPr/>
          </p:nvSpPr>
          <p:spPr bwMode="auto">
            <a:xfrm flipH="1">
              <a:off x="8265"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67" name="Line 93"/>
            <p:cNvSpPr>
              <a:spLocks noChangeShapeType="1"/>
            </p:cNvSpPr>
            <p:nvPr/>
          </p:nvSpPr>
          <p:spPr bwMode="auto">
            <a:xfrm flipH="1">
              <a:off x="8379"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68" name="Line 92"/>
            <p:cNvSpPr>
              <a:spLocks noChangeShapeType="1"/>
            </p:cNvSpPr>
            <p:nvPr/>
          </p:nvSpPr>
          <p:spPr bwMode="auto">
            <a:xfrm flipH="1">
              <a:off x="8493"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44060" name="Line 90"/>
          <p:cNvSpPr>
            <a:spLocks noChangeShapeType="1"/>
          </p:cNvSpPr>
          <p:nvPr/>
        </p:nvSpPr>
        <p:spPr bwMode="auto">
          <a:xfrm flipH="1">
            <a:off x="4262438" y="1963738"/>
            <a:ext cx="1444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61" name="Line 89"/>
          <p:cNvSpPr>
            <a:spLocks noChangeShapeType="1"/>
          </p:cNvSpPr>
          <p:nvPr/>
        </p:nvSpPr>
        <p:spPr bwMode="auto">
          <a:xfrm rot="5400000">
            <a:off x="4552950" y="1058863"/>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62" name="Line 86"/>
          <p:cNvSpPr>
            <a:spLocks noChangeShapeType="1"/>
          </p:cNvSpPr>
          <p:nvPr/>
        </p:nvSpPr>
        <p:spPr bwMode="auto">
          <a:xfrm rot="5400000">
            <a:off x="4498182" y="896144"/>
            <a:ext cx="0" cy="3254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63" name="Line 85"/>
          <p:cNvSpPr>
            <a:spLocks noChangeShapeType="1"/>
          </p:cNvSpPr>
          <p:nvPr/>
        </p:nvSpPr>
        <p:spPr bwMode="auto">
          <a:xfrm rot="16200000" flipV="1">
            <a:off x="4858544" y="1185069"/>
            <a:ext cx="1587" cy="3270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64" name="Line 84"/>
          <p:cNvSpPr>
            <a:spLocks noChangeShapeType="1"/>
          </p:cNvSpPr>
          <p:nvPr/>
        </p:nvSpPr>
        <p:spPr bwMode="auto">
          <a:xfrm rot="5400000">
            <a:off x="4497388" y="1185863"/>
            <a:ext cx="1587" cy="3254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65" name="Rectangle 83" descr="blanc)"/>
          <p:cNvSpPr>
            <a:spLocks noChangeArrowheads="1"/>
          </p:cNvSpPr>
          <p:nvPr/>
        </p:nvSpPr>
        <p:spPr bwMode="auto">
          <a:xfrm rot="5400000">
            <a:off x="4605337" y="1185863"/>
            <a:ext cx="144463" cy="325438"/>
          </a:xfrm>
          <a:prstGeom prst="rect">
            <a:avLst/>
          </a:prstGeom>
          <a:pattFill prst="dkVert">
            <a:fgClr>
              <a:srgbClr val="FF0000"/>
            </a:fgClr>
            <a:bgClr>
              <a:srgbClr val="FFFFFF"/>
            </a:bgClr>
          </a:pattFill>
          <a:ln w="9525">
            <a:solidFill>
              <a:srgbClr val="000000"/>
            </a:solidFill>
            <a:miter lim="800000"/>
            <a:headEnd/>
            <a:tailEnd/>
          </a:ln>
        </p:spPr>
        <p:txBody>
          <a:bodyPr rot="10800000" vert="eaVert"/>
          <a:lstStyle/>
          <a:p>
            <a:endParaRPr lang="fr-FR" sz="1800"/>
          </a:p>
        </p:txBody>
      </p:sp>
      <p:sp>
        <p:nvSpPr>
          <p:cNvPr id="44066" name="Line 82"/>
          <p:cNvSpPr>
            <a:spLocks noChangeShapeType="1"/>
          </p:cNvSpPr>
          <p:nvPr/>
        </p:nvSpPr>
        <p:spPr bwMode="auto">
          <a:xfrm>
            <a:off x="4335463" y="1058863"/>
            <a:ext cx="0" cy="688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67" name="Line 81"/>
          <p:cNvSpPr>
            <a:spLocks noChangeShapeType="1"/>
          </p:cNvSpPr>
          <p:nvPr/>
        </p:nvSpPr>
        <p:spPr bwMode="auto">
          <a:xfrm>
            <a:off x="4913313" y="1855788"/>
            <a:ext cx="3254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68" name="Line 80"/>
          <p:cNvSpPr>
            <a:spLocks noChangeShapeType="1"/>
          </p:cNvSpPr>
          <p:nvPr/>
        </p:nvSpPr>
        <p:spPr bwMode="auto">
          <a:xfrm>
            <a:off x="5022850" y="1058863"/>
            <a:ext cx="0" cy="796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69" name="Text Box 79"/>
          <p:cNvSpPr txBox="1">
            <a:spLocks noChangeArrowheads="1"/>
          </p:cNvSpPr>
          <p:nvPr/>
        </p:nvSpPr>
        <p:spPr bwMode="auto">
          <a:xfrm>
            <a:off x="4479925" y="652463"/>
            <a:ext cx="396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solidFill>
                  <a:srgbClr val="E40000"/>
                </a:solidFill>
                <a:cs typeface="Times New Roman" pitchFamily="18" charset="0"/>
              </a:rPr>
              <a:t>C</a:t>
            </a:r>
            <a:r>
              <a:rPr lang="en-US" sz="1400" b="1" baseline="-30000">
                <a:solidFill>
                  <a:srgbClr val="E40000"/>
                </a:solidFill>
                <a:cs typeface="Times New Roman" pitchFamily="18" charset="0"/>
              </a:rPr>
              <a:t>f</a:t>
            </a:r>
            <a:endParaRPr lang="en-US" b="1">
              <a:solidFill>
                <a:srgbClr val="E40000"/>
              </a:solidFill>
            </a:endParaRPr>
          </a:p>
        </p:txBody>
      </p:sp>
      <p:sp>
        <p:nvSpPr>
          <p:cNvPr id="44070" name="Text Box 78"/>
          <p:cNvSpPr txBox="1">
            <a:spLocks noChangeArrowheads="1"/>
          </p:cNvSpPr>
          <p:nvPr/>
        </p:nvSpPr>
        <p:spPr bwMode="auto">
          <a:xfrm>
            <a:off x="4516438" y="1385888"/>
            <a:ext cx="32543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000">
                <a:cs typeface="Times New Roman" pitchFamily="18" charset="0"/>
              </a:rPr>
              <a:t>R</a:t>
            </a:r>
            <a:r>
              <a:rPr lang="en-US" sz="1000" baseline="-30000">
                <a:cs typeface="Times New Roman" pitchFamily="18" charset="0"/>
              </a:rPr>
              <a:t>f</a:t>
            </a:r>
            <a:endParaRPr lang="en-US" sz="1800"/>
          </a:p>
        </p:txBody>
      </p:sp>
      <p:sp>
        <p:nvSpPr>
          <p:cNvPr id="44071" name="AutoShape 77"/>
          <p:cNvSpPr>
            <a:spLocks noChangeArrowheads="1"/>
          </p:cNvSpPr>
          <p:nvPr/>
        </p:nvSpPr>
        <p:spPr bwMode="auto">
          <a:xfrm rot="5400000">
            <a:off x="5564981" y="2507457"/>
            <a:ext cx="434975" cy="506412"/>
          </a:xfrm>
          <a:prstGeom prst="triangle">
            <a:avLst>
              <a:gd name="adj" fmla="val 50000"/>
            </a:avLst>
          </a:prstGeom>
          <a:solidFill>
            <a:srgbClr val="FF0000"/>
          </a:solidFill>
          <a:ln w="9525">
            <a:solidFill>
              <a:srgbClr val="000000"/>
            </a:solidFill>
            <a:miter lim="800000"/>
            <a:headEnd/>
            <a:tailEnd/>
          </a:ln>
        </p:spPr>
        <p:txBody>
          <a:bodyPr rot="10800000" vert="eaVert"/>
          <a:lstStyle/>
          <a:p>
            <a:endParaRPr lang="fr-FR" sz="1800"/>
          </a:p>
        </p:txBody>
      </p:sp>
      <p:sp>
        <p:nvSpPr>
          <p:cNvPr id="44072" name="Text Box 76"/>
          <p:cNvSpPr txBox="1">
            <a:spLocks noChangeArrowheads="1"/>
          </p:cNvSpPr>
          <p:nvPr/>
        </p:nvSpPr>
        <p:spPr bwMode="auto">
          <a:xfrm>
            <a:off x="5419725" y="2616200"/>
            <a:ext cx="542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solidFill>
                  <a:schemeClr val="bg1"/>
                </a:solidFill>
                <a:cs typeface="Times New Roman" pitchFamily="18" charset="0"/>
              </a:rPr>
              <a:t>AS</a:t>
            </a:r>
            <a:endParaRPr lang="en-US" sz="1800">
              <a:solidFill>
                <a:schemeClr val="bg1"/>
              </a:solidFill>
            </a:endParaRPr>
          </a:p>
        </p:txBody>
      </p:sp>
      <p:sp>
        <p:nvSpPr>
          <p:cNvPr id="44073" name="Line 75"/>
          <p:cNvSpPr>
            <a:spLocks noChangeShapeType="1"/>
          </p:cNvSpPr>
          <p:nvPr/>
        </p:nvSpPr>
        <p:spPr bwMode="auto">
          <a:xfrm>
            <a:off x="6035675" y="2760663"/>
            <a:ext cx="3619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74" name="Rectangle 74"/>
          <p:cNvSpPr>
            <a:spLocks noChangeArrowheads="1"/>
          </p:cNvSpPr>
          <p:nvPr/>
        </p:nvSpPr>
        <p:spPr bwMode="auto">
          <a:xfrm>
            <a:off x="6397625" y="2362200"/>
            <a:ext cx="615950" cy="788988"/>
          </a:xfrm>
          <a:prstGeom prst="rect">
            <a:avLst/>
          </a:prstGeom>
          <a:gradFill rotWithShape="1">
            <a:gsLst>
              <a:gs pos="0">
                <a:srgbClr val="FFFF00"/>
              </a:gs>
              <a:gs pos="100000">
                <a:srgbClr val="767600"/>
              </a:gs>
            </a:gsLst>
            <a:lin ang="5400000" scaled="1"/>
          </a:gradFill>
          <a:ln w="9525">
            <a:solidFill>
              <a:srgbClr val="000000"/>
            </a:solidFill>
            <a:miter lim="800000"/>
            <a:headEnd/>
            <a:tailEnd/>
          </a:ln>
        </p:spPr>
        <p:txBody>
          <a:bodyPr/>
          <a:lstStyle/>
          <a:p>
            <a:endParaRPr lang="fr-FR" sz="1800"/>
          </a:p>
        </p:txBody>
      </p:sp>
      <p:sp>
        <p:nvSpPr>
          <p:cNvPr id="65583" name="Text Box 71"/>
          <p:cNvSpPr txBox="1">
            <a:spLocks noChangeArrowheads="1"/>
          </p:cNvSpPr>
          <p:nvPr/>
        </p:nvSpPr>
        <p:spPr bwMode="auto">
          <a:xfrm>
            <a:off x="6300788" y="1123950"/>
            <a:ext cx="2682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i="1">
                <a:solidFill>
                  <a:schemeClr val="accent2"/>
                </a:solidFill>
                <a:cs typeface="Times New Roman" pitchFamily="18" charset="0"/>
              </a:rPr>
              <a:t>Vers l’Acquisition</a:t>
            </a:r>
            <a:endParaRPr lang="en-US" sz="4000">
              <a:solidFill>
                <a:schemeClr val="accent2"/>
              </a:solidFill>
            </a:endParaRPr>
          </a:p>
        </p:txBody>
      </p:sp>
      <p:sp>
        <p:nvSpPr>
          <p:cNvPr id="44076" name="Text Box 70"/>
          <p:cNvSpPr txBox="1">
            <a:spLocks noChangeArrowheads="1"/>
          </p:cNvSpPr>
          <p:nvPr/>
        </p:nvSpPr>
        <p:spPr bwMode="auto">
          <a:xfrm>
            <a:off x="4298950" y="2327275"/>
            <a:ext cx="65087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cs typeface="Times New Roman" pitchFamily="18" charset="0"/>
              </a:rPr>
              <a:t>PAC</a:t>
            </a:r>
          </a:p>
          <a:p>
            <a:endParaRPr lang="en-US" b="1"/>
          </a:p>
        </p:txBody>
      </p:sp>
      <p:sp>
        <p:nvSpPr>
          <p:cNvPr id="44077" name="Rectangle 69"/>
          <p:cNvSpPr>
            <a:spLocks noChangeArrowheads="1"/>
          </p:cNvSpPr>
          <p:nvPr/>
        </p:nvSpPr>
        <p:spPr bwMode="auto">
          <a:xfrm>
            <a:off x="3949700" y="979488"/>
            <a:ext cx="1174750" cy="1636712"/>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800"/>
          </a:p>
        </p:txBody>
      </p:sp>
      <p:sp>
        <p:nvSpPr>
          <p:cNvPr id="44078" name="Line 68"/>
          <p:cNvSpPr>
            <a:spLocks noChangeShapeType="1"/>
          </p:cNvSpPr>
          <p:nvPr/>
        </p:nvSpPr>
        <p:spPr bwMode="auto">
          <a:xfrm>
            <a:off x="1854200" y="1747838"/>
            <a:ext cx="25527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79" name="Line 67"/>
          <p:cNvSpPr>
            <a:spLocks noChangeShapeType="1"/>
          </p:cNvSpPr>
          <p:nvPr/>
        </p:nvSpPr>
        <p:spPr bwMode="auto">
          <a:xfrm>
            <a:off x="3779838" y="1747838"/>
            <a:ext cx="34925"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080" name="Text Box 66"/>
          <p:cNvSpPr txBox="1">
            <a:spLocks noChangeArrowheads="1"/>
          </p:cNvSpPr>
          <p:nvPr/>
        </p:nvSpPr>
        <p:spPr bwMode="auto">
          <a:xfrm>
            <a:off x="3348038" y="1450975"/>
            <a:ext cx="12112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sz="1400">
                <a:solidFill>
                  <a:srgbClr val="FF0000"/>
                </a:solidFill>
                <a:cs typeface="Times New Roman" pitchFamily="18" charset="0"/>
              </a:rPr>
              <a:t> i</a:t>
            </a:r>
            <a:r>
              <a:rPr lang="en-US" sz="1400" baseline="-30000">
                <a:solidFill>
                  <a:srgbClr val="FF0000"/>
                </a:solidFill>
                <a:cs typeface="Times New Roman" pitchFamily="18" charset="0"/>
              </a:rPr>
              <a:t>0</a:t>
            </a:r>
            <a:r>
              <a:rPr lang="en-US" sz="1400">
                <a:solidFill>
                  <a:srgbClr val="FF0000"/>
                </a:solidFill>
                <a:cs typeface="Times New Roman" pitchFamily="18" charset="0"/>
              </a:rPr>
              <a:t>(t)</a:t>
            </a:r>
            <a:endParaRPr lang="en-US"/>
          </a:p>
        </p:txBody>
      </p:sp>
      <p:sp>
        <p:nvSpPr>
          <p:cNvPr id="44081" name="Line 65"/>
          <p:cNvSpPr>
            <a:spLocks noChangeShapeType="1"/>
          </p:cNvSpPr>
          <p:nvPr/>
        </p:nvSpPr>
        <p:spPr bwMode="auto">
          <a:xfrm flipH="1">
            <a:off x="5238750" y="2759075"/>
            <a:ext cx="29051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82" name="Line 64"/>
          <p:cNvSpPr>
            <a:spLocks noChangeShapeType="1"/>
          </p:cNvSpPr>
          <p:nvPr/>
        </p:nvSpPr>
        <p:spPr bwMode="auto">
          <a:xfrm>
            <a:off x="5238750" y="1855788"/>
            <a:ext cx="0" cy="890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83" name="Text Box 63"/>
          <p:cNvSpPr txBox="1">
            <a:spLocks noChangeArrowheads="1"/>
          </p:cNvSpPr>
          <p:nvPr/>
        </p:nvSpPr>
        <p:spPr bwMode="auto">
          <a:xfrm>
            <a:off x="3430588" y="4244975"/>
            <a:ext cx="28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sz="1000" i="1">
                <a:latin typeface="Symbol" pitchFamily="18" charset="2"/>
                <a:cs typeface="Times New Roman" pitchFamily="18" charset="0"/>
              </a:rPr>
              <a:t>q</a:t>
            </a:r>
            <a:endParaRPr lang="en-US" sz="1800">
              <a:latin typeface="Symbol" pitchFamily="18" charset="2"/>
            </a:endParaRPr>
          </a:p>
        </p:txBody>
      </p:sp>
      <p:grpSp>
        <p:nvGrpSpPr>
          <p:cNvPr id="44084" name="Group 45"/>
          <p:cNvGrpSpPr>
            <a:grpSpLocks/>
          </p:cNvGrpSpPr>
          <p:nvPr/>
        </p:nvGrpSpPr>
        <p:grpSpPr bwMode="auto">
          <a:xfrm>
            <a:off x="3140075" y="4222750"/>
            <a:ext cx="615950" cy="288925"/>
            <a:chOff x="9519" y="8721"/>
            <a:chExt cx="969" cy="456"/>
          </a:xfrm>
        </p:grpSpPr>
        <p:grpSp>
          <p:nvGrpSpPr>
            <p:cNvPr id="44145" name="Group 48"/>
            <p:cNvGrpSpPr>
              <a:grpSpLocks/>
            </p:cNvGrpSpPr>
            <p:nvPr/>
          </p:nvGrpSpPr>
          <p:grpSpPr bwMode="auto">
            <a:xfrm>
              <a:off x="9747" y="8721"/>
              <a:ext cx="513" cy="456"/>
              <a:chOff x="9234" y="9405"/>
              <a:chExt cx="570" cy="456"/>
            </a:xfrm>
          </p:grpSpPr>
          <p:grpSp>
            <p:nvGrpSpPr>
              <p:cNvPr id="44148" name="Group 55"/>
              <p:cNvGrpSpPr>
                <a:grpSpLocks/>
              </p:cNvGrpSpPr>
              <p:nvPr/>
            </p:nvGrpSpPr>
            <p:grpSpPr bwMode="auto">
              <a:xfrm>
                <a:off x="9291" y="9576"/>
                <a:ext cx="456" cy="285"/>
                <a:chOff x="8037" y="10146"/>
                <a:chExt cx="684" cy="570"/>
              </a:xfrm>
            </p:grpSpPr>
            <p:sp>
              <p:nvSpPr>
                <p:cNvPr id="44155" name="Line 62"/>
                <p:cNvSpPr>
                  <a:spLocks noChangeShapeType="1"/>
                </p:cNvSpPr>
                <p:nvPr/>
              </p:nvSpPr>
              <p:spPr bwMode="auto">
                <a:xfrm>
                  <a:off x="8379" y="10146"/>
                  <a:ext cx="0" cy="3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56" name="Line 61"/>
                <p:cNvSpPr>
                  <a:spLocks noChangeShapeType="1"/>
                </p:cNvSpPr>
                <p:nvPr/>
              </p:nvSpPr>
              <p:spPr bwMode="auto">
                <a:xfrm>
                  <a:off x="8037" y="10545"/>
                  <a:ext cx="68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57" name="Line 60"/>
                <p:cNvSpPr>
                  <a:spLocks noChangeShapeType="1"/>
                </p:cNvSpPr>
                <p:nvPr/>
              </p:nvSpPr>
              <p:spPr bwMode="auto">
                <a:xfrm flipH="1">
                  <a:off x="8037"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58" name="Line 59"/>
                <p:cNvSpPr>
                  <a:spLocks noChangeShapeType="1"/>
                </p:cNvSpPr>
                <p:nvPr/>
              </p:nvSpPr>
              <p:spPr bwMode="auto">
                <a:xfrm flipH="1">
                  <a:off x="8151"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59" name="Line 58"/>
                <p:cNvSpPr>
                  <a:spLocks noChangeShapeType="1"/>
                </p:cNvSpPr>
                <p:nvPr/>
              </p:nvSpPr>
              <p:spPr bwMode="auto">
                <a:xfrm flipH="1">
                  <a:off x="8265"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60" name="Line 57"/>
                <p:cNvSpPr>
                  <a:spLocks noChangeShapeType="1"/>
                </p:cNvSpPr>
                <p:nvPr/>
              </p:nvSpPr>
              <p:spPr bwMode="auto">
                <a:xfrm flipH="1">
                  <a:off x="8379"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61" name="Line 56"/>
                <p:cNvSpPr>
                  <a:spLocks noChangeShapeType="1"/>
                </p:cNvSpPr>
                <p:nvPr/>
              </p:nvSpPr>
              <p:spPr bwMode="auto">
                <a:xfrm flipH="1">
                  <a:off x="8493" y="10545"/>
                  <a:ext cx="171" cy="1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44149" name="Line 54"/>
              <p:cNvSpPr>
                <a:spLocks noChangeShapeType="1"/>
              </p:cNvSpPr>
              <p:nvPr/>
            </p:nvSpPr>
            <p:spPr bwMode="auto">
              <a:xfrm>
                <a:off x="9291" y="9576"/>
                <a:ext cx="45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4150" name="Group 49"/>
              <p:cNvGrpSpPr>
                <a:grpSpLocks/>
              </p:cNvGrpSpPr>
              <p:nvPr/>
            </p:nvGrpSpPr>
            <p:grpSpPr bwMode="auto">
              <a:xfrm>
                <a:off x="9234" y="9405"/>
                <a:ext cx="570" cy="228"/>
                <a:chOff x="8721" y="8892"/>
                <a:chExt cx="2052" cy="513"/>
              </a:xfrm>
            </p:grpSpPr>
            <p:sp>
              <p:nvSpPr>
                <p:cNvPr id="44151" name="AutoShape 53"/>
                <p:cNvSpPr>
                  <a:spLocks noChangeArrowheads="1"/>
                </p:cNvSpPr>
                <p:nvPr/>
              </p:nvSpPr>
              <p:spPr bwMode="auto">
                <a:xfrm>
                  <a:off x="9234" y="8892"/>
                  <a:ext cx="513" cy="5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1 w 21600"/>
                    <a:gd name="T13" fmla="*/ 0 h 21600"/>
                    <a:gd name="T14" fmla="*/ 21389 w 21600"/>
                    <a:gd name="T15" fmla="*/ 12968 h 21600"/>
                  </a:gdLst>
                  <a:ahLst/>
                  <a:cxnLst>
                    <a:cxn ang="T8">
                      <a:pos x="T0" y="T1"/>
                    </a:cxn>
                    <a:cxn ang="T9">
                      <a:pos x="T2" y="T3"/>
                    </a:cxn>
                    <a:cxn ang="T10">
                      <a:pos x="T4" y="T5"/>
                    </a:cxn>
                    <a:cxn ang="T11">
                      <a:pos x="T6" y="T7"/>
                    </a:cxn>
                  </a:cxnLst>
                  <a:rect l="T12" t="T13" r="T14" b="T15"/>
                  <a:pathLst>
                    <a:path w="21600" h="21600">
                      <a:moveTo>
                        <a:pt x="35" y="9930"/>
                      </a:moveTo>
                      <a:cubicBezTo>
                        <a:pt x="488" y="4321"/>
                        <a:pt x="5172" y="-1"/>
                        <a:pt x="10800" y="0"/>
                      </a:cubicBezTo>
                      <a:cubicBezTo>
                        <a:pt x="16427" y="0"/>
                        <a:pt x="21111" y="4321"/>
                        <a:pt x="21564" y="9930"/>
                      </a:cubicBezTo>
                      <a:cubicBezTo>
                        <a:pt x="21111" y="4321"/>
                        <a:pt x="16427" y="-1"/>
                        <a:pt x="10799" y="0"/>
                      </a:cubicBezTo>
                      <a:cubicBezTo>
                        <a:pt x="5172" y="0"/>
                        <a:pt x="488" y="4321"/>
                        <a:pt x="35" y="9930"/>
                      </a:cubicBezTo>
                      <a:close/>
                    </a:path>
                  </a:pathLst>
                </a:custGeom>
                <a:solidFill>
                  <a:srgbClr val="FFFFFF"/>
                </a:solidFill>
                <a:ln w="9525">
                  <a:solidFill>
                    <a:srgbClr val="000000"/>
                  </a:solidFill>
                  <a:miter lim="800000"/>
                  <a:headEnd/>
                  <a:tailEnd/>
                </a:ln>
              </p:spPr>
              <p:txBody>
                <a:bodyPr/>
                <a:lstStyle/>
                <a:p>
                  <a:endParaRPr lang="fr-FR"/>
                </a:p>
              </p:txBody>
            </p:sp>
            <p:sp>
              <p:nvSpPr>
                <p:cNvPr id="44152" name="AutoShape 52"/>
                <p:cNvSpPr>
                  <a:spLocks noChangeArrowheads="1"/>
                </p:cNvSpPr>
                <p:nvPr/>
              </p:nvSpPr>
              <p:spPr bwMode="auto">
                <a:xfrm>
                  <a:off x="9747" y="8892"/>
                  <a:ext cx="513" cy="5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1 w 21600"/>
                    <a:gd name="T13" fmla="*/ 0 h 21600"/>
                    <a:gd name="T14" fmla="*/ 21389 w 21600"/>
                    <a:gd name="T15" fmla="*/ 12968 h 21600"/>
                  </a:gdLst>
                  <a:ahLst/>
                  <a:cxnLst>
                    <a:cxn ang="T8">
                      <a:pos x="T0" y="T1"/>
                    </a:cxn>
                    <a:cxn ang="T9">
                      <a:pos x="T2" y="T3"/>
                    </a:cxn>
                    <a:cxn ang="T10">
                      <a:pos x="T4" y="T5"/>
                    </a:cxn>
                    <a:cxn ang="T11">
                      <a:pos x="T6" y="T7"/>
                    </a:cxn>
                  </a:cxnLst>
                  <a:rect l="T12" t="T13" r="T14" b="T15"/>
                  <a:pathLst>
                    <a:path w="21600" h="21600">
                      <a:moveTo>
                        <a:pt x="35" y="9930"/>
                      </a:moveTo>
                      <a:cubicBezTo>
                        <a:pt x="488" y="4321"/>
                        <a:pt x="5172" y="-1"/>
                        <a:pt x="10800" y="0"/>
                      </a:cubicBezTo>
                      <a:cubicBezTo>
                        <a:pt x="16427" y="0"/>
                        <a:pt x="21111" y="4321"/>
                        <a:pt x="21564" y="9930"/>
                      </a:cubicBezTo>
                      <a:cubicBezTo>
                        <a:pt x="21111" y="4321"/>
                        <a:pt x="16427" y="-1"/>
                        <a:pt x="10799" y="0"/>
                      </a:cubicBezTo>
                      <a:cubicBezTo>
                        <a:pt x="5172" y="0"/>
                        <a:pt x="488" y="4321"/>
                        <a:pt x="35" y="9930"/>
                      </a:cubicBezTo>
                      <a:close/>
                    </a:path>
                  </a:pathLst>
                </a:custGeom>
                <a:solidFill>
                  <a:srgbClr val="FFFFFF"/>
                </a:solidFill>
                <a:ln w="9525">
                  <a:solidFill>
                    <a:srgbClr val="000000"/>
                  </a:solidFill>
                  <a:miter lim="800000"/>
                  <a:headEnd/>
                  <a:tailEnd/>
                </a:ln>
              </p:spPr>
              <p:txBody>
                <a:bodyPr/>
                <a:lstStyle/>
                <a:p>
                  <a:endParaRPr lang="fr-FR"/>
                </a:p>
              </p:txBody>
            </p:sp>
            <p:sp>
              <p:nvSpPr>
                <p:cNvPr id="44153" name="AutoShape 51"/>
                <p:cNvSpPr>
                  <a:spLocks noChangeArrowheads="1"/>
                </p:cNvSpPr>
                <p:nvPr/>
              </p:nvSpPr>
              <p:spPr bwMode="auto">
                <a:xfrm>
                  <a:off x="8721" y="8892"/>
                  <a:ext cx="513" cy="5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1 w 21600"/>
                    <a:gd name="T13" fmla="*/ 0 h 21600"/>
                    <a:gd name="T14" fmla="*/ 21389 w 21600"/>
                    <a:gd name="T15" fmla="*/ 12968 h 21600"/>
                  </a:gdLst>
                  <a:ahLst/>
                  <a:cxnLst>
                    <a:cxn ang="T8">
                      <a:pos x="T0" y="T1"/>
                    </a:cxn>
                    <a:cxn ang="T9">
                      <a:pos x="T2" y="T3"/>
                    </a:cxn>
                    <a:cxn ang="T10">
                      <a:pos x="T4" y="T5"/>
                    </a:cxn>
                    <a:cxn ang="T11">
                      <a:pos x="T6" y="T7"/>
                    </a:cxn>
                  </a:cxnLst>
                  <a:rect l="T12" t="T13" r="T14" b="T15"/>
                  <a:pathLst>
                    <a:path w="21600" h="21600">
                      <a:moveTo>
                        <a:pt x="35" y="9930"/>
                      </a:moveTo>
                      <a:cubicBezTo>
                        <a:pt x="488" y="4321"/>
                        <a:pt x="5172" y="-1"/>
                        <a:pt x="10800" y="0"/>
                      </a:cubicBezTo>
                      <a:cubicBezTo>
                        <a:pt x="16427" y="0"/>
                        <a:pt x="21111" y="4321"/>
                        <a:pt x="21564" y="9930"/>
                      </a:cubicBezTo>
                      <a:cubicBezTo>
                        <a:pt x="21111" y="4321"/>
                        <a:pt x="16427" y="-1"/>
                        <a:pt x="10799" y="0"/>
                      </a:cubicBezTo>
                      <a:cubicBezTo>
                        <a:pt x="5172" y="0"/>
                        <a:pt x="488" y="4321"/>
                        <a:pt x="35" y="9930"/>
                      </a:cubicBezTo>
                      <a:close/>
                    </a:path>
                  </a:pathLst>
                </a:custGeom>
                <a:solidFill>
                  <a:srgbClr val="FFFFFF"/>
                </a:solidFill>
                <a:ln w="9525">
                  <a:solidFill>
                    <a:srgbClr val="000000"/>
                  </a:solidFill>
                  <a:miter lim="800000"/>
                  <a:headEnd/>
                  <a:tailEnd/>
                </a:ln>
              </p:spPr>
              <p:txBody>
                <a:bodyPr/>
                <a:lstStyle/>
                <a:p>
                  <a:endParaRPr lang="fr-FR"/>
                </a:p>
              </p:txBody>
            </p:sp>
            <p:sp>
              <p:nvSpPr>
                <p:cNvPr id="44154" name="AutoShape 50"/>
                <p:cNvSpPr>
                  <a:spLocks noChangeArrowheads="1"/>
                </p:cNvSpPr>
                <p:nvPr/>
              </p:nvSpPr>
              <p:spPr bwMode="auto">
                <a:xfrm>
                  <a:off x="10260" y="8892"/>
                  <a:ext cx="513" cy="5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1 w 21600"/>
                    <a:gd name="T13" fmla="*/ 0 h 21600"/>
                    <a:gd name="T14" fmla="*/ 21389 w 21600"/>
                    <a:gd name="T15" fmla="*/ 12968 h 21600"/>
                  </a:gdLst>
                  <a:ahLst/>
                  <a:cxnLst>
                    <a:cxn ang="T8">
                      <a:pos x="T0" y="T1"/>
                    </a:cxn>
                    <a:cxn ang="T9">
                      <a:pos x="T2" y="T3"/>
                    </a:cxn>
                    <a:cxn ang="T10">
                      <a:pos x="T4" y="T5"/>
                    </a:cxn>
                    <a:cxn ang="T11">
                      <a:pos x="T6" y="T7"/>
                    </a:cxn>
                  </a:cxnLst>
                  <a:rect l="T12" t="T13" r="T14" b="T15"/>
                  <a:pathLst>
                    <a:path w="21600" h="21600">
                      <a:moveTo>
                        <a:pt x="35" y="9930"/>
                      </a:moveTo>
                      <a:cubicBezTo>
                        <a:pt x="488" y="4321"/>
                        <a:pt x="5172" y="-1"/>
                        <a:pt x="10800" y="0"/>
                      </a:cubicBezTo>
                      <a:cubicBezTo>
                        <a:pt x="16427" y="0"/>
                        <a:pt x="21111" y="4321"/>
                        <a:pt x="21564" y="9930"/>
                      </a:cubicBezTo>
                      <a:cubicBezTo>
                        <a:pt x="21111" y="4321"/>
                        <a:pt x="16427" y="-1"/>
                        <a:pt x="10799" y="0"/>
                      </a:cubicBezTo>
                      <a:cubicBezTo>
                        <a:pt x="5172" y="0"/>
                        <a:pt x="488" y="4321"/>
                        <a:pt x="35" y="9930"/>
                      </a:cubicBezTo>
                      <a:close/>
                    </a:path>
                  </a:pathLst>
                </a:custGeom>
                <a:solidFill>
                  <a:srgbClr val="FFFFFF"/>
                </a:solidFill>
                <a:ln w="9525">
                  <a:solidFill>
                    <a:srgbClr val="000000"/>
                  </a:solidFill>
                  <a:miter lim="800000"/>
                  <a:headEnd/>
                  <a:tailEnd/>
                </a:ln>
              </p:spPr>
              <p:txBody>
                <a:bodyPr/>
                <a:lstStyle/>
                <a:p>
                  <a:endParaRPr lang="fr-FR"/>
                </a:p>
              </p:txBody>
            </p:sp>
          </p:grpSp>
        </p:grpSp>
        <p:sp>
          <p:nvSpPr>
            <p:cNvPr id="44146" name="Line 47"/>
            <p:cNvSpPr>
              <a:spLocks noChangeShapeType="1"/>
            </p:cNvSpPr>
            <p:nvPr/>
          </p:nvSpPr>
          <p:spPr bwMode="auto">
            <a:xfrm flipH="1">
              <a:off x="9519" y="8835"/>
              <a:ext cx="22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47" name="Line 46"/>
            <p:cNvSpPr>
              <a:spLocks noChangeShapeType="1"/>
            </p:cNvSpPr>
            <p:nvPr/>
          </p:nvSpPr>
          <p:spPr bwMode="auto">
            <a:xfrm flipH="1">
              <a:off x="10260" y="8835"/>
              <a:ext cx="22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44085" name="Line 44"/>
          <p:cNvSpPr>
            <a:spLocks noChangeShapeType="1"/>
          </p:cNvSpPr>
          <p:nvPr/>
        </p:nvSpPr>
        <p:spPr bwMode="auto">
          <a:xfrm>
            <a:off x="3068638" y="4289425"/>
            <a:ext cx="714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86" name="Line 43"/>
          <p:cNvSpPr>
            <a:spLocks noChangeShapeType="1"/>
          </p:cNvSpPr>
          <p:nvPr/>
        </p:nvSpPr>
        <p:spPr bwMode="auto">
          <a:xfrm>
            <a:off x="3756025" y="4283075"/>
            <a:ext cx="12668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87" name="Text Box 42"/>
          <p:cNvSpPr txBox="1">
            <a:spLocks noChangeArrowheads="1"/>
          </p:cNvSpPr>
          <p:nvPr/>
        </p:nvSpPr>
        <p:spPr bwMode="auto">
          <a:xfrm>
            <a:off x="6400800" y="3295650"/>
            <a:ext cx="615950" cy="1049338"/>
          </a:xfrm>
          <a:prstGeom prst="rect">
            <a:avLst/>
          </a:prstGeom>
          <a:gradFill rotWithShape="1">
            <a:gsLst>
              <a:gs pos="0">
                <a:srgbClr val="FFFF00"/>
              </a:gs>
              <a:gs pos="100000">
                <a:srgbClr val="767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solidFill>
                  <a:schemeClr val="bg1"/>
                </a:solidFill>
                <a:cs typeface="Times New Roman" pitchFamily="18" charset="0"/>
              </a:rPr>
              <a:t>TDC</a:t>
            </a:r>
          </a:p>
          <a:p>
            <a:pPr algn="ctr" eaLnBrk="1" hangingPunct="1"/>
            <a:endParaRPr lang="fr-FR" sz="1100">
              <a:solidFill>
                <a:schemeClr val="bg1"/>
              </a:solidFill>
            </a:endParaRPr>
          </a:p>
          <a:p>
            <a:r>
              <a:rPr lang="en-US" sz="1000">
                <a:solidFill>
                  <a:schemeClr val="bg1"/>
                </a:solidFill>
                <a:cs typeface="Times New Roman" pitchFamily="18" charset="0"/>
              </a:rPr>
              <a:t> Start</a:t>
            </a:r>
          </a:p>
          <a:p>
            <a:endParaRPr lang="en-US" sz="600" b="1">
              <a:solidFill>
                <a:schemeClr val="bg1"/>
              </a:solidFill>
              <a:cs typeface="Times New Roman" pitchFamily="18" charset="0"/>
            </a:endParaRPr>
          </a:p>
          <a:p>
            <a:r>
              <a:rPr lang="en-US" sz="1000">
                <a:solidFill>
                  <a:schemeClr val="bg1"/>
                </a:solidFill>
                <a:cs typeface="Times New Roman" pitchFamily="18" charset="0"/>
              </a:rPr>
              <a:t> Stop</a:t>
            </a:r>
            <a:endParaRPr lang="en-US" sz="1800">
              <a:solidFill>
                <a:schemeClr val="bg1"/>
              </a:solidFill>
            </a:endParaRPr>
          </a:p>
        </p:txBody>
      </p:sp>
      <p:sp>
        <p:nvSpPr>
          <p:cNvPr id="44088" name="Text Box 41">
            <a:hlinkClick r:id="rId5" action="ppaction://hlinksldjump"/>
          </p:cNvPr>
          <p:cNvSpPr txBox="1">
            <a:spLocks noChangeArrowheads="1"/>
          </p:cNvSpPr>
          <p:nvPr/>
        </p:nvSpPr>
        <p:spPr bwMode="auto">
          <a:xfrm>
            <a:off x="6411913" y="2613025"/>
            <a:ext cx="579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solidFill>
                  <a:schemeClr val="bg1"/>
                </a:solidFill>
                <a:cs typeface="Times New Roman" pitchFamily="18" charset="0"/>
              </a:rPr>
              <a:t>ADC</a:t>
            </a:r>
            <a:endParaRPr lang="en-US" sz="1800">
              <a:solidFill>
                <a:schemeClr val="bg1"/>
              </a:solidFill>
            </a:endParaRPr>
          </a:p>
        </p:txBody>
      </p:sp>
      <p:sp>
        <p:nvSpPr>
          <p:cNvPr id="44089" name="Rectangle 40"/>
          <p:cNvSpPr>
            <a:spLocks noChangeArrowheads="1"/>
          </p:cNvSpPr>
          <p:nvPr/>
        </p:nvSpPr>
        <p:spPr bwMode="auto">
          <a:xfrm>
            <a:off x="6397625" y="3292475"/>
            <a:ext cx="622300" cy="104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800"/>
          </a:p>
        </p:txBody>
      </p:sp>
      <p:sp>
        <p:nvSpPr>
          <p:cNvPr id="44090" name="Line 39"/>
          <p:cNvSpPr>
            <a:spLocks noChangeShapeType="1"/>
          </p:cNvSpPr>
          <p:nvPr/>
        </p:nvSpPr>
        <p:spPr bwMode="auto">
          <a:xfrm>
            <a:off x="5238750" y="2144713"/>
            <a:ext cx="0" cy="1809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091" name="Line 38"/>
          <p:cNvSpPr>
            <a:spLocks noChangeShapeType="1"/>
          </p:cNvSpPr>
          <p:nvPr/>
        </p:nvSpPr>
        <p:spPr bwMode="auto">
          <a:xfrm>
            <a:off x="6072188" y="2760663"/>
            <a:ext cx="1079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092" name="Text Box 36"/>
          <p:cNvSpPr txBox="1">
            <a:spLocks noChangeArrowheads="1"/>
          </p:cNvSpPr>
          <p:nvPr/>
        </p:nvSpPr>
        <p:spPr bwMode="auto">
          <a:xfrm>
            <a:off x="4324350" y="3074988"/>
            <a:ext cx="17367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sz="1000" i="1">
                <a:cs typeface="Times New Roman" pitchFamily="18" charset="0"/>
              </a:rPr>
              <a:t>Sortie dérivateur de l’AS</a:t>
            </a:r>
            <a:endParaRPr lang="en-US" sz="1800"/>
          </a:p>
        </p:txBody>
      </p:sp>
      <p:sp>
        <p:nvSpPr>
          <p:cNvPr id="44093" name="Text Box 33"/>
          <p:cNvSpPr txBox="1">
            <a:spLocks noChangeArrowheads="1"/>
          </p:cNvSpPr>
          <p:nvPr/>
        </p:nvSpPr>
        <p:spPr bwMode="auto">
          <a:xfrm>
            <a:off x="5035550" y="3629025"/>
            <a:ext cx="904875" cy="361950"/>
          </a:xfrm>
          <a:prstGeom prst="rect">
            <a:avLst/>
          </a:prstGeom>
          <a:solidFill>
            <a:srgbClr val="33CC33"/>
          </a:solidFill>
          <a:ln w="9525">
            <a:solidFill>
              <a:srgbClr val="000000"/>
            </a:solidFill>
            <a:miter lim="800000"/>
            <a:headEnd/>
            <a:tailEnd/>
          </a:ln>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solidFill>
                  <a:schemeClr val="bg1"/>
                </a:solidFill>
                <a:cs typeface="Times New Roman" pitchFamily="18" charset="0"/>
              </a:rPr>
              <a:t>DFC</a:t>
            </a:r>
            <a:endParaRPr lang="en-US" sz="1800">
              <a:solidFill>
                <a:schemeClr val="bg1"/>
              </a:solidFill>
            </a:endParaRPr>
          </a:p>
        </p:txBody>
      </p:sp>
      <p:sp>
        <p:nvSpPr>
          <p:cNvPr id="44094" name="Line 32"/>
          <p:cNvSpPr>
            <a:spLocks noChangeShapeType="1"/>
          </p:cNvSpPr>
          <p:nvPr/>
        </p:nvSpPr>
        <p:spPr bwMode="auto">
          <a:xfrm>
            <a:off x="5927725" y="3810000"/>
            <a:ext cx="469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95" name="Line 31"/>
          <p:cNvSpPr>
            <a:spLocks noChangeShapeType="1"/>
          </p:cNvSpPr>
          <p:nvPr/>
        </p:nvSpPr>
        <p:spPr bwMode="auto">
          <a:xfrm>
            <a:off x="6035675" y="3810000"/>
            <a:ext cx="1079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096" name="Line 29"/>
          <p:cNvSpPr>
            <a:spLocks noChangeShapeType="1"/>
          </p:cNvSpPr>
          <p:nvPr/>
        </p:nvSpPr>
        <p:spPr bwMode="auto">
          <a:xfrm flipH="1">
            <a:off x="4154488" y="3810000"/>
            <a:ext cx="8683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97" name="Text Box 28"/>
          <p:cNvSpPr txBox="1">
            <a:spLocks noChangeArrowheads="1"/>
          </p:cNvSpPr>
          <p:nvPr/>
        </p:nvSpPr>
        <p:spPr bwMode="auto">
          <a:xfrm>
            <a:off x="5032375" y="4098925"/>
            <a:ext cx="904875" cy="361950"/>
          </a:xfrm>
          <a:prstGeom prst="rect">
            <a:avLst/>
          </a:prstGeom>
          <a:solidFill>
            <a:srgbClr val="33CC33"/>
          </a:solidFill>
          <a:ln w="9525">
            <a:solidFill>
              <a:srgbClr val="000000"/>
            </a:solidFill>
            <a:miter lim="800000"/>
            <a:headEnd/>
            <a:tailEnd/>
          </a:ln>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solidFill>
                  <a:schemeClr val="bg1"/>
                </a:solidFill>
                <a:cs typeface="Times New Roman" pitchFamily="18" charset="0"/>
              </a:rPr>
              <a:t>DFC</a:t>
            </a:r>
            <a:endParaRPr lang="en-US" sz="1800">
              <a:solidFill>
                <a:schemeClr val="bg1"/>
              </a:solidFill>
            </a:endParaRPr>
          </a:p>
        </p:txBody>
      </p:sp>
      <p:sp>
        <p:nvSpPr>
          <p:cNvPr id="44098" name="Line 27"/>
          <p:cNvSpPr>
            <a:spLocks noChangeShapeType="1"/>
          </p:cNvSpPr>
          <p:nvPr/>
        </p:nvSpPr>
        <p:spPr bwMode="auto">
          <a:xfrm flipV="1">
            <a:off x="5927725" y="4098925"/>
            <a:ext cx="469900" cy="180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099" name="Line 26"/>
          <p:cNvSpPr>
            <a:spLocks noChangeAspect="1" noChangeShapeType="1"/>
          </p:cNvSpPr>
          <p:nvPr/>
        </p:nvSpPr>
        <p:spPr bwMode="auto">
          <a:xfrm flipV="1">
            <a:off x="5927725" y="4181475"/>
            <a:ext cx="255588" cy="984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100" name="Text Box 25"/>
          <p:cNvSpPr txBox="1">
            <a:spLocks noChangeArrowheads="1"/>
          </p:cNvSpPr>
          <p:nvPr/>
        </p:nvSpPr>
        <p:spPr bwMode="auto">
          <a:xfrm>
            <a:off x="6397625" y="4454525"/>
            <a:ext cx="615950" cy="1049338"/>
          </a:xfrm>
          <a:prstGeom prst="rect">
            <a:avLst/>
          </a:prstGeom>
          <a:gradFill rotWithShape="1">
            <a:gsLst>
              <a:gs pos="0">
                <a:srgbClr val="FFFF00"/>
              </a:gs>
              <a:gs pos="100000">
                <a:srgbClr val="767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solidFill>
                  <a:schemeClr val="bg1"/>
                </a:solidFill>
                <a:cs typeface="Times New Roman" pitchFamily="18" charset="0"/>
              </a:rPr>
              <a:t>QDC</a:t>
            </a:r>
          </a:p>
          <a:p>
            <a:pPr algn="ctr" eaLnBrk="1" hangingPunct="1"/>
            <a:endParaRPr lang="fr-FR" sz="1100">
              <a:solidFill>
                <a:schemeClr val="bg1"/>
              </a:solidFill>
            </a:endParaRPr>
          </a:p>
          <a:p>
            <a:r>
              <a:rPr lang="en-US" sz="1000">
                <a:solidFill>
                  <a:schemeClr val="bg1"/>
                </a:solidFill>
                <a:cs typeface="Times New Roman" pitchFamily="18" charset="0"/>
              </a:rPr>
              <a:t>Charge</a:t>
            </a:r>
          </a:p>
          <a:p>
            <a:endParaRPr lang="en-US" sz="900" b="1">
              <a:solidFill>
                <a:schemeClr val="bg1"/>
              </a:solidFill>
              <a:cs typeface="Times New Roman" pitchFamily="18" charset="0"/>
            </a:endParaRPr>
          </a:p>
          <a:p>
            <a:r>
              <a:rPr lang="en-US" sz="1000">
                <a:solidFill>
                  <a:schemeClr val="bg1"/>
                </a:solidFill>
                <a:cs typeface="Times New Roman" pitchFamily="18" charset="0"/>
              </a:rPr>
              <a:t>Porte</a:t>
            </a:r>
            <a:endParaRPr lang="en-US" sz="1800">
              <a:solidFill>
                <a:schemeClr val="bg1"/>
              </a:solidFill>
            </a:endParaRPr>
          </a:p>
        </p:txBody>
      </p:sp>
      <p:sp>
        <p:nvSpPr>
          <p:cNvPr id="44101" name="Rectangle 24"/>
          <p:cNvSpPr>
            <a:spLocks noChangeArrowheads="1"/>
          </p:cNvSpPr>
          <p:nvPr/>
        </p:nvSpPr>
        <p:spPr bwMode="auto">
          <a:xfrm>
            <a:off x="6397625" y="4438650"/>
            <a:ext cx="615950" cy="1052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800"/>
          </a:p>
        </p:txBody>
      </p:sp>
      <p:sp>
        <p:nvSpPr>
          <p:cNvPr id="44102" name="Line 23"/>
          <p:cNvSpPr>
            <a:spLocks noChangeShapeType="1"/>
          </p:cNvSpPr>
          <p:nvPr/>
        </p:nvSpPr>
        <p:spPr bwMode="auto">
          <a:xfrm>
            <a:off x="4587875" y="4967288"/>
            <a:ext cx="18097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03" name="Line 22"/>
          <p:cNvSpPr>
            <a:spLocks noChangeShapeType="1"/>
          </p:cNvSpPr>
          <p:nvPr/>
        </p:nvSpPr>
        <p:spPr bwMode="auto">
          <a:xfrm>
            <a:off x="6035675" y="4967288"/>
            <a:ext cx="1079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104" name="Line 21"/>
          <p:cNvSpPr>
            <a:spLocks noChangeShapeType="1"/>
          </p:cNvSpPr>
          <p:nvPr/>
        </p:nvSpPr>
        <p:spPr bwMode="auto">
          <a:xfrm>
            <a:off x="4154488" y="5257800"/>
            <a:ext cx="22431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05" name="Line 20"/>
          <p:cNvSpPr>
            <a:spLocks noChangeShapeType="1"/>
          </p:cNvSpPr>
          <p:nvPr/>
        </p:nvSpPr>
        <p:spPr bwMode="auto">
          <a:xfrm>
            <a:off x="6035675" y="5257800"/>
            <a:ext cx="1079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106" name="Line 19"/>
          <p:cNvSpPr>
            <a:spLocks noChangeShapeType="1"/>
          </p:cNvSpPr>
          <p:nvPr/>
        </p:nvSpPr>
        <p:spPr bwMode="auto">
          <a:xfrm>
            <a:off x="4298950" y="3810000"/>
            <a:ext cx="1079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107" name="Line 18"/>
          <p:cNvSpPr>
            <a:spLocks noChangeShapeType="1"/>
          </p:cNvSpPr>
          <p:nvPr/>
        </p:nvSpPr>
        <p:spPr bwMode="auto">
          <a:xfrm rot="5400000">
            <a:off x="4099719" y="3972719"/>
            <a:ext cx="10953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44108" name="Group 12"/>
          <p:cNvGrpSpPr>
            <a:grpSpLocks/>
          </p:cNvGrpSpPr>
          <p:nvPr/>
        </p:nvGrpSpPr>
        <p:grpSpPr bwMode="auto">
          <a:xfrm>
            <a:off x="4044950" y="3810000"/>
            <a:ext cx="109538" cy="977900"/>
            <a:chOff x="2223" y="7581"/>
            <a:chExt cx="171" cy="1539"/>
          </a:xfrm>
        </p:grpSpPr>
        <p:grpSp>
          <p:nvGrpSpPr>
            <p:cNvPr id="44140" name="Group 15"/>
            <p:cNvGrpSpPr>
              <a:grpSpLocks noChangeAspect="1"/>
            </p:cNvGrpSpPr>
            <p:nvPr/>
          </p:nvGrpSpPr>
          <p:grpSpPr bwMode="auto">
            <a:xfrm>
              <a:off x="2223" y="8208"/>
              <a:ext cx="147" cy="279"/>
              <a:chOff x="2223" y="8208"/>
              <a:chExt cx="570" cy="1083"/>
            </a:xfrm>
          </p:grpSpPr>
          <p:sp>
            <p:nvSpPr>
              <p:cNvPr id="44143" name="Arc 17"/>
              <p:cNvSpPr>
                <a:spLocks noChangeAspect="1"/>
              </p:cNvSpPr>
              <p:nvPr/>
            </p:nvSpPr>
            <p:spPr bwMode="auto">
              <a:xfrm flipH="1">
                <a:off x="2223" y="8208"/>
                <a:ext cx="570" cy="5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4144" name="Arc 16"/>
              <p:cNvSpPr>
                <a:spLocks noChangeAspect="1"/>
              </p:cNvSpPr>
              <p:nvPr/>
            </p:nvSpPr>
            <p:spPr bwMode="auto">
              <a:xfrm flipH="1" flipV="1">
                <a:off x="2223" y="8721"/>
                <a:ext cx="570" cy="5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fr-FR"/>
              </a:p>
            </p:txBody>
          </p:sp>
        </p:grpSp>
        <p:sp>
          <p:nvSpPr>
            <p:cNvPr id="44141" name="Line 14"/>
            <p:cNvSpPr>
              <a:spLocks noChangeShapeType="1"/>
            </p:cNvSpPr>
            <p:nvPr/>
          </p:nvSpPr>
          <p:spPr bwMode="auto">
            <a:xfrm flipV="1">
              <a:off x="2394" y="7581"/>
              <a:ext cx="0" cy="6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42" name="Line 13"/>
            <p:cNvSpPr>
              <a:spLocks noChangeShapeType="1"/>
            </p:cNvSpPr>
            <p:nvPr/>
          </p:nvSpPr>
          <p:spPr bwMode="auto">
            <a:xfrm flipV="1">
              <a:off x="2394" y="8493"/>
              <a:ext cx="0" cy="6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44109" name="Line 11"/>
          <p:cNvSpPr>
            <a:spLocks noChangeShapeType="1"/>
          </p:cNvSpPr>
          <p:nvPr/>
        </p:nvSpPr>
        <p:spPr bwMode="auto">
          <a:xfrm>
            <a:off x="4154488" y="4787900"/>
            <a:ext cx="0" cy="469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10" name="Line 10"/>
          <p:cNvSpPr>
            <a:spLocks noChangeShapeType="1"/>
          </p:cNvSpPr>
          <p:nvPr/>
        </p:nvSpPr>
        <p:spPr bwMode="auto">
          <a:xfrm>
            <a:off x="4587875" y="4279900"/>
            <a:ext cx="0" cy="6873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11" name="Line 9"/>
          <p:cNvSpPr>
            <a:spLocks noChangeShapeType="1"/>
          </p:cNvSpPr>
          <p:nvPr/>
        </p:nvSpPr>
        <p:spPr bwMode="auto">
          <a:xfrm rot="5400000">
            <a:off x="4533900" y="4624388"/>
            <a:ext cx="1079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112" name="Line 8"/>
          <p:cNvSpPr>
            <a:spLocks noChangeShapeType="1"/>
          </p:cNvSpPr>
          <p:nvPr/>
        </p:nvSpPr>
        <p:spPr bwMode="auto">
          <a:xfrm>
            <a:off x="3863975" y="4279900"/>
            <a:ext cx="10953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113" name="Rectangle 166"/>
          <p:cNvSpPr>
            <a:spLocks noChangeArrowheads="1"/>
          </p:cNvSpPr>
          <p:nvPr/>
        </p:nvSpPr>
        <p:spPr bwMode="auto">
          <a:xfrm>
            <a:off x="1588" y="2603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FR" sz="1800"/>
          </a:p>
        </p:txBody>
      </p:sp>
      <p:sp>
        <p:nvSpPr>
          <p:cNvPr id="44114" name="Line 167"/>
          <p:cNvSpPr>
            <a:spLocks noChangeShapeType="1"/>
          </p:cNvSpPr>
          <p:nvPr/>
        </p:nvSpPr>
        <p:spPr bwMode="auto">
          <a:xfrm>
            <a:off x="5795963" y="2851150"/>
            <a:ext cx="215900"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15" name="Line 169"/>
          <p:cNvSpPr>
            <a:spLocks noChangeShapeType="1"/>
          </p:cNvSpPr>
          <p:nvPr/>
        </p:nvSpPr>
        <p:spPr bwMode="auto">
          <a:xfrm flipV="1">
            <a:off x="4140200" y="3282950"/>
            <a:ext cx="0"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16" name="Line 170"/>
          <p:cNvSpPr>
            <a:spLocks noChangeShapeType="1"/>
          </p:cNvSpPr>
          <p:nvPr/>
        </p:nvSpPr>
        <p:spPr bwMode="auto">
          <a:xfrm>
            <a:off x="4140200" y="3282950"/>
            <a:ext cx="1871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17" name="Line 171"/>
          <p:cNvSpPr>
            <a:spLocks noChangeShapeType="1"/>
          </p:cNvSpPr>
          <p:nvPr/>
        </p:nvSpPr>
        <p:spPr bwMode="auto">
          <a:xfrm flipV="1">
            <a:off x="6011863" y="2924175"/>
            <a:ext cx="0"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18" name="Line 173"/>
          <p:cNvSpPr>
            <a:spLocks noChangeShapeType="1"/>
          </p:cNvSpPr>
          <p:nvPr/>
        </p:nvSpPr>
        <p:spPr bwMode="auto">
          <a:xfrm flipH="1">
            <a:off x="4140200" y="3513138"/>
            <a:ext cx="3175" cy="1206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629" name="Line 177"/>
          <p:cNvSpPr>
            <a:spLocks noChangeShapeType="1"/>
          </p:cNvSpPr>
          <p:nvPr/>
        </p:nvSpPr>
        <p:spPr bwMode="auto">
          <a:xfrm flipH="1">
            <a:off x="1042988" y="908050"/>
            <a:ext cx="649287" cy="338455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630" name="Line 182"/>
          <p:cNvSpPr>
            <a:spLocks noChangeShapeType="1"/>
          </p:cNvSpPr>
          <p:nvPr/>
        </p:nvSpPr>
        <p:spPr bwMode="auto">
          <a:xfrm>
            <a:off x="6226175" y="1611313"/>
            <a:ext cx="26273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121" name="Oval 189"/>
          <p:cNvSpPr>
            <a:spLocks noChangeArrowheads="1"/>
          </p:cNvSpPr>
          <p:nvPr/>
        </p:nvSpPr>
        <p:spPr bwMode="auto">
          <a:xfrm>
            <a:off x="4110038" y="3771900"/>
            <a:ext cx="73025" cy="71438"/>
          </a:xfrm>
          <a:prstGeom prst="ellipse">
            <a:avLst/>
          </a:prstGeom>
          <a:solidFill>
            <a:schemeClr val="tx1"/>
          </a:solidFill>
          <a:ln w="9525">
            <a:solidFill>
              <a:schemeClr val="tx1"/>
            </a:solidFill>
            <a:round/>
            <a:headEnd/>
            <a:tailEnd/>
          </a:ln>
        </p:spPr>
        <p:txBody>
          <a:bodyPr wrap="none" anchor="ctr"/>
          <a:lstStyle/>
          <a:p>
            <a:endParaRPr lang="fr-FR" sz="1800"/>
          </a:p>
        </p:txBody>
      </p:sp>
      <p:sp>
        <p:nvSpPr>
          <p:cNvPr id="44122" name="Oval 190"/>
          <p:cNvSpPr>
            <a:spLocks noChangeArrowheads="1"/>
          </p:cNvSpPr>
          <p:nvPr/>
        </p:nvSpPr>
        <p:spPr bwMode="auto">
          <a:xfrm>
            <a:off x="4562475" y="4262438"/>
            <a:ext cx="73025" cy="71437"/>
          </a:xfrm>
          <a:prstGeom prst="ellipse">
            <a:avLst/>
          </a:prstGeom>
          <a:solidFill>
            <a:schemeClr val="tx1"/>
          </a:solidFill>
          <a:ln w="9525">
            <a:solidFill>
              <a:schemeClr val="tx1"/>
            </a:solidFill>
            <a:round/>
            <a:headEnd/>
            <a:tailEnd/>
          </a:ln>
        </p:spPr>
        <p:txBody>
          <a:bodyPr wrap="none" anchor="ctr"/>
          <a:lstStyle/>
          <a:p>
            <a:pPr algn="ctr"/>
            <a:endParaRPr lang="fr-FR" sz="1800"/>
          </a:p>
        </p:txBody>
      </p:sp>
      <p:sp>
        <p:nvSpPr>
          <p:cNvPr id="44123" name="Line 192"/>
          <p:cNvSpPr>
            <a:spLocks noChangeShapeType="1"/>
          </p:cNvSpPr>
          <p:nvPr/>
        </p:nvSpPr>
        <p:spPr bwMode="auto">
          <a:xfrm flipH="1">
            <a:off x="392113" y="1684338"/>
            <a:ext cx="15875" cy="2452687"/>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124" name="Text Box 193"/>
          <p:cNvSpPr txBox="1">
            <a:spLocks noChangeArrowheads="1"/>
          </p:cNvSpPr>
          <p:nvPr/>
        </p:nvSpPr>
        <p:spPr bwMode="auto">
          <a:xfrm>
            <a:off x="82550" y="2625725"/>
            <a:ext cx="3095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a:t>
            </a:r>
          </a:p>
        </p:txBody>
      </p:sp>
      <p:sp>
        <p:nvSpPr>
          <p:cNvPr id="44125" name="AutoShape 196">
            <a:hlinkClick r:id="rId5" action="ppaction://hlinksldjump" highlightClick="1"/>
          </p:cNvPr>
          <p:cNvSpPr>
            <a:spLocks noChangeArrowheads="1"/>
          </p:cNvSpPr>
          <p:nvPr/>
        </p:nvSpPr>
        <p:spPr bwMode="auto">
          <a:xfrm>
            <a:off x="6343650" y="2351088"/>
            <a:ext cx="695325" cy="841375"/>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44126" name="AutoShape 197">
            <a:hlinkClick r:id="rId6" action="ppaction://hlinksldjump" highlightClick="1"/>
          </p:cNvPr>
          <p:cNvSpPr>
            <a:spLocks noChangeArrowheads="1"/>
          </p:cNvSpPr>
          <p:nvPr/>
        </p:nvSpPr>
        <p:spPr bwMode="auto">
          <a:xfrm>
            <a:off x="6343650" y="3279775"/>
            <a:ext cx="723900" cy="101441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44127" name="AutoShape 198">
            <a:hlinkClick r:id="rId7" action="ppaction://hlinksldjump" highlightClick="1"/>
          </p:cNvPr>
          <p:cNvSpPr>
            <a:spLocks noChangeArrowheads="1"/>
          </p:cNvSpPr>
          <p:nvPr/>
        </p:nvSpPr>
        <p:spPr bwMode="auto">
          <a:xfrm>
            <a:off x="6342063" y="4425950"/>
            <a:ext cx="709612" cy="10795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44128" name="AutoShape 194">
            <a:hlinkClick r:id="rId8" action="ppaction://hlinksldjump" highlightClick="1"/>
          </p:cNvPr>
          <p:cNvSpPr>
            <a:spLocks noChangeArrowheads="1"/>
          </p:cNvSpPr>
          <p:nvPr/>
        </p:nvSpPr>
        <p:spPr bwMode="auto">
          <a:xfrm>
            <a:off x="4787900" y="3498850"/>
            <a:ext cx="1296988" cy="230505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44129" name="Text Box 207"/>
          <p:cNvSpPr txBox="1">
            <a:spLocks noChangeArrowheads="1"/>
          </p:cNvSpPr>
          <p:nvPr/>
        </p:nvSpPr>
        <p:spPr bwMode="auto">
          <a:xfrm>
            <a:off x="5029200" y="5081588"/>
            <a:ext cx="904875" cy="361950"/>
          </a:xfrm>
          <a:prstGeom prst="rect">
            <a:avLst/>
          </a:prstGeom>
          <a:solidFill>
            <a:srgbClr val="33CC33"/>
          </a:solidFill>
          <a:ln w="9525">
            <a:solidFill>
              <a:srgbClr val="000000"/>
            </a:solidFill>
            <a:miter lim="800000"/>
            <a:headEnd/>
            <a:tailEnd/>
          </a:ln>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b="1">
                <a:solidFill>
                  <a:schemeClr val="bg1"/>
                </a:solidFill>
                <a:cs typeface="Times New Roman" pitchFamily="18" charset="0"/>
              </a:rPr>
              <a:t>DFC</a:t>
            </a:r>
            <a:endParaRPr lang="en-US" sz="1800">
              <a:solidFill>
                <a:schemeClr val="bg1"/>
              </a:solidFill>
            </a:endParaRPr>
          </a:p>
        </p:txBody>
      </p:sp>
      <p:sp>
        <p:nvSpPr>
          <p:cNvPr id="44130" name="Line 210"/>
          <p:cNvSpPr>
            <a:spLocks noChangeShapeType="1"/>
          </p:cNvSpPr>
          <p:nvPr/>
        </p:nvSpPr>
        <p:spPr bwMode="auto">
          <a:xfrm flipH="1">
            <a:off x="4716463" y="1050925"/>
            <a:ext cx="2873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31" name="Line 209"/>
          <p:cNvSpPr>
            <a:spLocks noChangeShapeType="1"/>
          </p:cNvSpPr>
          <p:nvPr/>
        </p:nvSpPr>
        <p:spPr bwMode="auto">
          <a:xfrm rot="5400000">
            <a:off x="4621213" y="1054100"/>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4132" name="Rectangle 212">
            <a:hlinkClick r:id="rId9" action="ppaction://hlinksldjump"/>
          </p:cNvPr>
          <p:cNvSpPr>
            <a:spLocks noChangeArrowheads="1"/>
          </p:cNvSpPr>
          <p:nvPr/>
        </p:nvSpPr>
        <p:spPr bwMode="auto">
          <a:xfrm>
            <a:off x="250825" y="836613"/>
            <a:ext cx="2087563"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163" name="Espace réservé du numéro de diapositive 9"/>
          <p:cNvSpPr>
            <a:spLocks noGrp="1"/>
          </p:cNvSpPr>
          <p:nvPr>
            <p:ph type="sldNum" sz="quarter" idx="12"/>
          </p:nvPr>
        </p:nvSpPr>
        <p:spPr>
          <a:xfrm>
            <a:off x="7924800" y="6356350"/>
            <a:ext cx="762000" cy="365125"/>
          </a:xfrm>
        </p:spPr>
        <p:txBody>
          <a:bodyPr/>
          <a:lstStyle/>
          <a:p>
            <a:pPr>
              <a:defRPr/>
            </a:pPr>
            <a:fld id="{E5F0E4CD-D7AD-4A69-BA74-A355B3D70C19}" type="slidenum">
              <a:rPr lang="fr-FR">
                <a:solidFill>
                  <a:schemeClr val="tx1">
                    <a:lumMod val="50000"/>
                    <a:lumOff val="50000"/>
                  </a:schemeClr>
                </a:solidFill>
              </a:rPr>
              <a:pPr>
                <a:defRPr/>
              </a:pPr>
              <a:t>37</a:t>
            </a:fld>
            <a:endParaRPr lang="fr-FR" dirty="0">
              <a:solidFill>
                <a:schemeClr val="tx1">
                  <a:lumMod val="50000"/>
                  <a:lumOff val="50000"/>
                </a:schemeClr>
              </a:solidFill>
            </a:endParaRPr>
          </a:p>
        </p:txBody>
      </p:sp>
      <p:sp>
        <p:nvSpPr>
          <p:cNvPr id="65649" name="Text Box 191"/>
          <p:cNvSpPr txBox="1">
            <a:spLocks noChangeArrowheads="1"/>
          </p:cNvSpPr>
          <p:nvPr/>
        </p:nvSpPr>
        <p:spPr bwMode="auto">
          <a:xfrm>
            <a:off x="684213" y="5445125"/>
            <a:ext cx="6696075" cy="823913"/>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Déduction aisée de la masse de la particule</a:t>
            </a:r>
          </a:p>
          <a:p>
            <a:pPr eaLnBrk="1" hangingPunct="1"/>
            <a:r>
              <a:rPr lang="fr-FR" sz="1800"/>
              <a:t>E = E0 + E1 = ½.M.V</a:t>
            </a:r>
            <a:r>
              <a:rPr lang="fr-FR" sz="1800" baseline="30000"/>
              <a:t>2</a:t>
            </a:r>
            <a:r>
              <a:rPr lang="fr-FR" sz="1800"/>
              <a:t>   et   L = V.</a:t>
            </a:r>
            <a:r>
              <a:rPr lang="el-GR" sz="1800"/>
              <a:t>Δ</a:t>
            </a:r>
            <a:r>
              <a:rPr lang="fr-FR" sz="1800"/>
              <a:t>t	   </a:t>
            </a:r>
            <a:r>
              <a:rPr lang="fr-FR" sz="1800">
                <a:sym typeface="Wingdings" pitchFamily="2" charset="2"/>
              </a:rPr>
              <a:t> </a:t>
            </a:r>
            <a:r>
              <a:rPr lang="fr-FR" sz="1800"/>
              <a:t>M = 2.E.</a:t>
            </a:r>
            <a:r>
              <a:rPr lang="el-GR" sz="1800"/>
              <a:t>Δ</a:t>
            </a:r>
            <a:r>
              <a:rPr lang="fr-FR" sz="1800"/>
              <a:t>t</a:t>
            </a:r>
            <a:r>
              <a:rPr lang="fr-FR" sz="1800" baseline="30000"/>
              <a:t>2</a:t>
            </a:r>
            <a:r>
              <a:rPr lang="fr-FR" sz="1800"/>
              <a:t>/L</a:t>
            </a:r>
            <a:r>
              <a:rPr lang="fr-FR" sz="1800" baseline="30000"/>
              <a:t>2</a:t>
            </a:r>
            <a:r>
              <a:rPr lang="fr-FR" sz="1800"/>
              <a:t> </a:t>
            </a:r>
          </a:p>
          <a:p>
            <a:pPr eaLnBrk="1" hangingPunct="1">
              <a:buFont typeface="Symbol" pitchFamily="18" charset="2"/>
              <a:buNone/>
            </a:pPr>
            <a:r>
              <a:rPr lang="fr-FR" sz="1400"/>
              <a:t>(Pour des particules non relativistes)</a:t>
            </a:r>
          </a:p>
        </p:txBody>
      </p:sp>
      <p:sp>
        <p:nvSpPr>
          <p:cNvPr id="44135"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65701" name="Text Box 106"/>
          <p:cNvSpPr txBox="1">
            <a:spLocks noChangeArrowheads="1"/>
          </p:cNvSpPr>
          <p:nvPr/>
        </p:nvSpPr>
        <p:spPr bwMode="auto">
          <a:xfrm>
            <a:off x="1331913" y="2060575"/>
            <a:ext cx="1728787"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600">
                <a:cs typeface="Times New Roman" pitchFamily="18" charset="0"/>
              </a:rPr>
              <a:t>Particule traverse D</a:t>
            </a:r>
            <a:r>
              <a:rPr lang="en-US" sz="1600" baseline="-25000">
                <a:cs typeface="Times New Roman" pitchFamily="18" charset="0"/>
              </a:rPr>
              <a:t>0</a:t>
            </a:r>
            <a:endParaRPr lang="en-US" sz="1600" baseline="-25000"/>
          </a:p>
        </p:txBody>
      </p:sp>
      <p:sp>
        <p:nvSpPr>
          <p:cNvPr id="65702" name="Text Box 106"/>
          <p:cNvSpPr txBox="1">
            <a:spLocks noChangeArrowheads="1"/>
          </p:cNvSpPr>
          <p:nvPr/>
        </p:nvSpPr>
        <p:spPr bwMode="auto">
          <a:xfrm>
            <a:off x="250825" y="4652963"/>
            <a:ext cx="17287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600">
                <a:cs typeface="Times New Roman" pitchFamily="18" charset="0"/>
              </a:rPr>
              <a:t>Particule s’arrête dans D</a:t>
            </a:r>
            <a:r>
              <a:rPr lang="en-US" sz="1600" baseline="-25000">
                <a:cs typeface="Times New Roman" pitchFamily="18" charset="0"/>
              </a:rPr>
              <a:t>1</a:t>
            </a:r>
            <a:endParaRPr lang="en-US" sz="1600" baseline="-25000"/>
          </a:p>
        </p:txBody>
      </p:sp>
      <p:sp>
        <p:nvSpPr>
          <p:cNvPr id="65703" name="Text Box 106"/>
          <p:cNvSpPr txBox="1">
            <a:spLocks noChangeArrowheads="1"/>
          </p:cNvSpPr>
          <p:nvPr/>
        </p:nvSpPr>
        <p:spPr bwMode="auto">
          <a:xfrm>
            <a:off x="7092950" y="2349500"/>
            <a:ext cx="1908175" cy="72072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lIns="0" rIns="0"/>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a:cs typeface="Times New Roman" pitchFamily="18" charset="0"/>
              </a:rPr>
              <a:t>Energie de la particule déposée dans D</a:t>
            </a:r>
            <a:r>
              <a:rPr lang="en-US" sz="1400" baseline="-30000">
                <a:cs typeface="Times New Roman" pitchFamily="18" charset="0"/>
              </a:rPr>
              <a:t>0</a:t>
            </a:r>
          </a:p>
          <a:p>
            <a:pPr algn="ctr" eaLnBrk="1" hangingPunct="1"/>
            <a:r>
              <a:rPr lang="fr-FR" sz="1400" b="1">
                <a:cs typeface="Times New Roman" pitchFamily="18" charset="0"/>
              </a:rPr>
              <a:t>E</a:t>
            </a:r>
            <a:r>
              <a:rPr lang="fr-FR" sz="1400" b="1" baseline="-25000">
                <a:cs typeface="Times New Roman" pitchFamily="18" charset="0"/>
              </a:rPr>
              <a:t>0</a:t>
            </a:r>
            <a:endParaRPr lang="el-GR" sz="1400" b="1" baseline="-25000"/>
          </a:p>
        </p:txBody>
      </p:sp>
      <p:sp>
        <p:nvSpPr>
          <p:cNvPr id="65704" name="Text Box 106"/>
          <p:cNvSpPr txBox="1">
            <a:spLocks noChangeArrowheads="1"/>
          </p:cNvSpPr>
          <p:nvPr/>
        </p:nvSpPr>
        <p:spPr bwMode="auto">
          <a:xfrm>
            <a:off x="7092950" y="4581525"/>
            <a:ext cx="1908175" cy="792163"/>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lIns="0" rIns="0"/>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n-US" sz="1400">
                <a:cs typeface="Times New Roman" pitchFamily="18" charset="0"/>
              </a:rPr>
              <a:t>Reste de l’énergie de la particule dans D</a:t>
            </a:r>
            <a:r>
              <a:rPr lang="en-US" sz="1400" baseline="-30000">
                <a:cs typeface="Times New Roman" pitchFamily="18" charset="0"/>
              </a:rPr>
              <a:t>1</a:t>
            </a:r>
          </a:p>
          <a:p>
            <a:pPr algn="ctr" eaLnBrk="1" hangingPunct="1"/>
            <a:r>
              <a:rPr lang="fr-FR" sz="1400" b="1">
                <a:cs typeface="Times New Roman" pitchFamily="18" charset="0"/>
              </a:rPr>
              <a:t>E</a:t>
            </a:r>
            <a:r>
              <a:rPr lang="fr-FR" sz="1400" b="1" baseline="-25000">
                <a:cs typeface="Times New Roman" pitchFamily="18" charset="0"/>
              </a:rPr>
              <a:t>1</a:t>
            </a:r>
            <a:endParaRPr lang="el-GR" sz="1400" b="1" baseline="-25000"/>
          </a:p>
          <a:p>
            <a:pPr algn="ctr" eaLnBrk="1" hangingPunct="1"/>
            <a:endParaRPr lang="en-US" sz="1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5629"/>
                                        </p:tgtEl>
                                        <p:attrNameLst>
                                          <p:attrName>style.visibility</p:attrName>
                                        </p:attrNameLst>
                                      </p:cBhvr>
                                      <p:to>
                                        <p:strVal val="visible"/>
                                      </p:to>
                                    </p:set>
                                    <p:animEffect transition="in" filter="strips(downLeft)">
                                      <p:cBhvr>
                                        <p:cTn id="7" dur="500"/>
                                        <p:tgtEl>
                                          <p:spTgt spid="65629"/>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65701"/>
                                        </p:tgtEl>
                                        <p:attrNameLst>
                                          <p:attrName>style.visibility</p:attrName>
                                        </p:attrNameLst>
                                      </p:cBhvr>
                                      <p:to>
                                        <p:strVal val="visible"/>
                                      </p:to>
                                    </p:set>
                                    <p:anim calcmode="lin" valueType="num">
                                      <p:cBhvr>
                                        <p:cTn id="10" dur="500" fill="hold"/>
                                        <p:tgtEl>
                                          <p:spTgt spid="65701"/>
                                        </p:tgtEl>
                                        <p:attrNameLst>
                                          <p:attrName>ppt_w</p:attrName>
                                        </p:attrNameLst>
                                      </p:cBhvr>
                                      <p:tavLst>
                                        <p:tav tm="0">
                                          <p:val>
                                            <p:fltVal val="0"/>
                                          </p:val>
                                        </p:tav>
                                        <p:tav tm="100000">
                                          <p:val>
                                            <p:strVal val="#ppt_w"/>
                                          </p:val>
                                        </p:tav>
                                      </p:tavLst>
                                    </p:anim>
                                    <p:anim calcmode="lin" valueType="num">
                                      <p:cBhvr>
                                        <p:cTn id="11" dur="500" fill="hold"/>
                                        <p:tgtEl>
                                          <p:spTgt spid="65701"/>
                                        </p:tgtEl>
                                        <p:attrNameLst>
                                          <p:attrName>ppt_h</p:attrName>
                                        </p:attrNameLst>
                                      </p:cBhvr>
                                      <p:tavLst>
                                        <p:tav tm="0">
                                          <p:val>
                                            <p:fltVal val="0"/>
                                          </p:val>
                                        </p:tav>
                                        <p:tav tm="100000">
                                          <p:val>
                                            <p:strVal val="#ppt_h"/>
                                          </p:val>
                                        </p:tav>
                                      </p:tavLst>
                                    </p:anim>
                                    <p:animEffect transition="in" filter="fade">
                                      <p:cBhvr>
                                        <p:cTn id="12" dur="500"/>
                                        <p:tgtEl>
                                          <p:spTgt spid="65701"/>
                                        </p:tgtEl>
                                      </p:cBhvr>
                                    </p:animEffect>
                                  </p:childTnLst>
                                </p:cTn>
                              </p:par>
                              <p:par>
                                <p:cTn id="13" presetID="53" presetClass="entr" presetSubtype="0" fill="hold" grpId="0" nodeType="withEffect">
                                  <p:stCondLst>
                                    <p:cond delay="0"/>
                                  </p:stCondLst>
                                  <p:childTnLst>
                                    <p:set>
                                      <p:cBhvr>
                                        <p:cTn id="14" dur="1" fill="hold">
                                          <p:stCondLst>
                                            <p:cond delay="0"/>
                                          </p:stCondLst>
                                        </p:cTn>
                                        <p:tgtEl>
                                          <p:spTgt spid="65702"/>
                                        </p:tgtEl>
                                        <p:attrNameLst>
                                          <p:attrName>style.visibility</p:attrName>
                                        </p:attrNameLst>
                                      </p:cBhvr>
                                      <p:to>
                                        <p:strVal val="visible"/>
                                      </p:to>
                                    </p:set>
                                    <p:anim calcmode="lin" valueType="num">
                                      <p:cBhvr>
                                        <p:cTn id="15" dur="500" fill="hold"/>
                                        <p:tgtEl>
                                          <p:spTgt spid="65702"/>
                                        </p:tgtEl>
                                        <p:attrNameLst>
                                          <p:attrName>ppt_w</p:attrName>
                                        </p:attrNameLst>
                                      </p:cBhvr>
                                      <p:tavLst>
                                        <p:tav tm="0">
                                          <p:val>
                                            <p:fltVal val="0"/>
                                          </p:val>
                                        </p:tav>
                                        <p:tav tm="100000">
                                          <p:val>
                                            <p:strVal val="#ppt_w"/>
                                          </p:val>
                                        </p:tav>
                                      </p:tavLst>
                                    </p:anim>
                                    <p:anim calcmode="lin" valueType="num">
                                      <p:cBhvr>
                                        <p:cTn id="16" dur="500" fill="hold"/>
                                        <p:tgtEl>
                                          <p:spTgt spid="65702"/>
                                        </p:tgtEl>
                                        <p:attrNameLst>
                                          <p:attrName>ppt_h</p:attrName>
                                        </p:attrNameLst>
                                      </p:cBhvr>
                                      <p:tavLst>
                                        <p:tav tm="0">
                                          <p:val>
                                            <p:fltVal val="0"/>
                                          </p:val>
                                        </p:tav>
                                        <p:tav tm="100000">
                                          <p:val>
                                            <p:strVal val="#ppt_h"/>
                                          </p:val>
                                        </p:tav>
                                      </p:tavLst>
                                    </p:anim>
                                    <p:animEffect transition="in" filter="fade">
                                      <p:cBhvr>
                                        <p:cTn id="17" dur="500"/>
                                        <p:tgtEl>
                                          <p:spTgt spid="657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65703"/>
                                        </p:tgtEl>
                                        <p:attrNameLst>
                                          <p:attrName>style.visibility</p:attrName>
                                        </p:attrNameLst>
                                      </p:cBhvr>
                                      <p:to>
                                        <p:strVal val="visible"/>
                                      </p:to>
                                    </p:set>
                                    <p:anim calcmode="lin" valueType="num">
                                      <p:cBhvr>
                                        <p:cTn id="22" dur="500" fill="hold"/>
                                        <p:tgtEl>
                                          <p:spTgt spid="65703"/>
                                        </p:tgtEl>
                                        <p:attrNameLst>
                                          <p:attrName>ppt_w</p:attrName>
                                        </p:attrNameLst>
                                      </p:cBhvr>
                                      <p:tavLst>
                                        <p:tav tm="0">
                                          <p:val>
                                            <p:fltVal val="0"/>
                                          </p:val>
                                        </p:tav>
                                        <p:tav tm="100000">
                                          <p:val>
                                            <p:strVal val="#ppt_w"/>
                                          </p:val>
                                        </p:tav>
                                      </p:tavLst>
                                    </p:anim>
                                    <p:anim calcmode="lin" valueType="num">
                                      <p:cBhvr>
                                        <p:cTn id="23" dur="500" fill="hold"/>
                                        <p:tgtEl>
                                          <p:spTgt spid="65703"/>
                                        </p:tgtEl>
                                        <p:attrNameLst>
                                          <p:attrName>ppt_h</p:attrName>
                                        </p:attrNameLst>
                                      </p:cBhvr>
                                      <p:tavLst>
                                        <p:tav tm="0">
                                          <p:val>
                                            <p:fltVal val="0"/>
                                          </p:val>
                                        </p:tav>
                                        <p:tav tm="100000">
                                          <p:val>
                                            <p:strVal val="#ppt_h"/>
                                          </p:val>
                                        </p:tav>
                                      </p:tavLst>
                                    </p:anim>
                                    <p:animEffect transition="in" filter="fade">
                                      <p:cBhvr>
                                        <p:cTn id="24" dur="500"/>
                                        <p:tgtEl>
                                          <p:spTgt spid="6570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65545"/>
                                        </p:tgtEl>
                                        <p:attrNameLst>
                                          <p:attrName>style.visibility</p:attrName>
                                        </p:attrNameLst>
                                      </p:cBhvr>
                                      <p:to>
                                        <p:strVal val="visible"/>
                                      </p:to>
                                    </p:set>
                                    <p:anim calcmode="lin" valueType="num">
                                      <p:cBhvr>
                                        <p:cTn id="29" dur="500" fill="hold"/>
                                        <p:tgtEl>
                                          <p:spTgt spid="65545"/>
                                        </p:tgtEl>
                                        <p:attrNameLst>
                                          <p:attrName>ppt_w</p:attrName>
                                        </p:attrNameLst>
                                      </p:cBhvr>
                                      <p:tavLst>
                                        <p:tav tm="0">
                                          <p:val>
                                            <p:fltVal val="0"/>
                                          </p:val>
                                        </p:tav>
                                        <p:tav tm="100000">
                                          <p:val>
                                            <p:strVal val="#ppt_w"/>
                                          </p:val>
                                        </p:tav>
                                      </p:tavLst>
                                    </p:anim>
                                    <p:anim calcmode="lin" valueType="num">
                                      <p:cBhvr>
                                        <p:cTn id="30" dur="500" fill="hold"/>
                                        <p:tgtEl>
                                          <p:spTgt spid="65545"/>
                                        </p:tgtEl>
                                        <p:attrNameLst>
                                          <p:attrName>ppt_h</p:attrName>
                                        </p:attrNameLst>
                                      </p:cBhvr>
                                      <p:tavLst>
                                        <p:tav tm="0">
                                          <p:val>
                                            <p:fltVal val="0"/>
                                          </p:val>
                                        </p:tav>
                                        <p:tav tm="100000">
                                          <p:val>
                                            <p:strVal val="#ppt_h"/>
                                          </p:val>
                                        </p:tav>
                                      </p:tavLst>
                                    </p:anim>
                                    <p:animEffect transition="in" filter="fade">
                                      <p:cBhvr>
                                        <p:cTn id="31" dur="500"/>
                                        <p:tgtEl>
                                          <p:spTgt spid="6554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65704"/>
                                        </p:tgtEl>
                                        <p:attrNameLst>
                                          <p:attrName>style.visibility</p:attrName>
                                        </p:attrNameLst>
                                      </p:cBhvr>
                                      <p:to>
                                        <p:strVal val="visible"/>
                                      </p:to>
                                    </p:set>
                                    <p:anim calcmode="lin" valueType="num">
                                      <p:cBhvr>
                                        <p:cTn id="36" dur="500" fill="hold"/>
                                        <p:tgtEl>
                                          <p:spTgt spid="65704"/>
                                        </p:tgtEl>
                                        <p:attrNameLst>
                                          <p:attrName>ppt_w</p:attrName>
                                        </p:attrNameLst>
                                      </p:cBhvr>
                                      <p:tavLst>
                                        <p:tav tm="0">
                                          <p:val>
                                            <p:fltVal val="0"/>
                                          </p:val>
                                        </p:tav>
                                        <p:tav tm="100000">
                                          <p:val>
                                            <p:strVal val="#ppt_w"/>
                                          </p:val>
                                        </p:tav>
                                      </p:tavLst>
                                    </p:anim>
                                    <p:anim calcmode="lin" valueType="num">
                                      <p:cBhvr>
                                        <p:cTn id="37" dur="500" fill="hold"/>
                                        <p:tgtEl>
                                          <p:spTgt spid="65704"/>
                                        </p:tgtEl>
                                        <p:attrNameLst>
                                          <p:attrName>ppt_h</p:attrName>
                                        </p:attrNameLst>
                                      </p:cBhvr>
                                      <p:tavLst>
                                        <p:tav tm="0">
                                          <p:val>
                                            <p:fltVal val="0"/>
                                          </p:val>
                                        </p:tav>
                                        <p:tav tm="100000">
                                          <p:val>
                                            <p:strVal val="#ppt_h"/>
                                          </p:val>
                                        </p:tav>
                                      </p:tavLst>
                                    </p:anim>
                                    <p:animEffect transition="in" filter="fade">
                                      <p:cBhvr>
                                        <p:cTn id="38" dur="500"/>
                                        <p:tgtEl>
                                          <p:spTgt spid="6570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8" presetClass="entr" presetSubtype="3" fill="hold" grpId="0" nodeType="clickEffect">
                                  <p:stCondLst>
                                    <p:cond delay="0"/>
                                  </p:stCondLst>
                                  <p:childTnLst>
                                    <p:set>
                                      <p:cBhvr>
                                        <p:cTn id="42" dur="1" fill="hold">
                                          <p:stCondLst>
                                            <p:cond delay="0"/>
                                          </p:stCondLst>
                                        </p:cTn>
                                        <p:tgtEl>
                                          <p:spTgt spid="65583"/>
                                        </p:tgtEl>
                                        <p:attrNameLst>
                                          <p:attrName>style.visibility</p:attrName>
                                        </p:attrNameLst>
                                      </p:cBhvr>
                                      <p:to>
                                        <p:strVal val="visible"/>
                                      </p:to>
                                    </p:set>
                                    <p:animEffect transition="in" filter="strips(upRight)">
                                      <p:cBhvr>
                                        <p:cTn id="43" dur="500"/>
                                        <p:tgtEl>
                                          <p:spTgt spid="65583"/>
                                        </p:tgtEl>
                                      </p:cBhvr>
                                    </p:animEffect>
                                  </p:childTnLst>
                                </p:cTn>
                              </p:par>
                              <p:par>
                                <p:cTn id="44" presetID="18" presetClass="entr" presetSubtype="3" fill="hold" grpId="0" nodeType="withEffect">
                                  <p:stCondLst>
                                    <p:cond delay="0"/>
                                  </p:stCondLst>
                                  <p:childTnLst>
                                    <p:set>
                                      <p:cBhvr>
                                        <p:cTn id="45" dur="1" fill="hold">
                                          <p:stCondLst>
                                            <p:cond delay="0"/>
                                          </p:stCondLst>
                                        </p:cTn>
                                        <p:tgtEl>
                                          <p:spTgt spid="65630"/>
                                        </p:tgtEl>
                                        <p:attrNameLst>
                                          <p:attrName>style.visibility</p:attrName>
                                        </p:attrNameLst>
                                      </p:cBhvr>
                                      <p:to>
                                        <p:strVal val="visible"/>
                                      </p:to>
                                    </p:set>
                                    <p:animEffect transition="in" filter="strips(upRight)">
                                      <p:cBhvr>
                                        <p:cTn id="46" dur="500"/>
                                        <p:tgtEl>
                                          <p:spTgt spid="6563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65649"/>
                                        </p:tgtEl>
                                        <p:attrNameLst>
                                          <p:attrName>style.visibility</p:attrName>
                                        </p:attrNameLst>
                                      </p:cBhvr>
                                      <p:to>
                                        <p:strVal val="visible"/>
                                      </p:to>
                                    </p:set>
                                    <p:anim calcmode="lin" valueType="num">
                                      <p:cBhvr>
                                        <p:cTn id="51" dur="500" fill="hold"/>
                                        <p:tgtEl>
                                          <p:spTgt spid="65649"/>
                                        </p:tgtEl>
                                        <p:attrNameLst>
                                          <p:attrName>ppt_w</p:attrName>
                                        </p:attrNameLst>
                                      </p:cBhvr>
                                      <p:tavLst>
                                        <p:tav tm="0">
                                          <p:val>
                                            <p:fltVal val="0"/>
                                          </p:val>
                                        </p:tav>
                                        <p:tav tm="100000">
                                          <p:val>
                                            <p:strVal val="#ppt_w"/>
                                          </p:val>
                                        </p:tav>
                                      </p:tavLst>
                                    </p:anim>
                                    <p:anim calcmode="lin" valueType="num">
                                      <p:cBhvr>
                                        <p:cTn id="52" dur="500" fill="hold"/>
                                        <p:tgtEl>
                                          <p:spTgt spid="65649"/>
                                        </p:tgtEl>
                                        <p:attrNameLst>
                                          <p:attrName>ppt_h</p:attrName>
                                        </p:attrNameLst>
                                      </p:cBhvr>
                                      <p:tavLst>
                                        <p:tav tm="0">
                                          <p:val>
                                            <p:fltVal val="0"/>
                                          </p:val>
                                        </p:tav>
                                        <p:tav tm="100000">
                                          <p:val>
                                            <p:strVal val="#ppt_h"/>
                                          </p:val>
                                        </p:tav>
                                      </p:tavLst>
                                    </p:anim>
                                    <p:animEffect transition="in" filter="fade">
                                      <p:cBhvr>
                                        <p:cTn id="53" dur="500"/>
                                        <p:tgtEl>
                                          <p:spTgt spid="65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5" grpId="0" animBg="1"/>
      <p:bldP spid="65583" grpId="0"/>
      <p:bldP spid="65629" grpId="0" animBg="1"/>
      <p:bldP spid="65630" grpId="0" animBg="1"/>
      <p:bldP spid="65649" grpId="0"/>
      <p:bldP spid="65701" grpId="0"/>
      <p:bldP spid="65702" grpId="0"/>
      <p:bldP spid="65703" grpId="0" animBg="1"/>
      <p:bldP spid="6570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p:cNvSpPr txBox="1">
            <a:spLocks noChangeArrowheads="1"/>
          </p:cNvSpPr>
          <p:nvPr/>
        </p:nvSpPr>
        <p:spPr bwMode="auto">
          <a:xfrm>
            <a:off x="511175" y="260350"/>
            <a:ext cx="76612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accent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trigger</a:t>
            </a:r>
            <a:endParaRPr lang="fr-FR" sz="3200" b="1">
              <a:solidFill>
                <a:srgbClr val="DC6308"/>
              </a:solidFill>
            </a:endParaRPr>
          </a:p>
          <a:p>
            <a:pPr eaLnBrk="1" hangingPunct="1"/>
            <a:endParaRPr lang="fr-FR" sz="800">
              <a:solidFill>
                <a:srgbClr val="DC6308"/>
              </a:solidFill>
            </a:endParaRPr>
          </a:p>
          <a:p>
            <a:pPr eaLnBrk="1" hangingPunct="1"/>
            <a:endParaRPr lang="fr-FR" sz="800">
              <a:solidFill>
                <a:srgbClr val="DC6308"/>
              </a:solidFill>
            </a:endParaRPr>
          </a:p>
          <a:p>
            <a:pPr eaLnBrk="1" hangingPunct="1"/>
            <a:r>
              <a:rPr lang="fr-FR" sz="2800" b="1">
                <a:solidFill>
                  <a:srgbClr val="DC6308"/>
                </a:solidFill>
              </a:rPr>
              <a:t>Qu’est ce qu’un Trigger ?</a:t>
            </a:r>
          </a:p>
          <a:p>
            <a:pPr eaLnBrk="1" hangingPunct="1"/>
            <a:endParaRPr lang="fr-FR" b="1">
              <a:solidFill>
                <a:srgbClr val="DC6308"/>
              </a:solidFill>
            </a:endParaRPr>
          </a:p>
          <a:p>
            <a:pPr eaLnBrk="1" hangingPunct="1"/>
            <a:r>
              <a:rPr lang="fr-FR" sz="1800"/>
              <a:t>Un trigger est une unité de traitement qui </a:t>
            </a:r>
            <a:r>
              <a:rPr lang="fr-FR" sz="1800" b="1"/>
              <a:t>sélectionne</a:t>
            </a:r>
            <a:r>
              <a:rPr lang="fr-FR" sz="1800"/>
              <a:t> </a:t>
            </a:r>
            <a:r>
              <a:rPr lang="fr-FR" sz="1800" b="1"/>
              <a:t>les</a:t>
            </a:r>
            <a:r>
              <a:rPr lang="fr-FR" sz="1800"/>
              <a:t> </a:t>
            </a:r>
            <a:r>
              <a:rPr lang="fr-FR" sz="1800" b="1"/>
              <a:t>données</a:t>
            </a:r>
            <a:r>
              <a:rPr lang="fr-FR" sz="1800"/>
              <a:t> </a:t>
            </a:r>
            <a:r>
              <a:rPr lang="fr-FR" sz="1800" b="1"/>
              <a:t>potentiellement intéressantes</a:t>
            </a:r>
            <a:r>
              <a:rPr lang="fr-FR" sz="1800"/>
              <a:t> pour la physique sur la base de critères tels que : </a:t>
            </a:r>
          </a:p>
          <a:p>
            <a:pPr eaLnBrk="1" hangingPunct="1"/>
            <a:r>
              <a:rPr lang="fr-FR" sz="1800"/>
              <a:t>		</a:t>
            </a:r>
            <a:r>
              <a:rPr lang="fr-FR" sz="1800">
                <a:sym typeface="Wingdings" pitchFamily="2" charset="2"/>
              </a:rPr>
              <a:t></a:t>
            </a:r>
            <a:r>
              <a:rPr lang="fr-FR" sz="1800"/>
              <a:t> corrélation temporelle ou géographique</a:t>
            </a:r>
          </a:p>
          <a:p>
            <a:pPr eaLnBrk="1" hangingPunct="1"/>
            <a:r>
              <a:rPr lang="fr-FR" sz="1800"/>
              <a:t>		</a:t>
            </a:r>
          </a:p>
          <a:p>
            <a:pPr eaLnBrk="1" hangingPunct="1"/>
            <a:r>
              <a:rPr lang="fr-FR" sz="1800"/>
              <a:t>		</a:t>
            </a:r>
            <a:r>
              <a:rPr lang="fr-FR" sz="1800">
                <a:sym typeface="Wingdings" pitchFamily="2" charset="2"/>
              </a:rPr>
              <a:t> </a:t>
            </a:r>
            <a:r>
              <a:rPr lang="fr-FR" sz="1800"/>
              <a:t>dépassement de seuil</a:t>
            </a:r>
          </a:p>
          <a:p>
            <a:pPr eaLnBrk="1" hangingPunct="1"/>
            <a:r>
              <a:rPr lang="fr-FR" sz="1800"/>
              <a:t>		</a:t>
            </a:r>
          </a:p>
          <a:p>
            <a:pPr eaLnBrk="1" hangingPunct="1"/>
            <a:r>
              <a:rPr lang="fr-FR" sz="1800"/>
              <a:t>		</a:t>
            </a:r>
            <a:r>
              <a:rPr lang="fr-FR" sz="1800">
                <a:sym typeface="Wingdings" pitchFamily="2" charset="2"/>
              </a:rPr>
              <a:t></a:t>
            </a:r>
            <a:r>
              <a:rPr lang="fr-FR" sz="1800"/>
              <a:t> reconnaissance de forme de signal</a:t>
            </a:r>
          </a:p>
          <a:p>
            <a:pPr eaLnBrk="1" hangingPunct="1"/>
            <a:endParaRPr lang="fr-FR" sz="1800"/>
          </a:p>
          <a:p>
            <a:pPr eaLnBrk="1" hangingPunct="1"/>
            <a:endParaRPr lang="fr-FR" sz="1800"/>
          </a:p>
          <a:p>
            <a:pPr eaLnBrk="1" hangingPunct="1"/>
            <a:r>
              <a:rPr lang="fr-FR" sz="1800"/>
              <a:t>Le trigger peut être implanté en matériel ou en logiciel (compromis entre rapidité / complexité).</a:t>
            </a:r>
          </a:p>
          <a:p>
            <a:pPr eaLnBrk="1" hangingPunct="1"/>
            <a:endParaRPr lang="fr-FR" sz="1800"/>
          </a:p>
          <a:p>
            <a:pPr eaLnBrk="1" hangingPunct="1"/>
            <a:endParaRPr lang="fr-FR" sz="1800"/>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A07188A3-FE18-4110-B3C1-7266A51B2725}" type="slidenum">
              <a:rPr lang="fr-FR" sz="1200">
                <a:solidFill>
                  <a:schemeClr val="tx1">
                    <a:lumMod val="50000"/>
                    <a:lumOff val="50000"/>
                  </a:schemeClr>
                </a:solidFill>
              </a:rPr>
              <a:pPr algn="r">
                <a:defRPr/>
              </a:pPr>
              <a:t>38</a:t>
            </a:fld>
            <a:endParaRPr lang="fr-FR" sz="1200" dirty="0">
              <a:solidFill>
                <a:schemeClr val="tx1">
                  <a:lumMod val="50000"/>
                  <a:lumOff val="50000"/>
                </a:schemeClr>
              </a:solidFill>
            </a:endParaRPr>
          </a:p>
        </p:txBody>
      </p:sp>
      <p:sp>
        <p:nvSpPr>
          <p:cNvPr id="45060"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511175" y="188913"/>
            <a:ext cx="82026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accent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Pourquoi un trigger ?</a:t>
            </a:r>
          </a:p>
          <a:p>
            <a:pPr eaLnBrk="1" hangingPunct="1"/>
            <a:endParaRPr lang="fr-FR" sz="800">
              <a:solidFill>
                <a:srgbClr val="DC6308"/>
              </a:solidFill>
            </a:endParaRPr>
          </a:p>
          <a:p>
            <a:pPr eaLnBrk="1" hangingPunct="1"/>
            <a:r>
              <a:rPr lang="fr-FR" sz="1800"/>
              <a:t>Le but est surtout de </a:t>
            </a:r>
            <a:r>
              <a:rPr lang="fr-FR" sz="1800" b="1"/>
              <a:t>ne pas rater les événements intéressants</a:t>
            </a:r>
            <a:r>
              <a:rPr lang="fr-FR" sz="1800"/>
              <a:t> mais…</a:t>
            </a:r>
            <a:endParaRPr lang="fr-FR" sz="1800">
              <a:sym typeface="Wingdings" pitchFamily="2" charset="2"/>
            </a:endParaRPr>
          </a:p>
        </p:txBody>
      </p:sp>
      <p:sp>
        <p:nvSpPr>
          <p:cNvPr id="6" name="Espace réservé du numéro de diapositive 9"/>
          <p:cNvSpPr>
            <a:spLocks noGrp="1"/>
          </p:cNvSpPr>
          <p:nvPr>
            <p:ph type="sldNum" sz="quarter" idx="12"/>
          </p:nvPr>
        </p:nvSpPr>
        <p:spPr>
          <a:xfrm>
            <a:off x="7924800" y="6356350"/>
            <a:ext cx="762000" cy="365125"/>
          </a:xfrm>
        </p:spPr>
        <p:txBody>
          <a:bodyPr/>
          <a:lstStyle/>
          <a:p>
            <a:pPr>
              <a:defRPr/>
            </a:pPr>
            <a:fld id="{0A627826-46A3-4383-919D-4F5F6B083A15}" type="slidenum">
              <a:rPr lang="fr-FR">
                <a:solidFill>
                  <a:schemeClr val="tx1">
                    <a:lumMod val="50000"/>
                    <a:lumOff val="50000"/>
                  </a:schemeClr>
                </a:solidFill>
              </a:rPr>
              <a:pPr>
                <a:defRPr/>
              </a:pPr>
              <a:t>39</a:t>
            </a:fld>
            <a:endParaRPr lang="fr-FR" dirty="0">
              <a:solidFill>
                <a:schemeClr val="tx1">
                  <a:lumMod val="50000"/>
                  <a:lumOff val="50000"/>
                </a:schemeClr>
              </a:solidFill>
            </a:endParaRPr>
          </a:p>
        </p:txBody>
      </p:sp>
      <p:sp>
        <p:nvSpPr>
          <p:cNvPr id="4608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67597" name="Rectangle 13"/>
          <p:cNvSpPr>
            <a:spLocks noChangeArrowheads="1"/>
          </p:cNvSpPr>
          <p:nvPr/>
        </p:nvSpPr>
        <p:spPr bwMode="auto">
          <a:xfrm>
            <a:off x="539750" y="4149725"/>
            <a:ext cx="8351838"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2000"/>
              <a:t>	</a:t>
            </a:r>
          </a:p>
          <a:p>
            <a:r>
              <a:rPr lang="fr-FR" sz="2800" b="1">
                <a:solidFill>
                  <a:srgbClr val="DC6308"/>
                </a:solidFill>
              </a:rPr>
              <a:t>Définition d’un bon trigger :</a:t>
            </a:r>
          </a:p>
          <a:p>
            <a:endParaRPr lang="fr-FR" sz="1800"/>
          </a:p>
          <a:p>
            <a:r>
              <a:rPr lang="fr-FR" sz="1800"/>
              <a:t>	</a:t>
            </a:r>
            <a:r>
              <a:rPr lang="fr-FR" sz="1800" b="1"/>
              <a:t>Un bon trigger (dans sa conception et son utilisation) est celui 	qui peut faire la meilleure sélection des évènements 	intéressants en minimisant le temps mort.</a:t>
            </a:r>
          </a:p>
        </p:txBody>
      </p:sp>
      <p:sp>
        <p:nvSpPr>
          <p:cNvPr id="67599" name="Rectangle 15"/>
          <p:cNvSpPr>
            <a:spLocks noChangeArrowheads="1"/>
          </p:cNvSpPr>
          <p:nvPr/>
        </p:nvSpPr>
        <p:spPr bwMode="auto">
          <a:xfrm>
            <a:off x="539750" y="3213100"/>
            <a:ext cx="8137525"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2000"/>
              <a:t>	Le trigger doit donc sélectionner les événements pour 	mettre en adéquation le flot de données issu du Front End 	et la capacité du système d’acquisition.</a:t>
            </a:r>
          </a:p>
        </p:txBody>
      </p:sp>
      <p:sp>
        <p:nvSpPr>
          <p:cNvPr id="67601" name="Rectangle 17"/>
          <p:cNvSpPr>
            <a:spLocks noChangeArrowheads="1"/>
          </p:cNvSpPr>
          <p:nvPr/>
        </p:nvSpPr>
        <p:spPr bwMode="auto">
          <a:xfrm>
            <a:off x="539750" y="2349500"/>
            <a:ext cx="8137525"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a:t>	</a:t>
            </a:r>
            <a:r>
              <a:rPr lang="fr-FR" sz="1800">
                <a:sym typeface="Wingdings" pitchFamily="2" charset="2"/>
              </a:rPr>
              <a:t> </a:t>
            </a:r>
            <a:r>
              <a:rPr lang="fr-FR" sz="1800"/>
              <a:t>Le </a:t>
            </a:r>
            <a:r>
              <a:rPr lang="fr-FR" sz="1800" b="1"/>
              <a:t>nombre d’évènements</a:t>
            </a:r>
            <a:r>
              <a:rPr lang="fr-FR" sz="1800"/>
              <a:t> produits est beaucoup plus important 	que ce que l’on peut digérer (analyser et stocker).</a:t>
            </a:r>
          </a:p>
        </p:txBody>
      </p:sp>
      <p:sp>
        <p:nvSpPr>
          <p:cNvPr id="67603" name="Rectangle 19"/>
          <p:cNvSpPr>
            <a:spLocks noChangeArrowheads="1"/>
          </p:cNvSpPr>
          <p:nvPr/>
        </p:nvSpPr>
        <p:spPr bwMode="auto">
          <a:xfrm>
            <a:off x="539750" y="1268413"/>
            <a:ext cx="8066088" cy="915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a:sym typeface="Wingdings" pitchFamily="2" charset="2"/>
              </a:rPr>
              <a:t>	 </a:t>
            </a:r>
            <a:r>
              <a:rPr lang="fr-FR" sz="1800"/>
              <a:t>La </a:t>
            </a:r>
            <a:r>
              <a:rPr lang="fr-FR" sz="1800" b="1"/>
              <a:t>durée de traitement et d’acquisition des paramètres</a:t>
            </a:r>
            <a:r>
              <a:rPr lang="fr-FR" sz="1800"/>
              <a:t> </a:t>
            </a:r>
            <a:r>
              <a:rPr lang="fr-FR" sz="1800" b="1"/>
              <a:t>d’un 	évènement</a:t>
            </a:r>
            <a:r>
              <a:rPr lang="fr-FR" sz="1800"/>
              <a:t> est relativement importante et donc génère du temps 	mort (on est aveugle pendant ce temps!).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7603"/>
                                        </p:tgtEl>
                                        <p:attrNameLst>
                                          <p:attrName>style.visibility</p:attrName>
                                        </p:attrNameLst>
                                      </p:cBhvr>
                                      <p:to>
                                        <p:strVal val="visible"/>
                                      </p:to>
                                    </p:set>
                                    <p:anim calcmode="lin" valueType="num">
                                      <p:cBhvr>
                                        <p:cTn id="7" dur="500" fill="hold"/>
                                        <p:tgtEl>
                                          <p:spTgt spid="67603"/>
                                        </p:tgtEl>
                                        <p:attrNameLst>
                                          <p:attrName>ppt_w</p:attrName>
                                        </p:attrNameLst>
                                      </p:cBhvr>
                                      <p:tavLst>
                                        <p:tav tm="0">
                                          <p:val>
                                            <p:fltVal val="0"/>
                                          </p:val>
                                        </p:tav>
                                        <p:tav tm="100000">
                                          <p:val>
                                            <p:strVal val="#ppt_w"/>
                                          </p:val>
                                        </p:tav>
                                      </p:tavLst>
                                    </p:anim>
                                    <p:anim calcmode="lin" valueType="num">
                                      <p:cBhvr>
                                        <p:cTn id="8" dur="500" fill="hold"/>
                                        <p:tgtEl>
                                          <p:spTgt spid="67603"/>
                                        </p:tgtEl>
                                        <p:attrNameLst>
                                          <p:attrName>ppt_h</p:attrName>
                                        </p:attrNameLst>
                                      </p:cBhvr>
                                      <p:tavLst>
                                        <p:tav tm="0">
                                          <p:val>
                                            <p:fltVal val="0"/>
                                          </p:val>
                                        </p:tav>
                                        <p:tav tm="100000">
                                          <p:val>
                                            <p:strVal val="#ppt_h"/>
                                          </p:val>
                                        </p:tav>
                                      </p:tavLst>
                                    </p:anim>
                                    <p:animEffect transition="in" filter="fade">
                                      <p:cBhvr>
                                        <p:cTn id="9" dur="500"/>
                                        <p:tgtEl>
                                          <p:spTgt spid="6760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7601"/>
                                        </p:tgtEl>
                                        <p:attrNameLst>
                                          <p:attrName>style.visibility</p:attrName>
                                        </p:attrNameLst>
                                      </p:cBhvr>
                                      <p:to>
                                        <p:strVal val="visible"/>
                                      </p:to>
                                    </p:set>
                                    <p:anim calcmode="lin" valueType="num">
                                      <p:cBhvr>
                                        <p:cTn id="14" dur="500" fill="hold"/>
                                        <p:tgtEl>
                                          <p:spTgt spid="67601"/>
                                        </p:tgtEl>
                                        <p:attrNameLst>
                                          <p:attrName>ppt_w</p:attrName>
                                        </p:attrNameLst>
                                      </p:cBhvr>
                                      <p:tavLst>
                                        <p:tav tm="0">
                                          <p:val>
                                            <p:fltVal val="0"/>
                                          </p:val>
                                        </p:tav>
                                        <p:tav tm="100000">
                                          <p:val>
                                            <p:strVal val="#ppt_w"/>
                                          </p:val>
                                        </p:tav>
                                      </p:tavLst>
                                    </p:anim>
                                    <p:anim calcmode="lin" valueType="num">
                                      <p:cBhvr>
                                        <p:cTn id="15" dur="500" fill="hold"/>
                                        <p:tgtEl>
                                          <p:spTgt spid="67601"/>
                                        </p:tgtEl>
                                        <p:attrNameLst>
                                          <p:attrName>ppt_h</p:attrName>
                                        </p:attrNameLst>
                                      </p:cBhvr>
                                      <p:tavLst>
                                        <p:tav tm="0">
                                          <p:val>
                                            <p:fltVal val="0"/>
                                          </p:val>
                                        </p:tav>
                                        <p:tav tm="100000">
                                          <p:val>
                                            <p:strVal val="#ppt_h"/>
                                          </p:val>
                                        </p:tav>
                                      </p:tavLst>
                                    </p:anim>
                                    <p:animEffect transition="in" filter="fade">
                                      <p:cBhvr>
                                        <p:cTn id="16" dur="500"/>
                                        <p:tgtEl>
                                          <p:spTgt spid="6760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7599"/>
                                        </p:tgtEl>
                                        <p:attrNameLst>
                                          <p:attrName>style.visibility</p:attrName>
                                        </p:attrNameLst>
                                      </p:cBhvr>
                                      <p:to>
                                        <p:strVal val="visible"/>
                                      </p:to>
                                    </p:set>
                                    <p:anim calcmode="lin" valueType="num">
                                      <p:cBhvr>
                                        <p:cTn id="21" dur="500" fill="hold"/>
                                        <p:tgtEl>
                                          <p:spTgt spid="67599"/>
                                        </p:tgtEl>
                                        <p:attrNameLst>
                                          <p:attrName>ppt_w</p:attrName>
                                        </p:attrNameLst>
                                      </p:cBhvr>
                                      <p:tavLst>
                                        <p:tav tm="0">
                                          <p:val>
                                            <p:fltVal val="0"/>
                                          </p:val>
                                        </p:tav>
                                        <p:tav tm="100000">
                                          <p:val>
                                            <p:strVal val="#ppt_w"/>
                                          </p:val>
                                        </p:tav>
                                      </p:tavLst>
                                    </p:anim>
                                    <p:anim calcmode="lin" valueType="num">
                                      <p:cBhvr>
                                        <p:cTn id="22" dur="500" fill="hold"/>
                                        <p:tgtEl>
                                          <p:spTgt spid="67599"/>
                                        </p:tgtEl>
                                        <p:attrNameLst>
                                          <p:attrName>ppt_h</p:attrName>
                                        </p:attrNameLst>
                                      </p:cBhvr>
                                      <p:tavLst>
                                        <p:tav tm="0">
                                          <p:val>
                                            <p:fltVal val="0"/>
                                          </p:val>
                                        </p:tav>
                                        <p:tav tm="100000">
                                          <p:val>
                                            <p:strVal val="#ppt_h"/>
                                          </p:val>
                                        </p:tav>
                                      </p:tavLst>
                                    </p:anim>
                                    <p:animEffect transition="in" filter="fade">
                                      <p:cBhvr>
                                        <p:cTn id="23" dur="500"/>
                                        <p:tgtEl>
                                          <p:spTgt spid="6759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7597"/>
                                        </p:tgtEl>
                                        <p:attrNameLst>
                                          <p:attrName>style.visibility</p:attrName>
                                        </p:attrNameLst>
                                      </p:cBhvr>
                                      <p:to>
                                        <p:strVal val="visible"/>
                                      </p:to>
                                    </p:set>
                                    <p:anim calcmode="lin" valueType="num">
                                      <p:cBhvr>
                                        <p:cTn id="28" dur="500" fill="hold"/>
                                        <p:tgtEl>
                                          <p:spTgt spid="67597"/>
                                        </p:tgtEl>
                                        <p:attrNameLst>
                                          <p:attrName>ppt_w</p:attrName>
                                        </p:attrNameLst>
                                      </p:cBhvr>
                                      <p:tavLst>
                                        <p:tav tm="0">
                                          <p:val>
                                            <p:fltVal val="0"/>
                                          </p:val>
                                        </p:tav>
                                        <p:tav tm="100000">
                                          <p:val>
                                            <p:strVal val="#ppt_w"/>
                                          </p:val>
                                        </p:tav>
                                      </p:tavLst>
                                    </p:anim>
                                    <p:anim calcmode="lin" valueType="num">
                                      <p:cBhvr>
                                        <p:cTn id="29" dur="500" fill="hold"/>
                                        <p:tgtEl>
                                          <p:spTgt spid="67597"/>
                                        </p:tgtEl>
                                        <p:attrNameLst>
                                          <p:attrName>ppt_h</p:attrName>
                                        </p:attrNameLst>
                                      </p:cBhvr>
                                      <p:tavLst>
                                        <p:tav tm="0">
                                          <p:val>
                                            <p:fltVal val="0"/>
                                          </p:val>
                                        </p:tav>
                                        <p:tav tm="100000">
                                          <p:val>
                                            <p:strVal val="#ppt_h"/>
                                          </p:val>
                                        </p:tav>
                                      </p:tavLst>
                                    </p:anim>
                                    <p:animEffect transition="in" filter="fade">
                                      <p:cBhvr>
                                        <p:cTn id="30" dur="500"/>
                                        <p:tgtEl>
                                          <p:spTgt spid="67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7" grpId="0"/>
      <p:bldP spid="67599" grpId="0"/>
      <p:bldP spid="67601" grpId="0"/>
      <p:bldP spid="6760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Line 3"/>
          <p:cNvSpPr>
            <a:spLocks noChangeShapeType="1"/>
          </p:cNvSpPr>
          <p:nvPr/>
        </p:nvSpPr>
        <p:spPr bwMode="auto">
          <a:xfrm>
            <a:off x="381000" y="685800"/>
            <a:ext cx="8534400" cy="0"/>
          </a:xfrm>
          <a:prstGeom prst="line">
            <a:avLst/>
          </a:prstGeom>
          <a:noFill/>
          <a:ln w="38100" cmpd="thinThick">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fr-FR"/>
          </a:p>
        </p:txBody>
      </p:sp>
      <p:sp>
        <p:nvSpPr>
          <p:cNvPr id="271365" name="Rectangle 5"/>
          <p:cNvSpPr>
            <a:spLocks noChangeArrowheads="1"/>
          </p:cNvSpPr>
          <p:nvPr/>
        </p:nvSpPr>
        <p:spPr bwMode="auto">
          <a:xfrm>
            <a:off x="396875" y="1089025"/>
            <a:ext cx="8583613" cy="5004345"/>
          </a:xfrm>
          <a:prstGeom prst="rect">
            <a:avLst/>
          </a:prstGeom>
          <a:noFill/>
          <a:ln w="9525">
            <a:noFill/>
            <a:miter lim="800000"/>
            <a:headEnd/>
            <a:tailEnd/>
          </a:ln>
          <a:effectLst/>
        </p:spPr>
        <p:txBody>
          <a:bodyPr/>
          <a:lstStyle/>
          <a:p>
            <a:pPr marL="812800" indent="-812800">
              <a:lnSpc>
                <a:spcPct val="80000"/>
              </a:lnSpc>
              <a:spcBef>
                <a:spcPct val="20000"/>
              </a:spcBef>
              <a:buClr>
                <a:schemeClr val="hlink"/>
              </a:buClr>
              <a:buSzPct val="70000"/>
              <a:buFont typeface="Wingdings" pitchFamily="2" charset="2"/>
              <a:buNone/>
              <a:defRPr/>
            </a:pPr>
            <a:r>
              <a:rPr lang="fr-FR" b="1" u="sng" dirty="0">
                <a:solidFill>
                  <a:srgbClr val="DC6308"/>
                </a:solidFill>
              </a:rPr>
              <a:t>D. La tendance de l’électronique front-end</a:t>
            </a:r>
          </a:p>
          <a:p>
            <a:pPr marL="812800" indent="-812800">
              <a:lnSpc>
                <a:spcPct val="80000"/>
              </a:lnSpc>
              <a:spcBef>
                <a:spcPct val="20000"/>
              </a:spcBef>
              <a:buClr>
                <a:schemeClr val="hlink"/>
              </a:buClr>
              <a:buSzPct val="70000"/>
              <a:buFont typeface="Wingdings" pitchFamily="2" charset="2"/>
              <a:buNone/>
              <a:defRPr/>
            </a:pPr>
            <a:r>
              <a:rPr lang="fr-FR" dirty="0"/>
              <a:t>	</a:t>
            </a:r>
            <a:r>
              <a:rPr lang="fr-FR" sz="2000" dirty="0"/>
              <a:t>- Front-End numérique</a:t>
            </a:r>
          </a:p>
          <a:p>
            <a:pPr marL="812800" indent="-812800">
              <a:lnSpc>
                <a:spcPct val="80000"/>
              </a:lnSpc>
              <a:spcBef>
                <a:spcPct val="20000"/>
              </a:spcBef>
              <a:spcAft>
                <a:spcPts val="600"/>
              </a:spcAft>
              <a:buClr>
                <a:schemeClr val="hlink"/>
              </a:buClr>
              <a:buSzPct val="70000"/>
              <a:buFont typeface="Wingdings" pitchFamily="2" charset="2"/>
              <a:buNone/>
              <a:defRPr/>
            </a:pPr>
            <a:r>
              <a:rPr lang="fr-FR" sz="2000" dirty="0"/>
              <a:t>	- L’analyse de forme des signaux</a:t>
            </a:r>
          </a:p>
          <a:p>
            <a:pPr marL="812800" indent="-812800">
              <a:lnSpc>
                <a:spcPct val="80000"/>
              </a:lnSpc>
              <a:spcBef>
                <a:spcPct val="20000"/>
              </a:spcBef>
              <a:spcAft>
                <a:spcPts val="600"/>
              </a:spcAft>
              <a:buClr>
                <a:schemeClr val="hlink"/>
              </a:buClr>
              <a:buSzPct val="70000"/>
              <a:buFont typeface="Wingdings" pitchFamily="2" charset="2"/>
              <a:buNone/>
              <a:defRPr/>
            </a:pPr>
            <a:r>
              <a:rPr lang="fr-FR" sz="2000" dirty="0"/>
              <a:t>	- La datation haute résolution des événements </a:t>
            </a:r>
          </a:p>
          <a:p>
            <a:pPr marL="812800" indent="-812800">
              <a:lnSpc>
                <a:spcPct val="80000"/>
              </a:lnSpc>
              <a:spcBef>
                <a:spcPct val="20000"/>
              </a:spcBef>
              <a:spcAft>
                <a:spcPts val="600"/>
              </a:spcAft>
              <a:buClr>
                <a:schemeClr val="hlink"/>
              </a:buClr>
              <a:buSzPct val="70000"/>
              <a:buFont typeface="Wingdings" pitchFamily="2" charset="2"/>
              <a:buNone/>
              <a:defRPr/>
            </a:pPr>
            <a:endParaRPr lang="fr-FR" sz="2000" dirty="0"/>
          </a:p>
          <a:p>
            <a:pPr marL="812800" indent="-812800">
              <a:lnSpc>
                <a:spcPct val="80000"/>
              </a:lnSpc>
              <a:spcBef>
                <a:spcPct val="20000"/>
              </a:spcBef>
              <a:spcAft>
                <a:spcPts val="600"/>
              </a:spcAft>
              <a:buClr>
                <a:schemeClr val="hlink"/>
              </a:buClr>
              <a:buSzPct val="150000"/>
              <a:buFont typeface="Wingdings" pitchFamily="2" charset="2"/>
              <a:buNone/>
              <a:defRPr/>
            </a:pPr>
            <a:r>
              <a:rPr lang="fr-FR" b="1" u="sng" dirty="0">
                <a:solidFill>
                  <a:srgbClr val="DC6308"/>
                </a:solidFill>
              </a:rPr>
              <a:t>E. Mise en œuvre d’une chaine d’acquisition </a:t>
            </a:r>
          </a:p>
          <a:p>
            <a:pPr marL="812800" indent="-812800">
              <a:lnSpc>
                <a:spcPct val="80000"/>
              </a:lnSpc>
              <a:spcBef>
                <a:spcPct val="20000"/>
              </a:spcBef>
              <a:buClr>
                <a:schemeClr val="hlink"/>
              </a:buClr>
              <a:buSzPct val="150000"/>
              <a:buFont typeface="Wingdings" pitchFamily="2" charset="2"/>
              <a:buNone/>
              <a:defRPr/>
            </a:pPr>
            <a:r>
              <a:rPr lang="fr-FR" sz="2000" dirty="0">
                <a:effectLst>
                  <a:outerShdw blurRad="38100" dist="38100" dir="2700000" algn="tl">
                    <a:srgbClr val="C0C0C0"/>
                  </a:outerShdw>
                </a:effectLst>
              </a:rPr>
              <a:t>	</a:t>
            </a:r>
            <a:r>
              <a:rPr lang="fr-FR" sz="1800" dirty="0"/>
              <a:t>-  </a:t>
            </a:r>
            <a:r>
              <a:rPr lang="fr-FR" sz="2000" dirty="0"/>
              <a:t>Critères de choix d’intégration</a:t>
            </a:r>
          </a:p>
          <a:p>
            <a:pPr marL="2336800" lvl="4" indent="-508000">
              <a:buFont typeface="Wingdings" pitchFamily="2" charset="2"/>
              <a:buChar char="§"/>
              <a:defRPr/>
            </a:pPr>
            <a:r>
              <a:rPr lang="fr-FR" sz="1800" dirty="0">
                <a:solidFill>
                  <a:srgbClr val="000000"/>
                </a:solidFill>
              </a:rPr>
              <a:t>Evolution des expériences de physique</a:t>
            </a:r>
            <a:endParaRPr lang="fr-FR" sz="1800" dirty="0"/>
          </a:p>
          <a:p>
            <a:pPr marL="2336800" lvl="4" indent="-508000">
              <a:buFont typeface="Wingdings" pitchFamily="2" charset="2"/>
              <a:buChar char="§"/>
              <a:defRPr/>
            </a:pPr>
            <a:r>
              <a:rPr lang="fr-FR" sz="1800" dirty="0"/>
              <a:t>Electronique </a:t>
            </a:r>
            <a:r>
              <a:rPr lang="fr-FR" sz="1800" dirty="0">
                <a:sym typeface="Wingdings" pitchFamily="2" charset="2"/>
              </a:rPr>
              <a:t></a:t>
            </a:r>
            <a:r>
              <a:rPr lang="fr-FR" sz="1800" dirty="0"/>
              <a:t> Microélectronique</a:t>
            </a:r>
            <a:endParaRPr lang="fr-FR" sz="1800" dirty="0">
              <a:solidFill>
                <a:srgbClr val="000000"/>
              </a:solidFill>
            </a:endParaRPr>
          </a:p>
          <a:p>
            <a:pPr marL="2336800" lvl="4" indent="-508000">
              <a:buFont typeface="Wingdings" pitchFamily="2" charset="2"/>
              <a:buChar char="§"/>
              <a:defRPr/>
            </a:pPr>
            <a:r>
              <a:rPr lang="fr-FR" sz="1800" dirty="0"/>
              <a:t>Les standards d’instrumentation</a:t>
            </a:r>
          </a:p>
          <a:p>
            <a:pPr marL="2336800" lvl="4" indent="-508000">
              <a:spcAft>
                <a:spcPts val="600"/>
              </a:spcAft>
              <a:buFont typeface="Wingdings" pitchFamily="2" charset="2"/>
              <a:buChar char="§"/>
              <a:defRPr/>
            </a:pPr>
            <a:r>
              <a:rPr lang="fr-FR" sz="1800" dirty="0"/>
              <a:t>Les standards d’acquisition de données</a:t>
            </a:r>
          </a:p>
          <a:p>
            <a:pPr marL="812800" indent="-812800">
              <a:spcAft>
                <a:spcPts val="600"/>
              </a:spcAft>
              <a:defRPr/>
            </a:pPr>
            <a:r>
              <a:rPr lang="fr-FR" sz="2000" dirty="0"/>
              <a:t>	- Exemple de chaine d’acquisition en  physique nucléaire</a:t>
            </a:r>
          </a:p>
          <a:p>
            <a:pPr marL="812800" indent="-812800">
              <a:spcAft>
                <a:spcPts val="600"/>
              </a:spcAft>
              <a:defRPr/>
            </a:pPr>
            <a:r>
              <a:rPr lang="fr-FR" sz="2000" dirty="0"/>
              <a:t>	- Exemple de chaine d’acquisition en  physique des </a:t>
            </a:r>
            <a:r>
              <a:rPr lang="fr-FR" sz="2000" dirty="0" smtClean="0"/>
              <a:t>particules</a:t>
            </a:r>
          </a:p>
          <a:p>
            <a:pPr marL="812800" indent="-812800">
              <a:spcAft>
                <a:spcPts val="600"/>
              </a:spcAft>
              <a:defRPr/>
            </a:pPr>
            <a:r>
              <a:rPr lang="fr-FR" b="1" u="sng" dirty="0" smtClean="0">
                <a:solidFill>
                  <a:srgbClr val="DC6308"/>
                </a:solidFill>
              </a:rPr>
              <a:t>F. Pour aller plus loin</a:t>
            </a:r>
            <a:endParaRPr lang="fr-FR" b="1" u="sng" dirty="0">
              <a:solidFill>
                <a:srgbClr val="DC6308"/>
              </a:solidFill>
            </a:endParaRPr>
          </a:p>
        </p:txBody>
      </p:sp>
      <p:sp>
        <p:nvSpPr>
          <p:cNvPr id="13"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0E730923-DC46-42FF-BBAA-501C43B25EA6}" type="slidenum">
              <a:rPr lang="fr-FR" sz="1200">
                <a:solidFill>
                  <a:schemeClr val="tx1">
                    <a:lumMod val="50000"/>
                    <a:lumOff val="50000"/>
                  </a:schemeClr>
                </a:solidFill>
              </a:rPr>
              <a:pPr algn="r">
                <a:defRPr/>
              </a:pPr>
              <a:t>4</a:t>
            </a:fld>
            <a:endParaRPr lang="fr-FR" sz="1200" dirty="0">
              <a:solidFill>
                <a:schemeClr val="tx1">
                  <a:lumMod val="50000"/>
                  <a:lumOff val="50000"/>
                </a:schemeClr>
              </a:solidFill>
            </a:endParaRPr>
          </a:p>
        </p:txBody>
      </p:sp>
      <p:sp>
        <p:nvSpPr>
          <p:cNvPr id="10245" name="Text Box 9"/>
          <p:cNvSpPr txBox="1">
            <a:spLocks noChangeArrowheads="1"/>
          </p:cNvSpPr>
          <p:nvPr/>
        </p:nvSpPr>
        <p:spPr bwMode="auto">
          <a:xfrm>
            <a:off x="0" y="6667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3200"/>
              <a:t>Cours n°3</a:t>
            </a:r>
          </a:p>
        </p:txBody>
      </p:sp>
      <p:sp>
        <p:nvSpPr>
          <p:cNvPr id="10246"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PLAN 3/3</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1" name="Text Box 2"/>
          <p:cNvSpPr txBox="1">
            <a:spLocks noChangeArrowheads="1"/>
          </p:cNvSpPr>
          <p:nvPr/>
        </p:nvSpPr>
        <p:spPr bwMode="auto">
          <a:xfrm>
            <a:off x="611188" y="1484313"/>
            <a:ext cx="3600450" cy="654050"/>
          </a:xfrm>
          <a:prstGeom prst="rect">
            <a:avLst/>
          </a:prstGeom>
          <a:solidFill>
            <a:srgbClr val="B3EAF2"/>
          </a:solidFill>
          <a:ln w="12700">
            <a:solidFill>
              <a:schemeClr val="tx1"/>
            </a:solidFill>
            <a:miter lim="800000"/>
            <a:headEnd/>
            <a:tailEnd/>
          </a:ln>
        </p:spPr>
        <p:txBody>
          <a:bodyPr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Trigger de niveau 0</a:t>
            </a:r>
          </a:p>
          <a:p>
            <a:pPr eaLnBrk="1" hangingPunct="1"/>
            <a:r>
              <a:rPr lang="fr-FR" sz="1800"/>
              <a:t>Discriminateur (seuil analogique)</a:t>
            </a:r>
          </a:p>
        </p:txBody>
      </p:sp>
      <p:sp>
        <p:nvSpPr>
          <p:cNvPr id="239622" name="Text Box 3"/>
          <p:cNvSpPr txBox="1">
            <a:spLocks noChangeArrowheads="1"/>
          </p:cNvSpPr>
          <p:nvPr/>
        </p:nvSpPr>
        <p:spPr bwMode="auto">
          <a:xfrm>
            <a:off x="611188" y="2420938"/>
            <a:ext cx="4968875" cy="925512"/>
          </a:xfrm>
          <a:prstGeom prst="rect">
            <a:avLst/>
          </a:prstGeom>
          <a:solidFill>
            <a:srgbClr val="77D9E8"/>
          </a:solidFill>
          <a:ln w="9525">
            <a:solidFill>
              <a:schemeClr val="tx1"/>
            </a:solidFill>
            <a:miter lim="800000"/>
            <a:headEnd/>
            <a:tailEnd/>
          </a:ln>
        </p:spPr>
        <p:txBody>
          <a:bodyPr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Trigger de niveau 1 </a:t>
            </a:r>
          </a:p>
          <a:p>
            <a:pPr eaLnBrk="1" hangingPunct="1"/>
            <a:r>
              <a:rPr lang="fr-FR" sz="1800"/>
              <a:t>Plus sophistiqué (Fonctions logiques)</a:t>
            </a:r>
          </a:p>
          <a:p>
            <a:pPr eaLnBrk="1" hangingPunct="1"/>
            <a:r>
              <a:rPr lang="fr-FR" sz="1800"/>
              <a:t>Analyse de la coïncidence des voies touchées</a:t>
            </a:r>
          </a:p>
        </p:txBody>
      </p:sp>
      <p:sp>
        <p:nvSpPr>
          <p:cNvPr id="239623" name="Text Box 5"/>
          <p:cNvSpPr txBox="1">
            <a:spLocks noChangeArrowheads="1"/>
          </p:cNvSpPr>
          <p:nvPr/>
        </p:nvSpPr>
        <p:spPr bwMode="auto">
          <a:xfrm>
            <a:off x="611188" y="3644900"/>
            <a:ext cx="6265862" cy="925513"/>
          </a:xfrm>
          <a:prstGeom prst="rect">
            <a:avLst/>
          </a:prstGeom>
          <a:solidFill>
            <a:srgbClr val="21B2C9"/>
          </a:solidFill>
          <a:ln w="9525">
            <a:solidFill>
              <a:schemeClr val="tx1"/>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Trigger de niveau 2 </a:t>
            </a:r>
          </a:p>
          <a:p>
            <a:pPr eaLnBrk="1" hangingPunct="1"/>
            <a:r>
              <a:rPr lang="fr-FR" sz="1800"/>
              <a:t>Il agit pendant le temps de lecture </a:t>
            </a:r>
          </a:p>
          <a:p>
            <a:pPr eaLnBrk="1" hangingPunct="1"/>
            <a:r>
              <a:rPr lang="fr-FR" sz="1800"/>
              <a:t>Fonctions arithmétiques simples (ex : seuil numérique,…)</a:t>
            </a:r>
          </a:p>
        </p:txBody>
      </p:sp>
      <p:sp>
        <p:nvSpPr>
          <p:cNvPr id="239624" name="Text Box 6"/>
          <p:cNvSpPr txBox="1">
            <a:spLocks noChangeArrowheads="1"/>
          </p:cNvSpPr>
          <p:nvPr/>
        </p:nvSpPr>
        <p:spPr bwMode="auto">
          <a:xfrm>
            <a:off x="611188" y="4868863"/>
            <a:ext cx="7561262" cy="925512"/>
          </a:xfrm>
          <a:prstGeom prst="rect">
            <a:avLst/>
          </a:prstGeom>
          <a:solidFill>
            <a:srgbClr val="03495C"/>
          </a:solidFill>
          <a:ln w="9525">
            <a:solidFill>
              <a:schemeClr val="tx1"/>
            </a:solidFill>
            <a:miter lim="800000"/>
            <a:headEnd/>
            <a:tailEnd/>
          </a:ln>
        </p:spPr>
        <p:txBody>
          <a:bodyPr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Trigger de niveau 3 </a:t>
            </a:r>
          </a:p>
          <a:p>
            <a:pPr eaLnBrk="1" hangingPunct="1"/>
            <a:r>
              <a:rPr lang="fr-FR" sz="1800">
                <a:solidFill>
                  <a:schemeClr val="bg1"/>
                </a:solidFill>
              </a:rPr>
              <a:t>Il agit après la lecture et avant le stockage</a:t>
            </a:r>
          </a:p>
          <a:p>
            <a:pPr eaLnBrk="1" hangingPunct="1"/>
            <a:r>
              <a:rPr lang="fr-FR" sz="1800">
                <a:solidFill>
                  <a:schemeClr val="bg1"/>
                </a:solidFill>
              </a:rPr>
              <a:t>(fonctions mathématiques et logiques effectuées sur les paramètres)</a:t>
            </a:r>
          </a:p>
        </p:txBody>
      </p:sp>
      <p:sp>
        <p:nvSpPr>
          <p:cNvPr id="9" name="Espace réservé du numéro de diapositive 9"/>
          <p:cNvSpPr>
            <a:spLocks noGrp="1"/>
          </p:cNvSpPr>
          <p:nvPr>
            <p:ph type="sldNum" sz="quarter" idx="12"/>
          </p:nvPr>
        </p:nvSpPr>
        <p:spPr>
          <a:xfrm>
            <a:off x="7924800" y="6356350"/>
            <a:ext cx="762000" cy="365125"/>
          </a:xfrm>
        </p:spPr>
        <p:txBody>
          <a:bodyPr/>
          <a:lstStyle/>
          <a:p>
            <a:pPr>
              <a:defRPr/>
            </a:pPr>
            <a:fld id="{8A9138B2-384F-4D99-8CD7-020E23E69863}" type="slidenum">
              <a:rPr lang="fr-FR">
                <a:solidFill>
                  <a:schemeClr val="tx1">
                    <a:lumMod val="50000"/>
                    <a:lumOff val="50000"/>
                  </a:schemeClr>
                </a:solidFill>
              </a:rPr>
              <a:pPr>
                <a:defRPr/>
              </a:pPr>
              <a:t>40</a:t>
            </a:fld>
            <a:endParaRPr lang="fr-FR" dirty="0">
              <a:solidFill>
                <a:schemeClr val="tx1">
                  <a:lumMod val="50000"/>
                  <a:lumOff val="50000"/>
                </a:schemeClr>
              </a:solidFill>
            </a:endParaRPr>
          </a:p>
        </p:txBody>
      </p:sp>
      <p:sp>
        <p:nvSpPr>
          <p:cNvPr id="69643" name="Rectangle 11"/>
          <p:cNvSpPr>
            <a:spLocks noChangeArrowheads="1"/>
          </p:cNvSpPr>
          <p:nvPr/>
        </p:nvSpPr>
        <p:spPr bwMode="auto">
          <a:xfrm>
            <a:off x="395288" y="0"/>
            <a:ext cx="7272337" cy="5191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fr-FR" sz="2800" b="1">
                <a:solidFill>
                  <a:srgbClr val="DC6308"/>
                </a:solidFill>
              </a:rPr>
              <a:t>En fonction de l’expérience</a:t>
            </a:r>
          </a:p>
        </p:txBody>
      </p:sp>
      <p:sp>
        <p:nvSpPr>
          <p:cNvPr id="69645" name="Rectangle 13"/>
          <p:cNvSpPr>
            <a:spLocks noChangeArrowheads="1"/>
          </p:cNvSpPr>
          <p:nvPr/>
        </p:nvSpPr>
        <p:spPr bwMode="auto">
          <a:xfrm>
            <a:off x="1871663" y="476250"/>
            <a:ext cx="7272337" cy="5191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fr-FR" sz="2800" b="1">
                <a:solidFill>
                  <a:srgbClr val="DC6308"/>
                </a:solidFill>
              </a:rPr>
              <a:t>plusieurs niveaux de Trigger :</a:t>
            </a:r>
          </a:p>
        </p:txBody>
      </p:sp>
      <p:sp>
        <p:nvSpPr>
          <p:cNvPr id="69650" name="Text Box 18"/>
          <p:cNvSpPr txBox="1">
            <a:spLocks noChangeArrowheads="1"/>
          </p:cNvSpPr>
          <p:nvPr/>
        </p:nvSpPr>
        <p:spPr bwMode="auto">
          <a:xfrm>
            <a:off x="7488238" y="1484313"/>
            <a:ext cx="1655762"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Électronique front-end</a:t>
            </a:r>
            <a:r>
              <a:rPr lang="fr-FR"/>
              <a:t> </a:t>
            </a:r>
          </a:p>
        </p:txBody>
      </p:sp>
      <p:sp>
        <p:nvSpPr>
          <p:cNvPr id="4711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69652" name="Text Box 20"/>
          <p:cNvSpPr txBox="1">
            <a:spLocks noChangeArrowheads="1"/>
          </p:cNvSpPr>
          <p:nvPr/>
        </p:nvSpPr>
        <p:spPr bwMode="auto">
          <a:xfrm>
            <a:off x="7488238" y="3213100"/>
            <a:ext cx="1655762"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Électronique back-end</a:t>
            </a:r>
            <a:r>
              <a:rPr lang="fr-FR"/>
              <a:t> </a:t>
            </a:r>
          </a:p>
        </p:txBody>
      </p:sp>
      <p:sp>
        <p:nvSpPr>
          <p:cNvPr id="69653" name="Text Box 21"/>
          <p:cNvSpPr txBox="1">
            <a:spLocks noChangeArrowheads="1"/>
          </p:cNvSpPr>
          <p:nvPr/>
        </p:nvSpPr>
        <p:spPr bwMode="auto">
          <a:xfrm>
            <a:off x="8101013" y="5013325"/>
            <a:ext cx="10429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Logiciel</a:t>
            </a:r>
            <a:r>
              <a:rPr lang="fr-FR"/>
              <a:t> </a:t>
            </a:r>
          </a:p>
        </p:txBody>
      </p:sp>
      <p:sp>
        <p:nvSpPr>
          <p:cNvPr id="69654" name="Line 22"/>
          <p:cNvSpPr>
            <a:spLocks noChangeShapeType="1"/>
          </p:cNvSpPr>
          <p:nvPr/>
        </p:nvSpPr>
        <p:spPr bwMode="auto">
          <a:xfrm>
            <a:off x="8388350" y="2133600"/>
            <a:ext cx="0" cy="10795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9655" name="Line 23"/>
          <p:cNvSpPr>
            <a:spLocks noChangeShapeType="1"/>
          </p:cNvSpPr>
          <p:nvPr/>
        </p:nvSpPr>
        <p:spPr bwMode="auto">
          <a:xfrm>
            <a:off x="8388350" y="3933825"/>
            <a:ext cx="0" cy="10795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9656" name="Text Box 24"/>
          <p:cNvSpPr txBox="1">
            <a:spLocks noChangeArrowheads="1"/>
          </p:cNvSpPr>
          <p:nvPr/>
        </p:nvSpPr>
        <p:spPr bwMode="auto">
          <a:xfrm>
            <a:off x="7308850" y="908050"/>
            <a:ext cx="183515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b="1"/>
              <a:t>Localisation dans la chaine</a:t>
            </a:r>
          </a:p>
        </p:txBody>
      </p:sp>
      <p:grpSp>
        <p:nvGrpSpPr>
          <p:cNvPr id="69659" name="Group 27"/>
          <p:cNvGrpSpPr>
            <a:grpSpLocks/>
          </p:cNvGrpSpPr>
          <p:nvPr/>
        </p:nvGrpSpPr>
        <p:grpSpPr bwMode="auto">
          <a:xfrm>
            <a:off x="107950" y="836613"/>
            <a:ext cx="9036050" cy="5776912"/>
            <a:chOff x="68" y="527"/>
            <a:chExt cx="5692" cy="3639"/>
          </a:xfrm>
        </p:grpSpPr>
        <p:sp>
          <p:nvSpPr>
            <p:cNvPr id="47121" name="Line 14"/>
            <p:cNvSpPr>
              <a:spLocks noChangeShapeType="1"/>
            </p:cNvSpPr>
            <p:nvPr/>
          </p:nvSpPr>
          <p:spPr bwMode="auto">
            <a:xfrm flipV="1">
              <a:off x="294" y="754"/>
              <a:ext cx="0" cy="30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7122" name="Line 15"/>
            <p:cNvSpPr>
              <a:spLocks noChangeShapeType="1"/>
            </p:cNvSpPr>
            <p:nvPr/>
          </p:nvSpPr>
          <p:spPr bwMode="auto">
            <a:xfrm flipV="1">
              <a:off x="249" y="3748"/>
              <a:ext cx="526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7123" name="Text Box 16"/>
            <p:cNvSpPr txBox="1">
              <a:spLocks noChangeArrowheads="1"/>
            </p:cNvSpPr>
            <p:nvPr/>
          </p:nvSpPr>
          <p:spPr bwMode="auto">
            <a:xfrm>
              <a:off x="3787" y="3748"/>
              <a:ext cx="1973"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b="1"/>
                <a:t>Complexité et puissance</a:t>
              </a:r>
            </a:p>
          </p:txBody>
        </p:sp>
        <p:sp>
          <p:nvSpPr>
            <p:cNvPr id="47124" name="Text Box 17"/>
            <p:cNvSpPr txBox="1">
              <a:spLocks noChangeArrowheads="1"/>
            </p:cNvSpPr>
            <p:nvPr/>
          </p:nvSpPr>
          <p:spPr bwMode="auto">
            <a:xfrm>
              <a:off x="68" y="527"/>
              <a:ext cx="281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b="1"/>
                <a:t>Rapidité </a:t>
              </a:r>
              <a:r>
                <a:rPr lang="fr-FR" sz="1400" b="1"/>
                <a:t>(inverse du temps mort)</a:t>
              </a:r>
            </a:p>
          </p:txBody>
        </p:sp>
        <p:sp>
          <p:nvSpPr>
            <p:cNvPr id="47125" name="Text Box 26"/>
            <p:cNvSpPr txBox="1">
              <a:spLocks noChangeArrowheads="1"/>
            </p:cNvSpPr>
            <p:nvPr/>
          </p:nvSpPr>
          <p:spPr bwMode="auto">
            <a:xfrm>
              <a:off x="3787" y="3974"/>
              <a:ext cx="1973"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b="1"/>
                <a:t>(inverse à la quantité de données)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9659"/>
                                        </p:tgtEl>
                                        <p:attrNameLst>
                                          <p:attrName>style.visibility</p:attrName>
                                        </p:attrNameLst>
                                      </p:cBhvr>
                                      <p:to>
                                        <p:strVal val="visible"/>
                                      </p:to>
                                    </p:set>
                                    <p:anim calcmode="lin" valueType="num">
                                      <p:cBhvr>
                                        <p:cTn id="7" dur="500" fill="hold"/>
                                        <p:tgtEl>
                                          <p:spTgt spid="69659"/>
                                        </p:tgtEl>
                                        <p:attrNameLst>
                                          <p:attrName>ppt_w</p:attrName>
                                        </p:attrNameLst>
                                      </p:cBhvr>
                                      <p:tavLst>
                                        <p:tav tm="0">
                                          <p:val>
                                            <p:fltVal val="0"/>
                                          </p:val>
                                        </p:tav>
                                        <p:tav tm="100000">
                                          <p:val>
                                            <p:strVal val="#ppt_w"/>
                                          </p:val>
                                        </p:tav>
                                      </p:tavLst>
                                    </p:anim>
                                    <p:anim calcmode="lin" valueType="num">
                                      <p:cBhvr>
                                        <p:cTn id="8" dur="500" fill="hold"/>
                                        <p:tgtEl>
                                          <p:spTgt spid="69659"/>
                                        </p:tgtEl>
                                        <p:attrNameLst>
                                          <p:attrName>ppt_h</p:attrName>
                                        </p:attrNameLst>
                                      </p:cBhvr>
                                      <p:tavLst>
                                        <p:tav tm="0">
                                          <p:val>
                                            <p:fltVal val="0"/>
                                          </p:val>
                                        </p:tav>
                                        <p:tav tm="100000">
                                          <p:val>
                                            <p:strVal val="#ppt_h"/>
                                          </p:val>
                                        </p:tav>
                                      </p:tavLst>
                                    </p:anim>
                                    <p:animEffect transition="in" filter="fade">
                                      <p:cBhvr>
                                        <p:cTn id="9" dur="500"/>
                                        <p:tgtEl>
                                          <p:spTgt spid="6965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39621"/>
                                        </p:tgtEl>
                                        <p:attrNameLst>
                                          <p:attrName>style.visibility</p:attrName>
                                        </p:attrNameLst>
                                      </p:cBhvr>
                                      <p:to>
                                        <p:strVal val="visible"/>
                                      </p:to>
                                    </p:set>
                                    <p:anim calcmode="lin" valueType="num">
                                      <p:cBhvr>
                                        <p:cTn id="14" dur="500" fill="hold"/>
                                        <p:tgtEl>
                                          <p:spTgt spid="239621"/>
                                        </p:tgtEl>
                                        <p:attrNameLst>
                                          <p:attrName>ppt_w</p:attrName>
                                        </p:attrNameLst>
                                      </p:cBhvr>
                                      <p:tavLst>
                                        <p:tav tm="0">
                                          <p:val>
                                            <p:fltVal val="0"/>
                                          </p:val>
                                        </p:tav>
                                        <p:tav tm="100000">
                                          <p:val>
                                            <p:strVal val="#ppt_w"/>
                                          </p:val>
                                        </p:tav>
                                      </p:tavLst>
                                    </p:anim>
                                    <p:anim calcmode="lin" valueType="num">
                                      <p:cBhvr>
                                        <p:cTn id="15" dur="500" fill="hold"/>
                                        <p:tgtEl>
                                          <p:spTgt spid="239621"/>
                                        </p:tgtEl>
                                        <p:attrNameLst>
                                          <p:attrName>ppt_h</p:attrName>
                                        </p:attrNameLst>
                                      </p:cBhvr>
                                      <p:tavLst>
                                        <p:tav tm="0">
                                          <p:val>
                                            <p:fltVal val="0"/>
                                          </p:val>
                                        </p:tav>
                                        <p:tav tm="100000">
                                          <p:val>
                                            <p:strVal val="#ppt_h"/>
                                          </p:val>
                                        </p:tav>
                                      </p:tavLst>
                                    </p:anim>
                                    <p:animEffect transition="in" filter="fade">
                                      <p:cBhvr>
                                        <p:cTn id="16" dur="500"/>
                                        <p:tgtEl>
                                          <p:spTgt spid="23962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39622"/>
                                        </p:tgtEl>
                                        <p:attrNameLst>
                                          <p:attrName>style.visibility</p:attrName>
                                        </p:attrNameLst>
                                      </p:cBhvr>
                                      <p:to>
                                        <p:strVal val="visible"/>
                                      </p:to>
                                    </p:set>
                                    <p:anim calcmode="lin" valueType="num">
                                      <p:cBhvr>
                                        <p:cTn id="21" dur="500" fill="hold"/>
                                        <p:tgtEl>
                                          <p:spTgt spid="239622"/>
                                        </p:tgtEl>
                                        <p:attrNameLst>
                                          <p:attrName>ppt_w</p:attrName>
                                        </p:attrNameLst>
                                      </p:cBhvr>
                                      <p:tavLst>
                                        <p:tav tm="0">
                                          <p:val>
                                            <p:fltVal val="0"/>
                                          </p:val>
                                        </p:tav>
                                        <p:tav tm="100000">
                                          <p:val>
                                            <p:strVal val="#ppt_w"/>
                                          </p:val>
                                        </p:tav>
                                      </p:tavLst>
                                    </p:anim>
                                    <p:anim calcmode="lin" valueType="num">
                                      <p:cBhvr>
                                        <p:cTn id="22" dur="500" fill="hold"/>
                                        <p:tgtEl>
                                          <p:spTgt spid="239622"/>
                                        </p:tgtEl>
                                        <p:attrNameLst>
                                          <p:attrName>ppt_h</p:attrName>
                                        </p:attrNameLst>
                                      </p:cBhvr>
                                      <p:tavLst>
                                        <p:tav tm="0">
                                          <p:val>
                                            <p:fltVal val="0"/>
                                          </p:val>
                                        </p:tav>
                                        <p:tav tm="100000">
                                          <p:val>
                                            <p:strVal val="#ppt_h"/>
                                          </p:val>
                                        </p:tav>
                                      </p:tavLst>
                                    </p:anim>
                                    <p:animEffect transition="in" filter="fade">
                                      <p:cBhvr>
                                        <p:cTn id="23" dur="500"/>
                                        <p:tgtEl>
                                          <p:spTgt spid="23962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39623"/>
                                        </p:tgtEl>
                                        <p:attrNameLst>
                                          <p:attrName>style.visibility</p:attrName>
                                        </p:attrNameLst>
                                      </p:cBhvr>
                                      <p:to>
                                        <p:strVal val="visible"/>
                                      </p:to>
                                    </p:set>
                                    <p:anim calcmode="lin" valueType="num">
                                      <p:cBhvr>
                                        <p:cTn id="28" dur="500" fill="hold"/>
                                        <p:tgtEl>
                                          <p:spTgt spid="239623"/>
                                        </p:tgtEl>
                                        <p:attrNameLst>
                                          <p:attrName>ppt_w</p:attrName>
                                        </p:attrNameLst>
                                      </p:cBhvr>
                                      <p:tavLst>
                                        <p:tav tm="0">
                                          <p:val>
                                            <p:fltVal val="0"/>
                                          </p:val>
                                        </p:tav>
                                        <p:tav tm="100000">
                                          <p:val>
                                            <p:strVal val="#ppt_w"/>
                                          </p:val>
                                        </p:tav>
                                      </p:tavLst>
                                    </p:anim>
                                    <p:anim calcmode="lin" valueType="num">
                                      <p:cBhvr>
                                        <p:cTn id="29" dur="500" fill="hold"/>
                                        <p:tgtEl>
                                          <p:spTgt spid="239623"/>
                                        </p:tgtEl>
                                        <p:attrNameLst>
                                          <p:attrName>ppt_h</p:attrName>
                                        </p:attrNameLst>
                                      </p:cBhvr>
                                      <p:tavLst>
                                        <p:tav tm="0">
                                          <p:val>
                                            <p:fltVal val="0"/>
                                          </p:val>
                                        </p:tav>
                                        <p:tav tm="100000">
                                          <p:val>
                                            <p:strVal val="#ppt_h"/>
                                          </p:val>
                                        </p:tav>
                                      </p:tavLst>
                                    </p:anim>
                                    <p:animEffect transition="in" filter="fade">
                                      <p:cBhvr>
                                        <p:cTn id="30" dur="500"/>
                                        <p:tgtEl>
                                          <p:spTgt spid="2396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39624"/>
                                        </p:tgtEl>
                                        <p:attrNameLst>
                                          <p:attrName>style.visibility</p:attrName>
                                        </p:attrNameLst>
                                      </p:cBhvr>
                                      <p:to>
                                        <p:strVal val="visible"/>
                                      </p:to>
                                    </p:set>
                                    <p:anim calcmode="lin" valueType="num">
                                      <p:cBhvr>
                                        <p:cTn id="35" dur="500" fill="hold"/>
                                        <p:tgtEl>
                                          <p:spTgt spid="239624"/>
                                        </p:tgtEl>
                                        <p:attrNameLst>
                                          <p:attrName>ppt_w</p:attrName>
                                        </p:attrNameLst>
                                      </p:cBhvr>
                                      <p:tavLst>
                                        <p:tav tm="0">
                                          <p:val>
                                            <p:fltVal val="0"/>
                                          </p:val>
                                        </p:tav>
                                        <p:tav tm="100000">
                                          <p:val>
                                            <p:strVal val="#ppt_w"/>
                                          </p:val>
                                        </p:tav>
                                      </p:tavLst>
                                    </p:anim>
                                    <p:anim calcmode="lin" valueType="num">
                                      <p:cBhvr>
                                        <p:cTn id="36" dur="500" fill="hold"/>
                                        <p:tgtEl>
                                          <p:spTgt spid="239624"/>
                                        </p:tgtEl>
                                        <p:attrNameLst>
                                          <p:attrName>ppt_h</p:attrName>
                                        </p:attrNameLst>
                                      </p:cBhvr>
                                      <p:tavLst>
                                        <p:tav tm="0">
                                          <p:val>
                                            <p:fltVal val="0"/>
                                          </p:val>
                                        </p:tav>
                                        <p:tav tm="100000">
                                          <p:val>
                                            <p:strVal val="#ppt_h"/>
                                          </p:val>
                                        </p:tav>
                                      </p:tavLst>
                                    </p:anim>
                                    <p:animEffect transition="in" filter="fade">
                                      <p:cBhvr>
                                        <p:cTn id="37" dur="500"/>
                                        <p:tgtEl>
                                          <p:spTgt spid="2396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69656"/>
                                        </p:tgtEl>
                                        <p:attrNameLst>
                                          <p:attrName>style.visibility</p:attrName>
                                        </p:attrNameLst>
                                      </p:cBhvr>
                                      <p:to>
                                        <p:strVal val="visible"/>
                                      </p:to>
                                    </p:set>
                                    <p:anim calcmode="lin" valueType="num">
                                      <p:cBhvr>
                                        <p:cTn id="42" dur="500" fill="hold"/>
                                        <p:tgtEl>
                                          <p:spTgt spid="69656"/>
                                        </p:tgtEl>
                                        <p:attrNameLst>
                                          <p:attrName>ppt_w</p:attrName>
                                        </p:attrNameLst>
                                      </p:cBhvr>
                                      <p:tavLst>
                                        <p:tav tm="0">
                                          <p:val>
                                            <p:fltVal val="0"/>
                                          </p:val>
                                        </p:tav>
                                        <p:tav tm="100000">
                                          <p:val>
                                            <p:strVal val="#ppt_w"/>
                                          </p:val>
                                        </p:tav>
                                      </p:tavLst>
                                    </p:anim>
                                    <p:anim calcmode="lin" valueType="num">
                                      <p:cBhvr>
                                        <p:cTn id="43" dur="500" fill="hold"/>
                                        <p:tgtEl>
                                          <p:spTgt spid="69656"/>
                                        </p:tgtEl>
                                        <p:attrNameLst>
                                          <p:attrName>ppt_h</p:attrName>
                                        </p:attrNameLst>
                                      </p:cBhvr>
                                      <p:tavLst>
                                        <p:tav tm="0">
                                          <p:val>
                                            <p:fltVal val="0"/>
                                          </p:val>
                                        </p:tav>
                                        <p:tav tm="100000">
                                          <p:val>
                                            <p:strVal val="#ppt_h"/>
                                          </p:val>
                                        </p:tav>
                                      </p:tavLst>
                                    </p:anim>
                                    <p:animEffect transition="in" filter="fade">
                                      <p:cBhvr>
                                        <p:cTn id="44" dur="500"/>
                                        <p:tgtEl>
                                          <p:spTgt spid="6965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69650"/>
                                        </p:tgtEl>
                                        <p:attrNameLst>
                                          <p:attrName>style.visibility</p:attrName>
                                        </p:attrNameLst>
                                      </p:cBhvr>
                                      <p:to>
                                        <p:strVal val="visible"/>
                                      </p:to>
                                    </p:set>
                                    <p:anim calcmode="lin" valueType="num">
                                      <p:cBhvr>
                                        <p:cTn id="49" dur="500" fill="hold"/>
                                        <p:tgtEl>
                                          <p:spTgt spid="69650"/>
                                        </p:tgtEl>
                                        <p:attrNameLst>
                                          <p:attrName>ppt_w</p:attrName>
                                        </p:attrNameLst>
                                      </p:cBhvr>
                                      <p:tavLst>
                                        <p:tav tm="0">
                                          <p:val>
                                            <p:fltVal val="0"/>
                                          </p:val>
                                        </p:tav>
                                        <p:tav tm="100000">
                                          <p:val>
                                            <p:strVal val="#ppt_w"/>
                                          </p:val>
                                        </p:tav>
                                      </p:tavLst>
                                    </p:anim>
                                    <p:anim calcmode="lin" valueType="num">
                                      <p:cBhvr>
                                        <p:cTn id="50" dur="500" fill="hold"/>
                                        <p:tgtEl>
                                          <p:spTgt spid="69650"/>
                                        </p:tgtEl>
                                        <p:attrNameLst>
                                          <p:attrName>ppt_h</p:attrName>
                                        </p:attrNameLst>
                                      </p:cBhvr>
                                      <p:tavLst>
                                        <p:tav tm="0">
                                          <p:val>
                                            <p:fltVal val="0"/>
                                          </p:val>
                                        </p:tav>
                                        <p:tav tm="100000">
                                          <p:val>
                                            <p:strVal val="#ppt_h"/>
                                          </p:val>
                                        </p:tav>
                                      </p:tavLst>
                                    </p:anim>
                                    <p:animEffect transition="in" filter="fade">
                                      <p:cBhvr>
                                        <p:cTn id="51" dur="500"/>
                                        <p:tgtEl>
                                          <p:spTgt spid="69650"/>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69654"/>
                                        </p:tgtEl>
                                        <p:attrNameLst>
                                          <p:attrName>style.visibility</p:attrName>
                                        </p:attrNameLst>
                                      </p:cBhvr>
                                      <p:to>
                                        <p:strVal val="visible"/>
                                      </p:to>
                                    </p:set>
                                    <p:anim calcmode="lin" valueType="num">
                                      <p:cBhvr>
                                        <p:cTn id="54" dur="500" fill="hold"/>
                                        <p:tgtEl>
                                          <p:spTgt spid="69654"/>
                                        </p:tgtEl>
                                        <p:attrNameLst>
                                          <p:attrName>ppt_w</p:attrName>
                                        </p:attrNameLst>
                                      </p:cBhvr>
                                      <p:tavLst>
                                        <p:tav tm="0">
                                          <p:val>
                                            <p:fltVal val="0"/>
                                          </p:val>
                                        </p:tav>
                                        <p:tav tm="100000">
                                          <p:val>
                                            <p:strVal val="#ppt_w"/>
                                          </p:val>
                                        </p:tav>
                                      </p:tavLst>
                                    </p:anim>
                                    <p:anim calcmode="lin" valueType="num">
                                      <p:cBhvr>
                                        <p:cTn id="55" dur="500" fill="hold"/>
                                        <p:tgtEl>
                                          <p:spTgt spid="69654"/>
                                        </p:tgtEl>
                                        <p:attrNameLst>
                                          <p:attrName>ppt_h</p:attrName>
                                        </p:attrNameLst>
                                      </p:cBhvr>
                                      <p:tavLst>
                                        <p:tav tm="0">
                                          <p:val>
                                            <p:fltVal val="0"/>
                                          </p:val>
                                        </p:tav>
                                        <p:tav tm="100000">
                                          <p:val>
                                            <p:strVal val="#ppt_h"/>
                                          </p:val>
                                        </p:tav>
                                      </p:tavLst>
                                    </p:anim>
                                    <p:animEffect transition="in" filter="fade">
                                      <p:cBhvr>
                                        <p:cTn id="56" dur="500"/>
                                        <p:tgtEl>
                                          <p:spTgt spid="6965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ntr" presetSubtype="0" fill="hold" grpId="0" nodeType="clickEffect">
                                  <p:stCondLst>
                                    <p:cond delay="0"/>
                                  </p:stCondLst>
                                  <p:childTnLst>
                                    <p:set>
                                      <p:cBhvr>
                                        <p:cTn id="60" dur="1" fill="hold">
                                          <p:stCondLst>
                                            <p:cond delay="0"/>
                                          </p:stCondLst>
                                        </p:cTn>
                                        <p:tgtEl>
                                          <p:spTgt spid="69652"/>
                                        </p:tgtEl>
                                        <p:attrNameLst>
                                          <p:attrName>style.visibility</p:attrName>
                                        </p:attrNameLst>
                                      </p:cBhvr>
                                      <p:to>
                                        <p:strVal val="visible"/>
                                      </p:to>
                                    </p:set>
                                    <p:anim calcmode="lin" valueType="num">
                                      <p:cBhvr>
                                        <p:cTn id="61" dur="500" fill="hold"/>
                                        <p:tgtEl>
                                          <p:spTgt spid="69652"/>
                                        </p:tgtEl>
                                        <p:attrNameLst>
                                          <p:attrName>ppt_w</p:attrName>
                                        </p:attrNameLst>
                                      </p:cBhvr>
                                      <p:tavLst>
                                        <p:tav tm="0">
                                          <p:val>
                                            <p:fltVal val="0"/>
                                          </p:val>
                                        </p:tav>
                                        <p:tav tm="100000">
                                          <p:val>
                                            <p:strVal val="#ppt_w"/>
                                          </p:val>
                                        </p:tav>
                                      </p:tavLst>
                                    </p:anim>
                                    <p:anim calcmode="lin" valueType="num">
                                      <p:cBhvr>
                                        <p:cTn id="62" dur="500" fill="hold"/>
                                        <p:tgtEl>
                                          <p:spTgt spid="69652"/>
                                        </p:tgtEl>
                                        <p:attrNameLst>
                                          <p:attrName>ppt_h</p:attrName>
                                        </p:attrNameLst>
                                      </p:cBhvr>
                                      <p:tavLst>
                                        <p:tav tm="0">
                                          <p:val>
                                            <p:fltVal val="0"/>
                                          </p:val>
                                        </p:tav>
                                        <p:tav tm="100000">
                                          <p:val>
                                            <p:strVal val="#ppt_h"/>
                                          </p:val>
                                        </p:tav>
                                      </p:tavLst>
                                    </p:anim>
                                    <p:animEffect transition="in" filter="fade">
                                      <p:cBhvr>
                                        <p:cTn id="63" dur="500"/>
                                        <p:tgtEl>
                                          <p:spTgt spid="69652"/>
                                        </p:tgtEl>
                                      </p:cBhvr>
                                    </p:animEffect>
                                  </p:childTnLst>
                                </p:cTn>
                              </p:par>
                              <p:par>
                                <p:cTn id="64" presetID="53" presetClass="entr" presetSubtype="0" fill="hold" grpId="0" nodeType="withEffect">
                                  <p:stCondLst>
                                    <p:cond delay="0"/>
                                  </p:stCondLst>
                                  <p:childTnLst>
                                    <p:set>
                                      <p:cBhvr>
                                        <p:cTn id="65" dur="1" fill="hold">
                                          <p:stCondLst>
                                            <p:cond delay="0"/>
                                          </p:stCondLst>
                                        </p:cTn>
                                        <p:tgtEl>
                                          <p:spTgt spid="69655"/>
                                        </p:tgtEl>
                                        <p:attrNameLst>
                                          <p:attrName>style.visibility</p:attrName>
                                        </p:attrNameLst>
                                      </p:cBhvr>
                                      <p:to>
                                        <p:strVal val="visible"/>
                                      </p:to>
                                    </p:set>
                                    <p:anim calcmode="lin" valueType="num">
                                      <p:cBhvr>
                                        <p:cTn id="66" dur="500" fill="hold"/>
                                        <p:tgtEl>
                                          <p:spTgt spid="69655"/>
                                        </p:tgtEl>
                                        <p:attrNameLst>
                                          <p:attrName>ppt_w</p:attrName>
                                        </p:attrNameLst>
                                      </p:cBhvr>
                                      <p:tavLst>
                                        <p:tav tm="0">
                                          <p:val>
                                            <p:fltVal val="0"/>
                                          </p:val>
                                        </p:tav>
                                        <p:tav tm="100000">
                                          <p:val>
                                            <p:strVal val="#ppt_w"/>
                                          </p:val>
                                        </p:tav>
                                      </p:tavLst>
                                    </p:anim>
                                    <p:anim calcmode="lin" valueType="num">
                                      <p:cBhvr>
                                        <p:cTn id="67" dur="500" fill="hold"/>
                                        <p:tgtEl>
                                          <p:spTgt spid="69655"/>
                                        </p:tgtEl>
                                        <p:attrNameLst>
                                          <p:attrName>ppt_h</p:attrName>
                                        </p:attrNameLst>
                                      </p:cBhvr>
                                      <p:tavLst>
                                        <p:tav tm="0">
                                          <p:val>
                                            <p:fltVal val="0"/>
                                          </p:val>
                                        </p:tav>
                                        <p:tav tm="100000">
                                          <p:val>
                                            <p:strVal val="#ppt_h"/>
                                          </p:val>
                                        </p:tav>
                                      </p:tavLst>
                                    </p:anim>
                                    <p:animEffect transition="in" filter="fade">
                                      <p:cBhvr>
                                        <p:cTn id="68" dur="500"/>
                                        <p:tgtEl>
                                          <p:spTgt spid="6965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grpId="0" nodeType="clickEffect">
                                  <p:stCondLst>
                                    <p:cond delay="0"/>
                                  </p:stCondLst>
                                  <p:childTnLst>
                                    <p:set>
                                      <p:cBhvr>
                                        <p:cTn id="72" dur="1" fill="hold">
                                          <p:stCondLst>
                                            <p:cond delay="0"/>
                                          </p:stCondLst>
                                        </p:cTn>
                                        <p:tgtEl>
                                          <p:spTgt spid="69653"/>
                                        </p:tgtEl>
                                        <p:attrNameLst>
                                          <p:attrName>style.visibility</p:attrName>
                                        </p:attrNameLst>
                                      </p:cBhvr>
                                      <p:to>
                                        <p:strVal val="visible"/>
                                      </p:to>
                                    </p:set>
                                    <p:anim calcmode="lin" valueType="num">
                                      <p:cBhvr>
                                        <p:cTn id="73" dur="500" fill="hold"/>
                                        <p:tgtEl>
                                          <p:spTgt spid="69653"/>
                                        </p:tgtEl>
                                        <p:attrNameLst>
                                          <p:attrName>ppt_w</p:attrName>
                                        </p:attrNameLst>
                                      </p:cBhvr>
                                      <p:tavLst>
                                        <p:tav tm="0">
                                          <p:val>
                                            <p:fltVal val="0"/>
                                          </p:val>
                                        </p:tav>
                                        <p:tav tm="100000">
                                          <p:val>
                                            <p:strVal val="#ppt_w"/>
                                          </p:val>
                                        </p:tav>
                                      </p:tavLst>
                                    </p:anim>
                                    <p:anim calcmode="lin" valueType="num">
                                      <p:cBhvr>
                                        <p:cTn id="74" dur="500" fill="hold"/>
                                        <p:tgtEl>
                                          <p:spTgt spid="69653"/>
                                        </p:tgtEl>
                                        <p:attrNameLst>
                                          <p:attrName>ppt_h</p:attrName>
                                        </p:attrNameLst>
                                      </p:cBhvr>
                                      <p:tavLst>
                                        <p:tav tm="0">
                                          <p:val>
                                            <p:fltVal val="0"/>
                                          </p:val>
                                        </p:tav>
                                        <p:tav tm="100000">
                                          <p:val>
                                            <p:strVal val="#ppt_h"/>
                                          </p:val>
                                        </p:tav>
                                      </p:tavLst>
                                    </p:anim>
                                    <p:animEffect transition="in" filter="fade">
                                      <p:cBhvr>
                                        <p:cTn id="75" dur="500"/>
                                        <p:tgtEl>
                                          <p:spTgt spid="69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1" grpId="0" animBg="1"/>
      <p:bldP spid="239622" grpId="0" animBg="1"/>
      <p:bldP spid="239623" grpId="0" animBg="1"/>
      <p:bldP spid="239624" grpId="0" animBg="1"/>
      <p:bldP spid="69650" grpId="0"/>
      <p:bldP spid="69652" grpId="0"/>
      <p:bldP spid="69653" grpId="0"/>
      <p:bldP spid="69654" grpId="0" animBg="1"/>
      <p:bldP spid="69655" grpId="0" animBg="1"/>
      <p:bldP spid="6965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823913" y="152400"/>
            <a:ext cx="81359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trigger de niveau 1 : « chef d’orchestre »</a:t>
            </a:r>
          </a:p>
        </p:txBody>
      </p:sp>
      <p:sp>
        <p:nvSpPr>
          <p:cNvPr id="48131" name="Oval 11"/>
          <p:cNvSpPr>
            <a:spLocks noChangeArrowheads="1"/>
          </p:cNvSpPr>
          <p:nvPr/>
        </p:nvSpPr>
        <p:spPr bwMode="auto">
          <a:xfrm>
            <a:off x="1331913" y="1654175"/>
            <a:ext cx="142875" cy="863600"/>
          </a:xfrm>
          <a:prstGeom prst="ellipse">
            <a:avLst/>
          </a:prstGeom>
          <a:gradFill rotWithShape="1">
            <a:gsLst>
              <a:gs pos="0">
                <a:srgbClr val="E40000"/>
              </a:gs>
              <a:gs pos="100000">
                <a:srgbClr val="6A0000"/>
              </a:gs>
            </a:gsLst>
            <a:lin ang="0" scaled="1"/>
          </a:gradFill>
          <a:ln w="9525">
            <a:solidFill>
              <a:schemeClr val="tx1"/>
            </a:solidFill>
            <a:round/>
            <a:headEnd/>
            <a:tailEnd/>
          </a:ln>
        </p:spPr>
        <p:txBody>
          <a:bodyPr wrap="none" anchor="ctr"/>
          <a:lstStyle/>
          <a:p>
            <a:endParaRPr lang="fr-FR" sz="1800"/>
          </a:p>
        </p:txBody>
      </p:sp>
      <p:sp>
        <p:nvSpPr>
          <p:cNvPr id="48132" name="Line 12"/>
          <p:cNvSpPr>
            <a:spLocks noChangeShapeType="1"/>
          </p:cNvSpPr>
          <p:nvPr/>
        </p:nvSpPr>
        <p:spPr bwMode="auto">
          <a:xfrm flipV="1">
            <a:off x="1474788" y="1654175"/>
            <a:ext cx="649287" cy="504825"/>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48133" name="Line 13"/>
          <p:cNvSpPr>
            <a:spLocks noChangeShapeType="1"/>
          </p:cNvSpPr>
          <p:nvPr/>
        </p:nvSpPr>
        <p:spPr bwMode="auto">
          <a:xfrm>
            <a:off x="1474788" y="2085975"/>
            <a:ext cx="1008062" cy="215900"/>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48134" name="Line 14"/>
          <p:cNvSpPr>
            <a:spLocks noChangeShapeType="1"/>
          </p:cNvSpPr>
          <p:nvPr/>
        </p:nvSpPr>
        <p:spPr bwMode="auto">
          <a:xfrm>
            <a:off x="1547813" y="2085975"/>
            <a:ext cx="1584325" cy="0"/>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48135" name="Line 15"/>
          <p:cNvSpPr>
            <a:spLocks noChangeShapeType="1"/>
          </p:cNvSpPr>
          <p:nvPr/>
        </p:nvSpPr>
        <p:spPr bwMode="auto">
          <a:xfrm>
            <a:off x="1474788" y="2085975"/>
            <a:ext cx="576262" cy="792163"/>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48136" name="Line 16"/>
          <p:cNvSpPr>
            <a:spLocks noChangeShapeType="1"/>
          </p:cNvSpPr>
          <p:nvPr/>
        </p:nvSpPr>
        <p:spPr bwMode="auto">
          <a:xfrm flipH="1" flipV="1">
            <a:off x="1187450" y="1870075"/>
            <a:ext cx="144463" cy="215900"/>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48137" name="Line 17"/>
          <p:cNvSpPr>
            <a:spLocks noChangeShapeType="1"/>
          </p:cNvSpPr>
          <p:nvPr/>
        </p:nvSpPr>
        <p:spPr bwMode="auto">
          <a:xfrm flipH="1">
            <a:off x="971550" y="2085975"/>
            <a:ext cx="360363" cy="142875"/>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48138" name="Oval 18"/>
          <p:cNvSpPr>
            <a:spLocks noChangeArrowheads="1"/>
          </p:cNvSpPr>
          <p:nvPr/>
        </p:nvSpPr>
        <p:spPr bwMode="auto">
          <a:xfrm rot="-2804142">
            <a:off x="996156" y="1605757"/>
            <a:ext cx="396875" cy="109538"/>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54291" name="Oval 19"/>
          <p:cNvSpPr>
            <a:spLocks noChangeArrowheads="1"/>
          </p:cNvSpPr>
          <p:nvPr/>
        </p:nvSpPr>
        <p:spPr bwMode="auto">
          <a:xfrm rot="-9273485">
            <a:off x="3527425" y="1293813"/>
            <a:ext cx="396875" cy="109537"/>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54292" name="Oval 20"/>
          <p:cNvSpPr>
            <a:spLocks noChangeArrowheads="1"/>
          </p:cNvSpPr>
          <p:nvPr/>
        </p:nvSpPr>
        <p:spPr bwMode="auto">
          <a:xfrm rot="-9609500">
            <a:off x="3094038" y="1150938"/>
            <a:ext cx="396875" cy="109537"/>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54293" name="Oval 21"/>
          <p:cNvSpPr>
            <a:spLocks noChangeArrowheads="1"/>
          </p:cNvSpPr>
          <p:nvPr/>
        </p:nvSpPr>
        <p:spPr bwMode="auto">
          <a:xfrm rot="-22268795">
            <a:off x="3094038" y="2878138"/>
            <a:ext cx="396875" cy="109537"/>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48142" name="Oval 22"/>
          <p:cNvSpPr>
            <a:spLocks noChangeArrowheads="1"/>
          </p:cNvSpPr>
          <p:nvPr/>
        </p:nvSpPr>
        <p:spPr bwMode="auto">
          <a:xfrm rot="-4221905">
            <a:off x="4029869" y="2229644"/>
            <a:ext cx="396875" cy="109537"/>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48143" name="Oval 23"/>
          <p:cNvSpPr>
            <a:spLocks noChangeArrowheads="1"/>
          </p:cNvSpPr>
          <p:nvPr/>
        </p:nvSpPr>
        <p:spPr bwMode="auto">
          <a:xfrm rot="-7582910">
            <a:off x="3958431" y="1689894"/>
            <a:ext cx="396875" cy="109538"/>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54296" name="Oval 24"/>
          <p:cNvSpPr>
            <a:spLocks noChangeArrowheads="1"/>
          </p:cNvSpPr>
          <p:nvPr/>
        </p:nvSpPr>
        <p:spPr bwMode="auto">
          <a:xfrm rot="-23610751">
            <a:off x="3635375" y="2662238"/>
            <a:ext cx="396875" cy="109537"/>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48145" name="Oval 25"/>
          <p:cNvSpPr>
            <a:spLocks noChangeArrowheads="1"/>
          </p:cNvSpPr>
          <p:nvPr/>
        </p:nvSpPr>
        <p:spPr bwMode="auto">
          <a:xfrm>
            <a:off x="971550" y="1077913"/>
            <a:ext cx="3382963" cy="2016125"/>
          </a:xfrm>
          <a:prstGeom prst="ellipse">
            <a:avLst/>
          </a:prstGeom>
          <a:noFill/>
          <a:ln w="57150" cap="rnd">
            <a:solidFill>
              <a:schemeClr val="accent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fr-FR" sz="1800"/>
          </a:p>
        </p:txBody>
      </p:sp>
      <p:sp>
        <p:nvSpPr>
          <p:cNvPr id="54298" name="Oval 26"/>
          <p:cNvSpPr>
            <a:spLocks noChangeArrowheads="1"/>
          </p:cNvSpPr>
          <p:nvPr/>
        </p:nvSpPr>
        <p:spPr bwMode="auto">
          <a:xfrm rot="-8232244">
            <a:off x="1042988" y="2481263"/>
            <a:ext cx="396875" cy="109537"/>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48147" name="Freeform 27"/>
          <p:cNvSpPr>
            <a:spLocks/>
          </p:cNvSpPr>
          <p:nvPr/>
        </p:nvSpPr>
        <p:spPr bwMode="auto">
          <a:xfrm>
            <a:off x="4356100" y="2481263"/>
            <a:ext cx="719138" cy="252412"/>
          </a:xfrm>
          <a:custGeom>
            <a:avLst/>
            <a:gdLst>
              <a:gd name="T0" fmla="*/ 0 w 453"/>
              <a:gd name="T1" fmla="*/ 2147483647 h 159"/>
              <a:gd name="T2" fmla="*/ 2147483647 w 453"/>
              <a:gd name="T3" fmla="*/ 2147483647 h 159"/>
              <a:gd name="T4" fmla="*/ 2147483647 w 453"/>
              <a:gd name="T5" fmla="*/ 2147483647 h 159"/>
              <a:gd name="T6" fmla="*/ 2147483647 w 453"/>
              <a:gd name="T7" fmla="*/ 2147483647 h 159"/>
              <a:gd name="T8" fmla="*/ 2147483647 w 453"/>
              <a:gd name="T9" fmla="*/ 2147483647 h 159"/>
              <a:gd name="T10" fmla="*/ 0 60000 65536"/>
              <a:gd name="T11" fmla="*/ 0 60000 65536"/>
              <a:gd name="T12" fmla="*/ 0 60000 65536"/>
              <a:gd name="T13" fmla="*/ 0 60000 65536"/>
              <a:gd name="T14" fmla="*/ 0 60000 65536"/>
              <a:gd name="T15" fmla="*/ 0 w 453"/>
              <a:gd name="T16" fmla="*/ 0 h 159"/>
              <a:gd name="T17" fmla="*/ 453 w 453"/>
              <a:gd name="T18" fmla="*/ 159 h 159"/>
            </a:gdLst>
            <a:ahLst/>
            <a:cxnLst>
              <a:cxn ang="T10">
                <a:pos x="T0" y="T1"/>
              </a:cxn>
              <a:cxn ang="T11">
                <a:pos x="T2" y="T3"/>
              </a:cxn>
              <a:cxn ang="T12">
                <a:pos x="T4" y="T5"/>
              </a:cxn>
              <a:cxn ang="T13">
                <a:pos x="T6" y="T7"/>
              </a:cxn>
              <a:cxn ang="T14">
                <a:pos x="T8" y="T9"/>
              </a:cxn>
            </a:cxnLst>
            <a:rect l="T15" t="T16" r="T17" b="T18"/>
            <a:pathLst>
              <a:path w="453" h="159">
                <a:moveTo>
                  <a:pt x="0" y="23"/>
                </a:moveTo>
                <a:cubicBezTo>
                  <a:pt x="71" y="11"/>
                  <a:pt x="143" y="0"/>
                  <a:pt x="181" y="23"/>
                </a:cubicBezTo>
                <a:cubicBezTo>
                  <a:pt x="219" y="46"/>
                  <a:pt x="197" y="159"/>
                  <a:pt x="227" y="159"/>
                </a:cubicBezTo>
                <a:cubicBezTo>
                  <a:pt x="257" y="159"/>
                  <a:pt x="326" y="46"/>
                  <a:pt x="363" y="23"/>
                </a:cubicBezTo>
                <a:cubicBezTo>
                  <a:pt x="400" y="0"/>
                  <a:pt x="426" y="11"/>
                  <a:pt x="453" y="23"/>
                </a:cubicBezTo>
              </a:path>
            </a:pathLst>
          </a:custGeom>
          <a:noFill/>
          <a:ln w="28575">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8148" name="Line 28"/>
          <p:cNvSpPr>
            <a:spLocks noChangeShapeType="1"/>
          </p:cNvSpPr>
          <p:nvPr/>
        </p:nvSpPr>
        <p:spPr bwMode="auto">
          <a:xfrm flipV="1">
            <a:off x="4211638" y="1509713"/>
            <a:ext cx="21590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49" name="Line 29"/>
          <p:cNvSpPr>
            <a:spLocks noChangeShapeType="1"/>
          </p:cNvSpPr>
          <p:nvPr/>
        </p:nvSpPr>
        <p:spPr bwMode="auto">
          <a:xfrm flipV="1">
            <a:off x="3779838" y="1149350"/>
            <a:ext cx="215900"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50" name="Line 30"/>
          <p:cNvSpPr>
            <a:spLocks noChangeShapeType="1"/>
          </p:cNvSpPr>
          <p:nvPr/>
        </p:nvSpPr>
        <p:spPr bwMode="auto">
          <a:xfrm flipV="1">
            <a:off x="3348038" y="1006475"/>
            <a:ext cx="215900"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51" name="Line 31"/>
          <p:cNvSpPr>
            <a:spLocks noChangeShapeType="1"/>
          </p:cNvSpPr>
          <p:nvPr/>
        </p:nvSpPr>
        <p:spPr bwMode="auto">
          <a:xfrm>
            <a:off x="4283075" y="2301875"/>
            <a:ext cx="2873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52" name="Line 32"/>
          <p:cNvSpPr>
            <a:spLocks noChangeShapeType="1"/>
          </p:cNvSpPr>
          <p:nvPr/>
        </p:nvSpPr>
        <p:spPr bwMode="auto">
          <a:xfrm>
            <a:off x="3924300" y="2733675"/>
            <a:ext cx="2873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53" name="Line 33"/>
          <p:cNvSpPr>
            <a:spLocks noChangeShapeType="1"/>
          </p:cNvSpPr>
          <p:nvPr/>
        </p:nvSpPr>
        <p:spPr bwMode="auto">
          <a:xfrm>
            <a:off x="3348038" y="2951163"/>
            <a:ext cx="287337"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54" name="Line 34"/>
          <p:cNvSpPr>
            <a:spLocks noChangeShapeType="1"/>
          </p:cNvSpPr>
          <p:nvPr/>
        </p:nvSpPr>
        <p:spPr bwMode="auto">
          <a:xfrm flipV="1">
            <a:off x="971550" y="2589213"/>
            <a:ext cx="21590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55" name="Line 35"/>
          <p:cNvSpPr>
            <a:spLocks noChangeShapeType="1"/>
          </p:cNvSpPr>
          <p:nvPr/>
        </p:nvSpPr>
        <p:spPr bwMode="auto">
          <a:xfrm>
            <a:off x="827088" y="1581150"/>
            <a:ext cx="287337"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56" name="Rectangle 36"/>
          <p:cNvSpPr>
            <a:spLocks noChangeArrowheads="1"/>
          </p:cNvSpPr>
          <p:nvPr/>
        </p:nvSpPr>
        <p:spPr bwMode="auto">
          <a:xfrm>
            <a:off x="5657850" y="1006475"/>
            <a:ext cx="576263" cy="2016125"/>
          </a:xfrm>
          <a:prstGeom prst="rect">
            <a:avLst/>
          </a:prstGeom>
          <a:gradFill rotWithShape="1">
            <a:gsLst>
              <a:gs pos="0">
                <a:srgbClr val="767600"/>
              </a:gs>
              <a:gs pos="100000">
                <a:srgbClr val="FFFF00"/>
              </a:gs>
            </a:gsLst>
            <a:lin ang="18900000" scaled="1"/>
          </a:gradFill>
          <a:ln w="9525">
            <a:solidFill>
              <a:schemeClr val="tx1"/>
            </a:solidFill>
            <a:miter lim="800000"/>
            <a:headEnd/>
            <a:tailEnd/>
          </a:ln>
        </p:spPr>
        <p:txBody>
          <a:bodyPr wrap="none" anchor="ctr"/>
          <a:lstStyle/>
          <a:p>
            <a:pPr algn="ctr"/>
            <a:endParaRPr lang="fr-FR" sz="1800">
              <a:solidFill>
                <a:schemeClr val="bg1"/>
              </a:solidFill>
            </a:endParaRPr>
          </a:p>
        </p:txBody>
      </p:sp>
      <p:sp>
        <p:nvSpPr>
          <p:cNvPr id="48157" name="Line 37"/>
          <p:cNvSpPr>
            <a:spLocks noChangeShapeType="1"/>
          </p:cNvSpPr>
          <p:nvPr/>
        </p:nvSpPr>
        <p:spPr bwMode="auto">
          <a:xfrm>
            <a:off x="4427538" y="1509713"/>
            <a:ext cx="12239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8158" name="Line 38"/>
          <p:cNvSpPr>
            <a:spLocks noChangeShapeType="1"/>
          </p:cNvSpPr>
          <p:nvPr/>
        </p:nvSpPr>
        <p:spPr bwMode="auto">
          <a:xfrm>
            <a:off x="4572000" y="2374900"/>
            <a:ext cx="1079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8159" name="Text Box 39"/>
          <p:cNvSpPr txBox="1">
            <a:spLocks noChangeArrowheads="1"/>
          </p:cNvSpPr>
          <p:nvPr/>
        </p:nvSpPr>
        <p:spPr bwMode="auto">
          <a:xfrm>
            <a:off x="5621338" y="2608263"/>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CFD</a:t>
            </a:r>
          </a:p>
        </p:txBody>
      </p:sp>
      <p:sp>
        <p:nvSpPr>
          <p:cNvPr id="48160" name="Line 40"/>
          <p:cNvSpPr>
            <a:spLocks noChangeShapeType="1"/>
          </p:cNvSpPr>
          <p:nvPr/>
        </p:nvSpPr>
        <p:spPr bwMode="auto">
          <a:xfrm>
            <a:off x="6232525" y="1509713"/>
            <a:ext cx="931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61" name="Line 41"/>
          <p:cNvSpPr>
            <a:spLocks noChangeShapeType="1"/>
          </p:cNvSpPr>
          <p:nvPr/>
        </p:nvSpPr>
        <p:spPr bwMode="auto">
          <a:xfrm>
            <a:off x="6234113" y="2374900"/>
            <a:ext cx="9302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8162" name="Group 62"/>
          <p:cNvGrpSpPr>
            <a:grpSpLocks/>
          </p:cNvGrpSpPr>
          <p:nvPr/>
        </p:nvGrpSpPr>
        <p:grpSpPr bwMode="auto">
          <a:xfrm>
            <a:off x="6300788" y="2460625"/>
            <a:ext cx="719137" cy="288925"/>
            <a:chOff x="3969" y="1889"/>
            <a:chExt cx="453" cy="182"/>
          </a:xfrm>
        </p:grpSpPr>
        <p:sp>
          <p:nvSpPr>
            <p:cNvPr id="48193" name="Line 42"/>
            <p:cNvSpPr>
              <a:spLocks noChangeShapeType="1"/>
            </p:cNvSpPr>
            <p:nvPr/>
          </p:nvSpPr>
          <p:spPr bwMode="auto">
            <a:xfrm>
              <a:off x="3969" y="1889"/>
              <a:ext cx="136"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94" name="Line 43"/>
            <p:cNvSpPr>
              <a:spLocks noChangeShapeType="1"/>
            </p:cNvSpPr>
            <p:nvPr/>
          </p:nvSpPr>
          <p:spPr bwMode="auto">
            <a:xfrm>
              <a:off x="4105" y="1889"/>
              <a:ext cx="0" cy="182"/>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95" name="Line 44"/>
            <p:cNvSpPr>
              <a:spLocks noChangeShapeType="1"/>
            </p:cNvSpPr>
            <p:nvPr/>
          </p:nvSpPr>
          <p:spPr bwMode="auto">
            <a:xfrm>
              <a:off x="4105" y="2071"/>
              <a:ext cx="181"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96" name="Line 45"/>
            <p:cNvSpPr>
              <a:spLocks noChangeShapeType="1"/>
            </p:cNvSpPr>
            <p:nvPr/>
          </p:nvSpPr>
          <p:spPr bwMode="auto">
            <a:xfrm flipV="1">
              <a:off x="4286" y="1889"/>
              <a:ext cx="0" cy="182"/>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97" name="Line 46"/>
            <p:cNvSpPr>
              <a:spLocks noChangeShapeType="1"/>
            </p:cNvSpPr>
            <p:nvPr/>
          </p:nvSpPr>
          <p:spPr bwMode="auto">
            <a:xfrm>
              <a:off x="4286" y="1889"/>
              <a:ext cx="136"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48163" name="Rectangle 49"/>
          <p:cNvSpPr>
            <a:spLocks noChangeArrowheads="1"/>
          </p:cNvSpPr>
          <p:nvPr/>
        </p:nvSpPr>
        <p:spPr bwMode="auto">
          <a:xfrm>
            <a:off x="7164388" y="1006475"/>
            <a:ext cx="647700" cy="2016125"/>
          </a:xfrm>
          <a:prstGeom prst="rect">
            <a:avLst/>
          </a:prstGeom>
          <a:gradFill rotWithShape="1">
            <a:gsLst>
              <a:gs pos="0">
                <a:srgbClr val="E40000"/>
              </a:gs>
              <a:gs pos="50000">
                <a:srgbClr val="6A0000"/>
              </a:gs>
              <a:gs pos="100000">
                <a:srgbClr val="E40000"/>
              </a:gs>
            </a:gsLst>
            <a:lin ang="18900000" scaled="1"/>
          </a:gradFill>
          <a:ln w="9525">
            <a:solidFill>
              <a:schemeClr val="tx1"/>
            </a:solidFill>
            <a:miter lim="800000"/>
            <a:headEnd/>
            <a:tailEnd/>
          </a:ln>
        </p:spPr>
        <p:txBody>
          <a:bodyPr wrap="none" anchor="ctr"/>
          <a:lstStyle/>
          <a:p>
            <a:endParaRPr lang="fr-FR" sz="1800"/>
          </a:p>
        </p:txBody>
      </p:sp>
      <p:sp>
        <p:nvSpPr>
          <p:cNvPr id="48164" name="Text Box 50"/>
          <p:cNvSpPr txBox="1">
            <a:spLocks noChangeArrowheads="1"/>
          </p:cNvSpPr>
          <p:nvPr/>
        </p:nvSpPr>
        <p:spPr bwMode="auto">
          <a:xfrm>
            <a:off x="7335838" y="1011238"/>
            <a:ext cx="339725"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T</a:t>
            </a:r>
          </a:p>
          <a:p>
            <a:pPr eaLnBrk="1" hangingPunct="1"/>
            <a:r>
              <a:rPr lang="fr-FR" sz="1800">
                <a:solidFill>
                  <a:schemeClr val="bg1"/>
                </a:solidFill>
              </a:rPr>
              <a:t>R</a:t>
            </a:r>
          </a:p>
          <a:p>
            <a:pPr eaLnBrk="1" hangingPunct="1"/>
            <a:r>
              <a:rPr lang="fr-FR" sz="1800">
                <a:solidFill>
                  <a:schemeClr val="bg1"/>
                </a:solidFill>
              </a:rPr>
              <a:t>I</a:t>
            </a:r>
          </a:p>
          <a:p>
            <a:pPr eaLnBrk="1" hangingPunct="1"/>
            <a:r>
              <a:rPr lang="fr-FR" sz="1800">
                <a:solidFill>
                  <a:schemeClr val="bg1"/>
                </a:solidFill>
              </a:rPr>
              <a:t>G</a:t>
            </a:r>
          </a:p>
          <a:p>
            <a:pPr eaLnBrk="1" hangingPunct="1"/>
            <a:r>
              <a:rPr lang="fr-FR" sz="1800">
                <a:solidFill>
                  <a:schemeClr val="bg1"/>
                </a:solidFill>
              </a:rPr>
              <a:t>G</a:t>
            </a:r>
          </a:p>
          <a:p>
            <a:pPr eaLnBrk="1" hangingPunct="1"/>
            <a:r>
              <a:rPr lang="fr-FR" sz="1800">
                <a:solidFill>
                  <a:schemeClr val="bg1"/>
                </a:solidFill>
              </a:rPr>
              <a:t>E</a:t>
            </a:r>
          </a:p>
          <a:p>
            <a:pPr eaLnBrk="1" hangingPunct="1"/>
            <a:r>
              <a:rPr lang="fr-FR" sz="1800">
                <a:solidFill>
                  <a:schemeClr val="bg1"/>
                </a:solidFill>
              </a:rPr>
              <a:t>R</a:t>
            </a:r>
          </a:p>
        </p:txBody>
      </p:sp>
      <p:sp>
        <p:nvSpPr>
          <p:cNvPr id="48165" name="Line 53"/>
          <p:cNvSpPr>
            <a:spLocks noChangeShapeType="1"/>
          </p:cNvSpPr>
          <p:nvPr/>
        </p:nvSpPr>
        <p:spPr bwMode="auto">
          <a:xfrm>
            <a:off x="7812088" y="1773238"/>
            <a:ext cx="360362" cy="0"/>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8166" name="Line 54"/>
          <p:cNvSpPr>
            <a:spLocks noChangeShapeType="1"/>
          </p:cNvSpPr>
          <p:nvPr/>
        </p:nvSpPr>
        <p:spPr bwMode="auto">
          <a:xfrm>
            <a:off x="7812088" y="2133600"/>
            <a:ext cx="360362" cy="0"/>
          </a:xfrm>
          <a:prstGeom prst="line">
            <a:avLst/>
          </a:prstGeom>
          <a:noFill/>
          <a:ln w="38100">
            <a:solidFill>
              <a:srgbClr val="E4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8167" name="Text Box 55"/>
          <p:cNvSpPr txBox="1">
            <a:spLocks noChangeArrowheads="1"/>
          </p:cNvSpPr>
          <p:nvPr/>
        </p:nvSpPr>
        <p:spPr bwMode="auto">
          <a:xfrm>
            <a:off x="8172450" y="1557338"/>
            <a:ext cx="506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008000"/>
                </a:solidFill>
              </a:rPr>
              <a:t>OK</a:t>
            </a:r>
          </a:p>
        </p:txBody>
      </p:sp>
      <p:sp>
        <p:nvSpPr>
          <p:cNvPr id="48168" name="Text Box 56"/>
          <p:cNvSpPr txBox="1">
            <a:spLocks noChangeArrowheads="1"/>
          </p:cNvSpPr>
          <p:nvPr/>
        </p:nvSpPr>
        <p:spPr bwMode="auto">
          <a:xfrm>
            <a:off x="8172450" y="1916113"/>
            <a:ext cx="506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E40000"/>
                </a:solidFill>
              </a:rPr>
              <a:t>KO</a:t>
            </a:r>
          </a:p>
        </p:txBody>
      </p:sp>
      <p:sp>
        <p:nvSpPr>
          <p:cNvPr id="48169" name="Line 57"/>
          <p:cNvSpPr>
            <a:spLocks noChangeShapeType="1"/>
          </p:cNvSpPr>
          <p:nvPr/>
        </p:nvSpPr>
        <p:spPr bwMode="auto">
          <a:xfrm>
            <a:off x="5651500" y="1438275"/>
            <a:ext cx="576263"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48170" name="Line 58"/>
          <p:cNvSpPr>
            <a:spLocks noChangeShapeType="1"/>
          </p:cNvSpPr>
          <p:nvPr/>
        </p:nvSpPr>
        <p:spPr bwMode="auto">
          <a:xfrm>
            <a:off x="5651500" y="1582738"/>
            <a:ext cx="576263"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48171" name="Line 59"/>
          <p:cNvSpPr>
            <a:spLocks noChangeShapeType="1"/>
          </p:cNvSpPr>
          <p:nvPr/>
        </p:nvSpPr>
        <p:spPr bwMode="auto">
          <a:xfrm>
            <a:off x="5651500" y="2301875"/>
            <a:ext cx="576263"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48172" name="Line 60"/>
          <p:cNvSpPr>
            <a:spLocks noChangeShapeType="1"/>
          </p:cNvSpPr>
          <p:nvPr/>
        </p:nvSpPr>
        <p:spPr bwMode="auto">
          <a:xfrm>
            <a:off x="5651500" y="2446338"/>
            <a:ext cx="576263"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48173" name="Text Box 46"/>
          <p:cNvSpPr txBox="1">
            <a:spLocks noChangeArrowheads="1"/>
          </p:cNvSpPr>
          <p:nvPr/>
        </p:nvSpPr>
        <p:spPr bwMode="auto">
          <a:xfrm>
            <a:off x="323850" y="4292600"/>
            <a:ext cx="83296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Il existe 2 types de voies à configurer :</a:t>
            </a:r>
          </a:p>
          <a:p>
            <a:pPr eaLnBrk="1" hangingPunct="1"/>
            <a:endParaRPr lang="fr-FR" sz="1800"/>
          </a:p>
          <a:p>
            <a:pPr lvl="1" eaLnBrk="1" hangingPunct="1">
              <a:buFont typeface="Wingdings" pitchFamily="2" charset="2"/>
              <a:buNone/>
            </a:pPr>
            <a:r>
              <a:rPr lang="fr-FR" sz="1800">
                <a:sym typeface="Wingdings" pitchFamily="2" charset="2"/>
              </a:rPr>
              <a:t> </a:t>
            </a:r>
            <a:r>
              <a:rPr lang="fr-FR" sz="1800" b="1"/>
              <a:t>les voies de déclenchement</a:t>
            </a:r>
            <a:r>
              <a:rPr lang="fr-FR" sz="1800"/>
              <a:t> (VD) qui lancent l’analyse de l’événement  </a:t>
            </a:r>
          </a:p>
          <a:p>
            <a:pPr lvl="1" eaLnBrk="1" hangingPunct="1">
              <a:buFont typeface="Wingdings" pitchFamily="2" charset="2"/>
              <a:buNone/>
            </a:pPr>
            <a:endParaRPr lang="fr-FR" sz="1800"/>
          </a:p>
          <a:p>
            <a:pPr lvl="1" eaLnBrk="1" hangingPunct="1">
              <a:buFont typeface="Wingdings" pitchFamily="2" charset="2"/>
              <a:buNone/>
            </a:pPr>
            <a:r>
              <a:rPr lang="fr-FR" sz="1800">
                <a:sym typeface="Wingdings" pitchFamily="2" charset="2"/>
              </a:rPr>
              <a:t> </a:t>
            </a:r>
            <a:r>
              <a:rPr lang="fr-FR" sz="1800" b="1"/>
              <a:t>les voies d’analyse</a:t>
            </a:r>
            <a:r>
              <a:rPr lang="fr-FR" sz="1800"/>
              <a:t> (VA) qui participent au tri de l’événement c’est-à-dire, à l’acceptation ou au rejet de l’événement</a:t>
            </a:r>
          </a:p>
        </p:txBody>
      </p:sp>
      <p:grpSp>
        <p:nvGrpSpPr>
          <p:cNvPr id="48174" name="Group 63"/>
          <p:cNvGrpSpPr>
            <a:grpSpLocks/>
          </p:cNvGrpSpPr>
          <p:nvPr/>
        </p:nvGrpSpPr>
        <p:grpSpPr bwMode="auto">
          <a:xfrm>
            <a:off x="6445250" y="1604963"/>
            <a:ext cx="719138" cy="288925"/>
            <a:chOff x="3969" y="1889"/>
            <a:chExt cx="453" cy="182"/>
          </a:xfrm>
        </p:grpSpPr>
        <p:sp>
          <p:nvSpPr>
            <p:cNvPr id="48188" name="Line 64"/>
            <p:cNvSpPr>
              <a:spLocks noChangeShapeType="1"/>
            </p:cNvSpPr>
            <p:nvPr/>
          </p:nvSpPr>
          <p:spPr bwMode="auto">
            <a:xfrm>
              <a:off x="3969" y="1889"/>
              <a:ext cx="136"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89" name="Line 65"/>
            <p:cNvSpPr>
              <a:spLocks noChangeShapeType="1"/>
            </p:cNvSpPr>
            <p:nvPr/>
          </p:nvSpPr>
          <p:spPr bwMode="auto">
            <a:xfrm>
              <a:off x="4105" y="1889"/>
              <a:ext cx="0" cy="182"/>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90" name="Line 66"/>
            <p:cNvSpPr>
              <a:spLocks noChangeShapeType="1"/>
            </p:cNvSpPr>
            <p:nvPr/>
          </p:nvSpPr>
          <p:spPr bwMode="auto">
            <a:xfrm>
              <a:off x="4105" y="2071"/>
              <a:ext cx="181"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91" name="Line 67"/>
            <p:cNvSpPr>
              <a:spLocks noChangeShapeType="1"/>
            </p:cNvSpPr>
            <p:nvPr/>
          </p:nvSpPr>
          <p:spPr bwMode="auto">
            <a:xfrm flipV="1">
              <a:off x="4286" y="1889"/>
              <a:ext cx="0" cy="182"/>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192" name="Line 68"/>
            <p:cNvSpPr>
              <a:spLocks noChangeShapeType="1"/>
            </p:cNvSpPr>
            <p:nvPr/>
          </p:nvSpPr>
          <p:spPr bwMode="auto">
            <a:xfrm>
              <a:off x="4286" y="1889"/>
              <a:ext cx="136"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48175" name="Line 70"/>
          <p:cNvSpPr>
            <a:spLocks noChangeShapeType="1"/>
          </p:cNvSpPr>
          <p:nvPr/>
        </p:nvSpPr>
        <p:spPr bwMode="auto">
          <a:xfrm flipV="1">
            <a:off x="7164388" y="3163888"/>
            <a:ext cx="1428750" cy="0"/>
          </a:xfrm>
          <a:prstGeom prst="line">
            <a:avLst/>
          </a:prstGeom>
          <a:noFill/>
          <a:ln w="57150">
            <a:solidFill>
              <a:srgbClr val="E4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8176" name="Text Box 71"/>
          <p:cNvSpPr txBox="1">
            <a:spLocks noChangeArrowheads="1"/>
          </p:cNvSpPr>
          <p:nvPr/>
        </p:nvSpPr>
        <p:spPr bwMode="auto">
          <a:xfrm>
            <a:off x="7308850" y="3141663"/>
            <a:ext cx="12969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Analyse &amp;</a:t>
            </a:r>
          </a:p>
          <a:p>
            <a:pPr eaLnBrk="1" hangingPunct="1"/>
            <a:r>
              <a:rPr lang="fr-FR" sz="1800">
                <a:solidFill>
                  <a:srgbClr val="E40000"/>
                </a:solidFill>
              </a:rPr>
              <a:t>Décision</a:t>
            </a:r>
          </a:p>
        </p:txBody>
      </p:sp>
      <p:sp>
        <p:nvSpPr>
          <p:cNvPr id="48177" name="WordArt 73"/>
          <p:cNvSpPr>
            <a:spLocks noChangeArrowheads="1" noChangeShapeType="1" noTextEdit="1"/>
          </p:cNvSpPr>
          <p:nvPr/>
        </p:nvSpPr>
        <p:spPr bwMode="auto">
          <a:xfrm>
            <a:off x="1390650" y="908050"/>
            <a:ext cx="2476500" cy="428625"/>
          </a:xfrm>
          <a:prstGeom prst="rect">
            <a:avLst/>
          </a:prstGeom>
        </p:spPr>
        <p:txBody>
          <a:bodyPr spcFirstLastPara="1" wrap="none" fromWordArt="1">
            <a:prstTxWarp prst="textArchUp">
              <a:avLst>
                <a:gd name="adj" fmla="val 10800004"/>
              </a:avLst>
            </a:prstTxWarp>
          </a:bodyPr>
          <a:lstStyle/>
          <a:p>
            <a:pPr algn="ctr"/>
            <a:r>
              <a:rPr lang="fr-FR" kern="10">
                <a:ln w="9525">
                  <a:solidFill>
                    <a:srgbClr val="000000"/>
                  </a:solidFill>
                  <a:round/>
                  <a:headEnd/>
                  <a:tailEnd/>
                </a:ln>
                <a:solidFill>
                  <a:schemeClr val="accent2"/>
                </a:solidFill>
                <a:latin typeface="Comic Sans MS"/>
              </a:rPr>
              <a:t>Multi-Détecteurs</a:t>
            </a:r>
          </a:p>
        </p:txBody>
      </p:sp>
      <p:sp>
        <p:nvSpPr>
          <p:cNvPr id="48178" name="Line 74"/>
          <p:cNvSpPr>
            <a:spLocks noChangeShapeType="1"/>
          </p:cNvSpPr>
          <p:nvPr/>
        </p:nvSpPr>
        <p:spPr bwMode="auto">
          <a:xfrm>
            <a:off x="6226175" y="1957388"/>
            <a:ext cx="914400" cy="14287"/>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48179" name="AutoShape 77">
            <a:hlinkClick r:id="rId3" action="ppaction://hlinksldjump" highlightClick="1"/>
          </p:cNvPr>
          <p:cNvSpPr>
            <a:spLocks noChangeArrowheads="1"/>
          </p:cNvSpPr>
          <p:nvPr/>
        </p:nvSpPr>
        <p:spPr bwMode="auto">
          <a:xfrm>
            <a:off x="7092950" y="1003300"/>
            <a:ext cx="792163" cy="208915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48180" name="Text Box 55"/>
          <p:cNvSpPr txBox="1">
            <a:spLocks noChangeArrowheads="1"/>
          </p:cNvSpPr>
          <p:nvPr/>
        </p:nvSpPr>
        <p:spPr bwMode="auto">
          <a:xfrm>
            <a:off x="250825" y="3500438"/>
            <a:ext cx="69135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Le trigger est configurable pour permettre de sélectionner les évènements particuliers de l’expérience (choix des critères).</a:t>
            </a:r>
          </a:p>
        </p:txBody>
      </p:sp>
      <p:grpSp>
        <p:nvGrpSpPr>
          <p:cNvPr id="48181" name="Group 78"/>
          <p:cNvGrpSpPr>
            <a:grpSpLocks/>
          </p:cNvGrpSpPr>
          <p:nvPr/>
        </p:nvGrpSpPr>
        <p:grpSpPr bwMode="auto">
          <a:xfrm>
            <a:off x="168275" y="1406525"/>
            <a:ext cx="1163638" cy="1311275"/>
            <a:chOff x="61" y="1954"/>
            <a:chExt cx="733" cy="826"/>
          </a:xfrm>
        </p:grpSpPr>
        <p:sp>
          <p:nvSpPr>
            <p:cNvPr id="48186" name="Line 79"/>
            <p:cNvSpPr>
              <a:spLocks noChangeShapeType="1"/>
            </p:cNvSpPr>
            <p:nvPr/>
          </p:nvSpPr>
          <p:spPr bwMode="auto">
            <a:xfrm>
              <a:off x="204" y="2367"/>
              <a:ext cx="590" cy="0"/>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8187" name="Text Box 80"/>
            <p:cNvSpPr txBox="1">
              <a:spLocks noChangeArrowheads="1"/>
            </p:cNvSpPr>
            <p:nvPr/>
          </p:nvSpPr>
          <p:spPr bwMode="auto">
            <a:xfrm>
              <a:off x="61" y="1954"/>
              <a:ext cx="175"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b="1"/>
                <a:t>F</a:t>
              </a:r>
            </a:p>
            <a:p>
              <a:pPr eaLnBrk="1" hangingPunct="1"/>
              <a:r>
                <a:rPr lang="fr-FR" sz="1000" b="1"/>
                <a:t>A</a:t>
              </a:r>
            </a:p>
            <a:p>
              <a:pPr eaLnBrk="1" hangingPunct="1"/>
              <a:r>
                <a:rPr lang="fr-FR" sz="1000" b="1"/>
                <a:t>I</a:t>
              </a:r>
            </a:p>
            <a:p>
              <a:pPr eaLnBrk="1" hangingPunct="1"/>
              <a:r>
                <a:rPr lang="fr-FR" sz="1000" b="1"/>
                <a:t>S</a:t>
              </a:r>
            </a:p>
            <a:p>
              <a:pPr eaLnBrk="1" hangingPunct="1"/>
              <a:r>
                <a:rPr lang="fr-FR" sz="1000" b="1"/>
                <a:t>C</a:t>
              </a:r>
            </a:p>
            <a:p>
              <a:pPr eaLnBrk="1" hangingPunct="1"/>
              <a:r>
                <a:rPr lang="fr-FR" sz="1000" b="1"/>
                <a:t>E</a:t>
              </a:r>
            </a:p>
            <a:p>
              <a:pPr eaLnBrk="1" hangingPunct="1"/>
              <a:r>
                <a:rPr lang="fr-FR" sz="1000" b="1"/>
                <a:t>A</a:t>
              </a:r>
            </a:p>
            <a:p>
              <a:pPr eaLnBrk="1" hangingPunct="1"/>
              <a:r>
                <a:rPr lang="fr-FR" sz="1000" b="1"/>
                <a:t>U</a:t>
              </a:r>
            </a:p>
          </p:txBody>
        </p:sp>
      </p:grpSp>
      <p:sp>
        <p:nvSpPr>
          <p:cNvPr id="69" name="Espace réservé du numéro de diapositive 9"/>
          <p:cNvSpPr>
            <a:spLocks noGrp="1"/>
          </p:cNvSpPr>
          <p:nvPr>
            <p:ph type="sldNum" sz="quarter" idx="12"/>
          </p:nvPr>
        </p:nvSpPr>
        <p:spPr>
          <a:xfrm>
            <a:off x="7924800" y="6356350"/>
            <a:ext cx="762000" cy="365125"/>
          </a:xfrm>
        </p:spPr>
        <p:txBody>
          <a:bodyPr/>
          <a:lstStyle/>
          <a:p>
            <a:pPr>
              <a:defRPr/>
            </a:pPr>
            <a:fld id="{FB0578CF-FE4F-4755-96B4-EDB923F9049E}" type="slidenum">
              <a:rPr lang="fr-FR">
                <a:solidFill>
                  <a:schemeClr val="tx1">
                    <a:lumMod val="50000"/>
                    <a:lumOff val="50000"/>
                  </a:schemeClr>
                </a:solidFill>
              </a:rPr>
              <a:pPr>
                <a:defRPr/>
              </a:pPr>
              <a:t>41</a:t>
            </a:fld>
            <a:endParaRPr lang="fr-FR" dirty="0">
              <a:solidFill>
                <a:schemeClr val="tx1">
                  <a:lumMod val="50000"/>
                  <a:lumOff val="50000"/>
                </a:schemeClr>
              </a:solidFill>
            </a:endParaRPr>
          </a:p>
        </p:txBody>
      </p:sp>
      <p:sp>
        <p:nvSpPr>
          <p:cNvPr id="48183"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48184" name="Text Box 76"/>
          <p:cNvSpPr txBox="1">
            <a:spLocks noChangeArrowheads="1"/>
          </p:cNvSpPr>
          <p:nvPr/>
        </p:nvSpPr>
        <p:spPr bwMode="auto">
          <a:xfrm>
            <a:off x="5292725" y="692150"/>
            <a:ext cx="12969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Niveau 0</a:t>
            </a:r>
          </a:p>
        </p:txBody>
      </p:sp>
      <p:sp>
        <p:nvSpPr>
          <p:cNvPr id="48185" name="Text Box 77"/>
          <p:cNvSpPr txBox="1">
            <a:spLocks noChangeArrowheads="1"/>
          </p:cNvSpPr>
          <p:nvPr/>
        </p:nvSpPr>
        <p:spPr bwMode="auto">
          <a:xfrm>
            <a:off x="6877050" y="692150"/>
            <a:ext cx="12969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Niveau 1</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79388" y="188913"/>
            <a:ext cx="87725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Exemple de fonctionnement avec Trigger niveau 1</a:t>
            </a:r>
            <a:endParaRPr lang="fr-FR" sz="1800"/>
          </a:p>
        </p:txBody>
      </p:sp>
      <p:grpSp>
        <p:nvGrpSpPr>
          <p:cNvPr id="71685" name="Group 74"/>
          <p:cNvGrpSpPr>
            <a:grpSpLocks/>
          </p:cNvGrpSpPr>
          <p:nvPr/>
        </p:nvGrpSpPr>
        <p:grpSpPr bwMode="auto">
          <a:xfrm>
            <a:off x="900113" y="1735138"/>
            <a:ext cx="1079500" cy="215900"/>
            <a:chOff x="567" y="1525"/>
            <a:chExt cx="680" cy="136"/>
          </a:xfrm>
        </p:grpSpPr>
        <p:sp>
          <p:nvSpPr>
            <p:cNvPr id="49223" name="Line 4"/>
            <p:cNvSpPr>
              <a:spLocks noChangeShapeType="1"/>
            </p:cNvSpPr>
            <p:nvPr/>
          </p:nvSpPr>
          <p:spPr bwMode="auto">
            <a:xfrm>
              <a:off x="567" y="1525"/>
              <a:ext cx="90"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24" name="Line 5"/>
            <p:cNvSpPr>
              <a:spLocks noChangeShapeType="1"/>
            </p:cNvSpPr>
            <p:nvPr/>
          </p:nvSpPr>
          <p:spPr bwMode="auto">
            <a:xfrm>
              <a:off x="657" y="1525"/>
              <a:ext cx="0" cy="136"/>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25" name="Line 6"/>
            <p:cNvSpPr>
              <a:spLocks noChangeShapeType="1"/>
            </p:cNvSpPr>
            <p:nvPr/>
          </p:nvSpPr>
          <p:spPr bwMode="auto">
            <a:xfrm>
              <a:off x="657" y="1661"/>
              <a:ext cx="182"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26" name="Line 7"/>
            <p:cNvSpPr>
              <a:spLocks noChangeShapeType="1"/>
            </p:cNvSpPr>
            <p:nvPr/>
          </p:nvSpPr>
          <p:spPr bwMode="auto">
            <a:xfrm flipV="1">
              <a:off x="839" y="1525"/>
              <a:ext cx="0" cy="136"/>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27" name="Line 8"/>
            <p:cNvSpPr>
              <a:spLocks noChangeShapeType="1"/>
            </p:cNvSpPr>
            <p:nvPr/>
          </p:nvSpPr>
          <p:spPr bwMode="auto">
            <a:xfrm>
              <a:off x="839" y="1525"/>
              <a:ext cx="408"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71686" name="Group 77"/>
          <p:cNvGrpSpPr>
            <a:grpSpLocks/>
          </p:cNvGrpSpPr>
          <p:nvPr/>
        </p:nvGrpSpPr>
        <p:grpSpPr bwMode="auto">
          <a:xfrm>
            <a:off x="1260475" y="2382838"/>
            <a:ext cx="1079500" cy="215900"/>
            <a:chOff x="658" y="1933"/>
            <a:chExt cx="680" cy="136"/>
          </a:xfrm>
        </p:grpSpPr>
        <p:sp>
          <p:nvSpPr>
            <p:cNvPr id="49217" name="Line 12"/>
            <p:cNvSpPr>
              <a:spLocks noChangeShapeType="1"/>
            </p:cNvSpPr>
            <p:nvPr/>
          </p:nvSpPr>
          <p:spPr bwMode="auto">
            <a:xfrm>
              <a:off x="748" y="1933"/>
              <a:ext cx="0" cy="136"/>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18" name="Line 14"/>
            <p:cNvSpPr>
              <a:spLocks noChangeShapeType="1"/>
            </p:cNvSpPr>
            <p:nvPr/>
          </p:nvSpPr>
          <p:spPr bwMode="auto">
            <a:xfrm flipV="1">
              <a:off x="930" y="1933"/>
              <a:ext cx="0" cy="136"/>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9219" name="Group 75"/>
            <p:cNvGrpSpPr>
              <a:grpSpLocks/>
            </p:cNvGrpSpPr>
            <p:nvPr/>
          </p:nvGrpSpPr>
          <p:grpSpPr bwMode="auto">
            <a:xfrm>
              <a:off x="658" y="1933"/>
              <a:ext cx="680" cy="136"/>
              <a:chOff x="658" y="1933"/>
              <a:chExt cx="680" cy="136"/>
            </a:xfrm>
          </p:grpSpPr>
          <p:sp>
            <p:nvSpPr>
              <p:cNvPr id="49220" name="Line 11"/>
              <p:cNvSpPr>
                <a:spLocks noChangeShapeType="1"/>
              </p:cNvSpPr>
              <p:nvPr/>
            </p:nvSpPr>
            <p:spPr bwMode="auto">
              <a:xfrm>
                <a:off x="658" y="1933"/>
                <a:ext cx="90"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21" name="Line 13"/>
              <p:cNvSpPr>
                <a:spLocks noChangeShapeType="1"/>
              </p:cNvSpPr>
              <p:nvPr/>
            </p:nvSpPr>
            <p:spPr bwMode="auto">
              <a:xfrm>
                <a:off x="748" y="2069"/>
                <a:ext cx="182"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22" name="Line 15"/>
              <p:cNvSpPr>
                <a:spLocks noChangeShapeType="1"/>
              </p:cNvSpPr>
              <p:nvPr/>
            </p:nvSpPr>
            <p:spPr bwMode="auto">
              <a:xfrm>
                <a:off x="930" y="1933"/>
                <a:ext cx="408"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grpSp>
        <p:nvGrpSpPr>
          <p:cNvPr id="71687" name="Group 78"/>
          <p:cNvGrpSpPr>
            <a:grpSpLocks/>
          </p:cNvGrpSpPr>
          <p:nvPr/>
        </p:nvGrpSpPr>
        <p:grpSpPr bwMode="auto">
          <a:xfrm>
            <a:off x="2197100" y="2827338"/>
            <a:ext cx="1079500" cy="215900"/>
            <a:chOff x="1384" y="2160"/>
            <a:chExt cx="680" cy="136"/>
          </a:xfrm>
        </p:grpSpPr>
        <p:sp>
          <p:nvSpPr>
            <p:cNvPr id="49211" name="Line 17"/>
            <p:cNvSpPr>
              <a:spLocks noChangeShapeType="1"/>
            </p:cNvSpPr>
            <p:nvPr/>
          </p:nvSpPr>
          <p:spPr bwMode="auto">
            <a:xfrm>
              <a:off x="1474" y="2160"/>
              <a:ext cx="0" cy="136"/>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9212" name="Group 76"/>
            <p:cNvGrpSpPr>
              <a:grpSpLocks/>
            </p:cNvGrpSpPr>
            <p:nvPr/>
          </p:nvGrpSpPr>
          <p:grpSpPr bwMode="auto">
            <a:xfrm>
              <a:off x="1384" y="2160"/>
              <a:ext cx="680" cy="136"/>
              <a:chOff x="1384" y="2160"/>
              <a:chExt cx="680" cy="136"/>
            </a:xfrm>
          </p:grpSpPr>
          <p:sp>
            <p:nvSpPr>
              <p:cNvPr id="49213" name="Line 16"/>
              <p:cNvSpPr>
                <a:spLocks noChangeShapeType="1"/>
              </p:cNvSpPr>
              <p:nvPr/>
            </p:nvSpPr>
            <p:spPr bwMode="auto">
              <a:xfrm>
                <a:off x="1384" y="2160"/>
                <a:ext cx="90"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14" name="Line 18"/>
              <p:cNvSpPr>
                <a:spLocks noChangeShapeType="1"/>
              </p:cNvSpPr>
              <p:nvPr/>
            </p:nvSpPr>
            <p:spPr bwMode="auto">
              <a:xfrm>
                <a:off x="1474" y="2296"/>
                <a:ext cx="182"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15" name="Line 19"/>
              <p:cNvSpPr>
                <a:spLocks noChangeShapeType="1"/>
              </p:cNvSpPr>
              <p:nvPr/>
            </p:nvSpPr>
            <p:spPr bwMode="auto">
              <a:xfrm flipV="1">
                <a:off x="1656" y="2160"/>
                <a:ext cx="0" cy="136"/>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16" name="Line 20"/>
              <p:cNvSpPr>
                <a:spLocks noChangeShapeType="1"/>
              </p:cNvSpPr>
              <p:nvPr/>
            </p:nvSpPr>
            <p:spPr bwMode="auto">
              <a:xfrm>
                <a:off x="1656" y="2160"/>
                <a:ext cx="408"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71689" name="Line 22"/>
          <p:cNvSpPr>
            <a:spLocks noChangeShapeType="1"/>
          </p:cNvSpPr>
          <p:nvPr/>
        </p:nvSpPr>
        <p:spPr bwMode="auto">
          <a:xfrm>
            <a:off x="1042988" y="1314450"/>
            <a:ext cx="0" cy="4668838"/>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1693" name="Line 34"/>
          <p:cNvSpPr>
            <a:spLocks noChangeShapeType="1"/>
          </p:cNvSpPr>
          <p:nvPr/>
        </p:nvSpPr>
        <p:spPr bwMode="auto">
          <a:xfrm>
            <a:off x="2843213" y="4051300"/>
            <a:ext cx="719137" cy="0"/>
          </a:xfrm>
          <a:prstGeom prst="line">
            <a:avLst/>
          </a:prstGeom>
          <a:noFill/>
          <a:ln w="57150">
            <a:solidFill>
              <a:srgbClr val="0099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1694" name="Text Box 35"/>
          <p:cNvSpPr txBox="1">
            <a:spLocks noChangeArrowheads="1"/>
          </p:cNvSpPr>
          <p:nvPr/>
        </p:nvSpPr>
        <p:spPr bwMode="auto">
          <a:xfrm>
            <a:off x="2700338" y="3619500"/>
            <a:ext cx="1042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99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009900"/>
                </a:solidFill>
              </a:rPr>
              <a:t>décision</a:t>
            </a:r>
          </a:p>
        </p:txBody>
      </p:sp>
      <p:sp>
        <p:nvSpPr>
          <p:cNvPr id="71697" name="Text Box 46"/>
          <p:cNvSpPr txBox="1">
            <a:spLocks noChangeArrowheads="1"/>
          </p:cNvSpPr>
          <p:nvPr/>
        </p:nvSpPr>
        <p:spPr bwMode="auto">
          <a:xfrm>
            <a:off x="3276600" y="4195763"/>
            <a:ext cx="506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99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009900"/>
                </a:solidFill>
              </a:rPr>
              <a:t>OK</a:t>
            </a:r>
          </a:p>
        </p:txBody>
      </p:sp>
      <p:grpSp>
        <p:nvGrpSpPr>
          <p:cNvPr id="71780" name="Group 100"/>
          <p:cNvGrpSpPr>
            <a:grpSpLocks/>
          </p:cNvGrpSpPr>
          <p:nvPr/>
        </p:nvGrpSpPr>
        <p:grpSpPr bwMode="auto">
          <a:xfrm>
            <a:off x="1692275" y="4340225"/>
            <a:ext cx="4895850" cy="798513"/>
            <a:chOff x="1066" y="2734"/>
            <a:chExt cx="3084" cy="503"/>
          </a:xfrm>
        </p:grpSpPr>
        <p:sp>
          <p:nvSpPr>
            <p:cNvPr id="49201" name="Line 39"/>
            <p:cNvSpPr>
              <a:spLocks noChangeShapeType="1"/>
            </p:cNvSpPr>
            <p:nvPr/>
          </p:nvSpPr>
          <p:spPr bwMode="auto">
            <a:xfrm flipH="1">
              <a:off x="1882" y="2915"/>
              <a:ext cx="49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02" name="Line 40"/>
            <p:cNvSpPr>
              <a:spLocks noChangeShapeType="1"/>
            </p:cNvSpPr>
            <p:nvPr/>
          </p:nvSpPr>
          <p:spPr bwMode="auto">
            <a:xfrm>
              <a:off x="2381" y="2915"/>
              <a:ext cx="0" cy="1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03" name="Line 41"/>
            <p:cNvSpPr>
              <a:spLocks noChangeShapeType="1"/>
            </p:cNvSpPr>
            <p:nvPr/>
          </p:nvSpPr>
          <p:spPr bwMode="auto">
            <a:xfrm>
              <a:off x="2381" y="3051"/>
              <a:ext cx="9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04" name="Line 42"/>
            <p:cNvSpPr>
              <a:spLocks noChangeShapeType="1"/>
            </p:cNvSpPr>
            <p:nvPr/>
          </p:nvSpPr>
          <p:spPr bwMode="auto">
            <a:xfrm flipV="1">
              <a:off x="3288" y="2915"/>
              <a:ext cx="0" cy="1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05" name="Line 43"/>
            <p:cNvSpPr>
              <a:spLocks noChangeShapeType="1"/>
            </p:cNvSpPr>
            <p:nvPr/>
          </p:nvSpPr>
          <p:spPr bwMode="auto">
            <a:xfrm>
              <a:off x="3288" y="2915"/>
              <a:ext cx="81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06" name="Text Box 44"/>
            <p:cNvSpPr txBox="1">
              <a:spLocks noChangeArrowheads="1"/>
            </p:cNvSpPr>
            <p:nvPr/>
          </p:nvSpPr>
          <p:spPr bwMode="auto">
            <a:xfrm>
              <a:off x="1066" y="2915"/>
              <a:ext cx="114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Portes codeurs</a:t>
              </a:r>
            </a:p>
          </p:txBody>
        </p:sp>
        <p:sp>
          <p:nvSpPr>
            <p:cNvPr id="49207" name="Line 47"/>
            <p:cNvSpPr>
              <a:spLocks noChangeShapeType="1"/>
            </p:cNvSpPr>
            <p:nvPr/>
          </p:nvSpPr>
          <p:spPr bwMode="auto">
            <a:xfrm>
              <a:off x="2426" y="2960"/>
              <a:ext cx="816" cy="0"/>
            </a:xfrm>
            <a:prstGeom prst="line">
              <a:avLst/>
            </a:prstGeom>
            <a:noFill/>
            <a:ln w="5715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9208" name="Line 48"/>
            <p:cNvSpPr>
              <a:spLocks noChangeShapeType="1"/>
            </p:cNvSpPr>
            <p:nvPr/>
          </p:nvSpPr>
          <p:spPr bwMode="auto">
            <a:xfrm>
              <a:off x="3288" y="3006"/>
              <a:ext cx="862" cy="0"/>
            </a:xfrm>
            <a:prstGeom prst="line">
              <a:avLst/>
            </a:prstGeom>
            <a:noFill/>
            <a:ln w="5715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9209" name="Text Box 49"/>
            <p:cNvSpPr txBox="1">
              <a:spLocks noChangeArrowheads="1"/>
            </p:cNvSpPr>
            <p:nvPr/>
          </p:nvSpPr>
          <p:spPr bwMode="auto">
            <a:xfrm>
              <a:off x="2562" y="2734"/>
              <a:ext cx="60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accent2"/>
                  </a:solidFill>
                </a:rPr>
                <a:t>Codage</a:t>
              </a:r>
            </a:p>
          </p:txBody>
        </p:sp>
        <p:sp>
          <p:nvSpPr>
            <p:cNvPr id="49210" name="Text Box 50"/>
            <p:cNvSpPr txBox="1">
              <a:spLocks noChangeArrowheads="1"/>
            </p:cNvSpPr>
            <p:nvPr/>
          </p:nvSpPr>
          <p:spPr bwMode="auto">
            <a:xfrm>
              <a:off x="3379" y="3006"/>
              <a:ext cx="64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accent2"/>
                  </a:solidFill>
                </a:rPr>
                <a:t>Lecture</a:t>
              </a:r>
            </a:p>
          </p:txBody>
        </p:sp>
      </p:grpSp>
      <p:sp>
        <p:nvSpPr>
          <p:cNvPr id="71690" name="Line 26"/>
          <p:cNvSpPr>
            <a:spLocks noChangeShapeType="1"/>
          </p:cNvSpPr>
          <p:nvPr/>
        </p:nvSpPr>
        <p:spPr bwMode="auto">
          <a:xfrm flipV="1">
            <a:off x="2843213" y="3311525"/>
            <a:ext cx="0" cy="288925"/>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1703" name="Text Box 54"/>
          <p:cNvSpPr txBox="1">
            <a:spLocks noChangeArrowheads="1"/>
          </p:cNvSpPr>
          <p:nvPr/>
        </p:nvSpPr>
        <p:spPr bwMode="auto">
          <a:xfrm>
            <a:off x="1331913" y="3168650"/>
            <a:ext cx="127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99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009900"/>
                </a:solidFill>
              </a:rPr>
              <a:t>« photo »</a:t>
            </a:r>
          </a:p>
        </p:txBody>
      </p:sp>
      <p:grpSp>
        <p:nvGrpSpPr>
          <p:cNvPr id="71779" name="Group 99"/>
          <p:cNvGrpSpPr>
            <a:grpSpLocks/>
          </p:cNvGrpSpPr>
          <p:nvPr/>
        </p:nvGrpSpPr>
        <p:grpSpPr bwMode="auto">
          <a:xfrm>
            <a:off x="2627313" y="5203825"/>
            <a:ext cx="4321175" cy="366713"/>
            <a:chOff x="1655" y="3278"/>
            <a:chExt cx="2722" cy="231"/>
          </a:xfrm>
        </p:grpSpPr>
        <p:sp>
          <p:nvSpPr>
            <p:cNvPr id="49195" name="Line 56"/>
            <p:cNvSpPr>
              <a:spLocks noChangeShapeType="1"/>
            </p:cNvSpPr>
            <p:nvPr/>
          </p:nvSpPr>
          <p:spPr bwMode="auto">
            <a:xfrm>
              <a:off x="1655" y="3278"/>
              <a:ext cx="136" cy="0"/>
            </a:xfrm>
            <a:prstGeom prst="line">
              <a:avLst/>
            </a:prstGeom>
            <a:noFill/>
            <a:ln w="5715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196" name="Line 57"/>
            <p:cNvSpPr>
              <a:spLocks noChangeShapeType="1"/>
            </p:cNvSpPr>
            <p:nvPr/>
          </p:nvSpPr>
          <p:spPr bwMode="auto">
            <a:xfrm>
              <a:off x="1791" y="3278"/>
              <a:ext cx="0" cy="227"/>
            </a:xfrm>
            <a:prstGeom prst="line">
              <a:avLst/>
            </a:prstGeom>
            <a:noFill/>
            <a:ln w="5715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197" name="Line 58"/>
            <p:cNvSpPr>
              <a:spLocks noChangeShapeType="1"/>
            </p:cNvSpPr>
            <p:nvPr/>
          </p:nvSpPr>
          <p:spPr bwMode="auto">
            <a:xfrm>
              <a:off x="1791" y="3505"/>
              <a:ext cx="2359" cy="0"/>
            </a:xfrm>
            <a:prstGeom prst="line">
              <a:avLst/>
            </a:prstGeom>
            <a:noFill/>
            <a:ln w="5715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198" name="Line 59"/>
            <p:cNvSpPr>
              <a:spLocks noChangeShapeType="1"/>
            </p:cNvSpPr>
            <p:nvPr/>
          </p:nvSpPr>
          <p:spPr bwMode="auto">
            <a:xfrm flipV="1">
              <a:off x="4150" y="3278"/>
              <a:ext cx="0" cy="227"/>
            </a:xfrm>
            <a:prstGeom prst="line">
              <a:avLst/>
            </a:prstGeom>
            <a:noFill/>
            <a:ln w="5715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199" name="Line 60"/>
            <p:cNvSpPr>
              <a:spLocks noChangeShapeType="1"/>
            </p:cNvSpPr>
            <p:nvPr/>
          </p:nvSpPr>
          <p:spPr bwMode="auto">
            <a:xfrm>
              <a:off x="4150" y="3278"/>
              <a:ext cx="227" cy="0"/>
            </a:xfrm>
            <a:prstGeom prst="line">
              <a:avLst/>
            </a:prstGeom>
            <a:noFill/>
            <a:ln w="5715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200" name="Text Box 61"/>
            <p:cNvSpPr txBox="1">
              <a:spLocks noChangeArrowheads="1"/>
            </p:cNvSpPr>
            <p:nvPr/>
          </p:nvSpPr>
          <p:spPr bwMode="auto">
            <a:xfrm>
              <a:off x="2245" y="3278"/>
              <a:ext cx="147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E40000"/>
                  </a:solidFill>
                </a:rPr>
                <a:t>Inhibition des voies</a:t>
              </a:r>
            </a:p>
          </p:txBody>
        </p:sp>
      </p:grpSp>
      <p:sp>
        <p:nvSpPr>
          <p:cNvPr id="71715" name="Freeform 63"/>
          <p:cNvSpPr>
            <a:spLocks/>
          </p:cNvSpPr>
          <p:nvPr/>
        </p:nvSpPr>
        <p:spPr bwMode="auto">
          <a:xfrm>
            <a:off x="755650" y="1458913"/>
            <a:ext cx="1368425" cy="276225"/>
          </a:xfrm>
          <a:custGeom>
            <a:avLst/>
            <a:gdLst>
              <a:gd name="T0" fmla="*/ 0 w 862"/>
              <a:gd name="T1" fmla="*/ 2147483647 h 174"/>
              <a:gd name="T2" fmla="*/ 2147483647 w 862"/>
              <a:gd name="T3" fmla="*/ 2147483647 h 174"/>
              <a:gd name="T4" fmla="*/ 2147483647 w 862"/>
              <a:gd name="T5" fmla="*/ 2147483647 h 174"/>
              <a:gd name="T6" fmla="*/ 2147483647 w 862"/>
              <a:gd name="T7" fmla="*/ 2147483647 h 174"/>
              <a:gd name="T8" fmla="*/ 2147483647 w 862"/>
              <a:gd name="T9" fmla="*/ 2147483647 h 174"/>
              <a:gd name="T10" fmla="*/ 2147483647 w 862"/>
              <a:gd name="T11" fmla="*/ 2147483647 h 174"/>
              <a:gd name="T12" fmla="*/ 0 60000 65536"/>
              <a:gd name="T13" fmla="*/ 0 60000 65536"/>
              <a:gd name="T14" fmla="*/ 0 60000 65536"/>
              <a:gd name="T15" fmla="*/ 0 60000 65536"/>
              <a:gd name="T16" fmla="*/ 0 60000 65536"/>
              <a:gd name="T17" fmla="*/ 0 60000 65536"/>
              <a:gd name="T18" fmla="*/ 0 w 862"/>
              <a:gd name="T19" fmla="*/ 0 h 174"/>
              <a:gd name="T20" fmla="*/ 862 w 862"/>
              <a:gd name="T21" fmla="*/ 174 h 174"/>
            </a:gdLst>
            <a:ahLst/>
            <a:cxnLst>
              <a:cxn ang="T12">
                <a:pos x="T0" y="T1"/>
              </a:cxn>
              <a:cxn ang="T13">
                <a:pos x="T2" y="T3"/>
              </a:cxn>
              <a:cxn ang="T14">
                <a:pos x="T4" y="T5"/>
              </a:cxn>
              <a:cxn ang="T15">
                <a:pos x="T6" y="T7"/>
              </a:cxn>
              <a:cxn ang="T16">
                <a:pos x="T8" y="T9"/>
              </a:cxn>
              <a:cxn ang="T17">
                <a:pos x="T10" y="T11"/>
              </a:cxn>
            </a:cxnLst>
            <a:rect l="T18" t="T19" r="T20" b="T21"/>
            <a:pathLst>
              <a:path w="862" h="174">
                <a:moveTo>
                  <a:pt x="0" y="23"/>
                </a:moveTo>
                <a:cubicBezTo>
                  <a:pt x="53" y="11"/>
                  <a:pt x="106" y="0"/>
                  <a:pt x="136" y="23"/>
                </a:cubicBezTo>
                <a:cubicBezTo>
                  <a:pt x="166" y="46"/>
                  <a:pt x="167" y="144"/>
                  <a:pt x="182" y="159"/>
                </a:cubicBezTo>
                <a:cubicBezTo>
                  <a:pt x="197" y="174"/>
                  <a:pt x="152" y="137"/>
                  <a:pt x="227" y="114"/>
                </a:cubicBezTo>
                <a:cubicBezTo>
                  <a:pt x="302" y="91"/>
                  <a:pt x="529" y="38"/>
                  <a:pt x="635" y="23"/>
                </a:cubicBezTo>
                <a:cubicBezTo>
                  <a:pt x="741" y="8"/>
                  <a:pt x="801" y="15"/>
                  <a:pt x="862" y="23"/>
                </a:cubicBezTo>
              </a:path>
            </a:pathLst>
          </a:custGeom>
          <a:noFill/>
          <a:ln w="38100">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1716" name="Freeform 64"/>
          <p:cNvSpPr>
            <a:spLocks/>
          </p:cNvSpPr>
          <p:nvPr/>
        </p:nvSpPr>
        <p:spPr bwMode="auto">
          <a:xfrm>
            <a:off x="1116013" y="2106613"/>
            <a:ext cx="1368425" cy="276225"/>
          </a:xfrm>
          <a:custGeom>
            <a:avLst/>
            <a:gdLst>
              <a:gd name="T0" fmla="*/ 0 w 862"/>
              <a:gd name="T1" fmla="*/ 2147483647 h 174"/>
              <a:gd name="T2" fmla="*/ 2147483647 w 862"/>
              <a:gd name="T3" fmla="*/ 2147483647 h 174"/>
              <a:gd name="T4" fmla="*/ 2147483647 w 862"/>
              <a:gd name="T5" fmla="*/ 2147483647 h 174"/>
              <a:gd name="T6" fmla="*/ 2147483647 w 862"/>
              <a:gd name="T7" fmla="*/ 2147483647 h 174"/>
              <a:gd name="T8" fmla="*/ 2147483647 w 862"/>
              <a:gd name="T9" fmla="*/ 2147483647 h 174"/>
              <a:gd name="T10" fmla="*/ 2147483647 w 862"/>
              <a:gd name="T11" fmla="*/ 2147483647 h 174"/>
              <a:gd name="T12" fmla="*/ 0 60000 65536"/>
              <a:gd name="T13" fmla="*/ 0 60000 65536"/>
              <a:gd name="T14" fmla="*/ 0 60000 65536"/>
              <a:gd name="T15" fmla="*/ 0 60000 65536"/>
              <a:gd name="T16" fmla="*/ 0 60000 65536"/>
              <a:gd name="T17" fmla="*/ 0 60000 65536"/>
              <a:gd name="T18" fmla="*/ 0 w 862"/>
              <a:gd name="T19" fmla="*/ 0 h 174"/>
              <a:gd name="T20" fmla="*/ 862 w 862"/>
              <a:gd name="T21" fmla="*/ 174 h 174"/>
            </a:gdLst>
            <a:ahLst/>
            <a:cxnLst>
              <a:cxn ang="T12">
                <a:pos x="T0" y="T1"/>
              </a:cxn>
              <a:cxn ang="T13">
                <a:pos x="T2" y="T3"/>
              </a:cxn>
              <a:cxn ang="T14">
                <a:pos x="T4" y="T5"/>
              </a:cxn>
              <a:cxn ang="T15">
                <a:pos x="T6" y="T7"/>
              </a:cxn>
              <a:cxn ang="T16">
                <a:pos x="T8" y="T9"/>
              </a:cxn>
              <a:cxn ang="T17">
                <a:pos x="T10" y="T11"/>
              </a:cxn>
            </a:cxnLst>
            <a:rect l="T18" t="T19" r="T20" b="T21"/>
            <a:pathLst>
              <a:path w="862" h="174">
                <a:moveTo>
                  <a:pt x="0" y="23"/>
                </a:moveTo>
                <a:cubicBezTo>
                  <a:pt x="53" y="11"/>
                  <a:pt x="106" y="0"/>
                  <a:pt x="136" y="23"/>
                </a:cubicBezTo>
                <a:cubicBezTo>
                  <a:pt x="166" y="46"/>
                  <a:pt x="167" y="144"/>
                  <a:pt x="182" y="159"/>
                </a:cubicBezTo>
                <a:cubicBezTo>
                  <a:pt x="197" y="174"/>
                  <a:pt x="152" y="137"/>
                  <a:pt x="227" y="114"/>
                </a:cubicBezTo>
                <a:cubicBezTo>
                  <a:pt x="302" y="91"/>
                  <a:pt x="529" y="38"/>
                  <a:pt x="635" y="23"/>
                </a:cubicBezTo>
                <a:cubicBezTo>
                  <a:pt x="741" y="8"/>
                  <a:pt x="801" y="15"/>
                  <a:pt x="862" y="23"/>
                </a:cubicBezTo>
              </a:path>
            </a:pathLst>
          </a:custGeom>
          <a:noFill/>
          <a:ln w="38100">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1717" name="Freeform 65"/>
          <p:cNvSpPr>
            <a:spLocks/>
          </p:cNvSpPr>
          <p:nvPr/>
        </p:nvSpPr>
        <p:spPr bwMode="auto">
          <a:xfrm>
            <a:off x="2051050" y="2551113"/>
            <a:ext cx="1368425" cy="276225"/>
          </a:xfrm>
          <a:custGeom>
            <a:avLst/>
            <a:gdLst>
              <a:gd name="T0" fmla="*/ 0 w 862"/>
              <a:gd name="T1" fmla="*/ 2147483647 h 174"/>
              <a:gd name="T2" fmla="*/ 2147483647 w 862"/>
              <a:gd name="T3" fmla="*/ 2147483647 h 174"/>
              <a:gd name="T4" fmla="*/ 2147483647 w 862"/>
              <a:gd name="T5" fmla="*/ 2147483647 h 174"/>
              <a:gd name="T6" fmla="*/ 2147483647 w 862"/>
              <a:gd name="T7" fmla="*/ 2147483647 h 174"/>
              <a:gd name="T8" fmla="*/ 2147483647 w 862"/>
              <a:gd name="T9" fmla="*/ 2147483647 h 174"/>
              <a:gd name="T10" fmla="*/ 2147483647 w 862"/>
              <a:gd name="T11" fmla="*/ 2147483647 h 174"/>
              <a:gd name="T12" fmla="*/ 0 60000 65536"/>
              <a:gd name="T13" fmla="*/ 0 60000 65536"/>
              <a:gd name="T14" fmla="*/ 0 60000 65536"/>
              <a:gd name="T15" fmla="*/ 0 60000 65536"/>
              <a:gd name="T16" fmla="*/ 0 60000 65536"/>
              <a:gd name="T17" fmla="*/ 0 60000 65536"/>
              <a:gd name="T18" fmla="*/ 0 w 862"/>
              <a:gd name="T19" fmla="*/ 0 h 174"/>
              <a:gd name="T20" fmla="*/ 862 w 862"/>
              <a:gd name="T21" fmla="*/ 174 h 174"/>
            </a:gdLst>
            <a:ahLst/>
            <a:cxnLst>
              <a:cxn ang="T12">
                <a:pos x="T0" y="T1"/>
              </a:cxn>
              <a:cxn ang="T13">
                <a:pos x="T2" y="T3"/>
              </a:cxn>
              <a:cxn ang="T14">
                <a:pos x="T4" y="T5"/>
              </a:cxn>
              <a:cxn ang="T15">
                <a:pos x="T6" y="T7"/>
              </a:cxn>
              <a:cxn ang="T16">
                <a:pos x="T8" y="T9"/>
              </a:cxn>
              <a:cxn ang="T17">
                <a:pos x="T10" y="T11"/>
              </a:cxn>
            </a:cxnLst>
            <a:rect l="T18" t="T19" r="T20" b="T21"/>
            <a:pathLst>
              <a:path w="862" h="174">
                <a:moveTo>
                  <a:pt x="0" y="23"/>
                </a:moveTo>
                <a:cubicBezTo>
                  <a:pt x="53" y="11"/>
                  <a:pt x="106" y="0"/>
                  <a:pt x="136" y="23"/>
                </a:cubicBezTo>
                <a:cubicBezTo>
                  <a:pt x="166" y="46"/>
                  <a:pt x="167" y="144"/>
                  <a:pt x="182" y="159"/>
                </a:cubicBezTo>
                <a:cubicBezTo>
                  <a:pt x="197" y="174"/>
                  <a:pt x="152" y="137"/>
                  <a:pt x="227" y="114"/>
                </a:cubicBezTo>
                <a:cubicBezTo>
                  <a:pt x="302" y="91"/>
                  <a:pt x="529" y="38"/>
                  <a:pt x="635" y="23"/>
                </a:cubicBezTo>
                <a:cubicBezTo>
                  <a:pt x="741" y="8"/>
                  <a:pt x="801" y="15"/>
                  <a:pt x="862" y="23"/>
                </a:cubicBezTo>
              </a:path>
            </a:pathLst>
          </a:custGeom>
          <a:noFill/>
          <a:ln w="38100">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1718" name="Line 66"/>
          <p:cNvSpPr>
            <a:spLocks noChangeShapeType="1"/>
          </p:cNvSpPr>
          <p:nvPr/>
        </p:nvSpPr>
        <p:spPr bwMode="auto">
          <a:xfrm>
            <a:off x="1042988" y="5780088"/>
            <a:ext cx="5545137" cy="0"/>
          </a:xfrm>
          <a:prstGeom prst="line">
            <a:avLst/>
          </a:prstGeom>
          <a:noFill/>
          <a:ln w="76200">
            <a:solidFill>
              <a:srgbClr val="E4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71781" name="Group 101"/>
          <p:cNvGrpSpPr>
            <a:grpSpLocks/>
          </p:cNvGrpSpPr>
          <p:nvPr/>
        </p:nvGrpSpPr>
        <p:grpSpPr bwMode="auto">
          <a:xfrm>
            <a:off x="5292725" y="3475038"/>
            <a:ext cx="3527425" cy="966787"/>
            <a:chOff x="3334" y="2189"/>
            <a:chExt cx="2222" cy="609"/>
          </a:xfrm>
        </p:grpSpPr>
        <p:sp>
          <p:nvSpPr>
            <p:cNvPr id="49193" name="Oval 84"/>
            <p:cNvSpPr>
              <a:spLocks noChangeArrowheads="1"/>
            </p:cNvSpPr>
            <p:nvPr/>
          </p:nvSpPr>
          <p:spPr bwMode="auto">
            <a:xfrm>
              <a:off x="3334" y="2189"/>
              <a:ext cx="2222" cy="609"/>
            </a:xfrm>
            <a:prstGeom prst="ellipse">
              <a:avLst/>
            </a:prstGeom>
            <a:gradFill rotWithShape="1">
              <a:gsLst>
                <a:gs pos="0">
                  <a:srgbClr val="E40000"/>
                </a:gs>
                <a:gs pos="100000">
                  <a:srgbClr val="6A00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49194" name="Text Box 68"/>
            <p:cNvSpPr txBox="1">
              <a:spLocks noChangeArrowheads="1"/>
            </p:cNvSpPr>
            <p:nvPr/>
          </p:nvSpPr>
          <p:spPr bwMode="auto">
            <a:xfrm>
              <a:off x="3470" y="2325"/>
              <a:ext cx="200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rPr>
                <a:t>Libération de l’acquisition</a:t>
              </a:r>
            </a:p>
            <a:p>
              <a:pPr eaLnBrk="1" hangingPunct="1"/>
              <a:r>
                <a:rPr lang="fr-FR" sz="1400">
                  <a:solidFill>
                    <a:schemeClr val="bg1"/>
                  </a:solidFill>
                </a:rPr>
                <a:t>Disponible pour un nouvel événement</a:t>
              </a:r>
            </a:p>
          </p:txBody>
        </p:sp>
      </p:grpSp>
      <p:sp>
        <p:nvSpPr>
          <p:cNvPr id="71721" name="AutoShape 82"/>
          <p:cNvSpPr>
            <a:spLocks noChangeArrowheads="1"/>
          </p:cNvSpPr>
          <p:nvPr/>
        </p:nvSpPr>
        <p:spPr bwMode="auto">
          <a:xfrm rot="6653390">
            <a:off x="3524250" y="4090988"/>
            <a:ext cx="504825" cy="4254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009900"/>
          </a:solidFill>
          <a:ln w="9525">
            <a:solidFill>
              <a:schemeClr val="tx1"/>
            </a:solidFill>
            <a:miter lim="800000"/>
            <a:headEnd/>
            <a:tailEnd/>
          </a:ln>
        </p:spPr>
        <p:txBody>
          <a:bodyPr rot="10800000" vert="eaVert" wrap="none" anchor="ctr"/>
          <a:lstStyle/>
          <a:p>
            <a:endParaRPr lang="fr-FR"/>
          </a:p>
        </p:txBody>
      </p:sp>
      <p:sp>
        <p:nvSpPr>
          <p:cNvPr id="71725" name="Text Box 92"/>
          <p:cNvSpPr txBox="1">
            <a:spLocks noChangeArrowheads="1"/>
          </p:cNvSpPr>
          <p:nvPr/>
        </p:nvSpPr>
        <p:spPr bwMode="auto">
          <a:xfrm>
            <a:off x="3779838" y="3548063"/>
            <a:ext cx="506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99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E40000"/>
                </a:solidFill>
              </a:rPr>
              <a:t>KO</a:t>
            </a:r>
          </a:p>
        </p:txBody>
      </p:sp>
      <p:sp>
        <p:nvSpPr>
          <p:cNvPr id="80" name="Espace réservé du numéro de diapositive 9"/>
          <p:cNvSpPr>
            <a:spLocks noGrp="1"/>
          </p:cNvSpPr>
          <p:nvPr>
            <p:ph type="sldNum" sz="quarter" idx="12"/>
          </p:nvPr>
        </p:nvSpPr>
        <p:spPr>
          <a:xfrm>
            <a:off x="7956550" y="6308725"/>
            <a:ext cx="762000" cy="365125"/>
          </a:xfrm>
        </p:spPr>
        <p:txBody>
          <a:bodyPr/>
          <a:lstStyle/>
          <a:p>
            <a:pPr>
              <a:defRPr/>
            </a:pPr>
            <a:fld id="{0A54085F-1838-4FD7-86B3-98569074A180}" type="slidenum">
              <a:rPr lang="fr-FR">
                <a:solidFill>
                  <a:schemeClr val="tx1">
                    <a:lumMod val="50000"/>
                    <a:lumOff val="50000"/>
                  </a:schemeClr>
                </a:solidFill>
              </a:rPr>
              <a:pPr>
                <a:defRPr/>
              </a:pPr>
              <a:t>42</a:t>
            </a:fld>
            <a:endParaRPr lang="fr-FR" dirty="0">
              <a:solidFill>
                <a:schemeClr val="tx1">
                  <a:lumMod val="50000"/>
                  <a:lumOff val="50000"/>
                </a:schemeClr>
              </a:solidFill>
            </a:endParaRPr>
          </a:p>
        </p:txBody>
      </p:sp>
      <p:sp>
        <p:nvSpPr>
          <p:cNvPr id="71731" name="Text Box 67"/>
          <p:cNvSpPr txBox="1">
            <a:spLocks noChangeArrowheads="1"/>
          </p:cNvSpPr>
          <p:nvPr/>
        </p:nvSpPr>
        <p:spPr bwMode="auto">
          <a:xfrm>
            <a:off x="611188" y="5851525"/>
            <a:ext cx="7439025" cy="4572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E4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E40000"/>
                </a:solidFill>
              </a:rPr>
              <a:t>Temps mort commun (l’ensemble est « aveugle »)</a:t>
            </a:r>
          </a:p>
        </p:txBody>
      </p:sp>
      <p:sp>
        <p:nvSpPr>
          <p:cNvPr id="49175"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71764" name="Text Box 84"/>
          <p:cNvSpPr txBox="1">
            <a:spLocks noChangeArrowheads="1"/>
          </p:cNvSpPr>
          <p:nvPr/>
        </p:nvSpPr>
        <p:spPr bwMode="auto">
          <a:xfrm>
            <a:off x="611188" y="1674813"/>
            <a:ext cx="5397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b="1">
                <a:solidFill>
                  <a:srgbClr val="DC6308"/>
                </a:solidFill>
              </a:rPr>
              <a:t>VD</a:t>
            </a:r>
          </a:p>
        </p:txBody>
      </p:sp>
      <p:sp>
        <p:nvSpPr>
          <p:cNvPr id="71765" name="Text Box 85"/>
          <p:cNvSpPr txBox="1">
            <a:spLocks noChangeArrowheads="1"/>
          </p:cNvSpPr>
          <p:nvPr/>
        </p:nvSpPr>
        <p:spPr bwMode="auto">
          <a:xfrm>
            <a:off x="900113" y="2324100"/>
            <a:ext cx="6477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b="1">
                <a:solidFill>
                  <a:srgbClr val="DC6308"/>
                </a:solidFill>
              </a:rPr>
              <a:t>VA</a:t>
            </a:r>
            <a:r>
              <a:rPr lang="fr-FR" sz="1600" b="1" baseline="-25000">
                <a:solidFill>
                  <a:srgbClr val="DC6308"/>
                </a:solidFill>
              </a:rPr>
              <a:t>1</a:t>
            </a:r>
          </a:p>
        </p:txBody>
      </p:sp>
      <p:sp>
        <p:nvSpPr>
          <p:cNvPr id="71766" name="Text Box 86"/>
          <p:cNvSpPr txBox="1">
            <a:spLocks noChangeArrowheads="1"/>
          </p:cNvSpPr>
          <p:nvPr/>
        </p:nvSpPr>
        <p:spPr bwMode="auto">
          <a:xfrm>
            <a:off x="1835150" y="2755900"/>
            <a:ext cx="6477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b="1">
                <a:solidFill>
                  <a:srgbClr val="DC6308"/>
                </a:solidFill>
              </a:rPr>
              <a:t>VA</a:t>
            </a:r>
            <a:r>
              <a:rPr lang="fr-FR" sz="1600" b="1" baseline="-25000">
                <a:solidFill>
                  <a:srgbClr val="DC6308"/>
                </a:solidFill>
              </a:rPr>
              <a:t>2</a:t>
            </a:r>
          </a:p>
        </p:txBody>
      </p:sp>
      <p:sp>
        <p:nvSpPr>
          <p:cNvPr id="71768" name="AutoShape 87"/>
          <p:cNvSpPr>
            <a:spLocks noChangeArrowheads="1"/>
          </p:cNvSpPr>
          <p:nvPr/>
        </p:nvSpPr>
        <p:spPr bwMode="auto">
          <a:xfrm rot="5400000">
            <a:off x="4427538" y="3403600"/>
            <a:ext cx="431800" cy="1152525"/>
          </a:xfrm>
          <a:prstGeom prst="upArrow">
            <a:avLst>
              <a:gd name="adj1" fmla="val 37500"/>
              <a:gd name="adj2" fmla="val 55878"/>
            </a:avLst>
          </a:prstGeom>
          <a:gradFill rotWithShape="1">
            <a:gsLst>
              <a:gs pos="0">
                <a:srgbClr val="E40000"/>
              </a:gs>
              <a:gs pos="50000">
                <a:srgbClr val="6A0000"/>
              </a:gs>
              <a:gs pos="100000">
                <a:srgbClr val="E40000"/>
              </a:gs>
            </a:gsLst>
            <a:lin ang="2700000" scaled="1"/>
          </a:gradFill>
          <a:ln w="9525">
            <a:solidFill>
              <a:schemeClr val="tx1"/>
            </a:solidFill>
            <a:miter lim="800000"/>
            <a:headEnd/>
            <a:tailEnd/>
          </a:ln>
        </p:spPr>
        <p:txBody>
          <a:bodyPr rot="10800000" vert="eaVert" wrap="none" anchor="ctr"/>
          <a:lstStyle/>
          <a:p>
            <a:endParaRPr lang="fr-FR" sz="1800"/>
          </a:p>
        </p:txBody>
      </p:sp>
      <p:grpSp>
        <p:nvGrpSpPr>
          <p:cNvPr id="71790" name="Group 110"/>
          <p:cNvGrpSpPr>
            <a:grpSpLocks/>
          </p:cNvGrpSpPr>
          <p:nvPr/>
        </p:nvGrpSpPr>
        <p:grpSpPr bwMode="auto">
          <a:xfrm>
            <a:off x="23813" y="2971800"/>
            <a:ext cx="3683000" cy="641350"/>
            <a:chOff x="15" y="1872"/>
            <a:chExt cx="2320" cy="404"/>
          </a:xfrm>
        </p:grpSpPr>
        <p:sp>
          <p:nvSpPr>
            <p:cNvPr id="49188" name="Text Box 33"/>
            <p:cNvSpPr txBox="1">
              <a:spLocks noChangeArrowheads="1"/>
            </p:cNvSpPr>
            <p:nvPr/>
          </p:nvSpPr>
          <p:spPr bwMode="auto">
            <a:xfrm>
              <a:off x="15" y="1872"/>
              <a:ext cx="65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009900"/>
                  </a:solidFill>
                </a:rPr>
                <a:t>Fenêtre</a:t>
              </a:r>
            </a:p>
            <a:p>
              <a:pPr eaLnBrk="1" hangingPunct="1"/>
              <a:r>
                <a:rPr lang="fr-FR" sz="1800" b="1">
                  <a:solidFill>
                    <a:srgbClr val="009900"/>
                  </a:solidFill>
                </a:rPr>
                <a:t>analyse</a:t>
              </a:r>
            </a:p>
          </p:txBody>
        </p:sp>
        <p:sp>
          <p:nvSpPr>
            <p:cNvPr id="49189" name="Line 23"/>
            <p:cNvSpPr>
              <a:spLocks noChangeShapeType="1"/>
            </p:cNvSpPr>
            <p:nvPr/>
          </p:nvSpPr>
          <p:spPr bwMode="auto">
            <a:xfrm flipH="1">
              <a:off x="476" y="2078"/>
              <a:ext cx="181" cy="0"/>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190" name="Line 24"/>
            <p:cNvSpPr>
              <a:spLocks noChangeShapeType="1"/>
            </p:cNvSpPr>
            <p:nvPr/>
          </p:nvSpPr>
          <p:spPr bwMode="auto">
            <a:xfrm>
              <a:off x="657" y="2078"/>
              <a:ext cx="0" cy="182"/>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191" name="Line 25"/>
            <p:cNvSpPr>
              <a:spLocks noChangeShapeType="1"/>
            </p:cNvSpPr>
            <p:nvPr/>
          </p:nvSpPr>
          <p:spPr bwMode="auto">
            <a:xfrm>
              <a:off x="657" y="2260"/>
              <a:ext cx="1134" cy="8"/>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9192" name="Line 27"/>
            <p:cNvSpPr>
              <a:spLocks noChangeShapeType="1"/>
            </p:cNvSpPr>
            <p:nvPr/>
          </p:nvSpPr>
          <p:spPr bwMode="auto">
            <a:xfrm>
              <a:off x="1791" y="2086"/>
              <a:ext cx="544" cy="0"/>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71769" name="Line 22"/>
          <p:cNvSpPr>
            <a:spLocks noChangeShapeType="1"/>
          </p:cNvSpPr>
          <p:nvPr/>
        </p:nvSpPr>
        <p:spPr bwMode="auto">
          <a:xfrm>
            <a:off x="2843213" y="3259138"/>
            <a:ext cx="0" cy="2376487"/>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1770" name="Line 22"/>
          <p:cNvSpPr>
            <a:spLocks noChangeShapeType="1"/>
          </p:cNvSpPr>
          <p:nvPr/>
        </p:nvSpPr>
        <p:spPr bwMode="auto">
          <a:xfrm>
            <a:off x="6588125" y="4556125"/>
            <a:ext cx="0" cy="1150938"/>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1771" name="AutoShape 91"/>
          <p:cNvSpPr>
            <a:spLocks noChangeArrowheads="1"/>
          </p:cNvSpPr>
          <p:nvPr/>
        </p:nvSpPr>
        <p:spPr bwMode="auto">
          <a:xfrm>
            <a:off x="6659563" y="4411663"/>
            <a:ext cx="936625" cy="11525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6892 h 21600"/>
              <a:gd name="T20" fmla="*/ 18305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10" y="0"/>
                </a:moveTo>
                <a:lnTo>
                  <a:pt x="11020" y="5155"/>
                </a:lnTo>
                <a:lnTo>
                  <a:pt x="14315" y="5155"/>
                </a:lnTo>
                <a:lnTo>
                  <a:pt x="14315" y="16892"/>
                </a:lnTo>
                <a:lnTo>
                  <a:pt x="0" y="16892"/>
                </a:lnTo>
                <a:lnTo>
                  <a:pt x="0" y="21600"/>
                </a:lnTo>
                <a:lnTo>
                  <a:pt x="18305" y="21600"/>
                </a:lnTo>
                <a:lnTo>
                  <a:pt x="18305" y="5155"/>
                </a:lnTo>
                <a:lnTo>
                  <a:pt x="21600" y="5155"/>
                </a:lnTo>
                <a:lnTo>
                  <a:pt x="16310" y="0"/>
                </a:lnTo>
                <a:close/>
              </a:path>
            </a:pathLst>
          </a:custGeom>
          <a:gradFill rotWithShape="1">
            <a:gsLst>
              <a:gs pos="0">
                <a:srgbClr val="250000"/>
              </a:gs>
              <a:gs pos="100000">
                <a:srgbClr val="80000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71775" name="Text Box 95"/>
          <p:cNvSpPr txBox="1">
            <a:spLocks noChangeArrowheads="1"/>
          </p:cNvSpPr>
          <p:nvPr/>
        </p:nvSpPr>
        <p:spPr bwMode="auto">
          <a:xfrm>
            <a:off x="179388" y="908050"/>
            <a:ext cx="1944687"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t>déclenchement</a:t>
            </a:r>
          </a:p>
        </p:txBody>
      </p:sp>
      <p:sp>
        <p:nvSpPr>
          <p:cNvPr id="71776" name="Text Box 167"/>
          <p:cNvSpPr txBox="1">
            <a:spLocks noChangeArrowheads="1"/>
          </p:cNvSpPr>
          <p:nvPr/>
        </p:nvSpPr>
        <p:spPr bwMode="auto">
          <a:xfrm>
            <a:off x="3995738" y="1844675"/>
            <a:ext cx="514826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u="sng"/>
              <a:t>Inconvénients</a:t>
            </a:r>
            <a:r>
              <a:rPr lang="fr-FR" sz="1800"/>
              <a:t> : besoin d’un  retard analogique sur l’ensemble des voies (km de câbles) et temps mort élevé.</a:t>
            </a:r>
          </a:p>
          <a:p>
            <a:pPr eaLnBrk="1" hangingPunct="1"/>
            <a:r>
              <a:rPr lang="fr-FR" sz="1800" u="sng"/>
              <a:t>Avantage </a:t>
            </a:r>
            <a:r>
              <a:rPr lang="fr-FR" sz="1800"/>
              <a:t>: RAZ plus rapide en cas de rejet (les codeurs ne sont pas déclenchés).</a:t>
            </a:r>
          </a:p>
        </p:txBody>
      </p:sp>
      <p:sp>
        <p:nvSpPr>
          <p:cNvPr id="71777" name="Text Box 97"/>
          <p:cNvSpPr txBox="1">
            <a:spLocks noChangeArrowheads="1"/>
          </p:cNvSpPr>
          <p:nvPr/>
        </p:nvSpPr>
        <p:spPr bwMode="auto">
          <a:xfrm>
            <a:off x="3924300" y="836613"/>
            <a:ext cx="5219700" cy="915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Ce type de fonctionnement décrit celui d’un trigger dit « </a:t>
            </a:r>
            <a:r>
              <a:rPr lang="fr-FR" sz="1800" b="1"/>
              <a:t>synchrone </a:t>
            </a:r>
            <a:r>
              <a:rPr lang="fr-FR" sz="1800"/>
              <a:t>» car toutes les voies reçoivent l’ordre de codage en même temps.</a:t>
            </a:r>
            <a:endParaRPr lang="fr-FR" sz="1800" b="1">
              <a:solidFill>
                <a:srgbClr val="008000"/>
              </a:solidFill>
            </a:endParaRPr>
          </a:p>
        </p:txBody>
      </p:sp>
      <p:sp>
        <p:nvSpPr>
          <p:cNvPr id="71778" name="Line 98"/>
          <p:cNvSpPr>
            <a:spLocks noChangeShapeType="1"/>
          </p:cNvSpPr>
          <p:nvPr/>
        </p:nvSpPr>
        <p:spPr bwMode="auto">
          <a:xfrm>
            <a:off x="1042988" y="1196975"/>
            <a:ext cx="0" cy="3349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strips(downRight)">
                                      <p:cBhvr>
                                        <p:cTn id="7" dur="500"/>
                                        <p:tgtEl>
                                          <p:spTgt spid="71685"/>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71715"/>
                                        </p:tgtEl>
                                        <p:attrNameLst>
                                          <p:attrName>style.visibility</p:attrName>
                                        </p:attrNameLst>
                                      </p:cBhvr>
                                      <p:to>
                                        <p:strVal val="visible"/>
                                      </p:to>
                                    </p:set>
                                    <p:animEffect transition="in" filter="strips(downRight)">
                                      <p:cBhvr>
                                        <p:cTn id="10" dur="500"/>
                                        <p:tgtEl>
                                          <p:spTgt spid="71715"/>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71764"/>
                                        </p:tgtEl>
                                        <p:attrNameLst>
                                          <p:attrName>style.visibility</p:attrName>
                                        </p:attrNameLst>
                                      </p:cBhvr>
                                      <p:to>
                                        <p:strVal val="visible"/>
                                      </p:to>
                                    </p:set>
                                    <p:animEffect transition="in" filter="strips(downRight)">
                                      <p:cBhvr>
                                        <p:cTn id="13" dur="500"/>
                                        <p:tgtEl>
                                          <p:spTgt spid="71764"/>
                                        </p:tgtEl>
                                      </p:cBhvr>
                                    </p:animEffect>
                                  </p:childTnLst>
                                </p:cTn>
                              </p:par>
                            </p:childTnLst>
                          </p:cTn>
                        </p:par>
                        <p:par>
                          <p:cTn id="14" fill="hold" nodeType="afterGroup">
                            <p:stCondLst>
                              <p:cond delay="500"/>
                            </p:stCondLst>
                            <p:childTnLst>
                              <p:par>
                                <p:cTn id="15" presetID="18" presetClass="entr" presetSubtype="6" fill="hold" grpId="0" nodeType="afterEffect">
                                  <p:stCondLst>
                                    <p:cond delay="0"/>
                                  </p:stCondLst>
                                  <p:childTnLst>
                                    <p:set>
                                      <p:cBhvr>
                                        <p:cTn id="16" dur="1" fill="hold">
                                          <p:stCondLst>
                                            <p:cond delay="0"/>
                                          </p:stCondLst>
                                        </p:cTn>
                                        <p:tgtEl>
                                          <p:spTgt spid="71775"/>
                                        </p:tgtEl>
                                        <p:attrNameLst>
                                          <p:attrName>style.visibility</p:attrName>
                                        </p:attrNameLst>
                                      </p:cBhvr>
                                      <p:to>
                                        <p:strVal val="visible"/>
                                      </p:to>
                                    </p:set>
                                    <p:animEffect transition="in" filter="strips(downRight)">
                                      <p:cBhvr>
                                        <p:cTn id="17" dur="1000"/>
                                        <p:tgtEl>
                                          <p:spTgt spid="71775"/>
                                        </p:tgtEl>
                                      </p:cBhvr>
                                    </p:animEffect>
                                  </p:childTnLst>
                                </p:cTn>
                              </p:par>
                            </p:childTnLst>
                          </p:cTn>
                        </p:par>
                        <p:par>
                          <p:cTn id="18" fill="hold" nodeType="afterGroup">
                            <p:stCondLst>
                              <p:cond delay="1500"/>
                            </p:stCondLst>
                            <p:childTnLst>
                              <p:par>
                                <p:cTn id="19" presetID="18" presetClass="entr" presetSubtype="6" fill="hold" grpId="0" nodeType="afterEffect">
                                  <p:stCondLst>
                                    <p:cond delay="0"/>
                                  </p:stCondLst>
                                  <p:childTnLst>
                                    <p:set>
                                      <p:cBhvr>
                                        <p:cTn id="20" dur="1" fill="hold">
                                          <p:stCondLst>
                                            <p:cond delay="0"/>
                                          </p:stCondLst>
                                        </p:cTn>
                                        <p:tgtEl>
                                          <p:spTgt spid="71778"/>
                                        </p:tgtEl>
                                        <p:attrNameLst>
                                          <p:attrName>style.visibility</p:attrName>
                                        </p:attrNameLst>
                                      </p:cBhvr>
                                      <p:to>
                                        <p:strVal val="visible"/>
                                      </p:to>
                                    </p:set>
                                    <p:animEffect transition="in" filter="strips(downRight)">
                                      <p:cBhvr>
                                        <p:cTn id="21" dur="500"/>
                                        <p:tgtEl>
                                          <p:spTgt spid="71778"/>
                                        </p:tgtEl>
                                      </p:cBhvr>
                                    </p:animEffect>
                                  </p:childTnLst>
                                </p:cTn>
                              </p:par>
                            </p:childTnLst>
                          </p:cTn>
                        </p:par>
                        <p:par>
                          <p:cTn id="22" fill="hold" nodeType="afterGroup">
                            <p:stCondLst>
                              <p:cond delay="2000"/>
                            </p:stCondLst>
                            <p:childTnLst>
                              <p:par>
                                <p:cTn id="23" presetID="18" presetClass="entr" presetSubtype="6" fill="hold" grpId="0" nodeType="afterEffect">
                                  <p:stCondLst>
                                    <p:cond delay="0"/>
                                  </p:stCondLst>
                                  <p:childTnLst>
                                    <p:set>
                                      <p:cBhvr>
                                        <p:cTn id="24" dur="1" fill="hold">
                                          <p:stCondLst>
                                            <p:cond delay="0"/>
                                          </p:stCondLst>
                                        </p:cTn>
                                        <p:tgtEl>
                                          <p:spTgt spid="71689"/>
                                        </p:tgtEl>
                                        <p:attrNameLst>
                                          <p:attrName>style.visibility</p:attrName>
                                        </p:attrNameLst>
                                      </p:cBhvr>
                                      <p:to>
                                        <p:strVal val="visible"/>
                                      </p:to>
                                    </p:set>
                                    <p:animEffect transition="in" filter="strips(downRight)">
                                      <p:cBhvr>
                                        <p:cTn id="25" dur="500"/>
                                        <p:tgtEl>
                                          <p:spTgt spid="7168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3" fill="hold" nodeType="clickEffect">
                                  <p:stCondLst>
                                    <p:cond delay="0"/>
                                  </p:stCondLst>
                                  <p:childTnLst>
                                    <p:set>
                                      <p:cBhvr>
                                        <p:cTn id="29" dur="1" fill="hold">
                                          <p:stCondLst>
                                            <p:cond delay="0"/>
                                          </p:stCondLst>
                                        </p:cTn>
                                        <p:tgtEl>
                                          <p:spTgt spid="71790"/>
                                        </p:tgtEl>
                                        <p:attrNameLst>
                                          <p:attrName>style.visibility</p:attrName>
                                        </p:attrNameLst>
                                      </p:cBhvr>
                                      <p:to>
                                        <p:strVal val="visible"/>
                                      </p:to>
                                    </p:set>
                                    <p:animEffect transition="in" filter="strips(upRight)">
                                      <p:cBhvr>
                                        <p:cTn id="30" dur="500"/>
                                        <p:tgtEl>
                                          <p:spTgt spid="71790"/>
                                        </p:tgtEl>
                                      </p:cBhvr>
                                    </p:animEffect>
                                  </p:childTnLst>
                                </p:cTn>
                              </p:par>
                              <p:par>
                                <p:cTn id="31" presetID="18" presetClass="entr" presetSubtype="9" fill="hold" grpId="0" nodeType="withEffect">
                                  <p:stCondLst>
                                    <p:cond delay="0"/>
                                  </p:stCondLst>
                                  <p:childTnLst>
                                    <p:set>
                                      <p:cBhvr>
                                        <p:cTn id="32" dur="1" fill="hold">
                                          <p:stCondLst>
                                            <p:cond delay="0"/>
                                          </p:stCondLst>
                                        </p:cTn>
                                        <p:tgtEl>
                                          <p:spTgt spid="71690"/>
                                        </p:tgtEl>
                                        <p:attrNameLst>
                                          <p:attrName>style.visibility</p:attrName>
                                        </p:attrNameLst>
                                      </p:cBhvr>
                                      <p:to>
                                        <p:strVal val="visible"/>
                                      </p:to>
                                    </p:set>
                                    <p:animEffect transition="in" filter="strips(upLeft)">
                                      <p:cBhvr>
                                        <p:cTn id="33" dur="500"/>
                                        <p:tgtEl>
                                          <p:spTgt spid="7169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8" presetClass="entr" presetSubtype="6" fill="hold" nodeType="clickEffect">
                                  <p:stCondLst>
                                    <p:cond delay="0"/>
                                  </p:stCondLst>
                                  <p:childTnLst>
                                    <p:set>
                                      <p:cBhvr>
                                        <p:cTn id="37" dur="1" fill="hold">
                                          <p:stCondLst>
                                            <p:cond delay="0"/>
                                          </p:stCondLst>
                                        </p:cTn>
                                        <p:tgtEl>
                                          <p:spTgt spid="71686"/>
                                        </p:tgtEl>
                                        <p:attrNameLst>
                                          <p:attrName>style.visibility</p:attrName>
                                        </p:attrNameLst>
                                      </p:cBhvr>
                                      <p:to>
                                        <p:strVal val="visible"/>
                                      </p:to>
                                    </p:set>
                                    <p:animEffect transition="in" filter="strips(downRight)">
                                      <p:cBhvr>
                                        <p:cTn id="38" dur="500"/>
                                        <p:tgtEl>
                                          <p:spTgt spid="71686"/>
                                        </p:tgtEl>
                                      </p:cBhvr>
                                    </p:animEffect>
                                  </p:childTnLst>
                                </p:cTn>
                              </p:par>
                              <p:par>
                                <p:cTn id="39" presetID="18" presetClass="entr" presetSubtype="6" fill="hold" nodeType="withEffect">
                                  <p:stCondLst>
                                    <p:cond delay="0"/>
                                  </p:stCondLst>
                                  <p:childTnLst>
                                    <p:set>
                                      <p:cBhvr>
                                        <p:cTn id="40" dur="1" fill="hold">
                                          <p:stCondLst>
                                            <p:cond delay="0"/>
                                          </p:stCondLst>
                                        </p:cTn>
                                        <p:tgtEl>
                                          <p:spTgt spid="71687"/>
                                        </p:tgtEl>
                                        <p:attrNameLst>
                                          <p:attrName>style.visibility</p:attrName>
                                        </p:attrNameLst>
                                      </p:cBhvr>
                                      <p:to>
                                        <p:strVal val="visible"/>
                                      </p:to>
                                    </p:set>
                                    <p:animEffect transition="in" filter="strips(downRight)">
                                      <p:cBhvr>
                                        <p:cTn id="41" dur="500"/>
                                        <p:tgtEl>
                                          <p:spTgt spid="71687"/>
                                        </p:tgtEl>
                                      </p:cBhvr>
                                    </p:animEffect>
                                  </p:childTnLst>
                                </p:cTn>
                              </p:par>
                              <p:par>
                                <p:cTn id="42" presetID="18" presetClass="entr" presetSubtype="6" fill="hold" grpId="0" nodeType="withEffect">
                                  <p:stCondLst>
                                    <p:cond delay="0"/>
                                  </p:stCondLst>
                                  <p:childTnLst>
                                    <p:set>
                                      <p:cBhvr>
                                        <p:cTn id="43" dur="1" fill="hold">
                                          <p:stCondLst>
                                            <p:cond delay="0"/>
                                          </p:stCondLst>
                                        </p:cTn>
                                        <p:tgtEl>
                                          <p:spTgt spid="71716"/>
                                        </p:tgtEl>
                                        <p:attrNameLst>
                                          <p:attrName>style.visibility</p:attrName>
                                        </p:attrNameLst>
                                      </p:cBhvr>
                                      <p:to>
                                        <p:strVal val="visible"/>
                                      </p:to>
                                    </p:set>
                                    <p:animEffect transition="in" filter="strips(downRight)">
                                      <p:cBhvr>
                                        <p:cTn id="44" dur="500"/>
                                        <p:tgtEl>
                                          <p:spTgt spid="71716"/>
                                        </p:tgtEl>
                                      </p:cBhvr>
                                    </p:animEffect>
                                  </p:childTnLst>
                                </p:cTn>
                              </p:par>
                              <p:par>
                                <p:cTn id="45" presetID="18" presetClass="entr" presetSubtype="6" fill="hold" grpId="0" nodeType="withEffect">
                                  <p:stCondLst>
                                    <p:cond delay="0"/>
                                  </p:stCondLst>
                                  <p:childTnLst>
                                    <p:set>
                                      <p:cBhvr>
                                        <p:cTn id="46" dur="1" fill="hold">
                                          <p:stCondLst>
                                            <p:cond delay="0"/>
                                          </p:stCondLst>
                                        </p:cTn>
                                        <p:tgtEl>
                                          <p:spTgt spid="71717"/>
                                        </p:tgtEl>
                                        <p:attrNameLst>
                                          <p:attrName>style.visibility</p:attrName>
                                        </p:attrNameLst>
                                      </p:cBhvr>
                                      <p:to>
                                        <p:strVal val="visible"/>
                                      </p:to>
                                    </p:set>
                                    <p:animEffect transition="in" filter="strips(downRight)">
                                      <p:cBhvr>
                                        <p:cTn id="47" dur="500"/>
                                        <p:tgtEl>
                                          <p:spTgt spid="71717"/>
                                        </p:tgtEl>
                                      </p:cBhvr>
                                    </p:animEffect>
                                  </p:childTnLst>
                                </p:cTn>
                              </p:par>
                              <p:par>
                                <p:cTn id="48" presetID="18" presetClass="entr" presetSubtype="6" fill="hold" grpId="0" nodeType="withEffect">
                                  <p:stCondLst>
                                    <p:cond delay="0"/>
                                  </p:stCondLst>
                                  <p:childTnLst>
                                    <p:set>
                                      <p:cBhvr>
                                        <p:cTn id="49" dur="1" fill="hold">
                                          <p:stCondLst>
                                            <p:cond delay="0"/>
                                          </p:stCondLst>
                                        </p:cTn>
                                        <p:tgtEl>
                                          <p:spTgt spid="71765"/>
                                        </p:tgtEl>
                                        <p:attrNameLst>
                                          <p:attrName>style.visibility</p:attrName>
                                        </p:attrNameLst>
                                      </p:cBhvr>
                                      <p:to>
                                        <p:strVal val="visible"/>
                                      </p:to>
                                    </p:set>
                                    <p:animEffect transition="in" filter="strips(downRight)">
                                      <p:cBhvr>
                                        <p:cTn id="50" dur="500"/>
                                        <p:tgtEl>
                                          <p:spTgt spid="71765"/>
                                        </p:tgtEl>
                                      </p:cBhvr>
                                    </p:animEffect>
                                  </p:childTnLst>
                                </p:cTn>
                              </p:par>
                              <p:par>
                                <p:cTn id="51" presetID="18" presetClass="entr" presetSubtype="6" fill="hold" grpId="0" nodeType="withEffect">
                                  <p:stCondLst>
                                    <p:cond delay="0"/>
                                  </p:stCondLst>
                                  <p:childTnLst>
                                    <p:set>
                                      <p:cBhvr>
                                        <p:cTn id="52" dur="1" fill="hold">
                                          <p:stCondLst>
                                            <p:cond delay="0"/>
                                          </p:stCondLst>
                                        </p:cTn>
                                        <p:tgtEl>
                                          <p:spTgt spid="71766"/>
                                        </p:tgtEl>
                                        <p:attrNameLst>
                                          <p:attrName>style.visibility</p:attrName>
                                        </p:attrNameLst>
                                      </p:cBhvr>
                                      <p:to>
                                        <p:strVal val="visible"/>
                                      </p:to>
                                    </p:set>
                                    <p:animEffect transition="in" filter="strips(downRight)">
                                      <p:cBhvr>
                                        <p:cTn id="53" dur="500"/>
                                        <p:tgtEl>
                                          <p:spTgt spid="7176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0" fill="hold" grpId="0" nodeType="clickEffect">
                                  <p:stCondLst>
                                    <p:cond delay="0"/>
                                  </p:stCondLst>
                                  <p:childTnLst>
                                    <p:set>
                                      <p:cBhvr>
                                        <p:cTn id="57" dur="1" fill="hold">
                                          <p:stCondLst>
                                            <p:cond delay="0"/>
                                          </p:stCondLst>
                                        </p:cTn>
                                        <p:tgtEl>
                                          <p:spTgt spid="71703"/>
                                        </p:tgtEl>
                                        <p:attrNameLst>
                                          <p:attrName>style.visibility</p:attrName>
                                        </p:attrNameLst>
                                      </p:cBhvr>
                                      <p:to>
                                        <p:strVal val="visible"/>
                                      </p:to>
                                    </p:set>
                                    <p:anim calcmode="lin" valueType="num">
                                      <p:cBhvr>
                                        <p:cTn id="58" dur="500" fill="hold"/>
                                        <p:tgtEl>
                                          <p:spTgt spid="71703"/>
                                        </p:tgtEl>
                                        <p:attrNameLst>
                                          <p:attrName>ppt_w</p:attrName>
                                        </p:attrNameLst>
                                      </p:cBhvr>
                                      <p:tavLst>
                                        <p:tav tm="0">
                                          <p:val>
                                            <p:fltVal val="0"/>
                                          </p:val>
                                        </p:tav>
                                        <p:tav tm="100000">
                                          <p:val>
                                            <p:strVal val="#ppt_w"/>
                                          </p:val>
                                        </p:tav>
                                      </p:tavLst>
                                    </p:anim>
                                    <p:anim calcmode="lin" valueType="num">
                                      <p:cBhvr>
                                        <p:cTn id="59" dur="500" fill="hold"/>
                                        <p:tgtEl>
                                          <p:spTgt spid="71703"/>
                                        </p:tgtEl>
                                        <p:attrNameLst>
                                          <p:attrName>ppt_h</p:attrName>
                                        </p:attrNameLst>
                                      </p:cBhvr>
                                      <p:tavLst>
                                        <p:tav tm="0">
                                          <p:val>
                                            <p:fltVal val="0"/>
                                          </p:val>
                                        </p:tav>
                                        <p:tav tm="100000">
                                          <p:val>
                                            <p:strVal val="#ppt_h"/>
                                          </p:val>
                                        </p:tav>
                                      </p:tavLst>
                                    </p:anim>
                                    <p:animEffect transition="in" filter="fade">
                                      <p:cBhvr>
                                        <p:cTn id="60" dur="500"/>
                                        <p:tgtEl>
                                          <p:spTgt spid="7170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3" presetClass="entr" presetSubtype="0" fill="hold" grpId="0" nodeType="clickEffect">
                                  <p:stCondLst>
                                    <p:cond delay="0"/>
                                  </p:stCondLst>
                                  <p:childTnLst>
                                    <p:set>
                                      <p:cBhvr>
                                        <p:cTn id="64" dur="1" fill="hold">
                                          <p:stCondLst>
                                            <p:cond delay="0"/>
                                          </p:stCondLst>
                                        </p:cTn>
                                        <p:tgtEl>
                                          <p:spTgt spid="71694"/>
                                        </p:tgtEl>
                                        <p:attrNameLst>
                                          <p:attrName>style.visibility</p:attrName>
                                        </p:attrNameLst>
                                      </p:cBhvr>
                                      <p:to>
                                        <p:strVal val="visible"/>
                                      </p:to>
                                    </p:set>
                                    <p:anim calcmode="lin" valueType="num">
                                      <p:cBhvr>
                                        <p:cTn id="65" dur="500" fill="hold"/>
                                        <p:tgtEl>
                                          <p:spTgt spid="71694"/>
                                        </p:tgtEl>
                                        <p:attrNameLst>
                                          <p:attrName>ppt_w</p:attrName>
                                        </p:attrNameLst>
                                      </p:cBhvr>
                                      <p:tavLst>
                                        <p:tav tm="0">
                                          <p:val>
                                            <p:fltVal val="0"/>
                                          </p:val>
                                        </p:tav>
                                        <p:tav tm="100000">
                                          <p:val>
                                            <p:strVal val="#ppt_w"/>
                                          </p:val>
                                        </p:tav>
                                      </p:tavLst>
                                    </p:anim>
                                    <p:anim calcmode="lin" valueType="num">
                                      <p:cBhvr>
                                        <p:cTn id="66" dur="500" fill="hold"/>
                                        <p:tgtEl>
                                          <p:spTgt spid="71694"/>
                                        </p:tgtEl>
                                        <p:attrNameLst>
                                          <p:attrName>ppt_h</p:attrName>
                                        </p:attrNameLst>
                                      </p:cBhvr>
                                      <p:tavLst>
                                        <p:tav tm="0">
                                          <p:val>
                                            <p:fltVal val="0"/>
                                          </p:val>
                                        </p:tav>
                                        <p:tav tm="100000">
                                          <p:val>
                                            <p:strVal val="#ppt_h"/>
                                          </p:val>
                                        </p:tav>
                                      </p:tavLst>
                                    </p:anim>
                                    <p:animEffect transition="in" filter="fade">
                                      <p:cBhvr>
                                        <p:cTn id="67" dur="500"/>
                                        <p:tgtEl>
                                          <p:spTgt spid="71694"/>
                                        </p:tgtEl>
                                      </p:cBhvr>
                                    </p:animEffect>
                                  </p:childTnLst>
                                </p:cTn>
                              </p:par>
                              <p:par>
                                <p:cTn id="68" presetID="18" presetClass="entr" presetSubtype="12" fill="hold" grpId="0" nodeType="withEffect">
                                  <p:stCondLst>
                                    <p:cond delay="0"/>
                                  </p:stCondLst>
                                  <p:childTnLst>
                                    <p:set>
                                      <p:cBhvr>
                                        <p:cTn id="69" dur="1" fill="hold">
                                          <p:stCondLst>
                                            <p:cond delay="0"/>
                                          </p:stCondLst>
                                        </p:cTn>
                                        <p:tgtEl>
                                          <p:spTgt spid="71769"/>
                                        </p:tgtEl>
                                        <p:attrNameLst>
                                          <p:attrName>style.visibility</p:attrName>
                                        </p:attrNameLst>
                                      </p:cBhvr>
                                      <p:to>
                                        <p:strVal val="visible"/>
                                      </p:to>
                                    </p:set>
                                    <p:animEffect transition="in" filter="strips(downLeft)">
                                      <p:cBhvr>
                                        <p:cTn id="70" dur="500"/>
                                        <p:tgtEl>
                                          <p:spTgt spid="71769"/>
                                        </p:tgtEl>
                                      </p:cBhvr>
                                    </p:animEffect>
                                  </p:childTnLst>
                                </p:cTn>
                              </p:par>
                              <p:par>
                                <p:cTn id="71" presetID="53" presetClass="entr" presetSubtype="0" fill="hold" grpId="0" nodeType="withEffect">
                                  <p:stCondLst>
                                    <p:cond delay="0"/>
                                  </p:stCondLst>
                                  <p:childTnLst>
                                    <p:set>
                                      <p:cBhvr>
                                        <p:cTn id="72" dur="1" fill="hold">
                                          <p:stCondLst>
                                            <p:cond delay="0"/>
                                          </p:stCondLst>
                                        </p:cTn>
                                        <p:tgtEl>
                                          <p:spTgt spid="71693"/>
                                        </p:tgtEl>
                                        <p:attrNameLst>
                                          <p:attrName>style.visibility</p:attrName>
                                        </p:attrNameLst>
                                      </p:cBhvr>
                                      <p:to>
                                        <p:strVal val="visible"/>
                                      </p:to>
                                    </p:set>
                                    <p:anim calcmode="lin" valueType="num">
                                      <p:cBhvr>
                                        <p:cTn id="73" dur="500" fill="hold"/>
                                        <p:tgtEl>
                                          <p:spTgt spid="71693"/>
                                        </p:tgtEl>
                                        <p:attrNameLst>
                                          <p:attrName>ppt_w</p:attrName>
                                        </p:attrNameLst>
                                      </p:cBhvr>
                                      <p:tavLst>
                                        <p:tav tm="0">
                                          <p:val>
                                            <p:fltVal val="0"/>
                                          </p:val>
                                        </p:tav>
                                        <p:tav tm="100000">
                                          <p:val>
                                            <p:strVal val="#ppt_w"/>
                                          </p:val>
                                        </p:tav>
                                      </p:tavLst>
                                    </p:anim>
                                    <p:anim calcmode="lin" valueType="num">
                                      <p:cBhvr>
                                        <p:cTn id="74" dur="500" fill="hold"/>
                                        <p:tgtEl>
                                          <p:spTgt spid="71693"/>
                                        </p:tgtEl>
                                        <p:attrNameLst>
                                          <p:attrName>ppt_h</p:attrName>
                                        </p:attrNameLst>
                                      </p:cBhvr>
                                      <p:tavLst>
                                        <p:tav tm="0">
                                          <p:val>
                                            <p:fltVal val="0"/>
                                          </p:val>
                                        </p:tav>
                                        <p:tav tm="100000">
                                          <p:val>
                                            <p:strVal val="#ppt_h"/>
                                          </p:val>
                                        </p:tav>
                                      </p:tavLst>
                                    </p:anim>
                                    <p:animEffect transition="in" filter="fade">
                                      <p:cBhvr>
                                        <p:cTn id="75" dur="500"/>
                                        <p:tgtEl>
                                          <p:spTgt spid="71693"/>
                                        </p:tgtEl>
                                      </p:cBhvr>
                                    </p:animEffect>
                                  </p:childTnLst>
                                </p:cTn>
                              </p:par>
                              <p:par>
                                <p:cTn id="76" presetID="53" presetClass="entr" presetSubtype="0" fill="hold" nodeType="withEffect">
                                  <p:stCondLst>
                                    <p:cond delay="0"/>
                                  </p:stCondLst>
                                  <p:childTnLst>
                                    <p:set>
                                      <p:cBhvr>
                                        <p:cTn id="77" dur="1" fill="hold">
                                          <p:stCondLst>
                                            <p:cond delay="0"/>
                                          </p:stCondLst>
                                        </p:cTn>
                                        <p:tgtEl>
                                          <p:spTgt spid="71779"/>
                                        </p:tgtEl>
                                        <p:attrNameLst>
                                          <p:attrName>style.visibility</p:attrName>
                                        </p:attrNameLst>
                                      </p:cBhvr>
                                      <p:to>
                                        <p:strVal val="visible"/>
                                      </p:to>
                                    </p:set>
                                    <p:anim calcmode="lin" valueType="num">
                                      <p:cBhvr>
                                        <p:cTn id="78" dur="500" fill="hold"/>
                                        <p:tgtEl>
                                          <p:spTgt spid="71779"/>
                                        </p:tgtEl>
                                        <p:attrNameLst>
                                          <p:attrName>ppt_w</p:attrName>
                                        </p:attrNameLst>
                                      </p:cBhvr>
                                      <p:tavLst>
                                        <p:tav tm="0">
                                          <p:val>
                                            <p:fltVal val="0"/>
                                          </p:val>
                                        </p:tav>
                                        <p:tav tm="100000">
                                          <p:val>
                                            <p:strVal val="#ppt_w"/>
                                          </p:val>
                                        </p:tav>
                                      </p:tavLst>
                                    </p:anim>
                                    <p:anim calcmode="lin" valueType="num">
                                      <p:cBhvr>
                                        <p:cTn id="79" dur="500" fill="hold"/>
                                        <p:tgtEl>
                                          <p:spTgt spid="71779"/>
                                        </p:tgtEl>
                                        <p:attrNameLst>
                                          <p:attrName>ppt_h</p:attrName>
                                        </p:attrNameLst>
                                      </p:cBhvr>
                                      <p:tavLst>
                                        <p:tav tm="0">
                                          <p:val>
                                            <p:fltVal val="0"/>
                                          </p:val>
                                        </p:tav>
                                        <p:tav tm="100000">
                                          <p:val>
                                            <p:strVal val="#ppt_h"/>
                                          </p:val>
                                        </p:tav>
                                      </p:tavLst>
                                    </p:anim>
                                    <p:animEffect transition="in" filter="fade">
                                      <p:cBhvr>
                                        <p:cTn id="80" dur="500"/>
                                        <p:tgtEl>
                                          <p:spTgt spid="71779"/>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3" presetClass="entr" presetSubtype="0" fill="hold" grpId="0" nodeType="clickEffect">
                                  <p:stCondLst>
                                    <p:cond delay="0"/>
                                  </p:stCondLst>
                                  <p:childTnLst>
                                    <p:set>
                                      <p:cBhvr>
                                        <p:cTn id="84" dur="1" fill="hold">
                                          <p:stCondLst>
                                            <p:cond delay="0"/>
                                          </p:stCondLst>
                                        </p:cTn>
                                        <p:tgtEl>
                                          <p:spTgt spid="71697"/>
                                        </p:tgtEl>
                                        <p:attrNameLst>
                                          <p:attrName>style.visibility</p:attrName>
                                        </p:attrNameLst>
                                      </p:cBhvr>
                                      <p:to>
                                        <p:strVal val="visible"/>
                                      </p:to>
                                    </p:set>
                                    <p:anim calcmode="lin" valueType="num">
                                      <p:cBhvr>
                                        <p:cTn id="85" dur="500" fill="hold"/>
                                        <p:tgtEl>
                                          <p:spTgt spid="71697"/>
                                        </p:tgtEl>
                                        <p:attrNameLst>
                                          <p:attrName>ppt_w</p:attrName>
                                        </p:attrNameLst>
                                      </p:cBhvr>
                                      <p:tavLst>
                                        <p:tav tm="0">
                                          <p:val>
                                            <p:fltVal val="0"/>
                                          </p:val>
                                        </p:tav>
                                        <p:tav tm="100000">
                                          <p:val>
                                            <p:strVal val="#ppt_w"/>
                                          </p:val>
                                        </p:tav>
                                      </p:tavLst>
                                    </p:anim>
                                    <p:anim calcmode="lin" valueType="num">
                                      <p:cBhvr>
                                        <p:cTn id="86" dur="500" fill="hold"/>
                                        <p:tgtEl>
                                          <p:spTgt spid="71697"/>
                                        </p:tgtEl>
                                        <p:attrNameLst>
                                          <p:attrName>ppt_h</p:attrName>
                                        </p:attrNameLst>
                                      </p:cBhvr>
                                      <p:tavLst>
                                        <p:tav tm="0">
                                          <p:val>
                                            <p:fltVal val="0"/>
                                          </p:val>
                                        </p:tav>
                                        <p:tav tm="100000">
                                          <p:val>
                                            <p:strVal val="#ppt_h"/>
                                          </p:val>
                                        </p:tav>
                                      </p:tavLst>
                                    </p:anim>
                                    <p:animEffect transition="in" filter="fade">
                                      <p:cBhvr>
                                        <p:cTn id="87" dur="500"/>
                                        <p:tgtEl>
                                          <p:spTgt spid="71697"/>
                                        </p:tgtEl>
                                      </p:cBhvr>
                                    </p:animEffect>
                                  </p:childTnLst>
                                </p:cTn>
                              </p:par>
                              <p:par>
                                <p:cTn id="88" presetID="53" presetClass="entr" presetSubtype="0" fill="hold" grpId="0" nodeType="withEffect">
                                  <p:stCondLst>
                                    <p:cond delay="0"/>
                                  </p:stCondLst>
                                  <p:childTnLst>
                                    <p:set>
                                      <p:cBhvr>
                                        <p:cTn id="89" dur="1" fill="hold">
                                          <p:stCondLst>
                                            <p:cond delay="0"/>
                                          </p:stCondLst>
                                        </p:cTn>
                                        <p:tgtEl>
                                          <p:spTgt spid="71721"/>
                                        </p:tgtEl>
                                        <p:attrNameLst>
                                          <p:attrName>style.visibility</p:attrName>
                                        </p:attrNameLst>
                                      </p:cBhvr>
                                      <p:to>
                                        <p:strVal val="visible"/>
                                      </p:to>
                                    </p:set>
                                    <p:anim calcmode="lin" valueType="num">
                                      <p:cBhvr>
                                        <p:cTn id="90" dur="500" fill="hold"/>
                                        <p:tgtEl>
                                          <p:spTgt spid="71721"/>
                                        </p:tgtEl>
                                        <p:attrNameLst>
                                          <p:attrName>ppt_w</p:attrName>
                                        </p:attrNameLst>
                                      </p:cBhvr>
                                      <p:tavLst>
                                        <p:tav tm="0">
                                          <p:val>
                                            <p:fltVal val="0"/>
                                          </p:val>
                                        </p:tav>
                                        <p:tav tm="100000">
                                          <p:val>
                                            <p:strVal val="#ppt_w"/>
                                          </p:val>
                                        </p:tav>
                                      </p:tavLst>
                                    </p:anim>
                                    <p:anim calcmode="lin" valueType="num">
                                      <p:cBhvr>
                                        <p:cTn id="91" dur="500" fill="hold"/>
                                        <p:tgtEl>
                                          <p:spTgt spid="71721"/>
                                        </p:tgtEl>
                                        <p:attrNameLst>
                                          <p:attrName>ppt_h</p:attrName>
                                        </p:attrNameLst>
                                      </p:cBhvr>
                                      <p:tavLst>
                                        <p:tav tm="0">
                                          <p:val>
                                            <p:fltVal val="0"/>
                                          </p:val>
                                        </p:tav>
                                        <p:tav tm="100000">
                                          <p:val>
                                            <p:strVal val="#ppt_h"/>
                                          </p:val>
                                        </p:tav>
                                      </p:tavLst>
                                    </p:anim>
                                    <p:animEffect transition="in" filter="fade">
                                      <p:cBhvr>
                                        <p:cTn id="92" dur="500"/>
                                        <p:tgtEl>
                                          <p:spTgt spid="71721"/>
                                        </p:tgtEl>
                                      </p:cBhvr>
                                    </p:animEffect>
                                  </p:childTnLst>
                                </p:cTn>
                              </p:par>
                              <p:par>
                                <p:cTn id="93" presetID="53" presetClass="entr" presetSubtype="0" fill="hold" nodeType="withEffect">
                                  <p:stCondLst>
                                    <p:cond delay="0"/>
                                  </p:stCondLst>
                                  <p:childTnLst>
                                    <p:set>
                                      <p:cBhvr>
                                        <p:cTn id="94" dur="1" fill="hold">
                                          <p:stCondLst>
                                            <p:cond delay="0"/>
                                          </p:stCondLst>
                                        </p:cTn>
                                        <p:tgtEl>
                                          <p:spTgt spid="71780"/>
                                        </p:tgtEl>
                                        <p:attrNameLst>
                                          <p:attrName>style.visibility</p:attrName>
                                        </p:attrNameLst>
                                      </p:cBhvr>
                                      <p:to>
                                        <p:strVal val="visible"/>
                                      </p:to>
                                    </p:set>
                                    <p:anim calcmode="lin" valueType="num">
                                      <p:cBhvr>
                                        <p:cTn id="95" dur="500" fill="hold"/>
                                        <p:tgtEl>
                                          <p:spTgt spid="71780"/>
                                        </p:tgtEl>
                                        <p:attrNameLst>
                                          <p:attrName>ppt_w</p:attrName>
                                        </p:attrNameLst>
                                      </p:cBhvr>
                                      <p:tavLst>
                                        <p:tav tm="0">
                                          <p:val>
                                            <p:fltVal val="0"/>
                                          </p:val>
                                        </p:tav>
                                        <p:tav tm="100000">
                                          <p:val>
                                            <p:strVal val="#ppt_w"/>
                                          </p:val>
                                        </p:tav>
                                      </p:tavLst>
                                    </p:anim>
                                    <p:anim calcmode="lin" valueType="num">
                                      <p:cBhvr>
                                        <p:cTn id="96" dur="500" fill="hold"/>
                                        <p:tgtEl>
                                          <p:spTgt spid="71780"/>
                                        </p:tgtEl>
                                        <p:attrNameLst>
                                          <p:attrName>ppt_h</p:attrName>
                                        </p:attrNameLst>
                                      </p:cBhvr>
                                      <p:tavLst>
                                        <p:tav tm="0">
                                          <p:val>
                                            <p:fltVal val="0"/>
                                          </p:val>
                                        </p:tav>
                                        <p:tav tm="100000">
                                          <p:val>
                                            <p:strVal val="#ppt_h"/>
                                          </p:val>
                                        </p:tav>
                                      </p:tavLst>
                                    </p:anim>
                                    <p:animEffect transition="in" filter="fade">
                                      <p:cBhvr>
                                        <p:cTn id="97" dur="500"/>
                                        <p:tgtEl>
                                          <p:spTgt spid="71780"/>
                                        </p:tgtEl>
                                      </p:cBhvr>
                                    </p:animEffect>
                                  </p:childTnLst>
                                </p:cTn>
                              </p:par>
                              <p:par>
                                <p:cTn id="98" presetID="53" presetClass="entr" presetSubtype="0" fill="hold" grpId="0" nodeType="withEffect">
                                  <p:stCondLst>
                                    <p:cond delay="0"/>
                                  </p:stCondLst>
                                  <p:childTnLst>
                                    <p:set>
                                      <p:cBhvr>
                                        <p:cTn id="99" dur="1" fill="hold">
                                          <p:stCondLst>
                                            <p:cond delay="0"/>
                                          </p:stCondLst>
                                        </p:cTn>
                                        <p:tgtEl>
                                          <p:spTgt spid="71770"/>
                                        </p:tgtEl>
                                        <p:attrNameLst>
                                          <p:attrName>style.visibility</p:attrName>
                                        </p:attrNameLst>
                                      </p:cBhvr>
                                      <p:to>
                                        <p:strVal val="visible"/>
                                      </p:to>
                                    </p:set>
                                    <p:anim calcmode="lin" valueType="num">
                                      <p:cBhvr>
                                        <p:cTn id="100" dur="500" fill="hold"/>
                                        <p:tgtEl>
                                          <p:spTgt spid="71770"/>
                                        </p:tgtEl>
                                        <p:attrNameLst>
                                          <p:attrName>ppt_w</p:attrName>
                                        </p:attrNameLst>
                                      </p:cBhvr>
                                      <p:tavLst>
                                        <p:tav tm="0">
                                          <p:val>
                                            <p:fltVal val="0"/>
                                          </p:val>
                                        </p:tav>
                                        <p:tav tm="100000">
                                          <p:val>
                                            <p:strVal val="#ppt_w"/>
                                          </p:val>
                                        </p:tav>
                                      </p:tavLst>
                                    </p:anim>
                                    <p:anim calcmode="lin" valueType="num">
                                      <p:cBhvr>
                                        <p:cTn id="101" dur="500" fill="hold"/>
                                        <p:tgtEl>
                                          <p:spTgt spid="71770"/>
                                        </p:tgtEl>
                                        <p:attrNameLst>
                                          <p:attrName>ppt_h</p:attrName>
                                        </p:attrNameLst>
                                      </p:cBhvr>
                                      <p:tavLst>
                                        <p:tav tm="0">
                                          <p:val>
                                            <p:fltVal val="0"/>
                                          </p:val>
                                        </p:tav>
                                        <p:tav tm="100000">
                                          <p:val>
                                            <p:strVal val="#ppt_h"/>
                                          </p:val>
                                        </p:tav>
                                      </p:tavLst>
                                    </p:anim>
                                    <p:animEffect transition="in" filter="fade">
                                      <p:cBhvr>
                                        <p:cTn id="102" dur="500"/>
                                        <p:tgtEl>
                                          <p:spTgt spid="71770"/>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71771"/>
                                        </p:tgtEl>
                                        <p:attrNameLst>
                                          <p:attrName>style.visibility</p:attrName>
                                        </p:attrNameLst>
                                      </p:cBhvr>
                                      <p:to>
                                        <p:strVal val="visible"/>
                                      </p:to>
                                    </p:set>
                                    <p:anim calcmode="lin" valueType="num">
                                      <p:cBhvr>
                                        <p:cTn id="107" dur="500" fill="hold"/>
                                        <p:tgtEl>
                                          <p:spTgt spid="71771"/>
                                        </p:tgtEl>
                                        <p:attrNameLst>
                                          <p:attrName>ppt_w</p:attrName>
                                        </p:attrNameLst>
                                      </p:cBhvr>
                                      <p:tavLst>
                                        <p:tav tm="0">
                                          <p:val>
                                            <p:fltVal val="0"/>
                                          </p:val>
                                        </p:tav>
                                        <p:tav tm="100000">
                                          <p:val>
                                            <p:strVal val="#ppt_w"/>
                                          </p:val>
                                        </p:tav>
                                      </p:tavLst>
                                    </p:anim>
                                    <p:anim calcmode="lin" valueType="num">
                                      <p:cBhvr>
                                        <p:cTn id="108" dur="500" fill="hold"/>
                                        <p:tgtEl>
                                          <p:spTgt spid="71771"/>
                                        </p:tgtEl>
                                        <p:attrNameLst>
                                          <p:attrName>ppt_h</p:attrName>
                                        </p:attrNameLst>
                                      </p:cBhvr>
                                      <p:tavLst>
                                        <p:tav tm="0">
                                          <p:val>
                                            <p:fltVal val="0"/>
                                          </p:val>
                                        </p:tav>
                                        <p:tav tm="100000">
                                          <p:val>
                                            <p:strVal val="#ppt_h"/>
                                          </p:val>
                                        </p:tav>
                                      </p:tavLst>
                                    </p:anim>
                                    <p:animEffect transition="in" filter="fade">
                                      <p:cBhvr>
                                        <p:cTn id="109" dur="500"/>
                                        <p:tgtEl>
                                          <p:spTgt spid="71771"/>
                                        </p:tgtEl>
                                      </p:cBhvr>
                                    </p:animEffect>
                                  </p:childTnLst>
                                </p:cTn>
                              </p:par>
                              <p:par>
                                <p:cTn id="110" presetID="53" presetClass="entr" presetSubtype="0" fill="hold" nodeType="withEffect">
                                  <p:stCondLst>
                                    <p:cond delay="0"/>
                                  </p:stCondLst>
                                  <p:childTnLst>
                                    <p:set>
                                      <p:cBhvr>
                                        <p:cTn id="111" dur="1" fill="hold">
                                          <p:stCondLst>
                                            <p:cond delay="0"/>
                                          </p:stCondLst>
                                        </p:cTn>
                                        <p:tgtEl>
                                          <p:spTgt spid="71781"/>
                                        </p:tgtEl>
                                        <p:attrNameLst>
                                          <p:attrName>style.visibility</p:attrName>
                                        </p:attrNameLst>
                                      </p:cBhvr>
                                      <p:to>
                                        <p:strVal val="visible"/>
                                      </p:to>
                                    </p:set>
                                    <p:anim calcmode="lin" valueType="num">
                                      <p:cBhvr>
                                        <p:cTn id="112" dur="500" fill="hold"/>
                                        <p:tgtEl>
                                          <p:spTgt spid="71781"/>
                                        </p:tgtEl>
                                        <p:attrNameLst>
                                          <p:attrName>ppt_w</p:attrName>
                                        </p:attrNameLst>
                                      </p:cBhvr>
                                      <p:tavLst>
                                        <p:tav tm="0">
                                          <p:val>
                                            <p:fltVal val="0"/>
                                          </p:val>
                                        </p:tav>
                                        <p:tav tm="100000">
                                          <p:val>
                                            <p:strVal val="#ppt_w"/>
                                          </p:val>
                                        </p:tav>
                                      </p:tavLst>
                                    </p:anim>
                                    <p:anim calcmode="lin" valueType="num">
                                      <p:cBhvr>
                                        <p:cTn id="113" dur="500" fill="hold"/>
                                        <p:tgtEl>
                                          <p:spTgt spid="71781"/>
                                        </p:tgtEl>
                                        <p:attrNameLst>
                                          <p:attrName>ppt_h</p:attrName>
                                        </p:attrNameLst>
                                      </p:cBhvr>
                                      <p:tavLst>
                                        <p:tav tm="0">
                                          <p:val>
                                            <p:fltVal val="0"/>
                                          </p:val>
                                        </p:tav>
                                        <p:tav tm="100000">
                                          <p:val>
                                            <p:strVal val="#ppt_h"/>
                                          </p:val>
                                        </p:tav>
                                      </p:tavLst>
                                    </p:anim>
                                    <p:animEffect transition="in" filter="fade">
                                      <p:cBhvr>
                                        <p:cTn id="114" dur="500"/>
                                        <p:tgtEl>
                                          <p:spTgt spid="71781"/>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53" presetClass="entr" presetSubtype="0" fill="hold" grpId="0" nodeType="clickEffect">
                                  <p:stCondLst>
                                    <p:cond delay="0"/>
                                  </p:stCondLst>
                                  <p:childTnLst>
                                    <p:set>
                                      <p:cBhvr>
                                        <p:cTn id="118" dur="1" fill="hold">
                                          <p:stCondLst>
                                            <p:cond delay="0"/>
                                          </p:stCondLst>
                                        </p:cTn>
                                        <p:tgtEl>
                                          <p:spTgt spid="71718"/>
                                        </p:tgtEl>
                                        <p:attrNameLst>
                                          <p:attrName>style.visibility</p:attrName>
                                        </p:attrNameLst>
                                      </p:cBhvr>
                                      <p:to>
                                        <p:strVal val="visible"/>
                                      </p:to>
                                    </p:set>
                                    <p:anim calcmode="lin" valueType="num">
                                      <p:cBhvr>
                                        <p:cTn id="119" dur="500" fill="hold"/>
                                        <p:tgtEl>
                                          <p:spTgt spid="71718"/>
                                        </p:tgtEl>
                                        <p:attrNameLst>
                                          <p:attrName>ppt_w</p:attrName>
                                        </p:attrNameLst>
                                      </p:cBhvr>
                                      <p:tavLst>
                                        <p:tav tm="0">
                                          <p:val>
                                            <p:fltVal val="0"/>
                                          </p:val>
                                        </p:tav>
                                        <p:tav tm="100000">
                                          <p:val>
                                            <p:strVal val="#ppt_w"/>
                                          </p:val>
                                        </p:tav>
                                      </p:tavLst>
                                    </p:anim>
                                    <p:anim calcmode="lin" valueType="num">
                                      <p:cBhvr>
                                        <p:cTn id="120" dur="500" fill="hold"/>
                                        <p:tgtEl>
                                          <p:spTgt spid="71718"/>
                                        </p:tgtEl>
                                        <p:attrNameLst>
                                          <p:attrName>ppt_h</p:attrName>
                                        </p:attrNameLst>
                                      </p:cBhvr>
                                      <p:tavLst>
                                        <p:tav tm="0">
                                          <p:val>
                                            <p:fltVal val="0"/>
                                          </p:val>
                                        </p:tav>
                                        <p:tav tm="100000">
                                          <p:val>
                                            <p:strVal val="#ppt_h"/>
                                          </p:val>
                                        </p:tav>
                                      </p:tavLst>
                                    </p:anim>
                                    <p:animEffect transition="in" filter="fade">
                                      <p:cBhvr>
                                        <p:cTn id="121" dur="500"/>
                                        <p:tgtEl>
                                          <p:spTgt spid="71718"/>
                                        </p:tgtEl>
                                      </p:cBhvr>
                                    </p:animEffect>
                                  </p:childTnLst>
                                </p:cTn>
                              </p:par>
                              <p:par>
                                <p:cTn id="122" presetID="53" presetClass="entr" presetSubtype="0" fill="hold" grpId="0" nodeType="withEffect">
                                  <p:stCondLst>
                                    <p:cond delay="0"/>
                                  </p:stCondLst>
                                  <p:childTnLst>
                                    <p:set>
                                      <p:cBhvr>
                                        <p:cTn id="123" dur="1" fill="hold">
                                          <p:stCondLst>
                                            <p:cond delay="0"/>
                                          </p:stCondLst>
                                        </p:cTn>
                                        <p:tgtEl>
                                          <p:spTgt spid="71731"/>
                                        </p:tgtEl>
                                        <p:attrNameLst>
                                          <p:attrName>style.visibility</p:attrName>
                                        </p:attrNameLst>
                                      </p:cBhvr>
                                      <p:to>
                                        <p:strVal val="visible"/>
                                      </p:to>
                                    </p:set>
                                    <p:anim calcmode="lin" valueType="num">
                                      <p:cBhvr>
                                        <p:cTn id="124" dur="500" fill="hold"/>
                                        <p:tgtEl>
                                          <p:spTgt spid="71731"/>
                                        </p:tgtEl>
                                        <p:attrNameLst>
                                          <p:attrName>ppt_w</p:attrName>
                                        </p:attrNameLst>
                                      </p:cBhvr>
                                      <p:tavLst>
                                        <p:tav tm="0">
                                          <p:val>
                                            <p:fltVal val="0"/>
                                          </p:val>
                                        </p:tav>
                                        <p:tav tm="100000">
                                          <p:val>
                                            <p:strVal val="#ppt_w"/>
                                          </p:val>
                                        </p:tav>
                                      </p:tavLst>
                                    </p:anim>
                                    <p:anim calcmode="lin" valueType="num">
                                      <p:cBhvr>
                                        <p:cTn id="125" dur="500" fill="hold"/>
                                        <p:tgtEl>
                                          <p:spTgt spid="71731"/>
                                        </p:tgtEl>
                                        <p:attrNameLst>
                                          <p:attrName>ppt_h</p:attrName>
                                        </p:attrNameLst>
                                      </p:cBhvr>
                                      <p:tavLst>
                                        <p:tav tm="0">
                                          <p:val>
                                            <p:fltVal val="0"/>
                                          </p:val>
                                        </p:tav>
                                        <p:tav tm="100000">
                                          <p:val>
                                            <p:strVal val="#ppt_h"/>
                                          </p:val>
                                        </p:tav>
                                      </p:tavLst>
                                    </p:anim>
                                    <p:animEffect transition="in" filter="fade">
                                      <p:cBhvr>
                                        <p:cTn id="126" dur="500"/>
                                        <p:tgtEl>
                                          <p:spTgt spid="71731"/>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8" presetClass="entr" presetSubtype="6" fill="hold" grpId="0" nodeType="clickEffect">
                                  <p:stCondLst>
                                    <p:cond delay="0"/>
                                  </p:stCondLst>
                                  <p:childTnLst>
                                    <p:set>
                                      <p:cBhvr>
                                        <p:cTn id="130" dur="1" fill="hold">
                                          <p:stCondLst>
                                            <p:cond delay="0"/>
                                          </p:stCondLst>
                                        </p:cTn>
                                        <p:tgtEl>
                                          <p:spTgt spid="71725"/>
                                        </p:tgtEl>
                                        <p:attrNameLst>
                                          <p:attrName>style.visibility</p:attrName>
                                        </p:attrNameLst>
                                      </p:cBhvr>
                                      <p:to>
                                        <p:strVal val="visible"/>
                                      </p:to>
                                    </p:set>
                                    <p:animEffect transition="in" filter="strips(downRight)">
                                      <p:cBhvr>
                                        <p:cTn id="131" dur="500"/>
                                        <p:tgtEl>
                                          <p:spTgt spid="71725"/>
                                        </p:tgtEl>
                                      </p:cBhvr>
                                    </p:animEffect>
                                  </p:childTnLst>
                                </p:cTn>
                              </p:par>
                              <p:par>
                                <p:cTn id="132" presetID="18" presetClass="entr" presetSubtype="6" fill="hold" grpId="0" nodeType="withEffect">
                                  <p:stCondLst>
                                    <p:cond delay="0"/>
                                  </p:stCondLst>
                                  <p:childTnLst>
                                    <p:set>
                                      <p:cBhvr>
                                        <p:cTn id="133" dur="1" fill="hold">
                                          <p:stCondLst>
                                            <p:cond delay="0"/>
                                          </p:stCondLst>
                                        </p:cTn>
                                        <p:tgtEl>
                                          <p:spTgt spid="71768"/>
                                        </p:tgtEl>
                                        <p:attrNameLst>
                                          <p:attrName>style.visibility</p:attrName>
                                        </p:attrNameLst>
                                      </p:cBhvr>
                                      <p:to>
                                        <p:strVal val="visible"/>
                                      </p:to>
                                    </p:set>
                                    <p:animEffect transition="in" filter="strips(downRight)">
                                      <p:cBhvr>
                                        <p:cTn id="134" dur="500"/>
                                        <p:tgtEl>
                                          <p:spTgt spid="71768"/>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53" presetClass="entr" presetSubtype="0" fill="hold" grpId="0" nodeType="clickEffect">
                                  <p:stCondLst>
                                    <p:cond delay="0"/>
                                  </p:stCondLst>
                                  <p:childTnLst>
                                    <p:set>
                                      <p:cBhvr>
                                        <p:cTn id="138" dur="1" fill="hold">
                                          <p:stCondLst>
                                            <p:cond delay="0"/>
                                          </p:stCondLst>
                                        </p:cTn>
                                        <p:tgtEl>
                                          <p:spTgt spid="71777"/>
                                        </p:tgtEl>
                                        <p:attrNameLst>
                                          <p:attrName>style.visibility</p:attrName>
                                        </p:attrNameLst>
                                      </p:cBhvr>
                                      <p:to>
                                        <p:strVal val="visible"/>
                                      </p:to>
                                    </p:set>
                                    <p:anim calcmode="lin" valueType="num">
                                      <p:cBhvr>
                                        <p:cTn id="139" dur="500" fill="hold"/>
                                        <p:tgtEl>
                                          <p:spTgt spid="71777"/>
                                        </p:tgtEl>
                                        <p:attrNameLst>
                                          <p:attrName>ppt_w</p:attrName>
                                        </p:attrNameLst>
                                      </p:cBhvr>
                                      <p:tavLst>
                                        <p:tav tm="0">
                                          <p:val>
                                            <p:fltVal val="0"/>
                                          </p:val>
                                        </p:tav>
                                        <p:tav tm="100000">
                                          <p:val>
                                            <p:strVal val="#ppt_w"/>
                                          </p:val>
                                        </p:tav>
                                      </p:tavLst>
                                    </p:anim>
                                    <p:anim calcmode="lin" valueType="num">
                                      <p:cBhvr>
                                        <p:cTn id="140" dur="500" fill="hold"/>
                                        <p:tgtEl>
                                          <p:spTgt spid="71777"/>
                                        </p:tgtEl>
                                        <p:attrNameLst>
                                          <p:attrName>ppt_h</p:attrName>
                                        </p:attrNameLst>
                                      </p:cBhvr>
                                      <p:tavLst>
                                        <p:tav tm="0">
                                          <p:val>
                                            <p:fltVal val="0"/>
                                          </p:val>
                                        </p:tav>
                                        <p:tav tm="100000">
                                          <p:val>
                                            <p:strVal val="#ppt_h"/>
                                          </p:val>
                                        </p:tav>
                                      </p:tavLst>
                                    </p:anim>
                                    <p:animEffect transition="in" filter="fade">
                                      <p:cBhvr>
                                        <p:cTn id="141" dur="500"/>
                                        <p:tgtEl>
                                          <p:spTgt spid="71777"/>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53" presetClass="entr" presetSubtype="0" fill="hold" grpId="0" nodeType="clickEffect">
                                  <p:stCondLst>
                                    <p:cond delay="0"/>
                                  </p:stCondLst>
                                  <p:childTnLst>
                                    <p:set>
                                      <p:cBhvr>
                                        <p:cTn id="145" dur="1" fill="hold">
                                          <p:stCondLst>
                                            <p:cond delay="0"/>
                                          </p:stCondLst>
                                        </p:cTn>
                                        <p:tgtEl>
                                          <p:spTgt spid="71776"/>
                                        </p:tgtEl>
                                        <p:attrNameLst>
                                          <p:attrName>style.visibility</p:attrName>
                                        </p:attrNameLst>
                                      </p:cBhvr>
                                      <p:to>
                                        <p:strVal val="visible"/>
                                      </p:to>
                                    </p:set>
                                    <p:anim calcmode="lin" valueType="num">
                                      <p:cBhvr>
                                        <p:cTn id="146" dur="500" fill="hold"/>
                                        <p:tgtEl>
                                          <p:spTgt spid="71776"/>
                                        </p:tgtEl>
                                        <p:attrNameLst>
                                          <p:attrName>ppt_w</p:attrName>
                                        </p:attrNameLst>
                                      </p:cBhvr>
                                      <p:tavLst>
                                        <p:tav tm="0">
                                          <p:val>
                                            <p:fltVal val="0"/>
                                          </p:val>
                                        </p:tav>
                                        <p:tav tm="100000">
                                          <p:val>
                                            <p:strVal val="#ppt_w"/>
                                          </p:val>
                                        </p:tav>
                                      </p:tavLst>
                                    </p:anim>
                                    <p:anim calcmode="lin" valueType="num">
                                      <p:cBhvr>
                                        <p:cTn id="147" dur="500" fill="hold"/>
                                        <p:tgtEl>
                                          <p:spTgt spid="71776"/>
                                        </p:tgtEl>
                                        <p:attrNameLst>
                                          <p:attrName>ppt_h</p:attrName>
                                        </p:attrNameLst>
                                      </p:cBhvr>
                                      <p:tavLst>
                                        <p:tav tm="0">
                                          <p:val>
                                            <p:fltVal val="0"/>
                                          </p:val>
                                        </p:tav>
                                        <p:tav tm="100000">
                                          <p:val>
                                            <p:strVal val="#ppt_h"/>
                                          </p:val>
                                        </p:tav>
                                      </p:tavLst>
                                    </p:anim>
                                    <p:animEffect transition="in" filter="fade">
                                      <p:cBhvr>
                                        <p:cTn id="148" dur="500"/>
                                        <p:tgtEl>
                                          <p:spTgt spid="71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9" grpId="0" animBg="1"/>
      <p:bldP spid="71693" grpId="0" animBg="1"/>
      <p:bldP spid="71694" grpId="0"/>
      <p:bldP spid="71697" grpId="0"/>
      <p:bldP spid="71690" grpId="0" animBg="1"/>
      <p:bldP spid="71703" grpId="0"/>
      <p:bldP spid="71715" grpId="0" animBg="1"/>
      <p:bldP spid="71716" grpId="0" animBg="1"/>
      <p:bldP spid="71717" grpId="0" animBg="1"/>
      <p:bldP spid="71718" grpId="0" animBg="1"/>
      <p:bldP spid="71721" grpId="0" animBg="1"/>
      <p:bldP spid="71725" grpId="0"/>
      <p:bldP spid="71731" grpId="0"/>
      <p:bldP spid="71764" grpId="0"/>
      <p:bldP spid="71765" grpId="0"/>
      <p:bldP spid="71766" grpId="0"/>
      <p:bldP spid="71768" grpId="0" animBg="1"/>
      <p:bldP spid="71769" grpId="0" animBg="1"/>
      <p:bldP spid="71770" grpId="0" animBg="1"/>
      <p:bldP spid="71771" grpId="0" animBg="1"/>
      <p:bldP spid="71775" grpId="0"/>
      <p:bldP spid="71776" grpId="0"/>
      <p:bldP spid="71777" grpId="0"/>
      <p:bldP spid="7177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5" descr="Parchemin"/>
          <p:cNvSpPr txBox="1">
            <a:spLocks noChangeArrowheads="1"/>
          </p:cNvSpPr>
          <p:nvPr/>
        </p:nvSpPr>
        <p:spPr bwMode="auto">
          <a:xfrm>
            <a:off x="539750" y="260350"/>
            <a:ext cx="8208963"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Trigger asynchrone, c’est quoi ?</a:t>
            </a:r>
          </a:p>
          <a:p>
            <a:pPr eaLnBrk="1" hangingPunct="1"/>
            <a:endParaRPr lang="fr-FR" sz="2800" b="1">
              <a:solidFill>
                <a:schemeClr val="accent2"/>
              </a:solidFill>
            </a:endParaRPr>
          </a:p>
          <a:p>
            <a:pPr eaLnBrk="1" hangingPunct="1"/>
            <a:r>
              <a:rPr lang="fr-FR" sz="1800"/>
              <a:t>Comment minimiser le temps mort?</a:t>
            </a:r>
          </a:p>
          <a:p>
            <a:pPr eaLnBrk="1" hangingPunct="1"/>
            <a:r>
              <a:rPr lang="fr-FR" sz="1800"/>
              <a:t>Comment éviter ces kilomètres de câbles ?</a:t>
            </a:r>
          </a:p>
          <a:p>
            <a:pPr eaLnBrk="1" hangingPunct="1"/>
            <a:endParaRPr lang="fr-FR" sz="1800"/>
          </a:p>
          <a:p>
            <a:pPr eaLnBrk="1" hangingPunct="1"/>
            <a:r>
              <a:rPr lang="fr-FR" sz="1800"/>
              <a:t>Il faut mettre en place un </a:t>
            </a:r>
            <a:r>
              <a:rPr lang="fr-FR" sz="1800" b="1"/>
              <a:t>trigger local</a:t>
            </a:r>
            <a:r>
              <a:rPr lang="fr-FR" sz="1800"/>
              <a:t> à la voie:</a:t>
            </a:r>
          </a:p>
          <a:p>
            <a:pPr eaLnBrk="1" hangingPunct="1"/>
            <a:r>
              <a:rPr lang="fr-FR" sz="1800"/>
              <a:t>	</a:t>
            </a:r>
            <a:r>
              <a:rPr lang="fr-FR" sz="1800">
                <a:sym typeface="Wingdings" pitchFamily="2" charset="2"/>
              </a:rPr>
              <a:t></a:t>
            </a:r>
            <a:r>
              <a:rPr lang="fr-FR" sz="1800"/>
              <a:t> chaque déclenchement individuel (CFD) entraine le traitement 	analogique du signal .</a:t>
            </a:r>
          </a:p>
          <a:p>
            <a:pPr eaLnBrk="1" hangingPunct="1"/>
            <a:endParaRPr lang="fr-FR" sz="1800"/>
          </a:p>
          <a:p>
            <a:pPr eaLnBrk="1" hangingPunct="1"/>
            <a:r>
              <a:rPr lang="fr-FR" sz="1800"/>
              <a:t>Malgré tout il y a encore un Trigger général pour validation ou non de l’évènement =&gt; codage et lecture</a:t>
            </a:r>
          </a:p>
        </p:txBody>
      </p:sp>
      <p:sp>
        <p:nvSpPr>
          <p:cNvPr id="11" name="Espace réservé du numéro de diapositive 9"/>
          <p:cNvSpPr>
            <a:spLocks noGrp="1"/>
          </p:cNvSpPr>
          <p:nvPr>
            <p:ph type="sldNum" sz="quarter" idx="12"/>
          </p:nvPr>
        </p:nvSpPr>
        <p:spPr>
          <a:xfrm>
            <a:off x="7924800" y="6356350"/>
            <a:ext cx="762000" cy="365125"/>
          </a:xfrm>
        </p:spPr>
        <p:txBody>
          <a:bodyPr/>
          <a:lstStyle/>
          <a:p>
            <a:pPr>
              <a:defRPr/>
            </a:pPr>
            <a:fld id="{EB482695-B650-4EEF-9FAF-331B067B0749}" type="slidenum">
              <a:rPr lang="fr-FR">
                <a:solidFill>
                  <a:schemeClr val="tx1">
                    <a:lumMod val="50000"/>
                    <a:lumOff val="50000"/>
                  </a:schemeClr>
                </a:solidFill>
              </a:rPr>
              <a:pPr>
                <a:defRPr/>
              </a:pPr>
              <a:t>43</a:t>
            </a:fld>
            <a:endParaRPr lang="fr-FR" dirty="0">
              <a:solidFill>
                <a:schemeClr val="tx1">
                  <a:lumMod val="50000"/>
                  <a:lumOff val="50000"/>
                </a:schemeClr>
              </a:solidFill>
            </a:endParaRPr>
          </a:p>
        </p:txBody>
      </p:sp>
      <p:pic>
        <p:nvPicPr>
          <p:cNvPr id="76812" name="Picture 12" descr="trigger asynchr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875" y="3789363"/>
            <a:ext cx="4332288"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76814" name="Text Box 14"/>
          <p:cNvSpPr txBox="1">
            <a:spLocks noChangeArrowheads="1"/>
          </p:cNvSpPr>
          <p:nvPr/>
        </p:nvSpPr>
        <p:spPr bwMode="auto">
          <a:xfrm>
            <a:off x="611188" y="3933825"/>
            <a:ext cx="18002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Exemple:</a:t>
            </a:r>
            <a:r>
              <a:rPr lang="fr-F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6812"/>
                                        </p:tgtEl>
                                        <p:attrNameLst>
                                          <p:attrName>style.visibility</p:attrName>
                                        </p:attrNameLst>
                                      </p:cBhvr>
                                      <p:to>
                                        <p:strVal val="visible"/>
                                      </p:to>
                                    </p:set>
                                    <p:anim calcmode="lin" valueType="num">
                                      <p:cBhvr>
                                        <p:cTn id="7" dur="500" fill="hold"/>
                                        <p:tgtEl>
                                          <p:spTgt spid="76812"/>
                                        </p:tgtEl>
                                        <p:attrNameLst>
                                          <p:attrName>ppt_w</p:attrName>
                                        </p:attrNameLst>
                                      </p:cBhvr>
                                      <p:tavLst>
                                        <p:tav tm="0">
                                          <p:val>
                                            <p:fltVal val="0"/>
                                          </p:val>
                                        </p:tav>
                                        <p:tav tm="100000">
                                          <p:val>
                                            <p:strVal val="#ppt_w"/>
                                          </p:val>
                                        </p:tav>
                                      </p:tavLst>
                                    </p:anim>
                                    <p:anim calcmode="lin" valueType="num">
                                      <p:cBhvr>
                                        <p:cTn id="8" dur="500" fill="hold"/>
                                        <p:tgtEl>
                                          <p:spTgt spid="76812"/>
                                        </p:tgtEl>
                                        <p:attrNameLst>
                                          <p:attrName>ppt_h</p:attrName>
                                        </p:attrNameLst>
                                      </p:cBhvr>
                                      <p:tavLst>
                                        <p:tav tm="0">
                                          <p:val>
                                            <p:fltVal val="0"/>
                                          </p:val>
                                        </p:tav>
                                        <p:tav tm="100000">
                                          <p:val>
                                            <p:strVal val="#ppt_h"/>
                                          </p:val>
                                        </p:tav>
                                      </p:tavLst>
                                    </p:anim>
                                    <p:animEffect transition="in" filter="fade">
                                      <p:cBhvr>
                                        <p:cTn id="9" dur="500"/>
                                        <p:tgtEl>
                                          <p:spTgt spid="7681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6814"/>
                                        </p:tgtEl>
                                        <p:attrNameLst>
                                          <p:attrName>style.visibility</p:attrName>
                                        </p:attrNameLst>
                                      </p:cBhvr>
                                      <p:to>
                                        <p:strVal val="visible"/>
                                      </p:to>
                                    </p:set>
                                    <p:anim calcmode="lin" valueType="num">
                                      <p:cBhvr>
                                        <p:cTn id="12" dur="500" fill="hold"/>
                                        <p:tgtEl>
                                          <p:spTgt spid="76814"/>
                                        </p:tgtEl>
                                        <p:attrNameLst>
                                          <p:attrName>ppt_w</p:attrName>
                                        </p:attrNameLst>
                                      </p:cBhvr>
                                      <p:tavLst>
                                        <p:tav tm="0">
                                          <p:val>
                                            <p:fltVal val="0"/>
                                          </p:val>
                                        </p:tav>
                                        <p:tav tm="100000">
                                          <p:val>
                                            <p:strVal val="#ppt_w"/>
                                          </p:val>
                                        </p:tav>
                                      </p:tavLst>
                                    </p:anim>
                                    <p:anim calcmode="lin" valueType="num">
                                      <p:cBhvr>
                                        <p:cTn id="13" dur="500" fill="hold"/>
                                        <p:tgtEl>
                                          <p:spTgt spid="76814"/>
                                        </p:tgtEl>
                                        <p:attrNameLst>
                                          <p:attrName>ppt_h</p:attrName>
                                        </p:attrNameLst>
                                      </p:cBhvr>
                                      <p:tavLst>
                                        <p:tav tm="0">
                                          <p:val>
                                            <p:fltVal val="0"/>
                                          </p:val>
                                        </p:tav>
                                        <p:tav tm="100000">
                                          <p:val>
                                            <p:strVal val="#ppt_h"/>
                                          </p:val>
                                        </p:tav>
                                      </p:tavLst>
                                    </p:anim>
                                    <p:animEffect transition="in" filter="fade">
                                      <p:cBhvr>
                                        <p:cTn id="14" dur="500"/>
                                        <p:tgtEl>
                                          <p:spTgt spid="76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323850" y="333375"/>
            <a:ext cx="75612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Exemple de l’intérêt de différents niveaux de Trigger sur l’expérience CMS</a:t>
            </a:r>
          </a:p>
        </p:txBody>
      </p:sp>
      <p:pic>
        <p:nvPicPr>
          <p:cNvPr id="51203" name="Picture 8"/>
          <p:cNvPicPr>
            <a:picLocks noChangeAspect="1" noChangeArrowheads="1"/>
          </p:cNvPicPr>
          <p:nvPr/>
        </p:nvPicPr>
        <p:blipFill>
          <a:blip r:embed="rId3">
            <a:extLst>
              <a:ext uri="{28A0092B-C50C-407E-A947-70E740481C1C}">
                <a14:useLocalDpi xmlns:a14="http://schemas.microsoft.com/office/drawing/2010/main" val="0"/>
              </a:ext>
            </a:extLst>
          </a:blip>
          <a:srcRect t="6206" b="10716"/>
          <a:stretch>
            <a:fillRect/>
          </a:stretch>
        </p:blipFill>
        <p:spPr bwMode="auto">
          <a:xfrm>
            <a:off x="971550" y="1412875"/>
            <a:ext cx="7077075"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9849" name="Group 25"/>
          <p:cNvGrpSpPr>
            <a:grpSpLocks/>
          </p:cNvGrpSpPr>
          <p:nvPr/>
        </p:nvGrpSpPr>
        <p:grpSpPr bwMode="auto">
          <a:xfrm>
            <a:off x="684213" y="2205038"/>
            <a:ext cx="3167062" cy="1439862"/>
            <a:chOff x="431" y="1389"/>
            <a:chExt cx="1995" cy="907"/>
          </a:xfrm>
        </p:grpSpPr>
        <p:sp>
          <p:nvSpPr>
            <p:cNvPr id="51216" name="Oval 10"/>
            <p:cNvSpPr>
              <a:spLocks noChangeArrowheads="1"/>
            </p:cNvSpPr>
            <p:nvPr/>
          </p:nvSpPr>
          <p:spPr bwMode="auto">
            <a:xfrm>
              <a:off x="1746" y="1979"/>
              <a:ext cx="680" cy="317"/>
            </a:xfrm>
            <a:prstGeom prst="ellipse">
              <a:avLst/>
            </a:prstGeom>
            <a:noFill/>
            <a:ln w="25400" algn="ctr">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1217" name="Text Box 11"/>
            <p:cNvSpPr txBox="1">
              <a:spLocks noChangeArrowheads="1"/>
            </p:cNvSpPr>
            <p:nvPr/>
          </p:nvSpPr>
          <p:spPr bwMode="auto">
            <a:xfrm>
              <a:off x="431" y="1389"/>
              <a:ext cx="1225" cy="750"/>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t>Tous les 25 ns, possibilité d’un événement intéressant</a:t>
              </a:r>
            </a:p>
          </p:txBody>
        </p:sp>
        <p:sp>
          <p:nvSpPr>
            <p:cNvPr id="51218" name="Line 12"/>
            <p:cNvSpPr>
              <a:spLocks noChangeShapeType="1"/>
            </p:cNvSpPr>
            <p:nvPr/>
          </p:nvSpPr>
          <p:spPr bwMode="auto">
            <a:xfrm>
              <a:off x="1383" y="1888"/>
              <a:ext cx="408" cy="136"/>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589848" name="Group 24"/>
          <p:cNvGrpSpPr>
            <a:grpSpLocks/>
          </p:cNvGrpSpPr>
          <p:nvPr/>
        </p:nvGrpSpPr>
        <p:grpSpPr bwMode="auto">
          <a:xfrm>
            <a:off x="3635375" y="3500438"/>
            <a:ext cx="5329238" cy="1406525"/>
            <a:chOff x="2290" y="2205"/>
            <a:chExt cx="3357" cy="886"/>
          </a:xfrm>
        </p:grpSpPr>
        <p:sp>
          <p:nvSpPr>
            <p:cNvPr id="51213" name="Oval 13"/>
            <p:cNvSpPr>
              <a:spLocks noChangeArrowheads="1"/>
            </p:cNvSpPr>
            <p:nvPr/>
          </p:nvSpPr>
          <p:spPr bwMode="auto">
            <a:xfrm>
              <a:off x="2290" y="2205"/>
              <a:ext cx="680" cy="317"/>
            </a:xfrm>
            <a:prstGeom prst="ellipse">
              <a:avLst/>
            </a:prstGeom>
            <a:noFill/>
            <a:ln w="25400" algn="ctr">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1214" name="Line 14"/>
            <p:cNvSpPr>
              <a:spLocks noChangeShapeType="1"/>
            </p:cNvSpPr>
            <p:nvPr/>
          </p:nvSpPr>
          <p:spPr bwMode="auto">
            <a:xfrm flipH="1" flipV="1">
              <a:off x="3016" y="2432"/>
              <a:ext cx="816" cy="272"/>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1215" name="Text Box 15"/>
            <p:cNvSpPr txBox="1">
              <a:spLocks noChangeArrowheads="1"/>
            </p:cNvSpPr>
            <p:nvPr/>
          </p:nvSpPr>
          <p:spPr bwMode="auto">
            <a:xfrm>
              <a:off x="3833" y="2341"/>
              <a:ext cx="1814" cy="750"/>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t>Si pas de sélection des événements, il faudrait transférer et stocker 40 TO/s (c‘est énorme!). </a:t>
              </a:r>
            </a:p>
          </p:txBody>
        </p:sp>
      </p:grpSp>
      <p:grpSp>
        <p:nvGrpSpPr>
          <p:cNvPr id="589847" name="Group 23"/>
          <p:cNvGrpSpPr>
            <a:grpSpLocks/>
          </p:cNvGrpSpPr>
          <p:nvPr/>
        </p:nvGrpSpPr>
        <p:grpSpPr bwMode="auto">
          <a:xfrm>
            <a:off x="2411413" y="4581525"/>
            <a:ext cx="6337300" cy="1073150"/>
            <a:chOff x="1519" y="2886"/>
            <a:chExt cx="3992" cy="676"/>
          </a:xfrm>
        </p:grpSpPr>
        <p:sp>
          <p:nvSpPr>
            <p:cNvPr id="51210" name="Oval 18"/>
            <p:cNvSpPr>
              <a:spLocks noChangeArrowheads="1"/>
            </p:cNvSpPr>
            <p:nvPr/>
          </p:nvSpPr>
          <p:spPr bwMode="auto">
            <a:xfrm>
              <a:off x="1519" y="2886"/>
              <a:ext cx="680" cy="453"/>
            </a:xfrm>
            <a:prstGeom prst="ellipse">
              <a:avLst/>
            </a:prstGeom>
            <a:noFill/>
            <a:ln w="25400" algn="ctr">
              <a:solidFill>
                <a:srgbClr val="008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1211" name="Text Box 19"/>
            <p:cNvSpPr txBox="1">
              <a:spLocks noChangeArrowheads="1"/>
            </p:cNvSpPr>
            <p:nvPr/>
          </p:nvSpPr>
          <p:spPr bwMode="auto">
            <a:xfrm>
              <a:off x="2336" y="3158"/>
              <a:ext cx="3175" cy="404"/>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t>Trois niveaux de trigger après, on a divisé par 400000 la quantité de données.  </a:t>
              </a:r>
            </a:p>
          </p:txBody>
        </p:sp>
        <p:sp>
          <p:nvSpPr>
            <p:cNvPr id="51212" name="Line 20"/>
            <p:cNvSpPr>
              <a:spLocks noChangeShapeType="1"/>
            </p:cNvSpPr>
            <p:nvPr/>
          </p:nvSpPr>
          <p:spPr bwMode="auto">
            <a:xfrm flipH="1" flipV="1">
              <a:off x="2154" y="3249"/>
              <a:ext cx="136" cy="90"/>
            </a:xfrm>
            <a:prstGeom prst="line">
              <a:avLst/>
            </a:prstGeom>
            <a:noFill/>
            <a:ln w="127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pic>
        <p:nvPicPr>
          <p:cNvPr id="58984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5113" y="5445125"/>
            <a:ext cx="1150937"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11"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B72B4ADB-40BB-4E7B-A8E5-C2416FA68673}" type="slidenum">
              <a:rPr lang="fr-FR" sz="1200">
                <a:solidFill>
                  <a:schemeClr val="tx1">
                    <a:lumMod val="50000"/>
                    <a:lumOff val="50000"/>
                  </a:schemeClr>
                </a:solidFill>
              </a:rPr>
              <a:pPr algn="r">
                <a:defRPr/>
              </a:pPr>
              <a:t>44</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589849"/>
                                        </p:tgtEl>
                                        <p:attrNameLst>
                                          <p:attrName>style.visibility</p:attrName>
                                        </p:attrNameLst>
                                      </p:cBhvr>
                                      <p:to>
                                        <p:strVal val="visible"/>
                                      </p:to>
                                    </p:set>
                                    <p:animEffect transition="in" filter="strips(downRight)">
                                      <p:cBhvr>
                                        <p:cTn id="7" dur="500"/>
                                        <p:tgtEl>
                                          <p:spTgt spid="5898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589848"/>
                                        </p:tgtEl>
                                        <p:attrNameLst>
                                          <p:attrName>style.visibility</p:attrName>
                                        </p:attrNameLst>
                                      </p:cBhvr>
                                      <p:to>
                                        <p:strVal val="visible"/>
                                      </p:to>
                                    </p:set>
                                    <p:animEffect transition="in" filter="strips(downLeft)">
                                      <p:cBhvr>
                                        <p:cTn id="12" dur="500"/>
                                        <p:tgtEl>
                                          <p:spTgt spid="5898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589847"/>
                                        </p:tgtEl>
                                        <p:attrNameLst>
                                          <p:attrName>style.visibility</p:attrName>
                                        </p:attrNameLst>
                                      </p:cBhvr>
                                      <p:to>
                                        <p:strVal val="visible"/>
                                      </p:to>
                                    </p:set>
                                    <p:animEffect transition="in" filter="strips(downLeft)">
                                      <p:cBhvr>
                                        <p:cTn id="17" dur="500"/>
                                        <p:tgtEl>
                                          <p:spTgt spid="589847"/>
                                        </p:tgtEl>
                                      </p:cBhvr>
                                    </p:animEffect>
                                  </p:childTnLst>
                                </p:cTn>
                              </p:par>
                            </p:childTnLst>
                          </p:cTn>
                        </p:par>
                        <p:par>
                          <p:cTn id="18" fill="hold" nodeType="afterGroup">
                            <p:stCondLst>
                              <p:cond delay="500"/>
                            </p:stCondLst>
                            <p:childTnLst>
                              <p:par>
                                <p:cTn id="19" presetID="53" presetClass="entr" presetSubtype="0" fill="hold" nodeType="afterEffect">
                                  <p:stCondLst>
                                    <p:cond delay="0"/>
                                  </p:stCondLst>
                                  <p:childTnLst>
                                    <p:set>
                                      <p:cBhvr>
                                        <p:cTn id="20" dur="1" fill="hold">
                                          <p:stCondLst>
                                            <p:cond delay="0"/>
                                          </p:stCondLst>
                                        </p:cTn>
                                        <p:tgtEl>
                                          <p:spTgt spid="589841"/>
                                        </p:tgtEl>
                                        <p:attrNameLst>
                                          <p:attrName>style.visibility</p:attrName>
                                        </p:attrNameLst>
                                      </p:cBhvr>
                                      <p:to>
                                        <p:strVal val="visible"/>
                                      </p:to>
                                    </p:set>
                                    <p:anim calcmode="lin" valueType="num">
                                      <p:cBhvr>
                                        <p:cTn id="21" dur="2000" fill="hold"/>
                                        <p:tgtEl>
                                          <p:spTgt spid="589841"/>
                                        </p:tgtEl>
                                        <p:attrNameLst>
                                          <p:attrName>ppt_w</p:attrName>
                                        </p:attrNameLst>
                                      </p:cBhvr>
                                      <p:tavLst>
                                        <p:tav tm="0">
                                          <p:val>
                                            <p:fltVal val="0"/>
                                          </p:val>
                                        </p:tav>
                                        <p:tav tm="100000">
                                          <p:val>
                                            <p:strVal val="#ppt_w"/>
                                          </p:val>
                                        </p:tav>
                                      </p:tavLst>
                                    </p:anim>
                                    <p:anim calcmode="lin" valueType="num">
                                      <p:cBhvr>
                                        <p:cTn id="22" dur="2000" fill="hold"/>
                                        <p:tgtEl>
                                          <p:spTgt spid="589841"/>
                                        </p:tgtEl>
                                        <p:attrNameLst>
                                          <p:attrName>ppt_h</p:attrName>
                                        </p:attrNameLst>
                                      </p:cBhvr>
                                      <p:tavLst>
                                        <p:tav tm="0">
                                          <p:val>
                                            <p:fltVal val="0"/>
                                          </p:val>
                                        </p:tav>
                                        <p:tav tm="100000">
                                          <p:val>
                                            <p:strVal val="#ppt_h"/>
                                          </p:val>
                                        </p:tav>
                                      </p:tavLst>
                                    </p:anim>
                                    <p:animEffect transition="in" filter="fade">
                                      <p:cBhvr>
                                        <p:cTn id="23" dur="2000"/>
                                        <p:tgtEl>
                                          <p:spTgt spid="589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75"/>
          <p:cNvSpPr txBox="1">
            <a:spLocks noChangeArrowheads="1"/>
          </p:cNvSpPr>
          <p:nvPr/>
        </p:nvSpPr>
        <p:spPr bwMode="auto">
          <a:xfrm>
            <a:off x="395288" y="260350"/>
            <a:ext cx="5902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Système d’acquisition de données</a:t>
            </a:r>
          </a:p>
        </p:txBody>
      </p:sp>
      <p:sp>
        <p:nvSpPr>
          <p:cNvPr id="52227" name="Rectangle 3"/>
          <p:cNvSpPr>
            <a:spLocks noChangeArrowheads="1"/>
          </p:cNvSpPr>
          <p:nvPr/>
        </p:nvSpPr>
        <p:spPr bwMode="auto">
          <a:xfrm>
            <a:off x="611188" y="1123950"/>
            <a:ext cx="78486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Bef>
                <a:spcPct val="20000"/>
              </a:spcBef>
              <a:buClr>
                <a:schemeClr val="hlink"/>
              </a:buClr>
              <a:buSzPct val="80000"/>
              <a:buFont typeface="Wingdings" pitchFamily="2" charset="2"/>
              <a:buNone/>
            </a:pPr>
            <a:r>
              <a:rPr lang="fr-FR" sz="2000" b="1"/>
              <a:t>Rôle :</a:t>
            </a:r>
            <a:r>
              <a:rPr lang="fr-FR" sz="2000"/>
              <a:t> enregistrer les signaux issus des détecteurs sur un support informatique pour pouvoir les analyser par la suite.</a:t>
            </a:r>
          </a:p>
          <a:p>
            <a:pPr>
              <a:spcBef>
                <a:spcPct val="20000"/>
              </a:spcBef>
              <a:buClr>
                <a:schemeClr val="hlink"/>
              </a:buClr>
              <a:buSzPct val="80000"/>
              <a:buFont typeface="Wingdings" pitchFamily="2" charset="2"/>
              <a:buNone/>
            </a:pPr>
            <a:endParaRPr lang="fr-FR" sz="2000"/>
          </a:p>
        </p:txBody>
      </p:sp>
      <p:sp>
        <p:nvSpPr>
          <p:cNvPr id="79880" name="Rectangle 8"/>
          <p:cNvSpPr>
            <a:spLocks noChangeArrowheads="1"/>
          </p:cNvSpPr>
          <p:nvPr/>
        </p:nvSpPr>
        <p:spPr bwMode="auto">
          <a:xfrm>
            <a:off x="684213" y="2060575"/>
            <a:ext cx="8135937" cy="37496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 typeface="Wingdings" pitchFamily="2" charset="2"/>
              <a:buNone/>
              <a:defRPr/>
            </a:pPr>
            <a:r>
              <a:rPr lang="fr-FR" sz="2000"/>
              <a:t>Il assure :</a:t>
            </a:r>
          </a:p>
          <a:p>
            <a:pPr>
              <a:buFont typeface="Wingdings" pitchFamily="2" charset="2"/>
              <a:buNone/>
              <a:defRPr/>
            </a:pPr>
            <a:r>
              <a:rPr lang="fr-FR" sz="2000"/>
              <a:t>	 </a:t>
            </a:r>
            <a:r>
              <a:rPr lang="fr-FR" sz="2000">
                <a:sym typeface="Wingdings" pitchFamily="2" charset="2"/>
              </a:rPr>
              <a:t></a:t>
            </a:r>
            <a:r>
              <a:rPr lang="fr-FR" sz="2000"/>
              <a:t> l’acquisition :</a:t>
            </a:r>
          </a:p>
          <a:p>
            <a:pPr>
              <a:buFont typeface="Wingdings" pitchFamily="2" charset="2"/>
              <a:buNone/>
              <a:defRPr/>
            </a:pPr>
            <a:r>
              <a:rPr lang="fr-FR" sz="2000"/>
              <a:t>		</a:t>
            </a:r>
            <a:r>
              <a:rPr lang="fr-FR" sz="2000">
                <a:sym typeface="Wingdings" pitchFamily="2" charset="2"/>
              </a:rPr>
              <a:t> </a:t>
            </a:r>
            <a:r>
              <a:rPr lang="fr-FR" sz="2000"/>
              <a:t>la lecture des données</a:t>
            </a:r>
          </a:p>
          <a:p>
            <a:pPr>
              <a:buFont typeface="Wingdings" pitchFamily="2" charset="2"/>
              <a:buNone/>
              <a:defRPr/>
            </a:pPr>
            <a:r>
              <a:rPr lang="fr-FR" sz="2000"/>
              <a:t>		</a:t>
            </a:r>
            <a:r>
              <a:rPr lang="fr-FR" sz="2000">
                <a:sym typeface="Wingdings" pitchFamily="2" charset="2"/>
              </a:rPr>
              <a:t> </a:t>
            </a:r>
            <a:r>
              <a:rPr lang="fr-FR" sz="2000"/>
              <a:t>l’analyse en ligne -&gt; Trigger Logiciel</a:t>
            </a:r>
          </a:p>
          <a:p>
            <a:pPr>
              <a:buFont typeface="Wingdings" pitchFamily="2" charset="2"/>
              <a:buNone/>
              <a:defRPr/>
            </a:pPr>
            <a:r>
              <a:rPr lang="fr-FR" sz="2000">
                <a:sym typeface="Wingdings" pitchFamily="2" charset="2"/>
              </a:rPr>
              <a:t>		 </a:t>
            </a:r>
            <a:r>
              <a:rPr lang="fr-FR" sz="2000"/>
              <a:t>la sauvegarde des données </a:t>
            </a:r>
          </a:p>
          <a:p>
            <a:pPr>
              <a:buFont typeface="Wingdings" pitchFamily="2" charset="2"/>
              <a:buNone/>
              <a:defRPr/>
            </a:pPr>
            <a:r>
              <a:rPr lang="fr-FR" sz="2000"/>
              <a:t>	 </a:t>
            </a:r>
          </a:p>
          <a:p>
            <a:pPr>
              <a:buFont typeface="Wingdings" pitchFamily="2" charset="2"/>
              <a:buNone/>
              <a:defRPr/>
            </a:pPr>
            <a:r>
              <a:rPr lang="fr-FR" sz="2000"/>
              <a:t>	</a:t>
            </a:r>
            <a:r>
              <a:rPr lang="fr-FR" sz="2000">
                <a:sym typeface="Wingdings" pitchFamily="2" charset="2"/>
              </a:rPr>
              <a:t> le slow control :</a:t>
            </a:r>
            <a:endParaRPr lang="fr-FR" sz="2000"/>
          </a:p>
          <a:p>
            <a:pPr>
              <a:buFont typeface="Wingdings" pitchFamily="2" charset="2"/>
              <a:buNone/>
              <a:defRPr/>
            </a:pPr>
            <a:r>
              <a:rPr lang="fr-FR" sz="2000"/>
              <a:t>		 </a:t>
            </a:r>
            <a:r>
              <a:rPr lang="fr-FR" sz="2000">
                <a:sym typeface="Wingdings" pitchFamily="2" charset="2"/>
              </a:rPr>
              <a:t></a:t>
            </a:r>
            <a:r>
              <a:rPr lang="fr-FR" sz="2000"/>
              <a:t> la configuration des paramètres d’expériences </a:t>
            </a:r>
          </a:p>
          <a:p>
            <a:pPr>
              <a:defRPr/>
            </a:pPr>
            <a:r>
              <a:rPr lang="fr-FR" sz="2000"/>
              <a:t>			</a:t>
            </a:r>
            <a:r>
              <a:rPr lang="fr-FR" sz="2000">
                <a:sym typeface="Wingdings" pitchFamily="2" charset="2"/>
              </a:rPr>
              <a:t></a:t>
            </a:r>
            <a:r>
              <a:rPr lang="fr-FR" sz="2000"/>
              <a:t> du front end</a:t>
            </a:r>
          </a:p>
          <a:p>
            <a:pPr>
              <a:defRPr/>
            </a:pPr>
            <a:r>
              <a:rPr lang="fr-FR" sz="2000"/>
              <a:t>			</a:t>
            </a:r>
            <a:r>
              <a:rPr lang="fr-FR" sz="2000">
                <a:sym typeface="Wingdings" pitchFamily="2" charset="2"/>
              </a:rPr>
              <a:t></a:t>
            </a:r>
            <a:r>
              <a:rPr lang="fr-FR" sz="2000"/>
              <a:t> du trigger</a:t>
            </a:r>
          </a:p>
          <a:p>
            <a:pPr>
              <a:defRPr/>
            </a:pPr>
            <a:r>
              <a:rPr lang="fr-FR" sz="2000"/>
              <a:t>		 </a:t>
            </a:r>
            <a:r>
              <a:rPr lang="fr-FR" sz="2000">
                <a:sym typeface="Wingdings" pitchFamily="2" charset="2"/>
              </a:rPr>
              <a:t></a:t>
            </a:r>
            <a:r>
              <a:rPr lang="fr-FR" sz="2000"/>
              <a:t> le contrôle continue de l’environnement</a:t>
            </a:r>
          </a:p>
          <a:p>
            <a:pPr>
              <a:defRPr/>
            </a:pPr>
            <a:r>
              <a:rPr lang="fr-FR" sz="2000"/>
              <a:t>			</a:t>
            </a:r>
            <a:r>
              <a:rPr lang="fr-FR" sz="2000">
                <a:sym typeface="Wingdings" pitchFamily="2" charset="2"/>
              </a:rPr>
              <a:t></a:t>
            </a:r>
            <a:r>
              <a:rPr lang="fr-FR" sz="2000"/>
              <a:t> T°, alimentation, pression, …</a:t>
            </a:r>
          </a:p>
        </p:txBody>
      </p:sp>
      <p:sp>
        <p:nvSpPr>
          <p:cNvPr id="52229"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11"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D99BCFD2-E8EA-4938-84C1-624A45FC1973}" type="slidenum">
              <a:rPr lang="fr-FR" sz="1200">
                <a:solidFill>
                  <a:schemeClr val="tx1">
                    <a:lumMod val="50000"/>
                    <a:lumOff val="50000"/>
                  </a:schemeClr>
                </a:solidFill>
              </a:rPr>
              <a:pPr algn="r">
                <a:defRPr/>
              </a:pPr>
              <a:t>45</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nvGrpSpPr>
        <p:grpSpPr bwMode="auto">
          <a:xfrm rot="10433517">
            <a:off x="3995738" y="1773238"/>
            <a:ext cx="430212" cy="142875"/>
            <a:chOff x="2565" y="800"/>
            <a:chExt cx="271" cy="90"/>
          </a:xfrm>
        </p:grpSpPr>
        <p:sp>
          <p:nvSpPr>
            <p:cNvPr id="53341" name="Rectangle 3"/>
            <p:cNvSpPr>
              <a:spLocks noChangeArrowheads="1"/>
            </p:cNvSpPr>
            <p:nvPr/>
          </p:nvSpPr>
          <p:spPr bwMode="auto">
            <a:xfrm>
              <a:off x="2655" y="802"/>
              <a:ext cx="181" cy="90"/>
            </a:xfrm>
            <a:prstGeom prst="rect">
              <a:avLst/>
            </a:prstGeom>
            <a:gradFill rotWithShape="1">
              <a:gsLst>
                <a:gs pos="0">
                  <a:schemeClr val="folHlink"/>
                </a:gs>
                <a:gs pos="100000">
                  <a:srgbClr val="3E6760"/>
                </a:gs>
              </a:gsLst>
              <a:path path="shape">
                <a:fillToRect l="50000" t="50000" r="50000" b="50000"/>
              </a:path>
            </a:gradFill>
            <a:ln w="9525">
              <a:solidFill>
                <a:schemeClr val="tx1"/>
              </a:solidFill>
              <a:miter lim="800000"/>
              <a:headEnd/>
              <a:tailEnd/>
            </a:ln>
          </p:spPr>
          <p:txBody>
            <a:bodyPr rot="10800000" wrap="none" anchor="ctr"/>
            <a:lstStyle/>
            <a:p>
              <a:endParaRPr lang="fr-FR" sz="1800"/>
            </a:p>
          </p:txBody>
        </p:sp>
        <p:sp>
          <p:nvSpPr>
            <p:cNvPr id="53342" name="Line 4"/>
            <p:cNvSpPr>
              <a:spLocks noChangeShapeType="1"/>
            </p:cNvSpPr>
            <p:nvPr/>
          </p:nvSpPr>
          <p:spPr bwMode="auto">
            <a:xfrm>
              <a:off x="2565" y="844"/>
              <a:ext cx="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3251" name="Rectangle 5"/>
          <p:cNvSpPr>
            <a:spLocks noChangeArrowheads="1"/>
          </p:cNvSpPr>
          <p:nvPr/>
        </p:nvSpPr>
        <p:spPr bwMode="auto">
          <a:xfrm>
            <a:off x="5365750" y="1122363"/>
            <a:ext cx="720725" cy="3168650"/>
          </a:xfrm>
          <a:prstGeom prst="rect">
            <a:avLst/>
          </a:prstGeom>
          <a:gradFill rotWithShape="1">
            <a:gsLst>
              <a:gs pos="0">
                <a:srgbClr val="E40000"/>
              </a:gs>
              <a:gs pos="100000">
                <a:srgbClr val="6A00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53252" name="Text Box 6"/>
          <p:cNvSpPr txBox="1">
            <a:spLocks noChangeArrowheads="1"/>
          </p:cNvSpPr>
          <p:nvPr/>
        </p:nvSpPr>
        <p:spPr bwMode="auto">
          <a:xfrm rot="-5400000">
            <a:off x="4870450" y="2300288"/>
            <a:ext cx="1647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Regroupeur</a:t>
            </a:r>
          </a:p>
          <a:p>
            <a:pPr eaLnBrk="1" hangingPunct="1"/>
            <a:r>
              <a:rPr lang="fr-FR" sz="1800">
                <a:solidFill>
                  <a:schemeClr val="bg1"/>
                </a:solidFill>
              </a:rPr>
              <a:t>Multiplexeurs</a:t>
            </a:r>
          </a:p>
        </p:txBody>
      </p:sp>
      <p:sp>
        <p:nvSpPr>
          <p:cNvPr id="53253" name="Rectangle 7"/>
          <p:cNvSpPr>
            <a:spLocks noChangeArrowheads="1"/>
          </p:cNvSpPr>
          <p:nvPr/>
        </p:nvSpPr>
        <p:spPr bwMode="auto">
          <a:xfrm>
            <a:off x="6370638" y="1122363"/>
            <a:ext cx="792162" cy="3168650"/>
          </a:xfrm>
          <a:prstGeom prst="rect">
            <a:avLst/>
          </a:prstGeom>
          <a:gradFill rotWithShape="1">
            <a:gsLst>
              <a:gs pos="0">
                <a:srgbClr val="FFFFAF"/>
              </a:gs>
              <a:gs pos="100000">
                <a:srgbClr val="767651"/>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53254" name="Text Box 8"/>
          <p:cNvSpPr txBox="1">
            <a:spLocks noChangeArrowheads="1"/>
          </p:cNvSpPr>
          <p:nvPr/>
        </p:nvSpPr>
        <p:spPr bwMode="auto">
          <a:xfrm rot="-5400000">
            <a:off x="6039644" y="2315369"/>
            <a:ext cx="1463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Processeurs</a:t>
            </a:r>
          </a:p>
        </p:txBody>
      </p:sp>
      <p:sp>
        <p:nvSpPr>
          <p:cNvPr id="53255" name="Rectangle 9"/>
          <p:cNvSpPr>
            <a:spLocks noChangeArrowheads="1"/>
          </p:cNvSpPr>
          <p:nvPr/>
        </p:nvSpPr>
        <p:spPr bwMode="auto">
          <a:xfrm>
            <a:off x="7451725" y="1123950"/>
            <a:ext cx="792163" cy="3167063"/>
          </a:xfrm>
          <a:prstGeom prst="rect">
            <a:avLst/>
          </a:prstGeom>
          <a:gradFill rotWithShape="1">
            <a:gsLst>
              <a:gs pos="0">
                <a:srgbClr val="33CC33"/>
              </a:gs>
              <a:gs pos="100000">
                <a:srgbClr val="185E18"/>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53256" name="Text Box 10"/>
          <p:cNvSpPr txBox="1">
            <a:spLocks noChangeArrowheads="1"/>
          </p:cNvSpPr>
          <p:nvPr/>
        </p:nvSpPr>
        <p:spPr bwMode="auto">
          <a:xfrm rot="-5400000">
            <a:off x="7048500" y="2455863"/>
            <a:ext cx="1608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Event builder</a:t>
            </a:r>
          </a:p>
        </p:txBody>
      </p:sp>
      <p:sp>
        <p:nvSpPr>
          <p:cNvPr id="53257" name="Line 11"/>
          <p:cNvSpPr>
            <a:spLocks noChangeShapeType="1"/>
          </p:cNvSpPr>
          <p:nvPr/>
        </p:nvSpPr>
        <p:spPr bwMode="auto">
          <a:xfrm>
            <a:off x="6083300" y="2708275"/>
            <a:ext cx="287338" cy="0"/>
          </a:xfrm>
          <a:prstGeom prst="line">
            <a:avLst/>
          </a:prstGeom>
          <a:noFill/>
          <a:ln w="7620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258" name="Line 12"/>
          <p:cNvSpPr>
            <a:spLocks noChangeShapeType="1"/>
          </p:cNvSpPr>
          <p:nvPr/>
        </p:nvSpPr>
        <p:spPr bwMode="auto">
          <a:xfrm>
            <a:off x="7162800" y="2708275"/>
            <a:ext cx="288925" cy="0"/>
          </a:xfrm>
          <a:prstGeom prst="line">
            <a:avLst/>
          </a:prstGeom>
          <a:noFill/>
          <a:ln w="7620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259" name="Line 16"/>
          <p:cNvSpPr>
            <a:spLocks noChangeShapeType="1"/>
          </p:cNvSpPr>
          <p:nvPr/>
        </p:nvSpPr>
        <p:spPr bwMode="auto">
          <a:xfrm>
            <a:off x="5940425" y="4646613"/>
            <a:ext cx="0" cy="360362"/>
          </a:xfrm>
          <a:prstGeom prst="line">
            <a:avLst/>
          </a:prstGeom>
          <a:noFill/>
          <a:ln w="7620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260" name="cddrive"/>
          <p:cNvSpPr>
            <a:spLocks noEditPoints="1" noChangeArrowheads="1"/>
          </p:cNvSpPr>
          <p:nvPr/>
        </p:nvSpPr>
        <p:spPr bwMode="auto">
          <a:xfrm>
            <a:off x="7096125" y="5078413"/>
            <a:ext cx="1508125" cy="6826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686 w 21600"/>
              <a:gd name="T13" fmla="*/ 23059 h 21600"/>
              <a:gd name="T14" fmla="*/ 21005 w 21600"/>
              <a:gd name="T15" fmla="*/ 30503 h 21600"/>
            </a:gdLst>
            <a:ahLst/>
            <a:cxnLst>
              <a:cxn ang="T8">
                <a:pos x="T0" y="T1"/>
              </a:cxn>
              <a:cxn ang="T9">
                <a:pos x="T2" y="T3"/>
              </a:cxn>
              <a:cxn ang="T10">
                <a:pos x="T4" y="T5"/>
              </a:cxn>
              <a:cxn ang="T11">
                <a:pos x="T6" y="T7"/>
              </a:cxn>
            </a:cxnLst>
            <a:rect l="T12" t="T13" r="T14" b="T15"/>
            <a:pathLst>
              <a:path w="21600" h="21600" extrusionOk="0">
                <a:moveTo>
                  <a:pt x="2563" y="12259"/>
                </a:moveTo>
                <a:lnTo>
                  <a:pt x="2563" y="12843"/>
                </a:lnTo>
                <a:lnTo>
                  <a:pt x="2746" y="13427"/>
                </a:lnTo>
                <a:lnTo>
                  <a:pt x="2929" y="14303"/>
                </a:lnTo>
                <a:lnTo>
                  <a:pt x="3112" y="14886"/>
                </a:lnTo>
                <a:lnTo>
                  <a:pt x="3478" y="15470"/>
                </a:lnTo>
                <a:lnTo>
                  <a:pt x="3844" y="16054"/>
                </a:lnTo>
                <a:lnTo>
                  <a:pt x="4393" y="16638"/>
                </a:lnTo>
                <a:lnTo>
                  <a:pt x="4942" y="17222"/>
                </a:lnTo>
                <a:lnTo>
                  <a:pt x="5492" y="17514"/>
                </a:lnTo>
                <a:lnTo>
                  <a:pt x="6224" y="18097"/>
                </a:lnTo>
                <a:lnTo>
                  <a:pt x="6773" y="18389"/>
                </a:lnTo>
                <a:lnTo>
                  <a:pt x="7505" y="18681"/>
                </a:lnTo>
                <a:lnTo>
                  <a:pt x="8237" y="18973"/>
                </a:lnTo>
                <a:lnTo>
                  <a:pt x="9153" y="18973"/>
                </a:lnTo>
                <a:lnTo>
                  <a:pt x="9885" y="19265"/>
                </a:lnTo>
                <a:lnTo>
                  <a:pt x="10800" y="19265"/>
                </a:lnTo>
                <a:lnTo>
                  <a:pt x="11532" y="19265"/>
                </a:lnTo>
                <a:lnTo>
                  <a:pt x="12447" y="18973"/>
                </a:lnTo>
                <a:lnTo>
                  <a:pt x="13180" y="18973"/>
                </a:lnTo>
                <a:lnTo>
                  <a:pt x="13912" y="18681"/>
                </a:lnTo>
                <a:lnTo>
                  <a:pt x="14644" y="18389"/>
                </a:lnTo>
                <a:lnTo>
                  <a:pt x="15376" y="18097"/>
                </a:lnTo>
                <a:lnTo>
                  <a:pt x="16108" y="17514"/>
                </a:lnTo>
                <a:lnTo>
                  <a:pt x="16658" y="17222"/>
                </a:lnTo>
                <a:lnTo>
                  <a:pt x="17207" y="16638"/>
                </a:lnTo>
                <a:lnTo>
                  <a:pt x="17573" y="16054"/>
                </a:lnTo>
                <a:lnTo>
                  <a:pt x="18122" y="15470"/>
                </a:lnTo>
                <a:lnTo>
                  <a:pt x="18305" y="14886"/>
                </a:lnTo>
                <a:lnTo>
                  <a:pt x="18671" y="14303"/>
                </a:lnTo>
                <a:lnTo>
                  <a:pt x="18854" y="13427"/>
                </a:lnTo>
                <a:lnTo>
                  <a:pt x="19037" y="12843"/>
                </a:lnTo>
                <a:lnTo>
                  <a:pt x="19037" y="12259"/>
                </a:lnTo>
                <a:lnTo>
                  <a:pt x="2563" y="12259"/>
                </a:lnTo>
                <a:close/>
              </a:path>
              <a:path w="21600" h="21600" extrusionOk="0">
                <a:moveTo>
                  <a:pt x="2563" y="12259"/>
                </a:moveTo>
                <a:lnTo>
                  <a:pt x="9153" y="12259"/>
                </a:lnTo>
                <a:lnTo>
                  <a:pt x="9153" y="12551"/>
                </a:lnTo>
                <a:lnTo>
                  <a:pt x="9336" y="12843"/>
                </a:lnTo>
                <a:lnTo>
                  <a:pt x="9519" y="13135"/>
                </a:lnTo>
                <a:lnTo>
                  <a:pt x="9702" y="13135"/>
                </a:lnTo>
                <a:lnTo>
                  <a:pt x="9885" y="13427"/>
                </a:lnTo>
                <a:lnTo>
                  <a:pt x="10068" y="13719"/>
                </a:lnTo>
                <a:lnTo>
                  <a:pt x="10434" y="13719"/>
                </a:lnTo>
                <a:lnTo>
                  <a:pt x="10800" y="13719"/>
                </a:lnTo>
                <a:lnTo>
                  <a:pt x="10983" y="13719"/>
                </a:lnTo>
                <a:lnTo>
                  <a:pt x="11349" y="13719"/>
                </a:lnTo>
                <a:lnTo>
                  <a:pt x="11715" y="13427"/>
                </a:lnTo>
                <a:lnTo>
                  <a:pt x="11898" y="13135"/>
                </a:lnTo>
                <a:lnTo>
                  <a:pt x="12081" y="13135"/>
                </a:lnTo>
                <a:lnTo>
                  <a:pt x="12264" y="12843"/>
                </a:lnTo>
                <a:lnTo>
                  <a:pt x="12264" y="12551"/>
                </a:lnTo>
                <a:lnTo>
                  <a:pt x="12264" y="12259"/>
                </a:lnTo>
                <a:lnTo>
                  <a:pt x="9153" y="12259"/>
                </a:lnTo>
                <a:lnTo>
                  <a:pt x="2563" y="12259"/>
                </a:lnTo>
                <a:close/>
              </a:path>
              <a:path w="21600" h="21600" extrusionOk="0">
                <a:moveTo>
                  <a:pt x="21600" y="7589"/>
                </a:moveTo>
                <a:lnTo>
                  <a:pt x="17756" y="0"/>
                </a:lnTo>
                <a:lnTo>
                  <a:pt x="10800" y="0"/>
                </a:lnTo>
                <a:lnTo>
                  <a:pt x="3844" y="0"/>
                </a:lnTo>
                <a:lnTo>
                  <a:pt x="0" y="7589"/>
                </a:lnTo>
                <a:lnTo>
                  <a:pt x="0" y="10800"/>
                </a:lnTo>
                <a:lnTo>
                  <a:pt x="0" y="18097"/>
                </a:lnTo>
                <a:lnTo>
                  <a:pt x="1464" y="18097"/>
                </a:lnTo>
                <a:lnTo>
                  <a:pt x="1464" y="21600"/>
                </a:lnTo>
                <a:lnTo>
                  <a:pt x="10800" y="21600"/>
                </a:lnTo>
                <a:lnTo>
                  <a:pt x="19953" y="21600"/>
                </a:lnTo>
                <a:lnTo>
                  <a:pt x="19953" y="18097"/>
                </a:lnTo>
                <a:lnTo>
                  <a:pt x="21600" y="18097"/>
                </a:lnTo>
                <a:lnTo>
                  <a:pt x="21600" y="11092"/>
                </a:lnTo>
                <a:lnTo>
                  <a:pt x="21600" y="7589"/>
                </a:lnTo>
              </a:path>
              <a:path w="21600" h="21600" extrusionOk="0">
                <a:moveTo>
                  <a:pt x="1647" y="18097"/>
                </a:moveTo>
                <a:lnTo>
                  <a:pt x="6407" y="18097"/>
                </a:lnTo>
                <a:moveTo>
                  <a:pt x="19953" y="18097"/>
                </a:moveTo>
                <a:lnTo>
                  <a:pt x="15010" y="18097"/>
                </a:lnTo>
                <a:moveTo>
                  <a:pt x="0" y="7589"/>
                </a:moveTo>
                <a:lnTo>
                  <a:pt x="21417" y="7589"/>
                </a:lnTo>
                <a:lnTo>
                  <a:pt x="21600" y="7589"/>
                </a:lnTo>
              </a:path>
            </a:pathLst>
          </a:custGeom>
          <a:gradFill rotWithShape="1">
            <a:gsLst>
              <a:gs pos="0">
                <a:srgbClr val="949494"/>
              </a:gs>
              <a:gs pos="50000">
                <a:srgbClr val="555555"/>
              </a:gs>
              <a:gs pos="100000">
                <a:srgbClr val="949494"/>
              </a:gs>
            </a:gsLst>
            <a:lin ang="0" scaled="1"/>
          </a:gradFill>
          <a:ln w="9525">
            <a:solidFill>
              <a:srgbClr val="000000"/>
            </a:solidFill>
            <a:miter lim="800000"/>
            <a:headEnd/>
            <a:tailEnd/>
          </a:ln>
        </p:spPr>
        <p:txBody>
          <a:bodyPr/>
          <a:lstStyle/>
          <a:p>
            <a:endParaRPr lang="fr-FR"/>
          </a:p>
        </p:txBody>
      </p:sp>
      <p:sp>
        <p:nvSpPr>
          <p:cNvPr id="53261" name="laptop"/>
          <p:cNvSpPr>
            <a:spLocks noEditPoints="1" noChangeArrowheads="1"/>
          </p:cNvSpPr>
          <p:nvPr/>
        </p:nvSpPr>
        <p:spPr bwMode="auto">
          <a:xfrm>
            <a:off x="3059113" y="5006975"/>
            <a:ext cx="1416050" cy="923925"/>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fr-FR"/>
          </a:p>
        </p:txBody>
      </p:sp>
      <p:sp>
        <p:nvSpPr>
          <p:cNvPr id="53262" name="Text Box 22"/>
          <p:cNvSpPr txBox="1">
            <a:spLocks noChangeArrowheads="1"/>
          </p:cNvSpPr>
          <p:nvPr/>
        </p:nvSpPr>
        <p:spPr bwMode="auto">
          <a:xfrm>
            <a:off x="3059113" y="5870575"/>
            <a:ext cx="1393825" cy="366713"/>
          </a:xfrm>
          <a:prstGeom prst="rect">
            <a:avLst/>
          </a:prstGeom>
          <a:noFill/>
          <a:ln>
            <a:noFill/>
          </a:ln>
          <a:effectLst>
            <a:prstShdw prst="shdw17" dist="17961" dir="13500000">
              <a:srgbClr val="2E2E2E"/>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4C4C4C"/>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CMD &amp; CTL</a:t>
            </a:r>
          </a:p>
        </p:txBody>
      </p:sp>
      <p:sp>
        <p:nvSpPr>
          <p:cNvPr id="53263" name="Text Box 23"/>
          <p:cNvSpPr txBox="1">
            <a:spLocks noChangeArrowheads="1"/>
          </p:cNvSpPr>
          <p:nvPr/>
        </p:nvSpPr>
        <p:spPr bwMode="auto">
          <a:xfrm>
            <a:off x="7164388" y="5726113"/>
            <a:ext cx="1423987" cy="366712"/>
          </a:xfrm>
          <a:prstGeom prst="rect">
            <a:avLst/>
          </a:prstGeom>
          <a:noFill/>
          <a:ln>
            <a:noFill/>
          </a:ln>
          <a:effectLst>
            <a:prstShdw prst="shdw17" dist="17961" dir="13500000">
              <a:srgbClr val="2E2E2E"/>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4C4C4C"/>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Sauvegarde</a:t>
            </a:r>
          </a:p>
        </p:txBody>
      </p:sp>
      <p:sp>
        <p:nvSpPr>
          <p:cNvPr id="53264" name="Text Box 24"/>
          <p:cNvSpPr txBox="1">
            <a:spLocks noChangeArrowheads="1"/>
          </p:cNvSpPr>
          <p:nvPr/>
        </p:nvSpPr>
        <p:spPr bwMode="auto">
          <a:xfrm>
            <a:off x="4932363" y="5870575"/>
            <a:ext cx="1876425" cy="366713"/>
          </a:xfrm>
          <a:prstGeom prst="rect">
            <a:avLst/>
          </a:prstGeom>
          <a:noFill/>
          <a:ln>
            <a:noFill/>
          </a:ln>
          <a:effectLst>
            <a:prstShdw prst="shdw17" dist="17961" dir="13500000">
              <a:srgbClr val="2E2E2E"/>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4C4C4C"/>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Analyse en ligne</a:t>
            </a:r>
          </a:p>
        </p:txBody>
      </p:sp>
      <p:sp>
        <p:nvSpPr>
          <p:cNvPr id="53265" name="laptop"/>
          <p:cNvSpPr>
            <a:spLocks noEditPoints="1" noChangeArrowheads="1"/>
          </p:cNvSpPr>
          <p:nvPr/>
        </p:nvSpPr>
        <p:spPr bwMode="auto">
          <a:xfrm>
            <a:off x="5072063" y="5021263"/>
            <a:ext cx="1416050" cy="923925"/>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fr-FR"/>
          </a:p>
        </p:txBody>
      </p:sp>
      <p:sp>
        <p:nvSpPr>
          <p:cNvPr id="53266" name="Oval 27"/>
          <p:cNvSpPr>
            <a:spLocks noChangeArrowheads="1"/>
          </p:cNvSpPr>
          <p:nvPr/>
        </p:nvSpPr>
        <p:spPr bwMode="auto">
          <a:xfrm>
            <a:off x="1335088" y="2373313"/>
            <a:ext cx="142875" cy="863600"/>
          </a:xfrm>
          <a:prstGeom prst="ellipse">
            <a:avLst/>
          </a:prstGeom>
          <a:gradFill rotWithShape="1">
            <a:gsLst>
              <a:gs pos="0">
                <a:srgbClr val="E40000"/>
              </a:gs>
              <a:gs pos="100000">
                <a:srgbClr val="6A0000"/>
              </a:gs>
            </a:gsLst>
            <a:lin ang="0" scaled="1"/>
          </a:gradFill>
          <a:ln w="9525">
            <a:solidFill>
              <a:schemeClr val="tx1"/>
            </a:solidFill>
            <a:round/>
            <a:headEnd/>
            <a:tailEnd/>
          </a:ln>
        </p:spPr>
        <p:txBody>
          <a:bodyPr wrap="none" anchor="ctr"/>
          <a:lstStyle/>
          <a:p>
            <a:endParaRPr lang="fr-FR" sz="1800"/>
          </a:p>
        </p:txBody>
      </p:sp>
      <p:sp>
        <p:nvSpPr>
          <p:cNvPr id="53267" name="Line 28"/>
          <p:cNvSpPr>
            <a:spLocks noChangeShapeType="1"/>
          </p:cNvSpPr>
          <p:nvPr/>
        </p:nvSpPr>
        <p:spPr bwMode="auto">
          <a:xfrm flipV="1">
            <a:off x="1477963" y="2373313"/>
            <a:ext cx="649287" cy="504825"/>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53268" name="Line 29"/>
          <p:cNvSpPr>
            <a:spLocks noChangeShapeType="1"/>
          </p:cNvSpPr>
          <p:nvPr/>
        </p:nvSpPr>
        <p:spPr bwMode="auto">
          <a:xfrm>
            <a:off x="1477963" y="2805113"/>
            <a:ext cx="1008062" cy="215900"/>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53269" name="Line 30"/>
          <p:cNvSpPr>
            <a:spLocks noChangeShapeType="1"/>
          </p:cNvSpPr>
          <p:nvPr/>
        </p:nvSpPr>
        <p:spPr bwMode="auto">
          <a:xfrm>
            <a:off x="1550988" y="2805113"/>
            <a:ext cx="1584325" cy="0"/>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53270" name="Line 31"/>
          <p:cNvSpPr>
            <a:spLocks noChangeShapeType="1"/>
          </p:cNvSpPr>
          <p:nvPr/>
        </p:nvSpPr>
        <p:spPr bwMode="auto">
          <a:xfrm>
            <a:off x="1477963" y="2805113"/>
            <a:ext cx="576262" cy="792162"/>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53271" name="Line 32"/>
          <p:cNvSpPr>
            <a:spLocks noChangeShapeType="1"/>
          </p:cNvSpPr>
          <p:nvPr/>
        </p:nvSpPr>
        <p:spPr bwMode="auto">
          <a:xfrm flipH="1" flipV="1">
            <a:off x="1190625" y="2589213"/>
            <a:ext cx="144463" cy="215900"/>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53272" name="Line 33"/>
          <p:cNvSpPr>
            <a:spLocks noChangeShapeType="1"/>
          </p:cNvSpPr>
          <p:nvPr/>
        </p:nvSpPr>
        <p:spPr bwMode="auto">
          <a:xfrm flipH="1">
            <a:off x="974725" y="2805113"/>
            <a:ext cx="360363" cy="142875"/>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53273" name="Oval 34"/>
          <p:cNvSpPr>
            <a:spLocks noChangeArrowheads="1"/>
          </p:cNvSpPr>
          <p:nvPr/>
        </p:nvSpPr>
        <p:spPr bwMode="auto">
          <a:xfrm rot="-2804142">
            <a:off x="999331" y="2324894"/>
            <a:ext cx="396875" cy="109538"/>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344099" name="Oval 35"/>
          <p:cNvSpPr>
            <a:spLocks noChangeArrowheads="1"/>
          </p:cNvSpPr>
          <p:nvPr/>
        </p:nvSpPr>
        <p:spPr bwMode="auto">
          <a:xfrm rot="-9273485">
            <a:off x="3530600" y="2012950"/>
            <a:ext cx="396875" cy="109538"/>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344100" name="Oval 36"/>
          <p:cNvSpPr>
            <a:spLocks noChangeArrowheads="1"/>
          </p:cNvSpPr>
          <p:nvPr/>
        </p:nvSpPr>
        <p:spPr bwMode="auto">
          <a:xfrm rot="-9609500">
            <a:off x="3097213" y="1870075"/>
            <a:ext cx="396875" cy="109538"/>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344101" name="Oval 37"/>
          <p:cNvSpPr>
            <a:spLocks noChangeArrowheads="1"/>
          </p:cNvSpPr>
          <p:nvPr/>
        </p:nvSpPr>
        <p:spPr bwMode="auto">
          <a:xfrm rot="-22268795">
            <a:off x="3097213" y="3597275"/>
            <a:ext cx="396875" cy="109538"/>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53277" name="Oval 38"/>
          <p:cNvSpPr>
            <a:spLocks noChangeArrowheads="1"/>
          </p:cNvSpPr>
          <p:nvPr/>
        </p:nvSpPr>
        <p:spPr bwMode="auto">
          <a:xfrm rot="-4221905">
            <a:off x="4033044" y="2948782"/>
            <a:ext cx="396875" cy="109537"/>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53278" name="Oval 39"/>
          <p:cNvSpPr>
            <a:spLocks noChangeArrowheads="1"/>
          </p:cNvSpPr>
          <p:nvPr/>
        </p:nvSpPr>
        <p:spPr bwMode="auto">
          <a:xfrm rot="-7582910">
            <a:off x="3961606" y="2409032"/>
            <a:ext cx="396875" cy="109538"/>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344104" name="Oval 40"/>
          <p:cNvSpPr>
            <a:spLocks noChangeArrowheads="1"/>
          </p:cNvSpPr>
          <p:nvPr/>
        </p:nvSpPr>
        <p:spPr bwMode="auto">
          <a:xfrm rot="-23610751">
            <a:off x="3638550" y="3381375"/>
            <a:ext cx="396875" cy="109538"/>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53280" name="Oval 41"/>
          <p:cNvSpPr>
            <a:spLocks noChangeArrowheads="1"/>
          </p:cNvSpPr>
          <p:nvPr/>
        </p:nvSpPr>
        <p:spPr bwMode="auto">
          <a:xfrm>
            <a:off x="974725" y="1797050"/>
            <a:ext cx="3382963" cy="2016125"/>
          </a:xfrm>
          <a:prstGeom prst="ellipse">
            <a:avLst/>
          </a:prstGeom>
          <a:noFill/>
          <a:ln w="57150" cap="rnd">
            <a:solidFill>
              <a:schemeClr val="accent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fr-FR" sz="1800"/>
          </a:p>
        </p:txBody>
      </p:sp>
      <p:sp>
        <p:nvSpPr>
          <p:cNvPr id="344106" name="Oval 42"/>
          <p:cNvSpPr>
            <a:spLocks noChangeArrowheads="1"/>
          </p:cNvSpPr>
          <p:nvPr/>
        </p:nvSpPr>
        <p:spPr bwMode="auto">
          <a:xfrm rot="-8232244">
            <a:off x="1046163" y="3200400"/>
            <a:ext cx="396875" cy="109538"/>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53282" name="Line 43"/>
          <p:cNvSpPr>
            <a:spLocks noChangeShapeType="1"/>
          </p:cNvSpPr>
          <p:nvPr/>
        </p:nvSpPr>
        <p:spPr bwMode="auto">
          <a:xfrm flipV="1">
            <a:off x="4214813" y="2228850"/>
            <a:ext cx="215900"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283" name="Line 44"/>
          <p:cNvSpPr>
            <a:spLocks noChangeShapeType="1"/>
          </p:cNvSpPr>
          <p:nvPr/>
        </p:nvSpPr>
        <p:spPr bwMode="auto">
          <a:xfrm flipV="1">
            <a:off x="3783013" y="1868488"/>
            <a:ext cx="21590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284" name="Line 45"/>
          <p:cNvSpPr>
            <a:spLocks noChangeShapeType="1"/>
          </p:cNvSpPr>
          <p:nvPr/>
        </p:nvSpPr>
        <p:spPr bwMode="auto">
          <a:xfrm flipV="1">
            <a:off x="3351213" y="1725613"/>
            <a:ext cx="21590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285" name="Line 46"/>
          <p:cNvSpPr>
            <a:spLocks noChangeShapeType="1"/>
          </p:cNvSpPr>
          <p:nvPr/>
        </p:nvSpPr>
        <p:spPr bwMode="auto">
          <a:xfrm>
            <a:off x="4286250" y="3021013"/>
            <a:ext cx="2873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286" name="Line 47"/>
          <p:cNvSpPr>
            <a:spLocks noChangeShapeType="1"/>
          </p:cNvSpPr>
          <p:nvPr/>
        </p:nvSpPr>
        <p:spPr bwMode="auto">
          <a:xfrm>
            <a:off x="3927475" y="3452813"/>
            <a:ext cx="2873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287" name="Line 48"/>
          <p:cNvSpPr>
            <a:spLocks noChangeShapeType="1"/>
          </p:cNvSpPr>
          <p:nvPr/>
        </p:nvSpPr>
        <p:spPr bwMode="auto">
          <a:xfrm>
            <a:off x="3351213" y="3670300"/>
            <a:ext cx="287337"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288" name="Line 49"/>
          <p:cNvSpPr>
            <a:spLocks noChangeShapeType="1"/>
          </p:cNvSpPr>
          <p:nvPr/>
        </p:nvSpPr>
        <p:spPr bwMode="auto">
          <a:xfrm flipV="1">
            <a:off x="974725" y="3308350"/>
            <a:ext cx="215900"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289" name="Line 50"/>
          <p:cNvSpPr>
            <a:spLocks noChangeShapeType="1"/>
          </p:cNvSpPr>
          <p:nvPr/>
        </p:nvSpPr>
        <p:spPr bwMode="auto">
          <a:xfrm>
            <a:off x="830263" y="2300288"/>
            <a:ext cx="287337"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290" name="WordArt 51"/>
          <p:cNvSpPr>
            <a:spLocks noChangeArrowheads="1" noChangeShapeType="1" noTextEdit="1"/>
          </p:cNvSpPr>
          <p:nvPr/>
        </p:nvSpPr>
        <p:spPr bwMode="auto">
          <a:xfrm>
            <a:off x="1393825" y="1627188"/>
            <a:ext cx="2476500" cy="428625"/>
          </a:xfrm>
          <a:prstGeom prst="rect">
            <a:avLst/>
          </a:prstGeom>
        </p:spPr>
        <p:txBody>
          <a:bodyPr spcFirstLastPara="1" wrap="none" fromWordArt="1">
            <a:prstTxWarp prst="textArchUp">
              <a:avLst>
                <a:gd name="adj" fmla="val 10800004"/>
              </a:avLst>
            </a:prstTxWarp>
          </a:bodyPr>
          <a:lstStyle/>
          <a:p>
            <a:pPr algn="ctr"/>
            <a:r>
              <a:rPr lang="fr-FR" kern="10">
                <a:ln w="9525">
                  <a:solidFill>
                    <a:srgbClr val="000000"/>
                  </a:solidFill>
                  <a:round/>
                  <a:headEnd/>
                  <a:tailEnd/>
                </a:ln>
                <a:solidFill>
                  <a:schemeClr val="accent2"/>
                </a:solidFill>
                <a:latin typeface="Comic Sans MS"/>
              </a:rPr>
              <a:t>Multi-Détecteurs</a:t>
            </a:r>
          </a:p>
        </p:txBody>
      </p:sp>
      <p:grpSp>
        <p:nvGrpSpPr>
          <p:cNvPr id="53291" name="Group 52"/>
          <p:cNvGrpSpPr>
            <a:grpSpLocks/>
          </p:cNvGrpSpPr>
          <p:nvPr/>
        </p:nvGrpSpPr>
        <p:grpSpPr bwMode="auto">
          <a:xfrm rot="10800000">
            <a:off x="4432300" y="2132013"/>
            <a:ext cx="430213" cy="142875"/>
            <a:chOff x="2565" y="800"/>
            <a:chExt cx="271" cy="90"/>
          </a:xfrm>
        </p:grpSpPr>
        <p:sp>
          <p:nvSpPr>
            <p:cNvPr id="53339" name="Rectangle 53"/>
            <p:cNvSpPr>
              <a:spLocks noChangeArrowheads="1"/>
            </p:cNvSpPr>
            <p:nvPr/>
          </p:nvSpPr>
          <p:spPr bwMode="auto">
            <a:xfrm>
              <a:off x="2655" y="800"/>
              <a:ext cx="181" cy="90"/>
            </a:xfrm>
            <a:prstGeom prst="rect">
              <a:avLst/>
            </a:prstGeom>
            <a:gradFill rotWithShape="1">
              <a:gsLst>
                <a:gs pos="0">
                  <a:schemeClr val="folHlink"/>
                </a:gs>
                <a:gs pos="100000">
                  <a:srgbClr val="3E6760"/>
                </a:gs>
              </a:gsLst>
              <a:path path="shape">
                <a:fillToRect l="50000" t="50000" r="50000" b="50000"/>
              </a:path>
            </a:gradFill>
            <a:ln w="9525">
              <a:solidFill>
                <a:schemeClr val="tx1"/>
              </a:solidFill>
              <a:miter lim="800000"/>
              <a:headEnd/>
              <a:tailEnd/>
            </a:ln>
          </p:spPr>
          <p:txBody>
            <a:bodyPr rot="10800000" wrap="none" anchor="ctr"/>
            <a:lstStyle/>
            <a:p>
              <a:endParaRPr lang="fr-FR" sz="1800"/>
            </a:p>
          </p:txBody>
        </p:sp>
        <p:sp>
          <p:nvSpPr>
            <p:cNvPr id="53340" name="Line 54"/>
            <p:cNvSpPr>
              <a:spLocks noChangeShapeType="1"/>
            </p:cNvSpPr>
            <p:nvPr/>
          </p:nvSpPr>
          <p:spPr bwMode="auto">
            <a:xfrm>
              <a:off x="2565" y="844"/>
              <a:ext cx="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3292" name="Group 55"/>
          <p:cNvGrpSpPr>
            <a:grpSpLocks/>
          </p:cNvGrpSpPr>
          <p:nvPr/>
        </p:nvGrpSpPr>
        <p:grpSpPr bwMode="auto">
          <a:xfrm rot="10553414">
            <a:off x="4572000" y="2995613"/>
            <a:ext cx="430213" cy="142875"/>
            <a:chOff x="2565" y="800"/>
            <a:chExt cx="271" cy="90"/>
          </a:xfrm>
        </p:grpSpPr>
        <p:sp>
          <p:nvSpPr>
            <p:cNvPr id="53337" name="Rectangle 56"/>
            <p:cNvSpPr>
              <a:spLocks noChangeArrowheads="1"/>
            </p:cNvSpPr>
            <p:nvPr/>
          </p:nvSpPr>
          <p:spPr bwMode="auto">
            <a:xfrm>
              <a:off x="2655" y="800"/>
              <a:ext cx="181" cy="90"/>
            </a:xfrm>
            <a:prstGeom prst="rect">
              <a:avLst/>
            </a:prstGeom>
            <a:gradFill rotWithShape="1">
              <a:gsLst>
                <a:gs pos="0">
                  <a:schemeClr val="folHlink"/>
                </a:gs>
                <a:gs pos="100000">
                  <a:srgbClr val="3E6760"/>
                </a:gs>
              </a:gsLst>
              <a:path path="shape">
                <a:fillToRect l="50000" t="50000" r="50000" b="50000"/>
              </a:path>
            </a:gradFill>
            <a:ln w="9525">
              <a:solidFill>
                <a:schemeClr val="tx1"/>
              </a:solidFill>
              <a:miter lim="800000"/>
              <a:headEnd/>
              <a:tailEnd/>
            </a:ln>
          </p:spPr>
          <p:txBody>
            <a:bodyPr rot="10800000" wrap="none" anchor="ctr"/>
            <a:lstStyle/>
            <a:p>
              <a:endParaRPr lang="fr-FR" sz="1800"/>
            </a:p>
          </p:txBody>
        </p:sp>
        <p:sp>
          <p:nvSpPr>
            <p:cNvPr id="53338" name="Line 57"/>
            <p:cNvSpPr>
              <a:spLocks noChangeShapeType="1"/>
            </p:cNvSpPr>
            <p:nvPr/>
          </p:nvSpPr>
          <p:spPr bwMode="auto">
            <a:xfrm>
              <a:off x="2565" y="844"/>
              <a:ext cx="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3293" name="Group 58"/>
          <p:cNvGrpSpPr>
            <a:grpSpLocks/>
          </p:cNvGrpSpPr>
          <p:nvPr/>
        </p:nvGrpSpPr>
        <p:grpSpPr bwMode="auto">
          <a:xfrm rot="10497421">
            <a:off x="4213225" y="3429000"/>
            <a:ext cx="430213" cy="142875"/>
            <a:chOff x="2565" y="800"/>
            <a:chExt cx="271" cy="90"/>
          </a:xfrm>
        </p:grpSpPr>
        <p:sp>
          <p:nvSpPr>
            <p:cNvPr id="53335" name="Rectangle 59"/>
            <p:cNvSpPr>
              <a:spLocks noChangeArrowheads="1"/>
            </p:cNvSpPr>
            <p:nvPr/>
          </p:nvSpPr>
          <p:spPr bwMode="auto">
            <a:xfrm>
              <a:off x="2655" y="802"/>
              <a:ext cx="181" cy="90"/>
            </a:xfrm>
            <a:prstGeom prst="rect">
              <a:avLst/>
            </a:prstGeom>
            <a:gradFill rotWithShape="1">
              <a:gsLst>
                <a:gs pos="0">
                  <a:schemeClr val="folHlink"/>
                </a:gs>
                <a:gs pos="100000">
                  <a:srgbClr val="3E6760"/>
                </a:gs>
              </a:gsLst>
              <a:path path="shape">
                <a:fillToRect l="50000" t="50000" r="50000" b="50000"/>
              </a:path>
            </a:gradFill>
            <a:ln w="9525">
              <a:solidFill>
                <a:schemeClr val="tx1"/>
              </a:solidFill>
              <a:miter lim="800000"/>
              <a:headEnd/>
              <a:tailEnd/>
            </a:ln>
          </p:spPr>
          <p:txBody>
            <a:bodyPr rot="10800000" wrap="none" anchor="ctr"/>
            <a:lstStyle/>
            <a:p>
              <a:endParaRPr lang="fr-FR" sz="1800"/>
            </a:p>
          </p:txBody>
        </p:sp>
        <p:sp>
          <p:nvSpPr>
            <p:cNvPr id="53336" name="Line 60"/>
            <p:cNvSpPr>
              <a:spLocks noChangeShapeType="1"/>
            </p:cNvSpPr>
            <p:nvPr/>
          </p:nvSpPr>
          <p:spPr bwMode="auto">
            <a:xfrm>
              <a:off x="2565" y="844"/>
              <a:ext cx="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3294" name="Group 61"/>
          <p:cNvGrpSpPr>
            <a:grpSpLocks/>
          </p:cNvGrpSpPr>
          <p:nvPr/>
        </p:nvGrpSpPr>
        <p:grpSpPr bwMode="auto">
          <a:xfrm rot="10497421">
            <a:off x="3636963" y="3657600"/>
            <a:ext cx="430212" cy="142875"/>
            <a:chOff x="2565" y="800"/>
            <a:chExt cx="271" cy="90"/>
          </a:xfrm>
        </p:grpSpPr>
        <p:sp>
          <p:nvSpPr>
            <p:cNvPr id="53333" name="Rectangle 62"/>
            <p:cNvSpPr>
              <a:spLocks noChangeArrowheads="1"/>
            </p:cNvSpPr>
            <p:nvPr/>
          </p:nvSpPr>
          <p:spPr bwMode="auto">
            <a:xfrm>
              <a:off x="2655" y="802"/>
              <a:ext cx="181" cy="90"/>
            </a:xfrm>
            <a:prstGeom prst="rect">
              <a:avLst/>
            </a:prstGeom>
            <a:gradFill rotWithShape="1">
              <a:gsLst>
                <a:gs pos="0">
                  <a:schemeClr val="folHlink"/>
                </a:gs>
                <a:gs pos="100000">
                  <a:srgbClr val="3E6760"/>
                </a:gs>
              </a:gsLst>
              <a:path path="shape">
                <a:fillToRect l="50000" t="50000" r="50000" b="50000"/>
              </a:path>
            </a:gradFill>
            <a:ln w="9525">
              <a:solidFill>
                <a:schemeClr val="tx1"/>
              </a:solidFill>
              <a:miter lim="800000"/>
              <a:headEnd/>
              <a:tailEnd/>
            </a:ln>
          </p:spPr>
          <p:txBody>
            <a:bodyPr rot="10800000" wrap="none" anchor="ctr"/>
            <a:lstStyle/>
            <a:p>
              <a:endParaRPr lang="fr-FR" sz="1800"/>
            </a:p>
          </p:txBody>
        </p:sp>
        <p:sp>
          <p:nvSpPr>
            <p:cNvPr id="53334" name="Line 63"/>
            <p:cNvSpPr>
              <a:spLocks noChangeShapeType="1"/>
            </p:cNvSpPr>
            <p:nvPr/>
          </p:nvSpPr>
          <p:spPr bwMode="auto">
            <a:xfrm>
              <a:off x="2565" y="844"/>
              <a:ext cx="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3295" name="Group 64"/>
          <p:cNvGrpSpPr>
            <a:grpSpLocks/>
          </p:cNvGrpSpPr>
          <p:nvPr/>
        </p:nvGrpSpPr>
        <p:grpSpPr bwMode="auto">
          <a:xfrm rot="-7861351">
            <a:off x="902494" y="3556794"/>
            <a:ext cx="430213" cy="142875"/>
            <a:chOff x="2565" y="800"/>
            <a:chExt cx="271" cy="90"/>
          </a:xfrm>
        </p:grpSpPr>
        <p:sp>
          <p:nvSpPr>
            <p:cNvPr id="53331" name="Rectangle 65"/>
            <p:cNvSpPr>
              <a:spLocks noChangeArrowheads="1"/>
            </p:cNvSpPr>
            <p:nvPr/>
          </p:nvSpPr>
          <p:spPr bwMode="auto">
            <a:xfrm>
              <a:off x="2655" y="800"/>
              <a:ext cx="181" cy="90"/>
            </a:xfrm>
            <a:prstGeom prst="rect">
              <a:avLst/>
            </a:prstGeom>
            <a:gradFill rotWithShape="1">
              <a:gsLst>
                <a:gs pos="0">
                  <a:schemeClr val="folHlink"/>
                </a:gs>
                <a:gs pos="100000">
                  <a:srgbClr val="3E6760"/>
                </a:gs>
              </a:gsLst>
              <a:path path="shape">
                <a:fillToRect l="50000" t="50000" r="50000" b="50000"/>
              </a:path>
            </a:gradFill>
            <a:ln w="9525">
              <a:solidFill>
                <a:schemeClr val="tx1"/>
              </a:solidFill>
              <a:miter lim="800000"/>
              <a:headEnd/>
              <a:tailEnd/>
            </a:ln>
          </p:spPr>
          <p:txBody>
            <a:bodyPr vert="eaVert" wrap="none" anchor="ctr"/>
            <a:lstStyle/>
            <a:p>
              <a:endParaRPr lang="fr-FR" sz="1800"/>
            </a:p>
          </p:txBody>
        </p:sp>
        <p:sp>
          <p:nvSpPr>
            <p:cNvPr id="53332" name="Line 66"/>
            <p:cNvSpPr>
              <a:spLocks noChangeShapeType="1"/>
            </p:cNvSpPr>
            <p:nvPr/>
          </p:nvSpPr>
          <p:spPr bwMode="auto">
            <a:xfrm>
              <a:off x="2565" y="844"/>
              <a:ext cx="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3296" name="Group 67"/>
          <p:cNvGrpSpPr>
            <a:grpSpLocks/>
          </p:cNvGrpSpPr>
          <p:nvPr/>
        </p:nvGrpSpPr>
        <p:grpSpPr bwMode="auto">
          <a:xfrm rot="6668364">
            <a:off x="758032" y="2031206"/>
            <a:ext cx="430212" cy="142875"/>
            <a:chOff x="2565" y="800"/>
            <a:chExt cx="271" cy="90"/>
          </a:xfrm>
        </p:grpSpPr>
        <p:sp>
          <p:nvSpPr>
            <p:cNvPr id="53329" name="Rectangle 68"/>
            <p:cNvSpPr>
              <a:spLocks noChangeArrowheads="1"/>
            </p:cNvSpPr>
            <p:nvPr/>
          </p:nvSpPr>
          <p:spPr bwMode="auto">
            <a:xfrm>
              <a:off x="2653" y="801"/>
              <a:ext cx="181" cy="90"/>
            </a:xfrm>
            <a:prstGeom prst="rect">
              <a:avLst/>
            </a:prstGeom>
            <a:gradFill rotWithShape="1">
              <a:gsLst>
                <a:gs pos="0">
                  <a:schemeClr val="folHlink"/>
                </a:gs>
                <a:gs pos="100000">
                  <a:srgbClr val="3E6760"/>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53330" name="Line 69"/>
            <p:cNvSpPr>
              <a:spLocks noChangeShapeType="1"/>
            </p:cNvSpPr>
            <p:nvPr/>
          </p:nvSpPr>
          <p:spPr bwMode="auto">
            <a:xfrm>
              <a:off x="2565" y="844"/>
              <a:ext cx="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3297" name="Line 70"/>
          <p:cNvSpPr>
            <a:spLocks noChangeShapeType="1"/>
          </p:cNvSpPr>
          <p:nvPr/>
        </p:nvSpPr>
        <p:spPr bwMode="auto">
          <a:xfrm flipV="1">
            <a:off x="4716463" y="2195513"/>
            <a:ext cx="649287" cy="9525"/>
          </a:xfrm>
          <a:prstGeom prst="line">
            <a:avLst/>
          </a:prstGeom>
          <a:noFill/>
          <a:ln w="5715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298" name="Line 71"/>
          <p:cNvSpPr>
            <a:spLocks noChangeShapeType="1"/>
          </p:cNvSpPr>
          <p:nvPr/>
        </p:nvSpPr>
        <p:spPr bwMode="auto">
          <a:xfrm>
            <a:off x="5005388" y="3059113"/>
            <a:ext cx="360362"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grpSp>
        <p:nvGrpSpPr>
          <p:cNvPr id="53299" name="Group 72"/>
          <p:cNvGrpSpPr>
            <a:grpSpLocks/>
          </p:cNvGrpSpPr>
          <p:nvPr/>
        </p:nvGrpSpPr>
        <p:grpSpPr bwMode="auto">
          <a:xfrm>
            <a:off x="169863" y="2122488"/>
            <a:ext cx="1163637" cy="1311275"/>
            <a:chOff x="61" y="1954"/>
            <a:chExt cx="733" cy="826"/>
          </a:xfrm>
        </p:grpSpPr>
        <p:sp>
          <p:nvSpPr>
            <p:cNvPr id="53327" name="Line 73"/>
            <p:cNvSpPr>
              <a:spLocks noChangeShapeType="1"/>
            </p:cNvSpPr>
            <p:nvPr/>
          </p:nvSpPr>
          <p:spPr bwMode="auto">
            <a:xfrm>
              <a:off x="204" y="2367"/>
              <a:ext cx="590" cy="0"/>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328" name="Text Box 74"/>
            <p:cNvSpPr txBox="1">
              <a:spLocks noChangeArrowheads="1"/>
            </p:cNvSpPr>
            <p:nvPr/>
          </p:nvSpPr>
          <p:spPr bwMode="auto">
            <a:xfrm>
              <a:off x="61" y="1954"/>
              <a:ext cx="175"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b="1"/>
                <a:t>F</a:t>
              </a:r>
            </a:p>
            <a:p>
              <a:pPr eaLnBrk="1" hangingPunct="1"/>
              <a:r>
                <a:rPr lang="fr-FR" sz="1000" b="1"/>
                <a:t>A</a:t>
              </a:r>
            </a:p>
            <a:p>
              <a:pPr eaLnBrk="1" hangingPunct="1"/>
              <a:r>
                <a:rPr lang="fr-FR" sz="1000" b="1"/>
                <a:t>I</a:t>
              </a:r>
            </a:p>
            <a:p>
              <a:pPr eaLnBrk="1" hangingPunct="1"/>
              <a:r>
                <a:rPr lang="fr-FR" sz="1000" b="1"/>
                <a:t>S</a:t>
              </a:r>
            </a:p>
            <a:p>
              <a:pPr eaLnBrk="1" hangingPunct="1"/>
              <a:r>
                <a:rPr lang="fr-FR" sz="1000" b="1"/>
                <a:t>C</a:t>
              </a:r>
            </a:p>
            <a:p>
              <a:pPr eaLnBrk="1" hangingPunct="1"/>
              <a:r>
                <a:rPr lang="fr-FR" sz="1000" b="1"/>
                <a:t>E</a:t>
              </a:r>
            </a:p>
            <a:p>
              <a:pPr eaLnBrk="1" hangingPunct="1"/>
              <a:r>
                <a:rPr lang="fr-FR" sz="1000" b="1"/>
                <a:t>A</a:t>
              </a:r>
            </a:p>
            <a:p>
              <a:pPr eaLnBrk="1" hangingPunct="1"/>
              <a:r>
                <a:rPr lang="fr-FR" sz="1000" b="1"/>
                <a:t>U</a:t>
              </a:r>
            </a:p>
          </p:txBody>
        </p:sp>
      </p:grpSp>
      <p:sp>
        <p:nvSpPr>
          <p:cNvPr id="53300" name="Text Box 75"/>
          <p:cNvSpPr txBox="1">
            <a:spLocks noChangeArrowheads="1"/>
          </p:cNvSpPr>
          <p:nvPr/>
        </p:nvSpPr>
        <p:spPr bwMode="auto">
          <a:xfrm>
            <a:off x="466725" y="404813"/>
            <a:ext cx="80660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Exemple d’une Architecture d’acquisition</a:t>
            </a:r>
          </a:p>
        </p:txBody>
      </p:sp>
      <p:sp>
        <p:nvSpPr>
          <p:cNvPr id="11"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B4E73376-0B61-4571-963C-B4B326909930}" type="slidenum">
              <a:rPr lang="fr-FR" sz="1200">
                <a:solidFill>
                  <a:schemeClr val="tx1">
                    <a:lumMod val="50000"/>
                    <a:lumOff val="50000"/>
                  </a:schemeClr>
                </a:solidFill>
              </a:rPr>
              <a:pPr algn="r">
                <a:defRPr/>
              </a:pPr>
              <a:t>46</a:t>
            </a:fld>
            <a:endParaRPr lang="fr-FR" sz="1200" dirty="0">
              <a:solidFill>
                <a:schemeClr val="tx1">
                  <a:lumMod val="50000"/>
                  <a:lumOff val="50000"/>
                </a:schemeClr>
              </a:solidFill>
            </a:endParaRPr>
          </a:p>
        </p:txBody>
      </p:sp>
      <p:sp>
        <p:nvSpPr>
          <p:cNvPr id="53302"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53303" name="Line 70"/>
          <p:cNvSpPr>
            <a:spLocks noChangeShapeType="1"/>
          </p:cNvSpPr>
          <p:nvPr/>
        </p:nvSpPr>
        <p:spPr bwMode="auto">
          <a:xfrm>
            <a:off x="4860925" y="3059113"/>
            <a:ext cx="504825" cy="0"/>
          </a:xfrm>
          <a:prstGeom prst="line">
            <a:avLst/>
          </a:prstGeom>
          <a:noFill/>
          <a:ln w="5715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304" name="Line 16"/>
          <p:cNvSpPr>
            <a:spLocks noChangeShapeType="1"/>
          </p:cNvSpPr>
          <p:nvPr/>
        </p:nvSpPr>
        <p:spPr bwMode="auto">
          <a:xfrm>
            <a:off x="3779838" y="4646613"/>
            <a:ext cx="0" cy="360362"/>
          </a:xfrm>
          <a:prstGeom prst="line">
            <a:avLst/>
          </a:prstGeom>
          <a:noFill/>
          <a:ln w="7620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305" name="Line 16"/>
          <p:cNvSpPr>
            <a:spLocks noChangeShapeType="1"/>
          </p:cNvSpPr>
          <p:nvPr/>
        </p:nvSpPr>
        <p:spPr bwMode="auto">
          <a:xfrm>
            <a:off x="7885113" y="4646613"/>
            <a:ext cx="0" cy="431800"/>
          </a:xfrm>
          <a:prstGeom prst="line">
            <a:avLst/>
          </a:prstGeom>
          <a:noFill/>
          <a:ln w="7620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306" name="Line 70"/>
          <p:cNvSpPr>
            <a:spLocks noChangeShapeType="1"/>
          </p:cNvSpPr>
          <p:nvPr/>
        </p:nvSpPr>
        <p:spPr bwMode="auto">
          <a:xfrm>
            <a:off x="4284663" y="1844675"/>
            <a:ext cx="1079500" cy="0"/>
          </a:xfrm>
          <a:prstGeom prst="line">
            <a:avLst/>
          </a:prstGeom>
          <a:noFill/>
          <a:ln w="5715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307" name="Line 70"/>
          <p:cNvSpPr>
            <a:spLocks noChangeShapeType="1"/>
          </p:cNvSpPr>
          <p:nvPr/>
        </p:nvSpPr>
        <p:spPr bwMode="auto">
          <a:xfrm>
            <a:off x="4500563" y="3500438"/>
            <a:ext cx="863600" cy="0"/>
          </a:xfrm>
          <a:prstGeom prst="line">
            <a:avLst/>
          </a:prstGeom>
          <a:noFill/>
          <a:ln w="5715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308" name="Line 70"/>
          <p:cNvSpPr>
            <a:spLocks noChangeShapeType="1"/>
          </p:cNvSpPr>
          <p:nvPr/>
        </p:nvSpPr>
        <p:spPr bwMode="auto">
          <a:xfrm>
            <a:off x="3924300" y="3716338"/>
            <a:ext cx="1439863" cy="0"/>
          </a:xfrm>
          <a:prstGeom prst="line">
            <a:avLst/>
          </a:prstGeom>
          <a:noFill/>
          <a:ln w="57150">
            <a:solidFill>
              <a:srgbClr val="4C4C4C"/>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3309" name="Line 70"/>
          <p:cNvSpPr>
            <a:spLocks noChangeShapeType="1"/>
          </p:cNvSpPr>
          <p:nvPr/>
        </p:nvSpPr>
        <p:spPr bwMode="auto">
          <a:xfrm>
            <a:off x="3779838" y="4646613"/>
            <a:ext cx="4968875" cy="0"/>
          </a:xfrm>
          <a:prstGeom prst="line">
            <a:avLst/>
          </a:prstGeom>
          <a:noFill/>
          <a:ln w="57150">
            <a:solidFill>
              <a:srgbClr val="4C4C4C"/>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310" name="Line 70"/>
          <p:cNvSpPr>
            <a:spLocks noChangeShapeType="1"/>
          </p:cNvSpPr>
          <p:nvPr/>
        </p:nvSpPr>
        <p:spPr bwMode="auto">
          <a:xfrm flipV="1">
            <a:off x="8748713" y="2708275"/>
            <a:ext cx="0" cy="1944688"/>
          </a:xfrm>
          <a:prstGeom prst="line">
            <a:avLst/>
          </a:prstGeom>
          <a:noFill/>
          <a:ln w="57150">
            <a:solidFill>
              <a:srgbClr val="4C4C4C"/>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311" name="Line 70"/>
          <p:cNvSpPr>
            <a:spLocks noChangeShapeType="1"/>
          </p:cNvSpPr>
          <p:nvPr/>
        </p:nvSpPr>
        <p:spPr bwMode="auto">
          <a:xfrm>
            <a:off x="8243888" y="2708275"/>
            <a:ext cx="504825" cy="0"/>
          </a:xfrm>
          <a:prstGeom prst="line">
            <a:avLst/>
          </a:prstGeom>
          <a:noFill/>
          <a:ln w="57150">
            <a:solidFill>
              <a:srgbClr val="4C4C4C"/>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3312" name="Rectangle 95"/>
          <p:cNvSpPr>
            <a:spLocks noChangeArrowheads="1"/>
          </p:cNvSpPr>
          <p:nvPr/>
        </p:nvSpPr>
        <p:spPr bwMode="auto">
          <a:xfrm>
            <a:off x="1692275" y="5300663"/>
            <a:ext cx="1295400" cy="57626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fr-FR" sz="1600"/>
              <a:t>Slow control</a:t>
            </a:r>
          </a:p>
        </p:txBody>
      </p:sp>
      <p:sp>
        <p:nvSpPr>
          <p:cNvPr id="53313" name="Oval 96"/>
          <p:cNvSpPr>
            <a:spLocks noChangeArrowheads="1"/>
          </p:cNvSpPr>
          <p:nvPr/>
        </p:nvSpPr>
        <p:spPr bwMode="auto">
          <a:xfrm>
            <a:off x="395288" y="1196975"/>
            <a:ext cx="4681537" cy="3168650"/>
          </a:xfrm>
          <a:prstGeom prst="ellipse">
            <a:avLst/>
          </a:prstGeom>
          <a:noFill/>
          <a:ln w="25400" algn="ctr">
            <a:solidFill>
              <a:srgbClr val="FF66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3314" name="Line 97"/>
          <p:cNvSpPr>
            <a:spLocks noChangeShapeType="1"/>
          </p:cNvSpPr>
          <p:nvPr/>
        </p:nvSpPr>
        <p:spPr bwMode="auto">
          <a:xfrm flipH="1">
            <a:off x="2987675" y="5445125"/>
            <a:ext cx="288925" cy="0"/>
          </a:xfrm>
          <a:prstGeom prst="line">
            <a:avLst/>
          </a:prstGeom>
          <a:noFill/>
          <a:ln w="381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15" name="Line 98"/>
          <p:cNvSpPr>
            <a:spLocks noChangeShapeType="1"/>
          </p:cNvSpPr>
          <p:nvPr/>
        </p:nvSpPr>
        <p:spPr bwMode="auto">
          <a:xfrm flipH="1">
            <a:off x="2411413" y="4365625"/>
            <a:ext cx="0" cy="935038"/>
          </a:xfrm>
          <a:prstGeom prst="line">
            <a:avLst/>
          </a:prstGeom>
          <a:noFill/>
          <a:ln w="381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16" name="Line 99"/>
          <p:cNvSpPr>
            <a:spLocks noChangeShapeType="1"/>
          </p:cNvSpPr>
          <p:nvPr/>
        </p:nvSpPr>
        <p:spPr bwMode="auto">
          <a:xfrm flipH="1">
            <a:off x="900113" y="3644900"/>
            <a:ext cx="142875" cy="144463"/>
          </a:xfrm>
          <a:prstGeom prst="line">
            <a:avLst/>
          </a:prstGeom>
          <a:noFill/>
          <a:ln w="127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17" name="Line 100"/>
          <p:cNvSpPr>
            <a:spLocks noChangeShapeType="1"/>
          </p:cNvSpPr>
          <p:nvPr/>
        </p:nvSpPr>
        <p:spPr bwMode="auto">
          <a:xfrm flipH="1">
            <a:off x="4140200" y="1628775"/>
            <a:ext cx="142875" cy="144463"/>
          </a:xfrm>
          <a:prstGeom prst="line">
            <a:avLst/>
          </a:prstGeom>
          <a:noFill/>
          <a:ln w="127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18" name="Line 101"/>
          <p:cNvSpPr>
            <a:spLocks noChangeShapeType="1"/>
          </p:cNvSpPr>
          <p:nvPr/>
        </p:nvSpPr>
        <p:spPr bwMode="auto">
          <a:xfrm flipH="1">
            <a:off x="4572000" y="1989138"/>
            <a:ext cx="142875" cy="144462"/>
          </a:xfrm>
          <a:prstGeom prst="line">
            <a:avLst/>
          </a:prstGeom>
          <a:noFill/>
          <a:ln w="127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19" name="Line 102"/>
          <p:cNvSpPr>
            <a:spLocks noChangeShapeType="1"/>
          </p:cNvSpPr>
          <p:nvPr/>
        </p:nvSpPr>
        <p:spPr bwMode="auto">
          <a:xfrm flipH="1" flipV="1">
            <a:off x="4787900" y="3141663"/>
            <a:ext cx="144463" cy="142875"/>
          </a:xfrm>
          <a:prstGeom prst="line">
            <a:avLst/>
          </a:prstGeom>
          <a:noFill/>
          <a:ln w="127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20" name="Line 103"/>
          <p:cNvSpPr>
            <a:spLocks noChangeShapeType="1"/>
          </p:cNvSpPr>
          <p:nvPr/>
        </p:nvSpPr>
        <p:spPr bwMode="auto">
          <a:xfrm flipH="1" flipV="1">
            <a:off x="3779838" y="3789363"/>
            <a:ext cx="504825" cy="144462"/>
          </a:xfrm>
          <a:prstGeom prst="line">
            <a:avLst/>
          </a:prstGeom>
          <a:noFill/>
          <a:ln w="127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21" name="Line 104"/>
          <p:cNvSpPr>
            <a:spLocks noChangeShapeType="1"/>
          </p:cNvSpPr>
          <p:nvPr/>
        </p:nvSpPr>
        <p:spPr bwMode="auto">
          <a:xfrm flipH="1">
            <a:off x="4427538" y="3357563"/>
            <a:ext cx="431800" cy="71437"/>
          </a:xfrm>
          <a:prstGeom prst="line">
            <a:avLst/>
          </a:prstGeom>
          <a:noFill/>
          <a:ln w="127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22" name="Line 105"/>
          <p:cNvSpPr>
            <a:spLocks noChangeShapeType="1"/>
          </p:cNvSpPr>
          <p:nvPr/>
        </p:nvSpPr>
        <p:spPr bwMode="auto">
          <a:xfrm flipH="1" flipV="1">
            <a:off x="684213" y="1989138"/>
            <a:ext cx="214312" cy="144462"/>
          </a:xfrm>
          <a:prstGeom prst="line">
            <a:avLst/>
          </a:prstGeom>
          <a:noFill/>
          <a:ln w="127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23" name="Rectangle 106"/>
          <p:cNvSpPr>
            <a:spLocks noChangeArrowheads="1"/>
          </p:cNvSpPr>
          <p:nvPr/>
        </p:nvSpPr>
        <p:spPr bwMode="auto">
          <a:xfrm>
            <a:off x="323850" y="5949950"/>
            <a:ext cx="1439863" cy="574675"/>
          </a:xfrm>
          <a:prstGeom prst="rect">
            <a:avLst/>
          </a:prstGeom>
          <a:solidFill>
            <a:srgbClr val="CC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fr-FR" sz="1600"/>
              <a:t>Mesures </a:t>
            </a:r>
          </a:p>
          <a:p>
            <a:pPr algn="ctr"/>
            <a:r>
              <a:rPr lang="fr-FR" sz="1600"/>
              <a:t>environnement</a:t>
            </a:r>
          </a:p>
        </p:txBody>
      </p:sp>
      <p:sp>
        <p:nvSpPr>
          <p:cNvPr id="53324" name="Line 107"/>
          <p:cNvSpPr>
            <a:spLocks noChangeShapeType="1"/>
          </p:cNvSpPr>
          <p:nvPr/>
        </p:nvSpPr>
        <p:spPr bwMode="auto">
          <a:xfrm flipV="1">
            <a:off x="1042988" y="5589588"/>
            <a:ext cx="649287" cy="360362"/>
          </a:xfrm>
          <a:prstGeom prst="line">
            <a:avLst/>
          </a:prstGeom>
          <a:noFill/>
          <a:ln w="381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25" name="Rectangle 108"/>
          <p:cNvSpPr>
            <a:spLocks noChangeArrowheads="1"/>
          </p:cNvSpPr>
          <p:nvPr/>
        </p:nvSpPr>
        <p:spPr bwMode="auto">
          <a:xfrm>
            <a:off x="107950" y="4508500"/>
            <a:ext cx="1584325" cy="574675"/>
          </a:xfrm>
          <a:prstGeom prst="rect">
            <a:avLst/>
          </a:prstGeom>
          <a:solidFill>
            <a:srgbClr val="99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fr-FR" sz="1600"/>
              <a:t>Alimentations </a:t>
            </a:r>
          </a:p>
          <a:p>
            <a:pPr algn="ctr"/>
            <a:r>
              <a:rPr lang="fr-FR" sz="1600"/>
              <a:t>Hautes tensions</a:t>
            </a:r>
          </a:p>
        </p:txBody>
      </p:sp>
      <p:sp>
        <p:nvSpPr>
          <p:cNvPr id="53326" name="Line 109"/>
          <p:cNvSpPr>
            <a:spLocks noChangeShapeType="1"/>
          </p:cNvSpPr>
          <p:nvPr/>
        </p:nvSpPr>
        <p:spPr bwMode="auto">
          <a:xfrm>
            <a:off x="1116013" y="5084763"/>
            <a:ext cx="576262" cy="431800"/>
          </a:xfrm>
          <a:prstGeom prst="line">
            <a:avLst/>
          </a:prstGeom>
          <a:noFill/>
          <a:ln w="381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8DE950EF-977C-409B-A922-09B668BB9D4E}" type="slidenum">
              <a:rPr lang="fr-FR" sz="1200">
                <a:solidFill>
                  <a:schemeClr val="tx1">
                    <a:lumMod val="50000"/>
                    <a:lumOff val="50000"/>
                  </a:schemeClr>
                </a:solidFill>
              </a:rPr>
              <a:pPr algn="r">
                <a:defRPr/>
              </a:pPr>
              <a:t>47</a:t>
            </a:fld>
            <a:endParaRPr lang="fr-FR" sz="1200" dirty="0">
              <a:solidFill>
                <a:schemeClr val="tx1">
                  <a:lumMod val="50000"/>
                  <a:lumOff val="50000"/>
                </a:schemeClr>
              </a:solidFill>
            </a:endParaRPr>
          </a:p>
        </p:txBody>
      </p:sp>
      <p:sp>
        <p:nvSpPr>
          <p:cNvPr id="54275" name="Text Box 75"/>
          <p:cNvSpPr txBox="1">
            <a:spLocks noChangeArrowheads="1"/>
          </p:cNvSpPr>
          <p:nvPr/>
        </p:nvSpPr>
        <p:spPr bwMode="auto">
          <a:xfrm>
            <a:off x="466725" y="404813"/>
            <a:ext cx="6140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Architecture d’acquisition</a:t>
            </a:r>
          </a:p>
        </p:txBody>
      </p:sp>
      <p:grpSp>
        <p:nvGrpSpPr>
          <p:cNvPr id="54276" name="Group 10"/>
          <p:cNvGrpSpPr>
            <a:grpSpLocks noChangeAspect="1"/>
          </p:cNvGrpSpPr>
          <p:nvPr/>
        </p:nvGrpSpPr>
        <p:grpSpPr bwMode="auto">
          <a:xfrm>
            <a:off x="7019925" y="3573463"/>
            <a:ext cx="1857375" cy="2439987"/>
            <a:chOff x="3833" y="1979"/>
            <a:chExt cx="1514" cy="1990"/>
          </a:xfrm>
        </p:grpSpPr>
        <p:sp>
          <p:nvSpPr>
            <p:cNvPr id="54307" name="AutoShape 9"/>
            <p:cNvSpPr>
              <a:spLocks noChangeAspect="1" noChangeArrowheads="1" noTextEdit="1"/>
            </p:cNvSpPr>
            <p:nvPr/>
          </p:nvSpPr>
          <p:spPr bwMode="auto">
            <a:xfrm>
              <a:off x="3833" y="1979"/>
              <a:ext cx="1514" cy="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pic>
          <p:nvPicPr>
            <p:cNvPr id="5430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 y="1979"/>
              <a:ext cx="1520" cy="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8876" name="Rectangle 12"/>
          <p:cNvSpPr>
            <a:spLocks noChangeArrowheads="1"/>
          </p:cNvSpPr>
          <p:nvPr/>
        </p:nvSpPr>
        <p:spPr bwMode="auto">
          <a:xfrm>
            <a:off x="179388" y="981075"/>
            <a:ext cx="8713787" cy="26844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2000"/>
              <a:t>L’architecture d’acquisition est déterminée en fonction </a:t>
            </a:r>
          </a:p>
          <a:p>
            <a:pPr>
              <a:defRPr/>
            </a:pPr>
            <a:r>
              <a:rPr lang="fr-FR" sz="2000"/>
              <a:t>	</a:t>
            </a:r>
            <a:r>
              <a:rPr lang="fr-FR" sz="2000">
                <a:sym typeface="Wingdings" pitchFamily="2" charset="2"/>
              </a:rPr>
              <a:t> </a:t>
            </a:r>
            <a:r>
              <a:rPr lang="fr-FR" sz="2000"/>
              <a:t>du débits de données que délivre l’électronique Front-End</a:t>
            </a:r>
          </a:p>
          <a:p>
            <a:pPr>
              <a:defRPr/>
            </a:pPr>
            <a:r>
              <a:rPr lang="fr-FR" sz="2000"/>
              <a:t>	</a:t>
            </a:r>
            <a:r>
              <a:rPr lang="fr-FR" sz="2000">
                <a:sym typeface="Wingdings" pitchFamily="2" charset="2"/>
              </a:rPr>
              <a:t> </a:t>
            </a:r>
            <a:r>
              <a:rPr lang="fr-FR" sz="2000"/>
              <a:t>du taux d’événements voulu</a:t>
            </a:r>
          </a:p>
          <a:p>
            <a:pPr>
              <a:defRPr/>
            </a:pPr>
            <a:endParaRPr lang="fr-FR" sz="2000"/>
          </a:p>
          <a:p>
            <a:pPr>
              <a:defRPr/>
            </a:pPr>
            <a:r>
              <a:rPr lang="fr-FR" sz="1800"/>
              <a:t>Pour augmenter la capacité du système d’acquisition : </a:t>
            </a:r>
          </a:p>
          <a:p>
            <a:pPr>
              <a:defRPr/>
            </a:pPr>
            <a:r>
              <a:rPr lang="fr-FR" sz="1800"/>
              <a:t>	</a:t>
            </a:r>
            <a:r>
              <a:rPr lang="fr-FR" sz="1800">
                <a:sym typeface="Wingdings" pitchFamily="2" charset="2"/>
              </a:rPr>
              <a:t> </a:t>
            </a:r>
            <a:r>
              <a:rPr lang="fr-FR" sz="1800"/>
              <a:t>la puissance de calcul </a:t>
            </a:r>
            <a:r>
              <a:rPr lang="fr-FR" sz="1800">
                <a:sym typeface="Wingdings" pitchFamily="2" charset="2"/>
              </a:rPr>
              <a:t></a:t>
            </a:r>
            <a:r>
              <a:rPr lang="fr-FR" sz="1800"/>
              <a:t>, </a:t>
            </a:r>
          </a:p>
          <a:p>
            <a:pPr>
              <a:defRPr/>
            </a:pPr>
            <a:r>
              <a:rPr lang="fr-FR" sz="1800"/>
              <a:t>	</a:t>
            </a:r>
            <a:r>
              <a:rPr lang="fr-FR" sz="1800">
                <a:sym typeface="Wingdings" pitchFamily="2" charset="2"/>
              </a:rPr>
              <a:t> </a:t>
            </a:r>
            <a:r>
              <a:rPr lang="fr-FR" sz="1800"/>
              <a:t>la capacité mémoire </a:t>
            </a:r>
            <a:r>
              <a:rPr lang="fr-FR" sz="1800">
                <a:sym typeface="Wingdings" pitchFamily="2" charset="2"/>
              </a:rPr>
              <a:t></a:t>
            </a:r>
            <a:endParaRPr lang="fr-FR" sz="1800"/>
          </a:p>
          <a:p>
            <a:pPr>
              <a:defRPr/>
            </a:pPr>
            <a:r>
              <a:rPr lang="fr-FR" sz="1800"/>
              <a:t>	</a:t>
            </a:r>
            <a:r>
              <a:rPr lang="fr-FR" sz="1800">
                <a:sym typeface="Wingdings" pitchFamily="2" charset="2"/>
              </a:rPr>
              <a:t> </a:t>
            </a:r>
            <a:r>
              <a:rPr lang="fr-FR" sz="1800"/>
              <a:t>faire du «multiprocessing »  c’est-à-dire de paralléliser la lecture, le 	traitement et la sauvegarde des données.</a:t>
            </a:r>
          </a:p>
        </p:txBody>
      </p:sp>
      <p:grpSp>
        <p:nvGrpSpPr>
          <p:cNvPr id="54278" name="Rectangle 4"/>
          <p:cNvGrpSpPr>
            <a:grpSpLocks/>
          </p:cNvGrpSpPr>
          <p:nvPr/>
        </p:nvGrpSpPr>
        <p:grpSpPr bwMode="auto">
          <a:xfrm>
            <a:off x="4775200" y="4359275"/>
            <a:ext cx="1584325" cy="1081088"/>
            <a:chOff x="3372" y="1336"/>
            <a:chExt cx="648" cy="788"/>
          </a:xfrm>
        </p:grpSpPr>
        <p:pic>
          <p:nvPicPr>
            <p:cNvPr id="54305" name="Rectangl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 y="1336"/>
              <a:ext cx="648" cy="788"/>
            </a:xfrm>
            <a:prstGeom prst="rect">
              <a:avLst/>
            </a:prstGeom>
            <a:solidFill>
              <a:srgbClr val="DF852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4306" name="Text Box 16"/>
            <p:cNvSpPr txBox="1">
              <a:spLocks noChangeArrowheads="1"/>
            </p:cNvSpPr>
            <p:nvPr/>
          </p:nvSpPr>
          <p:spPr bwMode="auto">
            <a:xfrm>
              <a:off x="3379" y="1344"/>
              <a:ext cx="635" cy="771"/>
            </a:xfrm>
            <a:prstGeom prst="rect">
              <a:avLst/>
            </a:prstGeom>
            <a:gradFill rotWithShape="1">
              <a:gsLst>
                <a:gs pos="0">
                  <a:srgbClr val="673E0F"/>
                </a:gs>
                <a:gs pos="50000">
                  <a:srgbClr val="DF8521"/>
                </a:gs>
                <a:gs pos="100000">
                  <a:srgbClr val="673E0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grpSp>
      <p:grpSp>
        <p:nvGrpSpPr>
          <p:cNvPr id="54279" name="Rectangle 4"/>
          <p:cNvGrpSpPr>
            <a:grpSpLocks/>
          </p:cNvGrpSpPr>
          <p:nvPr/>
        </p:nvGrpSpPr>
        <p:grpSpPr bwMode="auto">
          <a:xfrm>
            <a:off x="4687888" y="4430713"/>
            <a:ext cx="1584325" cy="1081087"/>
            <a:chOff x="3372" y="1336"/>
            <a:chExt cx="648" cy="788"/>
          </a:xfrm>
        </p:grpSpPr>
        <p:pic>
          <p:nvPicPr>
            <p:cNvPr id="54303" name="Rectangl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 y="1336"/>
              <a:ext cx="648" cy="788"/>
            </a:xfrm>
            <a:prstGeom prst="rect">
              <a:avLst/>
            </a:prstGeom>
            <a:solidFill>
              <a:srgbClr val="DF852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4304" name="Text Box 19"/>
            <p:cNvSpPr txBox="1">
              <a:spLocks noChangeArrowheads="1"/>
            </p:cNvSpPr>
            <p:nvPr/>
          </p:nvSpPr>
          <p:spPr bwMode="auto">
            <a:xfrm>
              <a:off x="3379" y="1344"/>
              <a:ext cx="635" cy="771"/>
            </a:xfrm>
            <a:prstGeom prst="rect">
              <a:avLst/>
            </a:prstGeom>
            <a:gradFill rotWithShape="1">
              <a:gsLst>
                <a:gs pos="0">
                  <a:srgbClr val="673E0F"/>
                </a:gs>
                <a:gs pos="50000">
                  <a:srgbClr val="DF8521"/>
                </a:gs>
                <a:gs pos="100000">
                  <a:srgbClr val="673E0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grpSp>
      <p:grpSp>
        <p:nvGrpSpPr>
          <p:cNvPr id="54280" name="Rectangle 4"/>
          <p:cNvGrpSpPr>
            <a:grpSpLocks/>
          </p:cNvGrpSpPr>
          <p:nvPr/>
        </p:nvGrpSpPr>
        <p:grpSpPr bwMode="auto">
          <a:xfrm>
            <a:off x="4594225" y="4503738"/>
            <a:ext cx="1584325" cy="1081087"/>
            <a:chOff x="3372" y="1336"/>
            <a:chExt cx="648" cy="788"/>
          </a:xfrm>
        </p:grpSpPr>
        <p:pic>
          <p:nvPicPr>
            <p:cNvPr id="54301" name="Rectangl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 y="1336"/>
              <a:ext cx="648" cy="788"/>
            </a:xfrm>
            <a:prstGeom prst="rect">
              <a:avLst/>
            </a:prstGeom>
            <a:solidFill>
              <a:srgbClr val="DF852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4302" name="Text Box 22"/>
            <p:cNvSpPr txBox="1">
              <a:spLocks noChangeArrowheads="1"/>
            </p:cNvSpPr>
            <p:nvPr/>
          </p:nvSpPr>
          <p:spPr bwMode="auto">
            <a:xfrm>
              <a:off x="3379" y="1344"/>
              <a:ext cx="635" cy="771"/>
            </a:xfrm>
            <a:prstGeom prst="rect">
              <a:avLst/>
            </a:prstGeom>
            <a:gradFill rotWithShape="1">
              <a:gsLst>
                <a:gs pos="0">
                  <a:srgbClr val="673E0F"/>
                </a:gs>
                <a:gs pos="50000">
                  <a:srgbClr val="DF8521"/>
                </a:gs>
                <a:gs pos="100000">
                  <a:srgbClr val="673E0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grpSp>
      <p:sp>
        <p:nvSpPr>
          <p:cNvPr id="54281" name="Text Box 30"/>
          <p:cNvSpPr txBox="1">
            <a:spLocks noChangeArrowheads="1"/>
          </p:cNvSpPr>
          <p:nvPr/>
        </p:nvSpPr>
        <p:spPr bwMode="auto">
          <a:xfrm>
            <a:off x="3132138" y="5224463"/>
            <a:ext cx="10255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solidFill>
                  <a:srgbClr val="04617B"/>
                </a:solidFill>
              </a:rPr>
              <a:t>débit en </a:t>
            </a:r>
          </a:p>
          <a:p>
            <a:pPr eaLnBrk="1" hangingPunct="1"/>
            <a:r>
              <a:rPr lang="fr-FR" sz="1600">
                <a:solidFill>
                  <a:srgbClr val="04617B"/>
                </a:solidFill>
              </a:rPr>
              <a:t>bit/s</a:t>
            </a:r>
          </a:p>
        </p:txBody>
      </p:sp>
      <p:sp>
        <p:nvSpPr>
          <p:cNvPr id="54282" name="Line 62"/>
          <p:cNvSpPr>
            <a:spLocks noChangeShapeType="1"/>
          </p:cNvSpPr>
          <p:nvPr/>
        </p:nvSpPr>
        <p:spPr bwMode="auto">
          <a:xfrm>
            <a:off x="2700338" y="5080000"/>
            <a:ext cx="18002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54283" name="Rectangle 4"/>
          <p:cNvGrpSpPr>
            <a:grpSpLocks/>
          </p:cNvGrpSpPr>
          <p:nvPr/>
        </p:nvGrpSpPr>
        <p:grpSpPr bwMode="auto">
          <a:xfrm>
            <a:off x="4500563" y="4575175"/>
            <a:ext cx="1584325" cy="1081088"/>
            <a:chOff x="3372" y="1336"/>
            <a:chExt cx="648" cy="788"/>
          </a:xfrm>
        </p:grpSpPr>
        <p:pic>
          <p:nvPicPr>
            <p:cNvPr id="54299" name="Rectangl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 y="1336"/>
              <a:ext cx="648" cy="788"/>
            </a:xfrm>
            <a:prstGeom prst="rect">
              <a:avLst/>
            </a:prstGeom>
            <a:solidFill>
              <a:srgbClr val="DF852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4300" name="Text Box 27"/>
            <p:cNvSpPr txBox="1">
              <a:spLocks noChangeArrowheads="1"/>
            </p:cNvSpPr>
            <p:nvPr/>
          </p:nvSpPr>
          <p:spPr bwMode="auto">
            <a:xfrm>
              <a:off x="3379" y="1344"/>
              <a:ext cx="635" cy="771"/>
            </a:xfrm>
            <a:prstGeom prst="rect">
              <a:avLst/>
            </a:prstGeom>
            <a:gradFill rotWithShape="1">
              <a:gsLst>
                <a:gs pos="0">
                  <a:srgbClr val="673E0F"/>
                </a:gs>
                <a:gs pos="50000">
                  <a:srgbClr val="DF8521"/>
                </a:gs>
                <a:gs pos="100000">
                  <a:srgbClr val="673E0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grpSp>
      <p:sp>
        <p:nvSpPr>
          <p:cNvPr id="54284" name="Text Box 61"/>
          <p:cNvSpPr txBox="1">
            <a:spLocks noChangeArrowheads="1"/>
          </p:cNvSpPr>
          <p:nvPr/>
        </p:nvSpPr>
        <p:spPr bwMode="auto">
          <a:xfrm>
            <a:off x="4572000" y="4727575"/>
            <a:ext cx="1482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Processeur</a:t>
            </a:r>
          </a:p>
          <a:p>
            <a:pPr eaLnBrk="1" hangingPunct="1"/>
            <a:r>
              <a:rPr lang="fr-FR" sz="1800"/>
              <a:t>d’acquisition</a:t>
            </a:r>
          </a:p>
        </p:txBody>
      </p:sp>
      <p:sp>
        <p:nvSpPr>
          <p:cNvPr id="5" name="Rectangle 4"/>
          <p:cNvSpPr>
            <a:spLocks noChangeArrowheads="1"/>
          </p:cNvSpPr>
          <p:nvPr/>
        </p:nvSpPr>
        <p:spPr bwMode="auto">
          <a:xfrm>
            <a:off x="1401415" y="4405176"/>
            <a:ext cx="1552540" cy="1057765"/>
          </a:xfrm>
          <a:prstGeom prst="rect">
            <a:avLst/>
          </a:prstGeom>
          <a:gradFill flip="none" rotWithShape="1">
            <a:gsLst>
              <a:gs pos="0">
                <a:srgbClr val="3333FF">
                  <a:tint val="66000"/>
                  <a:satMod val="160000"/>
                </a:srgbClr>
              </a:gs>
              <a:gs pos="50000">
                <a:srgbClr val="3333FF">
                  <a:tint val="44500"/>
                  <a:satMod val="160000"/>
                </a:srgbClr>
              </a:gs>
              <a:gs pos="100000">
                <a:srgbClr val="3333FF">
                  <a:tint val="23500"/>
                  <a:satMod val="160000"/>
                </a:srgbClr>
              </a:gs>
            </a:gsLst>
            <a:path path="circle">
              <a:fillToRect l="100000" b="100000"/>
            </a:path>
            <a:tileRect t="-100000" r="-100000"/>
          </a:gradFill>
          <a:ln w="9525">
            <a:solidFill>
              <a:schemeClr val="tx1"/>
            </a:solidFill>
            <a:miter lim="800000"/>
            <a:headEnd/>
            <a:tailEnd/>
          </a:ln>
          <a:effectLst/>
        </p:spPr>
        <p:txBody>
          <a:bodyPr wrap="none" anchor="ctr"/>
          <a:lstStyle/>
          <a:p>
            <a:pPr>
              <a:defRPr/>
            </a:pPr>
            <a:endParaRPr lang="fr-FR" sz="1800"/>
          </a:p>
        </p:txBody>
      </p:sp>
      <p:sp>
        <p:nvSpPr>
          <p:cNvPr id="7" name="Rectangle 4"/>
          <p:cNvSpPr>
            <a:spLocks noChangeArrowheads="1"/>
          </p:cNvSpPr>
          <p:nvPr/>
        </p:nvSpPr>
        <p:spPr bwMode="auto">
          <a:xfrm>
            <a:off x="1307753" y="4486139"/>
            <a:ext cx="1552540" cy="1057764"/>
          </a:xfrm>
          <a:prstGeom prst="rect">
            <a:avLst/>
          </a:prstGeom>
          <a:gradFill flip="none" rotWithShape="1">
            <a:gsLst>
              <a:gs pos="0">
                <a:srgbClr val="3333FF">
                  <a:tint val="66000"/>
                  <a:satMod val="160000"/>
                </a:srgbClr>
              </a:gs>
              <a:gs pos="50000">
                <a:srgbClr val="3333FF">
                  <a:tint val="44500"/>
                  <a:satMod val="160000"/>
                </a:srgbClr>
              </a:gs>
              <a:gs pos="100000">
                <a:srgbClr val="3333FF">
                  <a:tint val="23500"/>
                  <a:satMod val="160000"/>
                </a:srgbClr>
              </a:gs>
            </a:gsLst>
            <a:path path="circle">
              <a:fillToRect l="100000" b="100000"/>
            </a:path>
            <a:tileRect t="-100000" r="-100000"/>
          </a:gradFill>
          <a:ln w="9525">
            <a:solidFill>
              <a:schemeClr val="tx1"/>
            </a:solidFill>
            <a:miter lim="800000"/>
            <a:headEnd/>
            <a:tailEnd/>
          </a:ln>
          <a:effectLst/>
        </p:spPr>
        <p:txBody>
          <a:bodyPr wrap="none" anchor="ctr"/>
          <a:lstStyle/>
          <a:p>
            <a:pPr>
              <a:defRPr/>
            </a:pPr>
            <a:endParaRPr lang="fr-FR" sz="1800"/>
          </a:p>
        </p:txBody>
      </p:sp>
      <p:sp>
        <p:nvSpPr>
          <p:cNvPr id="8" name="Rectangle 4"/>
          <p:cNvSpPr>
            <a:spLocks noChangeArrowheads="1"/>
          </p:cNvSpPr>
          <p:nvPr/>
        </p:nvSpPr>
        <p:spPr bwMode="auto">
          <a:xfrm>
            <a:off x="1214090" y="4565514"/>
            <a:ext cx="1552540" cy="1057764"/>
          </a:xfrm>
          <a:prstGeom prst="rect">
            <a:avLst/>
          </a:prstGeom>
          <a:gradFill flip="none" rotWithShape="1">
            <a:gsLst>
              <a:gs pos="0">
                <a:srgbClr val="3333FF">
                  <a:tint val="66000"/>
                  <a:satMod val="160000"/>
                </a:srgbClr>
              </a:gs>
              <a:gs pos="50000">
                <a:srgbClr val="3333FF">
                  <a:tint val="44500"/>
                  <a:satMod val="160000"/>
                </a:srgbClr>
              </a:gs>
              <a:gs pos="100000">
                <a:srgbClr val="3333FF">
                  <a:tint val="23500"/>
                  <a:satMod val="160000"/>
                </a:srgbClr>
              </a:gs>
            </a:gsLst>
            <a:path path="circle">
              <a:fillToRect l="100000" b="100000"/>
            </a:path>
            <a:tileRect t="-100000" r="-100000"/>
          </a:gradFill>
          <a:ln w="9525">
            <a:solidFill>
              <a:schemeClr val="tx1"/>
            </a:solidFill>
            <a:miter lim="800000"/>
            <a:headEnd/>
            <a:tailEnd/>
          </a:ln>
          <a:effectLst/>
        </p:spPr>
        <p:txBody>
          <a:bodyPr wrap="none" anchor="ctr"/>
          <a:lstStyle/>
          <a:p>
            <a:pPr>
              <a:defRPr/>
            </a:pPr>
            <a:endParaRPr lang="fr-FR" sz="1800"/>
          </a:p>
        </p:txBody>
      </p:sp>
      <p:sp>
        <p:nvSpPr>
          <p:cNvPr id="9" name="Rectangle 4"/>
          <p:cNvSpPr>
            <a:spLocks noChangeArrowheads="1"/>
          </p:cNvSpPr>
          <p:nvPr/>
        </p:nvSpPr>
        <p:spPr bwMode="auto">
          <a:xfrm>
            <a:off x="1133128" y="4659176"/>
            <a:ext cx="1552540" cy="1057765"/>
          </a:xfrm>
          <a:prstGeom prst="rect">
            <a:avLst/>
          </a:prstGeom>
          <a:gradFill flip="none" rotWithShape="1">
            <a:gsLst>
              <a:gs pos="0">
                <a:srgbClr val="3333FF">
                  <a:tint val="66000"/>
                  <a:satMod val="160000"/>
                </a:srgbClr>
              </a:gs>
              <a:gs pos="50000">
                <a:srgbClr val="3333FF">
                  <a:tint val="44500"/>
                  <a:satMod val="160000"/>
                </a:srgbClr>
              </a:gs>
              <a:gs pos="100000">
                <a:srgbClr val="3333FF">
                  <a:tint val="23500"/>
                  <a:satMod val="160000"/>
                </a:srgbClr>
              </a:gs>
            </a:gsLst>
            <a:path path="circle">
              <a:fillToRect l="100000" b="100000"/>
            </a:path>
            <a:tileRect t="-100000" r="-100000"/>
          </a:gradFill>
          <a:ln w="9525">
            <a:solidFill>
              <a:schemeClr val="tx1"/>
            </a:solidFill>
            <a:miter lim="800000"/>
            <a:headEnd/>
            <a:tailEnd/>
          </a:ln>
          <a:effectLst/>
        </p:spPr>
        <p:txBody>
          <a:bodyPr wrap="none" anchor="ctr"/>
          <a:lstStyle/>
          <a:p>
            <a:pPr>
              <a:defRPr/>
            </a:pPr>
            <a:endParaRPr lang="fr-FR" sz="1800"/>
          </a:p>
        </p:txBody>
      </p:sp>
      <p:sp>
        <p:nvSpPr>
          <p:cNvPr id="54297" name="Text Box 61"/>
          <p:cNvSpPr txBox="1">
            <a:spLocks noChangeArrowheads="1"/>
          </p:cNvSpPr>
          <p:nvPr/>
        </p:nvSpPr>
        <p:spPr bwMode="auto">
          <a:xfrm>
            <a:off x="1187450" y="4937125"/>
            <a:ext cx="1271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Front-End</a:t>
            </a:r>
          </a:p>
        </p:txBody>
      </p:sp>
      <p:sp>
        <p:nvSpPr>
          <p:cNvPr id="5429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 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Line 3"/>
          <p:cNvSpPr>
            <a:spLocks noChangeShapeType="1"/>
          </p:cNvSpPr>
          <p:nvPr/>
        </p:nvSpPr>
        <p:spPr bwMode="auto">
          <a:xfrm>
            <a:off x="381000" y="685800"/>
            <a:ext cx="8534400" cy="0"/>
          </a:xfrm>
          <a:prstGeom prst="line">
            <a:avLst/>
          </a:prstGeom>
          <a:noFill/>
          <a:ln w="38100" cmpd="thinThick">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fr-FR"/>
          </a:p>
        </p:txBody>
      </p:sp>
      <p:sp>
        <p:nvSpPr>
          <p:cNvPr id="269317" name="Rectangle 5">
            <a:hlinkClick r:id="rId3" action="ppaction://hlinksldjump"/>
          </p:cNvPr>
          <p:cNvSpPr>
            <a:spLocks noChangeArrowheads="1"/>
          </p:cNvSpPr>
          <p:nvPr/>
        </p:nvSpPr>
        <p:spPr bwMode="auto">
          <a:xfrm>
            <a:off x="396875" y="1089025"/>
            <a:ext cx="8583613" cy="4140200"/>
          </a:xfrm>
          <a:prstGeom prst="rect">
            <a:avLst/>
          </a:prstGeom>
          <a:noFill/>
          <a:ln w="9525">
            <a:noFill/>
            <a:miter lim="800000"/>
            <a:headEnd/>
            <a:tailEnd/>
          </a:ln>
          <a:effectLst/>
        </p:spPr>
        <p:txBody>
          <a:bodyPr/>
          <a:lstStyle/>
          <a:p>
            <a:pPr marL="812800" indent="-812800">
              <a:lnSpc>
                <a:spcPct val="80000"/>
              </a:lnSpc>
              <a:spcBef>
                <a:spcPct val="20000"/>
              </a:spcBef>
              <a:buClr>
                <a:schemeClr val="hlink"/>
              </a:buClr>
              <a:buSzPct val="150000"/>
              <a:buFont typeface="Wingdings" pitchFamily="2" charset="2"/>
              <a:buNone/>
              <a:defRPr/>
            </a:pPr>
            <a:r>
              <a:rPr lang="fr-FR" b="1" u="sng">
                <a:solidFill>
                  <a:srgbClr val="DC6308"/>
                </a:solidFill>
              </a:rPr>
              <a:t>L’électronique numérique et mixte</a:t>
            </a:r>
          </a:p>
          <a:p>
            <a:pPr marL="812800" indent="-812800">
              <a:lnSpc>
                <a:spcPct val="80000"/>
              </a:lnSpc>
              <a:spcBef>
                <a:spcPct val="20000"/>
              </a:spcBef>
              <a:spcAft>
                <a:spcPts val="600"/>
              </a:spcAft>
              <a:buClr>
                <a:schemeClr val="hlink"/>
              </a:buClr>
              <a:buSzPct val="150000"/>
              <a:buFont typeface="Wingdings" pitchFamily="2" charset="2"/>
              <a:buNone/>
              <a:defRPr/>
            </a:pPr>
            <a:r>
              <a:rPr lang="fr-FR" b="1">
                <a:solidFill>
                  <a:srgbClr val="FF0000"/>
                </a:solidFill>
              </a:rPr>
              <a:t>	</a:t>
            </a:r>
            <a:r>
              <a:rPr lang="fr-FR" sz="2000" b="1"/>
              <a:t>- </a:t>
            </a:r>
            <a:r>
              <a:rPr lang="fr-FR" sz="2000"/>
              <a:t>La théorie du signal</a:t>
            </a:r>
            <a:endParaRPr lang="fr-FR" sz="1800"/>
          </a:p>
          <a:p>
            <a:pPr marL="2336800" lvl="4" indent="-508000">
              <a:buFont typeface="Wingdings" pitchFamily="2" charset="2"/>
              <a:buChar char="§"/>
              <a:defRPr/>
            </a:pPr>
            <a:r>
              <a:rPr lang="fr-FR" sz="1800"/>
              <a:t>L’échantillonnage</a:t>
            </a:r>
            <a:endParaRPr lang="fr-FR" sz="1800">
              <a:solidFill>
                <a:srgbClr val="000000"/>
              </a:solidFill>
            </a:endParaRPr>
          </a:p>
          <a:p>
            <a:pPr marL="2336800" lvl="4" indent="-508000">
              <a:buFont typeface="Wingdings" pitchFamily="2" charset="2"/>
              <a:buChar char="§"/>
              <a:defRPr/>
            </a:pPr>
            <a:r>
              <a:rPr lang="fr-FR" sz="1800"/>
              <a:t>Le théorème de Shannon</a:t>
            </a:r>
          </a:p>
          <a:p>
            <a:pPr marL="2336800" lvl="4" indent="-508000">
              <a:buFont typeface="Wingdings" pitchFamily="2" charset="2"/>
              <a:buChar char="§"/>
              <a:defRPr/>
            </a:pPr>
            <a:r>
              <a:rPr lang="fr-FR" sz="1800"/>
              <a:t>Le repliement de spectre</a:t>
            </a:r>
          </a:p>
          <a:p>
            <a:pPr marL="2336800" lvl="4" indent="-508000">
              <a:buFont typeface="Wingdings" pitchFamily="2" charset="2"/>
              <a:buNone/>
              <a:defRPr/>
            </a:pPr>
            <a:endParaRPr lang="fr-FR" sz="1800"/>
          </a:p>
          <a:p>
            <a:pPr marL="812800" indent="-812800">
              <a:lnSpc>
                <a:spcPct val="80000"/>
              </a:lnSpc>
              <a:spcBef>
                <a:spcPct val="20000"/>
              </a:spcBef>
              <a:spcAft>
                <a:spcPts val="600"/>
              </a:spcAft>
              <a:buClr>
                <a:schemeClr val="hlink"/>
              </a:buClr>
              <a:buSzPct val="150000"/>
              <a:defRPr/>
            </a:pPr>
            <a:r>
              <a:rPr lang="fr-FR" sz="1800">
                <a:effectLst>
                  <a:outerShdw blurRad="38100" dist="38100" dir="2700000" algn="tl">
                    <a:srgbClr val="C0C0C0"/>
                  </a:outerShdw>
                </a:effectLst>
              </a:rPr>
              <a:t>	</a:t>
            </a:r>
            <a:r>
              <a:rPr lang="fr-FR" sz="2000"/>
              <a:t>- Les convertisseurs analogique-numérique (ADC)</a:t>
            </a:r>
          </a:p>
          <a:p>
            <a:pPr marL="2336800" lvl="4" indent="-508000">
              <a:buFont typeface="Wingdings" pitchFamily="2" charset="2"/>
              <a:buChar char="§"/>
              <a:defRPr/>
            </a:pPr>
            <a:r>
              <a:rPr lang="fr-FR" sz="1800"/>
              <a:t>Les caractéristiques principales</a:t>
            </a:r>
            <a:endParaRPr lang="fr-FR" sz="1800">
              <a:solidFill>
                <a:srgbClr val="000000"/>
              </a:solidFill>
            </a:endParaRPr>
          </a:p>
          <a:p>
            <a:pPr marL="2336800" lvl="4" indent="-508000">
              <a:buFont typeface="Wingdings" pitchFamily="2" charset="2"/>
              <a:buChar char="§"/>
              <a:defRPr/>
            </a:pPr>
            <a:r>
              <a:rPr lang="fr-FR" sz="1800"/>
              <a:t>Quelques exemples d’ADC</a:t>
            </a:r>
          </a:p>
          <a:p>
            <a:pPr marL="2713038" lvl="2" indent="-182563">
              <a:buFont typeface="Arial" pitchFamily="34" charset="0"/>
              <a:buChar char="•"/>
              <a:defRPr/>
            </a:pPr>
            <a:r>
              <a:rPr lang="fr-FR" sz="1800"/>
              <a:t>« Flash ADC »</a:t>
            </a:r>
          </a:p>
          <a:p>
            <a:pPr marL="2713038" lvl="2" indent="-182563">
              <a:buFont typeface="Arial" pitchFamily="34" charset="0"/>
              <a:buChar char="•"/>
              <a:defRPr/>
            </a:pPr>
            <a:r>
              <a:rPr lang="fr-FR" sz="1800"/>
              <a:t>« à approximations successives »</a:t>
            </a:r>
          </a:p>
          <a:p>
            <a:pPr marL="2713038" lvl="2" indent="-182563">
              <a:buFont typeface="Arial" pitchFamily="34" charset="0"/>
              <a:buChar char="•"/>
              <a:defRPr/>
            </a:pPr>
            <a:r>
              <a:rPr lang="fr-FR" sz="1800"/>
              <a:t>« pipeline »</a:t>
            </a:r>
          </a:p>
          <a:p>
            <a:pPr marL="2336800" lvl="4" indent="-508000">
              <a:buFont typeface="Wingdings" pitchFamily="2" charset="2"/>
              <a:buChar char="§"/>
              <a:defRPr/>
            </a:pPr>
            <a:r>
              <a:rPr lang="fr-FR" sz="1800"/>
              <a:t>Exemples de traitements numériques du signal</a:t>
            </a:r>
          </a:p>
        </p:txBody>
      </p:sp>
      <p:sp>
        <p:nvSpPr>
          <p:cNvPr id="13"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15F9DBC3-4FBB-46F2-97D2-07276B43310C}" type="slidenum">
              <a:rPr lang="fr-FR" sz="1200">
                <a:solidFill>
                  <a:schemeClr val="tx1">
                    <a:lumMod val="50000"/>
                    <a:lumOff val="50000"/>
                  </a:schemeClr>
                </a:solidFill>
              </a:rPr>
              <a:pPr algn="r">
                <a:defRPr/>
              </a:pPr>
              <a:t>48</a:t>
            </a:fld>
            <a:endParaRPr lang="fr-FR" sz="1200" dirty="0">
              <a:solidFill>
                <a:schemeClr val="tx1">
                  <a:lumMod val="50000"/>
                  <a:lumOff val="50000"/>
                </a:schemeClr>
              </a:solidFill>
            </a:endParaRPr>
          </a:p>
        </p:txBody>
      </p:sp>
      <p:sp>
        <p:nvSpPr>
          <p:cNvPr id="55301" name="Text Box 9"/>
          <p:cNvSpPr txBox="1">
            <a:spLocks noChangeArrowheads="1"/>
          </p:cNvSpPr>
          <p:nvPr/>
        </p:nvSpPr>
        <p:spPr bwMode="auto">
          <a:xfrm>
            <a:off x="0" y="6667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3200"/>
              <a:t>Cours n°2</a:t>
            </a:r>
          </a:p>
        </p:txBody>
      </p:sp>
      <p:sp>
        <p:nvSpPr>
          <p:cNvPr id="55302" name="Text Box 7"/>
          <p:cNvSpPr txBox="1">
            <a:spLocks noChangeArrowheads="1"/>
          </p:cNvSpPr>
          <p:nvPr/>
        </p:nvSpPr>
        <p:spPr bwMode="auto">
          <a:xfrm>
            <a:off x="1258888" y="5300663"/>
            <a:ext cx="47529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 La logique programmable (FPGA)</a:t>
            </a:r>
          </a:p>
        </p:txBody>
      </p:sp>
      <p:sp>
        <p:nvSpPr>
          <p:cNvPr id="55303"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323850" y="333375"/>
            <a:ext cx="44243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Échantillonnage du signal</a:t>
            </a:r>
            <a:endParaRPr lang="fr-FR" sz="2800">
              <a:solidFill>
                <a:srgbClr val="DC6308"/>
              </a:solidFill>
            </a:endParaRPr>
          </a:p>
        </p:txBody>
      </p:sp>
      <p:grpSp>
        <p:nvGrpSpPr>
          <p:cNvPr id="255050" name="Group 74"/>
          <p:cNvGrpSpPr>
            <a:grpSpLocks/>
          </p:cNvGrpSpPr>
          <p:nvPr/>
        </p:nvGrpSpPr>
        <p:grpSpPr bwMode="auto">
          <a:xfrm>
            <a:off x="684213" y="2363788"/>
            <a:ext cx="3135312" cy="1644650"/>
            <a:chOff x="431" y="1217"/>
            <a:chExt cx="1975" cy="1036"/>
          </a:xfrm>
        </p:grpSpPr>
        <p:sp>
          <p:nvSpPr>
            <p:cNvPr id="56397" name="Line 3"/>
            <p:cNvSpPr>
              <a:spLocks noChangeShapeType="1"/>
            </p:cNvSpPr>
            <p:nvPr/>
          </p:nvSpPr>
          <p:spPr bwMode="auto">
            <a:xfrm flipV="1">
              <a:off x="658" y="1305"/>
              <a:ext cx="0" cy="9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6398" name="Line 4"/>
            <p:cNvSpPr>
              <a:spLocks noChangeShapeType="1"/>
            </p:cNvSpPr>
            <p:nvPr/>
          </p:nvSpPr>
          <p:spPr bwMode="auto">
            <a:xfrm>
              <a:off x="431" y="2213"/>
              <a:ext cx="181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6399" name="Freeform 5"/>
            <p:cNvSpPr>
              <a:spLocks/>
            </p:cNvSpPr>
            <p:nvPr/>
          </p:nvSpPr>
          <p:spPr bwMode="auto">
            <a:xfrm>
              <a:off x="431" y="1585"/>
              <a:ext cx="1588" cy="582"/>
            </a:xfrm>
            <a:custGeom>
              <a:avLst/>
              <a:gdLst>
                <a:gd name="T0" fmla="*/ 0 w 1588"/>
                <a:gd name="T1" fmla="*/ 537 h 582"/>
                <a:gd name="T2" fmla="*/ 499 w 1588"/>
                <a:gd name="T3" fmla="*/ 38 h 582"/>
                <a:gd name="T4" fmla="*/ 953 w 1588"/>
                <a:gd name="T5" fmla="*/ 310 h 582"/>
                <a:gd name="T6" fmla="*/ 1270 w 1588"/>
                <a:gd name="T7" fmla="*/ 537 h 582"/>
                <a:gd name="T8" fmla="*/ 1588 w 1588"/>
                <a:gd name="T9" fmla="*/ 582 h 582"/>
                <a:gd name="T10" fmla="*/ 0 60000 65536"/>
                <a:gd name="T11" fmla="*/ 0 60000 65536"/>
                <a:gd name="T12" fmla="*/ 0 60000 65536"/>
                <a:gd name="T13" fmla="*/ 0 60000 65536"/>
                <a:gd name="T14" fmla="*/ 0 60000 65536"/>
                <a:gd name="T15" fmla="*/ 0 w 1588"/>
                <a:gd name="T16" fmla="*/ 0 h 582"/>
                <a:gd name="T17" fmla="*/ 1588 w 1588"/>
                <a:gd name="T18" fmla="*/ 582 h 582"/>
              </a:gdLst>
              <a:ahLst/>
              <a:cxnLst>
                <a:cxn ang="T10">
                  <a:pos x="T0" y="T1"/>
                </a:cxn>
                <a:cxn ang="T11">
                  <a:pos x="T2" y="T3"/>
                </a:cxn>
                <a:cxn ang="T12">
                  <a:pos x="T4" y="T5"/>
                </a:cxn>
                <a:cxn ang="T13">
                  <a:pos x="T6" y="T7"/>
                </a:cxn>
                <a:cxn ang="T14">
                  <a:pos x="T8" y="T9"/>
                </a:cxn>
              </a:cxnLst>
              <a:rect l="T15" t="T16" r="T17" b="T18"/>
              <a:pathLst>
                <a:path w="1588" h="582">
                  <a:moveTo>
                    <a:pt x="0" y="537"/>
                  </a:moveTo>
                  <a:cubicBezTo>
                    <a:pt x="170" y="306"/>
                    <a:pt x="340" y="76"/>
                    <a:pt x="499" y="38"/>
                  </a:cubicBezTo>
                  <a:cubicBezTo>
                    <a:pt x="658" y="0"/>
                    <a:pt x="825" y="227"/>
                    <a:pt x="953" y="310"/>
                  </a:cubicBezTo>
                  <a:cubicBezTo>
                    <a:pt x="1081" y="393"/>
                    <a:pt x="1164" y="492"/>
                    <a:pt x="1270" y="537"/>
                  </a:cubicBezTo>
                  <a:cubicBezTo>
                    <a:pt x="1376" y="582"/>
                    <a:pt x="1482" y="582"/>
                    <a:pt x="1588" y="582"/>
                  </a:cubicBezTo>
                </a:path>
              </a:pathLst>
            </a:custGeom>
            <a:noFill/>
            <a:ln w="38100">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6400" name="Text Box 33"/>
            <p:cNvSpPr txBox="1">
              <a:spLocks noChangeArrowheads="1"/>
            </p:cNvSpPr>
            <p:nvPr/>
          </p:nvSpPr>
          <p:spPr bwMode="auto">
            <a:xfrm>
              <a:off x="667" y="1217"/>
              <a:ext cx="36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f(t)</a:t>
              </a:r>
            </a:p>
          </p:txBody>
        </p:sp>
        <p:sp>
          <p:nvSpPr>
            <p:cNvPr id="56401" name="Text Box 43"/>
            <p:cNvSpPr txBox="1">
              <a:spLocks noChangeArrowheads="1"/>
            </p:cNvSpPr>
            <p:nvPr/>
          </p:nvSpPr>
          <p:spPr bwMode="auto">
            <a:xfrm>
              <a:off x="2222" y="2022"/>
              <a:ext cx="1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grpSp>
      <p:sp>
        <p:nvSpPr>
          <p:cNvPr id="56324" name="Text Box 2"/>
          <p:cNvSpPr txBox="1">
            <a:spLocks noChangeArrowheads="1"/>
          </p:cNvSpPr>
          <p:nvPr/>
        </p:nvSpPr>
        <p:spPr bwMode="auto">
          <a:xfrm>
            <a:off x="395288" y="836613"/>
            <a:ext cx="83534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a:t>Principe : prélever la valeur d’un signal à des instants répartis uniformément.</a:t>
            </a:r>
          </a:p>
        </p:txBody>
      </p:sp>
      <p:sp>
        <p:nvSpPr>
          <p:cNvPr id="56325"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26606953-BF7A-400B-8914-FA9146F03B8F}" type="slidenum">
              <a:rPr lang="fr-FR" sz="1200">
                <a:solidFill>
                  <a:schemeClr val="tx1">
                    <a:lumMod val="50000"/>
                    <a:lumOff val="50000"/>
                  </a:schemeClr>
                </a:solidFill>
              </a:rPr>
              <a:pPr algn="r">
                <a:defRPr/>
              </a:pPr>
              <a:t>49</a:t>
            </a:fld>
            <a:endParaRPr lang="fr-FR" sz="1200" dirty="0">
              <a:solidFill>
                <a:schemeClr val="tx1">
                  <a:lumMod val="50000"/>
                  <a:lumOff val="50000"/>
                </a:schemeClr>
              </a:solidFill>
            </a:endParaRPr>
          </a:p>
        </p:txBody>
      </p:sp>
      <p:sp>
        <p:nvSpPr>
          <p:cNvPr id="56327" name="Line 4"/>
          <p:cNvSpPr>
            <a:spLocks noChangeShapeType="1"/>
          </p:cNvSpPr>
          <p:nvPr/>
        </p:nvSpPr>
        <p:spPr bwMode="auto">
          <a:xfrm>
            <a:off x="5219700" y="2635250"/>
            <a:ext cx="28797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6328" name="Freeform 5"/>
          <p:cNvSpPr>
            <a:spLocks/>
          </p:cNvSpPr>
          <p:nvPr/>
        </p:nvSpPr>
        <p:spPr bwMode="auto">
          <a:xfrm>
            <a:off x="5219700" y="1638300"/>
            <a:ext cx="2520950" cy="923925"/>
          </a:xfrm>
          <a:custGeom>
            <a:avLst/>
            <a:gdLst>
              <a:gd name="T0" fmla="*/ 0 w 1588"/>
              <a:gd name="T1" fmla="*/ 2147483647 h 582"/>
              <a:gd name="T2" fmla="*/ 2147483647 w 1588"/>
              <a:gd name="T3" fmla="*/ 2147483647 h 582"/>
              <a:gd name="T4" fmla="*/ 2147483647 w 1588"/>
              <a:gd name="T5" fmla="*/ 2147483647 h 582"/>
              <a:gd name="T6" fmla="*/ 2147483647 w 1588"/>
              <a:gd name="T7" fmla="*/ 2147483647 h 582"/>
              <a:gd name="T8" fmla="*/ 2147483647 w 1588"/>
              <a:gd name="T9" fmla="*/ 2147483647 h 582"/>
              <a:gd name="T10" fmla="*/ 0 60000 65536"/>
              <a:gd name="T11" fmla="*/ 0 60000 65536"/>
              <a:gd name="T12" fmla="*/ 0 60000 65536"/>
              <a:gd name="T13" fmla="*/ 0 60000 65536"/>
              <a:gd name="T14" fmla="*/ 0 60000 65536"/>
              <a:gd name="T15" fmla="*/ 0 w 1588"/>
              <a:gd name="T16" fmla="*/ 0 h 582"/>
              <a:gd name="T17" fmla="*/ 1588 w 1588"/>
              <a:gd name="T18" fmla="*/ 582 h 582"/>
            </a:gdLst>
            <a:ahLst/>
            <a:cxnLst>
              <a:cxn ang="T10">
                <a:pos x="T0" y="T1"/>
              </a:cxn>
              <a:cxn ang="T11">
                <a:pos x="T2" y="T3"/>
              </a:cxn>
              <a:cxn ang="T12">
                <a:pos x="T4" y="T5"/>
              </a:cxn>
              <a:cxn ang="T13">
                <a:pos x="T6" y="T7"/>
              </a:cxn>
              <a:cxn ang="T14">
                <a:pos x="T8" y="T9"/>
              </a:cxn>
            </a:cxnLst>
            <a:rect l="T15" t="T16" r="T17" b="T18"/>
            <a:pathLst>
              <a:path w="1588" h="582">
                <a:moveTo>
                  <a:pt x="0" y="537"/>
                </a:moveTo>
                <a:cubicBezTo>
                  <a:pt x="170" y="306"/>
                  <a:pt x="340" y="76"/>
                  <a:pt x="499" y="38"/>
                </a:cubicBezTo>
                <a:cubicBezTo>
                  <a:pt x="658" y="0"/>
                  <a:pt x="825" y="227"/>
                  <a:pt x="953" y="310"/>
                </a:cubicBezTo>
                <a:cubicBezTo>
                  <a:pt x="1081" y="393"/>
                  <a:pt x="1164" y="492"/>
                  <a:pt x="1270" y="537"/>
                </a:cubicBezTo>
                <a:cubicBezTo>
                  <a:pt x="1376" y="582"/>
                  <a:pt x="1482" y="582"/>
                  <a:pt x="1588" y="582"/>
                </a:cubicBezTo>
              </a:path>
            </a:pathLst>
          </a:custGeom>
          <a:noFill/>
          <a:ln w="38100">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6329" name="Text Box 33"/>
          <p:cNvSpPr txBox="1">
            <a:spLocks noChangeArrowheads="1"/>
          </p:cNvSpPr>
          <p:nvPr/>
        </p:nvSpPr>
        <p:spPr bwMode="auto">
          <a:xfrm>
            <a:off x="7164388" y="220662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FF0000"/>
                </a:solidFill>
              </a:rPr>
              <a:t>f(t)</a:t>
            </a:r>
          </a:p>
        </p:txBody>
      </p:sp>
      <p:sp>
        <p:nvSpPr>
          <p:cNvPr id="56330" name="Text Box 43"/>
          <p:cNvSpPr txBox="1">
            <a:spLocks noChangeArrowheads="1"/>
          </p:cNvSpPr>
          <p:nvPr/>
        </p:nvSpPr>
        <p:spPr bwMode="auto">
          <a:xfrm>
            <a:off x="8062913" y="2332038"/>
            <a:ext cx="292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grpSp>
        <p:nvGrpSpPr>
          <p:cNvPr id="255098" name="Group 122"/>
          <p:cNvGrpSpPr>
            <a:grpSpLocks/>
          </p:cNvGrpSpPr>
          <p:nvPr/>
        </p:nvGrpSpPr>
        <p:grpSpPr bwMode="auto">
          <a:xfrm>
            <a:off x="4427538" y="1268413"/>
            <a:ext cx="4319587" cy="1514475"/>
            <a:chOff x="2789" y="799"/>
            <a:chExt cx="2721" cy="954"/>
          </a:xfrm>
        </p:grpSpPr>
        <p:pic>
          <p:nvPicPr>
            <p:cNvPr id="56382" name="Picture 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0" y="799"/>
              <a:ext cx="680" cy="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6383" name="Group 121"/>
            <p:cNvGrpSpPr>
              <a:grpSpLocks/>
            </p:cNvGrpSpPr>
            <p:nvPr/>
          </p:nvGrpSpPr>
          <p:grpSpPr bwMode="auto">
            <a:xfrm>
              <a:off x="2789" y="845"/>
              <a:ext cx="1542" cy="908"/>
              <a:chOff x="2789" y="845"/>
              <a:chExt cx="1542" cy="908"/>
            </a:xfrm>
          </p:grpSpPr>
          <p:sp>
            <p:nvSpPr>
              <p:cNvPr id="56384" name="Oval 95"/>
              <p:cNvSpPr>
                <a:spLocks noChangeArrowheads="1"/>
              </p:cNvSpPr>
              <p:nvPr/>
            </p:nvSpPr>
            <p:spPr bwMode="auto">
              <a:xfrm>
                <a:off x="3333" y="1380"/>
                <a:ext cx="90" cy="91"/>
              </a:xfrm>
              <a:prstGeom prst="ellipse">
                <a:avLst/>
              </a:prstGeom>
              <a:solidFill>
                <a:srgbClr val="3366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6385" name="Oval 97"/>
              <p:cNvSpPr>
                <a:spLocks noChangeArrowheads="1"/>
              </p:cNvSpPr>
              <p:nvPr/>
            </p:nvSpPr>
            <p:spPr bwMode="auto">
              <a:xfrm>
                <a:off x="3605" y="1108"/>
                <a:ext cx="90" cy="91"/>
              </a:xfrm>
              <a:prstGeom prst="ellipse">
                <a:avLst/>
              </a:prstGeom>
              <a:solidFill>
                <a:srgbClr val="3366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6386" name="Oval 98"/>
              <p:cNvSpPr>
                <a:spLocks noChangeArrowheads="1"/>
              </p:cNvSpPr>
              <p:nvPr/>
            </p:nvSpPr>
            <p:spPr bwMode="auto">
              <a:xfrm>
                <a:off x="3877" y="1027"/>
                <a:ext cx="90" cy="91"/>
              </a:xfrm>
              <a:prstGeom prst="ellipse">
                <a:avLst/>
              </a:prstGeom>
              <a:solidFill>
                <a:srgbClr val="3366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6387" name="Text Box 105"/>
              <p:cNvSpPr txBox="1">
                <a:spLocks noChangeArrowheads="1"/>
              </p:cNvSpPr>
              <p:nvPr/>
            </p:nvSpPr>
            <p:spPr bwMode="auto">
              <a:xfrm>
                <a:off x="2789" y="1299"/>
                <a:ext cx="63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Photo 1</a:t>
                </a:r>
              </a:p>
            </p:txBody>
          </p:sp>
          <p:sp>
            <p:nvSpPr>
              <p:cNvPr id="56388" name="Text Box 106"/>
              <p:cNvSpPr txBox="1">
                <a:spLocks noChangeArrowheads="1"/>
              </p:cNvSpPr>
              <p:nvPr/>
            </p:nvSpPr>
            <p:spPr bwMode="auto">
              <a:xfrm>
                <a:off x="3016" y="1027"/>
                <a:ext cx="63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Photo 2</a:t>
                </a:r>
              </a:p>
            </p:txBody>
          </p:sp>
          <p:sp>
            <p:nvSpPr>
              <p:cNvPr id="56389" name="Text Box 108"/>
              <p:cNvSpPr txBox="1">
                <a:spLocks noChangeArrowheads="1"/>
              </p:cNvSpPr>
              <p:nvPr/>
            </p:nvSpPr>
            <p:spPr bwMode="auto">
              <a:xfrm>
                <a:off x="3696" y="845"/>
                <a:ext cx="63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Photo 3</a:t>
                </a:r>
              </a:p>
            </p:txBody>
          </p:sp>
          <p:sp>
            <p:nvSpPr>
              <p:cNvPr id="56390" name="Line 111"/>
              <p:cNvSpPr>
                <a:spLocks noChangeShapeType="1"/>
              </p:cNvSpPr>
              <p:nvPr/>
            </p:nvSpPr>
            <p:spPr bwMode="auto">
              <a:xfrm>
                <a:off x="3379" y="1435"/>
                <a:ext cx="0" cy="27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6391" name="Line 112"/>
              <p:cNvSpPr>
                <a:spLocks noChangeShapeType="1"/>
              </p:cNvSpPr>
              <p:nvPr/>
            </p:nvSpPr>
            <p:spPr bwMode="auto">
              <a:xfrm>
                <a:off x="3651" y="1163"/>
                <a:ext cx="0" cy="59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6392" name="Line 113"/>
              <p:cNvSpPr>
                <a:spLocks noChangeShapeType="1"/>
              </p:cNvSpPr>
              <p:nvPr/>
            </p:nvSpPr>
            <p:spPr bwMode="auto">
              <a:xfrm>
                <a:off x="3923" y="1118"/>
                <a:ext cx="0" cy="63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6393" name="Line 117"/>
              <p:cNvSpPr>
                <a:spLocks noChangeShapeType="1"/>
              </p:cNvSpPr>
              <p:nvPr/>
            </p:nvSpPr>
            <p:spPr bwMode="auto">
              <a:xfrm>
                <a:off x="3379" y="1616"/>
                <a:ext cx="27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6394" name="Line 118"/>
              <p:cNvSpPr>
                <a:spLocks noChangeShapeType="1"/>
              </p:cNvSpPr>
              <p:nvPr/>
            </p:nvSpPr>
            <p:spPr bwMode="auto">
              <a:xfrm>
                <a:off x="3651" y="1616"/>
                <a:ext cx="27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6395" name="Text Box 119"/>
              <p:cNvSpPr txBox="1">
                <a:spLocks noChangeArrowheads="1"/>
              </p:cNvSpPr>
              <p:nvPr/>
            </p:nvSpPr>
            <p:spPr bwMode="auto">
              <a:xfrm>
                <a:off x="3379" y="1435"/>
                <a:ext cx="318"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1s</a:t>
                </a:r>
              </a:p>
            </p:txBody>
          </p:sp>
          <p:sp>
            <p:nvSpPr>
              <p:cNvPr id="56396" name="Text Box 120"/>
              <p:cNvSpPr txBox="1">
                <a:spLocks noChangeArrowheads="1"/>
              </p:cNvSpPr>
              <p:nvPr/>
            </p:nvSpPr>
            <p:spPr bwMode="auto">
              <a:xfrm>
                <a:off x="3651" y="1435"/>
                <a:ext cx="318"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1s</a:t>
                </a:r>
              </a:p>
            </p:txBody>
          </p:sp>
        </p:grpSp>
      </p:grpSp>
      <p:grpSp>
        <p:nvGrpSpPr>
          <p:cNvPr id="255108" name="Group 132"/>
          <p:cNvGrpSpPr>
            <a:grpSpLocks/>
          </p:cNvGrpSpPr>
          <p:nvPr/>
        </p:nvGrpSpPr>
        <p:grpSpPr bwMode="auto">
          <a:xfrm>
            <a:off x="4635500" y="3362325"/>
            <a:ext cx="3540125" cy="1728788"/>
            <a:chOff x="2920" y="2118"/>
            <a:chExt cx="2230" cy="1089"/>
          </a:xfrm>
        </p:grpSpPr>
        <p:grpSp>
          <p:nvGrpSpPr>
            <p:cNvPr id="56362" name="Group 127"/>
            <p:cNvGrpSpPr>
              <a:grpSpLocks/>
            </p:cNvGrpSpPr>
            <p:nvPr/>
          </p:nvGrpSpPr>
          <p:grpSpPr bwMode="auto">
            <a:xfrm>
              <a:off x="3224" y="2118"/>
              <a:ext cx="1926" cy="1089"/>
              <a:chOff x="3224" y="2118"/>
              <a:chExt cx="1926" cy="1089"/>
            </a:xfrm>
          </p:grpSpPr>
          <p:sp>
            <p:nvSpPr>
              <p:cNvPr id="56364" name="Line 6"/>
              <p:cNvSpPr>
                <a:spLocks noChangeShapeType="1"/>
              </p:cNvSpPr>
              <p:nvPr/>
            </p:nvSpPr>
            <p:spPr bwMode="auto">
              <a:xfrm flipV="1">
                <a:off x="3451" y="2243"/>
                <a:ext cx="0" cy="9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6365" name="Line 7"/>
              <p:cNvSpPr>
                <a:spLocks noChangeShapeType="1"/>
              </p:cNvSpPr>
              <p:nvPr/>
            </p:nvSpPr>
            <p:spPr bwMode="auto">
              <a:xfrm>
                <a:off x="3224" y="3151"/>
                <a:ext cx="181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56366" name="Group 73"/>
              <p:cNvGrpSpPr>
                <a:grpSpLocks/>
              </p:cNvGrpSpPr>
              <p:nvPr/>
            </p:nvGrpSpPr>
            <p:grpSpPr bwMode="auto">
              <a:xfrm>
                <a:off x="3318" y="2565"/>
                <a:ext cx="1357" cy="593"/>
                <a:chOff x="3318" y="2293"/>
                <a:chExt cx="1357" cy="593"/>
              </a:xfrm>
            </p:grpSpPr>
            <p:sp>
              <p:nvSpPr>
                <p:cNvPr id="56371" name="Line 22"/>
                <p:cNvSpPr>
                  <a:spLocks noChangeShapeType="1"/>
                </p:cNvSpPr>
                <p:nvPr/>
              </p:nvSpPr>
              <p:spPr bwMode="auto">
                <a:xfrm flipH="1" flipV="1">
                  <a:off x="3442" y="2494"/>
                  <a:ext cx="9" cy="38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72" name="Line 23"/>
                <p:cNvSpPr>
                  <a:spLocks noChangeShapeType="1"/>
                </p:cNvSpPr>
                <p:nvPr/>
              </p:nvSpPr>
              <p:spPr bwMode="auto">
                <a:xfrm flipH="1" flipV="1">
                  <a:off x="3582" y="2350"/>
                  <a:ext cx="5" cy="525"/>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73" name="Line 24"/>
                <p:cNvSpPr>
                  <a:spLocks noChangeShapeType="1"/>
                </p:cNvSpPr>
                <p:nvPr/>
              </p:nvSpPr>
              <p:spPr bwMode="auto">
                <a:xfrm flipH="1" flipV="1">
                  <a:off x="3722" y="2293"/>
                  <a:ext cx="1" cy="583"/>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74" name="Line 25"/>
                <p:cNvSpPr>
                  <a:spLocks noChangeShapeType="1"/>
                </p:cNvSpPr>
                <p:nvPr/>
              </p:nvSpPr>
              <p:spPr bwMode="auto">
                <a:xfrm flipH="1" flipV="1">
                  <a:off x="3858" y="2309"/>
                  <a:ext cx="1" cy="56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75" name="Line 26"/>
                <p:cNvSpPr>
                  <a:spLocks noChangeShapeType="1"/>
                </p:cNvSpPr>
                <p:nvPr/>
              </p:nvSpPr>
              <p:spPr bwMode="auto">
                <a:xfrm flipH="1" flipV="1">
                  <a:off x="3994" y="2397"/>
                  <a:ext cx="1" cy="481"/>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76" name="Line 27"/>
                <p:cNvSpPr>
                  <a:spLocks noChangeShapeType="1"/>
                </p:cNvSpPr>
                <p:nvPr/>
              </p:nvSpPr>
              <p:spPr bwMode="auto">
                <a:xfrm flipH="1" flipV="1">
                  <a:off x="4130" y="2520"/>
                  <a:ext cx="1" cy="359"/>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77" name="Line 28"/>
                <p:cNvSpPr>
                  <a:spLocks noChangeShapeType="1"/>
                </p:cNvSpPr>
                <p:nvPr/>
              </p:nvSpPr>
              <p:spPr bwMode="auto">
                <a:xfrm flipH="1" flipV="1">
                  <a:off x="4263" y="2628"/>
                  <a:ext cx="4" cy="252"/>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78" name="Line 29"/>
                <p:cNvSpPr>
                  <a:spLocks noChangeShapeType="1"/>
                </p:cNvSpPr>
                <p:nvPr/>
              </p:nvSpPr>
              <p:spPr bwMode="auto">
                <a:xfrm flipV="1">
                  <a:off x="4395" y="2723"/>
                  <a:ext cx="4" cy="15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79" name="Line 30"/>
                <p:cNvSpPr>
                  <a:spLocks noChangeShapeType="1"/>
                </p:cNvSpPr>
                <p:nvPr/>
              </p:nvSpPr>
              <p:spPr bwMode="auto">
                <a:xfrm flipV="1">
                  <a:off x="4539" y="2796"/>
                  <a:ext cx="0" cy="9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80" name="Line 31"/>
                <p:cNvSpPr>
                  <a:spLocks noChangeShapeType="1"/>
                </p:cNvSpPr>
                <p:nvPr/>
              </p:nvSpPr>
              <p:spPr bwMode="auto">
                <a:xfrm flipV="1">
                  <a:off x="4675" y="2833"/>
                  <a:ext cx="0" cy="4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81" name="Line 32"/>
                <p:cNvSpPr>
                  <a:spLocks noChangeShapeType="1"/>
                </p:cNvSpPr>
                <p:nvPr/>
              </p:nvSpPr>
              <p:spPr bwMode="auto">
                <a:xfrm flipH="1" flipV="1">
                  <a:off x="3318" y="2656"/>
                  <a:ext cx="1" cy="217"/>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6367" name="Group 40"/>
              <p:cNvGrpSpPr>
                <a:grpSpLocks/>
              </p:cNvGrpSpPr>
              <p:nvPr/>
            </p:nvGrpSpPr>
            <p:grpSpPr bwMode="auto">
              <a:xfrm>
                <a:off x="3463" y="2118"/>
                <a:ext cx="1413" cy="314"/>
                <a:chOff x="3644" y="1765"/>
                <a:chExt cx="1413" cy="314"/>
              </a:xfrm>
            </p:grpSpPr>
            <p:sp>
              <p:nvSpPr>
                <p:cNvPr id="56369" name="Text Box 41"/>
                <p:cNvSpPr txBox="1">
                  <a:spLocks noChangeArrowheads="1"/>
                </p:cNvSpPr>
                <p:nvPr/>
              </p:nvSpPr>
              <p:spPr bwMode="auto">
                <a:xfrm>
                  <a:off x="3644" y="1810"/>
                  <a:ext cx="75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f*(t)=f(t)</a:t>
                  </a:r>
                </a:p>
              </p:txBody>
            </p:sp>
            <p:graphicFrame>
              <p:nvGraphicFramePr>
                <p:cNvPr id="56370" name="Object 42"/>
                <p:cNvGraphicFramePr>
                  <a:graphicFrameLocks noChangeAspect="1"/>
                </p:cNvGraphicFramePr>
                <p:nvPr/>
              </p:nvGraphicFramePr>
              <p:xfrm>
                <a:off x="4310" y="1765"/>
                <a:ext cx="747" cy="314"/>
              </p:xfrm>
              <a:graphic>
                <a:graphicData uri="http://schemas.openxmlformats.org/presentationml/2006/ole">
                  <mc:AlternateContent xmlns:mc="http://schemas.openxmlformats.org/markup-compatibility/2006">
                    <mc:Choice xmlns:v="urn:schemas-microsoft-com:vml" Requires="v">
                      <p:oleObj spid="_x0000_s56460" name="Equation" r:id="rId5" imgW="876300" imgH="368300" progId="Equation.3">
                        <p:embed/>
                      </p:oleObj>
                    </mc:Choice>
                    <mc:Fallback>
                      <p:oleObj name="Equation" r:id="rId5" imgW="876300" imgH="368300" progId="Equation.3">
                        <p:embed/>
                        <p:pic>
                          <p:nvPicPr>
                            <p:cNvPr id="0" name="Object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0" y="1765"/>
                              <a:ext cx="747" cy="3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6368" name="Text Box 45"/>
              <p:cNvSpPr txBox="1">
                <a:spLocks noChangeArrowheads="1"/>
              </p:cNvSpPr>
              <p:nvPr/>
            </p:nvSpPr>
            <p:spPr bwMode="auto">
              <a:xfrm>
                <a:off x="5012" y="2976"/>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grpSp>
        <p:sp>
          <p:nvSpPr>
            <p:cNvPr id="56363" name="Line 39"/>
            <p:cNvSpPr>
              <a:spLocks noChangeShapeType="1"/>
            </p:cNvSpPr>
            <p:nvPr/>
          </p:nvSpPr>
          <p:spPr bwMode="auto">
            <a:xfrm>
              <a:off x="2920" y="3027"/>
              <a:ext cx="21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nvGrpSpPr>
          <p:cNvPr id="255107" name="Group 131"/>
          <p:cNvGrpSpPr>
            <a:grpSpLocks/>
          </p:cNvGrpSpPr>
          <p:nvPr/>
        </p:nvGrpSpPr>
        <p:grpSpPr bwMode="auto">
          <a:xfrm>
            <a:off x="466725" y="4221163"/>
            <a:ext cx="4168775" cy="1879600"/>
            <a:chOff x="294" y="2659"/>
            <a:chExt cx="2626" cy="1184"/>
          </a:xfrm>
        </p:grpSpPr>
        <p:sp>
          <p:nvSpPr>
            <p:cNvPr id="56337" name="Oval 35"/>
            <p:cNvSpPr>
              <a:spLocks noChangeArrowheads="1"/>
            </p:cNvSpPr>
            <p:nvPr/>
          </p:nvSpPr>
          <p:spPr bwMode="auto">
            <a:xfrm>
              <a:off x="2316" y="2752"/>
              <a:ext cx="604" cy="58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56338" name="Text Box 36"/>
            <p:cNvSpPr txBox="1">
              <a:spLocks noChangeArrowheads="1"/>
            </p:cNvSpPr>
            <p:nvPr/>
          </p:nvSpPr>
          <p:spPr bwMode="auto">
            <a:xfrm>
              <a:off x="2472" y="2795"/>
              <a:ext cx="30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4000"/>
                <a:t>x</a:t>
              </a:r>
            </a:p>
          </p:txBody>
        </p:sp>
        <p:sp>
          <p:nvSpPr>
            <p:cNvPr id="56339" name="Line 37"/>
            <p:cNvSpPr>
              <a:spLocks noChangeShapeType="1"/>
            </p:cNvSpPr>
            <p:nvPr/>
          </p:nvSpPr>
          <p:spPr bwMode="auto">
            <a:xfrm>
              <a:off x="2154" y="2704"/>
              <a:ext cx="231" cy="12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6340" name="Line 38"/>
            <p:cNvSpPr>
              <a:spLocks noChangeShapeType="1"/>
            </p:cNvSpPr>
            <p:nvPr/>
          </p:nvSpPr>
          <p:spPr bwMode="auto">
            <a:xfrm flipV="1">
              <a:off x="2109" y="3158"/>
              <a:ext cx="234" cy="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56341" name="Group 125"/>
            <p:cNvGrpSpPr>
              <a:grpSpLocks/>
            </p:cNvGrpSpPr>
            <p:nvPr/>
          </p:nvGrpSpPr>
          <p:grpSpPr bwMode="auto">
            <a:xfrm>
              <a:off x="431" y="2659"/>
              <a:ext cx="1861" cy="1184"/>
              <a:chOff x="431" y="2659"/>
              <a:chExt cx="1861" cy="1184"/>
            </a:xfrm>
          </p:grpSpPr>
          <p:sp>
            <p:nvSpPr>
              <p:cNvPr id="56344" name="Line 9"/>
              <p:cNvSpPr>
                <a:spLocks noChangeShapeType="1"/>
              </p:cNvSpPr>
              <p:nvPr/>
            </p:nvSpPr>
            <p:spPr bwMode="auto">
              <a:xfrm flipV="1">
                <a:off x="658" y="2848"/>
                <a:ext cx="0" cy="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6345" name="Line 10"/>
              <p:cNvSpPr>
                <a:spLocks noChangeShapeType="1"/>
              </p:cNvSpPr>
              <p:nvPr/>
            </p:nvSpPr>
            <p:spPr bwMode="auto">
              <a:xfrm>
                <a:off x="431" y="3573"/>
                <a:ext cx="176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6346" name="Line 11"/>
              <p:cNvSpPr>
                <a:spLocks noChangeShapeType="1"/>
              </p:cNvSpPr>
              <p:nvPr/>
            </p:nvSpPr>
            <p:spPr bwMode="auto">
              <a:xfrm flipV="1">
                <a:off x="658" y="3255"/>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47" name="Line 12"/>
              <p:cNvSpPr>
                <a:spLocks noChangeShapeType="1"/>
              </p:cNvSpPr>
              <p:nvPr/>
            </p:nvSpPr>
            <p:spPr bwMode="auto">
              <a:xfrm flipV="1">
                <a:off x="794" y="3256"/>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48" name="Line 13"/>
              <p:cNvSpPr>
                <a:spLocks noChangeShapeType="1"/>
              </p:cNvSpPr>
              <p:nvPr/>
            </p:nvSpPr>
            <p:spPr bwMode="auto">
              <a:xfrm flipV="1">
                <a:off x="930" y="3257"/>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49" name="Line 14"/>
              <p:cNvSpPr>
                <a:spLocks noChangeShapeType="1"/>
              </p:cNvSpPr>
              <p:nvPr/>
            </p:nvSpPr>
            <p:spPr bwMode="auto">
              <a:xfrm flipV="1">
                <a:off x="1066" y="3258"/>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50" name="Line 15"/>
              <p:cNvSpPr>
                <a:spLocks noChangeShapeType="1"/>
              </p:cNvSpPr>
              <p:nvPr/>
            </p:nvSpPr>
            <p:spPr bwMode="auto">
              <a:xfrm flipV="1">
                <a:off x="1202" y="3259"/>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51" name="Line 16"/>
              <p:cNvSpPr>
                <a:spLocks noChangeShapeType="1"/>
              </p:cNvSpPr>
              <p:nvPr/>
            </p:nvSpPr>
            <p:spPr bwMode="auto">
              <a:xfrm flipV="1">
                <a:off x="1338" y="3260"/>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52" name="Line 17"/>
              <p:cNvSpPr>
                <a:spLocks noChangeShapeType="1"/>
              </p:cNvSpPr>
              <p:nvPr/>
            </p:nvSpPr>
            <p:spPr bwMode="auto">
              <a:xfrm flipV="1">
                <a:off x="1474" y="3261"/>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53" name="Line 18"/>
              <p:cNvSpPr>
                <a:spLocks noChangeShapeType="1"/>
              </p:cNvSpPr>
              <p:nvPr/>
            </p:nvSpPr>
            <p:spPr bwMode="auto">
              <a:xfrm flipV="1">
                <a:off x="1610" y="3262"/>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54" name="Line 19"/>
              <p:cNvSpPr>
                <a:spLocks noChangeShapeType="1"/>
              </p:cNvSpPr>
              <p:nvPr/>
            </p:nvSpPr>
            <p:spPr bwMode="auto">
              <a:xfrm flipV="1">
                <a:off x="1746" y="3263"/>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55" name="Line 20"/>
              <p:cNvSpPr>
                <a:spLocks noChangeShapeType="1"/>
              </p:cNvSpPr>
              <p:nvPr/>
            </p:nvSpPr>
            <p:spPr bwMode="auto">
              <a:xfrm flipV="1">
                <a:off x="1882" y="3264"/>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356" name="Line 21"/>
              <p:cNvSpPr>
                <a:spLocks noChangeShapeType="1"/>
              </p:cNvSpPr>
              <p:nvPr/>
            </p:nvSpPr>
            <p:spPr bwMode="auto">
              <a:xfrm flipV="1">
                <a:off x="522" y="3254"/>
                <a:ext cx="0" cy="3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graphicFrame>
            <p:nvGraphicFramePr>
              <p:cNvPr id="56357" name="Object 34"/>
              <p:cNvGraphicFramePr>
                <a:graphicFrameLocks noChangeAspect="1"/>
              </p:cNvGraphicFramePr>
              <p:nvPr/>
            </p:nvGraphicFramePr>
            <p:xfrm>
              <a:off x="703" y="2659"/>
              <a:ext cx="921" cy="387"/>
            </p:xfrm>
            <a:graphic>
              <a:graphicData uri="http://schemas.openxmlformats.org/presentationml/2006/ole">
                <mc:AlternateContent xmlns:mc="http://schemas.openxmlformats.org/markup-compatibility/2006">
                  <mc:Choice xmlns:v="urn:schemas-microsoft-com:vml" Requires="v">
                    <p:oleObj spid="_x0000_s56461" name="Equation" r:id="rId7" imgW="876300" imgH="368300" progId="Equation.3">
                      <p:embed/>
                    </p:oleObj>
                  </mc:Choice>
                  <mc:Fallback>
                    <p:oleObj name="Equation" r:id="rId7" imgW="876300" imgH="368300" progId="Equation.3">
                      <p:embed/>
                      <p:pic>
                        <p:nvPicPr>
                          <p:cNvPr id="0" name="Object 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 y="2659"/>
                            <a:ext cx="921" cy="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58" name="Text Box 44"/>
              <p:cNvSpPr txBox="1">
                <a:spLocks noChangeArrowheads="1"/>
              </p:cNvSpPr>
              <p:nvPr/>
            </p:nvSpPr>
            <p:spPr bwMode="auto">
              <a:xfrm>
                <a:off x="2154" y="3385"/>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sp>
            <p:nvSpPr>
              <p:cNvPr id="56359" name="Text Box 46"/>
              <p:cNvSpPr txBox="1">
                <a:spLocks noChangeArrowheads="1"/>
              </p:cNvSpPr>
              <p:nvPr/>
            </p:nvSpPr>
            <p:spPr bwMode="auto">
              <a:xfrm>
                <a:off x="657" y="3612"/>
                <a:ext cx="11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Peigne de Dirac</a:t>
                </a:r>
              </a:p>
            </p:txBody>
          </p:sp>
          <p:sp>
            <p:nvSpPr>
              <p:cNvPr id="56360" name="Line 123"/>
              <p:cNvSpPr>
                <a:spLocks noChangeShapeType="1"/>
              </p:cNvSpPr>
              <p:nvPr/>
            </p:nvSpPr>
            <p:spPr bwMode="auto">
              <a:xfrm>
                <a:off x="930" y="3385"/>
                <a:ext cx="136"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6361" name="Text Box 124"/>
              <p:cNvSpPr txBox="1">
                <a:spLocks noChangeArrowheads="1"/>
              </p:cNvSpPr>
              <p:nvPr/>
            </p:nvSpPr>
            <p:spPr bwMode="auto">
              <a:xfrm>
                <a:off x="884" y="3158"/>
                <a:ext cx="2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T</a:t>
                </a:r>
                <a:r>
                  <a:rPr lang="fr-FR" sz="1400" baseline="-25000"/>
                  <a:t>e</a:t>
                </a:r>
              </a:p>
            </p:txBody>
          </p:sp>
        </p:grpSp>
        <p:sp>
          <p:nvSpPr>
            <p:cNvPr id="56342" name="Line 128"/>
            <p:cNvSpPr>
              <a:spLocks noChangeShapeType="1"/>
            </p:cNvSpPr>
            <p:nvPr/>
          </p:nvSpPr>
          <p:spPr bwMode="auto">
            <a:xfrm>
              <a:off x="431" y="3249"/>
              <a:ext cx="0" cy="31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6343" name="Text Box 129"/>
            <p:cNvSpPr txBox="1">
              <a:spLocks noChangeArrowheads="1"/>
            </p:cNvSpPr>
            <p:nvPr/>
          </p:nvSpPr>
          <p:spPr bwMode="auto">
            <a:xfrm>
              <a:off x="294" y="3294"/>
              <a:ext cx="45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1</a:t>
              </a:r>
            </a:p>
          </p:txBody>
        </p:sp>
      </p:grpSp>
      <p:sp>
        <p:nvSpPr>
          <p:cNvPr id="255131" name="Line 155"/>
          <p:cNvSpPr>
            <a:spLocks noChangeShapeType="1"/>
          </p:cNvSpPr>
          <p:nvPr/>
        </p:nvSpPr>
        <p:spPr bwMode="auto">
          <a:xfrm>
            <a:off x="5700713" y="5075238"/>
            <a:ext cx="2159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5132" name="Text Box 156"/>
          <p:cNvSpPr txBox="1">
            <a:spLocks noChangeArrowheads="1"/>
          </p:cNvSpPr>
          <p:nvPr/>
        </p:nvSpPr>
        <p:spPr bwMode="auto">
          <a:xfrm>
            <a:off x="5622925" y="5100638"/>
            <a:ext cx="431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a:t>T</a:t>
            </a:r>
            <a:r>
              <a:rPr lang="fr-FR" sz="1400" baseline="-25000"/>
              <a:t>e</a:t>
            </a:r>
          </a:p>
        </p:txBody>
      </p:sp>
      <p:sp>
        <p:nvSpPr>
          <p:cNvPr id="255135" name="Text Box 159"/>
          <p:cNvSpPr txBox="1">
            <a:spLocks noChangeArrowheads="1"/>
          </p:cNvSpPr>
          <p:nvPr/>
        </p:nvSpPr>
        <p:spPr bwMode="auto">
          <a:xfrm>
            <a:off x="5292725" y="5516563"/>
            <a:ext cx="36004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Te : période d’échantillonnage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55098"/>
                                        </p:tgtEl>
                                        <p:attrNameLst>
                                          <p:attrName>style.visibility</p:attrName>
                                        </p:attrNameLst>
                                      </p:cBhvr>
                                      <p:to>
                                        <p:strVal val="visible"/>
                                      </p:to>
                                    </p:set>
                                    <p:anim calcmode="lin" valueType="num">
                                      <p:cBhvr>
                                        <p:cTn id="7" dur="500" fill="hold"/>
                                        <p:tgtEl>
                                          <p:spTgt spid="255098"/>
                                        </p:tgtEl>
                                        <p:attrNameLst>
                                          <p:attrName>ppt_w</p:attrName>
                                        </p:attrNameLst>
                                      </p:cBhvr>
                                      <p:tavLst>
                                        <p:tav tm="0">
                                          <p:val>
                                            <p:fltVal val="0"/>
                                          </p:val>
                                        </p:tav>
                                        <p:tav tm="100000">
                                          <p:val>
                                            <p:strVal val="#ppt_w"/>
                                          </p:val>
                                        </p:tav>
                                      </p:tavLst>
                                    </p:anim>
                                    <p:anim calcmode="lin" valueType="num">
                                      <p:cBhvr>
                                        <p:cTn id="8" dur="500" fill="hold"/>
                                        <p:tgtEl>
                                          <p:spTgt spid="255098"/>
                                        </p:tgtEl>
                                        <p:attrNameLst>
                                          <p:attrName>ppt_h</p:attrName>
                                        </p:attrNameLst>
                                      </p:cBhvr>
                                      <p:tavLst>
                                        <p:tav tm="0">
                                          <p:val>
                                            <p:fltVal val="0"/>
                                          </p:val>
                                        </p:tav>
                                        <p:tav tm="100000">
                                          <p:val>
                                            <p:strVal val="#ppt_h"/>
                                          </p:val>
                                        </p:tav>
                                      </p:tavLst>
                                    </p:anim>
                                    <p:animEffect transition="in" filter="fade">
                                      <p:cBhvr>
                                        <p:cTn id="9" dur="500"/>
                                        <p:tgtEl>
                                          <p:spTgt spid="2550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55050"/>
                                        </p:tgtEl>
                                        <p:attrNameLst>
                                          <p:attrName>style.visibility</p:attrName>
                                        </p:attrNameLst>
                                      </p:cBhvr>
                                      <p:to>
                                        <p:strVal val="visible"/>
                                      </p:to>
                                    </p:set>
                                    <p:anim calcmode="lin" valueType="num">
                                      <p:cBhvr>
                                        <p:cTn id="14" dur="500" fill="hold"/>
                                        <p:tgtEl>
                                          <p:spTgt spid="255050"/>
                                        </p:tgtEl>
                                        <p:attrNameLst>
                                          <p:attrName>ppt_w</p:attrName>
                                        </p:attrNameLst>
                                      </p:cBhvr>
                                      <p:tavLst>
                                        <p:tav tm="0">
                                          <p:val>
                                            <p:fltVal val="0"/>
                                          </p:val>
                                        </p:tav>
                                        <p:tav tm="100000">
                                          <p:val>
                                            <p:strVal val="#ppt_w"/>
                                          </p:val>
                                        </p:tav>
                                      </p:tavLst>
                                    </p:anim>
                                    <p:anim calcmode="lin" valueType="num">
                                      <p:cBhvr>
                                        <p:cTn id="15" dur="500" fill="hold"/>
                                        <p:tgtEl>
                                          <p:spTgt spid="255050"/>
                                        </p:tgtEl>
                                        <p:attrNameLst>
                                          <p:attrName>ppt_h</p:attrName>
                                        </p:attrNameLst>
                                      </p:cBhvr>
                                      <p:tavLst>
                                        <p:tav tm="0">
                                          <p:val>
                                            <p:fltVal val="0"/>
                                          </p:val>
                                        </p:tav>
                                        <p:tav tm="100000">
                                          <p:val>
                                            <p:strVal val="#ppt_h"/>
                                          </p:val>
                                        </p:tav>
                                      </p:tavLst>
                                    </p:anim>
                                    <p:animEffect transition="in" filter="fade">
                                      <p:cBhvr>
                                        <p:cTn id="16" dur="500"/>
                                        <p:tgtEl>
                                          <p:spTgt spid="2550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3" fill="hold" nodeType="clickEffect">
                                  <p:stCondLst>
                                    <p:cond delay="0"/>
                                  </p:stCondLst>
                                  <p:childTnLst>
                                    <p:set>
                                      <p:cBhvr>
                                        <p:cTn id="20" dur="1" fill="hold">
                                          <p:stCondLst>
                                            <p:cond delay="0"/>
                                          </p:stCondLst>
                                        </p:cTn>
                                        <p:tgtEl>
                                          <p:spTgt spid="255107"/>
                                        </p:tgtEl>
                                        <p:attrNameLst>
                                          <p:attrName>style.visibility</p:attrName>
                                        </p:attrNameLst>
                                      </p:cBhvr>
                                      <p:to>
                                        <p:strVal val="visible"/>
                                      </p:to>
                                    </p:set>
                                    <p:animEffect transition="in" filter="strips(upRight)">
                                      <p:cBhvr>
                                        <p:cTn id="21" dur="1000"/>
                                        <p:tgtEl>
                                          <p:spTgt spid="2551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3" fill="hold" nodeType="clickEffect">
                                  <p:stCondLst>
                                    <p:cond delay="0"/>
                                  </p:stCondLst>
                                  <p:childTnLst>
                                    <p:set>
                                      <p:cBhvr>
                                        <p:cTn id="25" dur="1" fill="hold">
                                          <p:stCondLst>
                                            <p:cond delay="0"/>
                                          </p:stCondLst>
                                        </p:cTn>
                                        <p:tgtEl>
                                          <p:spTgt spid="255108"/>
                                        </p:tgtEl>
                                        <p:attrNameLst>
                                          <p:attrName>style.visibility</p:attrName>
                                        </p:attrNameLst>
                                      </p:cBhvr>
                                      <p:to>
                                        <p:strVal val="visible"/>
                                      </p:to>
                                    </p:set>
                                    <p:animEffect transition="in" filter="strips(upRight)">
                                      <p:cBhvr>
                                        <p:cTn id="26" dur="1000"/>
                                        <p:tgtEl>
                                          <p:spTgt spid="255108"/>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255135"/>
                                        </p:tgtEl>
                                        <p:attrNameLst>
                                          <p:attrName>style.visibility</p:attrName>
                                        </p:attrNameLst>
                                      </p:cBhvr>
                                      <p:to>
                                        <p:strVal val="visible"/>
                                      </p:to>
                                    </p:set>
                                    <p:anim calcmode="lin" valueType="num">
                                      <p:cBhvr>
                                        <p:cTn id="29" dur="1000" fill="hold"/>
                                        <p:tgtEl>
                                          <p:spTgt spid="255135"/>
                                        </p:tgtEl>
                                        <p:attrNameLst>
                                          <p:attrName>ppt_w</p:attrName>
                                        </p:attrNameLst>
                                      </p:cBhvr>
                                      <p:tavLst>
                                        <p:tav tm="0">
                                          <p:val>
                                            <p:fltVal val="0"/>
                                          </p:val>
                                        </p:tav>
                                        <p:tav tm="100000">
                                          <p:val>
                                            <p:strVal val="#ppt_w"/>
                                          </p:val>
                                        </p:tav>
                                      </p:tavLst>
                                    </p:anim>
                                    <p:anim calcmode="lin" valueType="num">
                                      <p:cBhvr>
                                        <p:cTn id="30" dur="1000" fill="hold"/>
                                        <p:tgtEl>
                                          <p:spTgt spid="255135"/>
                                        </p:tgtEl>
                                        <p:attrNameLst>
                                          <p:attrName>ppt_h</p:attrName>
                                        </p:attrNameLst>
                                      </p:cBhvr>
                                      <p:tavLst>
                                        <p:tav tm="0">
                                          <p:val>
                                            <p:fltVal val="0"/>
                                          </p:val>
                                        </p:tav>
                                        <p:tav tm="100000">
                                          <p:val>
                                            <p:strVal val="#ppt_h"/>
                                          </p:val>
                                        </p:tav>
                                      </p:tavLst>
                                    </p:anim>
                                    <p:animEffect transition="in" filter="fade">
                                      <p:cBhvr>
                                        <p:cTn id="31" dur="1000"/>
                                        <p:tgtEl>
                                          <p:spTgt spid="255135"/>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255131"/>
                                        </p:tgtEl>
                                        <p:attrNameLst>
                                          <p:attrName>style.visibility</p:attrName>
                                        </p:attrNameLst>
                                      </p:cBhvr>
                                      <p:to>
                                        <p:strVal val="visible"/>
                                      </p:to>
                                    </p:set>
                                    <p:anim calcmode="lin" valueType="num">
                                      <p:cBhvr>
                                        <p:cTn id="34" dur="1000" fill="hold"/>
                                        <p:tgtEl>
                                          <p:spTgt spid="255131"/>
                                        </p:tgtEl>
                                        <p:attrNameLst>
                                          <p:attrName>ppt_w</p:attrName>
                                        </p:attrNameLst>
                                      </p:cBhvr>
                                      <p:tavLst>
                                        <p:tav tm="0">
                                          <p:val>
                                            <p:fltVal val="0"/>
                                          </p:val>
                                        </p:tav>
                                        <p:tav tm="100000">
                                          <p:val>
                                            <p:strVal val="#ppt_w"/>
                                          </p:val>
                                        </p:tav>
                                      </p:tavLst>
                                    </p:anim>
                                    <p:anim calcmode="lin" valueType="num">
                                      <p:cBhvr>
                                        <p:cTn id="35" dur="1000" fill="hold"/>
                                        <p:tgtEl>
                                          <p:spTgt spid="255131"/>
                                        </p:tgtEl>
                                        <p:attrNameLst>
                                          <p:attrName>ppt_h</p:attrName>
                                        </p:attrNameLst>
                                      </p:cBhvr>
                                      <p:tavLst>
                                        <p:tav tm="0">
                                          <p:val>
                                            <p:fltVal val="0"/>
                                          </p:val>
                                        </p:tav>
                                        <p:tav tm="100000">
                                          <p:val>
                                            <p:strVal val="#ppt_h"/>
                                          </p:val>
                                        </p:tav>
                                      </p:tavLst>
                                    </p:anim>
                                    <p:animEffect transition="in" filter="fade">
                                      <p:cBhvr>
                                        <p:cTn id="36" dur="1000"/>
                                        <p:tgtEl>
                                          <p:spTgt spid="255131"/>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255132"/>
                                        </p:tgtEl>
                                        <p:attrNameLst>
                                          <p:attrName>style.visibility</p:attrName>
                                        </p:attrNameLst>
                                      </p:cBhvr>
                                      <p:to>
                                        <p:strVal val="visible"/>
                                      </p:to>
                                    </p:set>
                                    <p:anim calcmode="lin" valueType="num">
                                      <p:cBhvr>
                                        <p:cTn id="39" dur="1000" fill="hold"/>
                                        <p:tgtEl>
                                          <p:spTgt spid="255132"/>
                                        </p:tgtEl>
                                        <p:attrNameLst>
                                          <p:attrName>ppt_w</p:attrName>
                                        </p:attrNameLst>
                                      </p:cBhvr>
                                      <p:tavLst>
                                        <p:tav tm="0">
                                          <p:val>
                                            <p:fltVal val="0"/>
                                          </p:val>
                                        </p:tav>
                                        <p:tav tm="100000">
                                          <p:val>
                                            <p:strVal val="#ppt_w"/>
                                          </p:val>
                                        </p:tav>
                                      </p:tavLst>
                                    </p:anim>
                                    <p:anim calcmode="lin" valueType="num">
                                      <p:cBhvr>
                                        <p:cTn id="40" dur="1000" fill="hold"/>
                                        <p:tgtEl>
                                          <p:spTgt spid="255132"/>
                                        </p:tgtEl>
                                        <p:attrNameLst>
                                          <p:attrName>ppt_h</p:attrName>
                                        </p:attrNameLst>
                                      </p:cBhvr>
                                      <p:tavLst>
                                        <p:tav tm="0">
                                          <p:val>
                                            <p:fltVal val="0"/>
                                          </p:val>
                                        </p:tav>
                                        <p:tav tm="100000">
                                          <p:val>
                                            <p:strVal val="#ppt_h"/>
                                          </p:val>
                                        </p:tav>
                                      </p:tavLst>
                                    </p:anim>
                                    <p:animEffect transition="in" filter="fade">
                                      <p:cBhvr>
                                        <p:cTn id="41" dur="1000"/>
                                        <p:tgtEl>
                                          <p:spTgt spid="25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131" grpId="0" animBg="1"/>
      <p:bldP spid="255132" grpId="0"/>
      <p:bldP spid="2551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9"/>
          <p:cNvSpPr txBox="1">
            <a:spLocks noChangeArrowheads="1"/>
          </p:cNvSpPr>
          <p:nvPr/>
        </p:nvSpPr>
        <p:spPr bwMode="auto">
          <a:xfrm>
            <a:off x="0" y="115888"/>
            <a:ext cx="91440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Le but des expériences</a:t>
            </a:r>
          </a:p>
          <a:p>
            <a:pPr eaLnBrk="1" hangingPunct="1"/>
            <a:r>
              <a:rPr lang="fr-FR" sz="2000"/>
              <a:t>Etudier les produits d’interaction (Il s’est passé qqc, on parle d’</a:t>
            </a:r>
            <a:r>
              <a:rPr lang="fr-FR" sz="2000" b="1"/>
              <a:t>événement</a:t>
            </a:r>
            <a:r>
              <a:rPr lang="fr-FR" sz="2000"/>
              <a:t>) </a:t>
            </a:r>
          </a:p>
        </p:txBody>
      </p:sp>
      <p:sp>
        <p:nvSpPr>
          <p:cNvPr id="44040" name="Text Box 10"/>
          <p:cNvSpPr txBox="1">
            <a:spLocks noChangeArrowheads="1"/>
          </p:cNvSpPr>
          <p:nvPr/>
        </p:nvSpPr>
        <p:spPr bwMode="auto">
          <a:xfrm>
            <a:off x="0" y="4797425"/>
            <a:ext cx="914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		</a:t>
            </a:r>
            <a:r>
              <a:rPr lang="fr-FR" sz="2000">
                <a:sym typeface="Wingdings" pitchFamily="2" charset="2"/>
              </a:rPr>
              <a:t></a:t>
            </a:r>
            <a:r>
              <a:rPr lang="fr-FR" sz="2000"/>
              <a:t> Mesurer différents paramètres</a:t>
            </a:r>
          </a:p>
          <a:p>
            <a:pPr eaLnBrk="1" hangingPunct="1">
              <a:buFont typeface="Wingdings" pitchFamily="2" charset="2"/>
              <a:buNone/>
            </a:pPr>
            <a:r>
              <a:rPr lang="fr-FR" sz="2000"/>
              <a:t>		- L’</a:t>
            </a:r>
            <a:r>
              <a:rPr lang="fr-FR" sz="2000" b="1"/>
              <a:t>énergie</a:t>
            </a:r>
            <a:r>
              <a:rPr lang="fr-FR" sz="2000"/>
              <a:t> déposée par la particule dans le détecteur</a:t>
            </a:r>
          </a:p>
          <a:p>
            <a:pPr eaLnBrk="1" hangingPunct="1">
              <a:buFont typeface="Wingdings" pitchFamily="2" charset="2"/>
              <a:buNone/>
            </a:pPr>
            <a:r>
              <a:rPr lang="fr-FR" sz="2000"/>
              <a:t>		- Le </a:t>
            </a:r>
            <a:r>
              <a:rPr lang="fr-FR" sz="2000" b="1"/>
              <a:t>temps de vol</a:t>
            </a:r>
            <a:r>
              <a:rPr lang="fr-FR" sz="2000"/>
              <a:t> de la particule entre deux détecteurs</a:t>
            </a:r>
          </a:p>
          <a:p>
            <a:pPr eaLnBrk="1" hangingPunct="1">
              <a:buFont typeface="Wingdings" pitchFamily="2" charset="2"/>
              <a:buNone/>
            </a:pPr>
            <a:r>
              <a:rPr lang="fr-FR" sz="2000"/>
              <a:t>		- La </a:t>
            </a:r>
            <a:r>
              <a:rPr lang="fr-FR" sz="2000" b="1"/>
              <a:t>position de l’impact</a:t>
            </a:r>
            <a:r>
              <a:rPr lang="fr-FR" sz="2000"/>
              <a:t> de la particule dans le détecteur</a:t>
            </a:r>
          </a:p>
        </p:txBody>
      </p:sp>
      <p:sp>
        <p:nvSpPr>
          <p:cNvPr id="16" name="Espace réservé du numéro de diapositive 9"/>
          <p:cNvSpPr>
            <a:spLocks noGrp="1"/>
          </p:cNvSpPr>
          <p:nvPr>
            <p:ph type="sldNum" sz="quarter" idx="12"/>
          </p:nvPr>
        </p:nvSpPr>
        <p:spPr>
          <a:xfrm>
            <a:off x="7924800" y="6356350"/>
            <a:ext cx="762000" cy="365125"/>
          </a:xfrm>
        </p:spPr>
        <p:txBody>
          <a:bodyPr/>
          <a:lstStyle/>
          <a:p>
            <a:pPr>
              <a:defRPr/>
            </a:pPr>
            <a:fld id="{15B00E69-CD93-432F-A420-B6E700A085C8}" type="slidenum">
              <a:rPr lang="fr-FR">
                <a:solidFill>
                  <a:schemeClr val="tx1">
                    <a:lumMod val="50000"/>
                    <a:lumOff val="50000"/>
                  </a:schemeClr>
                </a:solidFill>
              </a:rPr>
              <a:pPr>
                <a:defRPr/>
              </a:pPr>
              <a:t>5</a:t>
            </a:fld>
            <a:endParaRPr lang="fr-FR" dirty="0">
              <a:solidFill>
                <a:schemeClr val="tx1">
                  <a:lumMod val="50000"/>
                  <a:lumOff val="50000"/>
                </a:schemeClr>
              </a:solidFill>
            </a:endParaRPr>
          </a:p>
        </p:txBody>
      </p:sp>
      <p:sp>
        <p:nvSpPr>
          <p:cNvPr id="11269" name="Espace réservé du pied de page 10"/>
          <p:cNvSpPr>
            <a:spLocks noGrp="1"/>
          </p:cNvSpPr>
          <p:nvPr>
            <p:ph type="ftr" sz="quarter" idx="11"/>
          </p:nvPr>
        </p:nvSpPr>
        <p:spPr bwMode="auto">
          <a:xfrm>
            <a:off x="0" y="6356350"/>
            <a:ext cx="9144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b="1" smtClean="0">
                <a:solidFill>
                  <a:srgbClr val="DC6308"/>
                </a:solidFill>
              </a:rPr>
              <a:t>Cours n°1 - Les expériences de Physique</a:t>
            </a:r>
            <a:r>
              <a:rPr lang="fr-FR" sz="1200" smtClean="0">
                <a:solidFill>
                  <a:srgbClr val="7F7F7F"/>
                </a:solidFill>
              </a:rPr>
              <a:t> </a:t>
            </a:r>
          </a:p>
          <a:p>
            <a:pPr eaLnBrk="1" hangingPunct="1"/>
            <a:r>
              <a:rPr lang="fr-FR" sz="1200" smtClean="0">
                <a:solidFill>
                  <a:srgbClr val="7F7F7F"/>
                </a:solidFill>
              </a:rPr>
              <a:t>Laurent Leterrier - Ecole techniques de base des détecteurs</a:t>
            </a:r>
          </a:p>
        </p:txBody>
      </p:sp>
      <p:pic>
        <p:nvPicPr>
          <p:cNvPr id="11270" name="Picture 42" descr="interactio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981075"/>
            <a:ext cx="30162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43" descr="interactio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 y="981075"/>
            <a:ext cx="32305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79" name="Group 47"/>
          <p:cNvGrpSpPr>
            <a:grpSpLocks/>
          </p:cNvGrpSpPr>
          <p:nvPr/>
        </p:nvGrpSpPr>
        <p:grpSpPr bwMode="auto">
          <a:xfrm>
            <a:off x="0" y="2636838"/>
            <a:ext cx="9144000" cy="1439862"/>
            <a:chOff x="0" y="1661"/>
            <a:chExt cx="5760" cy="907"/>
          </a:xfrm>
        </p:grpSpPr>
        <p:sp>
          <p:nvSpPr>
            <p:cNvPr id="11274" name="Text Box 4"/>
            <p:cNvSpPr txBox="1">
              <a:spLocks noChangeArrowheads="1"/>
            </p:cNvSpPr>
            <p:nvPr/>
          </p:nvSpPr>
          <p:spPr bwMode="auto">
            <a:xfrm>
              <a:off x="2622" y="1973"/>
              <a:ext cx="394" cy="51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4800">
                  <a:solidFill>
                    <a:srgbClr val="99CC00"/>
                  </a:solidFill>
                </a:rPr>
                <a:t>X</a:t>
              </a:r>
            </a:p>
          </p:txBody>
        </p:sp>
        <p:sp>
          <p:nvSpPr>
            <p:cNvPr id="11275" name="Text Box 5"/>
            <p:cNvSpPr txBox="1">
              <a:spLocks noChangeArrowheads="1"/>
            </p:cNvSpPr>
            <p:nvPr/>
          </p:nvSpPr>
          <p:spPr bwMode="auto">
            <a:xfrm>
              <a:off x="2381" y="1932"/>
              <a:ext cx="369"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99CC00"/>
                  </a:solidFill>
                </a:rPr>
                <a:t>A=?</a:t>
              </a:r>
            </a:p>
          </p:txBody>
        </p:sp>
        <p:sp>
          <p:nvSpPr>
            <p:cNvPr id="11276" name="Text Box 6"/>
            <p:cNvSpPr txBox="1">
              <a:spLocks noChangeArrowheads="1"/>
            </p:cNvSpPr>
            <p:nvPr/>
          </p:nvSpPr>
          <p:spPr bwMode="auto">
            <a:xfrm>
              <a:off x="2381" y="2337"/>
              <a:ext cx="364"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99CC00"/>
                  </a:solidFill>
                </a:rPr>
                <a:t>Z=?</a:t>
              </a:r>
            </a:p>
          </p:txBody>
        </p:sp>
        <p:sp>
          <p:nvSpPr>
            <p:cNvPr id="11277" name="Text Box 7"/>
            <p:cNvSpPr txBox="1">
              <a:spLocks noChangeArrowheads="1"/>
            </p:cNvSpPr>
            <p:nvPr/>
          </p:nvSpPr>
          <p:spPr bwMode="auto">
            <a:xfrm>
              <a:off x="3152" y="2205"/>
              <a:ext cx="15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Nombre de masse A = Z + N</a:t>
              </a:r>
            </a:p>
          </p:txBody>
        </p:sp>
        <p:sp>
          <p:nvSpPr>
            <p:cNvPr id="11278" name="Text Box 8"/>
            <p:cNvSpPr txBox="1">
              <a:spLocks noChangeArrowheads="1"/>
            </p:cNvSpPr>
            <p:nvPr/>
          </p:nvSpPr>
          <p:spPr bwMode="auto">
            <a:xfrm>
              <a:off x="3152" y="2069"/>
              <a:ext cx="17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Noyau = Z protons + N neutrons</a:t>
              </a:r>
            </a:p>
          </p:txBody>
        </p:sp>
        <p:sp>
          <p:nvSpPr>
            <p:cNvPr id="11279" name="Text Box 46"/>
            <p:cNvSpPr txBox="1">
              <a:spLocks noChangeArrowheads="1"/>
            </p:cNvSpPr>
            <p:nvPr/>
          </p:nvSpPr>
          <p:spPr bwMode="auto">
            <a:xfrm>
              <a:off x="0" y="1661"/>
              <a:ext cx="5760"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dirty="0"/>
                <a:t>	</a:t>
              </a:r>
              <a:r>
                <a:rPr lang="fr-FR" sz="2000" dirty="0">
                  <a:sym typeface="Wingdings" pitchFamily="2" charset="2"/>
                </a:rPr>
                <a:t> </a:t>
              </a:r>
              <a:r>
                <a:rPr lang="fr-FR" sz="2000" dirty="0"/>
                <a:t>Identifier </a:t>
              </a:r>
              <a:r>
                <a:rPr lang="fr-FR" sz="2000" dirty="0" smtClean="0"/>
                <a:t>et caractériser les </a:t>
              </a:r>
              <a:r>
                <a:rPr lang="fr-FR" sz="2000" dirty="0"/>
                <a:t>particules créées</a:t>
              </a:r>
            </a:p>
          </p:txBody>
        </p:sp>
      </p:grpSp>
      <p:sp>
        <p:nvSpPr>
          <p:cNvPr id="44081" name="Rectangle 49"/>
          <p:cNvSpPr>
            <a:spLocks noChangeArrowheads="1"/>
          </p:cNvSpPr>
          <p:nvPr/>
        </p:nvSpPr>
        <p:spPr bwMode="auto">
          <a:xfrm>
            <a:off x="0" y="4221163"/>
            <a:ext cx="7524750" cy="85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fr-FR" sz="2000"/>
              <a:t>	     </a:t>
            </a:r>
            <a:r>
              <a:rPr lang="fr-FR" sz="2000">
                <a:sym typeface="Wingdings" pitchFamily="2" charset="2"/>
              </a:rPr>
              <a:t></a:t>
            </a:r>
            <a:r>
              <a:rPr lang="fr-FR" sz="2000"/>
              <a:t> Collecter les particules créées (détecteurs)</a:t>
            </a:r>
          </a:p>
          <a:p>
            <a:pPr>
              <a:spcBef>
                <a:spcPct val="50000"/>
              </a:spcBef>
            </a:pPr>
            <a:endParaRPr lang="fr-FR" sz="20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44079"/>
                                        </p:tgtEl>
                                        <p:attrNameLst>
                                          <p:attrName>style.visibility</p:attrName>
                                        </p:attrNameLst>
                                      </p:cBhvr>
                                      <p:to>
                                        <p:strVal val="visible"/>
                                      </p:to>
                                    </p:set>
                                    <p:animEffect transition="in" filter="strips(downRight)">
                                      <p:cBhvr>
                                        <p:cTn id="7" dur="500"/>
                                        <p:tgtEl>
                                          <p:spTgt spid="44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4081"/>
                                        </p:tgtEl>
                                        <p:attrNameLst>
                                          <p:attrName>style.visibility</p:attrName>
                                        </p:attrNameLst>
                                      </p:cBhvr>
                                      <p:to>
                                        <p:strVal val="visible"/>
                                      </p:to>
                                    </p:set>
                                    <p:animEffect transition="in" filter="strips(downRight)">
                                      <p:cBhvr>
                                        <p:cTn id="12" dur="500"/>
                                        <p:tgtEl>
                                          <p:spTgt spid="440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44040"/>
                                        </p:tgtEl>
                                        <p:attrNameLst>
                                          <p:attrName>style.visibility</p:attrName>
                                        </p:attrNameLst>
                                      </p:cBhvr>
                                      <p:to>
                                        <p:strVal val="visible"/>
                                      </p:to>
                                    </p:set>
                                    <p:animEffect transition="in" filter="strips(downRight)">
                                      <p:cBhvr>
                                        <p:cTn id="17" dur="5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p:bldP spid="4408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611188" y="260350"/>
            <a:ext cx="645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Échantillonnage d’un signal sinusoïdal</a:t>
            </a:r>
          </a:p>
        </p:txBody>
      </p:sp>
      <p:graphicFrame>
        <p:nvGraphicFramePr>
          <p:cNvPr id="57347" name="Object 5"/>
          <p:cNvGraphicFramePr>
            <a:graphicFrameLocks noChangeAspect="1"/>
          </p:cNvGraphicFramePr>
          <p:nvPr/>
        </p:nvGraphicFramePr>
        <p:xfrm>
          <a:off x="466725" y="1268413"/>
          <a:ext cx="3136900" cy="649287"/>
        </p:xfrm>
        <a:graphic>
          <a:graphicData uri="http://schemas.openxmlformats.org/presentationml/2006/ole">
            <mc:AlternateContent xmlns:mc="http://schemas.openxmlformats.org/markup-compatibility/2006">
              <mc:Choice xmlns:v="urn:schemas-microsoft-com:vml" Requires="v">
                <p:oleObj spid="_x0000_s57430" name="Equation" r:id="rId4" imgW="1104900" imgH="228600" progId="Equation.3">
                  <p:embed/>
                </p:oleObj>
              </mc:Choice>
              <mc:Fallback>
                <p:oleObj name="Equation" r:id="rId4" imgW="1104900" imgH="2286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1268413"/>
                        <a:ext cx="3136900" cy="64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57118" name="Group 94"/>
          <p:cNvGrpSpPr>
            <a:grpSpLocks/>
          </p:cNvGrpSpPr>
          <p:nvPr/>
        </p:nvGrpSpPr>
        <p:grpSpPr bwMode="auto">
          <a:xfrm>
            <a:off x="2160588" y="4364038"/>
            <a:ext cx="1389062" cy="1536700"/>
            <a:chOff x="1361" y="2825"/>
            <a:chExt cx="875" cy="968"/>
          </a:xfrm>
        </p:grpSpPr>
        <p:grpSp>
          <p:nvGrpSpPr>
            <p:cNvPr id="57396" name="Group 89"/>
            <p:cNvGrpSpPr>
              <a:grpSpLocks/>
            </p:cNvGrpSpPr>
            <p:nvPr/>
          </p:nvGrpSpPr>
          <p:grpSpPr bwMode="auto">
            <a:xfrm>
              <a:off x="1550" y="2825"/>
              <a:ext cx="496" cy="778"/>
              <a:chOff x="1550" y="2825"/>
              <a:chExt cx="496" cy="778"/>
            </a:xfrm>
          </p:grpSpPr>
          <p:sp>
            <p:nvSpPr>
              <p:cNvPr id="57399" name="Line 19"/>
              <p:cNvSpPr>
                <a:spLocks noChangeShapeType="1"/>
              </p:cNvSpPr>
              <p:nvPr/>
            </p:nvSpPr>
            <p:spPr bwMode="auto">
              <a:xfrm flipV="1">
                <a:off x="1550" y="2825"/>
                <a:ext cx="0" cy="777"/>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7400" name="Line 20"/>
              <p:cNvSpPr>
                <a:spLocks noChangeShapeType="1"/>
              </p:cNvSpPr>
              <p:nvPr/>
            </p:nvSpPr>
            <p:spPr bwMode="auto">
              <a:xfrm flipV="1">
                <a:off x="2046" y="2826"/>
                <a:ext cx="0" cy="777"/>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
          <p:nvSpPr>
            <p:cNvPr id="57397" name="Text Box 28"/>
            <p:cNvSpPr txBox="1">
              <a:spLocks noChangeArrowheads="1"/>
            </p:cNvSpPr>
            <p:nvPr/>
          </p:nvSpPr>
          <p:spPr bwMode="auto">
            <a:xfrm>
              <a:off x="1361" y="3620"/>
              <a:ext cx="35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Fe-f</a:t>
              </a:r>
              <a:r>
                <a:rPr lang="fr-FR" sz="1200" baseline="-25000"/>
                <a:t>0</a:t>
              </a:r>
            </a:p>
          </p:txBody>
        </p:sp>
        <p:sp>
          <p:nvSpPr>
            <p:cNvPr id="57398" name="Text Box 29"/>
            <p:cNvSpPr txBox="1">
              <a:spLocks noChangeArrowheads="1"/>
            </p:cNvSpPr>
            <p:nvPr/>
          </p:nvSpPr>
          <p:spPr bwMode="auto">
            <a:xfrm>
              <a:off x="1875" y="3603"/>
              <a:ext cx="3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Fe+f</a:t>
              </a:r>
              <a:r>
                <a:rPr lang="fr-FR" sz="1200" baseline="-25000"/>
                <a:t>0</a:t>
              </a:r>
            </a:p>
          </p:txBody>
        </p:sp>
      </p:grpSp>
      <p:grpSp>
        <p:nvGrpSpPr>
          <p:cNvPr id="257119" name="Group 95"/>
          <p:cNvGrpSpPr>
            <a:grpSpLocks/>
          </p:cNvGrpSpPr>
          <p:nvPr/>
        </p:nvGrpSpPr>
        <p:grpSpPr bwMode="auto">
          <a:xfrm>
            <a:off x="3535363" y="4365625"/>
            <a:ext cx="1470025" cy="1527175"/>
            <a:chOff x="2227" y="2826"/>
            <a:chExt cx="926" cy="962"/>
          </a:xfrm>
        </p:grpSpPr>
        <p:grpSp>
          <p:nvGrpSpPr>
            <p:cNvPr id="57391" name="Group 90"/>
            <p:cNvGrpSpPr>
              <a:grpSpLocks/>
            </p:cNvGrpSpPr>
            <p:nvPr/>
          </p:nvGrpSpPr>
          <p:grpSpPr bwMode="auto">
            <a:xfrm>
              <a:off x="2406" y="2826"/>
              <a:ext cx="496" cy="778"/>
              <a:chOff x="2406" y="2826"/>
              <a:chExt cx="496" cy="778"/>
            </a:xfrm>
          </p:grpSpPr>
          <p:sp>
            <p:nvSpPr>
              <p:cNvPr id="57394" name="Line 21"/>
              <p:cNvSpPr>
                <a:spLocks noChangeShapeType="1"/>
              </p:cNvSpPr>
              <p:nvPr/>
            </p:nvSpPr>
            <p:spPr bwMode="auto">
              <a:xfrm flipV="1">
                <a:off x="2406" y="2826"/>
                <a:ext cx="0" cy="777"/>
              </a:xfrm>
              <a:prstGeom prst="line">
                <a:avLst/>
              </a:prstGeom>
              <a:noFill/>
              <a:ln w="38100">
                <a:solidFill>
                  <a:srgbClr val="E4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7395" name="Line 22"/>
              <p:cNvSpPr>
                <a:spLocks noChangeShapeType="1"/>
              </p:cNvSpPr>
              <p:nvPr/>
            </p:nvSpPr>
            <p:spPr bwMode="auto">
              <a:xfrm flipV="1">
                <a:off x="2902" y="2827"/>
                <a:ext cx="0" cy="777"/>
              </a:xfrm>
              <a:prstGeom prst="line">
                <a:avLst/>
              </a:prstGeom>
              <a:noFill/>
              <a:ln w="38100">
                <a:solidFill>
                  <a:srgbClr val="E4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
          <p:nvSpPr>
            <p:cNvPr id="57392" name="Text Box 30"/>
            <p:cNvSpPr txBox="1">
              <a:spLocks noChangeArrowheads="1"/>
            </p:cNvSpPr>
            <p:nvPr/>
          </p:nvSpPr>
          <p:spPr bwMode="auto">
            <a:xfrm>
              <a:off x="2227" y="3604"/>
              <a:ext cx="4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2Fe-f</a:t>
              </a:r>
              <a:r>
                <a:rPr lang="fr-FR" sz="1200" baseline="-25000"/>
                <a:t>0</a:t>
              </a:r>
            </a:p>
          </p:txBody>
        </p:sp>
        <p:sp>
          <p:nvSpPr>
            <p:cNvPr id="57393" name="Text Box 31"/>
            <p:cNvSpPr txBox="1">
              <a:spLocks noChangeArrowheads="1"/>
            </p:cNvSpPr>
            <p:nvPr/>
          </p:nvSpPr>
          <p:spPr bwMode="auto">
            <a:xfrm>
              <a:off x="2733" y="3615"/>
              <a:ext cx="4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2Fe+f</a:t>
              </a:r>
              <a:r>
                <a:rPr lang="fr-FR" sz="1200" baseline="-25000"/>
                <a:t>0</a:t>
              </a:r>
            </a:p>
          </p:txBody>
        </p:sp>
      </p:grpSp>
      <p:grpSp>
        <p:nvGrpSpPr>
          <p:cNvPr id="257120" name="Group 96"/>
          <p:cNvGrpSpPr>
            <a:grpSpLocks/>
          </p:cNvGrpSpPr>
          <p:nvPr/>
        </p:nvGrpSpPr>
        <p:grpSpPr bwMode="auto">
          <a:xfrm>
            <a:off x="4900613" y="4367213"/>
            <a:ext cx="1422400" cy="1522412"/>
            <a:chOff x="3087" y="2827"/>
            <a:chExt cx="896" cy="959"/>
          </a:xfrm>
        </p:grpSpPr>
        <p:grpSp>
          <p:nvGrpSpPr>
            <p:cNvPr id="57386" name="Group 91"/>
            <p:cNvGrpSpPr>
              <a:grpSpLocks/>
            </p:cNvGrpSpPr>
            <p:nvPr/>
          </p:nvGrpSpPr>
          <p:grpSpPr bwMode="auto">
            <a:xfrm>
              <a:off x="3262" y="2827"/>
              <a:ext cx="496" cy="778"/>
              <a:chOff x="3262" y="2827"/>
              <a:chExt cx="496" cy="778"/>
            </a:xfrm>
          </p:grpSpPr>
          <p:sp>
            <p:nvSpPr>
              <p:cNvPr id="57389" name="Line 23"/>
              <p:cNvSpPr>
                <a:spLocks noChangeShapeType="1"/>
              </p:cNvSpPr>
              <p:nvPr/>
            </p:nvSpPr>
            <p:spPr bwMode="auto">
              <a:xfrm flipV="1">
                <a:off x="3262" y="2827"/>
                <a:ext cx="0" cy="777"/>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7390" name="Line 24"/>
              <p:cNvSpPr>
                <a:spLocks noChangeShapeType="1"/>
              </p:cNvSpPr>
              <p:nvPr/>
            </p:nvSpPr>
            <p:spPr bwMode="auto">
              <a:xfrm flipV="1">
                <a:off x="3758" y="2828"/>
                <a:ext cx="0" cy="777"/>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
          <p:nvSpPr>
            <p:cNvPr id="57387" name="Text Box 32"/>
            <p:cNvSpPr txBox="1">
              <a:spLocks noChangeArrowheads="1"/>
            </p:cNvSpPr>
            <p:nvPr/>
          </p:nvSpPr>
          <p:spPr bwMode="auto">
            <a:xfrm>
              <a:off x="3087" y="3613"/>
              <a:ext cx="4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3Fe-f</a:t>
              </a:r>
              <a:r>
                <a:rPr lang="fr-FR" sz="1200" baseline="-25000"/>
                <a:t>0</a:t>
              </a:r>
            </a:p>
          </p:txBody>
        </p:sp>
        <p:sp>
          <p:nvSpPr>
            <p:cNvPr id="57388" name="Text Box 33"/>
            <p:cNvSpPr txBox="1">
              <a:spLocks noChangeArrowheads="1"/>
            </p:cNvSpPr>
            <p:nvPr/>
          </p:nvSpPr>
          <p:spPr bwMode="auto">
            <a:xfrm>
              <a:off x="3563" y="3613"/>
              <a:ext cx="4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3Fe+f</a:t>
              </a:r>
              <a:r>
                <a:rPr lang="fr-FR" sz="1200" baseline="-25000"/>
                <a:t>0</a:t>
              </a:r>
            </a:p>
          </p:txBody>
        </p:sp>
      </p:grpSp>
      <p:grpSp>
        <p:nvGrpSpPr>
          <p:cNvPr id="57351" name="Group 49"/>
          <p:cNvGrpSpPr>
            <a:grpSpLocks/>
          </p:cNvGrpSpPr>
          <p:nvPr/>
        </p:nvGrpSpPr>
        <p:grpSpPr bwMode="auto">
          <a:xfrm>
            <a:off x="1908175" y="1987550"/>
            <a:ext cx="1800225" cy="1081088"/>
            <a:chOff x="1973" y="1253"/>
            <a:chExt cx="1134" cy="681"/>
          </a:xfrm>
        </p:grpSpPr>
        <p:pic>
          <p:nvPicPr>
            <p:cNvPr id="57384" name="Picture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8" y="1344"/>
              <a:ext cx="998" cy="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sp>
          <p:nvSpPr>
            <p:cNvPr id="57385" name="Rectangle 44"/>
            <p:cNvSpPr>
              <a:spLocks noChangeArrowheads="1"/>
            </p:cNvSpPr>
            <p:nvPr/>
          </p:nvSpPr>
          <p:spPr bwMode="auto">
            <a:xfrm>
              <a:off x="1973" y="1253"/>
              <a:ext cx="1134" cy="681"/>
            </a:xfrm>
            <a:prstGeom prst="rect">
              <a:avLst/>
            </a:prstGeom>
            <a:noFill/>
            <a:ln w="9525">
              <a:solidFill>
                <a:srgbClr val="DC6308"/>
              </a:solidFill>
              <a:miter lim="800000"/>
              <a:headEnd/>
              <a:tailEnd/>
            </a:ln>
            <a:effectLst>
              <a:prstShdw prst="shdw17" dist="17961" dir="2700000">
                <a:srgbClr val="843B05"/>
              </a:prst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grpSp>
      <p:sp>
        <p:nvSpPr>
          <p:cNvPr id="57352" name="Text Box 2"/>
          <p:cNvSpPr txBox="1">
            <a:spLocks noChangeArrowheads="1"/>
          </p:cNvSpPr>
          <p:nvPr/>
        </p:nvSpPr>
        <p:spPr bwMode="auto">
          <a:xfrm>
            <a:off x="406400" y="908050"/>
            <a:ext cx="2573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b="1"/>
              <a:t>Domaine temporel :</a:t>
            </a:r>
          </a:p>
        </p:txBody>
      </p:sp>
      <p:sp>
        <p:nvSpPr>
          <p:cNvPr id="257110" name="AutoShape 86"/>
          <p:cNvSpPr>
            <a:spLocks noChangeArrowheads="1"/>
          </p:cNvSpPr>
          <p:nvPr/>
        </p:nvSpPr>
        <p:spPr bwMode="auto">
          <a:xfrm>
            <a:off x="4859338" y="2205038"/>
            <a:ext cx="865187" cy="504825"/>
          </a:xfrm>
          <a:prstGeom prst="rightArrow">
            <a:avLst>
              <a:gd name="adj1" fmla="val 50000"/>
              <a:gd name="adj2" fmla="val 42846"/>
            </a:avLst>
          </a:prstGeom>
          <a:solidFill>
            <a:srgbClr val="FF0000"/>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257132" name="Group 108"/>
          <p:cNvGrpSpPr>
            <a:grpSpLocks/>
          </p:cNvGrpSpPr>
          <p:nvPr/>
        </p:nvGrpSpPr>
        <p:grpSpPr bwMode="auto">
          <a:xfrm>
            <a:off x="2665413" y="5457825"/>
            <a:ext cx="360362" cy="561975"/>
            <a:chOff x="1679" y="3384"/>
            <a:chExt cx="227" cy="354"/>
          </a:xfrm>
        </p:grpSpPr>
        <p:sp>
          <p:nvSpPr>
            <p:cNvPr id="57382" name="Line 8"/>
            <p:cNvSpPr>
              <a:spLocks noChangeShapeType="1"/>
            </p:cNvSpPr>
            <p:nvPr/>
          </p:nvSpPr>
          <p:spPr bwMode="auto">
            <a:xfrm>
              <a:off x="1810" y="3384"/>
              <a:ext cx="0" cy="1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7383" name="Text Box 12"/>
            <p:cNvSpPr txBox="1">
              <a:spLocks noChangeArrowheads="1"/>
            </p:cNvSpPr>
            <p:nvPr/>
          </p:nvSpPr>
          <p:spPr bwMode="auto">
            <a:xfrm>
              <a:off x="1679" y="3565"/>
              <a:ext cx="22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FF0000"/>
                  </a:solidFill>
                </a:rPr>
                <a:t>Fe</a:t>
              </a:r>
            </a:p>
          </p:txBody>
        </p:sp>
      </p:grpSp>
      <p:grpSp>
        <p:nvGrpSpPr>
          <p:cNvPr id="257133" name="Group 109"/>
          <p:cNvGrpSpPr>
            <a:grpSpLocks/>
          </p:cNvGrpSpPr>
          <p:nvPr/>
        </p:nvGrpSpPr>
        <p:grpSpPr bwMode="auto">
          <a:xfrm>
            <a:off x="3986213" y="5445125"/>
            <a:ext cx="454025" cy="574675"/>
            <a:chOff x="2511" y="3376"/>
            <a:chExt cx="286" cy="362"/>
          </a:xfrm>
        </p:grpSpPr>
        <p:sp>
          <p:nvSpPr>
            <p:cNvPr id="57380" name="Line 9"/>
            <p:cNvSpPr>
              <a:spLocks noChangeShapeType="1"/>
            </p:cNvSpPr>
            <p:nvPr/>
          </p:nvSpPr>
          <p:spPr bwMode="auto">
            <a:xfrm>
              <a:off x="2657" y="3376"/>
              <a:ext cx="0" cy="1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7381" name="Text Box 13"/>
            <p:cNvSpPr txBox="1">
              <a:spLocks noChangeArrowheads="1"/>
            </p:cNvSpPr>
            <p:nvPr/>
          </p:nvSpPr>
          <p:spPr bwMode="auto">
            <a:xfrm>
              <a:off x="2511" y="3565"/>
              <a:ext cx="28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FF0000"/>
                  </a:solidFill>
                </a:rPr>
                <a:t>2Fe</a:t>
              </a:r>
            </a:p>
          </p:txBody>
        </p:sp>
      </p:grpSp>
      <p:grpSp>
        <p:nvGrpSpPr>
          <p:cNvPr id="257134" name="Group 110"/>
          <p:cNvGrpSpPr>
            <a:grpSpLocks/>
          </p:cNvGrpSpPr>
          <p:nvPr/>
        </p:nvGrpSpPr>
        <p:grpSpPr bwMode="auto">
          <a:xfrm>
            <a:off x="5351463" y="5432425"/>
            <a:ext cx="454025" cy="588963"/>
            <a:chOff x="3371" y="3368"/>
            <a:chExt cx="286" cy="371"/>
          </a:xfrm>
        </p:grpSpPr>
        <p:sp>
          <p:nvSpPr>
            <p:cNvPr id="57378" name="Line 10"/>
            <p:cNvSpPr>
              <a:spLocks noChangeShapeType="1"/>
            </p:cNvSpPr>
            <p:nvPr/>
          </p:nvSpPr>
          <p:spPr bwMode="auto">
            <a:xfrm>
              <a:off x="3504" y="3368"/>
              <a:ext cx="0" cy="1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7379" name="Text Box 14"/>
            <p:cNvSpPr txBox="1">
              <a:spLocks noChangeArrowheads="1"/>
            </p:cNvSpPr>
            <p:nvPr/>
          </p:nvSpPr>
          <p:spPr bwMode="auto">
            <a:xfrm>
              <a:off x="3371" y="3566"/>
              <a:ext cx="28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FF0000"/>
                  </a:solidFill>
                </a:rPr>
                <a:t>3Fe</a:t>
              </a:r>
            </a:p>
          </p:txBody>
        </p:sp>
      </p:grpSp>
      <p:sp>
        <p:nvSpPr>
          <p:cNvPr id="57357" name="Text Box 16"/>
          <p:cNvSpPr txBox="1">
            <a:spLocks noChangeArrowheads="1"/>
          </p:cNvSpPr>
          <p:nvPr/>
        </p:nvSpPr>
        <p:spPr bwMode="auto">
          <a:xfrm>
            <a:off x="2913063" y="54832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sp>
        <p:nvSpPr>
          <p:cNvPr id="257069" name="Text Box 2"/>
          <p:cNvSpPr txBox="1">
            <a:spLocks noChangeArrowheads="1"/>
          </p:cNvSpPr>
          <p:nvPr/>
        </p:nvSpPr>
        <p:spPr bwMode="auto">
          <a:xfrm>
            <a:off x="611188" y="3284538"/>
            <a:ext cx="772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t>Si on échantillonne une sinusoïde, son spectre devient alors :</a:t>
            </a:r>
          </a:p>
        </p:txBody>
      </p:sp>
      <p:grpSp>
        <p:nvGrpSpPr>
          <p:cNvPr id="257135" name="Group 111"/>
          <p:cNvGrpSpPr>
            <a:grpSpLocks/>
          </p:cNvGrpSpPr>
          <p:nvPr/>
        </p:nvGrpSpPr>
        <p:grpSpPr bwMode="auto">
          <a:xfrm>
            <a:off x="395288" y="4235450"/>
            <a:ext cx="5832475" cy="336550"/>
            <a:chOff x="249" y="2614"/>
            <a:chExt cx="3674" cy="212"/>
          </a:xfrm>
        </p:grpSpPr>
        <p:sp>
          <p:nvSpPr>
            <p:cNvPr id="57376" name="Line 7"/>
            <p:cNvSpPr>
              <a:spLocks noChangeShapeType="1"/>
            </p:cNvSpPr>
            <p:nvPr/>
          </p:nvSpPr>
          <p:spPr bwMode="auto">
            <a:xfrm>
              <a:off x="657" y="2704"/>
              <a:ext cx="3266"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7377" name="Text Box 36"/>
            <p:cNvSpPr txBox="1">
              <a:spLocks noChangeArrowheads="1"/>
            </p:cNvSpPr>
            <p:nvPr/>
          </p:nvSpPr>
          <p:spPr bwMode="auto">
            <a:xfrm>
              <a:off x="249" y="2614"/>
              <a:ext cx="43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A/Te</a:t>
              </a:r>
            </a:p>
          </p:txBody>
        </p:sp>
      </p:grpSp>
      <p:grpSp>
        <p:nvGrpSpPr>
          <p:cNvPr id="257157" name="Group 133"/>
          <p:cNvGrpSpPr>
            <a:grpSpLocks/>
          </p:cNvGrpSpPr>
          <p:nvPr/>
        </p:nvGrpSpPr>
        <p:grpSpPr bwMode="auto">
          <a:xfrm>
            <a:off x="900113" y="3730625"/>
            <a:ext cx="5700712" cy="2209800"/>
            <a:chOff x="567" y="2350"/>
            <a:chExt cx="3591" cy="1392"/>
          </a:xfrm>
        </p:grpSpPr>
        <p:sp>
          <p:nvSpPr>
            <p:cNvPr id="57367" name="Line 3"/>
            <p:cNvSpPr>
              <a:spLocks noChangeShapeType="1"/>
            </p:cNvSpPr>
            <p:nvPr/>
          </p:nvSpPr>
          <p:spPr bwMode="auto">
            <a:xfrm flipV="1">
              <a:off x="951" y="2567"/>
              <a:ext cx="0" cy="1051"/>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57368" name="Group 107"/>
            <p:cNvGrpSpPr>
              <a:grpSpLocks/>
            </p:cNvGrpSpPr>
            <p:nvPr/>
          </p:nvGrpSpPr>
          <p:grpSpPr bwMode="auto">
            <a:xfrm>
              <a:off x="567" y="2350"/>
              <a:ext cx="3591" cy="1392"/>
              <a:chOff x="567" y="2296"/>
              <a:chExt cx="3591" cy="1392"/>
            </a:xfrm>
          </p:grpSpPr>
          <p:sp>
            <p:nvSpPr>
              <p:cNvPr id="57369" name="Line 4"/>
              <p:cNvSpPr>
                <a:spLocks noChangeShapeType="1"/>
              </p:cNvSpPr>
              <p:nvPr/>
            </p:nvSpPr>
            <p:spPr bwMode="auto">
              <a:xfrm>
                <a:off x="622" y="3473"/>
                <a:ext cx="3347" cy="2"/>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7370" name="Text Box 6"/>
              <p:cNvSpPr txBox="1">
                <a:spLocks noChangeArrowheads="1"/>
              </p:cNvSpPr>
              <p:nvPr/>
            </p:nvSpPr>
            <p:spPr bwMode="auto">
              <a:xfrm>
                <a:off x="748" y="2296"/>
                <a:ext cx="45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F*(f)</a:t>
                </a:r>
              </a:p>
            </p:txBody>
          </p:sp>
          <p:sp>
            <p:nvSpPr>
              <p:cNvPr id="57371" name="Line 17"/>
              <p:cNvSpPr>
                <a:spLocks noChangeShapeType="1"/>
              </p:cNvSpPr>
              <p:nvPr/>
            </p:nvSpPr>
            <p:spPr bwMode="auto">
              <a:xfrm flipV="1">
                <a:off x="1189" y="2688"/>
                <a:ext cx="0" cy="777"/>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7372" name="Text Box 18"/>
              <p:cNvSpPr txBox="1">
                <a:spLocks noChangeArrowheads="1"/>
              </p:cNvSpPr>
              <p:nvPr/>
            </p:nvSpPr>
            <p:spPr bwMode="auto">
              <a:xfrm>
                <a:off x="1086" y="3462"/>
                <a:ext cx="2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f</a:t>
                </a:r>
                <a:r>
                  <a:rPr lang="fr-FR" sz="1200" baseline="-25000"/>
                  <a:t>0</a:t>
                </a:r>
              </a:p>
            </p:txBody>
          </p:sp>
          <p:sp>
            <p:nvSpPr>
              <p:cNvPr id="57373" name="Text Box 27"/>
              <p:cNvSpPr txBox="1">
                <a:spLocks noChangeArrowheads="1"/>
              </p:cNvSpPr>
              <p:nvPr/>
            </p:nvSpPr>
            <p:spPr bwMode="auto">
              <a:xfrm>
                <a:off x="3969" y="3385"/>
                <a:ext cx="18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f</a:t>
                </a:r>
              </a:p>
            </p:txBody>
          </p:sp>
          <p:sp>
            <p:nvSpPr>
              <p:cNvPr id="57374" name="Line 17"/>
              <p:cNvSpPr>
                <a:spLocks noChangeShapeType="1"/>
              </p:cNvSpPr>
              <p:nvPr/>
            </p:nvSpPr>
            <p:spPr bwMode="auto">
              <a:xfrm flipV="1">
                <a:off x="719" y="2697"/>
                <a:ext cx="0" cy="777"/>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7375" name="Text Box 18"/>
              <p:cNvSpPr txBox="1">
                <a:spLocks noChangeArrowheads="1"/>
              </p:cNvSpPr>
              <p:nvPr/>
            </p:nvSpPr>
            <p:spPr bwMode="auto">
              <a:xfrm>
                <a:off x="567" y="3476"/>
                <a:ext cx="27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-f</a:t>
                </a:r>
                <a:r>
                  <a:rPr lang="fr-FR" sz="1200" baseline="-25000"/>
                  <a:t>0</a:t>
                </a:r>
              </a:p>
            </p:txBody>
          </p:sp>
        </p:grpSp>
      </p:grpSp>
      <p:sp>
        <p:nvSpPr>
          <p:cNvPr id="57361"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41A78436-38BF-4AB7-80D7-D953A4CAAD8F}" type="slidenum">
              <a:rPr lang="fr-FR" sz="1200">
                <a:solidFill>
                  <a:schemeClr val="tx1">
                    <a:lumMod val="50000"/>
                    <a:lumOff val="50000"/>
                  </a:schemeClr>
                </a:solidFill>
              </a:rPr>
              <a:pPr algn="r">
                <a:defRPr/>
              </a:pPr>
              <a:t>50</a:t>
            </a:fld>
            <a:endParaRPr lang="fr-FR" sz="1200" dirty="0">
              <a:solidFill>
                <a:schemeClr val="tx1">
                  <a:lumMod val="50000"/>
                  <a:lumOff val="50000"/>
                </a:schemeClr>
              </a:solidFill>
            </a:endParaRPr>
          </a:p>
        </p:txBody>
      </p:sp>
      <p:sp>
        <p:nvSpPr>
          <p:cNvPr id="257125" name="Text Box 101"/>
          <p:cNvSpPr txBox="1">
            <a:spLocks noChangeArrowheads="1"/>
          </p:cNvSpPr>
          <p:nvPr/>
        </p:nvSpPr>
        <p:spPr bwMode="auto">
          <a:xfrm>
            <a:off x="6623050" y="4365625"/>
            <a:ext cx="2520950" cy="155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800" b="1"/>
              <a:t>périodisation du spectre fréquentiel à la fréquence d’échantillonnage   Fe = 1/Te</a:t>
            </a:r>
            <a:r>
              <a:rPr lang="fr-FR"/>
              <a:t>  </a:t>
            </a:r>
          </a:p>
        </p:txBody>
      </p:sp>
      <p:grpSp>
        <p:nvGrpSpPr>
          <p:cNvPr id="257129" name="Group 105"/>
          <p:cNvGrpSpPr>
            <a:grpSpLocks/>
          </p:cNvGrpSpPr>
          <p:nvPr/>
        </p:nvGrpSpPr>
        <p:grpSpPr bwMode="auto">
          <a:xfrm>
            <a:off x="5945188" y="908050"/>
            <a:ext cx="2735262" cy="2233613"/>
            <a:chOff x="3745" y="572"/>
            <a:chExt cx="1723" cy="1407"/>
          </a:xfrm>
        </p:grpSpPr>
        <p:sp>
          <p:nvSpPr>
            <p:cNvPr id="57365" name="Text Box 2"/>
            <p:cNvSpPr txBox="1">
              <a:spLocks noChangeArrowheads="1"/>
            </p:cNvSpPr>
            <p:nvPr/>
          </p:nvSpPr>
          <p:spPr bwMode="auto">
            <a:xfrm>
              <a:off x="3745" y="572"/>
              <a:ext cx="172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b="1"/>
                <a:t>Domaine fréquentiel:</a:t>
              </a:r>
            </a:p>
            <a:p>
              <a:pPr algn="ctr" eaLnBrk="1" hangingPunct="1"/>
              <a:r>
                <a:rPr lang="fr-FR" sz="1600" b="1"/>
                <a:t>Spectre d’une sinusoïde</a:t>
              </a:r>
            </a:p>
          </p:txBody>
        </p:sp>
        <p:pic>
          <p:nvPicPr>
            <p:cNvPr id="57366" name="Picture 103" descr="spectre sinu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2" y="1026"/>
              <a:ext cx="750" cy="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57110"/>
                                        </p:tgtEl>
                                        <p:attrNameLst>
                                          <p:attrName>style.visibility</p:attrName>
                                        </p:attrNameLst>
                                      </p:cBhvr>
                                      <p:to>
                                        <p:strVal val="visible"/>
                                      </p:to>
                                    </p:set>
                                    <p:anim calcmode="lin" valueType="num">
                                      <p:cBhvr>
                                        <p:cTn id="7" dur="500" fill="hold"/>
                                        <p:tgtEl>
                                          <p:spTgt spid="257110"/>
                                        </p:tgtEl>
                                        <p:attrNameLst>
                                          <p:attrName>ppt_w</p:attrName>
                                        </p:attrNameLst>
                                      </p:cBhvr>
                                      <p:tavLst>
                                        <p:tav tm="0">
                                          <p:val>
                                            <p:fltVal val="0"/>
                                          </p:val>
                                        </p:tav>
                                        <p:tav tm="100000">
                                          <p:val>
                                            <p:strVal val="#ppt_w"/>
                                          </p:val>
                                        </p:tav>
                                      </p:tavLst>
                                    </p:anim>
                                    <p:anim calcmode="lin" valueType="num">
                                      <p:cBhvr>
                                        <p:cTn id="8" dur="500" fill="hold"/>
                                        <p:tgtEl>
                                          <p:spTgt spid="257110"/>
                                        </p:tgtEl>
                                        <p:attrNameLst>
                                          <p:attrName>ppt_h</p:attrName>
                                        </p:attrNameLst>
                                      </p:cBhvr>
                                      <p:tavLst>
                                        <p:tav tm="0">
                                          <p:val>
                                            <p:fltVal val="0"/>
                                          </p:val>
                                        </p:tav>
                                        <p:tav tm="100000">
                                          <p:val>
                                            <p:strVal val="#ppt_h"/>
                                          </p:val>
                                        </p:tav>
                                      </p:tavLst>
                                    </p:anim>
                                    <p:animEffect transition="in" filter="fade">
                                      <p:cBhvr>
                                        <p:cTn id="9" dur="500"/>
                                        <p:tgtEl>
                                          <p:spTgt spid="257110"/>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257129"/>
                                        </p:tgtEl>
                                        <p:attrNameLst>
                                          <p:attrName>style.visibility</p:attrName>
                                        </p:attrNameLst>
                                      </p:cBhvr>
                                      <p:to>
                                        <p:strVal val="visible"/>
                                      </p:to>
                                    </p:set>
                                    <p:anim calcmode="lin" valueType="num">
                                      <p:cBhvr>
                                        <p:cTn id="13" dur="1000" fill="hold"/>
                                        <p:tgtEl>
                                          <p:spTgt spid="257129"/>
                                        </p:tgtEl>
                                        <p:attrNameLst>
                                          <p:attrName>ppt_w</p:attrName>
                                        </p:attrNameLst>
                                      </p:cBhvr>
                                      <p:tavLst>
                                        <p:tav tm="0">
                                          <p:val>
                                            <p:fltVal val="0"/>
                                          </p:val>
                                        </p:tav>
                                        <p:tav tm="100000">
                                          <p:val>
                                            <p:strVal val="#ppt_w"/>
                                          </p:val>
                                        </p:tav>
                                      </p:tavLst>
                                    </p:anim>
                                    <p:anim calcmode="lin" valueType="num">
                                      <p:cBhvr>
                                        <p:cTn id="14" dur="1000" fill="hold"/>
                                        <p:tgtEl>
                                          <p:spTgt spid="257129"/>
                                        </p:tgtEl>
                                        <p:attrNameLst>
                                          <p:attrName>ppt_h</p:attrName>
                                        </p:attrNameLst>
                                      </p:cBhvr>
                                      <p:tavLst>
                                        <p:tav tm="0">
                                          <p:val>
                                            <p:fltVal val="0"/>
                                          </p:val>
                                        </p:tav>
                                        <p:tav tm="100000">
                                          <p:val>
                                            <p:strVal val="#ppt_h"/>
                                          </p:val>
                                        </p:tav>
                                      </p:tavLst>
                                    </p:anim>
                                    <p:animEffect transition="in" filter="fade">
                                      <p:cBhvr>
                                        <p:cTn id="15" dur="1000"/>
                                        <p:tgtEl>
                                          <p:spTgt spid="25712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3" fill="hold" grpId="0" nodeType="clickEffect">
                                  <p:stCondLst>
                                    <p:cond delay="0"/>
                                  </p:stCondLst>
                                  <p:childTnLst>
                                    <p:set>
                                      <p:cBhvr>
                                        <p:cTn id="19" dur="1" fill="hold">
                                          <p:stCondLst>
                                            <p:cond delay="0"/>
                                          </p:stCondLst>
                                        </p:cTn>
                                        <p:tgtEl>
                                          <p:spTgt spid="257069"/>
                                        </p:tgtEl>
                                        <p:attrNameLst>
                                          <p:attrName>style.visibility</p:attrName>
                                        </p:attrNameLst>
                                      </p:cBhvr>
                                      <p:to>
                                        <p:strVal val="visible"/>
                                      </p:to>
                                    </p:set>
                                    <p:animEffect transition="in" filter="strips(upRight)">
                                      <p:cBhvr>
                                        <p:cTn id="20" dur="1000"/>
                                        <p:tgtEl>
                                          <p:spTgt spid="2570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nodeType="clickEffect">
                                  <p:stCondLst>
                                    <p:cond delay="0"/>
                                  </p:stCondLst>
                                  <p:childTnLst>
                                    <p:set>
                                      <p:cBhvr>
                                        <p:cTn id="24" dur="1" fill="hold">
                                          <p:stCondLst>
                                            <p:cond delay="0"/>
                                          </p:stCondLst>
                                        </p:cTn>
                                        <p:tgtEl>
                                          <p:spTgt spid="257157"/>
                                        </p:tgtEl>
                                        <p:attrNameLst>
                                          <p:attrName>style.visibility</p:attrName>
                                        </p:attrNameLst>
                                      </p:cBhvr>
                                      <p:to>
                                        <p:strVal val="visible"/>
                                      </p:to>
                                    </p:set>
                                    <p:anim calcmode="lin" valueType="num">
                                      <p:cBhvr>
                                        <p:cTn id="25" dur="500" fill="hold"/>
                                        <p:tgtEl>
                                          <p:spTgt spid="257157"/>
                                        </p:tgtEl>
                                        <p:attrNameLst>
                                          <p:attrName>ppt_w</p:attrName>
                                        </p:attrNameLst>
                                      </p:cBhvr>
                                      <p:tavLst>
                                        <p:tav tm="0">
                                          <p:val>
                                            <p:fltVal val="0"/>
                                          </p:val>
                                        </p:tav>
                                        <p:tav tm="100000">
                                          <p:val>
                                            <p:strVal val="#ppt_w"/>
                                          </p:val>
                                        </p:tav>
                                      </p:tavLst>
                                    </p:anim>
                                    <p:anim calcmode="lin" valueType="num">
                                      <p:cBhvr>
                                        <p:cTn id="26" dur="500" fill="hold"/>
                                        <p:tgtEl>
                                          <p:spTgt spid="257157"/>
                                        </p:tgtEl>
                                        <p:attrNameLst>
                                          <p:attrName>ppt_h</p:attrName>
                                        </p:attrNameLst>
                                      </p:cBhvr>
                                      <p:tavLst>
                                        <p:tav tm="0">
                                          <p:val>
                                            <p:fltVal val="0"/>
                                          </p:val>
                                        </p:tav>
                                        <p:tav tm="100000">
                                          <p:val>
                                            <p:strVal val="#ppt_h"/>
                                          </p:val>
                                        </p:tav>
                                      </p:tavLst>
                                    </p:anim>
                                    <p:animEffect transition="in" filter="fade">
                                      <p:cBhvr>
                                        <p:cTn id="27" dur="500"/>
                                        <p:tgtEl>
                                          <p:spTgt spid="25715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nodeType="clickEffect">
                                  <p:stCondLst>
                                    <p:cond delay="0"/>
                                  </p:stCondLst>
                                  <p:childTnLst>
                                    <p:set>
                                      <p:cBhvr>
                                        <p:cTn id="31" dur="1" fill="hold">
                                          <p:stCondLst>
                                            <p:cond delay="0"/>
                                          </p:stCondLst>
                                        </p:cTn>
                                        <p:tgtEl>
                                          <p:spTgt spid="257118"/>
                                        </p:tgtEl>
                                        <p:attrNameLst>
                                          <p:attrName>style.visibility</p:attrName>
                                        </p:attrNameLst>
                                      </p:cBhvr>
                                      <p:to>
                                        <p:strVal val="visible"/>
                                      </p:to>
                                    </p:set>
                                    <p:anim calcmode="lin" valueType="num">
                                      <p:cBhvr>
                                        <p:cTn id="32" dur="500" fill="hold"/>
                                        <p:tgtEl>
                                          <p:spTgt spid="257118"/>
                                        </p:tgtEl>
                                        <p:attrNameLst>
                                          <p:attrName>ppt_w</p:attrName>
                                        </p:attrNameLst>
                                      </p:cBhvr>
                                      <p:tavLst>
                                        <p:tav tm="0">
                                          <p:val>
                                            <p:fltVal val="0"/>
                                          </p:val>
                                        </p:tav>
                                        <p:tav tm="100000">
                                          <p:val>
                                            <p:strVal val="#ppt_w"/>
                                          </p:val>
                                        </p:tav>
                                      </p:tavLst>
                                    </p:anim>
                                    <p:anim calcmode="lin" valueType="num">
                                      <p:cBhvr>
                                        <p:cTn id="33" dur="500" fill="hold"/>
                                        <p:tgtEl>
                                          <p:spTgt spid="257118"/>
                                        </p:tgtEl>
                                        <p:attrNameLst>
                                          <p:attrName>ppt_h</p:attrName>
                                        </p:attrNameLst>
                                      </p:cBhvr>
                                      <p:tavLst>
                                        <p:tav tm="0">
                                          <p:val>
                                            <p:fltVal val="0"/>
                                          </p:val>
                                        </p:tav>
                                        <p:tav tm="100000">
                                          <p:val>
                                            <p:strVal val="#ppt_h"/>
                                          </p:val>
                                        </p:tav>
                                      </p:tavLst>
                                    </p:anim>
                                    <p:animEffect transition="in" filter="fade">
                                      <p:cBhvr>
                                        <p:cTn id="34" dur="500"/>
                                        <p:tgtEl>
                                          <p:spTgt spid="257118"/>
                                        </p:tgtEl>
                                      </p:cBhvr>
                                    </p:animEffect>
                                  </p:childTnLst>
                                </p:cTn>
                              </p:par>
                              <p:par>
                                <p:cTn id="35" presetID="53" presetClass="entr" presetSubtype="0" fill="hold" nodeType="withEffect">
                                  <p:stCondLst>
                                    <p:cond delay="0"/>
                                  </p:stCondLst>
                                  <p:childTnLst>
                                    <p:set>
                                      <p:cBhvr>
                                        <p:cTn id="36" dur="1" fill="hold">
                                          <p:stCondLst>
                                            <p:cond delay="0"/>
                                          </p:stCondLst>
                                        </p:cTn>
                                        <p:tgtEl>
                                          <p:spTgt spid="257135"/>
                                        </p:tgtEl>
                                        <p:attrNameLst>
                                          <p:attrName>style.visibility</p:attrName>
                                        </p:attrNameLst>
                                      </p:cBhvr>
                                      <p:to>
                                        <p:strVal val="visible"/>
                                      </p:to>
                                    </p:set>
                                    <p:anim calcmode="lin" valueType="num">
                                      <p:cBhvr>
                                        <p:cTn id="37" dur="500" fill="hold"/>
                                        <p:tgtEl>
                                          <p:spTgt spid="257135"/>
                                        </p:tgtEl>
                                        <p:attrNameLst>
                                          <p:attrName>ppt_w</p:attrName>
                                        </p:attrNameLst>
                                      </p:cBhvr>
                                      <p:tavLst>
                                        <p:tav tm="0">
                                          <p:val>
                                            <p:fltVal val="0"/>
                                          </p:val>
                                        </p:tav>
                                        <p:tav tm="100000">
                                          <p:val>
                                            <p:strVal val="#ppt_w"/>
                                          </p:val>
                                        </p:tav>
                                      </p:tavLst>
                                    </p:anim>
                                    <p:anim calcmode="lin" valueType="num">
                                      <p:cBhvr>
                                        <p:cTn id="38" dur="500" fill="hold"/>
                                        <p:tgtEl>
                                          <p:spTgt spid="257135"/>
                                        </p:tgtEl>
                                        <p:attrNameLst>
                                          <p:attrName>ppt_h</p:attrName>
                                        </p:attrNameLst>
                                      </p:cBhvr>
                                      <p:tavLst>
                                        <p:tav tm="0">
                                          <p:val>
                                            <p:fltVal val="0"/>
                                          </p:val>
                                        </p:tav>
                                        <p:tav tm="100000">
                                          <p:val>
                                            <p:strVal val="#ppt_h"/>
                                          </p:val>
                                        </p:tav>
                                      </p:tavLst>
                                    </p:anim>
                                    <p:animEffect transition="in" filter="fade">
                                      <p:cBhvr>
                                        <p:cTn id="39" dur="500"/>
                                        <p:tgtEl>
                                          <p:spTgt spid="257135"/>
                                        </p:tgtEl>
                                      </p:cBhvr>
                                    </p:animEffect>
                                  </p:childTnLst>
                                </p:cTn>
                              </p:par>
                              <p:par>
                                <p:cTn id="40" presetID="53" presetClass="entr" presetSubtype="0" fill="hold" nodeType="withEffect">
                                  <p:stCondLst>
                                    <p:cond delay="0"/>
                                  </p:stCondLst>
                                  <p:childTnLst>
                                    <p:set>
                                      <p:cBhvr>
                                        <p:cTn id="41" dur="1" fill="hold">
                                          <p:stCondLst>
                                            <p:cond delay="0"/>
                                          </p:stCondLst>
                                        </p:cTn>
                                        <p:tgtEl>
                                          <p:spTgt spid="257132"/>
                                        </p:tgtEl>
                                        <p:attrNameLst>
                                          <p:attrName>style.visibility</p:attrName>
                                        </p:attrNameLst>
                                      </p:cBhvr>
                                      <p:to>
                                        <p:strVal val="visible"/>
                                      </p:to>
                                    </p:set>
                                    <p:anim calcmode="lin" valueType="num">
                                      <p:cBhvr>
                                        <p:cTn id="42" dur="500" fill="hold"/>
                                        <p:tgtEl>
                                          <p:spTgt spid="257132"/>
                                        </p:tgtEl>
                                        <p:attrNameLst>
                                          <p:attrName>ppt_w</p:attrName>
                                        </p:attrNameLst>
                                      </p:cBhvr>
                                      <p:tavLst>
                                        <p:tav tm="0">
                                          <p:val>
                                            <p:fltVal val="0"/>
                                          </p:val>
                                        </p:tav>
                                        <p:tav tm="100000">
                                          <p:val>
                                            <p:strVal val="#ppt_w"/>
                                          </p:val>
                                        </p:tav>
                                      </p:tavLst>
                                    </p:anim>
                                    <p:anim calcmode="lin" valueType="num">
                                      <p:cBhvr>
                                        <p:cTn id="43" dur="500" fill="hold"/>
                                        <p:tgtEl>
                                          <p:spTgt spid="257132"/>
                                        </p:tgtEl>
                                        <p:attrNameLst>
                                          <p:attrName>ppt_h</p:attrName>
                                        </p:attrNameLst>
                                      </p:cBhvr>
                                      <p:tavLst>
                                        <p:tav tm="0">
                                          <p:val>
                                            <p:fltVal val="0"/>
                                          </p:val>
                                        </p:tav>
                                        <p:tav tm="100000">
                                          <p:val>
                                            <p:strVal val="#ppt_h"/>
                                          </p:val>
                                        </p:tav>
                                      </p:tavLst>
                                    </p:anim>
                                    <p:animEffect transition="in" filter="fade">
                                      <p:cBhvr>
                                        <p:cTn id="44" dur="500"/>
                                        <p:tgtEl>
                                          <p:spTgt spid="257132"/>
                                        </p:tgtEl>
                                      </p:cBhvr>
                                    </p:animEffect>
                                  </p:childTnLst>
                                </p:cTn>
                              </p:par>
                            </p:childTnLst>
                          </p:cTn>
                        </p:par>
                        <p:par>
                          <p:cTn id="45" fill="hold" nodeType="afterGroup">
                            <p:stCondLst>
                              <p:cond delay="500"/>
                            </p:stCondLst>
                            <p:childTnLst>
                              <p:par>
                                <p:cTn id="46" presetID="53" presetClass="entr" presetSubtype="0" fill="hold" nodeType="afterEffect">
                                  <p:stCondLst>
                                    <p:cond delay="0"/>
                                  </p:stCondLst>
                                  <p:childTnLst>
                                    <p:set>
                                      <p:cBhvr>
                                        <p:cTn id="47" dur="1" fill="hold">
                                          <p:stCondLst>
                                            <p:cond delay="0"/>
                                          </p:stCondLst>
                                        </p:cTn>
                                        <p:tgtEl>
                                          <p:spTgt spid="257119"/>
                                        </p:tgtEl>
                                        <p:attrNameLst>
                                          <p:attrName>style.visibility</p:attrName>
                                        </p:attrNameLst>
                                      </p:cBhvr>
                                      <p:to>
                                        <p:strVal val="visible"/>
                                      </p:to>
                                    </p:set>
                                    <p:anim calcmode="lin" valueType="num">
                                      <p:cBhvr>
                                        <p:cTn id="48" dur="1000" fill="hold"/>
                                        <p:tgtEl>
                                          <p:spTgt spid="257119"/>
                                        </p:tgtEl>
                                        <p:attrNameLst>
                                          <p:attrName>ppt_w</p:attrName>
                                        </p:attrNameLst>
                                      </p:cBhvr>
                                      <p:tavLst>
                                        <p:tav tm="0">
                                          <p:val>
                                            <p:fltVal val="0"/>
                                          </p:val>
                                        </p:tav>
                                        <p:tav tm="100000">
                                          <p:val>
                                            <p:strVal val="#ppt_w"/>
                                          </p:val>
                                        </p:tav>
                                      </p:tavLst>
                                    </p:anim>
                                    <p:anim calcmode="lin" valueType="num">
                                      <p:cBhvr>
                                        <p:cTn id="49" dur="1000" fill="hold"/>
                                        <p:tgtEl>
                                          <p:spTgt spid="257119"/>
                                        </p:tgtEl>
                                        <p:attrNameLst>
                                          <p:attrName>ppt_h</p:attrName>
                                        </p:attrNameLst>
                                      </p:cBhvr>
                                      <p:tavLst>
                                        <p:tav tm="0">
                                          <p:val>
                                            <p:fltVal val="0"/>
                                          </p:val>
                                        </p:tav>
                                        <p:tav tm="100000">
                                          <p:val>
                                            <p:strVal val="#ppt_h"/>
                                          </p:val>
                                        </p:tav>
                                      </p:tavLst>
                                    </p:anim>
                                    <p:animEffect transition="in" filter="fade">
                                      <p:cBhvr>
                                        <p:cTn id="50" dur="1000"/>
                                        <p:tgtEl>
                                          <p:spTgt spid="257119"/>
                                        </p:tgtEl>
                                      </p:cBhvr>
                                    </p:animEffect>
                                  </p:childTnLst>
                                </p:cTn>
                              </p:par>
                              <p:par>
                                <p:cTn id="51" presetID="53" presetClass="entr" presetSubtype="0" fill="hold" nodeType="withEffect">
                                  <p:stCondLst>
                                    <p:cond delay="0"/>
                                  </p:stCondLst>
                                  <p:childTnLst>
                                    <p:set>
                                      <p:cBhvr>
                                        <p:cTn id="52" dur="1" fill="hold">
                                          <p:stCondLst>
                                            <p:cond delay="0"/>
                                          </p:stCondLst>
                                        </p:cTn>
                                        <p:tgtEl>
                                          <p:spTgt spid="257133"/>
                                        </p:tgtEl>
                                        <p:attrNameLst>
                                          <p:attrName>style.visibility</p:attrName>
                                        </p:attrNameLst>
                                      </p:cBhvr>
                                      <p:to>
                                        <p:strVal val="visible"/>
                                      </p:to>
                                    </p:set>
                                    <p:anim calcmode="lin" valueType="num">
                                      <p:cBhvr>
                                        <p:cTn id="53" dur="500" fill="hold"/>
                                        <p:tgtEl>
                                          <p:spTgt spid="257133"/>
                                        </p:tgtEl>
                                        <p:attrNameLst>
                                          <p:attrName>ppt_w</p:attrName>
                                        </p:attrNameLst>
                                      </p:cBhvr>
                                      <p:tavLst>
                                        <p:tav tm="0">
                                          <p:val>
                                            <p:fltVal val="0"/>
                                          </p:val>
                                        </p:tav>
                                        <p:tav tm="100000">
                                          <p:val>
                                            <p:strVal val="#ppt_w"/>
                                          </p:val>
                                        </p:tav>
                                      </p:tavLst>
                                    </p:anim>
                                    <p:anim calcmode="lin" valueType="num">
                                      <p:cBhvr>
                                        <p:cTn id="54" dur="500" fill="hold"/>
                                        <p:tgtEl>
                                          <p:spTgt spid="257133"/>
                                        </p:tgtEl>
                                        <p:attrNameLst>
                                          <p:attrName>ppt_h</p:attrName>
                                        </p:attrNameLst>
                                      </p:cBhvr>
                                      <p:tavLst>
                                        <p:tav tm="0">
                                          <p:val>
                                            <p:fltVal val="0"/>
                                          </p:val>
                                        </p:tav>
                                        <p:tav tm="100000">
                                          <p:val>
                                            <p:strVal val="#ppt_h"/>
                                          </p:val>
                                        </p:tav>
                                      </p:tavLst>
                                    </p:anim>
                                    <p:animEffect transition="in" filter="fade">
                                      <p:cBhvr>
                                        <p:cTn id="55" dur="500"/>
                                        <p:tgtEl>
                                          <p:spTgt spid="257133"/>
                                        </p:tgtEl>
                                      </p:cBhvr>
                                    </p:animEffect>
                                  </p:childTnLst>
                                </p:cTn>
                              </p:par>
                            </p:childTnLst>
                          </p:cTn>
                        </p:par>
                        <p:par>
                          <p:cTn id="56" fill="hold" nodeType="afterGroup">
                            <p:stCondLst>
                              <p:cond delay="1500"/>
                            </p:stCondLst>
                            <p:childTnLst>
                              <p:par>
                                <p:cTn id="57" presetID="53" presetClass="entr" presetSubtype="0" fill="hold" nodeType="afterEffect">
                                  <p:stCondLst>
                                    <p:cond delay="0"/>
                                  </p:stCondLst>
                                  <p:childTnLst>
                                    <p:set>
                                      <p:cBhvr>
                                        <p:cTn id="58" dur="1" fill="hold">
                                          <p:stCondLst>
                                            <p:cond delay="0"/>
                                          </p:stCondLst>
                                        </p:cTn>
                                        <p:tgtEl>
                                          <p:spTgt spid="257120"/>
                                        </p:tgtEl>
                                        <p:attrNameLst>
                                          <p:attrName>style.visibility</p:attrName>
                                        </p:attrNameLst>
                                      </p:cBhvr>
                                      <p:to>
                                        <p:strVal val="visible"/>
                                      </p:to>
                                    </p:set>
                                    <p:anim calcmode="lin" valueType="num">
                                      <p:cBhvr>
                                        <p:cTn id="59" dur="1000" fill="hold"/>
                                        <p:tgtEl>
                                          <p:spTgt spid="257120"/>
                                        </p:tgtEl>
                                        <p:attrNameLst>
                                          <p:attrName>ppt_w</p:attrName>
                                        </p:attrNameLst>
                                      </p:cBhvr>
                                      <p:tavLst>
                                        <p:tav tm="0">
                                          <p:val>
                                            <p:fltVal val="0"/>
                                          </p:val>
                                        </p:tav>
                                        <p:tav tm="100000">
                                          <p:val>
                                            <p:strVal val="#ppt_w"/>
                                          </p:val>
                                        </p:tav>
                                      </p:tavLst>
                                    </p:anim>
                                    <p:anim calcmode="lin" valueType="num">
                                      <p:cBhvr>
                                        <p:cTn id="60" dur="1000" fill="hold"/>
                                        <p:tgtEl>
                                          <p:spTgt spid="257120"/>
                                        </p:tgtEl>
                                        <p:attrNameLst>
                                          <p:attrName>ppt_h</p:attrName>
                                        </p:attrNameLst>
                                      </p:cBhvr>
                                      <p:tavLst>
                                        <p:tav tm="0">
                                          <p:val>
                                            <p:fltVal val="0"/>
                                          </p:val>
                                        </p:tav>
                                        <p:tav tm="100000">
                                          <p:val>
                                            <p:strVal val="#ppt_h"/>
                                          </p:val>
                                        </p:tav>
                                      </p:tavLst>
                                    </p:anim>
                                    <p:animEffect transition="in" filter="fade">
                                      <p:cBhvr>
                                        <p:cTn id="61" dur="1000"/>
                                        <p:tgtEl>
                                          <p:spTgt spid="257120"/>
                                        </p:tgtEl>
                                      </p:cBhvr>
                                    </p:animEffect>
                                  </p:childTnLst>
                                </p:cTn>
                              </p:par>
                              <p:par>
                                <p:cTn id="62" presetID="53" presetClass="entr" presetSubtype="0" fill="hold" nodeType="withEffect">
                                  <p:stCondLst>
                                    <p:cond delay="0"/>
                                  </p:stCondLst>
                                  <p:childTnLst>
                                    <p:set>
                                      <p:cBhvr>
                                        <p:cTn id="63" dur="1" fill="hold">
                                          <p:stCondLst>
                                            <p:cond delay="0"/>
                                          </p:stCondLst>
                                        </p:cTn>
                                        <p:tgtEl>
                                          <p:spTgt spid="257134"/>
                                        </p:tgtEl>
                                        <p:attrNameLst>
                                          <p:attrName>style.visibility</p:attrName>
                                        </p:attrNameLst>
                                      </p:cBhvr>
                                      <p:to>
                                        <p:strVal val="visible"/>
                                      </p:to>
                                    </p:set>
                                    <p:anim calcmode="lin" valueType="num">
                                      <p:cBhvr>
                                        <p:cTn id="64" dur="500" fill="hold"/>
                                        <p:tgtEl>
                                          <p:spTgt spid="257134"/>
                                        </p:tgtEl>
                                        <p:attrNameLst>
                                          <p:attrName>ppt_w</p:attrName>
                                        </p:attrNameLst>
                                      </p:cBhvr>
                                      <p:tavLst>
                                        <p:tav tm="0">
                                          <p:val>
                                            <p:fltVal val="0"/>
                                          </p:val>
                                        </p:tav>
                                        <p:tav tm="100000">
                                          <p:val>
                                            <p:strVal val="#ppt_w"/>
                                          </p:val>
                                        </p:tav>
                                      </p:tavLst>
                                    </p:anim>
                                    <p:anim calcmode="lin" valueType="num">
                                      <p:cBhvr>
                                        <p:cTn id="65" dur="500" fill="hold"/>
                                        <p:tgtEl>
                                          <p:spTgt spid="257134"/>
                                        </p:tgtEl>
                                        <p:attrNameLst>
                                          <p:attrName>ppt_h</p:attrName>
                                        </p:attrNameLst>
                                      </p:cBhvr>
                                      <p:tavLst>
                                        <p:tav tm="0">
                                          <p:val>
                                            <p:fltVal val="0"/>
                                          </p:val>
                                        </p:tav>
                                        <p:tav tm="100000">
                                          <p:val>
                                            <p:strVal val="#ppt_h"/>
                                          </p:val>
                                        </p:tav>
                                      </p:tavLst>
                                    </p:anim>
                                    <p:animEffect transition="in" filter="fade">
                                      <p:cBhvr>
                                        <p:cTn id="66" dur="500"/>
                                        <p:tgtEl>
                                          <p:spTgt spid="25713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0" fill="hold" grpId="0" nodeType="clickEffect">
                                  <p:stCondLst>
                                    <p:cond delay="0"/>
                                  </p:stCondLst>
                                  <p:childTnLst>
                                    <p:set>
                                      <p:cBhvr>
                                        <p:cTn id="70" dur="1" fill="hold">
                                          <p:stCondLst>
                                            <p:cond delay="0"/>
                                          </p:stCondLst>
                                        </p:cTn>
                                        <p:tgtEl>
                                          <p:spTgt spid="257125"/>
                                        </p:tgtEl>
                                        <p:attrNameLst>
                                          <p:attrName>style.visibility</p:attrName>
                                        </p:attrNameLst>
                                      </p:cBhvr>
                                      <p:to>
                                        <p:strVal val="visible"/>
                                      </p:to>
                                    </p:set>
                                    <p:anim calcmode="lin" valueType="num">
                                      <p:cBhvr>
                                        <p:cTn id="71" dur="1000" fill="hold"/>
                                        <p:tgtEl>
                                          <p:spTgt spid="257125"/>
                                        </p:tgtEl>
                                        <p:attrNameLst>
                                          <p:attrName>ppt_w</p:attrName>
                                        </p:attrNameLst>
                                      </p:cBhvr>
                                      <p:tavLst>
                                        <p:tav tm="0">
                                          <p:val>
                                            <p:fltVal val="0"/>
                                          </p:val>
                                        </p:tav>
                                        <p:tav tm="100000">
                                          <p:val>
                                            <p:strVal val="#ppt_w"/>
                                          </p:val>
                                        </p:tav>
                                      </p:tavLst>
                                    </p:anim>
                                    <p:anim calcmode="lin" valueType="num">
                                      <p:cBhvr>
                                        <p:cTn id="72" dur="1000" fill="hold"/>
                                        <p:tgtEl>
                                          <p:spTgt spid="257125"/>
                                        </p:tgtEl>
                                        <p:attrNameLst>
                                          <p:attrName>ppt_h</p:attrName>
                                        </p:attrNameLst>
                                      </p:cBhvr>
                                      <p:tavLst>
                                        <p:tav tm="0">
                                          <p:val>
                                            <p:fltVal val="0"/>
                                          </p:val>
                                        </p:tav>
                                        <p:tav tm="100000">
                                          <p:val>
                                            <p:strVal val="#ppt_h"/>
                                          </p:val>
                                        </p:tav>
                                      </p:tavLst>
                                    </p:anim>
                                    <p:animEffect transition="in" filter="fade">
                                      <p:cBhvr>
                                        <p:cTn id="73" dur="1000"/>
                                        <p:tgtEl>
                                          <p:spTgt spid="257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110" grpId="0" animBg="1"/>
      <p:bldP spid="257069" grpId="0"/>
      <p:bldP spid="25712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395288" y="115888"/>
            <a:ext cx="3975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Théorème de Shannon</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422D1640-07F6-4E27-8EE5-53ABA0EBD3CB}" type="slidenum">
              <a:rPr lang="fr-FR" sz="1200">
                <a:solidFill>
                  <a:schemeClr val="tx1">
                    <a:lumMod val="50000"/>
                    <a:lumOff val="50000"/>
                  </a:schemeClr>
                </a:solidFill>
              </a:rPr>
              <a:pPr algn="r">
                <a:defRPr/>
              </a:pPr>
              <a:t>51</a:t>
            </a:fld>
            <a:endParaRPr lang="fr-FR" sz="1200" dirty="0">
              <a:solidFill>
                <a:schemeClr val="tx1">
                  <a:lumMod val="50000"/>
                  <a:lumOff val="50000"/>
                </a:schemeClr>
              </a:solidFill>
            </a:endParaRPr>
          </a:p>
        </p:txBody>
      </p:sp>
      <p:sp>
        <p:nvSpPr>
          <p:cNvPr id="58372"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pic>
        <p:nvPicPr>
          <p:cNvPr id="58373" name="Picture 187" descr="sig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836613"/>
            <a:ext cx="180022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189"/>
          <p:cNvSpPr txBox="1">
            <a:spLocks noChangeArrowheads="1"/>
          </p:cNvSpPr>
          <p:nvPr/>
        </p:nvSpPr>
        <p:spPr bwMode="auto">
          <a:xfrm>
            <a:off x="179388" y="1052513"/>
            <a:ext cx="136842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Signal quelconque</a:t>
            </a:r>
          </a:p>
        </p:txBody>
      </p:sp>
      <p:sp>
        <p:nvSpPr>
          <p:cNvPr id="259262" name="AutoShape 190"/>
          <p:cNvSpPr>
            <a:spLocks noChangeArrowheads="1"/>
          </p:cNvSpPr>
          <p:nvPr/>
        </p:nvSpPr>
        <p:spPr bwMode="auto">
          <a:xfrm>
            <a:off x="3995738" y="1196975"/>
            <a:ext cx="865187" cy="288925"/>
          </a:xfrm>
          <a:prstGeom prst="rightArrow">
            <a:avLst>
              <a:gd name="adj1" fmla="val 50000"/>
              <a:gd name="adj2" fmla="val 74863"/>
            </a:avLst>
          </a:prstGeom>
          <a:solidFill>
            <a:srgbClr val="FF0000"/>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59265" name="Text Box 193"/>
          <p:cNvSpPr txBox="1">
            <a:spLocks noChangeArrowheads="1"/>
          </p:cNvSpPr>
          <p:nvPr/>
        </p:nvSpPr>
        <p:spPr bwMode="auto">
          <a:xfrm>
            <a:off x="3059113" y="836613"/>
            <a:ext cx="28082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dont le spectre initial est</a:t>
            </a:r>
          </a:p>
        </p:txBody>
      </p:sp>
      <p:grpSp>
        <p:nvGrpSpPr>
          <p:cNvPr id="259392" name="Group 320"/>
          <p:cNvGrpSpPr>
            <a:grpSpLocks/>
          </p:cNvGrpSpPr>
          <p:nvPr/>
        </p:nvGrpSpPr>
        <p:grpSpPr bwMode="auto">
          <a:xfrm>
            <a:off x="5795963" y="549275"/>
            <a:ext cx="1630362" cy="1528763"/>
            <a:chOff x="3651" y="346"/>
            <a:chExt cx="1027" cy="963"/>
          </a:xfrm>
        </p:grpSpPr>
        <p:sp>
          <p:nvSpPr>
            <p:cNvPr id="58444" name="Line 16"/>
            <p:cNvSpPr>
              <a:spLocks noChangeShapeType="1"/>
            </p:cNvSpPr>
            <p:nvPr/>
          </p:nvSpPr>
          <p:spPr bwMode="auto">
            <a:xfrm flipV="1">
              <a:off x="3915" y="482"/>
              <a:ext cx="0" cy="59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8445" name="Line 17"/>
            <p:cNvSpPr>
              <a:spLocks noChangeShapeType="1"/>
            </p:cNvSpPr>
            <p:nvPr/>
          </p:nvSpPr>
          <p:spPr bwMode="auto">
            <a:xfrm flipV="1">
              <a:off x="3924" y="1081"/>
              <a:ext cx="580" cy="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8446" name="Text Box 29"/>
            <p:cNvSpPr txBox="1">
              <a:spLocks noChangeArrowheads="1"/>
            </p:cNvSpPr>
            <p:nvPr/>
          </p:nvSpPr>
          <p:spPr bwMode="auto">
            <a:xfrm>
              <a:off x="4142" y="1117"/>
              <a:ext cx="3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3333FF"/>
                  </a:solidFill>
                </a:rPr>
                <a:t>F</a:t>
              </a:r>
              <a:r>
                <a:rPr lang="fr-FR" sz="1000">
                  <a:solidFill>
                    <a:srgbClr val="3333FF"/>
                  </a:solidFill>
                </a:rPr>
                <a:t>max</a:t>
              </a:r>
            </a:p>
          </p:txBody>
        </p:sp>
        <p:sp>
          <p:nvSpPr>
            <p:cNvPr id="58447" name="Text Box 30"/>
            <p:cNvSpPr txBox="1">
              <a:spLocks noChangeArrowheads="1"/>
            </p:cNvSpPr>
            <p:nvPr/>
          </p:nvSpPr>
          <p:spPr bwMode="auto">
            <a:xfrm>
              <a:off x="4505" y="935"/>
              <a:ext cx="17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a:t>
              </a:r>
            </a:p>
          </p:txBody>
        </p:sp>
        <p:sp>
          <p:nvSpPr>
            <p:cNvPr id="58448" name="Text Box 31"/>
            <p:cNvSpPr txBox="1">
              <a:spLocks noChangeArrowheads="1"/>
            </p:cNvSpPr>
            <p:nvPr/>
          </p:nvSpPr>
          <p:spPr bwMode="auto">
            <a:xfrm>
              <a:off x="3651" y="346"/>
              <a:ext cx="3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F(f)</a:t>
              </a:r>
            </a:p>
          </p:txBody>
        </p:sp>
        <p:sp>
          <p:nvSpPr>
            <p:cNvPr id="58449" name="Line 34"/>
            <p:cNvSpPr>
              <a:spLocks noChangeShapeType="1"/>
            </p:cNvSpPr>
            <p:nvPr/>
          </p:nvSpPr>
          <p:spPr bwMode="auto">
            <a:xfrm>
              <a:off x="3960" y="663"/>
              <a:ext cx="0" cy="4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450" name="Line 35"/>
            <p:cNvSpPr>
              <a:spLocks noChangeShapeType="1"/>
            </p:cNvSpPr>
            <p:nvPr/>
          </p:nvSpPr>
          <p:spPr bwMode="auto">
            <a:xfrm>
              <a:off x="4051" y="663"/>
              <a:ext cx="0" cy="4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451" name="Line 37"/>
            <p:cNvSpPr>
              <a:spLocks noChangeShapeType="1"/>
            </p:cNvSpPr>
            <p:nvPr/>
          </p:nvSpPr>
          <p:spPr bwMode="auto">
            <a:xfrm flipH="1">
              <a:off x="4142" y="663"/>
              <a:ext cx="0" cy="4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452" name="Line 39"/>
            <p:cNvSpPr>
              <a:spLocks noChangeShapeType="1"/>
            </p:cNvSpPr>
            <p:nvPr/>
          </p:nvSpPr>
          <p:spPr bwMode="auto">
            <a:xfrm>
              <a:off x="4232" y="936"/>
              <a:ext cx="0" cy="1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453" name="Line 194"/>
            <p:cNvSpPr>
              <a:spLocks noChangeShapeType="1"/>
            </p:cNvSpPr>
            <p:nvPr/>
          </p:nvSpPr>
          <p:spPr bwMode="auto">
            <a:xfrm>
              <a:off x="4278" y="1072"/>
              <a:ext cx="0" cy="4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54" name="Line 197"/>
            <p:cNvSpPr>
              <a:spLocks noChangeShapeType="1"/>
            </p:cNvSpPr>
            <p:nvPr/>
          </p:nvSpPr>
          <p:spPr bwMode="auto">
            <a:xfrm>
              <a:off x="3915" y="663"/>
              <a:ext cx="227" cy="0"/>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55" name="Line 198"/>
            <p:cNvSpPr>
              <a:spLocks noChangeShapeType="1"/>
            </p:cNvSpPr>
            <p:nvPr/>
          </p:nvSpPr>
          <p:spPr bwMode="auto">
            <a:xfrm>
              <a:off x="4142" y="663"/>
              <a:ext cx="136" cy="409"/>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259398" name="Group 326"/>
          <p:cNvGrpSpPr>
            <a:grpSpLocks/>
          </p:cNvGrpSpPr>
          <p:nvPr/>
        </p:nvGrpSpPr>
        <p:grpSpPr bwMode="auto">
          <a:xfrm>
            <a:off x="1041400" y="3927475"/>
            <a:ext cx="2406650" cy="1312863"/>
            <a:chOff x="656" y="2474"/>
            <a:chExt cx="1516" cy="827"/>
          </a:xfrm>
        </p:grpSpPr>
        <p:sp>
          <p:nvSpPr>
            <p:cNvPr id="58434" name="Line 217"/>
            <p:cNvSpPr>
              <a:spLocks noChangeShapeType="1"/>
            </p:cNvSpPr>
            <p:nvPr/>
          </p:nvSpPr>
          <p:spPr bwMode="auto">
            <a:xfrm flipH="1">
              <a:off x="1291" y="2474"/>
              <a:ext cx="227" cy="0"/>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5" name="Line 218"/>
            <p:cNvSpPr>
              <a:spLocks noChangeShapeType="1"/>
            </p:cNvSpPr>
            <p:nvPr/>
          </p:nvSpPr>
          <p:spPr bwMode="auto">
            <a:xfrm flipH="1">
              <a:off x="1155" y="2474"/>
              <a:ext cx="136" cy="409"/>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6" name="Line 224"/>
            <p:cNvSpPr>
              <a:spLocks noChangeShapeType="1"/>
            </p:cNvSpPr>
            <p:nvPr/>
          </p:nvSpPr>
          <p:spPr bwMode="auto">
            <a:xfrm>
              <a:off x="1517" y="2474"/>
              <a:ext cx="227" cy="0"/>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7" name="Line 225"/>
            <p:cNvSpPr>
              <a:spLocks noChangeShapeType="1"/>
            </p:cNvSpPr>
            <p:nvPr/>
          </p:nvSpPr>
          <p:spPr bwMode="auto">
            <a:xfrm>
              <a:off x="1744" y="2474"/>
              <a:ext cx="136" cy="409"/>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8" name="Line 242"/>
            <p:cNvSpPr>
              <a:spLocks noChangeShapeType="1"/>
            </p:cNvSpPr>
            <p:nvPr/>
          </p:nvSpPr>
          <p:spPr bwMode="auto">
            <a:xfrm flipH="1">
              <a:off x="1110" y="2883"/>
              <a:ext cx="45" cy="136"/>
            </a:xfrm>
            <a:prstGeom prst="line">
              <a:avLst/>
            </a:prstGeom>
            <a:noFill/>
            <a:ln w="12700">
              <a:solidFill>
                <a:srgbClr val="008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9" name="Text Box 29"/>
            <p:cNvSpPr txBox="1">
              <a:spLocks noChangeArrowheads="1"/>
            </p:cNvSpPr>
            <p:nvPr/>
          </p:nvSpPr>
          <p:spPr bwMode="auto">
            <a:xfrm>
              <a:off x="656" y="2973"/>
              <a:ext cx="5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008000"/>
                  </a:solidFill>
                </a:rPr>
                <a:t>Fe-F</a:t>
              </a:r>
              <a:r>
                <a:rPr lang="fr-FR" sz="1000">
                  <a:solidFill>
                    <a:srgbClr val="008000"/>
                  </a:solidFill>
                </a:rPr>
                <a:t>max</a:t>
              </a:r>
            </a:p>
          </p:txBody>
        </p:sp>
        <p:sp>
          <p:nvSpPr>
            <p:cNvPr id="58440" name="Line 244"/>
            <p:cNvSpPr>
              <a:spLocks noChangeShapeType="1"/>
            </p:cNvSpPr>
            <p:nvPr/>
          </p:nvSpPr>
          <p:spPr bwMode="auto">
            <a:xfrm>
              <a:off x="1881" y="2883"/>
              <a:ext cx="0" cy="226"/>
            </a:xfrm>
            <a:prstGeom prst="line">
              <a:avLst/>
            </a:prstGeom>
            <a:noFill/>
            <a:ln w="12700">
              <a:solidFill>
                <a:srgbClr val="008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41" name="Text Box 29"/>
            <p:cNvSpPr txBox="1">
              <a:spLocks noChangeArrowheads="1"/>
            </p:cNvSpPr>
            <p:nvPr/>
          </p:nvSpPr>
          <p:spPr bwMode="auto">
            <a:xfrm>
              <a:off x="1655" y="3109"/>
              <a:ext cx="51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008000"/>
                  </a:solidFill>
                </a:rPr>
                <a:t>Fe+F</a:t>
              </a:r>
              <a:r>
                <a:rPr lang="fr-FR" sz="1000">
                  <a:solidFill>
                    <a:srgbClr val="008000"/>
                  </a:solidFill>
                </a:rPr>
                <a:t>max</a:t>
              </a:r>
            </a:p>
          </p:txBody>
        </p:sp>
        <p:sp>
          <p:nvSpPr>
            <p:cNvPr id="58442" name="Line 246"/>
            <p:cNvSpPr>
              <a:spLocks noChangeShapeType="1"/>
            </p:cNvSpPr>
            <p:nvPr/>
          </p:nvSpPr>
          <p:spPr bwMode="auto">
            <a:xfrm>
              <a:off x="1518" y="2883"/>
              <a:ext cx="0" cy="136"/>
            </a:xfrm>
            <a:prstGeom prst="line">
              <a:avLst/>
            </a:prstGeom>
            <a:noFill/>
            <a:ln w="127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43" name="Text Box 29"/>
            <p:cNvSpPr txBox="1">
              <a:spLocks noChangeArrowheads="1"/>
            </p:cNvSpPr>
            <p:nvPr/>
          </p:nvSpPr>
          <p:spPr bwMode="auto">
            <a:xfrm>
              <a:off x="1428" y="3019"/>
              <a:ext cx="2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FF0000"/>
                  </a:solidFill>
                </a:rPr>
                <a:t>Fe</a:t>
              </a:r>
              <a:endParaRPr lang="fr-FR" sz="1000">
                <a:solidFill>
                  <a:srgbClr val="FF0000"/>
                </a:solidFill>
              </a:endParaRPr>
            </a:p>
          </p:txBody>
        </p:sp>
      </p:grpSp>
      <p:grpSp>
        <p:nvGrpSpPr>
          <p:cNvPr id="259399" name="Group 327"/>
          <p:cNvGrpSpPr>
            <a:grpSpLocks/>
          </p:cNvGrpSpPr>
          <p:nvPr/>
        </p:nvGrpSpPr>
        <p:grpSpPr bwMode="auto">
          <a:xfrm>
            <a:off x="2770188" y="3927475"/>
            <a:ext cx="1150937" cy="1169988"/>
            <a:chOff x="1745" y="2474"/>
            <a:chExt cx="725" cy="737"/>
          </a:xfrm>
        </p:grpSpPr>
        <p:sp>
          <p:nvSpPr>
            <p:cNvPr id="58428" name="Line 233"/>
            <p:cNvSpPr>
              <a:spLocks noChangeShapeType="1"/>
            </p:cNvSpPr>
            <p:nvPr/>
          </p:nvSpPr>
          <p:spPr bwMode="auto">
            <a:xfrm flipH="1">
              <a:off x="1881" y="2474"/>
              <a:ext cx="227"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29" name="Line 234"/>
            <p:cNvSpPr>
              <a:spLocks noChangeShapeType="1"/>
            </p:cNvSpPr>
            <p:nvPr/>
          </p:nvSpPr>
          <p:spPr bwMode="auto">
            <a:xfrm flipH="1">
              <a:off x="1745" y="2474"/>
              <a:ext cx="136" cy="409"/>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0" name="Line 240"/>
            <p:cNvSpPr>
              <a:spLocks noChangeShapeType="1"/>
            </p:cNvSpPr>
            <p:nvPr/>
          </p:nvSpPr>
          <p:spPr bwMode="auto">
            <a:xfrm>
              <a:off x="2107" y="2474"/>
              <a:ext cx="227"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1" name="Line 241"/>
            <p:cNvSpPr>
              <a:spLocks noChangeShapeType="1"/>
            </p:cNvSpPr>
            <p:nvPr/>
          </p:nvSpPr>
          <p:spPr bwMode="auto">
            <a:xfrm>
              <a:off x="2334" y="2474"/>
              <a:ext cx="136" cy="409"/>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2" name="Line 248"/>
            <p:cNvSpPr>
              <a:spLocks noChangeShapeType="1"/>
            </p:cNvSpPr>
            <p:nvPr/>
          </p:nvSpPr>
          <p:spPr bwMode="auto">
            <a:xfrm>
              <a:off x="2108" y="2883"/>
              <a:ext cx="0" cy="136"/>
            </a:xfrm>
            <a:prstGeom prst="line">
              <a:avLst/>
            </a:prstGeom>
            <a:noFill/>
            <a:ln w="127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33" name="Text Box 29"/>
            <p:cNvSpPr txBox="1">
              <a:spLocks noChangeArrowheads="1"/>
            </p:cNvSpPr>
            <p:nvPr/>
          </p:nvSpPr>
          <p:spPr bwMode="auto">
            <a:xfrm>
              <a:off x="1972" y="3019"/>
              <a:ext cx="3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FF0000"/>
                  </a:solidFill>
                </a:rPr>
                <a:t>2Fe</a:t>
              </a:r>
              <a:endParaRPr lang="fr-FR" sz="1000">
                <a:solidFill>
                  <a:srgbClr val="FF0000"/>
                </a:solidFill>
              </a:endParaRPr>
            </a:p>
          </p:txBody>
        </p:sp>
      </p:grpSp>
      <p:grpSp>
        <p:nvGrpSpPr>
          <p:cNvPr id="259395" name="Group 323"/>
          <p:cNvGrpSpPr>
            <a:grpSpLocks/>
          </p:cNvGrpSpPr>
          <p:nvPr/>
        </p:nvGrpSpPr>
        <p:grpSpPr bwMode="auto">
          <a:xfrm>
            <a:off x="1692275" y="2349500"/>
            <a:ext cx="5543550" cy="701675"/>
            <a:chOff x="1066" y="1480"/>
            <a:chExt cx="3492" cy="442"/>
          </a:xfrm>
        </p:grpSpPr>
        <p:sp>
          <p:nvSpPr>
            <p:cNvPr id="58426" name="Text Box 196"/>
            <p:cNvSpPr txBox="1">
              <a:spLocks noChangeArrowheads="1"/>
            </p:cNvSpPr>
            <p:nvPr/>
          </p:nvSpPr>
          <p:spPr bwMode="auto">
            <a:xfrm>
              <a:off x="1610" y="1480"/>
              <a:ext cx="2948"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Pour « bien » échantillonner un signal, il faut au minimum: Fe &gt; 2.Fmax</a:t>
              </a:r>
            </a:p>
          </p:txBody>
        </p:sp>
        <p:pic>
          <p:nvPicPr>
            <p:cNvPr id="58427" name="Picture 2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 y="1525"/>
              <a:ext cx="409"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9400" name="Group 328"/>
          <p:cNvGrpSpPr>
            <a:grpSpLocks/>
          </p:cNvGrpSpPr>
          <p:nvPr/>
        </p:nvGrpSpPr>
        <p:grpSpPr bwMode="auto">
          <a:xfrm>
            <a:off x="1474788" y="4287838"/>
            <a:ext cx="2663825" cy="1517650"/>
            <a:chOff x="929" y="2701"/>
            <a:chExt cx="1678" cy="956"/>
          </a:xfrm>
        </p:grpSpPr>
        <p:sp>
          <p:nvSpPr>
            <p:cNvPr id="58423" name="Text Box 254"/>
            <p:cNvSpPr txBox="1">
              <a:spLocks noChangeArrowheads="1"/>
            </p:cNvSpPr>
            <p:nvPr/>
          </p:nvSpPr>
          <p:spPr bwMode="auto">
            <a:xfrm>
              <a:off x="929" y="3291"/>
              <a:ext cx="1678"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solidFill>
                    <a:srgbClr val="990099"/>
                  </a:solidFill>
                </a:rPr>
                <a:t>Zones de Recouvrement (repliement, aliasing)</a:t>
              </a:r>
            </a:p>
          </p:txBody>
        </p:sp>
        <p:sp>
          <p:nvSpPr>
            <p:cNvPr id="58424" name="AutoShape 255"/>
            <p:cNvSpPr>
              <a:spLocks noChangeArrowheads="1"/>
            </p:cNvSpPr>
            <p:nvPr/>
          </p:nvSpPr>
          <p:spPr bwMode="auto">
            <a:xfrm>
              <a:off x="1165" y="2701"/>
              <a:ext cx="118" cy="182"/>
            </a:xfrm>
            <a:prstGeom prst="triangle">
              <a:avLst>
                <a:gd name="adj" fmla="val 50000"/>
              </a:avLst>
            </a:prstGeom>
            <a:solidFill>
              <a:srgbClr val="80008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8425" name="AutoShape 256"/>
            <p:cNvSpPr>
              <a:spLocks noChangeArrowheads="1"/>
            </p:cNvSpPr>
            <p:nvPr/>
          </p:nvSpPr>
          <p:spPr bwMode="auto">
            <a:xfrm>
              <a:off x="1754" y="2702"/>
              <a:ext cx="118" cy="182"/>
            </a:xfrm>
            <a:prstGeom prst="triangle">
              <a:avLst>
                <a:gd name="adj" fmla="val 50000"/>
              </a:avLst>
            </a:prstGeom>
            <a:solidFill>
              <a:srgbClr val="80008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259397" name="Group 325"/>
          <p:cNvGrpSpPr>
            <a:grpSpLocks/>
          </p:cNvGrpSpPr>
          <p:nvPr/>
        </p:nvGrpSpPr>
        <p:grpSpPr bwMode="auto">
          <a:xfrm>
            <a:off x="827088" y="3284538"/>
            <a:ext cx="3671887" cy="2592387"/>
            <a:chOff x="521" y="2069"/>
            <a:chExt cx="2313" cy="1633"/>
          </a:xfrm>
        </p:grpSpPr>
        <p:sp>
          <p:nvSpPr>
            <p:cNvPr id="58412" name="Text Box 29"/>
            <p:cNvSpPr txBox="1">
              <a:spLocks noChangeArrowheads="1"/>
            </p:cNvSpPr>
            <p:nvPr/>
          </p:nvSpPr>
          <p:spPr bwMode="auto">
            <a:xfrm>
              <a:off x="1155" y="3064"/>
              <a:ext cx="3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3333FF"/>
                  </a:solidFill>
                </a:rPr>
                <a:t>F</a:t>
              </a:r>
              <a:r>
                <a:rPr lang="fr-FR" sz="1000">
                  <a:solidFill>
                    <a:srgbClr val="3333FF"/>
                  </a:solidFill>
                </a:rPr>
                <a:t>max</a:t>
              </a:r>
            </a:p>
          </p:txBody>
        </p:sp>
        <p:sp>
          <p:nvSpPr>
            <p:cNvPr id="58413" name="Line 208"/>
            <p:cNvSpPr>
              <a:spLocks noChangeShapeType="1"/>
            </p:cNvSpPr>
            <p:nvPr/>
          </p:nvSpPr>
          <p:spPr bwMode="auto">
            <a:xfrm flipH="1">
              <a:off x="1291" y="2883"/>
              <a:ext cx="0" cy="226"/>
            </a:xfrm>
            <a:prstGeom prst="line">
              <a:avLst/>
            </a:prstGeom>
            <a:noFill/>
            <a:ln w="127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58414" name="Group 324"/>
            <p:cNvGrpSpPr>
              <a:grpSpLocks/>
            </p:cNvGrpSpPr>
            <p:nvPr/>
          </p:nvGrpSpPr>
          <p:grpSpPr bwMode="auto">
            <a:xfrm>
              <a:off x="521" y="2069"/>
              <a:ext cx="2313" cy="1633"/>
              <a:chOff x="521" y="2069"/>
              <a:chExt cx="2313" cy="1633"/>
            </a:xfrm>
          </p:grpSpPr>
          <p:sp>
            <p:nvSpPr>
              <p:cNvPr id="58415" name="Line 16"/>
              <p:cNvSpPr>
                <a:spLocks noChangeShapeType="1"/>
              </p:cNvSpPr>
              <p:nvPr/>
            </p:nvSpPr>
            <p:spPr bwMode="auto">
              <a:xfrm flipV="1">
                <a:off x="928" y="2293"/>
                <a:ext cx="0" cy="59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8416" name="Line 17"/>
              <p:cNvSpPr>
                <a:spLocks noChangeShapeType="1"/>
              </p:cNvSpPr>
              <p:nvPr/>
            </p:nvSpPr>
            <p:spPr bwMode="auto">
              <a:xfrm flipV="1">
                <a:off x="937" y="2883"/>
                <a:ext cx="1761" cy="9"/>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8417" name="Text Box 30"/>
              <p:cNvSpPr txBox="1">
                <a:spLocks noChangeArrowheads="1"/>
              </p:cNvSpPr>
              <p:nvPr/>
            </p:nvSpPr>
            <p:spPr bwMode="auto">
              <a:xfrm>
                <a:off x="2652" y="2747"/>
                <a:ext cx="17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a:t>
                </a:r>
              </a:p>
            </p:txBody>
          </p:sp>
          <p:sp>
            <p:nvSpPr>
              <p:cNvPr id="58418" name="Text Box 31"/>
              <p:cNvSpPr txBox="1">
                <a:spLocks noChangeArrowheads="1"/>
              </p:cNvSpPr>
              <p:nvPr/>
            </p:nvSpPr>
            <p:spPr bwMode="auto">
              <a:xfrm>
                <a:off x="657" y="2296"/>
                <a:ext cx="3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F(f)</a:t>
                </a:r>
              </a:p>
            </p:txBody>
          </p:sp>
          <p:sp>
            <p:nvSpPr>
              <p:cNvPr id="58419" name="Line 209"/>
              <p:cNvSpPr>
                <a:spLocks noChangeShapeType="1"/>
              </p:cNvSpPr>
              <p:nvPr/>
            </p:nvSpPr>
            <p:spPr bwMode="auto">
              <a:xfrm>
                <a:off x="928" y="2474"/>
                <a:ext cx="227" cy="0"/>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20" name="Line 210"/>
              <p:cNvSpPr>
                <a:spLocks noChangeShapeType="1"/>
              </p:cNvSpPr>
              <p:nvPr/>
            </p:nvSpPr>
            <p:spPr bwMode="auto">
              <a:xfrm>
                <a:off x="1155" y="2474"/>
                <a:ext cx="136" cy="409"/>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21" name="Text Box 284"/>
              <p:cNvSpPr txBox="1">
                <a:spLocks noChangeArrowheads="1"/>
              </p:cNvSpPr>
              <p:nvPr/>
            </p:nvSpPr>
            <p:spPr bwMode="auto">
              <a:xfrm>
                <a:off x="1020" y="2069"/>
                <a:ext cx="140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Cas ou Fe &lt; 2.Fmax</a:t>
                </a:r>
              </a:p>
            </p:txBody>
          </p:sp>
          <p:sp>
            <p:nvSpPr>
              <p:cNvPr id="2" name="Rectangle à coins arrondis 43"/>
              <p:cNvSpPr/>
              <p:nvPr/>
            </p:nvSpPr>
            <p:spPr>
              <a:xfrm>
                <a:off x="521" y="2069"/>
                <a:ext cx="2313" cy="1633"/>
              </a:xfrm>
              <a:prstGeom prst="roundRect">
                <a:avLst/>
              </a:prstGeom>
              <a:noFill/>
              <a:ln w="38100">
                <a:solidFill>
                  <a:srgbClr val="DC63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grpSp>
      </p:grpSp>
      <p:grpSp>
        <p:nvGrpSpPr>
          <p:cNvPr id="259403" name="Group 331"/>
          <p:cNvGrpSpPr>
            <a:grpSpLocks/>
          </p:cNvGrpSpPr>
          <p:nvPr/>
        </p:nvGrpSpPr>
        <p:grpSpPr bwMode="auto">
          <a:xfrm>
            <a:off x="5872163" y="3933825"/>
            <a:ext cx="1900237" cy="1239838"/>
            <a:chOff x="3699" y="2478"/>
            <a:chExt cx="1197" cy="781"/>
          </a:xfrm>
        </p:grpSpPr>
        <p:sp>
          <p:nvSpPr>
            <p:cNvPr id="58401" name="Line 309"/>
            <p:cNvSpPr>
              <a:spLocks noChangeShapeType="1"/>
            </p:cNvSpPr>
            <p:nvPr/>
          </p:nvSpPr>
          <p:spPr bwMode="auto">
            <a:xfrm>
              <a:off x="4243" y="2887"/>
              <a:ext cx="0" cy="136"/>
            </a:xfrm>
            <a:prstGeom prst="line">
              <a:avLst/>
            </a:prstGeom>
            <a:noFill/>
            <a:ln w="127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58402" name="Group 330"/>
            <p:cNvGrpSpPr>
              <a:grpSpLocks/>
            </p:cNvGrpSpPr>
            <p:nvPr/>
          </p:nvGrpSpPr>
          <p:grpSpPr bwMode="auto">
            <a:xfrm>
              <a:off x="3699" y="2478"/>
              <a:ext cx="1197" cy="781"/>
              <a:chOff x="3699" y="2478"/>
              <a:chExt cx="1197" cy="781"/>
            </a:xfrm>
          </p:grpSpPr>
          <p:sp>
            <p:nvSpPr>
              <p:cNvPr id="58403" name="Line 297"/>
              <p:cNvSpPr>
                <a:spLocks noChangeShapeType="1"/>
              </p:cNvSpPr>
              <p:nvPr/>
            </p:nvSpPr>
            <p:spPr bwMode="auto">
              <a:xfrm flipH="1">
                <a:off x="4016" y="2478"/>
                <a:ext cx="227" cy="0"/>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04" name="Line 298"/>
              <p:cNvSpPr>
                <a:spLocks noChangeShapeType="1"/>
              </p:cNvSpPr>
              <p:nvPr/>
            </p:nvSpPr>
            <p:spPr bwMode="auto">
              <a:xfrm flipH="1">
                <a:off x="3880" y="2478"/>
                <a:ext cx="136" cy="409"/>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05" name="Line 299"/>
              <p:cNvSpPr>
                <a:spLocks noChangeShapeType="1"/>
              </p:cNvSpPr>
              <p:nvPr/>
            </p:nvSpPr>
            <p:spPr bwMode="auto">
              <a:xfrm>
                <a:off x="4242" y="2478"/>
                <a:ext cx="227" cy="0"/>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06" name="Line 300"/>
              <p:cNvSpPr>
                <a:spLocks noChangeShapeType="1"/>
              </p:cNvSpPr>
              <p:nvPr/>
            </p:nvSpPr>
            <p:spPr bwMode="auto">
              <a:xfrm>
                <a:off x="4469" y="2478"/>
                <a:ext cx="136" cy="409"/>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07" name="Line 305"/>
              <p:cNvSpPr>
                <a:spLocks noChangeShapeType="1"/>
              </p:cNvSpPr>
              <p:nvPr/>
            </p:nvSpPr>
            <p:spPr bwMode="auto">
              <a:xfrm flipH="1">
                <a:off x="3880" y="2887"/>
                <a:ext cx="0" cy="180"/>
              </a:xfrm>
              <a:prstGeom prst="line">
                <a:avLst/>
              </a:prstGeom>
              <a:noFill/>
              <a:ln w="12700">
                <a:solidFill>
                  <a:srgbClr val="008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08" name="Text Box 29"/>
              <p:cNvSpPr txBox="1">
                <a:spLocks noChangeArrowheads="1"/>
              </p:cNvSpPr>
              <p:nvPr/>
            </p:nvSpPr>
            <p:spPr bwMode="auto">
              <a:xfrm>
                <a:off x="3699" y="3067"/>
                <a:ext cx="5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008000"/>
                    </a:solidFill>
                  </a:rPr>
                  <a:t>Fe-F</a:t>
                </a:r>
                <a:r>
                  <a:rPr lang="fr-FR" sz="1000">
                    <a:solidFill>
                      <a:srgbClr val="008000"/>
                    </a:solidFill>
                  </a:rPr>
                  <a:t>max</a:t>
                </a:r>
              </a:p>
            </p:txBody>
          </p:sp>
          <p:sp>
            <p:nvSpPr>
              <p:cNvPr id="58409" name="Line 307"/>
              <p:cNvSpPr>
                <a:spLocks noChangeShapeType="1"/>
              </p:cNvSpPr>
              <p:nvPr/>
            </p:nvSpPr>
            <p:spPr bwMode="auto">
              <a:xfrm>
                <a:off x="4606" y="2887"/>
                <a:ext cx="0" cy="180"/>
              </a:xfrm>
              <a:prstGeom prst="line">
                <a:avLst/>
              </a:prstGeom>
              <a:noFill/>
              <a:ln w="12700">
                <a:solidFill>
                  <a:srgbClr val="008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10" name="Text Box 29"/>
              <p:cNvSpPr txBox="1">
                <a:spLocks noChangeArrowheads="1"/>
              </p:cNvSpPr>
              <p:nvPr/>
            </p:nvSpPr>
            <p:spPr bwMode="auto">
              <a:xfrm>
                <a:off x="4379" y="3067"/>
                <a:ext cx="51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008000"/>
                    </a:solidFill>
                  </a:rPr>
                  <a:t>Fe+F</a:t>
                </a:r>
                <a:r>
                  <a:rPr lang="fr-FR" sz="1000">
                    <a:solidFill>
                      <a:srgbClr val="008000"/>
                    </a:solidFill>
                  </a:rPr>
                  <a:t>max</a:t>
                </a:r>
              </a:p>
            </p:txBody>
          </p:sp>
          <p:sp>
            <p:nvSpPr>
              <p:cNvPr id="58411" name="Text Box 29"/>
              <p:cNvSpPr txBox="1">
                <a:spLocks noChangeArrowheads="1"/>
              </p:cNvSpPr>
              <p:nvPr/>
            </p:nvSpPr>
            <p:spPr bwMode="auto">
              <a:xfrm>
                <a:off x="4153" y="3023"/>
                <a:ext cx="2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FF0000"/>
                    </a:solidFill>
                  </a:rPr>
                  <a:t>Fe</a:t>
                </a:r>
                <a:endParaRPr lang="fr-FR" sz="1000">
                  <a:solidFill>
                    <a:srgbClr val="FF0000"/>
                  </a:solidFill>
                </a:endParaRPr>
              </a:p>
            </p:txBody>
          </p:sp>
        </p:grpSp>
      </p:grpSp>
      <p:grpSp>
        <p:nvGrpSpPr>
          <p:cNvPr id="259404" name="Group 332"/>
          <p:cNvGrpSpPr>
            <a:grpSpLocks/>
          </p:cNvGrpSpPr>
          <p:nvPr/>
        </p:nvGrpSpPr>
        <p:grpSpPr bwMode="auto">
          <a:xfrm>
            <a:off x="7599363" y="3933825"/>
            <a:ext cx="854075" cy="1168400"/>
            <a:chOff x="4787" y="2478"/>
            <a:chExt cx="538" cy="736"/>
          </a:xfrm>
        </p:grpSpPr>
        <p:sp>
          <p:nvSpPr>
            <p:cNvPr id="58397" name="Line 301"/>
            <p:cNvSpPr>
              <a:spLocks noChangeShapeType="1"/>
            </p:cNvSpPr>
            <p:nvPr/>
          </p:nvSpPr>
          <p:spPr bwMode="auto">
            <a:xfrm flipH="1">
              <a:off x="4923" y="2478"/>
              <a:ext cx="227"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398" name="Line 302"/>
            <p:cNvSpPr>
              <a:spLocks noChangeShapeType="1"/>
            </p:cNvSpPr>
            <p:nvPr/>
          </p:nvSpPr>
          <p:spPr bwMode="auto">
            <a:xfrm flipH="1">
              <a:off x="4787" y="2478"/>
              <a:ext cx="136" cy="409"/>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399" name="Line 311"/>
            <p:cNvSpPr>
              <a:spLocks noChangeShapeType="1"/>
            </p:cNvSpPr>
            <p:nvPr/>
          </p:nvSpPr>
          <p:spPr bwMode="auto">
            <a:xfrm>
              <a:off x="5148" y="2886"/>
              <a:ext cx="0" cy="136"/>
            </a:xfrm>
            <a:prstGeom prst="line">
              <a:avLst/>
            </a:prstGeom>
            <a:noFill/>
            <a:ln w="127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400" name="Text Box 29"/>
            <p:cNvSpPr txBox="1">
              <a:spLocks noChangeArrowheads="1"/>
            </p:cNvSpPr>
            <p:nvPr/>
          </p:nvSpPr>
          <p:spPr bwMode="auto">
            <a:xfrm>
              <a:off x="5012" y="3022"/>
              <a:ext cx="3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FF0000"/>
                  </a:solidFill>
                </a:rPr>
                <a:t>2Fe</a:t>
              </a:r>
              <a:endParaRPr lang="fr-FR" sz="1000">
                <a:solidFill>
                  <a:srgbClr val="FF0000"/>
                </a:solidFill>
              </a:endParaRPr>
            </a:p>
          </p:txBody>
        </p:sp>
      </p:grpSp>
      <p:grpSp>
        <p:nvGrpSpPr>
          <p:cNvPr id="259401" name="Group 329"/>
          <p:cNvGrpSpPr>
            <a:grpSpLocks/>
          </p:cNvGrpSpPr>
          <p:nvPr/>
        </p:nvGrpSpPr>
        <p:grpSpPr bwMode="auto">
          <a:xfrm>
            <a:off x="4859338" y="3284538"/>
            <a:ext cx="3732212" cy="2592387"/>
            <a:chOff x="3061" y="2069"/>
            <a:chExt cx="2351" cy="1633"/>
          </a:xfrm>
        </p:grpSpPr>
        <p:sp>
          <p:nvSpPr>
            <p:cNvPr id="58387" name="Line 16"/>
            <p:cNvSpPr>
              <a:spLocks noChangeShapeType="1"/>
            </p:cNvSpPr>
            <p:nvPr/>
          </p:nvSpPr>
          <p:spPr bwMode="auto">
            <a:xfrm flipV="1">
              <a:off x="3334" y="2293"/>
              <a:ext cx="0" cy="59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8388" name="Line 17"/>
            <p:cNvSpPr>
              <a:spLocks noChangeShapeType="1"/>
            </p:cNvSpPr>
            <p:nvPr/>
          </p:nvSpPr>
          <p:spPr bwMode="auto">
            <a:xfrm flipV="1">
              <a:off x="3343" y="2880"/>
              <a:ext cx="1944" cy="12"/>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8389" name="Text Box 29"/>
            <p:cNvSpPr txBox="1">
              <a:spLocks noChangeArrowheads="1"/>
            </p:cNvSpPr>
            <p:nvPr/>
          </p:nvSpPr>
          <p:spPr bwMode="auto">
            <a:xfrm>
              <a:off x="3381" y="2976"/>
              <a:ext cx="3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3333FF"/>
                  </a:solidFill>
                </a:rPr>
                <a:t>F</a:t>
              </a:r>
              <a:r>
                <a:rPr lang="fr-FR" sz="1000">
                  <a:solidFill>
                    <a:srgbClr val="3333FF"/>
                  </a:solidFill>
                </a:rPr>
                <a:t>max</a:t>
              </a:r>
            </a:p>
          </p:txBody>
        </p:sp>
        <p:sp>
          <p:nvSpPr>
            <p:cNvPr id="58390" name="Text Box 30"/>
            <p:cNvSpPr txBox="1">
              <a:spLocks noChangeArrowheads="1"/>
            </p:cNvSpPr>
            <p:nvPr/>
          </p:nvSpPr>
          <p:spPr bwMode="auto">
            <a:xfrm>
              <a:off x="5239" y="2750"/>
              <a:ext cx="17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a:t>
              </a:r>
            </a:p>
          </p:txBody>
        </p:sp>
        <p:sp>
          <p:nvSpPr>
            <p:cNvPr id="58391" name="Text Box 31"/>
            <p:cNvSpPr txBox="1">
              <a:spLocks noChangeArrowheads="1"/>
            </p:cNvSpPr>
            <p:nvPr/>
          </p:nvSpPr>
          <p:spPr bwMode="auto">
            <a:xfrm>
              <a:off x="3061" y="2296"/>
              <a:ext cx="3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F(f)</a:t>
              </a:r>
            </a:p>
          </p:txBody>
        </p:sp>
        <p:sp>
          <p:nvSpPr>
            <p:cNvPr id="58392" name="Line 294"/>
            <p:cNvSpPr>
              <a:spLocks noChangeShapeType="1"/>
            </p:cNvSpPr>
            <p:nvPr/>
          </p:nvSpPr>
          <p:spPr bwMode="auto">
            <a:xfrm flipH="1">
              <a:off x="3608" y="2886"/>
              <a:ext cx="91" cy="136"/>
            </a:xfrm>
            <a:prstGeom prst="line">
              <a:avLst/>
            </a:prstGeom>
            <a:noFill/>
            <a:ln w="127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393" name="Line 295"/>
            <p:cNvSpPr>
              <a:spLocks noChangeShapeType="1"/>
            </p:cNvSpPr>
            <p:nvPr/>
          </p:nvSpPr>
          <p:spPr bwMode="auto">
            <a:xfrm>
              <a:off x="3334" y="2474"/>
              <a:ext cx="227" cy="0"/>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394" name="Line 296"/>
            <p:cNvSpPr>
              <a:spLocks noChangeShapeType="1"/>
            </p:cNvSpPr>
            <p:nvPr/>
          </p:nvSpPr>
          <p:spPr bwMode="auto">
            <a:xfrm>
              <a:off x="3562" y="2478"/>
              <a:ext cx="136" cy="409"/>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395" name="Text Box 316"/>
            <p:cNvSpPr txBox="1">
              <a:spLocks noChangeArrowheads="1"/>
            </p:cNvSpPr>
            <p:nvPr/>
          </p:nvSpPr>
          <p:spPr bwMode="auto">
            <a:xfrm>
              <a:off x="3560" y="2069"/>
              <a:ext cx="140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Cas ou Fe &gt; 2.Fmax</a:t>
              </a:r>
            </a:p>
          </p:txBody>
        </p:sp>
        <p:sp>
          <p:nvSpPr>
            <p:cNvPr id="44" name="Rectangle à coins arrondis 43"/>
            <p:cNvSpPr/>
            <p:nvPr/>
          </p:nvSpPr>
          <p:spPr>
            <a:xfrm>
              <a:off x="3061" y="2069"/>
              <a:ext cx="2313" cy="1633"/>
            </a:xfrm>
            <a:prstGeom prst="roundRect">
              <a:avLst/>
            </a:prstGeom>
            <a:noFill/>
            <a:ln w="38100">
              <a:solidFill>
                <a:srgbClr val="DC63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grpSp>
      <p:sp>
        <p:nvSpPr>
          <p:cNvPr id="259394" name="Text Box 322"/>
          <p:cNvSpPr txBox="1">
            <a:spLocks noChangeArrowheads="1"/>
          </p:cNvSpPr>
          <p:nvPr/>
        </p:nvSpPr>
        <p:spPr bwMode="auto">
          <a:xfrm>
            <a:off x="4859338" y="5229225"/>
            <a:ext cx="3673475"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b="1"/>
              <a:t>En pratique, on prend si possible Fe &gt; 5 Fmax</a:t>
            </a:r>
            <a:r>
              <a:rPr lang="fr-FR" sz="1800" b="1"/>
              <a:t> </a:t>
            </a:r>
          </a:p>
        </p:txBody>
      </p:sp>
      <p:grpSp>
        <p:nvGrpSpPr>
          <p:cNvPr id="3" name="Groupe 2"/>
          <p:cNvGrpSpPr/>
          <p:nvPr/>
        </p:nvGrpSpPr>
        <p:grpSpPr>
          <a:xfrm>
            <a:off x="819944" y="3429794"/>
            <a:ext cx="3671887" cy="2592387"/>
            <a:chOff x="9144000" y="386240"/>
            <a:chExt cx="3671887" cy="2592387"/>
          </a:xfrm>
        </p:grpSpPr>
        <p:grpSp>
          <p:nvGrpSpPr>
            <p:cNvPr id="90" name="Group 325"/>
            <p:cNvGrpSpPr>
              <a:grpSpLocks/>
            </p:cNvGrpSpPr>
            <p:nvPr/>
          </p:nvGrpSpPr>
          <p:grpSpPr bwMode="auto">
            <a:xfrm>
              <a:off x="9144000" y="386240"/>
              <a:ext cx="3671887" cy="2592387"/>
              <a:chOff x="521" y="2069"/>
              <a:chExt cx="2313" cy="1633"/>
            </a:xfrm>
          </p:grpSpPr>
          <p:sp>
            <p:nvSpPr>
              <p:cNvPr id="91" name="Text Box 29"/>
              <p:cNvSpPr txBox="1">
                <a:spLocks noChangeArrowheads="1"/>
              </p:cNvSpPr>
              <p:nvPr/>
            </p:nvSpPr>
            <p:spPr bwMode="auto">
              <a:xfrm>
                <a:off x="1155" y="3064"/>
                <a:ext cx="3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3333FF"/>
                    </a:solidFill>
                  </a:rPr>
                  <a:t>F</a:t>
                </a:r>
                <a:r>
                  <a:rPr lang="fr-FR" sz="1000">
                    <a:solidFill>
                      <a:srgbClr val="3333FF"/>
                    </a:solidFill>
                  </a:rPr>
                  <a:t>max</a:t>
                </a:r>
              </a:p>
            </p:txBody>
          </p:sp>
          <p:sp>
            <p:nvSpPr>
              <p:cNvPr id="92" name="Line 208"/>
              <p:cNvSpPr>
                <a:spLocks noChangeShapeType="1"/>
              </p:cNvSpPr>
              <p:nvPr/>
            </p:nvSpPr>
            <p:spPr bwMode="auto">
              <a:xfrm flipH="1">
                <a:off x="1291" y="2883"/>
                <a:ext cx="0" cy="226"/>
              </a:xfrm>
              <a:prstGeom prst="line">
                <a:avLst/>
              </a:prstGeom>
              <a:noFill/>
              <a:ln w="127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93" name="Group 324"/>
              <p:cNvGrpSpPr>
                <a:grpSpLocks/>
              </p:cNvGrpSpPr>
              <p:nvPr/>
            </p:nvGrpSpPr>
            <p:grpSpPr bwMode="auto">
              <a:xfrm>
                <a:off x="521" y="2069"/>
                <a:ext cx="2313" cy="1633"/>
                <a:chOff x="521" y="2069"/>
                <a:chExt cx="2313" cy="1633"/>
              </a:xfrm>
            </p:grpSpPr>
            <p:sp>
              <p:nvSpPr>
                <p:cNvPr id="94" name="Line 16"/>
                <p:cNvSpPr>
                  <a:spLocks noChangeShapeType="1"/>
                </p:cNvSpPr>
                <p:nvPr/>
              </p:nvSpPr>
              <p:spPr bwMode="auto">
                <a:xfrm flipV="1">
                  <a:off x="928" y="2293"/>
                  <a:ext cx="0" cy="59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5" name="Line 17"/>
                <p:cNvSpPr>
                  <a:spLocks noChangeShapeType="1"/>
                </p:cNvSpPr>
                <p:nvPr/>
              </p:nvSpPr>
              <p:spPr bwMode="auto">
                <a:xfrm flipV="1">
                  <a:off x="937" y="2883"/>
                  <a:ext cx="1761" cy="9"/>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6" name="Text Box 30"/>
                <p:cNvSpPr txBox="1">
                  <a:spLocks noChangeArrowheads="1"/>
                </p:cNvSpPr>
                <p:nvPr/>
              </p:nvSpPr>
              <p:spPr bwMode="auto">
                <a:xfrm>
                  <a:off x="2652" y="2747"/>
                  <a:ext cx="17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a:t>
                  </a:r>
                </a:p>
              </p:txBody>
            </p:sp>
            <p:sp>
              <p:nvSpPr>
                <p:cNvPr id="97" name="Text Box 31"/>
                <p:cNvSpPr txBox="1">
                  <a:spLocks noChangeArrowheads="1"/>
                </p:cNvSpPr>
                <p:nvPr/>
              </p:nvSpPr>
              <p:spPr bwMode="auto">
                <a:xfrm>
                  <a:off x="657" y="2296"/>
                  <a:ext cx="3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F(f)</a:t>
                  </a:r>
                </a:p>
              </p:txBody>
            </p:sp>
            <p:sp>
              <p:nvSpPr>
                <p:cNvPr id="98" name="Line 209"/>
                <p:cNvSpPr>
                  <a:spLocks noChangeShapeType="1"/>
                </p:cNvSpPr>
                <p:nvPr/>
              </p:nvSpPr>
              <p:spPr bwMode="auto">
                <a:xfrm>
                  <a:off x="928" y="2474"/>
                  <a:ext cx="227" cy="0"/>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99" name="Line 210"/>
                <p:cNvSpPr>
                  <a:spLocks noChangeShapeType="1"/>
                </p:cNvSpPr>
                <p:nvPr/>
              </p:nvSpPr>
              <p:spPr bwMode="auto">
                <a:xfrm>
                  <a:off x="1155" y="2474"/>
                  <a:ext cx="136" cy="409"/>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00" name="Text Box 284"/>
                <p:cNvSpPr txBox="1">
                  <a:spLocks noChangeArrowheads="1"/>
                </p:cNvSpPr>
                <p:nvPr/>
              </p:nvSpPr>
              <p:spPr bwMode="auto">
                <a:xfrm>
                  <a:off x="1020" y="2069"/>
                  <a:ext cx="140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Cas ou Fe &lt; 2.Fmax</a:t>
                  </a:r>
                </a:p>
              </p:txBody>
            </p:sp>
            <p:sp>
              <p:nvSpPr>
                <p:cNvPr id="101" name="Rectangle à coins arrondis 43"/>
                <p:cNvSpPr/>
                <p:nvPr/>
              </p:nvSpPr>
              <p:spPr>
                <a:xfrm>
                  <a:off x="521" y="2069"/>
                  <a:ext cx="2313" cy="1633"/>
                </a:xfrm>
                <a:prstGeom prst="roundRect">
                  <a:avLst/>
                </a:prstGeom>
                <a:noFill/>
                <a:ln w="38100">
                  <a:solidFill>
                    <a:srgbClr val="DC63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grpSp>
        </p:grpSp>
        <p:pic>
          <p:nvPicPr>
            <p:cNvPr id="92164" name="Picture 4" descr="http://www.noshade.net/imgs/tutoriaux/103_photo/06.jpg"/>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9359900" y="663575"/>
              <a:ext cx="3333750" cy="22193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e 3"/>
          <p:cNvGrpSpPr/>
          <p:nvPr/>
        </p:nvGrpSpPr>
        <p:grpSpPr>
          <a:xfrm>
            <a:off x="4925219" y="3304064"/>
            <a:ext cx="3732212" cy="2592387"/>
            <a:chOff x="7956551" y="340519"/>
            <a:chExt cx="3732212" cy="2592387"/>
          </a:xfrm>
        </p:grpSpPr>
        <p:grpSp>
          <p:nvGrpSpPr>
            <p:cNvPr id="103" name="Group 329"/>
            <p:cNvGrpSpPr>
              <a:grpSpLocks/>
            </p:cNvGrpSpPr>
            <p:nvPr/>
          </p:nvGrpSpPr>
          <p:grpSpPr bwMode="auto">
            <a:xfrm>
              <a:off x="7956551" y="340519"/>
              <a:ext cx="3732212" cy="2592387"/>
              <a:chOff x="3061" y="2069"/>
              <a:chExt cx="2351" cy="1633"/>
            </a:xfrm>
          </p:grpSpPr>
          <p:sp>
            <p:nvSpPr>
              <p:cNvPr id="104" name="Line 16"/>
              <p:cNvSpPr>
                <a:spLocks noChangeShapeType="1"/>
              </p:cNvSpPr>
              <p:nvPr/>
            </p:nvSpPr>
            <p:spPr bwMode="auto">
              <a:xfrm flipV="1">
                <a:off x="3334" y="2293"/>
                <a:ext cx="0" cy="59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5" name="Line 17"/>
              <p:cNvSpPr>
                <a:spLocks noChangeShapeType="1"/>
              </p:cNvSpPr>
              <p:nvPr/>
            </p:nvSpPr>
            <p:spPr bwMode="auto">
              <a:xfrm flipV="1">
                <a:off x="3343" y="2880"/>
                <a:ext cx="1944" cy="12"/>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6" name="Text Box 29"/>
              <p:cNvSpPr txBox="1">
                <a:spLocks noChangeArrowheads="1"/>
              </p:cNvSpPr>
              <p:nvPr/>
            </p:nvSpPr>
            <p:spPr bwMode="auto">
              <a:xfrm>
                <a:off x="3381" y="2976"/>
                <a:ext cx="3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3333FF"/>
                    </a:solidFill>
                  </a:rPr>
                  <a:t>F</a:t>
                </a:r>
                <a:r>
                  <a:rPr lang="fr-FR" sz="1000">
                    <a:solidFill>
                      <a:srgbClr val="3333FF"/>
                    </a:solidFill>
                  </a:rPr>
                  <a:t>max</a:t>
                </a:r>
              </a:p>
            </p:txBody>
          </p:sp>
          <p:sp>
            <p:nvSpPr>
              <p:cNvPr id="107" name="Text Box 30"/>
              <p:cNvSpPr txBox="1">
                <a:spLocks noChangeArrowheads="1"/>
              </p:cNvSpPr>
              <p:nvPr/>
            </p:nvSpPr>
            <p:spPr bwMode="auto">
              <a:xfrm>
                <a:off x="5239" y="2750"/>
                <a:ext cx="17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a:t>
                </a:r>
              </a:p>
            </p:txBody>
          </p:sp>
          <p:sp>
            <p:nvSpPr>
              <p:cNvPr id="108" name="Text Box 31"/>
              <p:cNvSpPr txBox="1">
                <a:spLocks noChangeArrowheads="1"/>
              </p:cNvSpPr>
              <p:nvPr/>
            </p:nvSpPr>
            <p:spPr bwMode="auto">
              <a:xfrm>
                <a:off x="3061" y="2296"/>
                <a:ext cx="3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F(f)</a:t>
                </a:r>
              </a:p>
            </p:txBody>
          </p:sp>
          <p:sp>
            <p:nvSpPr>
              <p:cNvPr id="109" name="Line 294"/>
              <p:cNvSpPr>
                <a:spLocks noChangeShapeType="1"/>
              </p:cNvSpPr>
              <p:nvPr/>
            </p:nvSpPr>
            <p:spPr bwMode="auto">
              <a:xfrm flipH="1">
                <a:off x="3608" y="2886"/>
                <a:ext cx="91" cy="136"/>
              </a:xfrm>
              <a:prstGeom prst="line">
                <a:avLst/>
              </a:prstGeom>
              <a:noFill/>
              <a:ln w="127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0" name="Line 295"/>
              <p:cNvSpPr>
                <a:spLocks noChangeShapeType="1"/>
              </p:cNvSpPr>
              <p:nvPr/>
            </p:nvSpPr>
            <p:spPr bwMode="auto">
              <a:xfrm>
                <a:off x="3334" y="2474"/>
                <a:ext cx="227" cy="0"/>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1" name="Line 296"/>
              <p:cNvSpPr>
                <a:spLocks noChangeShapeType="1"/>
              </p:cNvSpPr>
              <p:nvPr/>
            </p:nvSpPr>
            <p:spPr bwMode="auto">
              <a:xfrm>
                <a:off x="3562" y="2478"/>
                <a:ext cx="136" cy="409"/>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 name="Text Box 316"/>
              <p:cNvSpPr txBox="1">
                <a:spLocks noChangeArrowheads="1"/>
              </p:cNvSpPr>
              <p:nvPr/>
            </p:nvSpPr>
            <p:spPr bwMode="auto">
              <a:xfrm>
                <a:off x="3560" y="2069"/>
                <a:ext cx="140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Cas ou Fe &gt; 2.Fmax</a:t>
                </a:r>
              </a:p>
            </p:txBody>
          </p:sp>
          <p:sp>
            <p:nvSpPr>
              <p:cNvPr id="113" name="Rectangle à coins arrondis 112"/>
              <p:cNvSpPr/>
              <p:nvPr/>
            </p:nvSpPr>
            <p:spPr>
              <a:xfrm>
                <a:off x="3061" y="2069"/>
                <a:ext cx="2313" cy="1633"/>
              </a:xfrm>
              <a:prstGeom prst="roundRect">
                <a:avLst/>
              </a:prstGeom>
              <a:noFill/>
              <a:ln w="38100">
                <a:solidFill>
                  <a:srgbClr val="DC63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grpSp>
        <p:pic>
          <p:nvPicPr>
            <p:cNvPr id="92162" name="Picture 2" descr="http://www.noshade.net/imgs/tutoriaux/103_photo/06.jpg"/>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8175626" y="636270"/>
              <a:ext cx="3333750" cy="221932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59262"/>
                                        </p:tgtEl>
                                        <p:attrNameLst>
                                          <p:attrName>style.visibility</p:attrName>
                                        </p:attrNameLst>
                                      </p:cBhvr>
                                      <p:to>
                                        <p:strVal val="visible"/>
                                      </p:to>
                                    </p:set>
                                    <p:animEffect transition="in" filter="strips(upRight)">
                                      <p:cBhvr>
                                        <p:cTn id="7" dur="1000"/>
                                        <p:tgtEl>
                                          <p:spTgt spid="259262"/>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259265"/>
                                        </p:tgtEl>
                                        <p:attrNameLst>
                                          <p:attrName>style.visibility</p:attrName>
                                        </p:attrNameLst>
                                      </p:cBhvr>
                                      <p:to>
                                        <p:strVal val="visible"/>
                                      </p:to>
                                    </p:set>
                                    <p:animEffect transition="in" filter="strips(upRight)">
                                      <p:cBhvr>
                                        <p:cTn id="10" dur="1000"/>
                                        <p:tgtEl>
                                          <p:spTgt spid="259265"/>
                                        </p:tgtEl>
                                      </p:cBhvr>
                                    </p:animEffect>
                                  </p:childTnLst>
                                </p:cTn>
                              </p:par>
                              <p:par>
                                <p:cTn id="11" presetID="53" presetClass="entr" presetSubtype="0" fill="hold" nodeType="withEffect">
                                  <p:stCondLst>
                                    <p:cond delay="0"/>
                                  </p:stCondLst>
                                  <p:childTnLst>
                                    <p:set>
                                      <p:cBhvr>
                                        <p:cTn id="12" dur="1" fill="hold">
                                          <p:stCondLst>
                                            <p:cond delay="0"/>
                                          </p:stCondLst>
                                        </p:cTn>
                                        <p:tgtEl>
                                          <p:spTgt spid="259392"/>
                                        </p:tgtEl>
                                        <p:attrNameLst>
                                          <p:attrName>style.visibility</p:attrName>
                                        </p:attrNameLst>
                                      </p:cBhvr>
                                      <p:to>
                                        <p:strVal val="visible"/>
                                      </p:to>
                                    </p:set>
                                    <p:anim calcmode="lin" valueType="num">
                                      <p:cBhvr>
                                        <p:cTn id="13" dur="1000" fill="hold"/>
                                        <p:tgtEl>
                                          <p:spTgt spid="259392"/>
                                        </p:tgtEl>
                                        <p:attrNameLst>
                                          <p:attrName>ppt_w</p:attrName>
                                        </p:attrNameLst>
                                      </p:cBhvr>
                                      <p:tavLst>
                                        <p:tav tm="0">
                                          <p:val>
                                            <p:fltVal val="0"/>
                                          </p:val>
                                        </p:tav>
                                        <p:tav tm="100000">
                                          <p:val>
                                            <p:strVal val="#ppt_w"/>
                                          </p:val>
                                        </p:tav>
                                      </p:tavLst>
                                    </p:anim>
                                    <p:anim calcmode="lin" valueType="num">
                                      <p:cBhvr>
                                        <p:cTn id="14" dur="1000" fill="hold"/>
                                        <p:tgtEl>
                                          <p:spTgt spid="259392"/>
                                        </p:tgtEl>
                                        <p:attrNameLst>
                                          <p:attrName>ppt_h</p:attrName>
                                        </p:attrNameLst>
                                      </p:cBhvr>
                                      <p:tavLst>
                                        <p:tav tm="0">
                                          <p:val>
                                            <p:fltVal val="0"/>
                                          </p:val>
                                        </p:tav>
                                        <p:tav tm="100000">
                                          <p:val>
                                            <p:strVal val="#ppt_h"/>
                                          </p:val>
                                        </p:tav>
                                      </p:tavLst>
                                    </p:anim>
                                    <p:animEffect transition="in" filter="fade">
                                      <p:cBhvr>
                                        <p:cTn id="15" dur="1000"/>
                                        <p:tgtEl>
                                          <p:spTgt spid="25939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259395"/>
                                        </p:tgtEl>
                                        <p:attrNameLst>
                                          <p:attrName>style.visibility</p:attrName>
                                        </p:attrNameLst>
                                      </p:cBhvr>
                                      <p:to>
                                        <p:strVal val="visible"/>
                                      </p:to>
                                    </p:set>
                                    <p:anim calcmode="lin" valueType="num">
                                      <p:cBhvr>
                                        <p:cTn id="20" dur="1000" fill="hold"/>
                                        <p:tgtEl>
                                          <p:spTgt spid="259395"/>
                                        </p:tgtEl>
                                        <p:attrNameLst>
                                          <p:attrName>ppt_w</p:attrName>
                                        </p:attrNameLst>
                                      </p:cBhvr>
                                      <p:tavLst>
                                        <p:tav tm="0">
                                          <p:val>
                                            <p:fltVal val="0"/>
                                          </p:val>
                                        </p:tav>
                                        <p:tav tm="100000">
                                          <p:val>
                                            <p:strVal val="#ppt_w"/>
                                          </p:val>
                                        </p:tav>
                                      </p:tavLst>
                                    </p:anim>
                                    <p:anim calcmode="lin" valueType="num">
                                      <p:cBhvr>
                                        <p:cTn id="21" dur="1000" fill="hold"/>
                                        <p:tgtEl>
                                          <p:spTgt spid="259395"/>
                                        </p:tgtEl>
                                        <p:attrNameLst>
                                          <p:attrName>ppt_h</p:attrName>
                                        </p:attrNameLst>
                                      </p:cBhvr>
                                      <p:tavLst>
                                        <p:tav tm="0">
                                          <p:val>
                                            <p:fltVal val="0"/>
                                          </p:val>
                                        </p:tav>
                                        <p:tav tm="100000">
                                          <p:val>
                                            <p:strVal val="#ppt_h"/>
                                          </p:val>
                                        </p:tav>
                                      </p:tavLst>
                                    </p:anim>
                                    <p:animEffect transition="in" filter="fade">
                                      <p:cBhvr>
                                        <p:cTn id="22" dur="1000"/>
                                        <p:tgtEl>
                                          <p:spTgt spid="25939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Effect transition="in" filter="fade">
                                      <p:cBhvr>
                                        <p:cTn id="29" dur="1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259397"/>
                                        </p:tgtEl>
                                        <p:attrNameLst>
                                          <p:attrName>style.visibility</p:attrName>
                                        </p:attrNameLst>
                                      </p:cBhvr>
                                      <p:to>
                                        <p:strVal val="visible"/>
                                      </p:to>
                                    </p:set>
                                    <p:anim calcmode="lin" valueType="num">
                                      <p:cBhvr>
                                        <p:cTn id="34" dur="1000" fill="hold"/>
                                        <p:tgtEl>
                                          <p:spTgt spid="259397"/>
                                        </p:tgtEl>
                                        <p:attrNameLst>
                                          <p:attrName>ppt_w</p:attrName>
                                        </p:attrNameLst>
                                      </p:cBhvr>
                                      <p:tavLst>
                                        <p:tav tm="0">
                                          <p:val>
                                            <p:fltVal val="0"/>
                                          </p:val>
                                        </p:tav>
                                        <p:tav tm="100000">
                                          <p:val>
                                            <p:strVal val="#ppt_w"/>
                                          </p:val>
                                        </p:tav>
                                      </p:tavLst>
                                    </p:anim>
                                    <p:anim calcmode="lin" valueType="num">
                                      <p:cBhvr>
                                        <p:cTn id="35" dur="1000" fill="hold"/>
                                        <p:tgtEl>
                                          <p:spTgt spid="259397"/>
                                        </p:tgtEl>
                                        <p:attrNameLst>
                                          <p:attrName>ppt_h</p:attrName>
                                        </p:attrNameLst>
                                      </p:cBhvr>
                                      <p:tavLst>
                                        <p:tav tm="0">
                                          <p:val>
                                            <p:fltVal val="0"/>
                                          </p:val>
                                        </p:tav>
                                        <p:tav tm="100000">
                                          <p:val>
                                            <p:strVal val="#ppt_h"/>
                                          </p:val>
                                        </p:tav>
                                      </p:tavLst>
                                    </p:anim>
                                    <p:animEffect transition="in" filter="fade">
                                      <p:cBhvr>
                                        <p:cTn id="36" dur="1000"/>
                                        <p:tgtEl>
                                          <p:spTgt spid="25939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259398"/>
                                        </p:tgtEl>
                                        <p:attrNameLst>
                                          <p:attrName>style.visibility</p:attrName>
                                        </p:attrNameLst>
                                      </p:cBhvr>
                                      <p:to>
                                        <p:strVal val="visible"/>
                                      </p:to>
                                    </p:set>
                                    <p:anim calcmode="lin" valueType="num">
                                      <p:cBhvr>
                                        <p:cTn id="41" dur="500" fill="hold"/>
                                        <p:tgtEl>
                                          <p:spTgt spid="259398"/>
                                        </p:tgtEl>
                                        <p:attrNameLst>
                                          <p:attrName>ppt_w</p:attrName>
                                        </p:attrNameLst>
                                      </p:cBhvr>
                                      <p:tavLst>
                                        <p:tav tm="0">
                                          <p:val>
                                            <p:fltVal val="0"/>
                                          </p:val>
                                        </p:tav>
                                        <p:tav tm="100000">
                                          <p:val>
                                            <p:strVal val="#ppt_w"/>
                                          </p:val>
                                        </p:tav>
                                      </p:tavLst>
                                    </p:anim>
                                    <p:anim calcmode="lin" valueType="num">
                                      <p:cBhvr>
                                        <p:cTn id="42" dur="500" fill="hold"/>
                                        <p:tgtEl>
                                          <p:spTgt spid="259398"/>
                                        </p:tgtEl>
                                        <p:attrNameLst>
                                          <p:attrName>ppt_h</p:attrName>
                                        </p:attrNameLst>
                                      </p:cBhvr>
                                      <p:tavLst>
                                        <p:tav tm="0">
                                          <p:val>
                                            <p:fltVal val="0"/>
                                          </p:val>
                                        </p:tav>
                                        <p:tav tm="100000">
                                          <p:val>
                                            <p:strVal val="#ppt_h"/>
                                          </p:val>
                                        </p:tav>
                                      </p:tavLst>
                                    </p:anim>
                                    <p:animEffect transition="in" filter="fade">
                                      <p:cBhvr>
                                        <p:cTn id="43" dur="500"/>
                                        <p:tgtEl>
                                          <p:spTgt spid="259398"/>
                                        </p:tgtEl>
                                      </p:cBhvr>
                                    </p:animEffect>
                                  </p:childTnLst>
                                </p:cTn>
                              </p:par>
                            </p:childTnLst>
                          </p:cTn>
                        </p:par>
                        <p:par>
                          <p:cTn id="44" fill="hold" nodeType="afterGroup">
                            <p:stCondLst>
                              <p:cond delay="500"/>
                            </p:stCondLst>
                            <p:childTnLst>
                              <p:par>
                                <p:cTn id="45" presetID="53" presetClass="entr" presetSubtype="0" fill="hold" nodeType="afterEffect">
                                  <p:stCondLst>
                                    <p:cond delay="0"/>
                                  </p:stCondLst>
                                  <p:childTnLst>
                                    <p:set>
                                      <p:cBhvr>
                                        <p:cTn id="46" dur="1" fill="hold">
                                          <p:stCondLst>
                                            <p:cond delay="0"/>
                                          </p:stCondLst>
                                        </p:cTn>
                                        <p:tgtEl>
                                          <p:spTgt spid="259399"/>
                                        </p:tgtEl>
                                        <p:attrNameLst>
                                          <p:attrName>style.visibility</p:attrName>
                                        </p:attrNameLst>
                                      </p:cBhvr>
                                      <p:to>
                                        <p:strVal val="visible"/>
                                      </p:to>
                                    </p:set>
                                    <p:anim calcmode="lin" valueType="num">
                                      <p:cBhvr>
                                        <p:cTn id="47" dur="1000" fill="hold"/>
                                        <p:tgtEl>
                                          <p:spTgt spid="259399"/>
                                        </p:tgtEl>
                                        <p:attrNameLst>
                                          <p:attrName>ppt_w</p:attrName>
                                        </p:attrNameLst>
                                      </p:cBhvr>
                                      <p:tavLst>
                                        <p:tav tm="0">
                                          <p:val>
                                            <p:fltVal val="0"/>
                                          </p:val>
                                        </p:tav>
                                        <p:tav tm="100000">
                                          <p:val>
                                            <p:strVal val="#ppt_w"/>
                                          </p:val>
                                        </p:tav>
                                      </p:tavLst>
                                    </p:anim>
                                    <p:anim calcmode="lin" valueType="num">
                                      <p:cBhvr>
                                        <p:cTn id="48" dur="1000" fill="hold"/>
                                        <p:tgtEl>
                                          <p:spTgt spid="259399"/>
                                        </p:tgtEl>
                                        <p:attrNameLst>
                                          <p:attrName>ppt_h</p:attrName>
                                        </p:attrNameLst>
                                      </p:cBhvr>
                                      <p:tavLst>
                                        <p:tav tm="0">
                                          <p:val>
                                            <p:fltVal val="0"/>
                                          </p:val>
                                        </p:tav>
                                        <p:tav tm="100000">
                                          <p:val>
                                            <p:strVal val="#ppt_h"/>
                                          </p:val>
                                        </p:tav>
                                      </p:tavLst>
                                    </p:anim>
                                    <p:animEffect transition="in" filter="fade">
                                      <p:cBhvr>
                                        <p:cTn id="49" dur="1000"/>
                                        <p:tgtEl>
                                          <p:spTgt spid="25939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0" fill="hold" nodeType="clickEffect">
                                  <p:stCondLst>
                                    <p:cond delay="0"/>
                                  </p:stCondLst>
                                  <p:childTnLst>
                                    <p:set>
                                      <p:cBhvr>
                                        <p:cTn id="53" dur="1" fill="hold">
                                          <p:stCondLst>
                                            <p:cond delay="0"/>
                                          </p:stCondLst>
                                        </p:cTn>
                                        <p:tgtEl>
                                          <p:spTgt spid="259400"/>
                                        </p:tgtEl>
                                        <p:attrNameLst>
                                          <p:attrName>style.visibility</p:attrName>
                                        </p:attrNameLst>
                                      </p:cBhvr>
                                      <p:to>
                                        <p:strVal val="visible"/>
                                      </p:to>
                                    </p:set>
                                    <p:anim calcmode="lin" valueType="num">
                                      <p:cBhvr>
                                        <p:cTn id="54" dur="1000" fill="hold"/>
                                        <p:tgtEl>
                                          <p:spTgt spid="259400"/>
                                        </p:tgtEl>
                                        <p:attrNameLst>
                                          <p:attrName>ppt_w</p:attrName>
                                        </p:attrNameLst>
                                      </p:cBhvr>
                                      <p:tavLst>
                                        <p:tav tm="0">
                                          <p:val>
                                            <p:fltVal val="0"/>
                                          </p:val>
                                        </p:tav>
                                        <p:tav tm="100000">
                                          <p:val>
                                            <p:strVal val="#ppt_w"/>
                                          </p:val>
                                        </p:tav>
                                      </p:tavLst>
                                    </p:anim>
                                    <p:anim calcmode="lin" valueType="num">
                                      <p:cBhvr>
                                        <p:cTn id="55" dur="1000" fill="hold"/>
                                        <p:tgtEl>
                                          <p:spTgt spid="259400"/>
                                        </p:tgtEl>
                                        <p:attrNameLst>
                                          <p:attrName>ppt_h</p:attrName>
                                        </p:attrNameLst>
                                      </p:cBhvr>
                                      <p:tavLst>
                                        <p:tav tm="0">
                                          <p:val>
                                            <p:fltVal val="0"/>
                                          </p:val>
                                        </p:tav>
                                        <p:tav tm="100000">
                                          <p:val>
                                            <p:strVal val="#ppt_h"/>
                                          </p:val>
                                        </p:tav>
                                      </p:tavLst>
                                    </p:anim>
                                    <p:animEffect transition="in" filter="fade">
                                      <p:cBhvr>
                                        <p:cTn id="56" dur="1000"/>
                                        <p:tgtEl>
                                          <p:spTgt spid="25940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1000" fill="hold"/>
                                        <p:tgtEl>
                                          <p:spTgt spid="4"/>
                                        </p:tgtEl>
                                        <p:attrNameLst>
                                          <p:attrName>ppt_w</p:attrName>
                                        </p:attrNameLst>
                                      </p:cBhvr>
                                      <p:tavLst>
                                        <p:tav tm="0">
                                          <p:val>
                                            <p:fltVal val="0"/>
                                          </p:val>
                                        </p:tav>
                                        <p:tav tm="100000">
                                          <p:val>
                                            <p:strVal val="#ppt_w"/>
                                          </p:val>
                                        </p:tav>
                                      </p:tavLst>
                                    </p:anim>
                                    <p:anim calcmode="lin" valueType="num">
                                      <p:cBhvr>
                                        <p:cTn id="62" dur="1000" fill="hold"/>
                                        <p:tgtEl>
                                          <p:spTgt spid="4"/>
                                        </p:tgtEl>
                                        <p:attrNameLst>
                                          <p:attrName>ppt_h</p:attrName>
                                        </p:attrNameLst>
                                      </p:cBhvr>
                                      <p:tavLst>
                                        <p:tav tm="0">
                                          <p:val>
                                            <p:fltVal val="0"/>
                                          </p:val>
                                        </p:tav>
                                        <p:tav tm="100000">
                                          <p:val>
                                            <p:strVal val="#ppt_h"/>
                                          </p:val>
                                        </p:tav>
                                      </p:tavLst>
                                    </p:anim>
                                    <p:animEffect transition="in" filter="fade">
                                      <p:cBhvr>
                                        <p:cTn id="63"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64" fill="hold" nodeType="clickPar">
                      <p:stCondLst>
                        <p:cond delay="indefinite"/>
                      </p:stCondLst>
                      <p:childTnLst>
                        <p:par>
                          <p:cTn id="65" fill="hold" nodeType="withGroup">
                            <p:stCondLst>
                              <p:cond delay="0"/>
                            </p:stCondLst>
                            <p:childTnLst>
                              <p:par>
                                <p:cTn id="66" presetID="53" presetClass="entr" presetSubtype="0" fill="hold" nodeType="clickEffect">
                                  <p:stCondLst>
                                    <p:cond delay="0"/>
                                  </p:stCondLst>
                                  <p:childTnLst>
                                    <p:set>
                                      <p:cBhvr>
                                        <p:cTn id="67" dur="1" fill="hold">
                                          <p:stCondLst>
                                            <p:cond delay="0"/>
                                          </p:stCondLst>
                                        </p:cTn>
                                        <p:tgtEl>
                                          <p:spTgt spid="259401"/>
                                        </p:tgtEl>
                                        <p:attrNameLst>
                                          <p:attrName>style.visibility</p:attrName>
                                        </p:attrNameLst>
                                      </p:cBhvr>
                                      <p:to>
                                        <p:strVal val="visible"/>
                                      </p:to>
                                    </p:set>
                                    <p:anim calcmode="lin" valueType="num">
                                      <p:cBhvr>
                                        <p:cTn id="68" dur="1000" fill="hold"/>
                                        <p:tgtEl>
                                          <p:spTgt spid="259401"/>
                                        </p:tgtEl>
                                        <p:attrNameLst>
                                          <p:attrName>ppt_w</p:attrName>
                                        </p:attrNameLst>
                                      </p:cBhvr>
                                      <p:tavLst>
                                        <p:tav tm="0">
                                          <p:val>
                                            <p:fltVal val="0"/>
                                          </p:val>
                                        </p:tav>
                                        <p:tav tm="100000">
                                          <p:val>
                                            <p:strVal val="#ppt_w"/>
                                          </p:val>
                                        </p:tav>
                                      </p:tavLst>
                                    </p:anim>
                                    <p:anim calcmode="lin" valueType="num">
                                      <p:cBhvr>
                                        <p:cTn id="69" dur="1000" fill="hold"/>
                                        <p:tgtEl>
                                          <p:spTgt spid="259401"/>
                                        </p:tgtEl>
                                        <p:attrNameLst>
                                          <p:attrName>ppt_h</p:attrName>
                                        </p:attrNameLst>
                                      </p:cBhvr>
                                      <p:tavLst>
                                        <p:tav tm="0">
                                          <p:val>
                                            <p:fltVal val="0"/>
                                          </p:val>
                                        </p:tav>
                                        <p:tav tm="100000">
                                          <p:val>
                                            <p:strVal val="#ppt_h"/>
                                          </p:val>
                                        </p:tav>
                                      </p:tavLst>
                                    </p:anim>
                                    <p:animEffect transition="in" filter="fade">
                                      <p:cBhvr>
                                        <p:cTn id="70" dur="1000"/>
                                        <p:tgtEl>
                                          <p:spTgt spid="25940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3" presetClass="entr" presetSubtype="0" fill="hold" nodeType="clickEffect">
                                  <p:stCondLst>
                                    <p:cond delay="0"/>
                                  </p:stCondLst>
                                  <p:childTnLst>
                                    <p:set>
                                      <p:cBhvr>
                                        <p:cTn id="74" dur="1" fill="hold">
                                          <p:stCondLst>
                                            <p:cond delay="0"/>
                                          </p:stCondLst>
                                        </p:cTn>
                                        <p:tgtEl>
                                          <p:spTgt spid="259403"/>
                                        </p:tgtEl>
                                        <p:attrNameLst>
                                          <p:attrName>style.visibility</p:attrName>
                                        </p:attrNameLst>
                                      </p:cBhvr>
                                      <p:to>
                                        <p:strVal val="visible"/>
                                      </p:to>
                                    </p:set>
                                    <p:anim calcmode="lin" valueType="num">
                                      <p:cBhvr>
                                        <p:cTn id="75" dur="1000" fill="hold"/>
                                        <p:tgtEl>
                                          <p:spTgt spid="259403"/>
                                        </p:tgtEl>
                                        <p:attrNameLst>
                                          <p:attrName>ppt_w</p:attrName>
                                        </p:attrNameLst>
                                      </p:cBhvr>
                                      <p:tavLst>
                                        <p:tav tm="0">
                                          <p:val>
                                            <p:fltVal val="0"/>
                                          </p:val>
                                        </p:tav>
                                        <p:tav tm="100000">
                                          <p:val>
                                            <p:strVal val="#ppt_w"/>
                                          </p:val>
                                        </p:tav>
                                      </p:tavLst>
                                    </p:anim>
                                    <p:anim calcmode="lin" valueType="num">
                                      <p:cBhvr>
                                        <p:cTn id="76" dur="1000" fill="hold"/>
                                        <p:tgtEl>
                                          <p:spTgt spid="259403"/>
                                        </p:tgtEl>
                                        <p:attrNameLst>
                                          <p:attrName>ppt_h</p:attrName>
                                        </p:attrNameLst>
                                      </p:cBhvr>
                                      <p:tavLst>
                                        <p:tav tm="0">
                                          <p:val>
                                            <p:fltVal val="0"/>
                                          </p:val>
                                        </p:tav>
                                        <p:tav tm="100000">
                                          <p:val>
                                            <p:strVal val="#ppt_h"/>
                                          </p:val>
                                        </p:tav>
                                      </p:tavLst>
                                    </p:anim>
                                    <p:animEffect transition="in" filter="fade">
                                      <p:cBhvr>
                                        <p:cTn id="77" dur="1000"/>
                                        <p:tgtEl>
                                          <p:spTgt spid="259403"/>
                                        </p:tgtEl>
                                      </p:cBhvr>
                                    </p:animEffect>
                                  </p:childTnLst>
                                </p:cTn>
                              </p:par>
                            </p:childTnLst>
                          </p:cTn>
                        </p:par>
                        <p:par>
                          <p:cTn id="78" fill="hold" nodeType="afterGroup">
                            <p:stCondLst>
                              <p:cond delay="1000"/>
                            </p:stCondLst>
                            <p:childTnLst>
                              <p:par>
                                <p:cTn id="79" presetID="53" presetClass="entr" presetSubtype="0" fill="hold" nodeType="afterEffect">
                                  <p:stCondLst>
                                    <p:cond delay="0"/>
                                  </p:stCondLst>
                                  <p:childTnLst>
                                    <p:set>
                                      <p:cBhvr>
                                        <p:cTn id="80" dur="1" fill="hold">
                                          <p:stCondLst>
                                            <p:cond delay="0"/>
                                          </p:stCondLst>
                                        </p:cTn>
                                        <p:tgtEl>
                                          <p:spTgt spid="259404"/>
                                        </p:tgtEl>
                                        <p:attrNameLst>
                                          <p:attrName>style.visibility</p:attrName>
                                        </p:attrNameLst>
                                      </p:cBhvr>
                                      <p:to>
                                        <p:strVal val="visible"/>
                                      </p:to>
                                    </p:set>
                                    <p:anim calcmode="lin" valueType="num">
                                      <p:cBhvr>
                                        <p:cTn id="81" dur="1000" fill="hold"/>
                                        <p:tgtEl>
                                          <p:spTgt spid="259404"/>
                                        </p:tgtEl>
                                        <p:attrNameLst>
                                          <p:attrName>ppt_w</p:attrName>
                                        </p:attrNameLst>
                                      </p:cBhvr>
                                      <p:tavLst>
                                        <p:tav tm="0">
                                          <p:val>
                                            <p:fltVal val="0"/>
                                          </p:val>
                                        </p:tav>
                                        <p:tav tm="100000">
                                          <p:val>
                                            <p:strVal val="#ppt_w"/>
                                          </p:val>
                                        </p:tav>
                                      </p:tavLst>
                                    </p:anim>
                                    <p:anim calcmode="lin" valueType="num">
                                      <p:cBhvr>
                                        <p:cTn id="82" dur="1000" fill="hold"/>
                                        <p:tgtEl>
                                          <p:spTgt spid="259404"/>
                                        </p:tgtEl>
                                        <p:attrNameLst>
                                          <p:attrName>ppt_h</p:attrName>
                                        </p:attrNameLst>
                                      </p:cBhvr>
                                      <p:tavLst>
                                        <p:tav tm="0">
                                          <p:val>
                                            <p:fltVal val="0"/>
                                          </p:val>
                                        </p:tav>
                                        <p:tav tm="100000">
                                          <p:val>
                                            <p:strVal val="#ppt_h"/>
                                          </p:val>
                                        </p:tav>
                                      </p:tavLst>
                                    </p:anim>
                                    <p:animEffect transition="in" filter="fade">
                                      <p:cBhvr>
                                        <p:cTn id="83" dur="1000"/>
                                        <p:tgtEl>
                                          <p:spTgt spid="259404"/>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259394"/>
                                        </p:tgtEl>
                                        <p:attrNameLst>
                                          <p:attrName>style.visibility</p:attrName>
                                        </p:attrNameLst>
                                      </p:cBhvr>
                                      <p:to>
                                        <p:strVal val="visible"/>
                                      </p:to>
                                    </p:set>
                                    <p:anim calcmode="lin" valueType="num">
                                      <p:cBhvr>
                                        <p:cTn id="88" dur="500" fill="hold"/>
                                        <p:tgtEl>
                                          <p:spTgt spid="259394"/>
                                        </p:tgtEl>
                                        <p:attrNameLst>
                                          <p:attrName>ppt_w</p:attrName>
                                        </p:attrNameLst>
                                      </p:cBhvr>
                                      <p:tavLst>
                                        <p:tav tm="0">
                                          <p:val>
                                            <p:fltVal val="0"/>
                                          </p:val>
                                        </p:tav>
                                        <p:tav tm="100000">
                                          <p:val>
                                            <p:strVal val="#ppt_w"/>
                                          </p:val>
                                        </p:tav>
                                      </p:tavLst>
                                    </p:anim>
                                    <p:anim calcmode="lin" valueType="num">
                                      <p:cBhvr>
                                        <p:cTn id="89" dur="500" fill="hold"/>
                                        <p:tgtEl>
                                          <p:spTgt spid="259394"/>
                                        </p:tgtEl>
                                        <p:attrNameLst>
                                          <p:attrName>ppt_h</p:attrName>
                                        </p:attrNameLst>
                                      </p:cBhvr>
                                      <p:tavLst>
                                        <p:tav tm="0">
                                          <p:val>
                                            <p:fltVal val="0"/>
                                          </p:val>
                                        </p:tav>
                                        <p:tav tm="100000">
                                          <p:val>
                                            <p:strVal val="#ppt_h"/>
                                          </p:val>
                                        </p:tav>
                                      </p:tavLst>
                                    </p:anim>
                                    <p:animEffect transition="in" filter="fade">
                                      <p:cBhvr>
                                        <p:cTn id="90" dur="500"/>
                                        <p:tgtEl>
                                          <p:spTgt spid="2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262" grpId="0" animBg="1"/>
      <p:bldP spid="259265" grpId="0"/>
      <p:bldP spid="25939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466725" y="188913"/>
            <a:ext cx="78819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Exemple de l’effet du repliement de spectre</a:t>
            </a:r>
          </a:p>
        </p:txBody>
      </p:sp>
      <p:grpSp>
        <p:nvGrpSpPr>
          <p:cNvPr id="261170" name="Group 50"/>
          <p:cNvGrpSpPr>
            <a:grpSpLocks/>
          </p:cNvGrpSpPr>
          <p:nvPr/>
        </p:nvGrpSpPr>
        <p:grpSpPr bwMode="auto">
          <a:xfrm>
            <a:off x="4427538" y="2133600"/>
            <a:ext cx="2767012" cy="1014413"/>
            <a:chOff x="2789" y="1344"/>
            <a:chExt cx="1743" cy="639"/>
          </a:xfrm>
        </p:grpSpPr>
        <p:sp>
          <p:nvSpPr>
            <p:cNvPr id="59430" name="Line 31"/>
            <p:cNvSpPr>
              <a:spLocks noChangeShapeType="1"/>
            </p:cNvSpPr>
            <p:nvPr/>
          </p:nvSpPr>
          <p:spPr bwMode="auto">
            <a:xfrm flipH="1" flipV="1">
              <a:off x="3152" y="1344"/>
              <a:ext cx="272" cy="453"/>
            </a:xfrm>
            <a:prstGeom prst="line">
              <a:avLst/>
            </a:prstGeom>
            <a:noFill/>
            <a:ln w="9525">
              <a:solidFill>
                <a:srgbClr val="E4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9431" name="Line 32"/>
            <p:cNvSpPr>
              <a:spLocks noChangeShapeType="1"/>
            </p:cNvSpPr>
            <p:nvPr/>
          </p:nvSpPr>
          <p:spPr bwMode="auto">
            <a:xfrm flipH="1">
              <a:off x="2789" y="1797"/>
              <a:ext cx="635" cy="136"/>
            </a:xfrm>
            <a:prstGeom prst="line">
              <a:avLst/>
            </a:prstGeom>
            <a:noFill/>
            <a:ln w="9525">
              <a:solidFill>
                <a:srgbClr val="E4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9432" name="Text Box 33"/>
            <p:cNvSpPr txBox="1">
              <a:spLocks noChangeArrowheads="1"/>
            </p:cNvSpPr>
            <p:nvPr/>
          </p:nvSpPr>
          <p:spPr bwMode="auto">
            <a:xfrm>
              <a:off x="3379" y="1752"/>
              <a:ext cx="11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Échantillonnage</a:t>
              </a:r>
            </a:p>
          </p:txBody>
        </p:sp>
      </p:grpSp>
      <p:grpSp>
        <p:nvGrpSpPr>
          <p:cNvPr id="261144" name="Group 21"/>
          <p:cNvGrpSpPr>
            <a:grpSpLocks/>
          </p:cNvGrpSpPr>
          <p:nvPr/>
        </p:nvGrpSpPr>
        <p:grpSpPr bwMode="auto">
          <a:xfrm>
            <a:off x="1684338" y="1947863"/>
            <a:ext cx="3983037" cy="1376362"/>
            <a:chOff x="1292" y="1389"/>
            <a:chExt cx="3448" cy="1361"/>
          </a:xfrm>
        </p:grpSpPr>
        <p:sp>
          <p:nvSpPr>
            <p:cNvPr id="59428" name="Freeform 22"/>
            <p:cNvSpPr>
              <a:spLocks/>
            </p:cNvSpPr>
            <p:nvPr/>
          </p:nvSpPr>
          <p:spPr bwMode="auto">
            <a:xfrm>
              <a:off x="1292" y="1389"/>
              <a:ext cx="1724" cy="1361"/>
            </a:xfrm>
            <a:custGeom>
              <a:avLst/>
              <a:gdLst>
                <a:gd name="T0" fmla="*/ 0 w 1724"/>
                <a:gd name="T1" fmla="*/ 0 h 1361"/>
                <a:gd name="T2" fmla="*/ 590 w 1724"/>
                <a:gd name="T3" fmla="*/ 272 h 1361"/>
                <a:gd name="T4" fmla="*/ 1089 w 1724"/>
                <a:gd name="T5" fmla="*/ 1179 h 1361"/>
                <a:gd name="T6" fmla="*/ 1724 w 1724"/>
                <a:gd name="T7" fmla="*/ 1361 h 1361"/>
                <a:gd name="T8" fmla="*/ 0 60000 65536"/>
                <a:gd name="T9" fmla="*/ 0 60000 65536"/>
                <a:gd name="T10" fmla="*/ 0 60000 65536"/>
                <a:gd name="T11" fmla="*/ 0 60000 65536"/>
                <a:gd name="T12" fmla="*/ 0 w 1724"/>
                <a:gd name="T13" fmla="*/ 0 h 1361"/>
                <a:gd name="T14" fmla="*/ 1724 w 1724"/>
                <a:gd name="T15" fmla="*/ 1361 h 1361"/>
              </a:gdLst>
              <a:ahLst/>
              <a:cxnLst>
                <a:cxn ang="T8">
                  <a:pos x="T0" y="T1"/>
                </a:cxn>
                <a:cxn ang="T9">
                  <a:pos x="T2" y="T3"/>
                </a:cxn>
                <a:cxn ang="T10">
                  <a:pos x="T4" y="T5"/>
                </a:cxn>
                <a:cxn ang="T11">
                  <a:pos x="T6" y="T7"/>
                </a:cxn>
              </a:cxnLst>
              <a:rect l="T12" t="T13" r="T14" b="T15"/>
              <a:pathLst>
                <a:path w="1724" h="1361">
                  <a:moveTo>
                    <a:pt x="0" y="0"/>
                  </a:moveTo>
                  <a:cubicBezTo>
                    <a:pt x="204" y="38"/>
                    <a:pt x="409" y="76"/>
                    <a:pt x="590" y="272"/>
                  </a:cubicBezTo>
                  <a:cubicBezTo>
                    <a:pt x="771" y="468"/>
                    <a:pt x="900" y="997"/>
                    <a:pt x="1089" y="1179"/>
                  </a:cubicBezTo>
                  <a:cubicBezTo>
                    <a:pt x="1278" y="1361"/>
                    <a:pt x="1501" y="1361"/>
                    <a:pt x="1724" y="1361"/>
                  </a:cubicBezTo>
                </a:path>
              </a:pathLst>
            </a:custGeom>
            <a:noFill/>
            <a:ln w="38100">
              <a:solidFill>
                <a:srgbClr val="0099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9429" name="Freeform 23"/>
            <p:cNvSpPr>
              <a:spLocks/>
            </p:cNvSpPr>
            <p:nvPr/>
          </p:nvSpPr>
          <p:spPr bwMode="auto">
            <a:xfrm flipV="1">
              <a:off x="3016" y="1389"/>
              <a:ext cx="1724" cy="1361"/>
            </a:xfrm>
            <a:custGeom>
              <a:avLst/>
              <a:gdLst>
                <a:gd name="T0" fmla="*/ 0 w 1724"/>
                <a:gd name="T1" fmla="*/ 0 h 1361"/>
                <a:gd name="T2" fmla="*/ 590 w 1724"/>
                <a:gd name="T3" fmla="*/ 272 h 1361"/>
                <a:gd name="T4" fmla="*/ 1089 w 1724"/>
                <a:gd name="T5" fmla="*/ 1179 h 1361"/>
                <a:gd name="T6" fmla="*/ 1724 w 1724"/>
                <a:gd name="T7" fmla="*/ 1361 h 1361"/>
                <a:gd name="T8" fmla="*/ 0 60000 65536"/>
                <a:gd name="T9" fmla="*/ 0 60000 65536"/>
                <a:gd name="T10" fmla="*/ 0 60000 65536"/>
                <a:gd name="T11" fmla="*/ 0 60000 65536"/>
                <a:gd name="T12" fmla="*/ 0 w 1724"/>
                <a:gd name="T13" fmla="*/ 0 h 1361"/>
                <a:gd name="T14" fmla="*/ 1724 w 1724"/>
                <a:gd name="T15" fmla="*/ 1361 h 1361"/>
              </a:gdLst>
              <a:ahLst/>
              <a:cxnLst>
                <a:cxn ang="T8">
                  <a:pos x="T0" y="T1"/>
                </a:cxn>
                <a:cxn ang="T9">
                  <a:pos x="T2" y="T3"/>
                </a:cxn>
                <a:cxn ang="T10">
                  <a:pos x="T4" y="T5"/>
                </a:cxn>
                <a:cxn ang="T11">
                  <a:pos x="T6" y="T7"/>
                </a:cxn>
              </a:cxnLst>
              <a:rect l="T12" t="T13" r="T14" b="T15"/>
              <a:pathLst>
                <a:path w="1724" h="1361">
                  <a:moveTo>
                    <a:pt x="0" y="0"/>
                  </a:moveTo>
                  <a:cubicBezTo>
                    <a:pt x="204" y="38"/>
                    <a:pt x="409" y="76"/>
                    <a:pt x="590" y="272"/>
                  </a:cubicBezTo>
                  <a:cubicBezTo>
                    <a:pt x="771" y="468"/>
                    <a:pt x="900" y="997"/>
                    <a:pt x="1089" y="1179"/>
                  </a:cubicBezTo>
                  <a:cubicBezTo>
                    <a:pt x="1278" y="1361"/>
                    <a:pt x="1501" y="1361"/>
                    <a:pt x="1724" y="1361"/>
                  </a:cubicBezTo>
                </a:path>
              </a:pathLst>
            </a:custGeom>
            <a:noFill/>
            <a:ln w="38100">
              <a:solidFill>
                <a:srgbClr val="009900"/>
              </a:solidFill>
              <a:prstDash val="dash"/>
              <a:round/>
              <a:headEnd/>
              <a:tailEnd/>
            </a:ln>
            <a:extLst>
              <a:ext uri="{909E8E84-426E-40DD-AFC4-6F175D3DCCD1}">
                <a14:hiddenFill xmlns:a14="http://schemas.microsoft.com/office/drawing/2010/main">
                  <a:solidFill>
                    <a:srgbClr val="FFFFFF"/>
                  </a:solidFill>
                </a14:hiddenFill>
              </a:ext>
            </a:extLst>
          </p:spPr>
          <p:txBody>
            <a:bodyPr rot="10800000"/>
            <a:lstStyle/>
            <a:p>
              <a:endParaRPr lang="fr-FR"/>
            </a:p>
          </p:txBody>
        </p:sp>
      </p:grpSp>
      <p:grpSp>
        <p:nvGrpSpPr>
          <p:cNvPr id="59397" name="Group 45"/>
          <p:cNvGrpSpPr>
            <a:grpSpLocks/>
          </p:cNvGrpSpPr>
          <p:nvPr/>
        </p:nvGrpSpPr>
        <p:grpSpPr bwMode="auto">
          <a:xfrm>
            <a:off x="898525" y="1581150"/>
            <a:ext cx="5411788" cy="2063750"/>
            <a:chOff x="566" y="996"/>
            <a:chExt cx="3409" cy="1300"/>
          </a:xfrm>
        </p:grpSpPr>
        <p:sp>
          <p:nvSpPr>
            <p:cNvPr id="59409" name="Line 3"/>
            <p:cNvSpPr>
              <a:spLocks noChangeShapeType="1"/>
            </p:cNvSpPr>
            <p:nvPr/>
          </p:nvSpPr>
          <p:spPr bwMode="auto">
            <a:xfrm flipV="1">
              <a:off x="698" y="996"/>
              <a:ext cx="0" cy="13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9410" name="Line 4"/>
            <p:cNvSpPr>
              <a:spLocks noChangeShapeType="1"/>
            </p:cNvSpPr>
            <p:nvPr/>
          </p:nvSpPr>
          <p:spPr bwMode="auto">
            <a:xfrm>
              <a:off x="566" y="1660"/>
              <a:ext cx="3268" cy="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59411" name="Group 5"/>
            <p:cNvGrpSpPr>
              <a:grpSpLocks/>
            </p:cNvGrpSpPr>
            <p:nvPr/>
          </p:nvGrpSpPr>
          <p:grpSpPr bwMode="auto">
            <a:xfrm>
              <a:off x="698" y="1227"/>
              <a:ext cx="2509" cy="867"/>
              <a:chOff x="1066" y="1389"/>
              <a:chExt cx="4989" cy="1361"/>
            </a:xfrm>
          </p:grpSpPr>
          <p:grpSp>
            <p:nvGrpSpPr>
              <p:cNvPr id="59413" name="Group 6"/>
              <p:cNvGrpSpPr>
                <a:grpSpLocks/>
              </p:cNvGrpSpPr>
              <p:nvPr/>
            </p:nvGrpSpPr>
            <p:grpSpPr bwMode="auto">
              <a:xfrm>
                <a:off x="1066" y="1389"/>
                <a:ext cx="998" cy="1361"/>
                <a:chOff x="1066" y="1389"/>
                <a:chExt cx="998" cy="1361"/>
              </a:xfrm>
            </p:grpSpPr>
            <p:sp>
              <p:nvSpPr>
                <p:cNvPr id="59426" name="Freeform 7"/>
                <p:cNvSpPr>
                  <a:spLocks/>
                </p:cNvSpPr>
                <p:nvPr/>
              </p:nvSpPr>
              <p:spPr bwMode="auto">
                <a:xfrm>
                  <a:off x="1066" y="206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9427" name="Freeform 8"/>
                <p:cNvSpPr>
                  <a:spLocks/>
                </p:cNvSpPr>
                <p:nvPr/>
              </p:nvSpPr>
              <p:spPr bwMode="auto">
                <a:xfrm flipV="1">
                  <a:off x="1565" y="138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fr-FR"/>
                </a:p>
              </p:txBody>
            </p:sp>
          </p:grpSp>
          <p:grpSp>
            <p:nvGrpSpPr>
              <p:cNvPr id="59414" name="Group 9"/>
              <p:cNvGrpSpPr>
                <a:grpSpLocks/>
              </p:cNvGrpSpPr>
              <p:nvPr/>
            </p:nvGrpSpPr>
            <p:grpSpPr bwMode="auto">
              <a:xfrm>
                <a:off x="2063" y="1389"/>
                <a:ext cx="998" cy="1361"/>
                <a:chOff x="1066" y="1389"/>
                <a:chExt cx="998" cy="1361"/>
              </a:xfrm>
            </p:grpSpPr>
            <p:sp>
              <p:nvSpPr>
                <p:cNvPr id="59424" name="Freeform 10"/>
                <p:cNvSpPr>
                  <a:spLocks/>
                </p:cNvSpPr>
                <p:nvPr/>
              </p:nvSpPr>
              <p:spPr bwMode="auto">
                <a:xfrm>
                  <a:off x="1066" y="206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9425" name="Freeform 11"/>
                <p:cNvSpPr>
                  <a:spLocks/>
                </p:cNvSpPr>
                <p:nvPr/>
              </p:nvSpPr>
              <p:spPr bwMode="auto">
                <a:xfrm flipV="1">
                  <a:off x="1565" y="138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fr-FR"/>
                </a:p>
              </p:txBody>
            </p:sp>
          </p:grpSp>
          <p:grpSp>
            <p:nvGrpSpPr>
              <p:cNvPr id="59415" name="Group 12"/>
              <p:cNvGrpSpPr>
                <a:grpSpLocks/>
              </p:cNvGrpSpPr>
              <p:nvPr/>
            </p:nvGrpSpPr>
            <p:grpSpPr bwMode="auto">
              <a:xfrm>
                <a:off x="3060" y="1389"/>
                <a:ext cx="998" cy="1361"/>
                <a:chOff x="1066" y="1389"/>
                <a:chExt cx="998" cy="1361"/>
              </a:xfrm>
            </p:grpSpPr>
            <p:sp>
              <p:nvSpPr>
                <p:cNvPr id="59422" name="Freeform 13"/>
                <p:cNvSpPr>
                  <a:spLocks/>
                </p:cNvSpPr>
                <p:nvPr/>
              </p:nvSpPr>
              <p:spPr bwMode="auto">
                <a:xfrm>
                  <a:off x="1066" y="206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9423" name="Freeform 14"/>
                <p:cNvSpPr>
                  <a:spLocks/>
                </p:cNvSpPr>
                <p:nvPr/>
              </p:nvSpPr>
              <p:spPr bwMode="auto">
                <a:xfrm flipV="1">
                  <a:off x="1565" y="138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fr-FR"/>
                </a:p>
              </p:txBody>
            </p:sp>
          </p:grpSp>
          <p:grpSp>
            <p:nvGrpSpPr>
              <p:cNvPr id="59416" name="Group 15"/>
              <p:cNvGrpSpPr>
                <a:grpSpLocks/>
              </p:cNvGrpSpPr>
              <p:nvPr/>
            </p:nvGrpSpPr>
            <p:grpSpPr bwMode="auto">
              <a:xfrm>
                <a:off x="4057" y="1389"/>
                <a:ext cx="998" cy="1361"/>
                <a:chOff x="1066" y="1389"/>
                <a:chExt cx="998" cy="1361"/>
              </a:xfrm>
            </p:grpSpPr>
            <p:sp>
              <p:nvSpPr>
                <p:cNvPr id="59420" name="Freeform 16"/>
                <p:cNvSpPr>
                  <a:spLocks/>
                </p:cNvSpPr>
                <p:nvPr/>
              </p:nvSpPr>
              <p:spPr bwMode="auto">
                <a:xfrm>
                  <a:off x="1066" y="206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9421" name="Freeform 17"/>
                <p:cNvSpPr>
                  <a:spLocks/>
                </p:cNvSpPr>
                <p:nvPr/>
              </p:nvSpPr>
              <p:spPr bwMode="auto">
                <a:xfrm flipV="1">
                  <a:off x="1565" y="138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fr-FR"/>
                </a:p>
              </p:txBody>
            </p:sp>
          </p:grpSp>
          <p:grpSp>
            <p:nvGrpSpPr>
              <p:cNvPr id="59417" name="Group 18"/>
              <p:cNvGrpSpPr>
                <a:grpSpLocks/>
              </p:cNvGrpSpPr>
              <p:nvPr/>
            </p:nvGrpSpPr>
            <p:grpSpPr bwMode="auto">
              <a:xfrm>
                <a:off x="5057" y="1389"/>
                <a:ext cx="998" cy="1361"/>
                <a:chOff x="1066" y="1389"/>
                <a:chExt cx="998" cy="1361"/>
              </a:xfrm>
            </p:grpSpPr>
            <p:sp>
              <p:nvSpPr>
                <p:cNvPr id="59418" name="Freeform 19"/>
                <p:cNvSpPr>
                  <a:spLocks/>
                </p:cNvSpPr>
                <p:nvPr/>
              </p:nvSpPr>
              <p:spPr bwMode="auto">
                <a:xfrm>
                  <a:off x="1066" y="206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9419" name="Freeform 20"/>
                <p:cNvSpPr>
                  <a:spLocks/>
                </p:cNvSpPr>
                <p:nvPr/>
              </p:nvSpPr>
              <p:spPr bwMode="auto">
                <a:xfrm flipV="1">
                  <a:off x="1565" y="1389"/>
                  <a:ext cx="499" cy="681"/>
                </a:xfrm>
                <a:custGeom>
                  <a:avLst/>
                  <a:gdLst>
                    <a:gd name="T0" fmla="*/ 0 w 499"/>
                    <a:gd name="T1" fmla="*/ 0 h 635"/>
                    <a:gd name="T2" fmla="*/ 226 w 499"/>
                    <a:gd name="T3" fmla="*/ 966 h 635"/>
                    <a:gd name="T4" fmla="*/ 499 w 499"/>
                    <a:gd name="T5" fmla="*/ 0 h 635"/>
                    <a:gd name="T6" fmla="*/ 0 60000 65536"/>
                    <a:gd name="T7" fmla="*/ 0 60000 65536"/>
                    <a:gd name="T8" fmla="*/ 0 60000 65536"/>
                    <a:gd name="T9" fmla="*/ 0 w 499"/>
                    <a:gd name="T10" fmla="*/ 0 h 635"/>
                    <a:gd name="T11" fmla="*/ 499 w 499"/>
                    <a:gd name="T12" fmla="*/ 635 h 635"/>
                  </a:gdLst>
                  <a:ahLst/>
                  <a:cxnLst>
                    <a:cxn ang="T6">
                      <a:pos x="T0" y="T1"/>
                    </a:cxn>
                    <a:cxn ang="T7">
                      <a:pos x="T2" y="T3"/>
                    </a:cxn>
                    <a:cxn ang="T8">
                      <a:pos x="T4" y="T5"/>
                    </a:cxn>
                  </a:cxnLst>
                  <a:rect l="T9" t="T10" r="T11" b="T12"/>
                  <a:pathLst>
                    <a:path w="499" h="635">
                      <a:moveTo>
                        <a:pt x="0" y="0"/>
                      </a:moveTo>
                      <a:cubicBezTo>
                        <a:pt x="71" y="317"/>
                        <a:pt x="143" y="635"/>
                        <a:pt x="226" y="635"/>
                      </a:cubicBezTo>
                      <a:cubicBezTo>
                        <a:pt x="309" y="635"/>
                        <a:pt x="453" y="106"/>
                        <a:pt x="499"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fr-FR"/>
                </a:p>
              </p:txBody>
            </p:sp>
          </p:grpSp>
        </p:grpSp>
        <p:sp>
          <p:nvSpPr>
            <p:cNvPr id="59412" name="Text Box 34"/>
            <p:cNvSpPr txBox="1">
              <a:spLocks noChangeArrowheads="1"/>
            </p:cNvSpPr>
            <p:nvPr/>
          </p:nvSpPr>
          <p:spPr bwMode="auto">
            <a:xfrm>
              <a:off x="3791" y="1572"/>
              <a:ext cx="1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grpSp>
      <p:sp>
        <p:nvSpPr>
          <p:cNvPr id="59398" name="Text Box 30"/>
          <p:cNvSpPr txBox="1">
            <a:spLocks noChangeArrowheads="1"/>
          </p:cNvSpPr>
          <p:nvPr/>
        </p:nvSpPr>
        <p:spPr bwMode="auto">
          <a:xfrm>
            <a:off x="755650" y="836613"/>
            <a:ext cx="77771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Si on a un signal sinusoïdal de fréquence (Fmax) supérieure à la moitié de la fréquence d’échantillonnage (Fe).</a:t>
            </a:r>
          </a:p>
        </p:txBody>
      </p:sp>
      <p:sp>
        <p:nvSpPr>
          <p:cNvPr id="59399"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35C0E3F3-0770-405D-B008-44C39299BBDB}" type="slidenum">
              <a:rPr lang="fr-FR" sz="1200">
                <a:solidFill>
                  <a:schemeClr val="tx1">
                    <a:lumMod val="50000"/>
                    <a:lumOff val="50000"/>
                  </a:schemeClr>
                </a:solidFill>
              </a:rPr>
              <a:pPr algn="r">
                <a:defRPr/>
              </a:pPr>
              <a:t>52</a:t>
            </a:fld>
            <a:endParaRPr lang="fr-FR" sz="1200" dirty="0">
              <a:solidFill>
                <a:schemeClr val="tx1">
                  <a:lumMod val="50000"/>
                  <a:lumOff val="50000"/>
                </a:schemeClr>
              </a:solidFill>
            </a:endParaRPr>
          </a:p>
        </p:txBody>
      </p:sp>
      <p:sp>
        <p:nvSpPr>
          <p:cNvPr id="59403" name="Oval 26"/>
          <p:cNvSpPr>
            <a:spLocks noChangeArrowheads="1"/>
          </p:cNvSpPr>
          <p:nvPr/>
        </p:nvSpPr>
        <p:spPr bwMode="auto">
          <a:xfrm>
            <a:off x="2908300" y="3105150"/>
            <a:ext cx="104775" cy="92075"/>
          </a:xfrm>
          <a:prstGeom prst="ellipse">
            <a:avLst/>
          </a:prstGeom>
          <a:solidFill>
            <a:srgbClr val="E40000"/>
          </a:solidFill>
          <a:ln w="9525">
            <a:solidFill>
              <a:schemeClr val="tx1"/>
            </a:solidFill>
            <a:round/>
            <a:headEnd/>
            <a:tailEnd/>
          </a:ln>
        </p:spPr>
        <p:txBody>
          <a:bodyPr wrap="none" anchor="ctr"/>
          <a:lstStyle/>
          <a:p>
            <a:pPr algn="ctr"/>
            <a:endParaRPr lang="fr-FR" sz="1800"/>
          </a:p>
        </p:txBody>
      </p:sp>
      <p:sp>
        <p:nvSpPr>
          <p:cNvPr id="59404" name="Oval 25"/>
          <p:cNvSpPr>
            <a:spLocks noChangeArrowheads="1"/>
          </p:cNvSpPr>
          <p:nvPr/>
        </p:nvSpPr>
        <p:spPr bwMode="auto">
          <a:xfrm>
            <a:off x="2319338" y="2176463"/>
            <a:ext cx="104775" cy="92075"/>
          </a:xfrm>
          <a:prstGeom prst="ellipse">
            <a:avLst/>
          </a:prstGeom>
          <a:solidFill>
            <a:srgbClr val="E40000"/>
          </a:solidFill>
          <a:ln w="9525">
            <a:solidFill>
              <a:schemeClr val="tx1"/>
            </a:solidFill>
            <a:round/>
            <a:headEnd/>
            <a:tailEnd/>
          </a:ln>
        </p:spPr>
        <p:txBody>
          <a:bodyPr wrap="none" anchor="ctr"/>
          <a:lstStyle/>
          <a:p>
            <a:pPr algn="ctr"/>
            <a:endParaRPr lang="fr-FR" sz="1800"/>
          </a:p>
        </p:txBody>
      </p:sp>
      <p:sp>
        <p:nvSpPr>
          <p:cNvPr id="59405" name="Oval 24"/>
          <p:cNvSpPr>
            <a:spLocks noChangeArrowheads="1"/>
          </p:cNvSpPr>
          <p:nvPr/>
        </p:nvSpPr>
        <p:spPr bwMode="auto">
          <a:xfrm>
            <a:off x="1631950" y="1901825"/>
            <a:ext cx="104775" cy="92075"/>
          </a:xfrm>
          <a:prstGeom prst="ellipse">
            <a:avLst/>
          </a:prstGeom>
          <a:solidFill>
            <a:srgbClr val="E40000"/>
          </a:solidFill>
          <a:ln w="9525">
            <a:solidFill>
              <a:schemeClr val="tx1"/>
            </a:solidFill>
            <a:round/>
            <a:headEnd/>
            <a:tailEnd/>
          </a:ln>
        </p:spPr>
        <p:txBody>
          <a:bodyPr wrap="none" anchor="ctr"/>
          <a:lstStyle/>
          <a:p>
            <a:pPr algn="ctr"/>
            <a:endParaRPr lang="fr-FR" sz="1800"/>
          </a:p>
        </p:txBody>
      </p:sp>
      <p:sp>
        <p:nvSpPr>
          <p:cNvPr id="59406" name="Oval 27"/>
          <p:cNvSpPr>
            <a:spLocks noChangeArrowheads="1"/>
          </p:cNvSpPr>
          <p:nvPr/>
        </p:nvSpPr>
        <p:spPr bwMode="auto">
          <a:xfrm>
            <a:off x="3640138" y="3278188"/>
            <a:ext cx="104775" cy="92075"/>
          </a:xfrm>
          <a:prstGeom prst="ellipse">
            <a:avLst/>
          </a:prstGeom>
          <a:solidFill>
            <a:srgbClr val="E40000"/>
          </a:solidFill>
          <a:ln w="9525">
            <a:solidFill>
              <a:schemeClr val="tx1"/>
            </a:solidFill>
            <a:round/>
            <a:headEnd/>
            <a:tailEnd/>
          </a:ln>
        </p:spPr>
        <p:txBody>
          <a:bodyPr wrap="none" anchor="ctr"/>
          <a:lstStyle/>
          <a:p>
            <a:pPr algn="ctr"/>
            <a:endParaRPr lang="fr-FR" sz="1800"/>
          </a:p>
        </p:txBody>
      </p:sp>
      <p:sp>
        <p:nvSpPr>
          <p:cNvPr id="59407" name="Oval 28"/>
          <p:cNvSpPr>
            <a:spLocks noChangeArrowheads="1"/>
          </p:cNvSpPr>
          <p:nvPr/>
        </p:nvSpPr>
        <p:spPr bwMode="auto">
          <a:xfrm>
            <a:off x="4303713" y="2973388"/>
            <a:ext cx="104775" cy="92075"/>
          </a:xfrm>
          <a:prstGeom prst="ellipse">
            <a:avLst/>
          </a:prstGeom>
          <a:solidFill>
            <a:srgbClr val="E40000"/>
          </a:solidFill>
          <a:ln w="9525">
            <a:solidFill>
              <a:schemeClr val="tx1"/>
            </a:solidFill>
            <a:round/>
            <a:headEnd/>
            <a:tailEnd/>
          </a:ln>
        </p:spPr>
        <p:txBody>
          <a:bodyPr wrap="none" anchor="ctr"/>
          <a:lstStyle/>
          <a:p>
            <a:pPr algn="ctr"/>
            <a:endParaRPr lang="fr-FR" sz="1800"/>
          </a:p>
        </p:txBody>
      </p:sp>
      <p:sp>
        <p:nvSpPr>
          <p:cNvPr id="59408" name="Oval 29"/>
          <p:cNvSpPr>
            <a:spLocks noChangeArrowheads="1"/>
          </p:cNvSpPr>
          <p:nvPr/>
        </p:nvSpPr>
        <p:spPr bwMode="auto">
          <a:xfrm>
            <a:off x="4924425" y="2054225"/>
            <a:ext cx="104775" cy="92075"/>
          </a:xfrm>
          <a:prstGeom prst="ellipse">
            <a:avLst/>
          </a:prstGeom>
          <a:solidFill>
            <a:srgbClr val="E40000"/>
          </a:solidFill>
          <a:ln w="9525">
            <a:solidFill>
              <a:schemeClr val="tx1"/>
            </a:solidFill>
            <a:round/>
            <a:headEnd/>
            <a:tailEnd/>
          </a:ln>
        </p:spPr>
        <p:txBody>
          <a:bodyPr wrap="none" anchor="ctr"/>
          <a:lstStyle/>
          <a:p>
            <a:pPr algn="ctr"/>
            <a:endParaRPr lang="fr-FR" sz="1800"/>
          </a:p>
        </p:txBody>
      </p:sp>
      <p:sp>
        <p:nvSpPr>
          <p:cNvPr id="261169" name="Text Box 49"/>
          <p:cNvSpPr txBox="1">
            <a:spLocks noChangeArrowheads="1"/>
          </p:cNvSpPr>
          <p:nvPr/>
        </p:nvSpPr>
        <p:spPr bwMode="auto">
          <a:xfrm>
            <a:off x="539750" y="3716338"/>
            <a:ext cx="8280400" cy="215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Le </a:t>
            </a:r>
            <a:r>
              <a:rPr lang="fr-FR" sz="1800" b="1">
                <a:solidFill>
                  <a:srgbClr val="008000"/>
                </a:solidFill>
              </a:rPr>
              <a:t>signal vert</a:t>
            </a:r>
            <a:r>
              <a:rPr lang="fr-FR" sz="1800"/>
              <a:t> n’est pas une « image » correcte du signal initial!!! 	        La fréquence de ce signal n’est pas forcément présente dans le signal initial.</a:t>
            </a:r>
          </a:p>
          <a:p>
            <a:pPr eaLnBrk="1" hangingPunct="1">
              <a:spcBef>
                <a:spcPct val="50000"/>
              </a:spcBef>
            </a:pPr>
            <a:endParaRPr lang="fr-FR" sz="1200"/>
          </a:p>
          <a:p>
            <a:pPr eaLnBrk="1" hangingPunct="1">
              <a:spcBef>
                <a:spcPct val="50000"/>
              </a:spcBef>
            </a:pPr>
            <a:r>
              <a:rPr lang="fr-FR" sz="1800"/>
              <a:t>Il faut donc augmenter la fréquence d’échantillonnage Fe mais ce n’est pas suffisant. En fait, il sera nécessaire de filtrer le signal d’entrée afin de limiter sa bande passante (F</a:t>
            </a:r>
            <a:r>
              <a:rPr lang="fr-FR" sz="1800" baseline="-25000"/>
              <a:t>max</a:t>
            </a:r>
            <a:r>
              <a:rPr lang="fr-FR" sz="1800"/>
              <a:t> = F</a:t>
            </a:r>
            <a:r>
              <a:rPr lang="fr-FR" sz="1800" baseline="-25000"/>
              <a:t>utile</a:t>
            </a:r>
            <a:r>
              <a:rPr lang="fr-FR" sz="1800"/>
              <a:t>). 				        Ce type de filtre est dit «  </a:t>
            </a:r>
            <a:r>
              <a:rPr lang="fr-FR" sz="1800" b="1"/>
              <a:t>filtre anti-repliement </a:t>
            </a:r>
            <a:r>
              <a:rPr lang="fr-FR" sz="180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405"/>
                                        </p:tgtEl>
                                        <p:attrNameLst>
                                          <p:attrName>style.visibility</p:attrName>
                                        </p:attrNameLst>
                                      </p:cBhvr>
                                      <p:to>
                                        <p:strVal val="visible"/>
                                      </p:to>
                                    </p:set>
                                    <p:anim calcmode="lin" valueType="num">
                                      <p:cBhvr>
                                        <p:cTn id="7" dur="500" fill="hold"/>
                                        <p:tgtEl>
                                          <p:spTgt spid="59405"/>
                                        </p:tgtEl>
                                        <p:attrNameLst>
                                          <p:attrName>ppt_w</p:attrName>
                                        </p:attrNameLst>
                                      </p:cBhvr>
                                      <p:tavLst>
                                        <p:tav tm="0">
                                          <p:val>
                                            <p:fltVal val="0"/>
                                          </p:val>
                                        </p:tav>
                                        <p:tav tm="100000">
                                          <p:val>
                                            <p:strVal val="#ppt_w"/>
                                          </p:val>
                                        </p:tav>
                                      </p:tavLst>
                                    </p:anim>
                                    <p:anim calcmode="lin" valueType="num">
                                      <p:cBhvr>
                                        <p:cTn id="8" dur="500" fill="hold"/>
                                        <p:tgtEl>
                                          <p:spTgt spid="59405"/>
                                        </p:tgtEl>
                                        <p:attrNameLst>
                                          <p:attrName>ppt_h</p:attrName>
                                        </p:attrNameLst>
                                      </p:cBhvr>
                                      <p:tavLst>
                                        <p:tav tm="0">
                                          <p:val>
                                            <p:fltVal val="0"/>
                                          </p:val>
                                        </p:tav>
                                        <p:tav tm="100000">
                                          <p:val>
                                            <p:strVal val="#ppt_h"/>
                                          </p:val>
                                        </p:tav>
                                      </p:tavLst>
                                    </p:anim>
                                    <p:animEffect transition="in" filter="fade">
                                      <p:cBhvr>
                                        <p:cTn id="9" dur="500"/>
                                        <p:tgtEl>
                                          <p:spTgt spid="5940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9404"/>
                                        </p:tgtEl>
                                        <p:attrNameLst>
                                          <p:attrName>style.visibility</p:attrName>
                                        </p:attrNameLst>
                                      </p:cBhvr>
                                      <p:to>
                                        <p:strVal val="visible"/>
                                      </p:to>
                                    </p:set>
                                    <p:anim calcmode="lin" valueType="num">
                                      <p:cBhvr>
                                        <p:cTn id="13" dur="500" fill="hold"/>
                                        <p:tgtEl>
                                          <p:spTgt spid="59404"/>
                                        </p:tgtEl>
                                        <p:attrNameLst>
                                          <p:attrName>ppt_w</p:attrName>
                                        </p:attrNameLst>
                                      </p:cBhvr>
                                      <p:tavLst>
                                        <p:tav tm="0">
                                          <p:val>
                                            <p:fltVal val="0"/>
                                          </p:val>
                                        </p:tav>
                                        <p:tav tm="100000">
                                          <p:val>
                                            <p:strVal val="#ppt_w"/>
                                          </p:val>
                                        </p:tav>
                                      </p:tavLst>
                                    </p:anim>
                                    <p:anim calcmode="lin" valueType="num">
                                      <p:cBhvr>
                                        <p:cTn id="14" dur="500" fill="hold"/>
                                        <p:tgtEl>
                                          <p:spTgt spid="59404"/>
                                        </p:tgtEl>
                                        <p:attrNameLst>
                                          <p:attrName>ppt_h</p:attrName>
                                        </p:attrNameLst>
                                      </p:cBhvr>
                                      <p:tavLst>
                                        <p:tav tm="0">
                                          <p:val>
                                            <p:fltVal val="0"/>
                                          </p:val>
                                        </p:tav>
                                        <p:tav tm="100000">
                                          <p:val>
                                            <p:strVal val="#ppt_h"/>
                                          </p:val>
                                        </p:tav>
                                      </p:tavLst>
                                    </p:anim>
                                    <p:animEffect transition="in" filter="fade">
                                      <p:cBhvr>
                                        <p:cTn id="15" dur="500"/>
                                        <p:tgtEl>
                                          <p:spTgt spid="5940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9403"/>
                                        </p:tgtEl>
                                        <p:attrNameLst>
                                          <p:attrName>style.visibility</p:attrName>
                                        </p:attrNameLst>
                                      </p:cBhvr>
                                      <p:to>
                                        <p:strVal val="visible"/>
                                      </p:to>
                                    </p:set>
                                    <p:anim calcmode="lin" valueType="num">
                                      <p:cBhvr>
                                        <p:cTn id="19" dur="500" fill="hold"/>
                                        <p:tgtEl>
                                          <p:spTgt spid="59403"/>
                                        </p:tgtEl>
                                        <p:attrNameLst>
                                          <p:attrName>ppt_w</p:attrName>
                                        </p:attrNameLst>
                                      </p:cBhvr>
                                      <p:tavLst>
                                        <p:tav tm="0">
                                          <p:val>
                                            <p:fltVal val="0"/>
                                          </p:val>
                                        </p:tav>
                                        <p:tav tm="100000">
                                          <p:val>
                                            <p:strVal val="#ppt_w"/>
                                          </p:val>
                                        </p:tav>
                                      </p:tavLst>
                                    </p:anim>
                                    <p:anim calcmode="lin" valueType="num">
                                      <p:cBhvr>
                                        <p:cTn id="20" dur="500" fill="hold"/>
                                        <p:tgtEl>
                                          <p:spTgt spid="59403"/>
                                        </p:tgtEl>
                                        <p:attrNameLst>
                                          <p:attrName>ppt_h</p:attrName>
                                        </p:attrNameLst>
                                      </p:cBhvr>
                                      <p:tavLst>
                                        <p:tav tm="0">
                                          <p:val>
                                            <p:fltVal val="0"/>
                                          </p:val>
                                        </p:tav>
                                        <p:tav tm="100000">
                                          <p:val>
                                            <p:strVal val="#ppt_h"/>
                                          </p:val>
                                        </p:tav>
                                      </p:tavLst>
                                    </p:anim>
                                    <p:animEffect transition="in" filter="fade">
                                      <p:cBhvr>
                                        <p:cTn id="21" dur="500"/>
                                        <p:tgtEl>
                                          <p:spTgt spid="5940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9406"/>
                                        </p:tgtEl>
                                        <p:attrNameLst>
                                          <p:attrName>style.visibility</p:attrName>
                                        </p:attrNameLst>
                                      </p:cBhvr>
                                      <p:to>
                                        <p:strVal val="visible"/>
                                      </p:to>
                                    </p:set>
                                    <p:anim calcmode="lin" valueType="num">
                                      <p:cBhvr>
                                        <p:cTn id="25" dur="500" fill="hold"/>
                                        <p:tgtEl>
                                          <p:spTgt spid="59406"/>
                                        </p:tgtEl>
                                        <p:attrNameLst>
                                          <p:attrName>ppt_w</p:attrName>
                                        </p:attrNameLst>
                                      </p:cBhvr>
                                      <p:tavLst>
                                        <p:tav tm="0">
                                          <p:val>
                                            <p:fltVal val="0"/>
                                          </p:val>
                                        </p:tav>
                                        <p:tav tm="100000">
                                          <p:val>
                                            <p:strVal val="#ppt_w"/>
                                          </p:val>
                                        </p:tav>
                                      </p:tavLst>
                                    </p:anim>
                                    <p:anim calcmode="lin" valueType="num">
                                      <p:cBhvr>
                                        <p:cTn id="26" dur="500" fill="hold"/>
                                        <p:tgtEl>
                                          <p:spTgt spid="59406"/>
                                        </p:tgtEl>
                                        <p:attrNameLst>
                                          <p:attrName>ppt_h</p:attrName>
                                        </p:attrNameLst>
                                      </p:cBhvr>
                                      <p:tavLst>
                                        <p:tav tm="0">
                                          <p:val>
                                            <p:fltVal val="0"/>
                                          </p:val>
                                        </p:tav>
                                        <p:tav tm="100000">
                                          <p:val>
                                            <p:strVal val="#ppt_h"/>
                                          </p:val>
                                        </p:tav>
                                      </p:tavLst>
                                    </p:anim>
                                    <p:animEffect transition="in" filter="fade">
                                      <p:cBhvr>
                                        <p:cTn id="27" dur="500"/>
                                        <p:tgtEl>
                                          <p:spTgt spid="59406"/>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9407"/>
                                        </p:tgtEl>
                                        <p:attrNameLst>
                                          <p:attrName>style.visibility</p:attrName>
                                        </p:attrNameLst>
                                      </p:cBhvr>
                                      <p:to>
                                        <p:strVal val="visible"/>
                                      </p:to>
                                    </p:set>
                                    <p:anim calcmode="lin" valueType="num">
                                      <p:cBhvr>
                                        <p:cTn id="31" dur="500" fill="hold"/>
                                        <p:tgtEl>
                                          <p:spTgt spid="59407"/>
                                        </p:tgtEl>
                                        <p:attrNameLst>
                                          <p:attrName>ppt_w</p:attrName>
                                        </p:attrNameLst>
                                      </p:cBhvr>
                                      <p:tavLst>
                                        <p:tav tm="0">
                                          <p:val>
                                            <p:fltVal val="0"/>
                                          </p:val>
                                        </p:tav>
                                        <p:tav tm="100000">
                                          <p:val>
                                            <p:strVal val="#ppt_w"/>
                                          </p:val>
                                        </p:tav>
                                      </p:tavLst>
                                    </p:anim>
                                    <p:anim calcmode="lin" valueType="num">
                                      <p:cBhvr>
                                        <p:cTn id="32" dur="500" fill="hold"/>
                                        <p:tgtEl>
                                          <p:spTgt spid="59407"/>
                                        </p:tgtEl>
                                        <p:attrNameLst>
                                          <p:attrName>ppt_h</p:attrName>
                                        </p:attrNameLst>
                                      </p:cBhvr>
                                      <p:tavLst>
                                        <p:tav tm="0">
                                          <p:val>
                                            <p:fltVal val="0"/>
                                          </p:val>
                                        </p:tav>
                                        <p:tav tm="100000">
                                          <p:val>
                                            <p:strVal val="#ppt_h"/>
                                          </p:val>
                                        </p:tav>
                                      </p:tavLst>
                                    </p:anim>
                                    <p:animEffect transition="in" filter="fade">
                                      <p:cBhvr>
                                        <p:cTn id="33" dur="500"/>
                                        <p:tgtEl>
                                          <p:spTgt spid="59407"/>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9408"/>
                                        </p:tgtEl>
                                        <p:attrNameLst>
                                          <p:attrName>style.visibility</p:attrName>
                                        </p:attrNameLst>
                                      </p:cBhvr>
                                      <p:to>
                                        <p:strVal val="visible"/>
                                      </p:to>
                                    </p:set>
                                    <p:anim calcmode="lin" valueType="num">
                                      <p:cBhvr>
                                        <p:cTn id="37" dur="500" fill="hold"/>
                                        <p:tgtEl>
                                          <p:spTgt spid="59408"/>
                                        </p:tgtEl>
                                        <p:attrNameLst>
                                          <p:attrName>ppt_w</p:attrName>
                                        </p:attrNameLst>
                                      </p:cBhvr>
                                      <p:tavLst>
                                        <p:tav tm="0">
                                          <p:val>
                                            <p:fltVal val="0"/>
                                          </p:val>
                                        </p:tav>
                                        <p:tav tm="100000">
                                          <p:val>
                                            <p:strVal val="#ppt_w"/>
                                          </p:val>
                                        </p:tav>
                                      </p:tavLst>
                                    </p:anim>
                                    <p:anim calcmode="lin" valueType="num">
                                      <p:cBhvr>
                                        <p:cTn id="38" dur="500" fill="hold"/>
                                        <p:tgtEl>
                                          <p:spTgt spid="59408"/>
                                        </p:tgtEl>
                                        <p:attrNameLst>
                                          <p:attrName>ppt_h</p:attrName>
                                        </p:attrNameLst>
                                      </p:cBhvr>
                                      <p:tavLst>
                                        <p:tav tm="0">
                                          <p:val>
                                            <p:fltVal val="0"/>
                                          </p:val>
                                        </p:tav>
                                        <p:tav tm="100000">
                                          <p:val>
                                            <p:strVal val="#ppt_h"/>
                                          </p:val>
                                        </p:tav>
                                      </p:tavLst>
                                    </p:anim>
                                    <p:animEffect transition="in" filter="fade">
                                      <p:cBhvr>
                                        <p:cTn id="39" dur="500"/>
                                        <p:tgtEl>
                                          <p:spTgt spid="59408"/>
                                        </p:tgtEl>
                                      </p:cBhvr>
                                    </p:animEffect>
                                  </p:childTnLst>
                                </p:cTn>
                              </p:par>
                            </p:childTnLst>
                          </p:cTn>
                        </p:par>
                        <p:par>
                          <p:cTn id="40" fill="hold">
                            <p:stCondLst>
                              <p:cond delay="3000"/>
                            </p:stCondLst>
                            <p:childTnLst>
                              <p:par>
                                <p:cTn id="41" presetID="18" presetClass="entr" presetSubtype="12" fill="hold" nodeType="afterEffect">
                                  <p:stCondLst>
                                    <p:cond delay="0"/>
                                  </p:stCondLst>
                                  <p:childTnLst>
                                    <p:set>
                                      <p:cBhvr>
                                        <p:cTn id="42" dur="1" fill="hold">
                                          <p:stCondLst>
                                            <p:cond delay="0"/>
                                          </p:stCondLst>
                                        </p:cTn>
                                        <p:tgtEl>
                                          <p:spTgt spid="261170"/>
                                        </p:tgtEl>
                                        <p:attrNameLst>
                                          <p:attrName>style.visibility</p:attrName>
                                        </p:attrNameLst>
                                      </p:cBhvr>
                                      <p:to>
                                        <p:strVal val="visible"/>
                                      </p:to>
                                    </p:set>
                                    <p:animEffect transition="in" filter="strips(downLeft)">
                                      <p:cBhvr>
                                        <p:cTn id="43" dur="1000"/>
                                        <p:tgtEl>
                                          <p:spTgt spid="26117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0" fill="hold" nodeType="clickEffect">
                                  <p:stCondLst>
                                    <p:cond delay="0"/>
                                  </p:stCondLst>
                                  <p:childTnLst>
                                    <p:set>
                                      <p:cBhvr>
                                        <p:cTn id="47" dur="1" fill="hold">
                                          <p:stCondLst>
                                            <p:cond delay="0"/>
                                          </p:stCondLst>
                                        </p:cTn>
                                        <p:tgtEl>
                                          <p:spTgt spid="261144"/>
                                        </p:tgtEl>
                                        <p:attrNameLst>
                                          <p:attrName>style.visibility</p:attrName>
                                        </p:attrNameLst>
                                      </p:cBhvr>
                                      <p:to>
                                        <p:strVal val="visible"/>
                                      </p:to>
                                    </p:set>
                                    <p:anim calcmode="lin" valueType="num">
                                      <p:cBhvr>
                                        <p:cTn id="48" dur="1000" fill="hold"/>
                                        <p:tgtEl>
                                          <p:spTgt spid="261144"/>
                                        </p:tgtEl>
                                        <p:attrNameLst>
                                          <p:attrName>ppt_w</p:attrName>
                                        </p:attrNameLst>
                                      </p:cBhvr>
                                      <p:tavLst>
                                        <p:tav tm="0">
                                          <p:val>
                                            <p:fltVal val="0"/>
                                          </p:val>
                                        </p:tav>
                                        <p:tav tm="100000">
                                          <p:val>
                                            <p:strVal val="#ppt_w"/>
                                          </p:val>
                                        </p:tav>
                                      </p:tavLst>
                                    </p:anim>
                                    <p:anim calcmode="lin" valueType="num">
                                      <p:cBhvr>
                                        <p:cTn id="49" dur="1000" fill="hold"/>
                                        <p:tgtEl>
                                          <p:spTgt spid="261144"/>
                                        </p:tgtEl>
                                        <p:attrNameLst>
                                          <p:attrName>ppt_h</p:attrName>
                                        </p:attrNameLst>
                                      </p:cBhvr>
                                      <p:tavLst>
                                        <p:tav tm="0">
                                          <p:val>
                                            <p:fltVal val="0"/>
                                          </p:val>
                                        </p:tav>
                                        <p:tav tm="100000">
                                          <p:val>
                                            <p:strVal val="#ppt_h"/>
                                          </p:val>
                                        </p:tav>
                                      </p:tavLst>
                                    </p:anim>
                                    <p:animEffect transition="in" filter="fade">
                                      <p:cBhvr>
                                        <p:cTn id="50" dur="1000"/>
                                        <p:tgtEl>
                                          <p:spTgt spid="261144"/>
                                        </p:tgtEl>
                                      </p:cBhvr>
                                    </p:animEffect>
                                  </p:childTnLst>
                                </p:cTn>
                              </p:par>
                            </p:childTnLst>
                          </p:cTn>
                        </p:par>
                        <p:par>
                          <p:cTn id="51" fill="hold" nodeType="afterGroup">
                            <p:stCondLst>
                              <p:cond delay="1000"/>
                            </p:stCondLst>
                            <p:childTnLst>
                              <p:par>
                                <p:cTn id="52" presetID="53" presetClass="entr" presetSubtype="0" fill="hold" grpId="0" nodeType="afterEffect">
                                  <p:stCondLst>
                                    <p:cond delay="0"/>
                                  </p:stCondLst>
                                  <p:childTnLst>
                                    <p:set>
                                      <p:cBhvr>
                                        <p:cTn id="53" dur="1" fill="hold">
                                          <p:stCondLst>
                                            <p:cond delay="0"/>
                                          </p:stCondLst>
                                        </p:cTn>
                                        <p:tgtEl>
                                          <p:spTgt spid="261169"/>
                                        </p:tgtEl>
                                        <p:attrNameLst>
                                          <p:attrName>style.visibility</p:attrName>
                                        </p:attrNameLst>
                                      </p:cBhvr>
                                      <p:to>
                                        <p:strVal val="visible"/>
                                      </p:to>
                                    </p:set>
                                    <p:anim calcmode="lin" valueType="num">
                                      <p:cBhvr>
                                        <p:cTn id="54" dur="1000" fill="hold"/>
                                        <p:tgtEl>
                                          <p:spTgt spid="261169"/>
                                        </p:tgtEl>
                                        <p:attrNameLst>
                                          <p:attrName>ppt_w</p:attrName>
                                        </p:attrNameLst>
                                      </p:cBhvr>
                                      <p:tavLst>
                                        <p:tav tm="0">
                                          <p:val>
                                            <p:fltVal val="0"/>
                                          </p:val>
                                        </p:tav>
                                        <p:tav tm="100000">
                                          <p:val>
                                            <p:strVal val="#ppt_w"/>
                                          </p:val>
                                        </p:tav>
                                      </p:tavLst>
                                    </p:anim>
                                    <p:anim calcmode="lin" valueType="num">
                                      <p:cBhvr>
                                        <p:cTn id="55" dur="1000" fill="hold"/>
                                        <p:tgtEl>
                                          <p:spTgt spid="261169"/>
                                        </p:tgtEl>
                                        <p:attrNameLst>
                                          <p:attrName>ppt_h</p:attrName>
                                        </p:attrNameLst>
                                      </p:cBhvr>
                                      <p:tavLst>
                                        <p:tav tm="0">
                                          <p:val>
                                            <p:fltVal val="0"/>
                                          </p:val>
                                        </p:tav>
                                        <p:tav tm="100000">
                                          <p:val>
                                            <p:strVal val="#ppt_h"/>
                                          </p:val>
                                        </p:tav>
                                      </p:tavLst>
                                    </p:anim>
                                    <p:animEffect transition="in" filter="fade">
                                      <p:cBhvr>
                                        <p:cTn id="56" dur="1000"/>
                                        <p:tgtEl>
                                          <p:spTgt spid="261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3" grpId="0" animBg="1"/>
      <p:bldP spid="59404" grpId="0" animBg="1"/>
      <p:bldP spid="59405" grpId="0" animBg="1"/>
      <p:bldP spid="59406" grpId="0" animBg="1"/>
      <p:bldP spid="59407" grpId="0" animBg="1"/>
      <p:bldP spid="59408" grpId="0" animBg="1"/>
      <p:bldP spid="26116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466725" y="76200"/>
            <a:ext cx="76374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La Conversion Analogique-Numérique (CAN)</a:t>
            </a:r>
          </a:p>
          <a:p>
            <a:pPr algn="ctr" eaLnBrk="1" hangingPunct="1"/>
            <a:r>
              <a:rPr lang="fr-FR" sz="2800" b="1">
                <a:solidFill>
                  <a:srgbClr val="DC6308"/>
                </a:solidFill>
              </a:rPr>
              <a:t>(ADC, Analog to Digital Converter)</a:t>
            </a:r>
          </a:p>
        </p:txBody>
      </p:sp>
      <p:sp>
        <p:nvSpPr>
          <p:cNvPr id="60419" name="Text Box 126"/>
          <p:cNvSpPr txBox="1">
            <a:spLocks noChangeArrowheads="1"/>
          </p:cNvSpPr>
          <p:nvPr/>
        </p:nvSpPr>
        <p:spPr bwMode="auto">
          <a:xfrm>
            <a:off x="1787525" y="2492375"/>
            <a:ext cx="27860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
            </a:pPr>
            <a:r>
              <a:rPr lang="fr-FR" sz="2800">
                <a:solidFill>
                  <a:srgbClr val="000000"/>
                </a:solidFill>
              </a:rPr>
              <a:t> « Flash ADC »</a:t>
            </a:r>
          </a:p>
        </p:txBody>
      </p:sp>
      <p:sp>
        <p:nvSpPr>
          <p:cNvPr id="60420" name="Text Box 127"/>
          <p:cNvSpPr txBox="1">
            <a:spLocks noChangeArrowheads="1"/>
          </p:cNvSpPr>
          <p:nvPr/>
        </p:nvSpPr>
        <p:spPr bwMode="auto">
          <a:xfrm>
            <a:off x="1787525" y="3157538"/>
            <a:ext cx="5880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buFont typeface="Wingdings" pitchFamily="2" charset="2"/>
              <a:buChar char="§"/>
            </a:pPr>
            <a:r>
              <a:rPr lang="fr-FR" sz="2800">
                <a:solidFill>
                  <a:srgbClr val="000000"/>
                </a:solidFill>
              </a:rPr>
              <a:t> « à approximations successives »</a:t>
            </a:r>
          </a:p>
        </p:txBody>
      </p:sp>
      <p:sp>
        <p:nvSpPr>
          <p:cNvPr id="60421" name="Text Box 128"/>
          <p:cNvSpPr txBox="1">
            <a:spLocks noChangeArrowheads="1"/>
          </p:cNvSpPr>
          <p:nvPr/>
        </p:nvSpPr>
        <p:spPr bwMode="auto">
          <a:xfrm>
            <a:off x="1787525" y="3789363"/>
            <a:ext cx="23288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
            </a:pPr>
            <a:r>
              <a:rPr lang="fr-FR" sz="2800">
                <a:solidFill>
                  <a:srgbClr val="000000"/>
                </a:solidFill>
              </a:rPr>
              <a:t> « pipeline »</a:t>
            </a:r>
          </a:p>
        </p:txBody>
      </p:sp>
      <p:sp>
        <p:nvSpPr>
          <p:cNvPr id="60422" name="Text Box 129"/>
          <p:cNvSpPr txBox="1">
            <a:spLocks noChangeArrowheads="1"/>
          </p:cNvSpPr>
          <p:nvPr/>
        </p:nvSpPr>
        <p:spPr bwMode="auto">
          <a:xfrm>
            <a:off x="684213" y="1254125"/>
            <a:ext cx="48275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
            </a:pPr>
            <a:r>
              <a:rPr lang="fr-FR" sz="2800">
                <a:solidFill>
                  <a:srgbClr val="000000"/>
                </a:solidFill>
              </a:rPr>
              <a:t> Caractéristiques des ADC </a:t>
            </a:r>
          </a:p>
        </p:txBody>
      </p:sp>
      <p:sp>
        <p:nvSpPr>
          <p:cNvPr id="60423" name="Text Box 129"/>
          <p:cNvSpPr txBox="1">
            <a:spLocks noChangeArrowheads="1"/>
          </p:cNvSpPr>
          <p:nvPr/>
        </p:nvSpPr>
        <p:spPr bwMode="auto">
          <a:xfrm>
            <a:off x="684213" y="1901825"/>
            <a:ext cx="19605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
            </a:pPr>
            <a:r>
              <a:rPr lang="fr-FR" sz="2800">
                <a:solidFill>
                  <a:srgbClr val="000000"/>
                </a:solidFill>
              </a:rPr>
              <a:t> Les ADC </a:t>
            </a:r>
          </a:p>
        </p:txBody>
      </p:sp>
      <p:sp>
        <p:nvSpPr>
          <p:cNvPr id="60424"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2B7EB908-8BAB-46D1-A89E-601213B65338}" type="slidenum">
              <a:rPr lang="fr-FR" sz="1200">
                <a:solidFill>
                  <a:schemeClr val="tx1">
                    <a:lumMod val="50000"/>
                    <a:lumOff val="50000"/>
                  </a:schemeClr>
                </a:solidFill>
              </a:rPr>
              <a:pPr algn="r">
                <a:defRPr/>
              </a:pPr>
              <a:t>53</a:t>
            </a:fld>
            <a:endParaRPr lang="fr-FR" sz="1200" dirty="0">
              <a:solidFill>
                <a:schemeClr val="tx1">
                  <a:lumMod val="50000"/>
                  <a:lumOff val="50000"/>
                </a:schemeClr>
              </a:solidFill>
            </a:endParaRPr>
          </a:p>
        </p:txBody>
      </p:sp>
      <p:sp>
        <p:nvSpPr>
          <p:cNvPr id="60426" name="Text Box 18"/>
          <p:cNvSpPr txBox="1">
            <a:spLocks noChangeArrowheads="1"/>
          </p:cNvSpPr>
          <p:nvPr/>
        </p:nvSpPr>
        <p:spPr bwMode="auto">
          <a:xfrm>
            <a:off x="827088" y="5229225"/>
            <a:ext cx="763270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Il y a différences façons de faire la conversion analogique-numérique… Je me suis limité aux trois qui me paraissent les plus utilisées dans notre domaine!</a:t>
            </a:r>
          </a:p>
        </p:txBody>
      </p:sp>
      <p:sp>
        <p:nvSpPr>
          <p:cNvPr id="60427" name="Text Box 4"/>
          <p:cNvSpPr txBox="1">
            <a:spLocks noChangeArrowheads="1"/>
          </p:cNvSpPr>
          <p:nvPr/>
        </p:nvSpPr>
        <p:spPr bwMode="auto">
          <a:xfrm>
            <a:off x="827088" y="4437063"/>
            <a:ext cx="78628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
            </a:pPr>
            <a:r>
              <a:rPr lang="fr-FR" sz="2800">
                <a:solidFill>
                  <a:srgbClr val="000000"/>
                </a:solidFill>
              </a:rPr>
              <a:t> Exemples de traitement numérique du signal </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51"/>
          <p:cNvSpPr txBox="1">
            <a:spLocks noChangeArrowheads="1"/>
          </p:cNvSpPr>
          <p:nvPr/>
        </p:nvSpPr>
        <p:spPr bwMode="auto">
          <a:xfrm>
            <a:off x="381000" y="188913"/>
            <a:ext cx="3092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Le rôle d’un ADC</a:t>
            </a:r>
          </a:p>
        </p:txBody>
      </p:sp>
      <p:sp>
        <p:nvSpPr>
          <p:cNvPr id="61443" name="Text Box 2"/>
          <p:cNvSpPr txBox="1">
            <a:spLocks noChangeArrowheads="1"/>
          </p:cNvSpPr>
          <p:nvPr/>
        </p:nvSpPr>
        <p:spPr bwMode="auto">
          <a:xfrm>
            <a:off x="323850" y="908050"/>
            <a:ext cx="8820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a:t>C’est de convertir une grandeur analogique (A,V) en une valeur numérique (N bits).</a:t>
            </a:r>
            <a:endParaRPr lang="fr-FR" sz="1800" b="1"/>
          </a:p>
        </p:txBody>
      </p:sp>
      <p:sp>
        <p:nvSpPr>
          <p:cNvPr id="61444"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6DA4CDB2-1B24-4ADE-A037-BCAB7F3F46D3}" type="slidenum">
              <a:rPr lang="fr-FR" sz="1200">
                <a:solidFill>
                  <a:schemeClr val="tx1">
                    <a:lumMod val="50000"/>
                    <a:lumOff val="50000"/>
                  </a:schemeClr>
                </a:solidFill>
              </a:rPr>
              <a:pPr algn="r">
                <a:defRPr/>
              </a:pPr>
              <a:t>54</a:t>
            </a:fld>
            <a:endParaRPr lang="fr-FR" sz="1200" dirty="0">
              <a:solidFill>
                <a:schemeClr val="tx1">
                  <a:lumMod val="50000"/>
                  <a:lumOff val="50000"/>
                </a:schemeClr>
              </a:solidFill>
            </a:endParaRPr>
          </a:p>
        </p:txBody>
      </p:sp>
      <p:sp>
        <p:nvSpPr>
          <p:cNvPr id="855099" name="Text Box 18"/>
          <p:cNvSpPr txBox="1">
            <a:spLocks noChangeArrowheads="1"/>
          </p:cNvSpPr>
          <p:nvPr/>
        </p:nvSpPr>
        <p:spPr bwMode="auto">
          <a:xfrm>
            <a:off x="395288" y="3644900"/>
            <a:ext cx="52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FF0000"/>
                </a:solidFill>
              </a:rPr>
              <a:t>Vin</a:t>
            </a:r>
          </a:p>
        </p:txBody>
      </p:sp>
      <p:grpSp>
        <p:nvGrpSpPr>
          <p:cNvPr id="855165" name="Group 125"/>
          <p:cNvGrpSpPr>
            <a:grpSpLocks/>
          </p:cNvGrpSpPr>
          <p:nvPr/>
        </p:nvGrpSpPr>
        <p:grpSpPr bwMode="auto">
          <a:xfrm>
            <a:off x="179388" y="3068638"/>
            <a:ext cx="1873250" cy="1109662"/>
            <a:chOff x="884" y="2977"/>
            <a:chExt cx="2016" cy="868"/>
          </a:xfrm>
        </p:grpSpPr>
        <p:sp>
          <p:nvSpPr>
            <p:cNvPr id="61537" name="Line 6"/>
            <p:cNvSpPr>
              <a:spLocks noChangeShapeType="1"/>
            </p:cNvSpPr>
            <p:nvPr/>
          </p:nvSpPr>
          <p:spPr bwMode="auto">
            <a:xfrm flipV="1">
              <a:off x="884" y="2977"/>
              <a:ext cx="1" cy="7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1538" name="Line 7"/>
            <p:cNvSpPr>
              <a:spLocks noChangeShapeType="1"/>
            </p:cNvSpPr>
            <p:nvPr/>
          </p:nvSpPr>
          <p:spPr bwMode="auto">
            <a:xfrm>
              <a:off x="885" y="3695"/>
              <a:ext cx="1814"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1539" name="Freeform 8"/>
            <p:cNvSpPr>
              <a:spLocks/>
            </p:cNvSpPr>
            <p:nvPr/>
          </p:nvSpPr>
          <p:spPr bwMode="auto">
            <a:xfrm>
              <a:off x="930" y="3022"/>
              <a:ext cx="1588" cy="582"/>
            </a:xfrm>
            <a:custGeom>
              <a:avLst/>
              <a:gdLst>
                <a:gd name="T0" fmla="*/ 0 w 1588"/>
                <a:gd name="T1" fmla="*/ 537 h 582"/>
                <a:gd name="T2" fmla="*/ 499 w 1588"/>
                <a:gd name="T3" fmla="*/ 38 h 582"/>
                <a:gd name="T4" fmla="*/ 953 w 1588"/>
                <a:gd name="T5" fmla="*/ 310 h 582"/>
                <a:gd name="T6" fmla="*/ 1270 w 1588"/>
                <a:gd name="T7" fmla="*/ 537 h 582"/>
                <a:gd name="T8" fmla="*/ 1588 w 1588"/>
                <a:gd name="T9" fmla="*/ 582 h 582"/>
                <a:gd name="T10" fmla="*/ 0 60000 65536"/>
                <a:gd name="T11" fmla="*/ 0 60000 65536"/>
                <a:gd name="T12" fmla="*/ 0 60000 65536"/>
                <a:gd name="T13" fmla="*/ 0 60000 65536"/>
                <a:gd name="T14" fmla="*/ 0 60000 65536"/>
                <a:gd name="T15" fmla="*/ 0 w 1588"/>
                <a:gd name="T16" fmla="*/ 0 h 582"/>
                <a:gd name="T17" fmla="*/ 1588 w 1588"/>
                <a:gd name="T18" fmla="*/ 582 h 582"/>
              </a:gdLst>
              <a:ahLst/>
              <a:cxnLst>
                <a:cxn ang="T10">
                  <a:pos x="T0" y="T1"/>
                </a:cxn>
                <a:cxn ang="T11">
                  <a:pos x="T2" y="T3"/>
                </a:cxn>
                <a:cxn ang="T12">
                  <a:pos x="T4" y="T5"/>
                </a:cxn>
                <a:cxn ang="T13">
                  <a:pos x="T6" y="T7"/>
                </a:cxn>
                <a:cxn ang="T14">
                  <a:pos x="T8" y="T9"/>
                </a:cxn>
              </a:cxnLst>
              <a:rect l="T15" t="T16" r="T17" b="T18"/>
              <a:pathLst>
                <a:path w="1588" h="582">
                  <a:moveTo>
                    <a:pt x="0" y="537"/>
                  </a:moveTo>
                  <a:cubicBezTo>
                    <a:pt x="170" y="306"/>
                    <a:pt x="340" y="76"/>
                    <a:pt x="499" y="38"/>
                  </a:cubicBezTo>
                  <a:cubicBezTo>
                    <a:pt x="658" y="0"/>
                    <a:pt x="825" y="227"/>
                    <a:pt x="953" y="310"/>
                  </a:cubicBezTo>
                  <a:cubicBezTo>
                    <a:pt x="1081" y="393"/>
                    <a:pt x="1164" y="492"/>
                    <a:pt x="1270" y="537"/>
                  </a:cubicBezTo>
                  <a:cubicBezTo>
                    <a:pt x="1376" y="582"/>
                    <a:pt x="1482" y="582"/>
                    <a:pt x="1588" y="582"/>
                  </a:cubicBezTo>
                </a:path>
              </a:pathLst>
            </a:custGeom>
            <a:noFill/>
            <a:ln w="38100">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540" name="Text Box 45"/>
            <p:cNvSpPr txBox="1">
              <a:spLocks noChangeArrowheads="1"/>
            </p:cNvSpPr>
            <p:nvPr/>
          </p:nvSpPr>
          <p:spPr bwMode="auto">
            <a:xfrm>
              <a:off x="2670" y="3558"/>
              <a:ext cx="230"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grpSp>
      <p:grpSp>
        <p:nvGrpSpPr>
          <p:cNvPr id="855254" name="Group 214"/>
          <p:cNvGrpSpPr>
            <a:grpSpLocks/>
          </p:cNvGrpSpPr>
          <p:nvPr/>
        </p:nvGrpSpPr>
        <p:grpSpPr bwMode="auto">
          <a:xfrm>
            <a:off x="827088" y="3789363"/>
            <a:ext cx="7200900" cy="1655762"/>
            <a:chOff x="521" y="2387"/>
            <a:chExt cx="4536" cy="1043"/>
          </a:xfrm>
        </p:grpSpPr>
        <p:sp>
          <p:nvSpPr>
            <p:cNvPr id="61505" name="Line 5"/>
            <p:cNvSpPr>
              <a:spLocks noChangeShapeType="1"/>
            </p:cNvSpPr>
            <p:nvPr/>
          </p:nvSpPr>
          <p:spPr bwMode="auto">
            <a:xfrm>
              <a:off x="521" y="2704"/>
              <a:ext cx="8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506" name="Line 6"/>
            <p:cNvSpPr>
              <a:spLocks noChangeShapeType="1"/>
            </p:cNvSpPr>
            <p:nvPr/>
          </p:nvSpPr>
          <p:spPr bwMode="auto">
            <a:xfrm flipV="1">
              <a:off x="1383" y="2432"/>
              <a:ext cx="454"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507" name="Line 7"/>
            <p:cNvSpPr>
              <a:spLocks noChangeShapeType="1"/>
            </p:cNvSpPr>
            <p:nvPr/>
          </p:nvSpPr>
          <p:spPr bwMode="auto">
            <a:xfrm>
              <a:off x="1882" y="2704"/>
              <a:ext cx="1996"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61508" name="Line 8"/>
            <p:cNvSpPr>
              <a:spLocks noChangeShapeType="1"/>
            </p:cNvSpPr>
            <p:nvPr/>
          </p:nvSpPr>
          <p:spPr bwMode="auto">
            <a:xfrm flipH="1">
              <a:off x="2245" y="2704"/>
              <a:ext cx="0" cy="22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509" name="Line 9"/>
            <p:cNvSpPr>
              <a:spLocks noChangeShapeType="1"/>
            </p:cNvSpPr>
            <p:nvPr/>
          </p:nvSpPr>
          <p:spPr bwMode="auto">
            <a:xfrm>
              <a:off x="2109" y="2931"/>
              <a:ext cx="272" cy="0"/>
            </a:xfrm>
            <a:prstGeom prst="line">
              <a:avLst/>
            </a:prstGeom>
            <a:noFill/>
            <a:ln w="762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510" name="Line 16"/>
            <p:cNvSpPr>
              <a:spLocks noChangeShapeType="1"/>
            </p:cNvSpPr>
            <p:nvPr/>
          </p:nvSpPr>
          <p:spPr bwMode="auto">
            <a:xfrm>
              <a:off x="2245" y="3022"/>
              <a:ext cx="0" cy="31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511" name="Line 19"/>
            <p:cNvSpPr>
              <a:spLocks noChangeShapeType="1"/>
            </p:cNvSpPr>
            <p:nvPr/>
          </p:nvSpPr>
          <p:spPr bwMode="auto">
            <a:xfrm>
              <a:off x="1837" y="2677"/>
              <a:ext cx="91" cy="0"/>
            </a:xfrm>
            <a:prstGeom prst="line">
              <a:avLst/>
            </a:prstGeom>
            <a:noFill/>
            <a:ln w="762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512" name="Arc 20"/>
            <p:cNvSpPr>
              <a:spLocks/>
            </p:cNvSpPr>
            <p:nvPr/>
          </p:nvSpPr>
          <p:spPr bwMode="auto">
            <a:xfrm>
              <a:off x="1746" y="2387"/>
              <a:ext cx="136" cy="31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1513" name="Line 25"/>
            <p:cNvSpPr>
              <a:spLocks noChangeShapeType="1"/>
            </p:cNvSpPr>
            <p:nvPr/>
          </p:nvSpPr>
          <p:spPr bwMode="auto">
            <a:xfrm flipV="1">
              <a:off x="1764" y="2441"/>
              <a:ext cx="91" cy="46"/>
            </a:xfrm>
            <a:prstGeom prst="line">
              <a:avLst/>
            </a:prstGeom>
            <a:noFill/>
            <a:ln w="5715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514" name="Line 26"/>
            <p:cNvSpPr>
              <a:spLocks noChangeShapeType="1"/>
            </p:cNvSpPr>
            <p:nvPr/>
          </p:nvSpPr>
          <p:spPr bwMode="auto">
            <a:xfrm flipV="1">
              <a:off x="1609" y="2614"/>
              <a:ext cx="0" cy="226"/>
            </a:xfrm>
            <a:prstGeom prst="line">
              <a:avLst/>
            </a:prstGeom>
            <a:noFill/>
            <a:ln w="254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1515" name="Line 15"/>
            <p:cNvSpPr>
              <a:spLocks noChangeShapeType="1"/>
            </p:cNvSpPr>
            <p:nvPr/>
          </p:nvSpPr>
          <p:spPr bwMode="auto">
            <a:xfrm>
              <a:off x="2109" y="3022"/>
              <a:ext cx="272" cy="0"/>
            </a:xfrm>
            <a:prstGeom prst="line">
              <a:avLst/>
            </a:prstGeom>
            <a:noFill/>
            <a:ln w="762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516" name="Text Box 94"/>
            <p:cNvSpPr txBox="1">
              <a:spLocks noChangeArrowheads="1"/>
            </p:cNvSpPr>
            <p:nvPr/>
          </p:nvSpPr>
          <p:spPr bwMode="auto">
            <a:xfrm>
              <a:off x="2200" y="3022"/>
              <a:ext cx="318"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C</a:t>
              </a:r>
            </a:p>
          </p:txBody>
        </p:sp>
        <p:sp>
          <p:nvSpPr>
            <p:cNvPr id="61517" name="Line 95"/>
            <p:cNvSpPr>
              <a:spLocks noChangeShapeType="1"/>
            </p:cNvSpPr>
            <p:nvPr/>
          </p:nvSpPr>
          <p:spPr bwMode="auto">
            <a:xfrm>
              <a:off x="2154" y="3339"/>
              <a:ext cx="18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18" name="Line 96"/>
            <p:cNvSpPr>
              <a:spLocks noChangeShapeType="1"/>
            </p:cNvSpPr>
            <p:nvPr/>
          </p:nvSpPr>
          <p:spPr bwMode="auto">
            <a:xfrm flipV="1">
              <a:off x="2063" y="3339"/>
              <a:ext cx="91"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19" name="Line 97"/>
            <p:cNvSpPr>
              <a:spLocks noChangeShapeType="1"/>
            </p:cNvSpPr>
            <p:nvPr/>
          </p:nvSpPr>
          <p:spPr bwMode="auto">
            <a:xfrm flipV="1">
              <a:off x="2154" y="3339"/>
              <a:ext cx="91"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20" name="Line 98"/>
            <p:cNvSpPr>
              <a:spLocks noChangeShapeType="1"/>
            </p:cNvSpPr>
            <p:nvPr/>
          </p:nvSpPr>
          <p:spPr bwMode="auto">
            <a:xfrm flipV="1">
              <a:off x="2245" y="3339"/>
              <a:ext cx="91"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21" name="Text Box 152"/>
            <p:cNvSpPr txBox="1">
              <a:spLocks noChangeArrowheads="1"/>
            </p:cNvSpPr>
            <p:nvPr/>
          </p:nvSpPr>
          <p:spPr bwMode="auto">
            <a:xfrm>
              <a:off x="1428" y="3067"/>
              <a:ext cx="36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b="1">
                  <a:solidFill>
                    <a:srgbClr val="008000"/>
                  </a:solidFill>
                </a:rPr>
                <a:t>Te</a:t>
              </a:r>
            </a:p>
          </p:txBody>
        </p:sp>
        <p:grpSp>
          <p:nvGrpSpPr>
            <p:cNvPr id="61522" name="Group 165"/>
            <p:cNvGrpSpPr>
              <a:grpSpLocks/>
            </p:cNvGrpSpPr>
            <p:nvPr/>
          </p:nvGrpSpPr>
          <p:grpSpPr bwMode="auto">
            <a:xfrm>
              <a:off x="1428" y="2931"/>
              <a:ext cx="272" cy="137"/>
              <a:chOff x="1338" y="3475"/>
              <a:chExt cx="907" cy="137"/>
            </a:xfrm>
          </p:grpSpPr>
          <p:sp>
            <p:nvSpPr>
              <p:cNvPr id="61526" name="Line 153"/>
              <p:cNvSpPr>
                <a:spLocks noChangeShapeType="1"/>
              </p:cNvSpPr>
              <p:nvPr/>
            </p:nvSpPr>
            <p:spPr bwMode="auto">
              <a:xfrm>
                <a:off x="1338" y="3612"/>
                <a:ext cx="181" cy="0"/>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27" name="Line 154"/>
              <p:cNvSpPr>
                <a:spLocks noChangeShapeType="1"/>
              </p:cNvSpPr>
              <p:nvPr/>
            </p:nvSpPr>
            <p:spPr bwMode="auto">
              <a:xfrm flipV="1">
                <a:off x="1519" y="3475"/>
                <a:ext cx="0" cy="137"/>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28" name="Line 155"/>
              <p:cNvSpPr>
                <a:spLocks noChangeShapeType="1"/>
              </p:cNvSpPr>
              <p:nvPr/>
            </p:nvSpPr>
            <p:spPr bwMode="auto">
              <a:xfrm>
                <a:off x="1519" y="3475"/>
                <a:ext cx="182" cy="0"/>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29" name="Line 157"/>
              <p:cNvSpPr>
                <a:spLocks noChangeShapeType="1"/>
              </p:cNvSpPr>
              <p:nvPr/>
            </p:nvSpPr>
            <p:spPr bwMode="auto">
              <a:xfrm>
                <a:off x="1701" y="3475"/>
                <a:ext cx="0" cy="137"/>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30" name="Line 158"/>
              <p:cNvSpPr>
                <a:spLocks noChangeShapeType="1"/>
              </p:cNvSpPr>
              <p:nvPr/>
            </p:nvSpPr>
            <p:spPr bwMode="auto">
              <a:xfrm>
                <a:off x="1701" y="3612"/>
                <a:ext cx="181" cy="0"/>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31" name="Line 159"/>
              <p:cNvSpPr>
                <a:spLocks noChangeShapeType="1"/>
              </p:cNvSpPr>
              <p:nvPr/>
            </p:nvSpPr>
            <p:spPr bwMode="auto">
              <a:xfrm flipV="1">
                <a:off x="1882" y="3475"/>
                <a:ext cx="0" cy="137"/>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32" name="Line 160"/>
              <p:cNvSpPr>
                <a:spLocks noChangeShapeType="1"/>
              </p:cNvSpPr>
              <p:nvPr/>
            </p:nvSpPr>
            <p:spPr bwMode="auto">
              <a:xfrm>
                <a:off x="1882" y="3475"/>
                <a:ext cx="182" cy="0"/>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33" name="Line 161"/>
              <p:cNvSpPr>
                <a:spLocks noChangeShapeType="1"/>
              </p:cNvSpPr>
              <p:nvPr/>
            </p:nvSpPr>
            <p:spPr bwMode="auto">
              <a:xfrm>
                <a:off x="2064" y="3475"/>
                <a:ext cx="0" cy="137"/>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34" name="Line 162"/>
              <p:cNvSpPr>
                <a:spLocks noChangeShapeType="1"/>
              </p:cNvSpPr>
              <p:nvPr/>
            </p:nvSpPr>
            <p:spPr bwMode="auto">
              <a:xfrm flipV="1">
                <a:off x="1519" y="3475"/>
                <a:ext cx="0" cy="137"/>
              </a:xfrm>
              <a:prstGeom prst="line">
                <a:avLst/>
              </a:prstGeom>
              <a:noFill/>
              <a:ln w="25400">
                <a:solidFill>
                  <a:srgbClr val="008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35" name="Line 163"/>
              <p:cNvSpPr>
                <a:spLocks noChangeShapeType="1"/>
              </p:cNvSpPr>
              <p:nvPr/>
            </p:nvSpPr>
            <p:spPr bwMode="auto">
              <a:xfrm flipV="1">
                <a:off x="1882" y="3475"/>
                <a:ext cx="0" cy="137"/>
              </a:xfrm>
              <a:prstGeom prst="line">
                <a:avLst/>
              </a:prstGeom>
              <a:noFill/>
              <a:ln w="25400">
                <a:solidFill>
                  <a:srgbClr val="008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36" name="Line 164"/>
              <p:cNvSpPr>
                <a:spLocks noChangeShapeType="1"/>
              </p:cNvSpPr>
              <p:nvPr/>
            </p:nvSpPr>
            <p:spPr bwMode="auto">
              <a:xfrm>
                <a:off x="2064" y="3612"/>
                <a:ext cx="181" cy="0"/>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61523" name="Rectangle 168"/>
            <p:cNvSpPr>
              <a:spLocks noChangeArrowheads="1"/>
            </p:cNvSpPr>
            <p:nvPr/>
          </p:nvSpPr>
          <p:spPr bwMode="auto">
            <a:xfrm>
              <a:off x="3878" y="2387"/>
              <a:ext cx="680" cy="635"/>
            </a:xfrm>
            <a:prstGeom prst="rect">
              <a:avLst/>
            </a:prstGeom>
            <a:noFill/>
            <a:ln w="2540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1524" name="Text Box 169"/>
            <p:cNvSpPr txBox="1">
              <a:spLocks noChangeArrowheads="1"/>
            </p:cNvSpPr>
            <p:nvPr/>
          </p:nvSpPr>
          <p:spPr bwMode="auto">
            <a:xfrm>
              <a:off x="3833" y="2523"/>
              <a:ext cx="726"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800"/>
                <a:t>Codage sur N bits </a:t>
              </a:r>
            </a:p>
          </p:txBody>
        </p:sp>
        <p:sp>
          <p:nvSpPr>
            <p:cNvPr id="61525" name="Line 7"/>
            <p:cNvSpPr>
              <a:spLocks noChangeShapeType="1"/>
            </p:cNvSpPr>
            <p:nvPr/>
          </p:nvSpPr>
          <p:spPr bwMode="auto">
            <a:xfrm>
              <a:off x="4558" y="2704"/>
              <a:ext cx="499"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grpSp>
      <p:grpSp>
        <p:nvGrpSpPr>
          <p:cNvPr id="855255" name="Group 215"/>
          <p:cNvGrpSpPr>
            <a:grpSpLocks/>
          </p:cNvGrpSpPr>
          <p:nvPr/>
        </p:nvGrpSpPr>
        <p:grpSpPr bwMode="auto">
          <a:xfrm>
            <a:off x="1331913" y="3716338"/>
            <a:ext cx="3311525" cy="2441575"/>
            <a:chOff x="839" y="2341"/>
            <a:chExt cx="2086" cy="1538"/>
          </a:xfrm>
        </p:grpSpPr>
        <p:sp>
          <p:nvSpPr>
            <p:cNvPr id="61503" name="Rectangle 171"/>
            <p:cNvSpPr>
              <a:spLocks noChangeArrowheads="1"/>
            </p:cNvSpPr>
            <p:nvPr/>
          </p:nvSpPr>
          <p:spPr bwMode="auto">
            <a:xfrm>
              <a:off x="1338" y="2341"/>
              <a:ext cx="1088" cy="1134"/>
            </a:xfrm>
            <a:prstGeom prst="rect">
              <a:avLst/>
            </a:prstGeom>
            <a:noFill/>
            <a:ln w="12700" algn="ctr">
              <a:solidFill>
                <a:srgbClr val="0066FF"/>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1504" name="Text Box 172"/>
            <p:cNvSpPr txBox="1">
              <a:spLocks noChangeArrowheads="1"/>
            </p:cNvSpPr>
            <p:nvPr/>
          </p:nvSpPr>
          <p:spPr bwMode="auto">
            <a:xfrm>
              <a:off x="839" y="3475"/>
              <a:ext cx="2086"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800" b="1">
                  <a:solidFill>
                    <a:srgbClr val="0066FF"/>
                  </a:solidFill>
                </a:rPr>
                <a:t>Échantillonneur Bloqueur (Sample and Hold)</a:t>
              </a:r>
            </a:p>
          </p:txBody>
        </p:sp>
      </p:grpSp>
      <p:grpSp>
        <p:nvGrpSpPr>
          <p:cNvPr id="855253" name="Group 213"/>
          <p:cNvGrpSpPr>
            <a:grpSpLocks/>
          </p:cNvGrpSpPr>
          <p:nvPr/>
        </p:nvGrpSpPr>
        <p:grpSpPr bwMode="auto">
          <a:xfrm>
            <a:off x="7308850" y="3716338"/>
            <a:ext cx="1800225" cy="439737"/>
            <a:chOff x="4604" y="2341"/>
            <a:chExt cx="1134" cy="277"/>
          </a:xfrm>
        </p:grpSpPr>
        <p:sp>
          <p:nvSpPr>
            <p:cNvPr id="61482" name="Line 180"/>
            <p:cNvSpPr>
              <a:spLocks noChangeShapeType="1"/>
            </p:cNvSpPr>
            <p:nvPr/>
          </p:nvSpPr>
          <p:spPr bwMode="auto">
            <a:xfrm>
              <a:off x="4604" y="2523"/>
              <a:ext cx="95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61483" name="Group 182"/>
            <p:cNvGrpSpPr>
              <a:grpSpLocks/>
            </p:cNvGrpSpPr>
            <p:nvPr/>
          </p:nvGrpSpPr>
          <p:grpSpPr bwMode="auto">
            <a:xfrm>
              <a:off x="4650" y="2341"/>
              <a:ext cx="499" cy="136"/>
              <a:chOff x="2699" y="3067"/>
              <a:chExt cx="499" cy="136"/>
            </a:xfrm>
          </p:grpSpPr>
          <p:sp>
            <p:nvSpPr>
              <p:cNvPr id="61500" name="Line 183"/>
              <p:cNvSpPr>
                <a:spLocks noChangeShapeType="1"/>
              </p:cNvSpPr>
              <p:nvPr/>
            </p:nvSpPr>
            <p:spPr bwMode="auto">
              <a:xfrm>
                <a:off x="2699" y="3203"/>
                <a:ext cx="18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01" name="Line 184"/>
              <p:cNvSpPr>
                <a:spLocks noChangeShapeType="1"/>
              </p:cNvSpPr>
              <p:nvPr/>
            </p:nvSpPr>
            <p:spPr bwMode="auto">
              <a:xfrm flipV="1">
                <a:off x="2880" y="3067"/>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502" name="Line 185"/>
              <p:cNvSpPr>
                <a:spLocks noChangeShapeType="1"/>
              </p:cNvSpPr>
              <p:nvPr/>
            </p:nvSpPr>
            <p:spPr bwMode="auto">
              <a:xfrm>
                <a:off x="2925" y="3067"/>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61484" name="Group 186"/>
            <p:cNvGrpSpPr>
              <a:grpSpLocks/>
            </p:cNvGrpSpPr>
            <p:nvPr/>
          </p:nvGrpSpPr>
          <p:grpSpPr bwMode="auto">
            <a:xfrm flipV="1">
              <a:off x="4650" y="2341"/>
              <a:ext cx="499" cy="136"/>
              <a:chOff x="2699" y="3067"/>
              <a:chExt cx="499" cy="136"/>
            </a:xfrm>
          </p:grpSpPr>
          <p:sp>
            <p:nvSpPr>
              <p:cNvPr id="61497" name="Line 187"/>
              <p:cNvSpPr>
                <a:spLocks noChangeShapeType="1"/>
              </p:cNvSpPr>
              <p:nvPr/>
            </p:nvSpPr>
            <p:spPr bwMode="auto">
              <a:xfrm>
                <a:off x="2699" y="3203"/>
                <a:ext cx="18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498" name="Line 188"/>
              <p:cNvSpPr>
                <a:spLocks noChangeShapeType="1"/>
              </p:cNvSpPr>
              <p:nvPr/>
            </p:nvSpPr>
            <p:spPr bwMode="auto">
              <a:xfrm flipV="1">
                <a:off x="2880" y="3067"/>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499" name="Line 189"/>
              <p:cNvSpPr>
                <a:spLocks noChangeShapeType="1"/>
              </p:cNvSpPr>
              <p:nvPr/>
            </p:nvSpPr>
            <p:spPr bwMode="auto">
              <a:xfrm>
                <a:off x="2925" y="3067"/>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61485" name="Group 190"/>
            <p:cNvGrpSpPr>
              <a:grpSpLocks/>
            </p:cNvGrpSpPr>
            <p:nvPr/>
          </p:nvGrpSpPr>
          <p:grpSpPr bwMode="auto">
            <a:xfrm>
              <a:off x="4967" y="2341"/>
              <a:ext cx="499" cy="136"/>
              <a:chOff x="2699" y="3067"/>
              <a:chExt cx="499" cy="136"/>
            </a:xfrm>
          </p:grpSpPr>
          <p:sp>
            <p:nvSpPr>
              <p:cNvPr id="61494" name="Line 191"/>
              <p:cNvSpPr>
                <a:spLocks noChangeShapeType="1"/>
              </p:cNvSpPr>
              <p:nvPr/>
            </p:nvSpPr>
            <p:spPr bwMode="auto">
              <a:xfrm>
                <a:off x="2699" y="3203"/>
                <a:ext cx="18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495" name="Line 192"/>
              <p:cNvSpPr>
                <a:spLocks noChangeShapeType="1"/>
              </p:cNvSpPr>
              <p:nvPr/>
            </p:nvSpPr>
            <p:spPr bwMode="auto">
              <a:xfrm flipV="1">
                <a:off x="2880" y="3067"/>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496" name="Line 193"/>
              <p:cNvSpPr>
                <a:spLocks noChangeShapeType="1"/>
              </p:cNvSpPr>
              <p:nvPr/>
            </p:nvSpPr>
            <p:spPr bwMode="auto">
              <a:xfrm>
                <a:off x="2925" y="3067"/>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61486" name="Group 194"/>
            <p:cNvGrpSpPr>
              <a:grpSpLocks/>
            </p:cNvGrpSpPr>
            <p:nvPr/>
          </p:nvGrpSpPr>
          <p:grpSpPr bwMode="auto">
            <a:xfrm flipV="1">
              <a:off x="4967" y="2341"/>
              <a:ext cx="499" cy="136"/>
              <a:chOff x="2699" y="3067"/>
              <a:chExt cx="499" cy="136"/>
            </a:xfrm>
          </p:grpSpPr>
          <p:sp>
            <p:nvSpPr>
              <p:cNvPr id="61491" name="Line 195"/>
              <p:cNvSpPr>
                <a:spLocks noChangeShapeType="1"/>
              </p:cNvSpPr>
              <p:nvPr/>
            </p:nvSpPr>
            <p:spPr bwMode="auto">
              <a:xfrm>
                <a:off x="2699" y="3203"/>
                <a:ext cx="18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492" name="Line 196"/>
              <p:cNvSpPr>
                <a:spLocks noChangeShapeType="1"/>
              </p:cNvSpPr>
              <p:nvPr/>
            </p:nvSpPr>
            <p:spPr bwMode="auto">
              <a:xfrm flipV="1">
                <a:off x="2880" y="3067"/>
                <a:ext cx="45" cy="13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493" name="Line 197"/>
              <p:cNvSpPr>
                <a:spLocks noChangeShapeType="1"/>
              </p:cNvSpPr>
              <p:nvPr/>
            </p:nvSpPr>
            <p:spPr bwMode="auto">
              <a:xfrm>
                <a:off x="2925" y="3067"/>
                <a:ext cx="27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61487" name="Text Box 198"/>
            <p:cNvSpPr txBox="1">
              <a:spLocks noChangeArrowheads="1"/>
            </p:cNvSpPr>
            <p:nvPr/>
          </p:nvSpPr>
          <p:spPr bwMode="auto">
            <a:xfrm>
              <a:off x="4604" y="2341"/>
              <a:ext cx="226"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000" b="1">
                  <a:solidFill>
                    <a:srgbClr val="FF3300"/>
                  </a:solidFill>
                </a:rPr>
                <a:t>X1</a:t>
              </a:r>
            </a:p>
          </p:txBody>
        </p:sp>
        <p:sp>
          <p:nvSpPr>
            <p:cNvPr id="61488" name="Text Box 199"/>
            <p:cNvSpPr txBox="1">
              <a:spLocks noChangeArrowheads="1"/>
            </p:cNvSpPr>
            <p:nvPr/>
          </p:nvSpPr>
          <p:spPr bwMode="auto">
            <a:xfrm>
              <a:off x="4877" y="2341"/>
              <a:ext cx="27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000" b="1">
                  <a:solidFill>
                    <a:srgbClr val="FF3300"/>
                  </a:solidFill>
                </a:rPr>
                <a:t>X2</a:t>
              </a:r>
            </a:p>
          </p:txBody>
        </p:sp>
        <p:sp>
          <p:nvSpPr>
            <p:cNvPr id="61489" name="Text Box 200"/>
            <p:cNvSpPr txBox="1">
              <a:spLocks noChangeArrowheads="1"/>
            </p:cNvSpPr>
            <p:nvPr/>
          </p:nvSpPr>
          <p:spPr bwMode="auto">
            <a:xfrm>
              <a:off x="5194" y="2341"/>
              <a:ext cx="272"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000" b="1">
                  <a:solidFill>
                    <a:srgbClr val="FF3300"/>
                  </a:solidFill>
                </a:rPr>
                <a:t>X3</a:t>
              </a:r>
            </a:p>
          </p:txBody>
        </p:sp>
        <p:sp>
          <p:nvSpPr>
            <p:cNvPr id="61490" name="Text Box 205"/>
            <p:cNvSpPr txBox="1">
              <a:spLocks noChangeArrowheads="1"/>
            </p:cNvSpPr>
            <p:nvPr/>
          </p:nvSpPr>
          <p:spPr bwMode="auto">
            <a:xfrm>
              <a:off x="5511" y="2387"/>
              <a:ext cx="227"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t</a:t>
              </a:r>
            </a:p>
          </p:txBody>
        </p:sp>
      </p:grpSp>
      <p:sp>
        <p:nvSpPr>
          <p:cNvPr id="855247" name="Text Box 207"/>
          <p:cNvSpPr txBox="1">
            <a:spLocks noChangeArrowheads="1"/>
          </p:cNvSpPr>
          <p:nvPr/>
        </p:nvSpPr>
        <p:spPr bwMode="auto">
          <a:xfrm>
            <a:off x="5364163" y="4868863"/>
            <a:ext cx="2663825" cy="1192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Tension	    </a:t>
            </a:r>
            <a:r>
              <a:rPr lang="fr-FR" sz="1800">
                <a:sym typeface="Wingdings" pitchFamily="2" charset="2"/>
              </a:rPr>
              <a:t></a:t>
            </a:r>
            <a:r>
              <a:rPr lang="fr-FR" sz="1800"/>
              <a:t>	Code</a:t>
            </a:r>
          </a:p>
          <a:p>
            <a:pPr eaLnBrk="1" hangingPunct="1">
              <a:spcBef>
                <a:spcPct val="50000"/>
              </a:spcBef>
            </a:pPr>
            <a:r>
              <a:rPr lang="fr-FR" sz="1800"/>
              <a:t>    E1	    </a:t>
            </a:r>
            <a:r>
              <a:rPr lang="fr-FR" sz="1800">
                <a:sym typeface="Wingdings" pitchFamily="2" charset="2"/>
              </a:rPr>
              <a:t></a:t>
            </a:r>
            <a:r>
              <a:rPr lang="fr-FR" sz="1800"/>
              <a:t>	  X1</a:t>
            </a:r>
          </a:p>
          <a:p>
            <a:pPr eaLnBrk="1" hangingPunct="1">
              <a:spcBef>
                <a:spcPct val="50000"/>
              </a:spcBef>
            </a:pPr>
            <a:r>
              <a:rPr lang="fr-FR" sz="1800"/>
              <a:t>    E2	    </a:t>
            </a:r>
            <a:r>
              <a:rPr lang="fr-FR" sz="1800">
                <a:sym typeface="Wingdings" pitchFamily="2" charset="2"/>
              </a:rPr>
              <a:t></a:t>
            </a:r>
            <a:r>
              <a:rPr lang="fr-FR" sz="1800"/>
              <a:t>	  X2</a:t>
            </a:r>
          </a:p>
        </p:txBody>
      </p:sp>
      <p:grpSp>
        <p:nvGrpSpPr>
          <p:cNvPr id="855252" name="Group 212"/>
          <p:cNvGrpSpPr>
            <a:grpSpLocks/>
          </p:cNvGrpSpPr>
          <p:nvPr/>
        </p:nvGrpSpPr>
        <p:grpSpPr bwMode="auto">
          <a:xfrm>
            <a:off x="3779838" y="3068638"/>
            <a:ext cx="2232025" cy="1125537"/>
            <a:chOff x="2381" y="1933"/>
            <a:chExt cx="1406" cy="709"/>
          </a:xfrm>
        </p:grpSpPr>
        <p:sp>
          <p:nvSpPr>
            <p:cNvPr id="61454" name="Text Box 22"/>
            <p:cNvSpPr txBox="1">
              <a:spLocks noChangeArrowheads="1"/>
            </p:cNvSpPr>
            <p:nvPr/>
          </p:nvSpPr>
          <p:spPr bwMode="auto">
            <a:xfrm>
              <a:off x="2744" y="2251"/>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accent2"/>
                  </a:solidFill>
                </a:rPr>
                <a:t>Vout</a:t>
              </a:r>
            </a:p>
          </p:txBody>
        </p:sp>
        <p:grpSp>
          <p:nvGrpSpPr>
            <p:cNvPr id="61455" name="Group 127"/>
            <p:cNvGrpSpPr>
              <a:grpSpLocks/>
            </p:cNvGrpSpPr>
            <p:nvPr/>
          </p:nvGrpSpPr>
          <p:grpSpPr bwMode="auto">
            <a:xfrm>
              <a:off x="2562" y="1933"/>
              <a:ext cx="1225" cy="709"/>
              <a:chOff x="3560" y="2614"/>
              <a:chExt cx="2021" cy="863"/>
            </a:xfrm>
          </p:grpSpPr>
          <p:sp>
            <p:nvSpPr>
              <p:cNvPr id="61458" name="Line 6"/>
              <p:cNvSpPr>
                <a:spLocks noChangeShapeType="1"/>
              </p:cNvSpPr>
              <p:nvPr/>
            </p:nvSpPr>
            <p:spPr bwMode="auto">
              <a:xfrm flipV="1">
                <a:off x="3560" y="2614"/>
                <a:ext cx="1" cy="7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1459" name="Line 7"/>
              <p:cNvSpPr>
                <a:spLocks noChangeShapeType="1"/>
              </p:cNvSpPr>
              <p:nvPr/>
            </p:nvSpPr>
            <p:spPr bwMode="auto">
              <a:xfrm>
                <a:off x="3561" y="3332"/>
                <a:ext cx="1814"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1460" name="Freeform 8"/>
              <p:cNvSpPr>
                <a:spLocks/>
              </p:cNvSpPr>
              <p:nvPr/>
            </p:nvSpPr>
            <p:spPr bwMode="auto">
              <a:xfrm>
                <a:off x="3606" y="2659"/>
                <a:ext cx="1588" cy="582"/>
              </a:xfrm>
              <a:custGeom>
                <a:avLst/>
                <a:gdLst>
                  <a:gd name="T0" fmla="*/ 0 w 1588"/>
                  <a:gd name="T1" fmla="*/ 537 h 582"/>
                  <a:gd name="T2" fmla="*/ 499 w 1588"/>
                  <a:gd name="T3" fmla="*/ 38 h 582"/>
                  <a:gd name="T4" fmla="*/ 953 w 1588"/>
                  <a:gd name="T5" fmla="*/ 310 h 582"/>
                  <a:gd name="T6" fmla="*/ 1270 w 1588"/>
                  <a:gd name="T7" fmla="*/ 537 h 582"/>
                  <a:gd name="T8" fmla="*/ 1588 w 1588"/>
                  <a:gd name="T9" fmla="*/ 582 h 582"/>
                  <a:gd name="T10" fmla="*/ 0 60000 65536"/>
                  <a:gd name="T11" fmla="*/ 0 60000 65536"/>
                  <a:gd name="T12" fmla="*/ 0 60000 65536"/>
                  <a:gd name="T13" fmla="*/ 0 60000 65536"/>
                  <a:gd name="T14" fmla="*/ 0 60000 65536"/>
                  <a:gd name="T15" fmla="*/ 0 w 1588"/>
                  <a:gd name="T16" fmla="*/ 0 h 582"/>
                  <a:gd name="T17" fmla="*/ 1588 w 1588"/>
                  <a:gd name="T18" fmla="*/ 582 h 582"/>
                </a:gdLst>
                <a:ahLst/>
                <a:cxnLst>
                  <a:cxn ang="T10">
                    <a:pos x="T0" y="T1"/>
                  </a:cxn>
                  <a:cxn ang="T11">
                    <a:pos x="T2" y="T3"/>
                  </a:cxn>
                  <a:cxn ang="T12">
                    <a:pos x="T4" y="T5"/>
                  </a:cxn>
                  <a:cxn ang="T13">
                    <a:pos x="T6" y="T7"/>
                  </a:cxn>
                  <a:cxn ang="T14">
                    <a:pos x="T8" y="T9"/>
                  </a:cxn>
                </a:cxnLst>
                <a:rect l="T15" t="T16" r="T17" b="T18"/>
                <a:pathLst>
                  <a:path w="1588" h="582">
                    <a:moveTo>
                      <a:pt x="0" y="537"/>
                    </a:moveTo>
                    <a:cubicBezTo>
                      <a:pt x="170" y="306"/>
                      <a:pt x="340" y="76"/>
                      <a:pt x="499" y="38"/>
                    </a:cubicBezTo>
                    <a:cubicBezTo>
                      <a:pt x="658" y="0"/>
                      <a:pt x="825" y="227"/>
                      <a:pt x="953" y="310"/>
                    </a:cubicBezTo>
                    <a:cubicBezTo>
                      <a:pt x="1081" y="393"/>
                      <a:pt x="1164" y="492"/>
                      <a:pt x="1270" y="537"/>
                    </a:cubicBezTo>
                    <a:cubicBezTo>
                      <a:pt x="1376" y="582"/>
                      <a:pt x="1482" y="582"/>
                      <a:pt x="1588" y="582"/>
                    </a:cubicBezTo>
                  </a:path>
                </a:pathLst>
              </a:custGeom>
              <a:noFill/>
              <a:ln w="38100">
                <a:solidFill>
                  <a:srgbClr val="E4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461" name="Line 23"/>
              <p:cNvSpPr>
                <a:spLocks noChangeShapeType="1"/>
              </p:cNvSpPr>
              <p:nvPr/>
            </p:nvSpPr>
            <p:spPr bwMode="auto">
              <a:xfrm>
                <a:off x="3918" y="2804"/>
                <a:ext cx="2" cy="144"/>
              </a:xfrm>
              <a:custGeom>
                <a:avLst/>
                <a:gdLst>
                  <a:gd name="T0" fmla="*/ 0 w 2"/>
                  <a:gd name="T1" fmla="*/ 144 h 144"/>
                  <a:gd name="T2" fmla="*/ 2 w 2"/>
                  <a:gd name="T3" fmla="*/ 0 h 144"/>
                  <a:gd name="T4" fmla="*/ 0 60000 65536"/>
                  <a:gd name="T5" fmla="*/ 0 60000 65536"/>
                </a:gdLst>
                <a:ahLst/>
                <a:cxnLst>
                  <a:cxn ang="T4">
                    <a:pos x="T0" y="T1"/>
                  </a:cxn>
                  <a:cxn ang="T5">
                    <a:pos x="T2" y="T3"/>
                  </a:cxn>
                </a:cxnLst>
                <a:rect l="0" t="0" r="r" b="b"/>
                <a:pathLst>
                  <a:path w="2" h="144">
                    <a:moveTo>
                      <a:pt x="0" y="144"/>
                    </a:moveTo>
                    <a:lnTo>
                      <a:pt x="2" y="0"/>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462" name="Line 24"/>
              <p:cNvSpPr>
                <a:spLocks noChangeShapeType="1"/>
              </p:cNvSpPr>
              <p:nvPr/>
            </p:nvSpPr>
            <p:spPr bwMode="auto">
              <a:xfrm>
                <a:off x="4061" y="2718"/>
                <a:ext cx="1" cy="90"/>
              </a:xfrm>
              <a:custGeom>
                <a:avLst/>
                <a:gdLst>
                  <a:gd name="T0" fmla="*/ 0 w 1"/>
                  <a:gd name="T1" fmla="*/ 90 h 90"/>
                  <a:gd name="T2" fmla="*/ 1 w 1"/>
                  <a:gd name="T3" fmla="*/ 0 h 90"/>
                  <a:gd name="T4" fmla="*/ 0 60000 65536"/>
                  <a:gd name="T5" fmla="*/ 0 60000 65536"/>
                </a:gdLst>
                <a:ahLst/>
                <a:cxnLst>
                  <a:cxn ang="T4">
                    <a:pos x="T0" y="T1"/>
                  </a:cxn>
                  <a:cxn ang="T5">
                    <a:pos x="T2" y="T3"/>
                  </a:cxn>
                </a:cxnLst>
                <a:rect l="0" t="0" r="r" b="b"/>
                <a:pathLst>
                  <a:path w="1" h="90">
                    <a:moveTo>
                      <a:pt x="0" y="90"/>
                    </a:moveTo>
                    <a:lnTo>
                      <a:pt x="1" y="0"/>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463" name="Line 25"/>
              <p:cNvSpPr>
                <a:spLocks noChangeShapeType="1"/>
              </p:cNvSpPr>
              <p:nvPr/>
            </p:nvSpPr>
            <p:spPr bwMode="auto">
              <a:xfrm>
                <a:off x="4192" y="2688"/>
                <a:ext cx="1" cy="32"/>
              </a:xfrm>
              <a:custGeom>
                <a:avLst/>
                <a:gdLst>
                  <a:gd name="T0" fmla="*/ 0 w 1"/>
                  <a:gd name="T1" fmla="*/ 32 h 32"/>
                  <a:gd name="T2" fmla="*/ 0 w 1"/>
                  <a:gd name="T3" fmla="*/ 0 h 32"/>
                  <a:gd name="T4" fmla="*/ 0 60000 65536"/>
                  <a:gd name="T5" fmla="*/ 0 60000 65536"/>
                </a:gdLst>
                <a:ahLst/>
                <a:cxnLst>
                  <a:cxn ang="T4">
                    <a:pos x="T0" y="T1"/>
                  </a:cxn>
                  <a:cxn ang="T5">
                    <a:pos x="T2" y="T3"/>
                  </a:cxn>
                </a:cxnLst>
                <a:rect l="0" t="0" r="r" b="b"/>
                <a:pathLst>
                  <a:path w="1" h="32">
                    <a:moveTo>
                      <a:pt x="0" y="32"/>
                    </a:moveTo>
                    <a:lnTo>
                      <a:pt x="0" y="0"/>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464" name="Line 26"/>
              <p:cNvSpPr>
                <a:spLocks noChangeShapeType="1"/>
              </p:cNvSpPr>
              <p:nvPr/>
            </p:nvSpPr>
            <p:spPr bwMode="auto">
              <a:xfrm flipH="1">
                <a:off x="4450" y="2771"/>
                <a:ext cx="1" cy="1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465" name="Line 27"/>
              <p:cNvSpPr>
                <a:spLocks noChangeShapeType="1"/>
              </p:cNvSpPr>
              <p:nvPr/>
            </p:nvSpPr>
            <p:spPr bwMode="auto">
              <a:xfrm>
                <a:off x="4587" y="2872"/>
                <a:ext cx="1" cy="113"/>
              </a:xfrm>
              <a:custGeom>
                <a:avLst/>
                <a:gdLst>
                  <a:gd name="T0" fmla="*/ 0 w 1"/>
                  <a:gd name="T1" fmla="*/ 0 h 113"/>
                  <a:gd name="T2" fmla="*/ 0 w 1"/>
                  <a:gd name="T3" fmla="*/ 113 h 113"/>
                  <a:gd name="T4" fmla="*/ 0 60000 65536"/>
                  <a:gd name="T5" fmla="*/ 0 60000 65536"/>
                </a:gdLst>
                <a:ahLst/>
                <a:cxnLst>
                  <a:cxn ang="T4">
                    <a:pos x="T0" y="T1"/>
                  </a:cxn>
                  <a:cxn ang="T5">
                    <a:pos x="T2" y="T3"/>
                  </a:cxn>
                </a:cxnLst>
                <a:rect l="0" t="0" r="r" b="b"/>
                <a:pathLst>
                  <a:path w="1" h="113">
                    <a:moveTo>
                      <a:pt x="0" y="0"/>
                    </a:moveTo>
                    <a:lnTo>
                      <a:pt x="0" y="113"/>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466" name="Line 28"/>
              <p:cNvSpPr>
                <a:spLocks noChangeShapeType="1"/>
              </p:cNvSpPr>
              <p:nvPr/>
            </p:nvSpPr>
            <p:spPr bwMode="auto">
              <a:xfrm>
                <a:off x="4717" y="2985"/>
                <a:ext cx="2" cy="97"/>
              </a:xfrm>
              <a:custGeom>
                <a:avLst/>
                <a:gdLst>
                  <a:gd name="T0" fmla="*/ 0 w 2"/>
                  <a:gd name="T1" fmla="*/ 97 h 97"/>
                  <a:gd name="T2" fmla="*/ 2 w 2"/>
                  <a:gd name="T3" fmla="*/ 0 h 97"/>
                  <a:gd name="T4" fmla="*/ 0 60000 65536"/>
                  <a:gd name="T5" fmla="*/ 0 60000 65536"/>
                </a:gdLst>
                <a:ahLst/>
                <a:cxnLst>
                  <a:cxn ang="T4">
                    <a:pos x="T0" y="T1"/>
                  </a:cxn>
                  <a:cxn ang="T5">
                    <a:pos x="T2" y="T3"/>
                  </a:cxn>
                </a:cxnLst>
                <a:rect l="0" t="0" r="r" b="b"/>
                <a:pathLst>
                  <a:path w="2" h="97">
                    <a:moveTo>
                      <a:pt x="0" y="97"/>
                    </a:moveTo>
                    <a:lnTo>
                      <a:pt x="2" y="0"/>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467" name="Line 29"/>
              <p:cNvSpPr>
                <a:spLocks noChangeShapeType="1"/>
              </p:cNvSpPr>
              <p:nvPr/>
            </p:nvSpPr>
            <p:spPr bwMode="auto">
              <a:xfrm>
                <a:off x="4855" y="3079"/>
                <a:ext cx="1" cy="109"/>
              </a:xfrm>
              <a:custGeom>
                <a:avLst/>
                <a:gdLst>
                  <a:gd name="T0" fmla="*/ 0 w 1"/>
                  <a:gd name="T1" fmla="*/ 109 h 109"/>
                  <a:gd name="T2" fmla="*/ 0 w 1"/>
                  <a:gd name="T3" fmla="*/ 0 h 109"/>
                  <a:gd name="T4" fmla="*/ 0 60000 65536"/>
                  <a:gd name="T5" fmla="*/ 0 60000 65536"/>
                </a:gdLst>
                <a:ahLst/>
                <a:cxnLst>
                  <a:cxn ang="T4">
                    <a:pos x="T0" y="T1"/>
                  </a:cxn>
                  <a:cxn ang="T5">
                    <a:pos x="T2" y="T3"/>
                  </a:cxn>
                </a:cxnLst>
                <a:rect l="0" t="0" r="r" b="b"/>
                <a:pathLst>
                  <a:path w="1" h="109">
                    <a:moveTo>
                      <a:pt x="0" y="109"/>
                    </a:moveTo>
                    <a:lnTo>
                      <a:pt x="0" y="0"/>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1468" name="Line 30"/>
              <p:cNvSpPr>
                <a:spLocks noChangeShapeType="1"/>
              </p:cNvSpPr>
              <p:nvPr/>
            </p:nvSpPr>
            <p:spPr bwMode="auto">
              <a:xfrm flipV="1">
                <a:off x="4322" y="2683"/>
                <a:ext cx="1" cy="9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469" name="Line 32"/>
              <p:cNvSpPr>
                <a:spLocks noChangeShapeType="1"/>
              </p:cNvSpPr>
              <p:nvPr/>
            </p:nvSpPr>
            <p:spPr bwMode="auto">
              <a:xfrm flipH="1" flipV="1">
                <a:off x="3661" y="3112"/>
                <a:ext cx="1" cy="217"/>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1470" name="Text Box 45"/>
              <p:cNvSpPr txBox="1">
                <a:spLocks noChangeArrowheads="1"/>
              </p:cNvSpPr>
              <p:nvPr/>
            </p:nvSpPr>
            <p:spPr bwMode="auto">
              <a:xfrm>
                <a:off x="5340" y="3196"/>
                <a:ext cx="241"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sp>
            <p:nvSpPr>
              <p:cNvPr id="61471" name="Line 141"/>
              <p:cNvSpPr>
                <a:spLocks noChangeShapeType="1"/>
              </p:cNvSpPr>
              <p:nvPr/>
            </p:nvSpPr>
            <p:spPr bwMode="auto">
              <a:xfrm>
                <a:off x="3652" y="3104"/>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72" name="Line 142"/>
              <p:cNvSpPr>
                <a:spLocks noChangeShapeType="1"/>
              </p:cNvSpPr>
              <p:nvPr/>
            </p:nvSpPr>
            <p:spPr bwMode="auto">
              <a:xfrm>
                <a:off x="3776" y="2952"/>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73" name="Line 143"/>
              <p:cNvSpPr>
                <a:spLocks noChangeShapeType="1"/>
              </p:cNvSpPr>
              <p:nvPr/>
            </p:nvSpPr>
            <p:spPr bwMode="auto">
              <a:xfrm>
                <a:off x="3916" y="2812"/>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74" name="Line 144"/>
              <p:cNvSpPr>
                <a:spLocks noChangeShapeType="1"/>
              </p:cNvSpPr>
              <p:nvPr/>
            </p:nvSpPr>
            <p:spPr bwMode="auto">
              <a:xfrm>
                <a:off x="4056" y="2712"/>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75" name="Line 145"/>
              <p:cNvSpPr>
                <a:spLocks noChangeShapeType="1"/>
              </p:cNvSpPr>
              <p:nvPr/>
            </p:nvSpPr>
            <p:spPr bwMode="auto">
              <a:xfrm>
                <a:off x="4315" y="2770"/>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76" name="Line 146"/>
              <p:cNvSpPr>
                <a:spLocks noChangeShapeType="1"/>
              </p:cNvSpPr>
              <p:nvPr/>
            </p:nvSpPr>
            <p:spPr bwMode="auto">
              <a:xfrm>
                <a:off x="4451" y="2864"/>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77" name="Line 147"/>
              <p:cNvSpPr>
                <a:spLocks noChangeShapeType="1"/>
              </p:cNvSpPr>
              <p:nvPr/>
            </p:nvSpPr>
            <p:spPr bwMode="auto">
              <a:xfrm>
                <a:off x="4583" y="2986"/>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78" name="Line 148"/>
              <p:cNvSpPr>
                <a:spLocks noChangeShapeType="1"/>
              </p:cNvSpPr>
              <p:nvPr/>
            </p:nvSpPr>
            <p:spPr bwMode="auto">
              <a:xfrm>
                <a:off x="4715" y="3079"/>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79" name="Line 149"/>
              <p:cNvSpPr>
                <a:spLocks noChangeShapeType="1"/>
              </p:cNvSpPr>
              <p:nvPr/>
            </p:nvSpPr>
            <p:spPr bwMode="auto">
              <a:xfrm>
                <a:off x="4851" y="3183"/>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80" name="Line 150"/>
              <p:cNvSpPr>
                <a:spLocks noChangeShapeType="1"/>
              </p:cNvSpPr>
              <p:nvPr/>
            </p:nvSpPr>
            <p:spPr bwMode="auto">
              <a:xfrm>
                <a:off x="4186" y="2683"/>
                <a:ext cx="136" cy="1"/>
              </a:xfrm>
              <a:prstGeom prst="line">
                <a:avLst/>
              </a:prstGeom>
              <a:noFill/>
              <a:ln w="38100">
                <a:solidFill>
                  <a:srgbClr val="009D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sp>
            <p:nvSpPr>
              <p:cNvPr id="61481" name="Freeform 151"/>
              <p:cNvSpPr>
                <a:spLocks/>
              </p:cNvSpPr>
              <p:nvPr/>
            </p:nvSpPr>
            <p:spPr bwMode="auto">
              <a:xfrm>
                <a:off x="3788" y="2956"/>
                <a:ext cx="1" cy="157"/>
              </a:xfrm>
              <a:custGeom>
                <a:avLst/>
                <a:gdLst>
                  <a:gd name="T0" fmla="*/ 0 w 1"/>
                  <a:gd name="T1" fmla="*/ 157 h 157"/>
                  <a:gd name="T2" fmla="*/ 0 w 1"/>
                  <a:gd name="T3" fmla="*/ 0 h 157"/>
                  <a:gd name="T4" fmla="*/ 0 60000 65536"/>
                  <a:gd name="T5" fmla="*/ 0 60000 65536"/>
                </a:gdLst>
                <a:ahLst/>
                <a:cxnLst>
                  <a:cxn ang="T4">
                    <a:pos x="T0" y="T1"/>
                  </a:cxn>
                  <a:cxn ang="T5">
                    <a:pos x="T2" y="T3"/>
                  </a:cxn>
                </a:cxnLst>
                <a:rect l="0" t="0" r="r" b="b"/>
                <a:pathLst>
                  <a:path w="1" h="157">
                    <a:moveTo>
                      <a:pt x="0" y="157"/>
                    </a:moveTo>
                    <a:lnTo>
                      <a:pt x="0" y="0"/>
                    </a:lnTo>
                  </a:path>
                </a:pathLst>
              </a:custGeom>
              <a:noFill/>
              <a:ln w="38100" cmpd="sng">
                <a:solidFill>
                  <a:srgbClr val="009DD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7961" dir="2700000" algn="ctr" rotWithShape="0">
                        <a:srgbClr val="005E82"/>
                      </a:outerShdw>
                    </a:effectLst>
                  </a14:hiddenEffects>
                </a:ext>
              </a:extLst>
            </p:spPr>
            <p:txBody>
              <a:bodyPr/>
              <a:lstStyle/>
              <a:p>
                <a:endParaRPr lang="fr-FR"/>
              </a:p>
            </p:txBody>
          </p:sp>
        </p:grpSp>
        <p:sp>
          <p:nvSpPr>
            <p:cNvPr id="61456" name="Text Box 208"/>
            <p:cNvSpPr txBox="1">
              <a:spLocks noChangeArrowheads="1"/>
            </p:cNvSpPr>
            <p:nvPr/>
          </p:nvSpPr>
          <p:spPr bwMode="auto">
            <a:xfrm>
              <a:off x="2381" y="2251"/>
              <a:ext cx="635"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E1</a:t>
              </a:r>
            </a:p>
          </p:txBody>
        </p:sp>
        <p:sp>
          <p:nvSpPr>
            <p:cNvPr id="61457" name="Text Box 209"/>
            <p:cNvSpPr txBox="1">
              <a:spLocks noChangeArrowheads="1"/>
            </p:cNvSpPr>
            <p:nvPr/>
          </p:nvSpPr>
          <p:spPr bwMode="auto">
            <a:xfrm>
              <a:off x="2381" y="2115"/>
              <a:ext cx="635"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E2</a:t>
              </a:r>
            </a:p>
          </p:txBody>
        </p:sp>
      </p:grpSp>
      <p:sp>
        <p:nvSpPr>
          <p:cNvPr id="855251" name="Rectangle 211"/>
          <p:cNvSpPr>
            <a:spLocks noChangeArrowheads="1"/>
          </p:cNvSpPr>
          <p:nvPr/>
        </p:nvSpPr>
        <p:spPr bwMode="auto">
          <a:xfrm>
            <a:off x="395288" y="1989138"/>
            <a:ext cx="8497887"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a:t>Pour cela, l’ADC échantillonne le signal et maintient la valeur de l’échantillon pour permettre son codage.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55251"/>
                                        </p:tgtEl>
                                        <p:attrNameLst>
                                          <p:attrName>style.visibility</p:attrName>
                                        </p:attrNameLst>
                                      </p:cBhvr>
                                      <p:to>
                                        <p:strVal val="visible"/>
                                      </p:to>
                                    </p:set>
                                    <p:anim calcmode="lin" valueType="num">
                                      <p:cBhvr>
                                        <p:cTn id="7" dur="500" fill="hold"/>
                                        <p:tgtEl>
                                          <p:spTgt spid="855251"/>
                                        </p:tgtEl>
                                        <p:attrNameLst>
                                          <p:attrName>ppt_w</p:attrName>
                                        </p:attrNameLst>
                                      </p:cBhvr>
                                      <p:tavLst>
                                        <p:tav tm="0">
                                          <p:val>
                                            <p:fltVal val="0"/>
                                          </p:val>
                                        </p:tav>
                                        <p:tav tm="100000">
                                          <p:val>
                                            <p:strVal val="#ppt_w"/>
                                          </p:val>
                                        </p:tav>
                                      </p:tavLst>
                                    </p:anim>
                                    <p:anim calcmode="lin" valueType="num">
                                      <p:cBhvr>
                                        <p:cTn id="8" dur="500" fill="hold"/>
                                        <p:tgtEl>
                                          <p:spTgt spid="855251"/>
                                        </p:tgtEl>
                                        <p:attrNameLst>
                                          <p:attrName>ppt_h</p:attrName>
                                        </p:attrNameLst>
                                      </p:cBhvr>
                                      <p:tavLst>
                                        <p:tav tm="0">
                                          <p:val>
                                            <p:fltVal val="0"/>
                                          </p:val>
                                        </p:tav>
                                        <p:tav tm="100000">
                                          <p:val>
                                            <p:strVal val="#ppt_h"/>
                                          </p:val>
                                        </p:tav>
                                      </p:tavLst>
                                    </p:anim>
                                    <p:animEffect transition="in" filter="fade">
                                      <p:cBhvr>
                                        <p:cTn id="9" dur="500"/>
                                        <p:tgtEl>
                                          <p:spTgt spid="8552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855254"/>
                                        </p:tgtEl>
                                        <p:attrNameLst>
                                          <p:attrName>style.visibility</p:attrName>
                                        </p:attrNameLst>
                                      </p:cBhvr>
                                      <p:to>
                                        <p:strVal val="visible"/>
                                      </p:to>
                                    </p:set>
                                    <p:anim calcmode="lin" valueType="num">
                                      <p:cBhvr>
                                        <p:cTn id="14" dur="500" fill="hold"/>
                                        <p:tgtEl>
                                          <p:spTgt spid="855254"/>
                                        </p:tgtEl>
                                        <p:attrNameLst>
                                          <p:attrName>ppt_w</p:attrName>
                                        </p:attrNameLst>
                                      </p:cBhvr>
                                      <p:tavLst>
                                        <p:tav tm="0">
                                          <p:val>
                                            <p:fltVal val="0"/>
                                          </p:val>
                                        </p:tav>
                                        <p:tav tm="100000">
                                          <p:val>
                                            <p:strVal val="#ppt_w"/>
                                          </p:val>
                                        </p:tav>
                                      </p:tavLst>
                                    </p:anim>
                                    <p:anim calcmode="lin" valueType="num">
                                      <p:cBhvr>
                                        <p:cTn id="15" dur="500" fill="hold"/>
                                        <p:tgtEl>
                                          <p:spTgt spid="855254"/>
                                        </p:tgtEl>
                                        <p:attrNameLst>
                                          <p:attrName>ppt_h</p:attrName>
                                        </p:attrNameLst>
                                      </p:cBhvr>
                                      <p:tavLst>
                                        <p:tav tm="0">
                                          <p:val>
                                            <p:fltVal val="0"/>
                                          </p:val>
                                        </p:tav>
                                        <p:tav tm="100000">
                                          <p:val>
                                            <p:strVal val="#ppt_h"/>
                                          </p:val>
                                        </p:tav>
                                      </p:tavLst>
                                    </p:anim>
                                    <p:animEffect transition="in" filter="fade">
                                      <p:cBhvr>
                                        <p:cTn id="16" dur="500"/>
                                        <p:tgtEl>
                                          <p:spTgt spid="85525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855255"/>
                                        </p:tgtEl>
                                        <p:attrNameLst>
                                          <p:attrName>style.visibility</p:attrName>
                                        </p:attrNameLst>
                                      </p:cBhvr>
                                      <p:to>
                                        <p:strVal val="visible"/>
                                      </p:to>
                                    </p:set>
                                    <p:anim calcmode="lin" valueType="num">
                                      <p:cBhvr>
                                        <p:cTn id="21" dur="500" fill="hold"/>
                                        <p:tgtEl>
                                          <p:spTgt spid="855255"/>
                                        </p:tgtEl>
                                        <p:attrNameLst>
                                          <p:attrName>ppt_w</p:attrName>
                                        </p:attrNameLst>
                                      </p:cBhvr>
                                      <p:tavLst>
                                        <p:tav tm="0">
                                          <p:val>
                                            <p:fltVal val="0"/>
                                          </p:val>
                                        </p:tav>
                                        <p:tav tm="100000">
                                          <p:val>
                                            <p:strVal val="#ppt_w"/>
                                          </p:val>
                                        </p:tav>
                                      </p:tavLst>
                                    </p:anim>
                                    <p:anim calcmode="lin" valueType="num">
                                      <p:cBhvr>
                                        <p:cTn id="22" dur="500" fill="hold"/>
                                        <p:tgtEl>
                                          <p:spTgt spid="855255"/>
                                        </p:tgtEl>
                                        <p:attrNameLst>
                                          <p:attrName>ppt_h</p:attrName>
                                        </p:attrNameLst>
                                      </p:cBhvr>
                                      <p:tavLst>
                                        <p:tav tm="0">
                                          <p:val>
                                            <p:fltVal val="0"/>
                                          </p:val>
                                        </p:tav>
                                        <p:tav tm="100000">
                                          <p:val>
                                            <p:strVal val="#ppt_h"/>
                                          </p:val>
                                        </p:tav>
                                      </p:tavLst>
                                    </p:anim>
                                    <p:animEffect transition="in" filter="fade">
                                      <p:cBhvr>
                                        <p:cTn id="23" dur="500"/>
                                        <p:tgtEl>
                                          <p:spTgt spid="85525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855165"/>
                                        </p:tgtEl>
                                        <p:attrNameLst>
                                          <p:attrName>style.visibility</p:attrName>
                                        </p:attrNameLst>
                                      </p:cBhvr>
                                      <p:to>
                                        <p:strVal val="visible"/>
                                      </p:to>
                                    </p:set>
                                    <p:anim calcmode="lin" valueType="num">
                                      <p:cBhvr>
                                        <p:cTn id="28" dur="500" fill="hold"/>
                                        <p:tgtEl>
                                          <p:spTgt spid="855165"/>
                                        </p:tgtEl>
                                        <p:attrNameLst>
                                          <p:attrName>ppt_w</p:attrName>
                                        </p:attrNameLst>
                                      </p:cBhvr>
                                      <p:tavLst>
                                        <p:tav tm="0">
                                          <p:val>
                                            <p:fltVal val="0"/>
                                          </p:val>
                                        </p:tav>
                                        <p:tav tm="100000">
                                          <p:val>
                                            <p:strVal val="#ppt_w"/>
                                          </p:val>
                                        </p:tav>
                                      </p:tavLst>
                                    </p:anim>
                                    <p:anim calcmode="lin" valueType="num">
                                      <p:cBhvr>
                                        <p:cTn id="29" dur="500" fill="hold"/>
                                        <p:tgtEl>
                                          <p:spTgt spid="855165"/>
                                        </p:tgtEl>
                                        <p:attrNameLst>
                                          <p:attrName>ppt_h</p:attrName>
                                        </p:attrNameLst>
                                      </p:cBhvr>
                                      <p:tavLst>
                                        <p:tav tm="0">
                                          <p:val>
                                            <p:fltVal val="0"/>
                                          </p:val>
                                        </p:tav>
                                        <p:tav tm="100000">
                                          <p:val>
                                            <p:strVal val="#ppt_h"/>
                                          </p:val>
                                        </p:tav>
                                      </p:tavLst>
                                    </p:anim>
                                    <p:animEffect transition="in" filter="fade">
                                      <p:cBhvr>
                                        <p:cTn id="30" dur="500"/>
                                        <p:tgtEl>
                                          <p:spTgt spid="855165"/>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855099"/>
                                        </p:tgtEl>
                                        <p:attrNameLst>
                                          <p:attrName>style.visibility</p:attrName>
                                        </p:attrNameLst>
                                      </p:cBhvr>
                                      <p:to>
                                        <p:strVal val="visible"/>
                                      </p:to>
                                    </p:set>
                                    <p:anim calcmode="lin" valueType="num">
                                      <p:cBhvr>
                                        <p:cTn id="33" dur="500" fill="hold"/>
                                        <p:tgtEl>
                                          <p:spTgt spid="855099"/>
                                        </p:tgtEl>
                                        <p:attrNameLst>
                                          <p:attrName>ppt_w</p:attrName>
                                        </p:attrNameLst>
                                      </p:cBhvr>
                                      <p:tavLst>
                                        <p:tav tm="0">
                                          <p:val>
                                            <p:fltVal val="0"/>
                                          </p:val>
                                        </p:tav>
                                        <p:tav tm="100000">
                                          <p:val>
                                            <p:strVal val="#ppt_w"/>
                                          </p:val>
                                        </p:tav>
                                      </p:tavLst>
                                    </p:anim>
                                    <p:anim calcmode="lin" valueType="num">
                                      <p:cBhvr>
                                        <p:cTn id="34" dur="500" fill="hold"/>
                                        <p:tgtEl>
                                          <p:spTgt spid="855099"/>
                                        </p:tgtEl>
                                        <p:attrNameLst>
                                          <p:attrName>ppt_h</p:attrName>
                                        </p:attrNameLst>
                                      </p:cBhvr>
                                      <p:tavLst>
                                        <p:tav tm="0">
                                          <p:val>
                                            <p:fltVal val="0"/>
                                          </p:val>
                                        </p:tav>
                                        <p:tav tm="100000">
                                          <p:val>
                                            <p:strVal val="#ppt_h"/>
                                          </p:val>
                                        </p:tav>
                                      </p:tavLst>
                                    </p:anim>
                                    <p:animEffect transition="in" filter="fade">
                                      <p:cBhvr>
                                        <p:cTn id="35" dur="500"/>
                                        <p:tgtEl>
                                          <p:spTgt spid="85509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nodeType="clickEffect">
                                  <p:stCondLst>
                                    <p:cond delay="0"/>
                                  </p:stCondLst>
                                  <p:childTnLst>
                                    <p:set>
                                      <p:cBhvr>
                                        <p:cTn id="39" dur="1" fill="hold">
                                          <p:stCondLst>
                                            <p:cond delay="0"/>
                                          </p:stCondLst>
                                        </p:cTn>
                                        <p:tgtEl>
                                          <p:spTgt spid="855252"/>
                                        </p:tgtEl>
                                        <p:attrNameLst>
                                          <p:attrName>style.visibility</p:attrName>
                                        </p:attrNameLst>
                                      </p:cBhvr>
                                      <p:to>
                                        <p:strVal val="visible"/>
                                      </p:to>
                                    </p:set>
                                    <p:anim calcmode="lin" valueType="num">
                                      <p:cBhvr>
                                        <p:cTn id="40" dur="500" fill="hold"/>
                                        <p:tgtEl>
                                          <p:spTgt spid="855252"/>
                                        </p:tgtEl>
                                        <p:attrNameLst>
                                          <p:attrName>ppt_w</p:attrName>
                                        </p:attrNameLst>
                                      </p:cBhvr>
                                      <p:tavLst>
                                        <p:tav tm="0">
                                          <p:val>
                                            <p:fltVal val="0"/>
                                          </p:val>
                                        </p:tav>
                                        <p:tav tm="100000">
                                          <p:val>
                                            <p:strVal val="#ppt_w"/>
                                          </p:val>
                                        </p:tav>
                                      </p:tavLst>
                                    </p:anim>
                                    <p:anim calcmode="lin" valueType="num">
                                      <p:cBhvr>
                                        <p:cTn id="41" dur="500" fill="hold"/>
                                        <p:tgtEl>
                                          <p:spTgt spid="855252"/>
                                        </p:tgtEl>
                                        <p:attrNameLst>
                                          <p:attrName>ppt_h</p:attrName>
                                        </p:attrNameLst>
                                      </p:cBhvr>
                                      <p:tavLst>
                                        <p:tav tm="0">
                                          <p:val>
                                            <p:fltVal val="0"/>
                                          </p:val>
                                        </p:tav>
                                        <p:tav tm="100000">
                                          <p:val>
                                            <p:strVal val="#ppt_h"/>
                                          </p:val>
                                        </p:tav>
                                      </p:tavLst>
                                    </p:anim>
                                    <p:animEffect transition="in" filter="fade">
                                      <p:cBhvr>
                                        <p:cTn id="42" dur="500"/>
                                        <p:tgtEl>
                                          <p:spTgt spid="85525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nodeType="clickEffect">
                                  <p:stCondLst>
                                    <p:cond delay="0"/>
                                  </p:stCondLst>
                                  <p:childTnLst>
                                    <p:set>
                                      <p:cBhvr>
                                        <p:cTn id="46" dur="1" fill="hold">
                                          <p:stCondLst>
                                            <p:cond delay="0"/>
                                          </p:stCondLst>
                                        </p:cTn>
                                        <p:tgtEl>
                                          <p:spTgt spid="855253"/>
                                        </p:tgtEl>
                                        <p:attrNameLst>
                                          <p:attrName>style.visibility</p:attrName>
                                        </p:attrNameLst>
                                      </p:cBhvr>
                                      <p:to>
                                        <p:strVal val="visible"/>
                                      </p:to>
                                    </p:set>
                                    <p:anim calcmode="lin" valueType="num">
                                      <p:cBhvr>
                                        <p:cTn id="47" dur="500" fill="hold"/>
                                        <p:tgtEl>
                                          <p:spTgt spid="855253"/>
                                        </p:tgtEl>
                                        <p:attrNameLst>
                                          <p:attrName>ppt_w</p:attrName>
                                        </p:attrNameLst>
                                      </p:cBhvr>
                                      <p:tavLst>
                                        <p:tav tm="0">
                                          <p:val>
                                            <p:fltVal val="0"/>
                                          </p:val>
                                        </p:tav>
                                        <p:tav tm="100000">
                                          <p:val>
                                            <p:strVal val="#ppt_w"/>
                                          </p:val>
                                        </p:tav>
                                      </p:tavLst>
                                    </p:anim>
                                    <p:anim calcmode="lin" valueType="num">
                                      <p:cBhvr>
                                        <p:cTn id="48" dur="500" fill="hold"/>
                                        <p:tgtEl>
                                          <p:spTgt spid="855253"/>
                                        </p:tgtEl>
                                        <p:attrNameLst>
                                          <p:attrName>ppt_h</p:attrName>
                                        </p:attrNameLst>
                                      </p:cBhvr>
                                      <p:tavLst>
                                        <p:tav tm="0">
                                          <p:val>
                                            <p:fltVal val="0"/>
                                          </p:val>
                                        </p:tav>
                                        <p:tav tm="100000">
                                          <p:val>
                                            <p:strVal val="#ppt_h"/>
                                          </p:val>
                                        </p:tav>
                                      </p:tavLst>
                                    </p:anim>
                                    <p:animEffect transition="in" filter="fade">
                                      <p:cBhvr>
                                        <p:cTn id="49" dur="500"/>
                                        <p:tgtEl>
                                          <p:spTgt spid="855253"/>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855247"/>
                                        </p:tgtEl>
                                        <p:attrNameLst>
                                          <p:attrName>style.visibility</p:attrName>
                                        </p:attrNameLst>
                                      </p:cBhvr>
                                      <p:to>
                                        <p:strVal val="visible"/>
                                      </p:to>
                                    </p:set>
                                    <p:anim calcmode="lin" valueType="num">
                                      <p:cBhvr>
                                        <p:cTn id="52" dur="500" fill="hold"/>
                                        <p:tgtEl>
                                          <p:spTgt spid="855247"/>
                                        </p:tgtEl>
                                        <p:attrNameLst>
                                          <p:attrName>ppt_w</p:attrName>
                                        </p:attrNameLst>
                                      </p:cBhvr>
                                      <p:tavLst>
                                        <p:tav tm="0">
                                          <p:val>
                                            <p:fltVal val="0"/>
                                          </p:val>
                                        </p:tav>
                                        <p:tav tm="100000">
                                          <p:val>
                                            <p:strVal val="#ppt_w"/>
                                          </p:val>
                                        </p:tav>
                                      </p:tavLst>
                                    </p:anim>
                                    <p:anim calcmode="lin" valueType="num">
                                      <p:cBhvr>
                                        <p:cTn id="53" dur="500" fill="hold"/>
                                        <p:tgtEl>
                                          <p:spTgt spid="855247"/>
                                        </p:tgtEl>
                                        <p:attrNameLst>
                                          <p:attrName>ppt_h</p:attrName>
                                        </p:attrNameLst>
                                      </p:cBhvr>
                                      <p:tavLst>
                                        <p:tav tm="0">
                                          <p:val>
                                            <p:fltVal val="0"/>
                                          </p:val>
                                        </p:tav>
                                        <p:tav tm="100000">
                                          <p:val>
                                            <p:strVal val="#ppt_h"/>
                                          </p:val>
                                        </p:tav>
                                      </p:tavLst>
                                    </p:anim>
                                    <p:animEffect transition="in" filter="fade">
                                      <p:cBhvr>
                                        <p:cTn id="54" dur="500"/>
                                        <p:tgtEl>
                                          <p:spTgt spid="855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99" grpId="0"/>
      <p:bldP spid="855247" grpId="0"/>
      <p:bldP spid="85525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51"/>
          <p:cNvSpPr txBox="1">
            <a:spLocks noChangeArrowheads="1"/>
          </p:cNvSpPr>
          <p:nvPr/>
        </p:nvSpPr>
        <p:spPr bwMode="auto">
          <a:xfrm>
            <a:off x="395288" y="188913"/>
            <a:ext cx="71008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La fonction de transfert d’un ADC idéal</a:t>
            </a:r>
          </a:p>
        </p:txBody>
      </p:sp>
      <p:sp>
        <p:nvSpPr>
          <p:cNvPr id="62467" name="Line 2"/>
          <p:cNvSpPr>
            <a:spLocks noChangeShapeType="1"/>
          </p:cNvSpPr>
          <p:nvPr/>
        </p:nvSpPr>
        <p:spPr bwMode="auto">
          <a:xfrm flipV="1">
            <a:off x="1547813" y="1411288"/>
            <a:ext cx="0" cy="2352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2468" name="Line 3"/>
          <p:cNvSpPr>
            <a:spLocks noChangeShapeType="1"/>
          </p:cNvSpPr>
          <p:nvPr/>
        </p:nvSpPr>
        <p:spPr bwMode="auto">
          <a:xfrm flipV="1">
            <a:off x="395288" y="3759200"/>
            <a:ext cx="3614737" cy="47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2469" name="Line 4"/>
          <p:cNvSpPr>
            <a:spLocks noChangeShapeType="1"/>
          </p:cNvSpPr>
          <p:nvPr/>
        </p:nvSpPr>
        <p:spPr bwMode="auto">
          <a:xfrm>
            <a:off x="1331913" y="3763963"/>
            <a:ext cx="431800" cy="0"/>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0" name="Line 5"/>
          <p:cNvSpPr>
            <a:spLocks noChangeShapeType="1"/>
          </p:cNvSpPr>
          <p:nvPr/>
        </p:nvSpPr>
        <p:spPr bwMode="auto">
          <a:xfrm flipV="1">
            <a:off x="1763713" y="3403600"/>
            <a:ext cx="0" cy="360363"/>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1" name="Line 6"/>
          <p:cNvSpPr>
            <a:spLocks noChangeShapeType="1"/>
          </p:cNvSpPr>
          <p:nvPr/>
        </p:nvSpPr>
        <p:spPr bwMode="auto">
          <a:xfrm>
            <a:off x="1763713" y="3403600"/>
            <a:ext cx="431800" cy="0"/>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2" name="Line 7"/>
          <p:cNvSpPr>
            <a:spLocks noChangeShapeType="1"/>
          </p:cNvSpPr>
          <p:nvPr/>
        </p:nvSpPr>
        <p:spPr bwMode="auto">
          <a:xfrm>
            <a:off x="2195513" y="3043238"/>
            <a:ext cx="431800" cy="0"/>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3" name="Line 8"/>
          <p:cNvSpPr>
            <a:spLocks noChangeShapeType="1"/>
          </p:cNvSpPr>
          <p:nvPr/>
        </p:nvSpPr>
        <p:spPr bwMode="auto">
          <a:xfrm>
            <a:off x="2627313" y="2682875"/>
            <a:ext cx="431800" cy="0"/>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4" name="Line 9"/>
          <p:cNvSpPr>
            <a:spLocks noChangeShapeType="1"/>
          </p:cNvSpPr>
          <p:nvPr/>
        </p:nvSpPr>
        <p:spPr bwMode="auto">
          <a:xfrm>
            <a:off x="3059113" y="2322513"/>
            <a:ext cx="431800" cy="0"/>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5" name="Line 10"/>
          <p:cNvSpPr>
            <a:spLocks noChangeShapeType="1"/>
          </p:cNvSpPr>
          <p:nvPr/>
        </p:nvSpPr>
        <p:spPr bwMode="auto">
          <a:xfrm>
            <a:off x="3490913" y="1962150"/>
            <a:ext cx="431800" cy="0"/>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6" name="Line 11"/>
          <p:cNvSpPr>
            <a:spLocks noChangeShapeType="1"/>
          </p:cNvSpPr>
          <p:nvPr/>
        </p:nvSpPr>
        <p:spPr bwMode="auto">
          <a:xfrm flipV="1">
            <a:off x="2195513" y="3043238"/>
            <a:ext cx="0" cy="360362"/>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7" name="Line 12"/>
          <p:cNvSpPr>
            <a:spLocks noChangeShapeType="1"/>
          </p:cNvSpPr>
          <p:nvPr/>
        </p:nvSpPr>
        <p:spPr bwMode="auto">
          <a:xfrm flipV="1">
            <a:off x="2627313" y="2682875"/>
            <a:ext cx="0" cy="360363"/>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8" name="Line 13"/>
          <p:cNvSpPr>
            <a:spLocks noChangeShapeType="1"/>
          </p:cNvSpPr>
          <p:nvPr/>
        </p:nvSpPr>
        <p:spPr bwMode="auto">
          <a:xfrm flipV="1">
            <a:off x="3059113" y="2322513"/>
            <a:ext cx="0" cy="360362"/>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79" name="Line 14"/>
          <p:cNvSpPr>
            <a:spLocks noChangeShapeType="1"/>
          </p:cNvSpPr>
          <p:nvPr/>
        </p:nvSpPr>
        <p:spPr bwMode="auto">
          <a:xfrm flipV="1">
            <a:off x="3490913" y="1962150"/>
            <a:ext cx="0" cy="360363"/>
          </a:xfrm>
          <a:prstGeom prst="line">
            <a:avLst/>
          </a:prstGeom>
          <a:noFill/>
          <a:ln w="28575">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80" name="Text Box 15"/>
          <p:cNvSpPr txBox="1">
            <a:spLocks noChangeArrowheads="1"/>
          </p:cNvSpPr>
          <p:nvPr/>
        </p:nvSpPr>
        <p:spPr bwMode="auto">
          <a:xfrm>
            <a:off x="1042988" y="3787775"/>
            <a:ext cx="498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-q/2</a:t>
            </a:r>
          </a:p>
        </p:txBody>
      </p:sp>
      <p:sp>
        <p:nvSpPr>
          <p:cNvPr id="62481" name="Text Box 16"/>
          <p:cNvSpPr txBox="1">
            <a:spLocks noChangeArrowheads="1"/>
          </p:cNvSpPr>
          <p:nvPr/>
        </p:nvSpPr>
        <p:spPr bwMode="auto">
          <a:xfrm>
            <a:off x="1547813" y="3787775"/>
            <a:ext cx="4349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q/2</a:t>
            </a:r>
          </a:p>
        </p:txBody>
      </p:sp>
      <p:sp>
        <p:nvSpPr>
          <p:cNvPr id="62482" name="Text Box 17"/>
          <p:cNvSpPr txBox="1">
            <a:spLocks noChangeArrowheads="1"/>
          </p:cNvSpPr>
          <p:nvPr/>
        </p:nvSpPr>
        <p:spPr bwMode="auto">
          <a:xfrm>
            <a:off x="3132138" y="3284538"/>
            <a:ext cx="303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q</a:t>
            </a:r>
          </a:p>
        </p:txBody>
      </p:sp>
      <p:sp>
        <p:nvSpPr>
          <p:cNvPr id="62483" name="Line 21"/>
          <p:cNvSpPr>
            <a:spLocks noChangeShapeType="1"/>
          </p:cNvSpPr>
          <p:nvPr/>
        </p:nvSpPr>
        <p:spPr bwMode="auto">
          <a:xfrm flipH="1">
            <a:off x="1547813" y="3403600"/>
            <a:ext cx="2159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484" name="Line 22"/>
          <p:cNvSpPr>
            <a:spLocks noChangeShapeType="1"/>
          </p:cNvSpPr>
          <p:nvPr/>
        </p:nvSpPr>
        <p:spPr bwMode="auto">
          <a:xfrm flipH="1">
            <a:off x="1547813" y="3043238"/>
            <a:ext cx="6477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485" name="Line 24"/>
          <p:cNvSpPr>
            <a:spLocks noChangeShapeType="1"/>
          </p:cNvSpPr>
          <p:nvPr/>
        </p:nvSpPr>
        <p:spPr bwMode="auto">
          <a:xfrm>
            <a:off x="3492500" y="2347913"/>
            <a:ext cx="0" cy="143986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486" name="Text Box 25"/>
          <p:cNvSpPr txBox="1">
            <a:spLocks noChangeArrowheads="1"/>
          </p:cNvSpPr>
          <p:nvPr/>
        </p:nvSpPr>
        <p:spPr bwMode="auto">
          <a:xfrm>
            <a:off x="3708400" y="3429000"/>
            <a:ext cx="311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E</a:t>
            </a:r>
          </a:p>
        </p:txBody>
      </p:sp>
      <p:sp>
        <p:nvSpPr>
          <p:cNvPr id="62487" name="Text Box 26"/>
          <p:cNvSpPr txBox="1">
            <a:spLocks noChangeArrowheads="1"/>
          </p:cNvSpPr>
          <p:nvPr/>
        </p:nvSpPr>
        <p:spPr bwMode="auto">
          <a:xfrm>
            <a:off x="395288" y="1052513"/>
            <a:ext cx="11445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a:t>Sortie</a:t>
            </a:r>
          </a:p>
          <a:p>
            <a:pPr algn="ctr" eaLnBrk="1" hangingPunct="1"/>
            <a:r>
              <a:rPr lang="fr-FR" sz="1600"/>
              <a:t>numérique</a:t>
            </a:r>
          </a:p>
          <a:p>
            <a:pPr algn="ctr" eaLnBrk="1" hangingPunct="1"/>
            <a:r>
              <a:rPr lang="fr-FR" sz="1600" b="1"/>
              <a:t>X</a:t>
            </a:r>
          </a:p>
        </p:txBody>
      </p:sp>
      <p:sp>
        <p:nvSpPr>
          <p:cNvPr id="62488" name="Line 27"/>
          <p:cNvSpPr>
            <a:spLocks noChangeShapeType="1"/>
          </p:cNvSpPr>
          <p:nvPr/>
        </p:nvSpPr>
        <p:spPr bwMode="auto">
          <a:xfrm flipV="1">
            <a:off x="1547813" y="1747838"/>
            <a:ext cx="2447925" cy="2011362"/>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489" name="Text Box 52"/>
          <p:cNvSpPr txBox="1">
            <a:spLocks noChangeArrowheads="1"/>
          </p:cNvSpPr>
          <p:nvPr/>
        </p:nvSpPr>
        <p:spPr bwMode="auto">
          <a:xfrm>
            <a:off x="3492500" y="3716338"/>
            <a:ext cx="1150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analogique</a:t>
            </a:r>
          </a:p>
        </p:txBody>
      </p:sp>
      <p:sp>
        <p:nvSpPr>
          <p:cNvPr id="62490" name="Text Box 50"/>
          <p:cNvSpPr txBox="1">
            <a:spLocks noChangeArrowheads="1"/>
          </p:cNvSpPr>
          <p:nvPr/>
        </p:nvSpPr>
        <p:spPr bwMode="auto">
          <a:xfrm>
            <a:off x="4932363" y="1341438"/>
            <a:ext cx="381635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b="1"/>
              <a:t>q (quantum ou pas de quantification)</a:t>
            </a:r>
            <a:r>
              <a:rPr lang="fr-FR" sz="1600"/>
              <a:t> c’est la différence des tensions d’entrées correspondant à deux codes successifs en sortie.</a:t>
            </a:r>
          </a:p>
          <a:p>
            <a:pPr eaLnBrk="1" hangingPunct="1"/>
            <a:endParaRPr lang="fr-FR" sz="1800"/>
          </a:p>
          <a:p>
            <a:pPr eaLnBrk="1" hangingPunct="1"/>
            <a:r>
              <a:rPr lang="fr-FR" sz="1600" b="1"/>
              <a:t>LSB (Least Significant Bit)</a:t>
            </a:r>
            <a:r>
              <a:rPr lang="fr-FR" sz="1600"/>
              <a:t> c’est le bit de poids faible. Sa dimension analogique vaut q. </a:t>
            </a:r>
          </a:p>
          <a:p>
            <a:pPr eaLnBrk="1" hangingPunct="1"/>
            <a:endParaRPr lang="fr-FR" sz="1600"/>
          </a:p>
          <a:p>
            <a:pPr algn="ctr" eaLnBrk="1" hangingPunct="1"/>
            <a:r>
              <a:rPr lang="fr-FR" sz="1800" b="1"/>
              <a:t>q = PE / 2</a:t>
            </a:r>
            <a:r>
              <a:rPr lang="fr-FR" sz="1800" b="1" baseline="30000"/>
              <a:t>N</a:t>
            </a:r>
          </a:p>
          <a:p>
            <a:pPr eaLnBrk="1" hangingPunct="1"/>
            <a:endParaRPr lang="fr-FR" sz="1600" b="1"/>
          </a:p>
          <a:p>
            <a:pPr eaLnBrk="1" hangingPunct="1"/>
            <a:r>
              <a:rPr lang="fr-FR" sz="1600"/>
              <a:t>PE : pleine échelle d’entrée (V)</a:t>
            </a:r>
          </a:p>
          <a:p>
            <a:pPr eaLnBrk="1" hangingPunct="1"/>
            <a:r>
              <a:rPr lang="fr-FR" sz="1600"/>
              <a:t>N : nombre de bits</a:t>
            </a:r>
            <a:r>
              <a:rPr lang="fr-FR" sz="1800"/>
              <a:t>	= Résolution</a:t>
            </a:r>
          </a:p>
        </p:txBody>
      </p:sp>
      <p:sp>
        <p:nvSpPr>
          <p:cNvPr id="62491" name="Rectangle 54"/>
          <p:cNvSpPr>
            <a:spLocks noChangeArrowheads="1"/>
          </p:cNvSpPr>
          <p:nvPr/>
        </p:nvSpPr>
        <p:spPr bwMode="auto">
          <a:xfrm>
            <a:off x="4932363" y="1196975"/>
            <a:ext cx="3887787" cy="3529013"/>
          </a:xfrm>
          <a:prstGeom prst="rect">
            <a:avLst/>
          </a:prstGeom>
          <a:noFill/>
          <a:ln w="38100">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62492" name="Rectangle 69"/>
          <p:cNvSpPr>
            <a:spLocks noChangeArrowheads="1"/>
          </p:cNvSpPr>
          <p:nvPr/>
        </p:nvSpPr>
        <p:spPr bwMode="auto">
          <a:xfrm>
            <a:off x="1187450" y="3500438"/>
            <a:ext cx="3603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r>
              <a:rPr lang="fr-FR" sz="1600" b="1">
                <a:solidFill>
                  <a:srgbClr val="009900"/>
                </a:solidFill>
              </a:rPr>
              <a:t>0</a:t>
            </a:r>
          </a:p>
        </p:txBody>
      </p:sp>
      <p:sp>
        <p:nvSpPr>
          <p:cNvPr id="62493" name="Rectangle 70"/>
          <p:cNvSpPr>
            <a:spLocks noChangeArrowheads="1"/>
          </p:cNvSpPr>
          <p:nvPr/>
        </p:nvSpPr>
        <p:spPr bwMode="auto">
          <a:xfrm>
            <a:off x="1187450" y="3211513"/>
            <a:ext cx="3603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r>
              <a:rPr lang="fr-FR" sz="1600" b="1">
                <a:solidFill>
                  <a:srgbClr val="009900"/>
                </a:solidFill>
              </a:rPr>
              <a:t>1</a:t>
            </a:r>
          </a:p>
        </p:txBody>
      </p:sp>
      <p:sp>
        <p:nvSpPr>
          <p:cNvPr id="62494" name="Rectangle 71"/>
          <p:cNvSpPr>
            <a:spLocks noChangeArrowheads="1"/>
          </p:cNvSpPr>
          <p:nvPr/>
        </p:nvSpPr>
        <p:spPr bwMode="auto">
          <a:xfrm>
            <a:off x="1187450" y="2852738"/>
            <a:ext cx="3603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r>
              <a:rPr lang="fr-FR" sz="1600" b="1">
                <a:solidFill>
                  <a:srgbClr val="009900"/>
                </a:solidFill>
              </a:rPr>
              <a:t>2</a:t>
            </a:r>
          </a:p>
        </p:txBody>
      </p:sp>
      <p:sp>
        <p:nvSpPr>
          <p:cNvPr id="6249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2AF67CC0-7BC4-4E92-9970-2D1DFEDDFF36}" type="slidenum">
              <a:rPr lang="fr-FR" sz="1200">
                <a:solidFill>
                  <a:schemeClr val="tx1">
                    <a:lumMod val="50000"/>
                    <a:lumOff val="50000"/>
                  </a:schemeClr>
                </a:solidFill>
              </a:rPr>
              <a:pPr algn="r">
                <a:defRPr/>
              </a:pPr>
              <a:t>55</a:t>
            </a:fld>
            <a:endParaRPr lang="fr-FR" sz="1200" dirty="0">
              <a:solidFill>
                <a:schemeClr val="tx1">
                  <a:lumMod val="50000"/>
                  <a:lumOff val="50000"/>
                </a:schemeClr>
              </a:solidFill>
            </a:endParaRPr>
          </a:p>
        </p:txBody>
      </p:sp>
      <p:sp>
        <p:nvSpPr>
          <p:cNvPr id="62497" name="Line 24"/>
          <p:cNvSpPr>
            <a:spLocks noChangeShapeType="1"/>
          </p:cNvSpPr>
          <p:nvPr/>
        </p:nvSpPr>
        <p:spPr bwMode="auto">
          <a:xfrm>
            <a:off x="3059113" y="2636838"/>
            <a:ext cx="0" cy="115093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498" name="Line 77"/>
          <p:cNvSpPr>
            <a:spLocks noChangeShapeType="1"/>
          </p:cNvSpPr>
          <p:nvPr/>
        </p:nvSpPr>
        <p:spPr bwMode="auto">
          <a:xfrm>
            <a:off x="3059113" y="3644900"/>
            <a:ext cx="431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2499" name="Line 78"/>
          <p:cNvSpPr>
            <a:spLocks noChangeShapeType="1"/>
          </p:cNvSpPr>
          <p:nvPr/>
        </p:nvSpPr>
        <p:spPr bwMode="auto">
          <a:xfrm flipH="1" flipV="1">
            <a:off x="3059113" y="1958975"/>
            <a:ext cx="1587" cy="3603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2500" name="Line 22"/>
          <p:cNvSpPr>
            <a:spLocks noChangeShapeType="1"/>
          </p:cNvSpPr>
          <p:nvPr/>
        </p:nvSpPr>
        <p:spPr bwMode="auto">
          <a:xfrm flipH="1" flipV="1">
            <a:off x="1554163" y="1958975"/>
            <a:ext cx="1936750" cy="4763"/>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501" name="Text Box 80"/>
          <p:cNvSpPr txBox="1">
            <a:spLocks noChangeArrowheads="1"/>
          </p:cNvSpPr>
          <p:nvPr/>
        </p:nvSpPr>
        <p:spPr bwMode="auto">
          <a:xfrm>
            <a:off x="2268538" y="1987550"/>
            <a:ext cx="7905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1 LSB</a:t>
            </a:r>
          </a:p>
        </p:txBody>
      </p:sp>
      <p:sp>
        <p:nvSpPr>
          <p:cNvPr id="62502" name="Line 22"/>
          <p:cNvSpPr>
            <a:spLocks noChangeShapeType="1"/>
          </p:cNvSpPr>
          <p:nvPr/>
        </p:nvSpPr>
        <p:spPr bwMode="auto">
          <a:xfrm flipH="1">
            <a:off x="1547813" y="2319338"/>
            <a:ext cx="15113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503" name="Line 24"/>
          <p:cNvSpPr>
            <a:spLocks noChangeShapeType="1"/>
          </p:cNvSpPr>
          <p:nvPr/>
        </p:nvSpPr>
        <p:spPr bwMode="auto">
          <a:xfrm>
            <a:off x="2195513" y="3429000"/>
            <a:ext cx="0" cy="3587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504" name="Text Box 16"/>
          <p:cNvSpPr txBox="1">
            <a:spLocks noChangeArrowheads="1"/>
          </p:cNvSpPr>
          <p:nvPr/>
        </p:nvSpPr>
        <p:spPr bwMode="auto">
          <a:xfrm>
            <a:off x="1979613" y="3787775"/>
            <a:ext cx="5286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3q/2</a:t>
            </a:r>
          </a:p>
        </p:txBody>
      </p:sp>
      <p:grpSp>
        <p:nvGrpSpPr>
          <p:cNvPr id="851048" name="Group 104"/>
          <p:cNvGrpSpPr>
            <a:grpSpLocks/>
          </p:cNvGrpSpPr>
          <p:nvPr/>
        </p:nvGrpSpPr>
        <p:grpSpPr bwMode="auto">
          <a:xfrm>
            <a:off x="755650" y="5013325"/>
            <a:ext cx="7561263" cy="1190625"/>
            <a:chOff x="476" y="3158"/>
            <a:chExt cx="4763" cy="750"/>
          </a:xfrm>
        </p:grpSpPr>
        <p:sp>
          <p:nvSpPr>
            <p:cNvPr id="62520" name="Text Box 17"/>
            <p:cNvSpPr txBox="1">
              <a:spLocks noChangeArrowheads="1"/>
            </p:cNvSpPr>
            <p:nvPr/>
          </p:nvSpPr>
          <p:spPr bwMode="auto">
            <a:xfrm>
              <a:off x="476" y="3158"/>
              <a:ext cx="476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Petits calculs</a:t>
              </a:r>
              <a:r>
                <a:rPr lang="fr-FR" sz="1800"/>
                <a:t> : 	</a:t>
              </a:r>
            </a:p>
            <a:p>
              <a:pPr eaLnBrk="1" hangingPunct="1"/>
              <a:r>
                <a:rPr lang="fr-FR" sz="1800"/>
                <a:t>	</a:t>
              </a:r>
              <a:r>
                <a:rPr lang="fr-FR" sz="1800">
                  <a:sym typeface="Wingdings" pitchFamily="2" charset="2"/>
                </a:rPr>
                <a:t> </a:t>
              </a:r>
              <a:r>
                <a:rPr lang="fr-FR" sz="1800"/>
                <a:t>Si PE = 2 V  et  N = 12 bits        </a:t>
              </a:r>
              <a:r>
                <a:rPr lang="fr-FR" sz="1800">
                  <a:sym typeface="Wingdings" pitchFamily="2" charset="2"/>
                </a:rPr>
                <a:t>   q = 2/2</a:t>
              </a:r>
              <a:r>
                <a:rPr lang="fr-FR" sz="1800" baseline="30000">
                  <a:sym typeface="Wingdings" pitchFamily="2" charset="2"/>
                </a:rPr>
                <a:t>12  </a:t>
              </a:r>
              <a:r>
                <a:rPr lang="fr-FR" sz="1800">
                  <a:sym typeface="Wingdings" pitchFamily="2" charset="2"/>
                </a:rPr>
                <a:t>= 488 µV</a:t>
              </a:r>
            </a:p>
            <a:p>
              <a:pPr eaLnBrk="1" hangingPunct="1"/>
              <a:r>
                <a:rPr lang="fr-FR" sz="1800">
                  <a:sym typeface="Wingdings" pitchFamily="2" charset="2"/>
                </a:rPr>
                <a:t>		</a:t>
              </a:r>
            </a:p>
            <a:p>
              <a:pPr eaLnBrk="1" hangingPunct="1"/>
              <a:r>
                <a:rPr lang="fr-FR" sz="1800">
                  <a:sym typeface="Wingdings" pitchFamily="2" charset="2"/>
                </a:rPr>
                <a:t>	 Si E = 1 V      X</a:t>
              </a:r>
              <a:r>
                <a:rPr lang="fr-FR" sz="1800" baseline="-25000">
                  <a:sym typeface="Wingdings" pitchFamily="2" charset="2"/>
                </a:rPr>
                <a:t>décimal</a:t>
              </a:r>
              <a:r>
                <a:rPr lang="fr-FR" sz="1800">
                  <a:sym typeface="Wingdings" pitchFamily="2" charset="2"/>
                </a:rPr>
                <a:t> = 2049     X</a:t>
              </a:r>
              <a:r>
                <a:rPr lang="fr-FR" sz="1800" baseline="-25000">
                  <a:sym typeface="Wingdings" pitchFamily="2" charset="2"/>
                </a:rPr>
                <a:t>binaire</a:t>
              </a:r>
              <a:r>
                <a:rPr lang="fr-FR" sz="1800">
                  <a:sym typeface="Wingdings" pitchFamily="2" charset="2"/>
                </a:rPr>
                <a:t> = 010000000001 </a:t>
              </a:r>
            </a:p>
          </p:txBody>
        </p:sp>
        <p:pic>
          <p:nvPicPr>
            <p:cNvPr id="62521" name="Picture 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 y="3430"/>
              <a:ext cx="276"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2506" name="Text Box 89"/>
          <p:cNvSpPr txBox="1">
            <a:spLocks noChangeArrowheads="1"/>
          </p:cNvSpPr>
          <p:nvPr/>
        </p:nvSpPr>
        <p:spPr bwMode="auto">
          <a:xfrm>
            <a:off x="323850" y="3500438"/>
            <a:ext cx="5762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b="1"/>
              <a:t>00</a:t>
            </a:r>
          </a:p>
        </p:txBody>
      </p:sp>
      <p:sp>
        <p:nvSpPr>
          <p:cNvPr id="62507" name="Text Box 90"/>
          <p:cNvSpPr txBox="1">
            <a:spLocks noChangeArrowheads="1"/>
          </p:cNvSpPr>
          <p:nvPr/>
        </p:nvSpPr>
        <p:spPr bwMode="auto">
          <a:xfrm>
            <a:off x="323850" y="3211513"/>
            <a:ext cx="5762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b="1"/>
              <a:t>01</a:t>
            </a:r>
          </a:p>
        </p:txBody>
      </p:sp>
      <p:sp>
        <p:nvSpPr>
          <p:cNvPr id="62508" name="Text Box 91"/>
          <p:cNvSpPr txBox="1">
            <a:spLocks noChangeArrowheads="1"/>
          </p:cNvSpPr>
          <p:nvPr/>
        </p:nvSpPr>
        <p:spPr bwMode="auto">
          <a:xfrm>
            <a:off x="323850" y="2852738"/>
            <a:ext cx="5762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b="1"/>
              <a:t>10</a:t>
            </a:r>
          </a:p>
        </p:txBody>
      </p:sp>
      <p:sp>
        <p:nvSpPr>
          <p:cNvPr id="62509" name="Line 22"/>
          <p:cNvSpPr>
            <a:spLocks noChangeShapeType="1"/>
          </p:cNvSpPr>
          <p:nvPr/>
        </p:nvSpPr>
        <p:spPr bwMode="auto">
          <a:xfrm flipH="1">
            <a:off x="1541463" y="2673350"/>
            <a:ext cx="1065212" cy="31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62510" name="Rectangle 93"/>
          <p:cNvSpPr>
            <a:spLocks noChangeArrowheads="1"/>
          </p:cNvSpPr>
          <p:nvPr/>
        </p:nvSpPr>
        <p:spPr bwMode="auto">
          <a:xfrm>
            <a:off x="1187450" y="2492375"/>
            <a:ext cx="3603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r>
              <a:rPr lang="fr-FR" sz="1600" b="1">
                <a:solidFill>
                  <a:srgbClr val="009900"/>
                </a:solidFill>
              </a:rPr>
              <a:t>3</a:t>
            </a:r>
          </a:p>
        </p:txBody>
      </p:sp>
      <p:sp>
        <p:nvSpPr>
          <p:cNvPr id="62511" name="Text Box 94"/>
          <p:cNvSpPr txBox="1">
            <a:spLocks noChangeArrowheads="1"/>
          </p:cNvSpPr>
          <p:nvPr/>
        </p:nvSpPr>
        <p:spPr bwMode="auto">
          <a:xfrm>
            <a:off x="323850" y="2492375"/>
            <a:ext cx="5762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b="1"/>
              <a:t>11</a:t>
            </a:r>
          </a:p>
        </p:txBody>
      </p:sp>
      <p:sp>
        <p:nvSpPr>
          <p:cNvPr id="62512" name="Text Box 95"/>
          <p:cNvSpPr txBox="1">
            <a:spLocks noChangeArrowheads="1"/>
          </p:cNvSpPr>
          <p:nvPr/>
        </p:nvSpPr>
        <p:spPr bwMode="auto">
          <a:xfrm>
            <a:off x="179388" y="2203450"/>
            <a:ext cx="8636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binaire</a:t>
            </a:r>
          </a:p>
        </p:txBody>
      </p:sp>
      <p:grpSp>
        <p:nvGrpSpPr>
          <p:cNvPr id="851046" name="Group 102"/>
          <p:cNvGrpSpPr>
            <a:grpSpLocks/>
          </p:cNvGrpSpPr>
          <p:nvPr/>
        </p:nvGrpSpPr>
        <p:grpSpPr bwMode="auto">
          <a:xfrm>
            <a:off x="971550" y="4076700"/>
            <a:ext cx="3095625" cy="865188"/>
            <a:chOff x="612" y="2568"/>
            <a:chExt cx="1950" cy="545"/>
          </a:xfrm>
        </p:grpSpPr>
        <p:graphicFrame>
          <p:nvGraphicFramePr>
            <p:cNvPr id="62518" name="Object 100"/>
            <p:cNvGraphicFramePr>
              <a:graphicFrameLocks noChangeAspect="1"/>
            </p:cNvGraphicFramePr>
            <p:nvPr/>
          </p:nvGraphicFramePr>
          <p:xfrm>
            <a:off x="683" y="2614"/>
            <a:ext cx="1813" cy="453"/>
          </p:xfrm>
          <a:graphic>
            <a:graphicData uri="http://schemas.openxmlformats.org/presentationml/2006/ole">
              <mc:AlternateContent xmlns:mc="http://schemas.openxmlformats.org/markup-compatibility/2006">
                <mc:Choice xmlns:v="urn:schemas-microsoft-com:vml" Requires="v">
                  <p:oleObj spid="_x0000_s62551" name="Equation" r:id="rId5" imgW="1676400" imgH="419100" progId="Equation.3">
                    <p:embed/>
                  </p:oleObj>
                </mc:Choice>
                <mc:Fallback>
                  <p:oleObj name="Equation" r:id="rId5" imgW="1676400" imgH="419100" progId="Equation.3">
                    <p:embed/>
                    <p:pic>
                      <p:nvPicPr>
                        <p:cNvPr id="0" name="Object 1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 y="2614"/>
                          <a:ext cx="1813" cy="4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519" name="Rectangle 101"/>
            <p:cNvSpPr>
              <a:spLocks noChangeArrowheads="1"/>
            </p:cNvSpPr>
            <p:nvPr/>
          </p:nvSpPr>
          <p:spPr bwMode="auto">
            <a:xfrm>
              <a:off x="612" y="2568"/>
              <a:ext cx="1950" cy="545"/>
            </a:xfrm>
            <a:prstGeom prst="rect">
              <a:avLst/>
            </a:prstGeom>
            <a:noFill/>
            <a:ln w="38100" algn="ctr">
              <a:solidFill>
                <a:srgbClr val="E4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62514" name="Text Box 103"/>
          <p:cNvSpPr txBox="1">
            <a:spLocks noChangeArrowheads="1"/>
          </p:cNvSpPr>
          <p:nvPr/>
        </p:nvSpPr>
        <p:spPr bwMode="auto">
          <a:xfrm>
            <a:off x="1042988" y="2205038"/>
            <a:ext cx="93662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b="1">
                <a:solidFill>
                  <a:srgbClr val="009900"/>
                </a:solidFill>
              </a:rPr>
              <a:t>décimal</a:t>
            </a:r>
          </a:p>
        </p:txBody>
      </p:sp>
      <p:grpSp>
        <p:nvGrpSpPr>
          <p:cNvPr id="851051" name="Group 107"/>
          <p:cNvGrpSpPr>
            <a:grpSpLocks/>
          </p:cNvGrpSpPr>
          <p:nvPr/>
        </p:nvGrpSpPr>
        <p:grpSpPr bwMode="auto">
          <a:xfrm>
            <a:off x="8011458" y="5734050"/>
            <a:ext cx="1003300" cy="503238"/>
            <a:chOff x="5103" y="3612"/>
            <a:chExt cx="521" cy="317"/>
          </a:xfrm>
        </p:grpSpPr>
        <p:sp>
          <p:nvSpPr>
            <p:cNvPr id="62516" name="Oval 105"/>
            <p:cNvSpPr>
              <a:spLocks noChangeArrowheads="1"/>
            </p:cNvSpPr>
            <p:nvPr/>
          </p:nvSpPr>
          <p:spPr bwMode="auto">
            <a:xfrm>
              <a:off x="5103" y="3657"/>
              <a:ext cx="136" cy="272"/>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2517" name="Text Box 106"/>
            <p:cNvSpPr txBox="1">
              <a:spLocks noChangeArrowheads="1"/>
            </p:cNvSpPr>
            <p:nvPr/>
          </p:nvSpPr>
          <p:spPr bwMode="auto">
            <a:xfrm>
              <a:off x="5193" y="3612"/>
              <a:ext cx="43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solidFill>
                    <a:srgbClr val="FF0000"/>
                  </a:solidFill>
                </a:rPr>
                <a:t>LSB</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851046"/>
                                        </p:tgtEl>
                                        <p:attrNameLst>
                                          <p:attrName>style.visibility</p:attrName>
                                        </p:attrNameLst>
                                      </p:cBhvr>
                                      <p:to>
                                        <p:strVal val="visible"/>
                                      </p:to>
                                    </p:set>
                                    <p:anim calcmode="lin" valueType="num">
                                      <p:cBhvr>
                                        <p:cTn id="7" dur="1000" fill="hold"/>
                                        <p:tgtEl>
                                          <p:spTgt spid="851046"/>
                                        </p:tgtEl>
                                        <p:attrNameLst>
                                          <p:attrName>ppt_w</p:attrName>
                                        </p:attrNameLst>
                                      </p:cBhvr>
                                      <p:tavLst>
                                        <p:tav tm="0">
                                          <p:val>
                                            <p:fltVal val="0"/>
                                          </p:val>
                                        </p:tav>
                                        <p:tav tm="100000">
                                          <p:val>
                                            <p:strVal val="#ppt_w"/>
                                          </p:val>
                                        </p:tav>
                                      </p:tavLst>
                                    </p:anim>
                                    <p:anim calcmode="lin" valueType="num">
                                      <p:cBhvr>
                                        <p:cTn id="8" dur="1000" fill="hold"/>
                                        <p:tgtEl>
                                          <p:spTgt spid="851046"/>
                                        </p:tgtEl>
                                        <p:attrNameLst>
                                          <p:attrName>ppt_h</p:attrName>
                                        </p:attrNameLst>
                                      </p:cBhvr>
                                      <p:tavLst>
                                        <p:tav tm="0">
                                          <p:val>
                                            <p:fltVal val="0"/>
                                          </p:val>
                                        </p:tav>
                                        <p:tav tm="100000">
                                          <p:val>
                                            <p:strVal val="#ppt_h"/>
                                          </p:val>
                                        </p:tav>
                                      </p:tavLst>
                                    </p:anim>
                                    <p:animEffect transition="in" filter="fade">
                                      <p:cBhvr>
                                        <p:cTn id="9" dur="1000"/>
                                        <p:tgtEl>
                                          <p:spTgt spid="8510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851048"/>
                                        </p:tgtEl>
                                        <p:attrNameLst>
                                          <p:attrName>style.visibility</p:attrName>
                                        </p:attrNameLst>
                                      </p:cBhvr>
                                      <p:to>
                                        <p:strVal val="visible"/>
                                      </p:to>
                                    </p:set>
                                    <p:anim calcmode="lin" valueType="num">
                                      <p:cBhvr>
                                        <p:cTn id="14" dur="500" fill="hold"/>
                                        <p:tgtEl>
                                          <p:spTgt spid="851048"/>
                                        </p:tgtEl>
                                        <p:attrNameLst>
                                          <p:attrName>ppt_w</p:attrName>
                                        </p:attrNameLst>
                                      </p:cBhvr>
                                      <p:tavLst>
                                        <p:tav tm="0">
                                          <p:val>
                                            <p:fltVal val="0"/>
                                          </p:val>
                                        </p:tav>
                                        <p:tav tm="100000">
                                          <p:val>
                                            <p:strVal val="#ppt_w"/>
                                          </p:val>
                                        </p:tav>
                                      </p:tavLst>
                                    </p:anim>
                                    <p:anim calcmode="lin" valueType="num">
                                      <p:cBhvr>
                                        <p:cTn id="15" dur="500" fill="hold"/>
                                        <p:tgtEl>
                                          <p:spTgt spid="851048"/>
                                        </p:tgtEl>
                                        <p:attrNameLst>
                                          <p:attrName>ppt_h</p:attrName>
                                        </p:attrNameLst>
                                      </p:cBhvr>
                                      <p:tavLst>
                                        <p:tav tm="0">
                                          <p:val>
                                            <p:fltVal val="0"/>
                                          </p:val>
                                        </p:tav>
                                        <p:tav tm="100000">
                                          <p:val>
                                            <p:strVal val="#ppt_h"/>
                                          </p:val>
                                        </p:tav>
                                      </p:tavLst>
                                    </p:anim>
                                    <p:animEffect transition="in" filter="fade">
                                      <p:cBhvr>
                                        <p:cTn id="16" dur="500"/>
                                        <p:tgtEl>
                                          <p:spTgt spid="851048"/>
                                        </p:tgtEl>
                                      </p:cBhvr>
                                    </p:animEffect>
                                  </p:childTnLst>
                                </p:cTn>
                              </p:par>
                              <p:par>
                                <p:cTn id="17" presetID="53" presetClass="entr" presetSubtype="0" fill="hold" nodeType="withEffect">
                                  <p:stCondLst>
                                    <p:cond delay="0"/>
                                  </p:stCondLst>
                                  <p:childTnLst>
                                    <p:set>
                                      <p:cBhvr>
                                        <p:cTn id="18" dur="1" fill="hold">
                                          <p:stCondLst>
                                            <p:cond delay="0"/>
                                          </p:stCondLst>
                                        </p:cTn>
                                        <p:tgtEl>
                                          <p:spTgt spid="851051"/>
                                        </p:tgtEl>
                                        <p:attrNameLst>
                                          <p:attrName>style.visibility</p:attrName>
                                        </p:attrNameLst>
                                      </p:cBhvr>
                                      <p:to>
                                        <p:strVal val="visible"/>
                                      </p:to>
                                    </p:set>
                                    <p:anim calcmode="lin" valueType="num">
                                      <p:cBhvr>
                                        <p:cTn id="19" dur="500" fill="hold"/>
                                        <p:tgtEl>
                                          <p:spTgt spid="851051"/>
                                        </p:tgtEl>
                                        <p:attrNameLst>
                                          <p:attrName>ppt_w</p:attrName>
                                        </p:attrNameLst>
                                      </p:cBhvr>
                                      <p:tavLst>
                                        <p:tav tm="0">
                                          <p:val>
                                            <p:fltVal val="0"/>
                                          </p:val>
                                        </p:tav>
                                        <p:tav tm="100000">
                                          <p:val>
                                            <p:strVal val="#ppt_w"/>
                                          </p:val>
                                        </p:tav>
                                      </p:tavLst>
                                    </p:anim>
                                    <p:anim calcmode="lin" valueType="num">
                                      <p:cBhvr>
                                        <p:cTn id="20" dur="500" fill="hold"/>
                                        <p:tgtEl>
                                          <p:spTgt spid="851051"/>
                                        </p:tgtEl>
                                        <p:attrNameLst>
                                          <p:attrName>ppt_h</p:attrName>
                                        </p:attrNameLst>
                                      </p:cBhvr>
                                      <p:tavLst>
                                        <p:tav tm="0">
                                          <p:val>
                                            <p:fltVal val="0"/>
                                          </p:val>
                                        </p:tav>
                                        <p:tav tm="100000">
                                          <p:val>
                                            <p:strVal val="#ppt_h"/>
                                          </p:val>
                                        </p:tav>
                                      </p:tavLst>
                                    </p:anim>
                                    <p:animEffect transition="in" filter="fade">
                                      <p:cBhvr>
                                        <p:cTn id="21" dur="500"/>
                                        <p:tgtEl>
                                          <p:spTgt spid="851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395288" y="288925"/>
            <a:ext cx="3979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4000">
                <a:solidFill>
                  <a:schemeClr val="accent2"/>
                </a:solidFill>
              </a:rPr>
              <a:t>   </a:t>
            </a:r>
            <a:r>
              <a:rPr lang="fr-FR" sz="2800">
                <a:solidFill>
                  <a:srgbClr val="DC6308"/>
                </a:solidFill>
              </a:rPr>
              <a:t>Dynamique d’un ADC</a:t>
            </a:r>
            <a:endParaRPr lang="fr-FR"/>
          </a:p>
        </p:txBody>
      </p:sp>
      <p:grpSp>
        <p:nvGrpSpPr>
          <p:cNvPr id="273431" name="Group 23"/>
          <p:cNvGrpSpPr>
            <a:grpSpLocks/>
          </p:cNvGrpSpPr>
          <p:nvPr/>
        </p:nvGrpSpPr>
        <p:grpSpPr bwMode="auto">
          <a:xfrm>
            <a:off x="3348038" y="5402263"/>
            <a:ext cx="3816350" cy="403225"/>
            <a:chOff x="2109" y="3403"/>
            <a:chExt cx="2404" cy="254"/>
          </a:xfrm>
        </p:grpSpPr>
        <p:sp>
          <p:nvSpPr>
            <p:cNvPr id="63500" name="Line 3"/>
            <p:cNvSpPr>
              <a:spLocks noChangeShapeType="1"/>
            </p:cNvSpPr>
            <p:nvPr/>
          </p:nvSpPr>
          <p:spPr bwMode="auto">
            <a:xfrm flipV="1">
              <a:off x="2109" y="3403"/>
              <a:ext cx="136" cy="227"/>
            </a:xfrm>
            <a:prstGeom prst="line">
              <a:avLst/>
            </a:prstGeom>
            <a:noFill/>
            <a:ln w="57150">
              <a:solidFill>
                <a:srgbClr val="E4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3501" name="Line 4"/>
            <p:cNvSpPr>
              <a:spLocks noChangeShapeType="1"/>
            </p:cNvSpPr>
            <p:nvPr/>
          </p:nvSpPr>
          <p:spPr bwMode="auto">
            <a:xfrm flipV="1">
              <a:off x="4377" y="3403"/>
              <a:ext cx="136" cy="227"/>
            </a:xfrm>
            <a:prstGeom prst="line">
              <a:avLst/>
            </a:prstGeom>
            <a:noFill/>
            <a:ln w="57150">
              <a:solidFill>
                <a:srgbClr val="E4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3502" name="AutoShape 5"/>
            <p:cNvSpPr>
              <a:spLocks noChangeArrowheads="1"/>
            </p:cNvSpPr>
            <p:nvPr/>
          </p:nvSpPr>
          <p:spPr bwMode="auto">
            <a:xfrm>
              <a:off x="2535" y="3430"/>
              <a:ext cx="454" cy="227"/>
            </a:xfrm>
            <a:prstGeom prst="rightArrow">
              <a:avLst>
                <a:gd name="adj1" fmla="val 50000"/>
                <a:gd name="adj2" fmla="val 50000"/>
              </a:avLst>
            </a:prstGeom>
            <a:solidFill>
              <a:srgbClr val="E40000"/>
            </a:solidFill>
            <a:ln w="9525">
              <a:solidFill>
                <a:schemeClr val="tx1"/>
              </a:solidFill>
              <a:miter lim="800000"/>
              <a:headEnd/>
              <a:tailEnd/>
            </a:ln>
          </p:spPr>
          <p:txBody>
            <a:bodyPr wrap="none" anchor="ctr"/>
            <a:lstStyle/>
            <a:p>
              <a:pPr algn="ctr"/>
              <a:endParaRPr lang="fr-FR" sz="1800">
                <a:solidFill>
                  <a:srgbClr val="E40000"/>
                </a:solidFill>
                <a:latin typeface="Symbol" pitchFamily="18" charset="2"/>
              </a:endParaRPr>
            </a:p>
          </p:txBody>
        </p:sp>
      </p:grpSp>
      <p:sp>
        <p:nvSpPr>
          <p:cNvPr id="273422" name="Rectangle 14"/>
          <p:cNvSpPr>
            <a:spLocks noChangeArrowheads="1"/>
          </p:cNvSpPr>
          <p:nvPr/>
        </p:nvSpPr>
        <p:spPr bwMode="auto">
          <a:xfrm>
            <a:off x="611188" y="2133600"/>
            <a:ext cx="8101012" cy="173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a:t>Valeur max : PE</a:t>
            </a:r>
            <a:r>
              <a:rPr lang="fr-FR" sz="1800" baseline="30000"/>
              <a:t>			 </a:t>
            </a:r>
            <a:r>
              <a:rPr lang="fr-FR" sz="1800"/>
              <a:t>(PE : Pleine Échelle)</a:t>
            </a:r>
            <a:r>
              <a:rPr lang="fr-FR" sz="1800" baseline="30000"/>
              <a:t> </a:t>
            </a:r>
          </a:p>
          <a:p>
            <a:r>
              <a:rPr lang="fr-FR" sz="1800"/>
              <a:t>Valeur min : 1 LSB = q = PE/2</a:t>
            </a:r>
            <a:r>
              <a:rPr lang="fr-FR" sz="1800" baseline="30000"/>
              <a:t>N	 </a:t>
            </a:r>
            <a:r>
              <a:rPr lang="fr-FR" sz="1800"/>
              <a:t>(N : nombre de bits de l’ADC)</a:t>
            </a:r>
            <a:endParaRPr lang="fr-FR" sz="1800" baseline="30000"/>
          </a:p>
          <a:p>
            <a:endParaRPr lang="fr-FR" sz="1800" baseline="30000"/>
          </a:p>
          <a:p>
            <a:endParaRPr lang="fr-FR" sz="1800" baseline="30000"/>
          </a:p>
          <a:p>
            <a:pPr algn="ctr"/>
            <a:r>
              <a:rPr lang="fr-FR" b="1"/>
              <a:t>Dynamique = 2</a:t>
            </a:r>
            <a:r>
              <a:rPr lang="fr-FR" b="1" baseline="30000"/>
              <a:t>N</a:t>
            </a:r>
            <a:endParaRPr lang="fr-FR" b="1"/>
          </a:p>
          <a:p>
            <a:r>
              <a:rPr lang="fr-FR" sz="1800"/>
              <a:t>              Elle exprime généralement en dB : </a:t>
            </a:r>
            <a:r>
              <a:rPr lang="fr-FR" b="1"/>
              <a:t>20 log 2</a:t>
            </a:r>
            <a:r>
              <a:rPr lang="fr-FR" b="1" baseline="30000"/>
              <a:t>N</a:t>
            </a:r>
            <a:r>
              <a:rPr lang="fr-FR" b="1"/>
              <a:t> = 6.02 N</a:t>
            </a:r>
          </a:p>
        </p:txBody>
      </p:sp>
      <p:sp>
        <p:nvSpPr>
          <p:cNvPr id="63493"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F7FCC995-5612-4923-8288-E7C47C89EA9B}" type="slidenum">
              <a:rPr lang="fr-FR" sz="1200">
                <a:solidFill>
                  <a:schemeClr val="tx1">
                    <a:lumMod val="50000"/>
                    <a:lumOff val="50000"/>
                  </a:schemeClr>
                </a:solidFill>
              </a:rPr>
              <a:pPr algn="r">
                <a:defRPr/>
              </a:pPr>
              <a:t>56</a:t>
            </a:fld>
            <a:endParaRPr lang="fr-FR" sz="1200" dirty="0">
              <a:solidFill>
                <a:schemeClr val="tx1">
                  <a:lumMod val="50000"/>
                  <a:lumOff val="50000"/>
                </a:schemeClr>
              </a:solidFill>
            </a:endParaRPr>
          </a:p>
        </p:txBody>
      </p:sp>
      <p:sp>
        <p:nvSpPr>
          <p:cNvPr id="63495" name="Rectangle 18"/>
          <p:cNvSpPr>
            <a:spLocks noChangeArrowheads="1"/>
          </p:cNvSpPr>
          <p:nvPr/>
        </p:nvSpPr>
        <p:spPr bwMode="auto">
          <a:xfrm>
            <a:off x="539750" y="1123950"/>
            <a:ext cx="7812088"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a:t>C’est le rapport entre la valeur maximale et la valeur minimale que le convertisseur peut convertir.</a:t>
            </a:r>
          </a:p>
        </p:txBody>
      </p:sp>
      <p:grpSp>
        <p:nvGrpSpPr>
          <p:cNvPr id="273430" name="Group 22"/>
          <p:cNvGrpSpPr>
            <a:grpSpLocks/>
          </p:cNvGrpSpPr>
          <p:nvPr/>
        </p:nvGrpSpPr>
        <p:grpSpPr bwMode="auto">
          <a:xfrm>
            <a:off x="395288" y="4365625"/>
            <a:ext cx="8462962" cy="1465263"/>
            <a:chOff x="249" y="2750"/>
            <a:chExt cx="5331" cy="923"/>
          </a:xfrm>
        </p:grpSpPr>
        <p:sp>
          <p:nvSpPr>
            <p:cNvPr id="63498" name="Rectangle 11"/>
            <p:cNvSpPr>
              <a:spLocks noChangeArrowheads="1"/>
            </p:cNvSpPr>
            <p:nvPr/>
          </p:nvSpPr>
          <p:spPr bwMode="auto">
            <a:xfrm>
              <a:off x="249" y="2750"/>
              <a:ext cx="5331" cy="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b="1"/>
                <a:t>Petits calculs :</a:t>
              </a:r>
            </a:p>
            <a:p>
              <a:r>
                <a:rPr lang="fr-FR" sz="1800"/>
                <a:t>	</a:t>
              </a:r>
              <a:r>
                <a:rPr lang="fr-FR" sz="1800">
                  <a:sym typeface="Wingdings" pitchFamily="2" charset="2"/>
                </a:rPr>
                <a:t> </a:t>
              </a:r>
              <a:r>
                <a:rPr lang="fr-FR" sz="1800"/>
                <a:t>Un ADC de 10 bits a une dynamique de 1024 codes ou 60dB</a:t>
              </a:r>
            </a:p>
            <a:p>
              <a:r>
                <a:rPr lang="fr-FR" sz="1800"/>
                <a:t>	</a:t>
              </a:r>
              <a:r>
                <a:rPr lang="fr-FR" sz="1800">
                  <a:sym typeface="Wingdings" pitchFamily="2" charset="2"/>
                </a:rPr>
                <a:t> </a:t>
              </a:r>
              <a:r>
                <a:rPr lang="fr-FR" sz="1800"/>
                <a:t>Un ADC de 20 bits a une dynamique de 1048576 codes ou 120dB</a:t>
              </a:r>
            </a:p>
            <a:p>
              <a:endParaRPr lang="fr-FR" sz="1800"/>
            </a:p>
            <a:p>
              <a:r>
                <a:rPr lang="fr-FR" sz="1800"/>
                <a:t>  	Résolution élevée                    	Dynamique élevée</a:t>
              </a:r>
            </a:p>
          </p:txBody>
        </p:sp>
        <p:pic>
          <p:nvPicPr>
            <p:cNvPr id="6349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 y="2976"/>
              <a:ext cx="276"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73434" name="Rectangle 26"/>
          <p:cNvSpPr>
            <a:spLocks noChangeArrowheads="1"/>
          </p:cNvSpPr>
          <p:nvPr/>
        </p:nvSpPr>
        <p:spPr bwMode="auto">
          <a:xfrm>
            <a:off x="1331913" y="2997200"/>
            <a:ext cx="7200900" cy="1008063"/>
          </a:xfrm>
          <a:prstGeom prst="rect">
            <a:avLst/>
          </a:prstGeom>
          <a:noFill/>
          <a:ln w="38100" algn="ctr">
            <a:solidFill>
              <a:srgbClr val="E4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3422"/>
                                        </p:tgtEl>
                                        <p:attrNameLst>
                                          <p:attrName>style.visibility</p:attrName>
                                        </p:attrNameLst>
                                      </p:cBhvr>
                                      <p:to>
                                        <p:strVal val="visible"/>
                                      </p:to>
                                    </p:set>
                                    <p:anim calcmode="lin" valueType="num">
                                      <p:cBhvr>
                                        <p:cTn id="7" dur="1000" fill="hold"/>
                                        <p:tgtEl>
                                          <p:spTgt spid="273422"/>
                                        </p:tgtEl>
                                        <p:attrNameLst>
                                          <p:attrName>ppt_w</p:attrName>
                                        </p:attrNameLst>
                                      </p:cBhvr>
                                      <p:tavLst>
                                        <p:tav tm="0">
                                          <p:val>
                                            <p:fltVal val="0"/>
                                          </p:val>
                                        </p:tav>
                                        <p:tav tm="100000">
                                          <p:val>
                                            <p:strVal val="#ppt_w"/>
                                          </p:val>
                                        </p:tav>
                                      </p:tavLst>
                                    </p:anim>
                                    <p:anim calcmode="lin" valueType="num">
                                      <p:cBhvr>
                                        <p:cTn id="8" dur="1000" fill="hold"/>
                                        <p:tgtEl>
                                          <p:spTgt spid="273422"/>
                                        </p:tgtEl>
                                        <p:attrNameLst>
                                          <p:attrName>ppt_h</p:attrName>
                                        </p:attrNameLst>
                                      </p:cBhvr>
                                      <p:tavLst>
                                        <p:tav tm="0">
                                          <p:val>
                                            <p:fltVal val="0"/>
                                          </p:val>
                                        </p:tav>
                                        <p:tav tm="100000">
                                          <p:val>
                                            <p:strVal val="#ppt_h"/>
                                          </p:val>
                                        </p:tav>
                                      </p:tavLst>
                                    </p:anim>
                                    <p:animEffect transition="in" filter="fade">
                                      <p:cBhvr>
                                        <p:cTn id="9" dur="1000"/>
                                        <p:tgtEl>
                                          <p:spTgt spid="27342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73434"/>
                                        </p:tgtEl>
                                        <p:attrNameLst>
                                          <p:attrName>style.visibility</p:attrName>
                                        </p:attrNameLst>
                                      </p:cBhvr>
                                      <p:to>
                                        <p:strVal val="visible"/>
                                      </p:to>
                                    </p:set>
                                    <p:anim calcmode="lin" valueType="num">
                                      <p:cBhvr>
                                        <p:cTn id="12" dur="1000" fill="hold"/>
                                        <p:tgtEl>
                                          <p:spTgt spid="273434"/>
                                        </p:tgtEl>
                                        <p:attrNameLst>
                                          <p:attrName>ppt_w</p:attrName>
                                        </p:attrNameLst>
                                      </p:cBhvr>
                                      <p:tavLst>
                                        <p:tav tm="0">
                                          <p:val>
                                            <p:fltVal val="0"/>
                                          </p:val>
                                        </p:tav>
                                        <p:tav tm="100000">
                                          <p:val>
                                            <p:strVal val="#ppt_w"/>
                                          </p:val>
                                        </p:tav>
                                      </p:tavLst>
                                    </p:anim>
                                    <p:anim calcmode="lin" valueType="num">
                                      <p:cBhvr>
                                        <p:cTn id="13" dur="1000" fill="hold"/>
                                        <p:tgtEl>
                                          <p:spTgt spid="273434"/>
                                        </p:tgtEl>
                                        <p:attrNameLst>
                                          <p:attrName>ppt_h</p:attrName>
                                        </p:attrNameLst>
                                      </p:cBhvr>
                                      <p:tavLst>
                                        <p:tav tm="0">
                                          <p:val>
                                            <p:fltVal val="0"/>
                                          </p:val>
                                        </p:tav>
                                        <p:tav tm="100000">
                                          <p:val>
                                            <p:strVal val="#ppt_h"/>
                                          </p:val>
                                        </p:tav>
                                      </p:tavLst>
                                    </p:anim>
                                    <p:animEffect transition="in" filter="fade">
                                      <p:cBhvr>
                                        <p:cTn id="14" dur="1000"/>
                                        <p:tgtEl>
                                          <p:spTgt spid="27343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273430"/>
                                        </p:tgtEl>
                                        <p:attrNameLst>
                                          <p:attrName>style.visibility</p:attrName>
                                        </p:attrNameLst>
                                      </p:cBhvr>
                                      <p:to>
                                        <p:strVal val="visible"/>
                                      </p:to>
                                    </p:set>
                                    <p:anim calcmode="lin" valueType="num">
                                      <p:cBhvr>
                                        <p:cTn id="19" dur="1000" fill="hold"/>
                                        <p:tgtEl>
                                          <p:spTgt spid="273430"/>
                                        </p:tgtEl>
                                        <p:attrNameLst>
                                          <p:attrName>ppt_w</p:attrName>
                                        </p:attrNameLst>
                                      </p:cBhvr>
                                      <p:tavLst>
                                        <p:tav tm="0">
                                          <p:val>
                                            <p:fltVal val="0"/>
                                          </p:val>
                                        </p:tav>
                                        <p:tav tm="100000">
                                          <p:val>
                                            <p:strVal val="#ppt_w"/>
                                          </p:val>
                                        </p:tav>
                                      </p:tavLst>
                                    </p:anim>
                                    <p:anim calcmode="lin" valueType="num">
                                      <p:cBhvr>
                                        <p:cTn id="20" dur="1000" fill="hold"/>
                                        <p:tgtEl>
                                          <p:spTgt spid="273430"/>
                                        </p:tgtEl>
                                        <p:attrNameLst>
                                          <p:attrName>ppt_h</p:attrName>
                                        </p:attrNameLst>
                                      </p:cBhvr>
                                      <p:tavLst>
                                        <p:tav tm="0">
                                          <p:val>
                                            <p:fltVal val="0"/>
                                          </p:val>
                                        </p:tav>
                                        <p:tav tm="100000">
                                          <p:val>
                                            <p:strVal val="#ppt_h"/>
                                          </p:val>
                                        </p:tav>
                                      </p:tavLst>
                                    </p:anim>
                                    <p:animEffect transition="in" filter="fade">
                                      <p:cBhvr>
                                        <p:cTn id="21" dur="1000"/>
                                        <p:tgtEl>
                                          <p:spTgt spid="273430"/>
                                        </p:tgtEl>
                                      </p:cBhvr>
                                    </p:animEffect>
                                  </p:childTnLst>
                                </p:cTn>
                              </p:par>
                              <p:par>
                                <p:cTn id="22" presetID="53" presetClass="entr" presetSubtype="0" fill="hold" nodeType="withEffect">
                                  <p:stCondLst>
                                    <p:cond delay="0"/>
                                  </p:stCondLst>
                                  <p:childTnLst>
                                    <p:set>
                                      <p:cBhvr>
                                        <p:cTn id="23" dur="1" fill="hold">
                                          <p:stCondLst>
                                            <p:cond delay="0"/>
                                          </p:stCondLst>
                                        </p:cTn>
                                        <p:tgtEl>
                                          <p:spTgt spid="273431"/>
                                        </p:tgtEl>
                                        <p:attrNameLst>
                                          <p:attrName>style.visibility</p:attrName>
                                        </p:attrNameLst>
                                      </p:cBhvr>
                                      <p:to>
                                        <p:strVal val="visible"/>
                                      </p:to>
                                    </p:set>
                                    <p:anim calcmode="lin" valueType="num">
                                      <p:cBhvr>
                                        <p:cTn id="24" dur="1000" fill="hold"/>
                                        <p:tgtEl>
                                          <p:spTgt spid="273431"/>
                                        </p:tgtEl>
                                        <p:attrNameLst>
                                          <p:attrName>ppt_w</p:attrName>
                                        </p:attrNameLst>
                                      </p:cBhvr>
                                      <p:tavLst>
                                        <p:tav tm="0">
                                          <p:val>
                                            <p:fltVal val="0"/>
                                          </p:val>
                                        </p:tav>
                                        <p:tav tm="100000">
                                          <p:val>
                                            <p:strVal val="#ppt_w"/>
                                          </p:val>
                                        </p:tav>
                                      </p:tavLst>
                                    </p:anim>
                                    <p:anim calcmode="lin" valueType="num">
                                      <p:cBhvr>
                                        <p:cTn id="25" dur="1000" fill="hold"/>
                                        <p:tgtEl>
                                          <p:spTgt spid="273431"/>
                                        </p:tgtEl>
                                        <p:attrNameLst>
                                          <p:attrName>ppt_h</p:attrName>
                                        </p:attrNameLst>
                                      </p:cBhvr>
                                      <p:tavLst>
                                        <p:tav tm="0">
                                          <p:val>
                                            <p:fltVal val="0"/>
                                          </p:val>
                                        </p:tav>
                                        <p:tav tm="100000">
                                          <p:val>
                                            <p:strVal val="#ppt_h"/>
                                          </p:val>
                                        </p:tav>
                                      </p:tavLst>
                                    </p:anim>
                                    <p:animEffect transition="in" filter="fade">
                                      <p:cBhvr>
                                        <p:cTn id="26" dur="1000"/>
                                        <p:tgtEl>
                                          <p:spTgt spid="273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22" grpId="0"/>
      <p:bldP spid="27343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51"/>
          <p:cNvSpPr txBox="1">
            <a:spLocks noChangeArrowheads="1"/>
          </p:cNvSpPr>
          <p:nvPr/>
        </p:nvSpPr>
        <p:spPr bwMode="auto">
          <a:xfrm>
            <a:off x="827088" y="115888"/>
            <a:ext cx="33845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a:solidFill>
                  <a:srgbClr val="DC6308"/>
                </a:solidFill>
              </a:rPr>
              <a:t>Le Bruit dans l’ADC</a:t>
            </a:r>
          </a:p>
        </p:txBody>
      </p:sp>
      <p:sp>
        <p:nvSpPr>
          <p:cNvPr id="6451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2D85271C-1914-4845-A103-C281BE462B9D}" type="slidenum">
              <a:rPr lang="fr-FR" sz="1200">
                <a:solidFill>
                  <a:schemeClr val="tx1">
                    <a:lumMod val="50000"/>
                    <a:lumOff val="50000"/>
                  </a:schemeClr>
                </a:solidFill>
              </a:rPr>
              <a:pPr algn="r">
                <a:defRPr/>
              </a:pPr>
              <a:t>57</a:t>
            </a:fld>
            <a:endParaRPr lang="fr-FR" sz="1200" dirty="0">
              <a:solidFill>
                <a:schemeClr val="tx1">
                  <a:lumMod val="50000"/>
                  <a:lumOff val="50000"/>
                </a:schemeClr>
              </a:solidFill>
            </a:endParaRPr>
          </a:p>
        </p:txBody>
      </p:sp>
      <p:grpSp>
        <p:nvGrpSpPr>
          <p:cNvPr id="269468" name="Group 156"/>
          <p:cNvGrpSpPr>
            <a:grpSpLocks/>
          </p:cNvGrpSpPr>
          <p:nvPr/>
        </p:nvGrpSpPr>
        <p:grpSpPr bwMode="auto">
          <a:xfrm>
            <a:off x="323850" y="692150"/>
            <a:ext cx="8640763" cy="2087563"/>
            <a:chOff x="204" y="436"/>
            <a:chExt cx="5443" cy="1315"/>
          </a:xfrm>
        </p:grpSpPr>
        <p:sp>
          <p:nvSpPr>
            <p:cNvPr id="64526" name="Text Box 2"/>
            <p:cNvSpPr txBox="1">
              <a:spLocks noChangeArrowheads="1"/>
            </p:cNvSpPr>
            <p:nvPr/>
          </p:nvSpPr>
          <p:spPr bwMode="auto">
            <a:xfrm>
              <a:off x="204" y="436"/>
              <a:ext cx="5443" cy="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Le bruit de quantification:</a:t>
              </a:r>
            </a:p>
            <a:p>
              <a:pPr eaLnBrk="1" hangingPunct="1"/>
              <a:r>
                <a:rPr lang="fr-FR" sz="1800"/>
                <a:t>C’est l’erreur de mesure due à la conversion AN</a:t>
              </a:r>
            </a:p>
            <a:p>
              <a:pPr eaLnBrk="1" hangingPunct="1"/>
              <a:endParaRPr lang="fr-FR" sz="1000"/>
            </a:p>
            <a:p>
              <a:pPr eaLnBrk="1" hangingPunct="1"/>
              <a:r>
                <a:rPr lang="fr-FR" sz="2000"/>
                <a:t>				</a:t>
              </a:r>
              <a:r>
                <a:rPr lang="fr-FR" sz="2000">
                  <a:latin typeface="Symbol" pitchFamily="18" charset="2"/>
                </a:rPr>
                <a:t>e </a:t>
              </a:r>
              <a:r>
                <a:rPr lang="fr-FR" sz="2000"/>
                <a:t>= </a:t>
              </a:r>
              <a:r>
                <a:rPr lang="fr-FR" sz="2000">
                  <a:sym typeface="Symbol" pitchFamily="18" charset="2"/>
                </a:rPr>
                <a:t> q/2</a:t>
              </a:r>
            </a:p>
            <a:p>
              <a:pPr eaLnBrk="1" hangingPunct="1"/>
              <a:endParaRPr lang="fr-FR" sz="1000">
                <a:sym typeface="Symbol" pitchFamily="18" charset="2"/>
              </a:endParaRPr>
            </a:p>
            <a:p>
              <a:pPr eaLnBrk="1" hangingPunct="1"/>
              <a:r>
                <a:rPr lang="fr-FR" sz="1800">
                  <a:sym typeface="Symbol" pitchFamily="18" charset="2"/>
                </a:rPr>
                <a:t>En général, on utilise la valeur efficace de bruit (RMS, Root Mean Square)</a:t>
              </a:r>
            </a:p>
            <a:p>
              <a:pPr eaLnBrk="1" hangingPunct="1"/>
              <a:endParaRPr lang="fr-FR" sz="1000">
                <a:sym typeface="Symbol" pitchFamily="18" charset="2"/>
              </a:endParaRPr>
            </a:p>
            <a:p>
              <a:pPr eaLnBrk="1" hangingPunct="1"/>
              <a:r>
                <a:rPr lang="fr-FR" sz="2000">
                  <a:sym typeface="Symbol" pitchFamily="18" charset="2"/>
                </a:rPr>
                <a:t>				</a:t>
              </a:r>
              <a:r>
                <a:rPr lang="fr-FR" sz="2000">
                  <a:latin typeface="Symbol" pitchFamily="18" charset="2"/>
                  <a:sym typeface="Symbol" pitchFamily="18" charset="2"/>
                </a:rPr>
                <a:t></a:t>
              </a:r>
              <a:r>
                <a:rPr lang="fr-FR" sz="2000">
                  <a:latin typeface="Symbol" pitchFamily="18" charset="2"/>
                </a:rPr>
                <a:t> </a:t>
              </a:r>
              <a:r>
                <a:rPr lang="fr-FR" sz="2000"/>
                <a:t>= </a:t>
              </a:r>
              <a:r>
                <a:rPr lang="fr-FR" sz="2000">
                  <a:sym typeface="Symbol" pitchFamily="18" charset="2"/>
                </a:rPr>
                <a:t> q/√12</a:t>
              </a:r>
              <a:r>
                <a:rPr lang="fr-FR" sz="1000">
                  <a:sym typeface="Symbol" pitchFamily="18" charset="2"/>
                </a:rPr>
                <a:t>	</a:t>
              </a:r>
            </a:p>
          </p:txBody>
        </p:sp>
        <p:sp>
          <p:nvSpPr>
            <p:cNvPr id="64527" name="Rectangle 54"/>
            <p:cNvSpPr>
              <a:spLocks noChangeArrowheads="1"/>
            </p:cNvSpPr>
            <p:nvPr/>
          </p:nvSpPr>
          <p:spPr bwMode="auto">
            <a:xfrm>
              <a:off x="2381" y="890"/>
              <a:ext cx="1043" cy="317"/>
            </a:xfrm>
            <a:prstGeom prst="rect">
              <a:avLst/>
            </a:prstGeom>
            <a:noFill/>
            <a:ln w="38100">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64528" name="Rectangle 54"/>
            <p:cNvSpPr>
              <a:spLocks noChangeArrowheads="1"/>
            </p:cNvSpPr>
            <p:nvPr/>
          </p:nvSpPr>
          <p:spPr bwMode="auto">
            <a:xfrm>
              <a:off x="2381" y="1479"/>
              <a:ext cx="1089" cy="272"/>
            </a:xfrm>
            <a:prstGeom prst="rect">
              <a:avLst/>
            </a:prstGeom>
            <a:noFill/>
            <a:ln w="38100">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grpSp>
      <p:sp>
        <p:nvSpPr>
          <p:cNvPr id="269462" name="Text Box 7"/>
          <p:cNvSpPr txBox="1">
            <a:spLocks noChangeArrowheads="1"/>
          </p:cNvSpPr>
          <p:nvPr/>
        </p:nvSpPr>
        <p:spPr bwMode="auto">
          <a:xfrm>
            <a:off x="331788" y="3932238"/>
            <a:ext cx="8812212"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Pour un CAN réel, le bruit englobe l’erreur de quantification et les erreurs dans </a:t>
            </a:r>
          </a:p>
          <a:p>
            <a:pPr eaLnBrk="1" hangingPunct="1"/>
            <a:r>
              <a:rPr lang="fr-FR" sz="1800"/>
              <a:t>un convertisseur non parfait ( distorsion, gigue temporelle, erreur de linéarité, </a:t>
            </a:r>
          </a:p>
          <a:p>
            <a:pPr eaLnBrk="1" hangingPunct="1"/>
            <a:r>
              <a:rPr lang="fr-FR" sz="1800"/>
              <a:t>bruit des amplis, distorsion harmonique du signal …)</a:t>
            </a:r>
          </a:p>
          <a:p>
            <a:pPr eaLnBrk="1" hangingPunct="1"/>
            <a:r>
              <a:rPr lang="fr-FR" sz="1800">
                <a:solidFill>
                  <a:srgbClr val="E40000"/>
                </a:solidFill>
              </a:rPr>
              <a:t>	</a:t>
            </a:r>
            <a:r>
              <a:rPr lang="fr-FR" sz="1800" b="1">
                <a:solidFill>
                  <a:srgbClr val="E40000"/>
                </a:solidFill>
              </a:rPr>
              <a:t>SiNAD : « Signal to Noise And Distorsion »</a:t>
            </a:r>
          </a:p>
          <a:p>
            <a:pPr eaLnBrk="1" hangingPunct="1"/>
            <a:endParaRPr lang="fr-FR" sz="1800" b="1">
              <a:solidFill>
                <a:srgbClr val="E40000"/>
              </a:solidFill>
            </a:endParaRPr>
          </a:p>
        </p:txBody>
      </p:sp>
      <p:graphicFrame>
        <p:nvGraphicFramePr>
          <p:cNvPr id="269464" name="Object 8"/>
          <p:cNvGraphicFramePr>
            <a:graphicFrameLocks noChangeAspect="1"/>
          </p:cNvGraphicFramePr>
          <p:nvPr/>
        </p:nvGraphicFramePr>
        <p:xfrm>
          <a:off x="7164388" y="5589588"/>
          <a:ext cx="1835150" cy="500062"/>
        </p:xfrm>
        <a:graphic>
          <a:graphicData uri="http://schemas.openxmlformats.org/presentationml/2006/ole">
            <mc:AlternateContent xmlns:mc="http://schemas.openxmlformats.org/markup-compatibility/2006">
              <mc:Choice xmlns:v="urn:schemas-microsoft-com:vml" Requires="v">
                <p:oleObj spid="_x0000_s64558" name="Equation" r:id="rId4" imgW="1447172" imgH="393529" progId="Equation.3">
                  <p:embed/>
                </p:oleObj>
              </mc:Choice>
              <mc:Fallback>
                <p:oleObj name="Equation" r:id="rId4" imgW="1447172" imgH="393529" progId="Equation.3">
                  <p:embed/>
                  <p:pic>
                    <p:nvPicPr>
                      <p:cNvPr id="0" name="Object 8"/>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7164388" y="5589588"/>
                        <a:ext cx="1835150" cy="500062"/>
                      </a:xfrm>
                      <a:prstGeom prst="rect">
                        <a:avLst/>
                      </a:prstGeom>
                      <a:noFill/>
                      <a:ln w="25400">
                        <a:solidFill>
                          <a:srgbClr val="E4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9465" name="Rectangle 153"/>
          <p:cNvSpPr>
            <a:spLocks noChangeArrowheads="1"/>
          </p:cNvSpPr>
          <p:nvPr/>
        </p:nvSpPr>
        <p:spPr bwMode="auto">
          <a:xfrm>
            <a:off x="395288" y="5157788"/>
            <a:ext cx="8497887" cy="915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a:t>En pratique, tout se passe comme si l’utilisateur avait un nombre de bits inférieurs à celui indiqué sur la fiche de spécifications …</a:t>
            </a:r>
          </a:p>
          <a:p>
            <a:r>
              <a:rPr lang="fr-FR" sz="1800">
                <a:solidFill>
                  <a:srgbClr val="E40000"/>
                </a:solidFill>
              </a:rPr>
              <a:t>Nombre de bits effectifs</a:t>
            </a:r>
            <a:r>
              <a:rPr lang="fr-FR" sz="1800"/>
              <a:t> (Effective Number Of Bits, </a:t>
            </a:r>
            <a:r>
              <a:rPr lang="fr-FR" sz="1800">
                <a:solidFill>
                  <a:srgbClr val="E40000"/>
                </a:solidFill>
              </a:rPr>
              <a:t>ENOB</a:t>
            </a:r>
            <a:r>
              <a:rPr lang="fr-FR" sz="1800"/>
              <a:t>)</a:t>
            </a:r>
          </a:p>
        </p:txBody>
      </p:sp>
      <p:grpSp>
        <p:nvGrpSpPr>
          <p:cNvPr id="269469" name="Group 157"/>
          <p:cNvGrpSpPr>
            <a:grpSpLocks/>
          </p:cNvGrpSpPr>
          <p:nvPr/>
        </p:nvGrpSpPr>
        <p:grpSpPr bwMode="auto">
          <a:xfrm>
            <a:off x="323850" y="2924175"/>
            <a:ext cx="7991475" cy="935038"/>
            <a:chOff x="204" y="1842"/>
            <a:chExt cx="5034" cy="589"/>
          </a:xfrm>
        </p:grpSpPr>
        <p:sp>
          <p:nvSpPr>
            <p:cNvPr id="64522" name="Text Box 3"/>
            <p:cNvSpPr txBox="1">
              <a:spLocks noChangeArrowheads="1"/>
            </p:cNvSpPr>
            <p:nvPr/>
          </p:nvSpPr>
          <p:spPr bwMode="auto">
            <a:xfrm>
              <a:off x="2064" y="2160"/>
              <a:ext cx="20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a:sym typeface="Wingdings" pitchFamily="2" charset="2"/>
                </a:rPr>
                <a:t>SNR = 6.02 N + 1.76</a:t>
              </a:r>
            </a:p>
          </p:txBody>
        </p:sp>
        <p:sp>
          <p:nvSpPr>
            <p:cNvPr id="64523" name="Rectangle 54"/>
            <p:cNvSpPr>
              <a:spLocks noChangeArrowheads="1"/>
            </p:cNvSpPr>
            <p:nvPr/>
          </p:nvSpPr>
          <p:spPr bwMode="auto">
            <a:xfrm>
              <a:off x="2064" y="2114"/>
              <a:ext cx="2041" cy="317"/>
            </a:xfrm>
            <a:prstGeom prst="rect">
              <a:avLst/>
            </a:prstGeom>
            <a:noFill/>
            <a:ln w="38100">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64524" name="Text Box 149"/>
            <p:cNvSpPr txBox="1">
              <a:spLocks noChangeArrowheads="1"/>
            </p:cNvSpPr>
            <p:nvPr/>
          </p:nvSpPr>
          <p:spPr bwMode="auto">
            <a:xfrm>
              <a:off x="4195" y="2160"/>
              <a:ext cx="104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En dB</a:t>
              </a:r>
            </a:p>
          </p:txBody>
        </p:sp>
        <p:sp>
          <p:nvSpPr>
            <p:cNvPr id="64525" name="Rectangle 155"/>
            <p:cNvSpPr>
              <a:spLocks noChangeArrowheads="1"/>
            </p:cNvSpPr>
            <p:nvPr/>
          </p:nvSpPr>
          <p:spPr bwMode="auto">
            <a:xfrm>
              <a:off x="204" y="1842"/>
              <a:ext cx="2130"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sym typeface="Symbol" pitchFamily="18" charset="2"/>
                </a:rPr>
                <a:t>Le rapport signal sur bruit: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69468"/>
                                        </p:tgtEl>
                                        <p:attrNameLst>
                                          <p:attrName>style.visibility</p:attrName>
                                        </p:attrNameLst>
                                      </p:cBhvr>
                                      <p:to>
                                        <p:strVal val="visible"/>
                                      </p:to>
                                    </p:set>
                                    <p:anim calcmode="lin" valueType="num">
                                      <p:cBhvr>
                                        <p:cTn id="7" dur="500" fill="hold"/>
                                        <p:tgtEl>
                                          <p:spTgt spid="269468"/>
                                        </p:tgtEl>
                                        <p:attrNameLst>
                                          <p:attrName>ppt_w</p:attrName>
                                        </p:attrNameLst>
                                      </p:cBhvr>
                                      <p:tavLst>
                                        <p:tav tm="0">
                                          <p:val>
                                            <p:fltVal val="0"/>
                                          </p:val>
                                        </p:tav>
                                        <p:tav tm="100000">
                                          <p:val>
                                            <p:strVal val="#ppt_w"/>
                                          </p:val>
                                        </p:tav>
                                      </p:tavLst>
                                    </p:anim>
                                    <p:anim calcmode="lin" valueType="num">
                                      <p:cBhvr>
                                        <p:cTn id="8" dur="500" fill="hold"/>
                                        <p:tgtEl>
                                          <p:spTgt spid="269468"/>
                                        </p:tgtEl>
                                        <p:attrNameLst>
                                          <p:attrName>ppt_h</p:attrName>
                                        </p:attrNameLst>
                                      </p:cBhvr>
                                      <p:tavLst>
                                        <p:tav tm="0">
                                          <p:val>
                                            <p:fltVal val="0"/>
                                          </p:val>
                                        </p:tav>
                                        <p:tav tm="100000">
                                          <p:val>
                                            <p:strVal val="#ppt_h"/>
                                          </p:val>
                                        </p:tav>
                                      </p:tavLst>
                                    </p:anim>
                                    <p:animEffect transition="in" filter="fade">
                                      <p:cBhvr>
                                        <p:cTn id="9" dur="500"/>
                                        <p:tgtEl>
                                          <p:spTgt spid="2694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69469"/>
                                        </p:tgtEl>
                                        <p:attrNameLst>
                                          <p:attrName>style.visibility</p:attrName>
                                        </p:attrNameLst>
                                      </p:cBhvr>
                                      <p:to>
                                        <p:strVal val="visible"/>
                                      </p:to>
                                    </p:set>
                                    <p:anim calcmode="lin" valueType="num">
                                      <p:cBhvr>
                                        <p:cTn id="14" dur="500" fill="hold"/>
                                        <p:tgtEl>
                                          <p:spTgt spid="269469"/>
                                        </p:tgtEl>
                                        <p:attrNameLst>
                                          <p:attrName>ppt_w</p:attrName>
                                        </p:attrNameLst>
                                      </p:cBhvr>
                                      <p:tavLst>
                                        <p:tav tm="0">
                                          <p:val>
                                            <p:fltVal val="0"/>
                                          </p:val>
                                        </p:tav>
                                        <p:tav tm="100000">
                                          <p:val>
                                            <p:strVal val="#ppt_w"/>
                                          </p:val>
                                        </p:tav>
                                      </p:tavLst>
                                    </p:anim>
                                    <p:anim calcmode="lin" valueType="num">
                                      <p:cBhvr>
                                        <p:cTn id="15" dur="500" fill="hold"/>
                                        <p:tgtEl>
                                          <p:spTgt spid="269469"/>
                                        </p:tgtEl>
                                        <p:attrNameLst>
                                          <p:attrName>ppt_h</p:attrName>
                                        </p:attrNameLst>
                                      </p:cBhvr>
                                      <p:tavLst>
                                        <p:tav tm="0">
                                          <p:val>
                                            <p:fltVal val="0"/>
                                          </p:val>
                                        </p:tav>
                                        <p:tav tm="100000">
                                          <p:val>
                                            <p:strVal val="#ppt_h"/>
                                          </p:val>
                                        </p:tav>
                                      </p:tavLst>
                                    </p:anim>
                                    <p:animEffect transition="in" filter="fade">
                                      <p:cBhvr>
                                        <p:cTn id="16" dur="500"/>
                                        <p:tgtEl>
                                          <p:spTgt spid="26946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69462"/>
                                        </p:tgtEl>
                                        <p:attrNameLst>
                                          <p:attrName>style.visibility</p:attrName>
                                        </p:attrNameLst>
                                      </p:cBhvr>
                                      <p:to>
                                        <p:strVal val="visible"/>
                                      </p:to>
                                    </p:set>
                                    <p:anim calcmode="lin" valueType="num">
                                      <p:cBhvr>
                                        <p:cTn id="21" dur="500" fill="hold"/>
                                        <p:tgtEl>
                                          <p:spTgt spid="269462"/>
                                        </p:tgtEl>
                                        <p:attrNameLst>
                                          <p:attrName>ppt_w</p:attrName>
                                        </p:attrNameLst>
                                      </p:cBhvr>
                                      <p:tavLst>
                                        <p:tav tm="0">
                                          <p:val>
                                            <p:fltVal val="0"/>
                                          </p:val>
                                        </p:tav>
                                        <p:tav tm="100000">
                                          <p:val>
                                            <p:strVal val="#ppt_w"/>
                                          </p:val>
                                        </p:tav>
                                      </p:tavLst>
                                    </p:anim>
                                    <p:anim calcmode="lin" valueType="num">
                                      <p:cBhvr>
                                        <p:cTn id="22" dur="500" fill="hold"/>
                                        <p:tgtEl>
                                          <p:spTgt spid="269462"/>
                                        </p:tgtEl>
                                        <p:attrNameLst>
                                          <p:attrName>ppt_h</p:attrName>
                                        </p:attrNameLst>
                                      </p:cBhvr>
                                      <p:tavLst>
                                        <p:tav tm="0">
                                          <p:val>
                                            <p:fltVal val="0"/>
                                          </p:val>
                                        </p:tav>
                                        <p:tav tm="100000">
                                          <p:val>
                                            <p:strVal val="#ppt_h"/>
                                          </p:val>
                                        </p:tav>
                                      </p:tavLst>
                                    </p:anim>
                                    <p:animEffect transition="in" filter="fade">
                                      <p:cBhvr>
                                        <p:cTn id="23" dur="500"/>
                                        <p:tgtEl>
                                          <p:spTgt spid="26946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69464"/>
                                        </p:tgtEl>
                                        <p:attrNameLst>
                                          <p:attrName>style.visibility</p:attrName>
                                        </p:attrNameLst>
                                      </p:cBhvr>
                                      <p:to>
                                        <p:strVal val="visible"/>
                                      </p:to>
                                    </p:set>
                                    <p:anim calcmode="lin" valueType="num">
                                      <p:cBhvr>
                                        <p:cTn id="28" dur="500" fill="hold"/>
                                        <p:tgtEl>
                                          <p:spTgt spid="269464"/>
                                        </p:tgtEl>
                                        <p:attrNameLst>
                                          <p:attrName>ppt_w</p:attrName>
                                        </p:attrNameLst>
                                      </p:cBhvr>
                                      <p:tavLst>
                                        <p:tav tm="0">
                                          <p:val>
                                            <p:fltVal val="0"/>
                                          </p:val>
                                        </p:tav>
                                        <p:tav tm="100000">
                                          <p:val>
                                            <p:strVal val="#ppt_w"/>
                                          </p:val>
                                        </p:tav>
                                      </p:tavLst>
                                    </p:anim>
                                    <p:anim calcmode="lin" valueType="num">
                                      <p:cBhvr>
                                        <p:cTn id="29" dur="500" fill="hold"/>
                                        <p:tgtEl>
                                          <p:spTgt spid="269464"/>
                                        </p:tgtEl>
                                        <p:attrNameLst>
                                          <p:attrName>ppt_h</p:attrName>
                                        </p:attrNameLst>
                                      </p:cBhvr>
                                      <p:tavLst>
                                        <p:tav tm="0">
                                          <p:val>
                                            <p:fltVal val="0"/>
                                          </p:val>
                                        </p:tav>
                                        <p:tav tm="100000">
                                          <p:val>
                                            <p:strVal val="#ppt_h"/>
                                          </p:val>
                                        </p:tav>
                                      </p:tavLst>
                                    </p:anim>
                                    <p:animEffect transition="in" filter="fade">
                                      <p:cBhvr>
                                        <p:cTn id="30" dur="500"/>
                                        <p:tgtEl>
                                          <p:spTgt spid="269464"/>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69465"/>
                                        </p:tgtEl>
                                        <p:attrNameLst>
                                          <p:attrName>style.visibility</p:attrName>
                                        </p:attrNameLst>
                                      </p:cBhvr>
                                      <p:to>
                                        <p:strVal val="visible"/>
                                      </p:to>
                                    </p:set>
                                    <p:anim calcmode="lin" valueType="num">
                                      <p:cBhvr>
                                        <p:cTn id="33" dur="500" fill="hold"/>
                                        <p:tgtEl>
                                          <p:spTgt spid="269465"/>
                                        </p:tgtEl>
                                        <p:attrNameLst>
                                          <p:attrName>ppt_w</p:attrName>
                                        </p:attrNameLst>
                                      </p:cBhvr>
                                      <p:tavLst>
                                        <p:tav tm="0">
                                          <p:val>
                                            <p:fltVal val="0"/>
                                          </p:val>
                                        </p:tav>
                                        <p:tav tm="100000">
                                          <p:val>
                                            <p:strVal val="#ppt_w"/>
                                          </p:val>
                                        </p:tav>
                                      </p:tavLst>
                                    </p:anim>
                                    <p:anim calcmode="lin" valueType="num">
                                      <p:cBhvr>
                                        <p:cTn id="34" dur="500" fill="hold"/>
                                        <p:tgtEl>
                                          <p:spTgt spid="269465"/>
                                        </p:tgtEl>
                                        <p:attrNameLst>
                                          <p:attrName>ppt_h</p:attrName>
                                        </p:attrNameLst>
                                      </p:cBhvr>
                                      <p:tavLst>
                                        <p:tav tm="0">
                                          <p:val>
                                            <p:fltVal val="0"/>
                                          </p:val>
                                        </p:tav>
                                        <p:tav tm="100000">
                                          <p:val>
                                            <p:strVal val="#ppt_h"/>
                                          </p:val>
                                        </p:tav>
                                      </p:tavLst>
                                    </p:anim>
                                    <p:animEffect transition="in" filter="fade">
                                      <p:cBhvr>
                                        <p:cTn id="35" dur="500"/>
                                        <p:tgtEl>
                                          <p:spTgt spid="26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462" grpId="0"/>
      <p:bldP spid="26946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539750" y="188913"/>
            <a:ext cx="59229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a:solidFill>
                  <a:srgbClr val="DC6308"/>
                </a:solidFill>
              </a:rPr>
              <a:t>DNL : Non Linéarité Différentielle</a:t>
            </a:r>
          </a:p>
        </p:txBody>
      </p:sp>
      <p:sp>
        <p:nvSpPr>
          <p:cNvPr id="279571" name="Text Box 16"/>
          <p:cNvSpPr txBox="1">
            <a:spLocks noChangeArrowheads="1"/>
          </p:cNvSpPr>
          <p:nvPr/>
        </p:nvSpPr>
        <p:spPr bwMode="auto">
          <a:xfrm>
            <a:off x="4140200" y="3644900"/>
            <a:ext cx="3917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Exemple :</a:t>
            </a:r>
            <a:r>
              <a:rPr lang="fr-FR" sz="1800"/>
              <a:t> </a:t>
            </a:r>
          </a:p>
          <a:p>
            <a:pPr eaLnBrk="1" hangingPunct="1"/>
            <a:r>
              <a:rPr lang="fr-FR" sz="1800"/>
              <a:t>	si DNL =  </a:t>
            </a:r>
            <a:r>
              <a:rPr lang="fr-FR" sz="1800">
                <a:sym typeface="Symbol" pitchFamily="18" charset="2"/>
              </a:rPr>
              <a:t> </a:t>
            </a:r>
            <a:r>
              <a:rPr lang="fr-FR" sz="1800"/>
              <a:t>0,5 LSB</a:t>
            </a:r>
          </a:p>
          <a:p>
            <a:pPr eaLnBrk="1" hangingPunct="1"/>
            <a:r>
              <a:rPr lang="fr-FR" sz="1800"/>
              <a:t>	alors 0,5 LSB &lt; q</a:t>
            </a:r>
            <a:r>
              <a:rPr lang="fr-FR" sz="1800" baseline="-25000"/>
              <a:t>i </a:t>
            </a:r>
            <a:r>
              <a:rPr lang="fr-FR" sz="1800"/>
              <a:t>&lt; 1,5 LSB</a:t>
            </a:r>
          </a:p>
          <a:p>
            <a:pPr eaLnBrk="1" hangingPunct="1"/>
            <a:r>
              <a:rPr lang="fr-FR" sz="1800"/>
              <a:t>	q</a:t>
            </a:r>
            <a:r>
              <a:rPr lang="fr-FR" sz="1800" baseline="-25000"/>
              <a:t>i</a:t>
            </a:r>
            <a:r>
              <a:rPr lang="fr-FR" sz="1800"/>
              <a:t> : largeur de la marche i</a:t>
            </a:r>
          </a:p>
        </p:txBody>
      </p:sp>
      <p:sp>
        <p:nvSpPr>
          <p:cNvPr id="279584" name="Text Box 29"/>
          <p:cNvSpPr txBox="1">
            <a:spLocks noChangeArrowheads="1"/>
          </p:cNvSpPr>
          <p:nvPr/>
        </p:nvSpPr>
        <p:spPr bwMode="auto">
          <a:xfrm>
            <a:off x="3851275" y="4941888"/>
            <a:ext cx="4321175" cy="133826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solidFill>
                  <a:schemeClr val="accent2"/>
                </a:solidFill>
              </a:rPr>
              <a:t>Pour 100 évènements statistiquement répartis entre E</a:t>
            </a:r>
            <a:r>
              <a:rPr lang="fr-FR" sz="1800" baseline="-25000">
                <a:solidFill>
                  <a:schemeClr val="accent2"/>
                </a:solidFill>
              </a:rPr>
              <a:t>0</a:t>
            </a:r>
            <a:r>
              <a:rPr lang="fr-FR" sz="1800">
                <a:solidFill>
                  <a:schemeClr val="accent2"/>
                </a:solidFill>
              </a:rPr>
              <a:t> et E</a:t>
            </a:r>
            <a:r>
              <a:rPr lang="fr-FR" sz="1800" baseline="-25000">
                <a:solidFill>
                  <a:schemeClr val="accent2"/>
                </a:solidFill>
              </a:rPr>
              <a:t>1</a:t>
            </a:r>
          </a:p>
          <a:p>
            <a:pPr eaLnBrk="1" hangingPunct="1">
              <a:spcBef>
                <a:spcPct val="50000"/>
              </a:spcBef>
            </a:pPr>
            <a:r>
              <a:rPr lang="fr-FR" sz="1800">
                <a:solidFill>
                  <a:schemeClr val="accent2"/>
                </a:solidFill>
              </a:rPr>
              <a:t>Pour une DNL nulle on aurait 2 pics de 50 coups chacun</a:t>
            </a:r>
          </a:p>
        </p:txBody>
      </p:sp>
      <p:sp>
        <p:nvSpPr>
          <p:cNvPr id="65541" name="Text Box 37"/>
          <p:cNvSpPr txBox="1">
            <a:spLocks noChangeArrowheads="1"/>
          </p:cNvSpPr>
          <p:nvPr/>
        </p:nvSpPr>
        <p:spPr bwMode="auto">
          <a:xfrm>
            <a:off x="395288" y="836613"/>
            <a:ext cx="84978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a:t>Définition : écart maximal de la largeur</a:t>
            </a:r>
          </a:p>
          <a:p>
            <a:pPr eaLnBrk="1" hangingPunct="1"/>
            <a:r>
              <a:rPr lang="fr-FR"/>
              <a:t>			de 2 marches successives en LSB</a:t>
            </a:r>
          </a:p>
        </p:txBody>
      </p:sp>
      <p:sp>
        <p:nvSpPr>
          <p:cNvPr id="65542" name="Text Box 38"/>
          <p:cNvSpPr txBox="1">
            <a:spLocks noChangeArrowheads="1"/>
          </p:cNvSpPr>
          <p:nvPr/>
        </p:nvSpPr>
        <p:spPr bwMode="auto">
          <a:xfrm flipH="1">
            <a:off x="7521575" y="852488"/>
            <a:ext cx="1622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latin typeface="Symbol" pitchFamily="18" charset="2"/>
            </a:endParaRPr>
          </a:p>
        </p:txBody>
      </p:sp>
      <p:sp>
        <p:nvSpPr>
          <p:cNvPr id="279594" name="Text Box 39"/>
          <p:cNvSpPr txBox="1">
            <a:spLocks noChangeArrowheads="1"/>
          </p:cNvSpPr>
          <p:nvPr/>
        </p:nvSpPr>
        <p:spPr bwMode="auto">
          <a:xfrm>
            <a:off x="3708400" y="2492375"/>
            <a:ext cx="4968875" cy="835025"/>
          </a:xfrm>
          <a:prstGeom prst="rect">
            <a:avLst/>
          </a:prstGeom>
          <a:noFill/>
          <a:ln w="9525">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solidFill>
                  <a:srgbClr val="E40000"/>
                </a:solidFill>
              </a:rPr>
              <a:t>Cas idéal : DNL = 0</a:t>
            </a:r>
          </a:p>
          <a:p>
            <a:pPr eaLnBrk="1" hangingPunct="1"/>
            <a:endParaRPr lang="fr-FR" sz="1600">
              <a:solidFill>
                <a:srgbClr val="E40000"/>
              </a:solidFill>
            </a:endParaRPr>
          </a:p>
          <a:p>
            <a:pPr eaLnBrk="1" hangingPunct="1"/>
            <a:r>
              <a:rPr lang="fr-FR" sz="1600">
                <a:solidFill>
                  <a:srgbClr val="E40000"/>
                </a:solidFill>
              </a:rPr>
              <a:t>Un bon ADC : DNL &lt; </a:t>
            </a:r>
            <a:r>
              <a:rPr lang="fr-FR" sz="1600">
                <a:solidFill>
                  <a:srgbClr val="E40000"/>
                </a:solidFill>
                <a:sym typeface="Symbol" pitchFamily="18" charset="2"/>
              </a:rPr>
              <a:t></a:t>
            </a:r>
            <a:r>
              <a:rPr lang="fr-FR" sz="1600">
                <a:solidFill>
                  <a:srgbClr val="E40000"/>
                </a:solidFill>
              </a:rPr>
              <a:t> 1 LSB sinon code manquant</a:t>
            </a:r>
          </a:p>
        </p:txBody>
      </p:sp>
      <p:grpSp>
        <p:nvGrpSpPr>
          <p:cNvPr id="279618" name="Group 66"/>
          <p:cNvGrpSpPr>
            <a:grpSpLocks/>
          </p:cNvGrpSpPr>
          <p:nvPr/>
        </p:nvGrpSpPr>
        <p:grpSpPr bwMode="auto">
          <a:xfrm>
            <a:off x="323850" y="1916113"/>
            <a:ext cx="3259138" cy="2232025"/>
            <a:chOff x="204" y="1324"/>
            <a:chExt cx="2053" cy="1406"/>
          </a:xfrm>
        </p:grpSpPr>
        <p:sp>
          <p:nvSpPr>
            <p:cNvPr id="65606" name="Line 3"/>
            <p:cNvSpPr>
              <a:spLocks noChangeShapeType="1"/>
            </p:cNvSpPr>
            <p:nvPr/>
          </p:nvSpPr>
          <p:spPr bwMode="auto">
            <a:xfrm flipV="1">
              <a:off x="579" y="1324"/>
              <a:ext cx="0" cy="14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607" name="Line 4"/>
            <p:cNvSpPr>
              <a:spLocks noChangeShapeType="1"/>
            </p:cNvSpPr>
            <p:nvPr/>
          </p:nvSpPr>
          <p:spPr bwMode="auto">
            <a:xfrm>
              <a:off x="579" y="2730"/>
              <a:ext cx="167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608" name="Text Box 17"/>
            <p:cNvSpPr txBox="1">
              <a:spLocks noChangeArrowheads="1"/>
            </p:cNvSpPr>
            <p:nvPr/>
          </p:nvSpPr>
          <p:spPr bwMode="auto">
            <a:xfrm>
              <a:off x="307" y="2098"/>
              <a:ext cx="20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x</a:t>
              </a:r>
            </a:p>
          </p:txBody>
        </p:sp>
        <p:sp>
          <p:nvSpPr>
            <p:cNvPr id="65609" name="Text Box 18"/>
            <p:cNvSpPr txBox="1">
              <a:spLocks noChangeArrowheads="1"/>
            </p:cNvSpPr>
            <p:nvPr/>
          </p:nvSpPr>
          <p:spPr bwMode="auto">
            <a:xfrm>
              <a:off x="204" y="1595"/>
              <a:ext cx="3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X+1</a:t>
              </a:r>
            </a:p>
          </p:txBody>
        </p:sp>
      </p:grpSp>
      <p:grpSp>
        <p:nvGrpSpPr>
          <p:cNvPr id="279612" name="Group 60"/>
          <p:cNvGrpSpPr>
            <a:grpSpLocks/>
          </p:cNvGrpSpPr>
          <p:nvPr/>
        </p:nvGrpSpPr>
        <p:grpSpPr bwMode="auto">
          <a:xfrm>
            <a:off x="1279525" y="4284663"/>
            <a:ext cx="1439863" cy="404812"/>
            <a:chOff x="806" y="2816"/>
            <a:chExt cx="907" cy="255"/>
          </a:xfrm>
        </p:grpSpPr>
        <p:sp>
          <p:nvSpPr>
            <p:cNvPr id="65603" name="Line 19"/>
            <p:cNvSpPr>
              <a:spLocks noChangeShapeType="1"/>
            </p:cNvSpPr>
            <p:nvPr/>
          </p:nvSpPr>
          <p:spPr bwMode="auto">
            <a:xfrm>
              <a:off x="806" y="2816"/>
              <a:ext cx="44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604" name="Line 20"/>
            <p:cNvSpPr>
              <a:spLocks noChangeShapeType="1"/>
            </p:cNvSpPr>
            <p:nvPr/>
          </p:nvSpPr>
          <p:spPr bwMode="auto">
            <a:xfrm>
              <a:off x="1247" y="2821"/>
              <a:ext cx="466"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605" name="Text Box 35"/>
            <p:cNvSpPr txBox="1">
              <a:spLocks noChangeArrowheads="1"/>
            </p:cNvSpPr>
            <p:nvPr/>
          </p:nvSpPr>
          <p:spPr bwMode="auto">
            <a:xfrm>
              <a:off x="975" y="2840"/>
              <a:ext cx="6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E0 = E1</a:t>
              </a:r>
            </a:p>
          </p:txBody>
        </p:sp>
      </p:grpSp>
      <p:grpSp>
        <p:nvGrpSpPr>
          <p:cNvPr id="279617" name="Group 65"/>
          <p:cNvGrpSpPr>
            <a:grpSpLocks/>
          </p:cNvGrpSpPr>
          <p:nvPr/>
        </p:nvGrpSpPr>
        <p:grpSpPr bwMode="auto">
          <a:xfrm>
            <a:off x="919163" y="1443038"/>
            <a:ext cx="1806575" cy="2705100"/>
            <a:chOff x="579" y="1026"/>
            <a:chExt cx="1138" cy="1704"/>
          </a:xfrm>
        </p:grpSpPr>
        <p:sp>
          <p:nvSpPr>
            <p:cNvPr id="65591" name="Line 21"/>
            <p:cNvSpPr>
              <a:spLocks noChangeShapeType="1"/>
            </p:cNvSpPr>
            <p:nvPr/>
          </p:nvSpPr>
          <p:spPr bwMode="auto">
            <a:xfrm>
              <a:off x="1263" y="2141"/>
              <a:ext cx="0" cy="589"/>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65592" name="Line 22"/>
            <p:cNvSpPr>
              <a:spLocks noChangeShapeType="1"/>
            </p:cNvSpPr>
            <p:nvPr/>
          </p:nvSpPr>
          <p:spPr bwMode="auto">
            <a:xfrm>
              <a:off x="1713" y="1642"/>
              <a:ext cx="0" cy="108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grpSp>
          <p:nvGrpSpPr>
            <p:cNvPr id="65593" name="Group 64"/>
            <p:cNvGrpSpPr>
              <a:grpSpLocks/>
            </p:cNvGrpSpPr>
            <p:nvPr/>
          </p:nvGrpSpPr>
          <p:grpSpPr bwMode="auto">
            <a:xfrm>
              <a:off x="579" y="1026"/>
              <a:ext cx="1138" cy="1704"/>
              <a:chOff x="579" y="1026"/>
              <a:chExt cx="1138" cy="1704"/>
            </a:xfrm>
          </p:grpSpPr>
          <p:sp>
            <p:nvSpPr>
              <p:cNvPr id="65594" name="Line 14"/>
              <p:cNvSpPr>
                <a:spLocks noChangeShapeType="1"/>
              </p:cNvSpPr>
              <p:nvPr/>
            </p:nvSpPr>
            <p:spPr bwMode="auto">
              <a:xfrm>
                <a:off x="884" y="1253"/>
                <a:ext cx="272" cy="544"/>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595" name="Text Box 15"/>
              <p:cNvSpPr txBox="1">
                <a:spLocks noChangeArrowheads="1"/>
              </p:cNvSpPr>
              <p:nvPr/>
            </p:nvSpPr>
            <p:spPr bwMode="auto">
              <a:xfrm>
                <a:off x="657" y="1026"/>
                <a:ext cx="43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FF0000"/>
                    </a:solidFill>
                  </a:rPr>
                  <a:t>idéal</a:t>
                </a:r>
              </a:p>
            </p:txBody>
          </p:sp>
          <p:grpSp>
            <p:nvGrpSpPr>
              <p:cNvPr id="65596" name="Group 53"/>
              <p:cNvGrpSpPr>
                <a:grpSpLocks/>
              </p:cNvGrpSpPr>
              <p:nvPr/>
            </p:nvGrpSpPr>
            <p:grpSpPr bwMode="auto">
              <a:xfrm>
                <a:off x="579" y="1103"/>
                <a:ext cx="1138" cy="1627"/>
                <a:chOff x="579" y="1103"/>
                <a:chExt cx="1138" cy="1627"/>
              </a:xfrm>
            </p:grpSpPr>
            <p:sp>
              <p:nvSpPr>
                <p:cNvPr id="65597" name="Line 5"/>
                <p:cNvSpPr>
                  <a:spLocks noChangeShapeType="1"/>
                </p:cNvSpPr>
                <p:nvPr/>
              </p:nvSpPr>
              <p:spPr bwMode="auto">
                <a:xfrm>
                  <a:off x="579" y="2730"/>
                  <a:ext cx="227"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98" name="Line 6"/>
                <p:cNvSpPr>
                  <a:spLocks noChangeShapeType="1"/>
                </p:cNvSpPr>
                <p:nvPr/>
              </p:nvSpPr>
              <p:spPr bwMode="auto">
                <a:xfrm flipV="1">
                  <a:off x="806" y="2186"/>
                  <a:ext cx="0" cy="5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99" name="Line 7"/>
                <p:cNvSpPr>
                  <a:spLocks noChangeShapeType="1"/>
                </p:cNvSpPr>
                <p:nvPr/>
              </p:nvSpPr>
              <p:spPr bwMode="auto">
                <a:xfrm>
                  <a:off x="806" y="2186"/>
                  <a:ext cx="45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600" name="Line 8"/>
                <p:cNvSpPr>
                  <a:spLocks noChangeShapeType="1"/>
                </p:cNvSpPr>
                <p:nvPr/>
              </p:nvSpPr>
              <p:spPr bwMode="auto">
                <a:xfrm>
                  <a:off x="1259" y="1642"/>
                  <a:ext cx="45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601" name="Line 9"/>
                <p:cNvSpPr>
                  <a:spLocks noChangeShapeType="1"/>
                </p:cNvSpPr>
                <p:nvPr/>
              </p:nvSpPr>
              <p:spPr bwMode="auto">
                <a:xfrm flipV="1">
                  <a:off x="1260" y="1642"/>
                  <a:ext cx="0" cy="5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602" name="Line 9"/>
                <p:cNvSpPr>
                  <a:spLocks noChangeShapeType="1"/>
                </p:cNvSpPr>
                <p:nvPr/>
              </p:nvSpPr>
              <p:spPr bwMode="auto">
                <a:xfrm flipV="1">
                  <a:off x="1717" y="1103"/>
                  <a:ext cx="0" cy="5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grpSp>
      <p:grpSp>
        <p:nvGrpSpPr>
          <p:cNvPr id="279610" name="Group 58"/>
          <p:cNvGrpSpPr>
            <a:grpSpLocks/>
          </p:cNvGrpSpPr>
          <p:nvPr/>
        </p:nvGrpSpPr>
        <p:grpSpPr bwMode="auto">
          <a:xfrm>
            <a:off x="1246188" y="4276725"/>
            <a:ext cx="1490662" cy="425450"/>
            <a:chOff x="4525" y="1732"/>
            <a:chExt cx="939" cy="268"/>
          </a:xfrm>
        </p:grpSpPr>
        <p:sp>
          <p:nvSpPr>
            <p:cNvPr id="65587" name="Line 19"/>
            <p:cNvSpPr>
              <a:spLocks noChangeShapeType="1"/>
            </p:cNvSpPr>
            <p:nvPr/>
          </p:nvSpPr>
          <p:spPr bwMode="auto">
            <a:xfrm>
              <a:off x="4525" y="1732"/>
              <a:ext cx="68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588" name="Line 20"/>
            <p:cNvSpPr>
              <a:spLocks noChangeShapeType="1"/>
            </p:cNvSpPr>
            <p:nvPr/>
          </p:nvSpPr>
          <p:spPr bwMode="auto">
            <a:xfrm>
              <a:off x="5251" y="1737"/>
              <a:ext cx="18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589" name="Text Box 35"/>
            <p:cNvSpPr txBox="1">
              <a:spLocks noChangeArrowheads="1"/>
            </p:cNvSpPr>
            <p:nvPr/>
          </p:nvSpPr>
          <p:spPr bwMode="auto">
            <a:xfrm>
              <a:off x="4739" y="1763"/>
              <a:ext cx="29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E0</a:t>
              </a:r>
            </a:p>
          </p:txBody>
        </p:sp>
        <p:sp>
          <p:nvSpPr>
            <p:cNvPr id="65590" name="Text Box 36"/>
            <p:cNvSpPr txBox="1">
              <a:spLocks noChangeArrowheads="1"/>
            </p:cNvSpPr>
            <p:nvPr/>
          </p:nvSpPr>
          <p:spPr bwMode="auto">
            <a:xfrm>
              <a:off x="5193" y="1769"/>
              <a:ext cx="27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E1</a:t>
              </a:r>
            </a:p>
          </p:txBody>
        </p:sp>
      </p:grpSp>
      <p:grpSp>
        <p:nvGrpSpPr>
          <p:cNvPr id="279615" name="Group 63"/>
          <p:cNvGrpSpPr>
            <a:grpSpLocks/>
          </p:cNvGrpSpPr>
          <p:nvPr/>
        </p:nvGrpSpPr>
        <p:grpSpPr bwMode="auto">
          <a:xfrm>
            <a:off x="912813" y="1371600"/>
            <a:ext cx="1819275" cy="2779713"/>
            <a:chOff x="575" y="981"/>
            <a:chExt cx="1146" cy="1751"/>
          </a:xfrm>
        </p:grpSpPr>
        <p:sp>
          <p:nvSpPr>
            <p:cNvPr id="65576" name="Line 14"/>
            <p:cNvSpPr>
              <a:spLocks noChangeShapeType="1"/>
            </p:cNvSpPr>
            <p:nvPr/>
          </p:nvSpPr>
          <p:spPr bwMode="auto">
            <a:xfrm>
              <a:off x="1429" y="1207"/>
              <a:ext cx="226" cy="227"/>
            </a:xfrm>
            <a:prstGeom prst="line">
              <a:avLst/>
            </a:prstGeom>
            <a:noFill/>
            <a:ln w="9525">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577" name="Text Box 15"/>
            <p:cNvSpPr txBox="1">
              <a:spLocks noChangeArrowheads="1"/>
            </p:cNvSpPr>
            <p:nvPr/>
          </p:nvSpPr>
          <p:spPr bwMode="auto">
            <a:xfrm>
              <a:off x="1202" y="981"/>
              <a:ext cx="38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9900"/>
                  </a:solidFill>
                </a:rPr>
                <a:t>réel</a:t>
              </a:r>
            </a:p>
          </p:txBody>
        </p:sp>
        <p:grpSp>
          <p:nvGrpSpPr>
            <p:cNvPr id="65578" name="Group 62"/>
            <p:cNvGrpSpPr>
              <a:grpSpLocks/>
            </p:cNvGrpSpPr>
            <p:nvPr/>
          </p:nvGrpSpPr>
          <p:grpSpPr bwMode="auto">
            <a:xfrm>
              <a:off x="575" y="1101"/>
              <a:ext cx="1146" cy="1631"/>
              <a:chOff x="575" y="1101"/>
              <a:chExt cx="1146" cy="1631"/>
            </a:xfrm>
          </p:grpSpPr>
          <p:grpSp>
            <p:nvGrpSpPr>
              <p:cNvPr id="65579" name="Group 51"/>
              <p:cNvGrpSpPr>
                <a:grpSpLocks/>
              </p:cNvGrpSpPr>
              <p:nvPr/>
            </p:nvGrpSpPr>
            <p:grpSpPr bwMode="auto">
              <a:xfrm>
                <a:off x="575" y="1101"/>
                <a:ext cx="1146" cy="1631"/>
                <a:chOff x="567" y="1103"/>
                <a:chExt cx="1146" cy="1631"/>
              </a:xfrm>
            </p:grpSpPr>
            <p:sp>
              <p:nvSpPr>
                <p:cNvPr id="65581" name="Line 10"/>
                <p:cNvSpPr>
                  <a:spLocks noChangeShapeType="1"/>
                </p:cNvSpPr>
                <p:nvPr/>
              </p:nvSpPr>
              <p:spPr bwMode="auto">
                <a:xfrm>
                  <a:off x="806" y="2186"/>
                  <a:ext cx="68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82" name="Line 11"/>
                <p:cNvSpPr>
                  <a:spLocks noChangeShapeType="1"/>
                </p:cNvSpPr>
                <p:nvPr/>
              </p:nvSpPr>
              <p:spPr bwMode="auto">
                <a:xfrm flipV="1">
                  <a:off x="1486" y="1642"/>
                  <a:ext cx="0" cy="543"/>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83" name="Line 12"/>
                <p:cNvSpPr>
                  <a:spLocks noChangeShapeType="1"/>
                </p:cNvSpPr>
                <p:nvPr/>
              </p:nvSpPr>
              <p:spPr bwMode="auto">
                <a:xfrm>
                  <a:off x="1486" y="1642"/>
                  <a:ext cx="227"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84" name="Line 13"/>
                <p:cNvSpPr>
                  <a:spLocks noChangeShapeType="1"/>
                </p:cNvSpPr>
                <p:nvPr/>
              </p:nvSpPr>
              <p:spPr bwMode="auto">
                <a:xfrm flipV="1">
                  <a:off x="804" y="2190"/>
                  <a:ext cx="0" cy="544"/>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85" name="Line 11"/>
                <p:cNvSpPr>
                  <a:spLocks noChangeShapeType="1"/>
                </p:cNvSpPr>
                <p:nvPr/>
              </p:nvSpPr>
              <p:spPr bwMode="auto">
                <a:xfrm flipV="1">
                  <a:off x="1707" y="1103"/>
                  <a:ext cx="0" cy="543"/>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86" name="Line 12"/>
                <p:cNvSpPr>
                  <a:spLocks noChangeShapeType="1"/>
                </p:cNvSpPr>
                <p:nvPr/>
              </p:nvSpPr>
              <p:spPr bwMode="auto">
                <a:xfrm>
                  <a:off x="567" y="2728"/>
                  <a:ext cx="227"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65580" name="Line 21"/>
              <p:cNvSpPr>
                <a:spLocks noChangeShapeType="1"/>
              </p:cNvSpPr>
              <p:nvPr/>
            </p:nvSpPr>
            <p:spPr bwMode="auto">
              <a:xfrm>
                <a:off x="1490" y="2205"/>
                <a:ext cx="0" cy="523"/>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65549"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C61C6E44-F0C6-41FC-87AF-67F043952D34}" type="slidenum">
              <a:rPr lang="fr-FR" sz="1200">
                <a:solidFill>
                  <a:schemeClr val="tx1">
                    <a:lumMod val="50000"/>
                    <a:lumOff val="50000"/>
                  </a:schemeClr>
                </a:solidFill>
              </a:rPr>
              <a:pPr algn="r">
                <a:defRPr/>
              </a:pPr>
              <a:t>58</a:t>
            </a:fld>
            <a:endParaRPr lang="fr-FR" sz="1200" dirty="0">
              <a:solidFill>
                <a:schemeClr val="tx1">
                  <a:lumMod val="50000"/>
                  <a:lumOff val="50000"/>
                </a:schemeClr>
              </a:solidFill>
            </a:endParaRPr>
          </a:p>
        </p:txBody>
      </p:sp>
      <p:grpSp>
        <p:nvGrpSpPr>
          <p:cNvPr id="279622" name="Group 70"/>
          <p:cNvGrpSpPr>
            <a:grpSpLocks/>
          </p:cNvGrpSpPr>
          <p:nvPr/>
        </p:nvGrpSpPr>
        <p:grpSpPr bwMode="auto">
          <a:xfrm>
            <a:off x="107950" y="4437063"/>
            <a:ext cx="3403600" cy="2160587"/>
            <a:chOff x="68" y="2795"/>
            <a:chExt cx="2144" cy="1361"/>
          </a:xfrm>
        </p:grpSpPr>
        <p:grpSp>
          <p:nvGrpSpPr>
            <p:cNvPr id="65564" name="Group 47"/>
            <p:cNvGrpSpPr>
              <a:grpSpLocks/>
            </p:cNvGrpSpPr>
            <p:nvPr/>
          </p:nvGrpSpPr>
          <p:grpSpPr bwMode="auto">
            <a:xfrm>
              <a:off x="204" y="2912"/>
              <a:ext cx="2008" cy="1244"/>
              <a:chOff x="204" y="2912"/>
              <a:chExt cx="2008" cy="1244"/>
            </a:xfrm>
          </p:grpSpPr>
          <p:sp>
            <p:nvSpPr>
              <p:cNvPr id="65566" name="Line 23"/>
              <p:cNvSpPr>
                <a:spLocks noChangeShapeType="1"/>
              </p:cNvSpPr>
              <p:nvPr/>
            </p:nvSpPr>
            <p:spPr bwMode="auto">
              <a:xfrm flipV="1">
                <a:off x="579" y="2912"/>
                <a:ext cx="0" cy="99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567" name="Line 24"/>
              <p:cNvSpPr>
                <a:spLocks noChangeShapeType="1"/>
              </p:cNvSpPr>
              <p:nvPr/>
            </p:nvSpPr>
            <p:spPr bwMode="auto">
              <a:xfrm>
                <a:off x="579" y="3910"/>
                <a:ext cx="163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5568" name="Line 25"/>
              <p:cNvSpPr>
                <a:spLocks noChangeShapeType="1"/>
              </p:cNvSpPr>
              <p:nvPr/>
            </p:nvSpPr>
            <p:spPr bwMode="auto">
              <a:xfrm flipV="1">
                <a:off x="1124" y="3138"/>
                <a:ext cx="0" cy="772"/>
              </a:xfrm>
              <a:prstGeom prst="line">
                <a:avLst/>
              </a:prstGeom>
              <a:noFill/>
              <a:ln w="5715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69" name="Line 26"/>
              <p:cNvSpPr>
                <a:spLocks noChangeShapeType="1"/>
              </p:cNvSpPr>
              <p:nvPr/>
            </p:nvSpPr>
            <p:spPr bwMode="auto">
              <a:xfrm flipV="1">
                <a:off x="1532" y="3683"/>
                <a:ext cx="0" cy="227"/>
              </a:xfrm>
              <a:prstGeom prst="line">
                <a:avLst/>
              </a:prstGeom>
              <a:noFill/>
              <a:ln w="5715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70" name="Text Box 27"/>
              <p:cNvSpPr txBox="1">
                <a:spLocks noChangeArrowheads="1"/>
              </p:cNvSpPr>
              <p:nvPr/>
            </p:nvSpPr>
            <p:spPr bwMode="auto">
              <a:xfrm>
                <a:off x="204" y="3063"/>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75</a:t>
                </a:r>
              </a:p>
            </p:txBody>
          </p:sp>
          <p:sp>
            <p:nvSpPr>
              <p:cNvPr id="65571" name="Text Box 28"/>
              <p:cNvSpPr txBox="1">
                <a:spLocks noChangeArrowheads="1"/>
              </p:cNvSpPr>
              <p:nvPr/>
            </p:nvSpPr>
            <p:spPr bwMode="auto">
              <a:xfrm>
                <a:off x="204" y="356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25</a:t>
                </a:r>
              </a:p>
            </p:txBody>
          </p:sp>
          <p:sp>
            <p:nvSpPr>
              <p:cNvPr id="65572" name="Line 30"/>
              <p:cNvSpPr>
                <a:spLocks noChangeShapeType="1"/>
              </p:cNvSpPr>
              <p:nvPr/>
            </p:nvSpPr>
            <p:spPr bwMode="auto">
              <a:xfrm flipH="1">
                <a:off x="579" y="3683"/>
                <a:ext cx="953"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65573" name="Line 31"/>
              <p:cNvSpPr>
                <a:spLocks noChangeShapeType="1"/>
              </p:cNvSpPr>
              <p:nvPr/>
            </p:nvSpPr>
            <p:spPr bwMode="auto">
              <a:xfrm flipH="1">
                <a:off x="579" y="3138"/>
                <a:ext cx="545"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65574" name="Text Box 32"/>
              <p:cNvSpPr txBox="1">
                <a:spLocks noChangeArrowheads="1"/>
              </p:cNvSpPr>
              <p:nvPr/>
            </p:nvSpPr>
            <p:spPr bwMode="auto">
              <a:xfrm>
                <a:off x="1020" y="3880"/>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X</a:t>
                </a:r>
              </a:p>
            </p:txBody>
          </p:sp>
          <p:sp>
            <p:nvSpPr>
              <p:cNvPr id="65575" name="Text Box 33"/>
              <p:cNvSpPr txBox="1">
                <a:spLocks noChangeArrowheads="1"/>
              </p:cNvSpPr>
              <p:nvPr/>
            </p:nvSpPr>
            <p:spPr bwMode="auto">
              <a:xfrm>
                <a:off x="1350" y="3925"/>
                <a:ext cx="3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X+1</a:t>
                </a:r>
              </a:p>
            </p:txBody>
          </p:sp>
        </p:grpSp>
        <p:sp>
          <p:nvSpPr>
            <p:cNvPr id="65565" name="Text Box 69"/>
            <p:cNvSpPr txBox="1">
              <a:spLocks noChangeArrowheads="1"/>
            </p:cNvSpPr>
            <p:nvPr/>
          </p:nvSpPr>
          <p:spPr bwMode="auto">
            <a:xfrm>
              <a:off x="68" y="2795"/>
              <a:ext cx="52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Nb ev</a:t>
              </a:r>
            </a:p>
          </p:txBody>
        </p:sp>
      </p:grpSp>
      <p:grpSp>
        <p:nvGrpSpPr>
          <p:cNvPr id="279637" name="Group 85"/>
          <p:cNvGrpSpPr>
            <a:grpSpLocks/>
          </p:cNvGrpSpPr>
          <p:nvPr/>
        </p:nvGrpSpPr>
        <p:grpSpPr bwMode="auto">
          <a:xfrm>
            <a:off x="1258888" y="2667000"/>
            <a:ext cx="720725" cy="431800"/>
            <a:chOff x="793" y="1680"/>
            <a:chExt cx="454" cy="272"/>
          </a:xfrm>
        </p:grpSpPr>
        <p:sp>
          <p:nvSpPr>
            <p:cNvPr id="65562" name="Line 71"/>
            <p:cNvSpPr>
              <a:spLocks noChangeShapeType="1"/>
            </p:cNvSpPr>
            <p:nvPr/>
          </p:nvSpPr>
          <p:spPr bwMode="auto">
            <a:xfrm>
              <a:off x="793" y="1952"/>
              <a:ext cx="454" cy="0"/>
            </a:xfrm>
            <a:prstGeom prst="line">
              <a:avLst/>
            </a:prstGeom>
            <a:noFill/>
            <a:ln w="9525">
              <a:solidFill>
                <a:srgbClr val="FF00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5563" name="Text Box 72"/>
            <p:cNvSpPr txBox="1">
              <a:spLocks noChangeArrowheads="1"/>
            </p:cNvSpPr>
            <p:nvPr/>
          </p:nvSpPr>
          <p:spPr bwMode="auto">
            <a:xfrm>
              <a:off x="884" y="1680"/>
              <a:ext cx="18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solidFill>
                    <a:srgbClr val="E40000"/>
                  </a:solidFill>
                </a:rPr>
                <a:t>q</a:t>
              </a:r>
            </a:p>
          </p:txBody>
        </p:sp>
      </p:grpSp>
      <p:grpSp>
        <p:nvGrpSpPr>
          <p:cNvPr id="279636" name="Group 84"/>
          <p:cNvGrpSpPr>
            <a:grpSpLocks/>
          </p:cNvGrpSpPr>
          <p:nvPr/>
        </p:nvGrpSpPr>
        <p:grpSpPr bwMode="auto">
          <a:xfrm>
            <a:off x="1258888" y="2451100"/>
            <a:ext cx="2376487" cy="1296988"/>
            <a:chOff x="793" y="1544"/>
            <a:chExt cx="1497" cy="817"/>
          </a:xfrm>
        </p:grpSpPr>
        <p:sp>
          <p:nvSpPr>
            <p:cNvPr id="65556" name="Text Box 73"/>
            <p:cNvSpPr txBox="1">
              <a:spLocks noChangeArrowheads="1"/>
            </p:cNvSpPr>
            <p:nvPr/>
          </p:nvSpPr>
          <p:spPr bwMode="auto">
            <a:xfrm>
              <a:off x="975" y="2088"/>
              <a:ext cx="31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solidFill>
                    <a:srgbClr val="009900"/>
                  </a:solidFill>
                </a:rPr>
                <a:t>q</a:t>
              </a:r>
              <a:r>
                <a:rPr lang="fr-FR" sz="2000" baseline="-25000">
                  <a:solidFill>
                    <a:srgbClr val="009900"/>
                  </a:solidFill>
                </a:rPr>
                <a:t>x</a:t>
              </a:r>
            </a:p>
          </p:txBody>
        </p:sp>
        <p:sp>
          <p:nvSpPr>
            <p:cNvPr id="65557" name="Line 74"/>
            <p:cNvSpPr>
              <a:spLocks noChangeShapeType="1"/>
            </p:cNvSpPr>
            <p:nvPr/>
          </p:nvSpPr>
          <p:spPr bwMode="auto">
            <a:xfrm>
              <a:off x="793" y="2361"/>
              <a:ext cx="681" cy="0"/>
            </a:xfrm>
            <a:prstGeom prst="line">
              <a:avLst/>
            </a:prstGeom>
            <a:noFill/>
            <a:ln w="9525">
              <a:solidFill>
                <a:srgbClr val="0099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5558" name="Line 75"/>
            <p:cNvSpPr>
              <a:spLocks noChangeShapeType="1"/>
            </p:cNvSpPr>
            <p:nvPr/>
          </p:nvSpPr>
          <p:spPr bwMode="auto">
            <a:xfrm>
              <a:off x="1519" y="1680"/>
              <a:ext cx="182" cy="0"/>
            </a:xfrm>
            <a:prstGeom prst="line">
              <a:avLst/>
            </a:prstGeom>
            <a:noFill/>
            <a:ln w="9525">
              <a:solidFill>
                <a:srgbClr val="0099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5559" name="Text Box 76"/>
            <p:cNvSpPr txBox="1">
              <a:spLocks noChangeArrowheads="1"/>
            </p:cNvSpPr>
            <p:nvPr/>
          </p:nvSpPr>
          <p:spPr bwMode="auto">
            <a:xfrm>
              <a:off x="1701" y="1544"/>
              <a:ext cx="54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solidFill>
                    <a:srgbClr val="009900"/>
                  </a:solidFill>
                </a:rPr>
                <a:t>q</a:t>
              </a:r>
              <a:r>
                <a:rPr lang="fr-FR" sz="2000" baseline="-25000">
                  <a:solidFill>
                    <a:srgbClr val="009900"/>
                  </a:solidFill>
                </a:rPr>
                <a:t>x+1</a:t>
              </a:r>
            </a:p>
          </p:txBody>
        </p:sp>
        <p:sp>
          <p:nvSpPr>
            <p:cNvPr id="65560" name="Line 78"/>
            <p:cNvSpPr>
              <a:spLocks noChangeShapeType="1"/>
            </p:cNvSpPr>
            <p:nvPr/>
          </p:nvSpPr>
          <p:spPr bwMode="auto">
            <a:xfrm>
              <a:off x="1247" y="1862"/>
              <a:ext cx="227" cy="0"/>
            </a:xfrm>
            <a:prstGeom prst="line">
              <a:avLst/>
            </a:prstGeom>
            <a:noFill/>
            <a:ln w="9525">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5561" name="Text Box 79"/>
            <p:cNvSpPr txBox="1">
              <a:spLocks noChangeArrowheads="1"/>
            </p:cNvSpPr>
            <p:nvPr/>
          </p:nvSpPr>
          <p:spPr bwMode="auto">
            <a:xfrm>
              <a:off x="1519" y="1771"/>
              <a:ext cx="77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el-GR" sz="1800">
                  <a:solidFill>
                    <a:srgbClr val="3333FF"/>
                  </a:solidFill>
                </a:rPr>
                <a:t>Δ</a:t>
              </a:r>
              <a:r>
                <a:rPr lang="fr-FR" sz="1800">
                  <a:solidFill>
                    <a:srgbClr val="3333FF"/>
                  </a:solidFill>
                </a:rPr>
                <a:t>q(x)</a:t>
              </a:r>
            </a:p>
          </p:txBody>
        </p:sp>
      </p:grpSp>
      <p:sp>
        <p:nvSpPr>
          <p:cNvPr id="279632" name="Text Box 80"/>
          <p:cNvSpPr txBox="1">
            <a:spLocks noChangeArrowheads="1"/>
          </p:cNvSpPr>
          <p:nvPr/>
        </p:nvSpPr>
        <p:spPr bwMode="auto">
          <a:xfrm>
            <a:off x="4067175" y="1844675"/>
            <a:ext cx="3600450" cy="482600"/>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a:t>DNL = </a:t>
            </a:r>
            <a:r>
              <a:rPr lang="el-GR"/>
              <a:t>Δ</a:t>
            </a:r>
            <a:r>
              <a:rPr lang="fr-FR"/>
              <a:t>q(x)</a:t>
            </a:r>
            <a:r>
              <a:rPr lang="fr-FR" baseline="-25000"/>
              <a:t>max </a:t>
            </a:r>
            <a:r>
              <a:rPr lang="fr-FR"/>
              <a:t>/q</a:t>
            </a:r>
            <a:endParaRPr lang="fr-FR" baseline="-25000"/>
          </a:p>
        </p:txBody>
      </p:sp>
      <p:sp>
        <p:nvSpPr>
          <p:cNvPr id="279634" name="Text Box 82"/>
          <p:cNvSpPr txBox="1">
            <a:spLocks noChangeArrowheads="1"/>
          </p:cNvSpPr>
          <p:nvPr/>
        </p:nvSpPr>
        <p:spPr bwMode="auto">
          <a:xfrm>
            <a:off x="2987675" y="5876925"/>
            <a:ext cx="1008063"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code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79618"/>
                                        </p:tgtEl>
                                        <p:attrNameLst>
                                          <p:attrName>style.visibility</p:attrName>
                                        </p:attrNameLst>
                                      </p:cBhvr>
                                      <p:to>
                                        <p:strVal val="visible"/>
                                      </p:to>
                                    </p:set>
                                    <p:anim calcmode="lin" valueType="num">
                                      <p:cBhvr>
                                        <p:cTn id="7" dur="500" fill="hold"/>
                                        <p:tgtEl>
                                          <p:spTgt spid="279618"/>
                                        </p:tgtEl>
                                        <p:attrNameLst>
                                          <p:attrName>ppt_w</p:attrName>
                                        </p:attrNameLst>
                                      </p:cBhvr>
                                      <p:tavLst>
                                        <p:tav tm="0">
                                          <p:val>
                                            <p:fltVal val="0"/>
                                          </p:val>
                                        </p:tav>
                                        <p:tav tm="100000">
                                          <p:val>
                                            <p:strVal val="#ppt_w"/>
                                          </p:val>
                                        </p:tav>
                                      </p:tavLst>
                                    </p:anim>
                                    <p:anim calcmode="lin" valueType="num">
                                      <p:cBhvr>
                                        <p:cTn id="8" dur="500" fill="hold"/>
                                        <p:tgtEl>
                                          <p:spTgt spid="279618"/>
                                        </p:tgtEl>
                                        <p:attrNameLst>
                                          <p:attrName>ppt_h</p:attrName>
                                        </p:attrNameLst>
                                      </p:cBhvr>
                                      <p:tavLst>
                                        <p:tav tm="0">
                                          <p:val>
                                            <p:fltVal val="0"/>
                                          </p:val>
                                        </p:tav>
                                        <p:tav tm="100000">
                                          <p:val>
                                            <p:strVal val="#ppt_h"/>
                                          </p:val>
                                        </p:tav>
                                      </p:tavLst>
                                    </p:anim>
                                    <p:animEffect transition="in" filter="fade">
                                      <p:cBhvr>
                                        <p:cTn id="9" dur="500"/>
                                        <p:tgtEl>
                                          <p:spTgt spid="279618"/>
                                        </p:tgtEl>
                                      </p:cBhvr>
                                    </p:animEffect>
                                  </p:childTnLst>
                                </p:cTn>
                              </p:par>
                              <p:par>
                                <p:cTn id="10" presetID="53" presetClass="entr" presetSubtype="0" fill="hold" nodeType="withEffect">
                                  <p:stCondLst>
                                    <p:cond delay="0"/>
                                  </p:stCondLst>
                                  <p:childTnLst>
                                    <p:set>
                                      <p:cBhvr>
                                        <p:cTn id="11" dur="1" fill="hold">
                                          <p:stCondLst>
                                            <p:cond delay="0"/>
                                          </p:stCondLst>
                                        </p:cTn>
                                        <p:tgtEl>
                                          <p:spTgt spid="279617"/>
                                        </p:tgtEl>
                                        <p:attrNameLst>
                                          <p:attrName>style.visibility</p:attrName>
                                        </p:attrNameLst>
                                      </p:cBhvr>
                                      <p:to>
                                        <p:strVal val="visible"/>
                                      </p:to>
                                    </p:set>
                                    <p:anim calcmode="lin" valueType="num">
                                      <p:cBhvr>
                                        <p:cTn id="12" dur="500" fill="hold"/>
                                        <p:tgtEl>
                                          <p:spTgt spid="279617"/>
                                        </p:tgtEl>
                                        <p:attrNameLst>
                                          <p:attrName>ppt_w</p:attrName>
                                        </p:attrNameLst>
                                      </p:cBhvr>
                                      <p:tavLst>
                                        <p:tav tm="0">
                                          <p:val>
                                            <p:fltVal val="0"/>
                                          </p:val>
                                        </p:tav>
                                        <p:tav tm="100000">
                                          <p:val>
                                            <p:strVal val="#ppt_w"/>
                                          </p:val>
                                        </p:tav>
                                      </p:tavLst>
                                    </p:anim>
                                    <p:anim calcmode="lin" valueType="num">
                                      <p:cBhvr>
                                        <p:cTn id="13" dur="500" fill="hold"/>
                                        <p:tgtEl>
                                          <p:spTgt spid="279617"/>
                                        </p:tgtEl>
                                        <p:attrNameLst>
                                          <p:attrName>ppt_h</p:attrName>
                                        </p:attrNameLst>
                                      </p:cBhvr>
                                      <p:tavLst>
                                        <p:tav tm="0">
                                          <p:val>
                                            <p:fltVal val="0"/>
                                          </p:val>
                                        </p:tav>
                                        <p:tav tm="100000">
                                          <p:val>
                                            <p:strVal val="#ppt_h"/>
                                          </p:val>
                                        </p:tav>
                                      </p:tavLst>
                                    </p:anim>
                                    <p:animEffect transition="in" filter="fade">
                                      <p:cBhvr>
                                        <p:cTn id="14" dur="500"/>
                                        <p:tgtEl>
                                          <p:spTgt spid="279617"/>
                                        </p:tgtEl>
                                      </p:cBhvr>
                                    </p:animEffect>
                                  </p:childTnLst>
                                </p:cTn>
                              </p:par>
                              <p:par>
                                <p:cTn id="15" presetID="53" presetClass="entr" presetSubtype="0" fill="hold" nodeType="withEffect">
                                  <p:stCondLst>
                                    <p:cond delay="0"/>
                                  </p:stCondLst>
                                  <p:childTnLst>
                                    <p:set>
                                      <p:cBhvr>
                                        <p:cTn id="16" dur="1" fill="hold">
                                          <p:stCondLst>
                                            <p:cond delay="0"/>
                                          </p:stCondLst>
                                        </p:cTn>
                                        <p:tgtEl>
                                          <p:spTgt spid="279612"/>
                                        </p:tgtEl>
                                        <p:attrNameLst>
                                          <p:attrName>style.visibility</p:attrName>
                                        </p:attrNameLst>
                                      </p:cBhvr>
                                      <p:to>
                                        <p:strVal val="visible"/>
                                      </p:to>
                                    </p:set>
                                    <p:anim calcmode="lin" valueType="num">
                                      <p:cBhvr>
                                        <p:cTn id="17" dur="500" fill="hold"/>
                                        <p:tgtEl>
                                          <p:spTgt spid="279612"/>
                                        </p:tgtEl>
                                        <p:attrNameLst>
                                          <p:attrName>ppt_w</p:attrName>
                                        </p:attrNameLst>
                                      </p:cBhvr>
                                      <p:tavLst>
                                        <p:tav tm="0">
                                          <p:val>
                                            <p:fltVal val="0"/>
                                          </p:val>
                                        </p:tav>
                                        <p:tav tm="100000">
                                          <p:val>
                                            <p:strVal val="#ppt_w"/>
                                          </p:val>
                                        </p:tav>
                                      </p:tavLst>
                                    </p:anim>
                                    <p:anim calcmode="lin" valueType="num">
                                      <p:cBhvr>
                                        <p:cTn id="18" dur="500" fill="hold"/>
                                        <p:tgtEl>
                                          <p:spTgt spid="279612"/>
                                        </p:tgtEl>
                                        <p:attrNameLst>
                                          <p:attrName>ppt_h</p:attrName>
                                        </p:attrNameLst>
                                      </p:cBhvr>
                                      <p:tavLst>
                                        <p:tav tm="0">
                                          <p:val>
                                            <p:fltVal val="0"/>
                                          </p:val>
                                        </p:tav>
                                        <p:tav tm="100000">
                                          <p:val>
                                            <p:strVal val="#ppt_h"/>
                                          </p:val>
                                        </p:tav>
                                      </p:tavLst>
                                    </p:anim>
                                    <p:animEffect transition="in" filter="fade">
                                      <p:cBhvr>
                                        <p:cTn id="19" dur="500"/>
                                        <p:tgtEl>
                                          <p:spTgt spid="279612"/>
                                        </p:tgtEl>
                                      </p:cBhvr>
                                    </p:animEffect>
                                  </p:childTnLst>
                                </p:cTn>
                              </p:par>
                              <p:par>
                                <p:cTn id="20" presetID="53" presetClass="entr" presetSubtype="0" fill="hold" nodeType="withEffect">
                                  <p:stCondLst>
                                    <p:cond delay="0"/>
                                  </p:stCondLst>
                                  <p:childTnLst>
                                    <p:set>
                                      <p:cBhvr>
                                        <p:cTn id="21" dur="1" fill="hold">
                                          <p:stCondLst>
                                            <p:cond delay="0"/>
                                          </p:stCondLst>
                                        </p:cTn>
                                        <p:tgtEl>
                                          <p:spTgt spid="279637"/>
                                        </p:tgtEl>
                                        <p:attrNameLst>
                                          <p:attrName>style.visibility</p:attrName>
                                        </p:attrNameLst>
                                      </p:cBhvr>
                                      <p:to>
                                        <p:strVal val="visible"/>
                                      </p:to>
                                    </p:set>
                                    <p:anim calcmode="lin" valueType="num">
                                      <p:cBhvr>
                                        <p:cTn id="22" dur="500" fill="hold"/>
                                        <p:tgtEl>
                                          <p:spTgt spid="279637"/>
                                        </p:tgtEl>
                                        <p:attrNameLst>
                                          <p:attrName>ppt_w</p:attrName>
                                        </p:attrNameLst>
                                      </p:cBhvr>
                                      <p:tavLst>
                                        <p:tav tm="0">
                                          <p:val>
                                            <p:fltVal val="0"/>
                                          </p:val>
                                        </p:tav>
                                        <p:tav tm="100000">
                                          <p:val>
                                            <p:strVal val="#ppt_w"/>
                                          </p:val>
                                        </p:tav>
                                      </p:tavLst>
                                    </p:anim>
                                    <p:anim calcmode="lin" valueType="num">
                                      <p:cBhvr>
                                        <p:cTn id="23" dur="500" fill="hold"/>
                                        <p:tgtEl>
                                          <p:spTgt spid="279637"/>
                                        </p:tgtEl>
                                        <p:attrNameLst>
                                          <p:attrName>ppt_h</p:attrName>
                                        </p:attrNameLst>
                                      </p:cBhvr>
                                      <p:tavLst>
                                        <p:tav tm="0">
                                          <p:val>
                                            <p:fltVal val="0"/>
                                          </p:val>
                                        </p:tav>
                                        <p:tav tm="100000">
                                          <p:val>
                                            <p:strVal val="#ppt_h"/>
                                          </p:val>
                                        </p:tav>
                                      </p:tavLst>
                                    </p:anim>
                                    <p:animEffect transition="in" filter="fade">
                                      <p:cBhvr>
                                        <p:cTn id="24" dur="500"/>
                                        <p:tgtEl>
                                          <p:spTgt spid="27963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nodeType="clickEffect">
                                  <p:stCondLst>
                                    <p:cond delay="0"/>
                                  </p:stCondLst>
                                  <p:childTnLst>
                                    <p:set>
                                      <p:cBhvr>
                                        <p:cTn id="28" dur="1" fill="hold">
                                          <p:stCondLst>
                                            <p:cond delay="0"/>
                                          </p:stCondLst>
                                        </p:cTn>
                                        <p:tgtEl>
                                          <p:spTgt spid="279615"/>
                                        </p:tgtEl>
                                        <p:attrNameLst>
                                          <p:attrName>style.visibility</p:attrName>
                                        </p:attrNameLst>
                                      </p:cBhvr>
                                      <p:to>
                                        <p:strVal val="visible"/>
                                      </p:to>
                                    </p:set>
                                    <p:anim calcmode="lin" valueType="num">
                                      <p:cBhvr>
                                        <p:cTn id="29" dur="500" fill="hold"/>
                                        <p:tgtEl>
                                          <p:spTgt spid="279615"/>
                                        </p:tgtEl>
                                        <p:attrNameLst>
                                          <p:attrName>ppt_w</p:attrName>
                                        </p:attrNameLst>
                                      </p:cBhvr>
                                      <p:tavLst>
                                        <p:tav tm="0">
                                          <p:val>
                                            <p:fltVal val="0"/>
                                          </p:val>
                                        </p:tav>
                                        <p:tav tm="100000">
                                          <p:val>
                                            <p:strVal val="#ppt_w"/>
                                          </p:val>
                                        </p:tav>
                                      </p:tavLst>
                                    </p:anim>
                                    <p:anim calcmode="lin" valueType="num">
                                      <p:cBhvr>
                                        <p:cTn id="30" dur="500" fill="hold"/>
                                        <p:tgtEl>
                                          <p:spTgt spid="279615"/>
                                        </p:tgtEl>
                                        <p:attrNameLst>
                                          <p:attrName>ppt_h</p:attrName>
                                        </p:attrNameLst>
                                      </p:cBhvr>
                                      <p:tavLst>
                                        <p:tav tm="0">
                                          <p:val>
                                            <p:fltVal val="0"/>
                                          </p:val>
                                        </p:tav>
                                        <p:tav tm="100000">
                                          <p:val>
                                            <p:strVal val="#ppt_h"/>
                                          </p:val>
                                        </p:tav>
                                      </p:tavLst>
                                    </p:anim>
                                    <p:animEffect transition="in" filter="fade">
                                      <p:cBhvr>
                                        <p:cTn id="31" dur="500"/>
                                        <p:tgtEl>
                                          <p:spTgt spid="279615"/>
                                        </p:tgtEl>
                                      </p:cBhvr>
                                    </p:animEffect>
                                  </p:childTnLst>
                                </p:cTn>
                              </p:par>
                            </p:childTnLst>
                          </p:cTn>
                        </p:par>
                        <p:par>
                          <p:cTn id="32" fill="hold" nodeType="afterGroup">
                            <p:stCondLst>
                              <p:cond delay="500"/>
                            </p:stCondLst>
                            <p:childTnLst>
                              <p:par>
                                <p:cTn id="33" presetID="5" presetClass="exit" presetSubtype="10" fill="hold" nodeType="afterEffect">
                                  <p:stCondLst>
                                    <p:cond delay="0"/>
                                  </p:stCondLst>
                                  <p:childTnLst>
                                    <p:animEffect transition="out" filter="checkerboard(across)">
                                      <p:cBhvr>
                                        <p:cTn id="34" dur="500"/>
                                        <p:tgtEl>
                                          <p:spTgt spid="279612"/>
                                        </p:tgtEl>
                                      </p:cBhvr>
                                    </p:animEffect>
                                    <p:set>
                                      <p:cBhvr>
                                        <p:cTn id="35" dur="1" fill="hold">
                                          <p:stCondLst>
                                            <p:cond delay="499"/>
                                          </p:stCondLst>
                                        </p:cTn>
                                        <p:tgtEl>
                                          <p:spTgt spid="279612"/>
                                        </p:tgtEl>
                                        <p:attrNameLst>
                                          <p:attrName>style.visibility</p:attrName>
                                        </p:attrNameLst>
                                      </p:cBhvr>
                                      <p:to>
                                        <p:strVal val="hidden"/>
                                      </p:to>
                                    </p:set>
                                  </p:childTnLst>
                                </p:cTn>
                              </p:par>
                            </p:childTnLst>
                          </p:cTn>
                        </p:par>
                        <p:par>
                          <p:cTn id="36" fill="hold" nodeType="afterGroup">
                            <p:stCondLst>
                              <p:cond delay="1000"/>
                            </p:stCondLst>
                            <p:childTnLst>
                              <p:par>
                                <p:cTn id="37" presetID="53" presetClass="entr" presetSubtype="0" fill="hold" nodeType="afterEffect">
                                  <p:stCondLst>
                                    <p:cond delay="0"/>
                                  </p:stCondLst>
                                  <p:childTnLst>
                                    <p:set>
                                      <p:cBhvr>
                                        <p:cTn id="38" dur="1" fill="hold">
                                          <p:stCondLst>
                                            <p:cond delay="0"/>
                                          </p:stCondLst>
                                        </p:cTn>
                                        <p:tgtEl>
                                          <p:spTgt spid="279610"/>
                                        </p:tgtEl>
                                        <p:attrNameLst>
                                          <p:attrName>style.visibility</p:attrName>
                                        </p:attrNameLst>
                                      </p:cBhvr>
                                      <p:to>
                                        <p:strVal val="visible"/>
                                      </p:to>
                                    </p:set>
                                    <p:anim calcmode="lin" valueType="num">
                                      <p:cBhvr>
                                        <p:cTn id="39" dur="500" fill="hold"/>
                                        <p:tgtEl>
                                          <p:spTgt spid="279610"/>
                                        </p:tgtEl>
                                        <p:attrNameLst>
                                          <p:attrName>ppt_w</p:attrName>
                                        </p:attrNameLst>
                                      </p:cBhvr>
                                      <p:tavLst>
                                        <p:tav tm="0">
                                          <p:val>
                                            <p:fltVal val="0"/>
                                          </p:val>
                                        </p:tav>
                                        <p:tav tm="100000">
                                          <p:val>
                                            <p:strVal val="#ppt_w"/>
                                          </p:val>
                                        </p:tav>
                                      </p:tavLst>
                                    </p:anim>
                                    <p:anim calcmode="lin" valueType="num">
                                      <p:cBhvr>
                                        <p:cTn id="40" dur="500" fill="hold"/>
                                        <p:tgtEl>
                                          <p:spTgt spid="279610"/>
                                        </p:tgtEl>
                                        <p:attrNameLst>
                                          <p:attrName>ppt_h</p:attrName>
                                        </p:attrNameLst>
                                      </p:cBhvr>
                                      <p:tavLst>
                                        <p:tav tm="0">
                                          <p:val>
                                            <p:fltVal val="0"/>
                                          </p:val>
                                        </p:tav>
                                        <p:tav tm="100000">
                                          <p:val>
                                            <p:strVal val="#ppt_h"/>
                                          </p:val>
                                        </p:tav>
                                      </p:tavLst>
                                    </p:anim>
                                    <p:animEffect transition="in" filter="fade">
                                      <p:cBhvr>
                                        <p:cTn id="41" dur="500"/>
                                        <p:tgtEl>
                                          <p:spTgt spid="2796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0" fill="hold" nodeType="clickEffect">
                                  <p:stCondLst>
                                    <p:cond delay="0"/>
                                  </p:stCondLst>
                                  <p:childTnLst>
                                    <p:set>
                                      <p:cBhvr>
                                        <p:cTn id="45" dur="1" fill="hold">
                                          <p:stCondLst>
                                            <p:cond delay="0"/>
                                          </p:stCondLst>
                                        </p:cTn>
                                        <p:tgtEl>
                                          <p:spTgt spid="279636"/>
                                        </p:tgtEl>
                                        <p:attrNameLst>
                                          <p:attrName>style.visibility</p:attrName>
                                        </p:attrNameLst>
                                      </p:cBhvr>
                                      <p:to>
                                        <p:strVal val="visible"/>
                                      </p:to>
                                    </p:set>
                                    <p:anim calcmode="lin" valueType="num">
                                      <p:cBhvr>
                                        <p:cTn id="46" dur="500" fill="hold"/>
                                        <p:tgtEl>
                                          <p:spTgt spid="279636"/>
                                        </p:tgtEl>
                                        <p:attrNameLst>
                                          <p:attrName>ppt_w</p:attrName>
                                        </p:attrNameLst>
                                      </p:cBhvr>
                                      <p:tavLst>
                                        <p:tav tm="0">
                                          <p:val>
                                            <p:fltVal val="0"/>
                                          </p:val>
                                        </p:tav>
                                        <p:tav tm="100000">
                                          <p:val>
                                            <p:strVal val="#ppt_w"/>
                                          </p:val>
                                        </p:tav>
                                      </p:tavLst>
                                    </p:anim>
                                    <p:anim calcmode="lin" valueType="num">
                                      <p:cBhvr>
                                        <p:cTn id="47" dur="500" fill="hold"/>
                                        <p:tgtEl>
                                          <p:spTgt spid="279636"/>
                                        </p:tgtEl>
                                        <p:attrNameLst>
                                          <p:attrName>ppt_h</p:attrName>
                                        </p:attrNameLst>
                                      </p:cBhvr>
                                      <p:tavLst>
                                        <p:tav tm="0">
                                          <p:val>
                                            <p:fltVal val="0"/>
                                          </p:val>
                                        </p:tav>
                                        <p:tav tm="100000">
                                          <p:val>
                                            <p:strVal val="#ppt_h"/>
                                          </p:val>
                                        </p:tav>
                                      </p:tavLst>
                                    </p:anim>
                                    <p:animEffect transition="in" filter="fade">
                                      <p:cBhvr>
                                        <p:cTn id="48" dur="500"/>
                                        <p:tgtEl>
                                          <p:spTgt spid="27963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279632"/>
                                        </p:tgtEl>
                                        <p:attrNameLst>
                                          <p:attrName>style.visibility</p:attrName>
                                        </p:attrNameLst>
                                      </p:cBhvr>
                                      <p:to>
                                        <p:strVal val="visible"/>
                                      </p:to>
                                    </p:set>
                                    <p:anim calcmode="lin" valueType="num">
                                      <p:cBhvr>
                                        <p:cTn id="53" dur="500" fill="hold"/>
                                        <p:tgtEl>
                                          <p:spTgt spid="279632"/>
                                        </p:tgtEl>
                                        <p:attrNameLst>
                                          <p:attrName>ppt_w</p:attrName>
                                        </p:attrNameLst>
                                      </p:cBhvr>
                                      <p:tavLst>
                                        <p:tav tm="0">
                                          <p:val>
                                            <p:fltVal val="0"/>
                                          </p:val>
                                        </p:tav>
                                        <p:tav tm="100000">
                                          <p:val>
                                            <p:strVal val="#ppt_w"/>
                                          </p:val>
                                        </p:tav>
                                      </p:tavLst>
                                    </p:anim>
                                    <p:anim calcmode="lin" valueType="num">
                                      <p:cBhvr>
                                        <p:cTn id="54" dur="500" fill="hold"/>
                                        <p:tgtEl>
                                          <p:spTgt spid="279632"/>
                                        </p:tgtEl>
                                        <p:attrNameLst>
                                          <p:attrName>ppt_h</p:attrName>
                                        </p:attrNameLst>
                                      </p:cBhvr>
                                      <p:tavLst>
                                        <p:tav tm="0">
                                          <p:val>
                                            <p:fltVal val="0"/>
                                          </p:val>
                                        </p:tav>
                                        <p:tav tm="100000">
                                          <p:val>
                                            <p:strVal val="#ppt_h"/>
                                          </p:val>
                                        </p:tav>
                                      </p:tavLst>
                                    </p:anim>
                                    <p:animEffect transition="in" filter="fade">
                                      <p:cBhvr>
                                        <p:cTn id="55" dur="500"/>
                                        <p:tgtEl>
                                          <p:spTgt spid="27963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3" presetClass="entr" presetSubtype="0" fill="hold" grpId="0" nodeType="clickEffect">
                                  <p:stCondLst>
                                    <p:cond delay="0"/>
                                  </p:stCondLst>
                                  <p:childTnLst>
                                    <p:set>
                                      <p:cBhvr>
                                        <p:cTn id="59" dur="1" fill="hold">
                                          <p:stCondLst>
                                            <p:cond delay="0"/>
                                          </p:stCondLst>
                                        </p:cTn>
                                        <p:tgtEl>
                                          <p:spTgt spid="279594"/>
                                        </p:tgtEl>
                                        <p:attrNameLst>
                                          <p:attrName>style.visibility</p:attrName>
                                        </p:attrNameLst>
                                      </p:cBhvr>
                                      <p:to>
                                        <p:strVal val="visible"/>
                                      </p:to>
                                    </p:set>
                                    <p:anim calcmode="lin" valueType="num">
                                      <p:cBhvr>
                                        <p:cTn id="60" dur="500" fill="hold"/>
                                        <p:tgtEl>
                                          <p:spTgt spid="279594"/>
                                        </p:tgtEl>
                                        <p:attrNameLst>
                                          <p:attrName>ppt_w</p:attrName>
                                        </p:attrNameLst>
                                      </p:cBhvr>
                                      <p:tavLst>
                                        <p:tav tm="0">
                                          <p:val>
                                            <p:fltVal val="0"/>
                                          </p:val>
                                        </p:tav>
                                        <p:tav tm="100000">
                                          <p:val>
                                            <p:strVal val="#ppt_w"/>
                                          </p:val>
                                        </p:tav>
                                      </p:tavLst>
                                    </p:anim>
                                    <p:anim calcmode="lin" valueType="num">
                                      <p:cBhvr>
                                        <p:cTn id="61" dur="500" fill="hold"/>
                                        <p:tgtEl>
                                          <p:spTgt spid="279594"/>
                                        </p:tgtEl>
                                        <p:attrNameLst>
                                          <p:attrName>ppt_h</p:attrName>
                                        </p:attrNameLst>
                                      </p:cBhvr>
                                      <p:tavLst>
                                        <p:tav tm="0">
                                          <p:val>
                                            <p:fltVal val="0"/>
                                          </p:val>
                                        </p:tav>
                                        <p:tav tm="100000">
                                          <p:val>
                                            <p:strVal val="#ppt_h"/>
                                          </p:val>
                                        </p:tav>
                                      </p:tavLst>
                                    </p:anim>
                                    <p:animEffect transition="in" filter="fade">
                                      <p:cBhvr>
                                        <p:cTn id="62" dur="500"/>
                                        <p:tgtEl>
                                          <p:spTgt spid="27959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279571"/>
                                        </p:tgtEl>
                                        <p:attrNameLst>
                                          <p:attrName>style.visibility</p:attrName>
                                        </p:attrNameLst>
                                      </p:cBhvr>
                                      <p:to>
                                        <p:strVal val="visible"/>
                                      </p:to>
                                    </p:set>
                                    <p:anim calcmode="lin" valueType="num">
                                      <p:cBhvr>
                                        <p:cTn id="67" dur="500" fill="hold"/>
                                        <p:tgtEl>
                                          <p:spTgt spid="279571"/>
                                        </p:tgtEl>
                                        <p:attrNameLst>
                                          <p:attrName>ppt_w</p:attrName>
                                        </p:attrNameLst>
                                      </p:cBhvr>
                                      <p:tavLst>
                                        <p:tav tm="0">
                                          <p:val>
                                            <p:fltVal val="0"/>
                                          </p:val>
                                        </p:tav>
                                        <p:tav tm="100000">
                                          <p:val>
                                            <p:strVal val="#ppt_w"/>
                                          </p:val>
                                        </p:tav>
                                      </p:tavLst>
                                    </p:anim>
                                    <p:anim calcmode="lin" valueType="num">
                                      <p:cBhvr>
                                        <p:cTn id="68" dur="500" fill="hold"/>
                                        <p:tgtEl>
                                          <p:spTgt spid="279571"/>
                                        </p:tgtEl>
                                        <p:attrNameLst>
                                          <p:attrName>ppt_h</p:attrName>
                                        </p:attrNameLst>
                                      </p:cBhvr>
                                      <p:tavLst>
                                        <p:tav tm="0">
                                          <p:val>
                                            <p:fltVal val="0"/>
                                          </p:val>
                                        </p:tav>
                                        <p:tav tm="100000">
                                          <p:val>
                                            <p:strVal val="#ppt_h"/>
                                          </p:val>
                                        </p:tav>
                                      </p:tavLst>
                                    </p:anim>
                                    <p:animEffect transition="in" filter="fade">
                                      <p:cBhvr>
                                        <p:cTn id="69" dur="500"/>
                                        <p:tgtEl>
                                          <p:spTgt spid="279571"/>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3" presetClass="entr" presetSubtype="0" fill="hold" nodeType="clickEffect">
                                  <p:stCondLst>
                                    <p:cond delay="0"/>
                                  </p:stCondLst>
                                  <p:childTnLst>
                                    <p:set>
                                      <p:cBhvr>
                                        <p:cTn id="73" dur="1" fill="hold">
                                          <p:stCondLst>
                                            <p:cond delay="0"/>
                                          </p:stCondLst>
                                        </p:cTn>
                                        <p:tgtEl>
                                          <p:spTgt spid="279622"/>
                                        </p:tgtEl>
                                        <p:attrNameLst>
                                          <p:attrName>style.visibility</p:attrName>
                                        </p:attrNameLst>
                                      </p:cBhvr>
                                      <p:to>
                                        <p:strVal val="visible"/>
                                      </p:to>
                                    </p:set>
                                    <p:anim calcmode="lin" valueType="num">
                                      <p:cBhvr>
                                        <p:cTn id="74" dur="500" fill="hold"/>
                                        <p:tgtEl>
                                          <p:spTgt spid="279622"/>
                                        </p:tgtEl>
                                        <p:attrNameLst>
                                          <p:attrName>ppt_w</p:attrName>
                                        </p:attrNameLst>
                                      </p:cBhvr>
                                      <p:tavLst>
                                        <p:tav tm="0">
                                          <p:val>
                                            <p:fltVal val="0"/>
                                          </p:val>
                                        </p:tav>
                                        <p:tav tm="100000">
                                          <p:val>
                                            <p:strVal val="#ppt_w"/>
                                          </p:val>
                                        </p:tav>
                                      </p:tavLst>
                                    </p:anim>
                                    <p:anim calcmode="lin" valueType="num">
                                      <p:cBhvr>
                                        <p:cTn id="75" dur="500" fill="hold"/>
                                        <p:tgtEl>
                                          <p:spTgt spid="279622"/>
                                        </p:tgtEl>
                                        <p:attrNameLst>
                                          <p:attrName>ppt_h</p:attrName>
                                        </p:attrNameLst>
                                      </p:cBhvr>
                                      <p:tavLst>
                                        <p:tav tm="0">
                                          <p:val>
                                            <p:fltVal val="0"/>
                                          </p:val>
                                        </p:tav>
                                        <p:tav tm="100000">
                                          <p:val>
                                            <p:strVal val="#ppt_h"/>
                                          </p:val>
                                        </p:tav>
                                      </p:tavLst>
                                    </p:anim>
                                    <p:animEffect transition="in" filter="fade">
                                      <p:cBhvr>
                                        <p:cTn id="76" dur="500"/>
                                        <p:tgtEl>
                                          <p:spTgt spid="279622"/>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279634"/>
                                        </p:tgtEl>
                                        <p:attrNameLst>
                                          <p:attrName>style.visibility</p:attrName>
                                        </p:attrNameLst>
                                      </p:cBhvr>
                                      <p:to>
                                        <p:strVal val="visible"/>
                                      </p:to>
                                    </p:set>
                                    <p:anim calcmode="lin" valueType="num">
                                      <p:cBhvr>
                                        <p:cTn id="79" dur="500" fill="hold"/>
                                        <p:tgtEl>
                                          <p:spTgt spid="279634"/>
                                        </p:tgtEl>
                                        <p:attrNameLst>
                                          <p:attrName>ppt_w</p:attrName>
                                        </p:attrNameLst>
                                      </p:cBhvr>
                                      <p:tavLst>
                                        <p:tav tm="0">
                                          <p:val>
                                            <p:fltVal val="0"/>
                                          </p:val>
                                        </p:tav>
                                        <p:tav tm="100000">
                                          <p:val>
                                            <p:strVal val="#ppt_w"/>
                                          </p:val>
                                        </p:tav>
                                      </p:tavLst>
                                    </p:anim>
                                    <p:anim calcmode="lin" valueType="num">
                                      <p:cBhvr>
                                        <p:cTn id="80" dur="500" fill="hold"/>
                                        <p:tgtEl>
                                          <p:spTgt spid="279634"/>
                                        </p:tgtEl>
                                        <p:attrNameLst>
                                          <p:attrName>ppt_h</p:attrName>
                                        </p:attrNameLst>
                                      </p:cBhvr>
                                      <p:tavLst>
                                        <p:tav tm="0">
                                          <p:val>
                                            <p:fltVal val="0"/>
                                          </p:val>
                                        </p:tav>
                                        <p:tav tm="100000">
                                          <p:val>
                                            <p:strVal val="#ppt_h"/>
                                          </p:val>
                                        </p:tav>
                                      </p:tavLst>
                                    </p:anim>
                                    <p:animEffect transition="in" filter="fade">
                                      <p:cBhvr>
                                        <p:cTn id="81" dur="500"/>
                                        <p:tgtEl>
                                          <p:spTgt spid="279634"/>
                                        </p:tgtEl>
                                      </p:cBhvr>
                                    </p:animEffect>
                                  </p:childTnLst>
                                </p:cTn>
                              </p:par>
                            </p:childTnLst>
                          </p:cTn>
                        </p:par>
                        <p:par>
                          <p:cTn id="82" fill="hold" nodeType="afterGroup">
                            <p:stCondLst>
                              <p:cond delay="500"/>
                            </p:stCondLst>
                            <p:childTnLst>
                              <p:par>
                                <p:cTn id="83" presetID="53" presetClass="entr" presetSubtype="0" fill="hold" grpId="0" nodeType="afterEffect">
                                  <p:stCondLst>
                                    <p:cond delay="0"/>
                                  </p:stCondLst>
                                  <p:childTnLst>
                                    <p:set>
                                      <p:cBhvr>
                                        <p:cTn id="84" dur="1" fill="hold">
                                          <p:stCondLst>
                                            <p:cond delay="0"/>
                                          </p:stCondLst>
                                        </p:cTn>
                                        <p:tgtEl>
                                          <p:spTgt spid="279584"/>
                                        </p:tgtEl>
                                        <p:attrNameLst>
                                          <p:attrName>style.visibility</p:attrName>
                                        </p:attrNameLst>
                                      </p:cBhvr>
                                      <p:to>
                                        <p:strVal val="visible"/>
                                      </p:to>
                                    </p:set>
                                    <p:anim calcmode="lin" valueType="num">
                                      <p:cBhvr>
                                        <p:cTn id="85" dur="500" fill="hold"/>
                                        <p:tgtEl>
                                          <p:spTgt spid="279584"/>
                                        </p:tgtEl>
                                        <p:attrNameLst>
                                          <p:attrName>ppt_w</p:attrName>
                                        </p:attrNameLst>
                                      </p:cBhvr>
                                      <p:tavLst>
                                        <p:tav tm="0">
                                          <p:val>
                                            <p:fltVal val="0"/>
                                          </p:val>
                                        </p:tav>
                                        <p:tav tm="100000">
                                          <p:val>
                                            <p:strVal val="#ppt_w"/>
                                          </p:val>
                                        </p:tav>
                                      </p:tavLst>
                                    </p:anim>
                                    <p:anim calcmode="lin" valueType="num">
                                      <p:cBhvr>
                                        <p:cTn id="86" dur="500" fill="hold"/>
                                        <p:tgtEl>
                                          <p:spTgt spid="279584"/>
                                        </p:tgtEl>
                                        <p:attrNameLst>
                                          <p:attrName>ppt_h</p:attrName>
                                        </p:attrNameLst>
                                      </p:cBhvr>
                                      <p:tavLst>
                                        <p:tav tm="0">
                                          <p:val>
                                            <p:fltVal val="0"/>
                                          </p:val>
                                        </p:tav>
                                        <p:tav tm="100000">
                                          <p:val>
                                            <p:strVal val="#ppt_h"/>
                                          </p:val>
                                        </p:tav>
                                      </p:tavLst>
                                    </p:anim>
                                    <p:animEffect transition="in" filter="fade">
                                      <p:cBhvr>
                                        <p:cTn id="87" dur="500"/>
                                        <p:tgtEl>
                                          <p:spTgt spid="279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71" grpId="0"/>
      <p:bldP spid="279584" grpId="0" animBg="1"/>
      <p:bldP spid="279594" grpId="0" animBg="1"/>
      <p:bldP spid="279632" grpId="0" animBg="1"/>
      <p:bldP spid="27963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611188" y="333375"/>
            <a:ext cx="51181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a:solidFill>
                  <a:srgbClr val="DC6308"/>
                </a:solidFill>
              </a:rPr>
              <a:t>INL : Non Linéarité Intégrale</a:t>
            </a:r>
          </a:p>
        </p:txBody>
      </p:sp>
      <p:sp>
        <p:nvSpPr>
          <p:cNvPr id="66563" name="Text Box 37"/>
          <p:cNvSpPr txBox="1">
            <a:spLocks noChangeArrowheads="1"/>
          </p:cNvSpPr>
          <p:nvPr/>
        </p:nvSpPr>
        <p:spPr bwMode="auto">
          <a:xfrm>
            <a:off x="250825" y="981075"/>
            <a:ext cx="84978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a:t>Définition : écart entre la caractéristique de transfert réelle et celle idéale.</a:t>
            </a:r>
          </a:p>
        </p:txBody>
      </p:sp>
      <p:sp>
        <p:nvSpPr>
          <p:cNvPr id="66564"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A27329C4-5912-4ED4-8D92-B88A316742B4}" type="slidenum">
              <a:rPr lang="fr-FR" sz="1200">
                <a:solidFill>
                  <a:schemeClr val="tx1">
                    <a:lumMod val="50000"/>
                    <a:lumOff val="50000"/>
                  </a:schemeClr>
                </a:solidFill>
              </a:rPr>
              <a:pPr algn="r">
                <a:defRPr/>
              </a:pPr>
              <a:t>59</a:t>
            </a:fld>
            <a:endParaRPr lang="fr-FR" sz="1200" dirty="0">
              <a:solidFill>
                <a:schemeClr val="tx1">
                  <a:lumMod val="50000"/>
                  <a:lumOff val="50000"/>
                </a:schemeClr>
              </a:solidFill>
            </a:endParaRPr>
          </a:p>
        </p:txBody>
      </p:sp>
      <p:grpSp>
        <p:nvGrpSpPr>
          <p:cNvPr id="277580" name="Group 76"/>
          <p:cNvGrpSpPr>
            <a:grpSpLocks/>
          </p:cNvGrpSpPr>
          <p:nvPr/>
        </p:nvGrpSpPr>
        <p:grpSpPr bwMode="auto">
          <a:xfrm>
            <a:off x="395288" y="1844675"/>
            <a:ext cx="4483100" cy="3336925"/>
            <a:chOff x="249" y="1162"/>
            <a:chExt cx="2824" cy="2102"/>
          </a:xfrm>
        </p:grpSpPr>
        <p:grpSp>
          <p:nvGrpSpPr>
            <p:cNvPr id="66577" name="Group 65"/>
            <p:cNvGrpSpPr>
              <a:grpSpLocks/>
            </p:cNvGrpSpPr>
            <p:nvPr/>
          </p:nvGrpSpPr>
          <p:grpSpPr bwMode="auto">
            <a:xfrm>
              <a:off x="249" y="1389"/>
              <a:ext cx="2824" cy="1875"/>
              <a:chOff x="-2110" y="1253"/>
              <a:chExt cx="2824" cy="1875"/>
            </a:xfrm>
          </p:grpSpPr>
          <p:pic>
            <p:nvPicPr>
              <p:cNvPr id="66583"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0" y="1253"/>
                <a:ext cx="2824" cy="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84" name="Text Box 23"/>
              <p:cNvSpPr txBox="1">
                <a:spLocks noChangeArrowheads="1"/>
              </p:cNvSpPr>
              <p:nvPr/>
            </p:nvSpPr>
            <p:spPr bwMode="auto">
              <a:xfrm>
                <a:off x="-1066" y="2387"/>
                <a:ext cx="539" cy="231"/>
              </a:xfrm>
              <a:prstGeom prst="rect">
                <a:avLst/>
              </a:prstGeom>
              <a:solidFill>
                <a:schemeClr val="bg1"/>
              </a:solidFill>
              <a:ln>
                <a:noFill/>
              </a:ln>
              <a:extLst>
                <a:ext uri="{91240B29-F687-4F45-9708-019B960494DF}">
                  <a14:hiddenLine xmlns:a14="http://schemas.microsoft.com/office/drawing/2010/main" w="9525">
                    <a:solidFill>
                      <a:schemeClr val="accent2"/>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3333FF"/>
                    </a:solidFill>
                    <a:latin typeface="Symbol" pitchFamily="18" charset="2"/>
                  </a:rPr>
                  <a:t>e</a:t>
                </a:r>
                <a:r>
                  <a:rPr lang="fr-FR" sz="1800" baseline="-25000">
                    <a:solidFill>
                      <a:srgbClr val="3333FF"/>
                    </a:solidFill>
                  </a:rPr>
                  <a:t>r</a:t>
                </a:r>
                <a:r>
                  <a:rPr lang="fr-FR" sz="1800">
                    <a:solidFill>
                      <a:srgbClr val="3333FF"/>
                    </a:solidFill>
                  </a:rPr>
                  <a:t> max</a:t>
                </a:r>
              </a:p>
            </p:txBody>
          </p:sp>
          <p:sp>
            <p:nvSpPr>
              <p:cNvPr id="66585" name="Text Box 23"/>
              <p:cNvSpPr txBox="1">
                <a:spLocks noChangeArrowheads="1"/>
              </p:cNvSpPr>
              <p:nvPr/>
            </p:nvSpPr>
            <p:spPr bwMode="auto">
              <a:xfrm>
                <a:off x="-539" y="1797"/>
                <a:ext cx="244" cy="231"/>
              </a:xfrm>
              <a:prstGeom prst="rect">
                <a:avLst/>
              </a:prstGeom>
              <a:solidFill>
                <a:schemeClr val="bg1"/>
              </a:solidFill>
              <a:ln>
                <a:noFill/>
              </a:ln>
              <a:extLst>
                <a:ext uri="{91240B29-F687-4F45-9708-019B960494DF}">
                  <a14:hiddenLine xmlns:a14="http://schemas.microsoft.com/office/drawing/2010/main" w="9525">
                    <a:solidFill>
                      <a:schemeClr val="accent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solidFill>
                    <a:srgbClr val="3333FF"/>
                  </a:solidFill>
                </a:endParaRPr>
              </a:p>
            </p:txBody>
          </p:sp>
        </p:grpSp>
        <p:grpSp>
          <p:nvGrpSpPr>
            <p:cNvPr id="66578" name="Group 59"/>
            <p:cNvGrpSpPr>
              <a:grpSpLocks/>
            </p:cNvGrpSpPr>
            <p:nvPr/>
          </p:nvGrpSpPr>
          <p:grpSpPr bwMode="auto">
            <a:xfrm>
              <a:off x="476" y="1162"/>
              <a:ext cx="1088" cy="589"/>
              <a:chOff x="1202" y="1344"/>
              <a:chExt cx="1088" cy="589"/>
            </a:xfrm>
          </p:grpSpPr>
          <p:sp>
            <p:nvSpPr>
              <p:cNvPr id="66581" name="Line 21"/>
              <p:cNvSpPr>
                <a:spLocks noChangeShapeType="1"/>
              </p:cNvSpPr>
              <p:nvPr/>
            </p:nvSpPr>
            <p:spPr bwMode="auto">
              <a:xfrm>
                <a:off x="1746" y="1570"/>
                <a:ext cx="544" cy="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6582" name="Text Box 22"/>
              <p:cNvSpPr txBox="1">
                <a:spLocks noChangeArrowheads="1"/>
              </p:cNvSpPr>
              <p:nvPr/>
            </p:nvSpPr>
            <p:spPr bwMode="auto">
              <a:xfrm>
                <a:off x="1202" y="1344"/>
                <a:ext cx="72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ADC réél</a:t>
                </a:r>
              </a:p>
            </p:txBody>
          </p:sp>
        </p:grpSp>
        <p:sp>
          <p:nvSpPr>
            <p:cNvPr id="66579" name="Line 21"/>
            <p:cNvSpPr>
              <a:spLocks noChangeShapeType="1"/>
            </p:cNvSpPr>
            <p:nvPr/>
          </p:nvSpPr>
          <p:spPr bwMode="auto">
            <a:xfrm flipH="1" flipV="1">
              <a:off x="1837" y="1933"/>
              <a:ext cx="136"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6580" name="Text Box 22"/>
            <p:cNvSpPr txBox="1">
              <a:spLocks noChangeArrowheads="1"/>
            </p:cNvSpPr>
            <p:nvPr/>
          </p:nvSpPr>
          <p:spPr bwMode="auto">
            <a:xfrm>
              <a:off x="1791" y="2069"/>
              <a:ext cx="9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droite idéale</a:t>
              </a:r>
            </a:p>
          </p:txBody>
        </p:sp>
      </p:grpSp>
      <p:grpSp>
        <p:nvGrpSpPr>
          <p:cNvPr id="277581" name="Group 77"/>
          <p:cNvGrpSpPr>
            <a:grpSpLocks/>
          </p:cNvGrpSpPr>
          <p:nvPr/>
        </p:nvGrpSpPr>
        <p:grpSpPr bwMode="auto">
          <a:xfrm>
            <a:off x="5076825" y="1773238"/>
            <a:ext cx="3887788" cy="3051175"/>
            <a:chOff x="3198" y="1117"/>
            <a:chExt cx="2449" cy="1922"/>
          </a:xfrm>
        </p:grpSpPr>
        <p:sp>
          <p:nvSpPr>
            <p:cNvPr id="66571" name="Text Box 24"/>
            <p:cNvSpPr txBox="1">
              <a:spLocks noChangeArrowheads="1"/>
            </p:cNvSpPr>
            <p:nvPr/>
          </p:nvSpPr>
          <p:spPr bwMode="auto">
            <a:xfrm>
              <a:off x="3560" y="1117"/>
              <a:ext cx="174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Elle exprime en LSB ou </a:t>
              </a:r>
            </a:p>
            <a:p>
              <a:pPr eaLnBrk="1" hangingPunct="1"/>
              <a:r>
                <a:rPr lang="fr-FR" sz="1800"/>
                <a:t>en % de la pleine échelle</a:t>
              </a:r>
            </a:p>
          </p:txBody>
        </p:sp>
        <p:sp>
          <p:nvSpPr>
            <p:cNvPr id="66572" name="Text Box 48"/>
            <p:cNvSpPr txBox="1">
              <a:spLocks noChangeArrowheads="1"/>
            </p:cNvSpPr>
            <p:nvPr/>
          </p:nvSpPr>
          <p:spPr bwMode="auto">
            <a:xfrm>
              <a:off x="3560" y="1706"/>
              <a:ext cx="165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pour un codeur N bits :</a:t>
              </a:r>
            </a:p>
            <a:p>
              <a:pPr eaLnBrk="1" hangingPunct="1"/>
              <a:endParaRPr lang="fr-FR" sz="1800"/>
            </a:p>
          </p:txBody>
        </p:sp>
        <p:sp>
          <p:nvSpPr>
            <p:cNvPr id="66573" name="Text Box 66"/>
            <p:cNvSpPr txBox="1">
              <a:spLocks noChangeArrowheads="1"/>
            </p:cNvSpPr>
            <p:nvPr/>
          </p:nvSpPr>
          <p:spPr bwMode="auto">
            <a:xfrm>
              <a:off x="3198" y="2568"/>
              <a:ext cx="244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endParaRPr lang="fr-FR"/>
            </a:p>
          </p:txBody>
        </p:sp>
        <p:sp>
          <p:nvSpPr>
            <p:cNvPr id="66574" name="Rectangle 68"/>
            <p:cNvSpPr>
              <a:spLocks noChangeArrowheads="1"/>
            </p:cNvSpPr>
            <p:nvPr/>
          </p:nvSpPr>
          <p:spPr bwMode="auto">
            <a:xfrm>
              <a:off x="3243" y="1706"/>
              <a:ext cx="2359" cy="1316"/>
            </a:xfrm>
            <a:prstGeom prst="rect">
              <a:avLst/>
            </a:prstGeom>
            <a:noFill/>
            <a:ln w="38100" algn="ctr">
              <a:solidFill>
                <a:srgbClr val="E4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aphicFrame>
          <p:nvGraphicFramePr>
            <p:cNvPr id="66575" name="Object 49"/>
            <p:cNvGraphicFramePr>
              <a:graphicFrameLocks noChangeAspect="1"/>
            </p:cNvGraphicFramePr>
            <p:nvPr/>
          </p:nvGraphicFramePr>
          <p:xfrm>
            <a:off x="3470" y="1888"/>
            <a:ext cx="1911" cy="573"/>
          </p:xfrm>
          <a:graphic>
            <a:graphicData uri="http://schemas.openxmlformats.org/presentationml/2006/ole">
              <mc:AlternateContent xmlns:mc="http://schemas.openxmlformats.org/markup-compatibility/2006">
                <mc:Choice xmlns:v="urn:schemas-microsoft-com:vml" Requires="v">
                  <p:oleObj spid="_x0000_s66673" name="Equation" r:id="rId5" imgW="1397000" imgH="419100" progId="Equation.3">
                    <p:embed/>
                  </p:oleObj>
                </mc:Choice>
                <mc:Fallback>
                  <p:oleObj name="Equation" r:id="rId5" imgW="1397000" imgH="419100" progId="Equation.3">
                    <p:embed/>
                    <p:pic>
                      <p:nvPicPr>
                        <p:cNvPr id="0" name="Object 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0" y="1888"/>
                          <a:ext cx="1911" cy="5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76" name="Object 49"/>
            <p:cNvGraphicFramePr>
              <a:graphicFrameLocks noChangeAspect="1"/>
            </p:cNvGraphicFramePr>
            <p:nvPr/>
          </p:nvGraphicFramePr>
          <p:xfrm>
            <a:off x="3470" y="2432"/>
            <a:ext cx="1737" cy="607"/>
          </p:xfrm>
          <a:graphic>
            <a:graphicData uri="http://schemas.openxmlformats.org/presentationml/2006/ole">
              <mc:AlternateContent xmlns:mc="http://schemas.openxmlformats.org/markup-compatibility/2006">
                <mc:Choice xmlns:v="urn:schemas-microsoft-com:vml" Requires="v">
                  <p:oleObj spid="_x0000_s66674" name="Equation" r:id="rId7" imgW="1269449" imgH="444307" progId="Equation.3">
                    <p:embed/>
                  </p:oleObj>
                </mc:Choice>
                <mc:Fallback>
                  <p:oleObj name="Equation" r:id="rId7" imgW="1269449" imgH="444307" progId="Equation.3">
                    <p:embed/>
                    <p:pic>
                      <p:nvPicPr>
                        <p:cNvPr id="0" name="Object 4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0" y="2432"/>
                          <a:ext cx="1737" cy="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77582" name="Group 78"/>
          <p:cNvGrpSpPr>
            <a:grpSpLocks/>
          </p:cNvGrpSpPr>
          <p:nvPr/>
        </p:nvGrpSpPr>
        <p:grpSpPr bwMode="auto">
          <a:xfrm>
            <a:off x="684213" y="5013325"/>
            <a:ext cx="7704137" cy="1190625"/>
            <a:chOff x="431" y="3158"/>
            <a:chExt cx="4853" cy="750"/>
          </a:xfrm>
        </p:grpSpPr>
        <p:sp>
          <p:nvSpPr>
            <p:cNvPr id="66569" name="Text Box 16"/>
            <p:cNvSpPr txBox="1">
              <a:spLocks noChangeArrowheads="1"/>
            </p:cNvSpPr>
            <p:nvPr/>
          </p:nvSpPr>
          <p:spPr bwMode="auto">
            <a:xfrm>
              <a:off x="431" y="3158"/>
              <a:ext cx="290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Exemple :</a:t>
              </a:r>
              <a:r>
                <a:rPr lang="fr-FR" sz="1800"/>
                <a:t> </a:t>
              </a:r>
            </a:p>
            <a:p>
              <a:pPr eaLnBrk="1" hangingPunct="1"/>
              <a:r>
                <a:rPr lang="fr-FR" sz="1800"/>
                <a:t>	si INL =  </a:t>
              </a:r>
              <a:r>
                <a:rPr lang="fr-FR" sz="1800">
                  <a:sym typeface="Symbol" pitchFamily="18" charset="2"/>
                </a:rPr>
                <a:t></a:t>
              </a:r>
              <a:r>
                <a:rPr lang="fr-FR" sz="1800"/>
                <a:t>2 LSB  et  N =12 bits</a:t>
              </a:r>
            </a:p>
            <a:p>
              <a:pPr eaLnBrk="1" hangingPunct="1"/>
              <a:r>
                <a:rPr lang="fr-FR" sz="1800"/>
                <a:t>	alors la non linéarité max sera</a:t>
              </a:r>
            </a:p>
            <a:p>
              <a:pPr eaLnBrk="1" hangingPunct="1"/>
              <a:r>
                <a:rPr lang="fr-FR" sz="1800"/>
                <a:t>	             INL = 0.05 %PE</a:t>
              </a:r>
            </a:p>
          </p:txBody>
        </p:sp>
        <p:graphicFrame>
          <p:nvGraphicFramePr>
            <p:cNvPr id="66570" name="Object 49"/>
            <p:cNvGraphicFramePr>
              <a:graphicFrameLocks noChangeAspect="1"/>
            </p:cNvGraphicFramePr>
            <p:nvPr/>
          </p:nvGraphicFramePr>
          <p:xfrm>
            <a:off x="3560" y="3339"/>
            <a:ext cx="1724" cy="427"/>
          </p:xfrm>
          <a:graphic>
            <a:graphicData uri="http://schemas.openxmlformats.org/presentationml/2006/ole">
              <mc:AlternateContent xmlns:mc="http://schemas.openxmlformats.org/markup-compatibility/2006">
                <mc:Choice xmlns:v="urn:schemas-microsoft-com:vml" Requires="v">
                  <p:oleObj spid="_x0000_s66675" name="Equation" r:id="rId9" imgW="1586811" imgH="393529" progId="Equation.3">
                    <p:embed/>
                  </p:oleObj>
                </mc:Choice>
                <mc:Fallback>
                  <p:oleObj name="Equation" r:id="rId9" imgW="1586811" imgH="393529" progId="Equation.3">
                    <p:embed/>
                    <p:pic>
                      <p:nvPicPr>
                        <p:cNvPr id="0" name="Object 4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0" y="3339"/>
                          <a:ext cx="1724" cy="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77580"/>
                                        </p:tgtEl>
                                        <p:attrNameLst>
                                          <p:attrName>style.visibility</p:attrName>
                                        </p:attrNameLst>
                                      </p:cBhvr>
                                      <p:to>
                                        <p:strVal val="visible"/>
                                      </p:to>
                                    </p:set>
                                    <p:anim calcmode="lin" valueType="num">
                                      <p:cBhvr>
                                        <p:cTn id="7" dur="500" fill="hold"/>
                                        <p:tgtEl>
                                          <p:spTgt spid="277580"/>
                                        </p:tgtEl>
                                        <p:attrNameLst>
                                          <p:attrName>ppt_w</p:attrName>
                                        </p:attrNameLst>
                                      </p:cBhvr>
                                      <p:tavLst>
                                        <p:tav tm="0">
                                          <p:val>
                                            <p:fltVal val="0"/>
                                          </p:val>
                                        </p:tav>
                                        <p:tav tm="100000">
                                          <p:val>
                                            <p:strVal val="#ppt_w"/>
                                          </p:val>
                                        </p:tav>
                                      </p:tavLst>
                                    </p:anim>
                                    <p:anim calcmode="lin" valueType="num">
                                      <p:cBhvr>
                                        <p:cTn id="8" dur="500" fill="hold"/>
                                        <p:tgtEl>
                                          <p:spTgt spid="277580"/>
                                        </p:tgtEl>
                                        <p:attrNameLst>
                                          <p:attrName>ppt_h</p:attrName>
                                        </p:attrNameLst>
                                      </p:cBhvr>
                                      <p:tavLst>
                                        <p:tav tm="0">
                                          <p:val>
                                            <p:fltVal val="0"/>
                                          </p:val>
                                        </p:tav>
                                        <p:tav tm="100000">
                                          <p:val>
                                            <p:strVal val="#ppt_h"/>
                                          </p:val>
                                        </p:tav>
                                      </p:tavLst>
                                    </p:anim>
                                    <p:animEffect transition="in" filter="fade">
                                      <p:cBhvr>
                                        <p:cTn id="9" dur="500"/>
                                        <p:tgtEl>
                                          <p:spTgt spid="27758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77581"/>
                                        </p:tgtEl>
                                        <p:attrNameLst>
                                          <p:attrName>style.visibility</p:attrName>
                                        </p:attrNameLst>
                                      </p:cBhvr>
                                      <p:to>
                                        <p:strVal val="visible"/>
                                      </p:to>
                                    </p:set>
                                    <p:anim calcmode="lin" valueType="num">
                                      <p:cBhvr>
                                        <p:cTn id="14" dur="500" fill="hold"/>
                                        <p:tgtEl>
                                          <p:spTgt spid="277581"/>
                                        </p:tgtEl>
                                        <p:attrNameLst>
                                          <p:attrName>ppt_w</p:attrName>
                                        </p:attrNameLst>
                                      </p:cBhvr>
                                      <p:tavLst>
                                        <p:tav tm="0">
                                          <p:val>
                                            <p:fltVal val="0"/>
                                          </p:val>
                                        </p:tav>
                                        <p:tav tm="100000">
                                          <p:val>
                                            <p:strVal val="#ppt_w"/>
                                          </p:val>
                                        </p:tav>
                                      </p:tavLst>
                                    </p:anim>
                                    <p:anim calcmode="lin" valueType="num">
                                      <p:cBhvr>
                                        <p:cTn id="15" dur="500" fill="hold"/>
                                        <p:tgtEl>
                                          <p:spTgt spid="277581"/>
                                        </p:tgtEl>
                                        <p:attrNameLst>
                                          <p:attrName>ppt_h</p:attrName>
                                        </p:attrNameLst>
                                      </p:cBhvr>
                                      <p:tavLst>
                                        <p:tav tm="0">
                                          <p:val>
                                            <p:fltVal val="0"/>
                                          </p:val>
                                        </p:tav>
                                        <p:tav tm="100000">
                                          <p:val>
                                            <p:strVal val="#ppt_h"/>
                                          </p:val>
                                        </p:tav>
                                      </p:tavLst>
                                    </p:anim>
                                    <p:animEffect transition="in" filter="fade">
                                      <p:cBhvr>
                                        <p:cTn id="16" dur="500"/>
                                        <p:tgtEl>
                                          <p:spTgt spid="27758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277582"/>
                                        </p:tgtEl>
                                        <p:attrNameLst>
                                          <p:attrName>style.visibility</p:attrName>
                                        </p:attrNameLst>
                                      </p:cBhvr>
                                      <p:to>
                                        <p:strVal val="visible"/>
                                      </p:to>
                                    </p:set>
                                    <p:anim calcmode="lin" valueType="num">
                                      <p:cBhvr>
                                        <p:cTn id="21" dur="500" fill="hold"/>
                                        <p:tgtEl>
                                          <p:spTgt spid="277582"/>
                                        </p:tgtEl>
                                        <p:attrNameLst>
                                          <p:attrName>ppt_w</p:attrName>
                                        </p:attrNameLst>
                                      </p:cBhvr>
                                      <p:tavLst>
                                        <p:tav tm="0">
                                          <p:val>
                                            <p:fltVal val="0"/>
                                          </p:val>
                                        </p:tav>
                                        <p:tav tm="100000">
                                          <p:val>
                                            <p:strVal val="#ppt_w"/>
                                          </p:val>
                                        </p:tav>
                                      </p:tavLst>
                                    </p:anim>
                                    <p:anim calcmode="lin" valueType="num">
                                      <p:cBhvr>
                                        <p:cTn id="22" dur="500" fill="hold"/>
                                        <p:tgtEl>
                                          <p:spTgt spid="277582"/>
                                        </p:tgtEl>
                                        <p:attrNameLst>
                                          <p:attrName>ppt_h</p:attrName>
                                        </p:attrNameLst>
                                      </p:cBhvr>
                                      <p:tavLst>
                                        <p:tav tm="0">
                                          <p:val>
                                            <p:fltVal val="0"/>
                                          </p:val>
                                        </p:tav>
                                        <p:tav tm="100000">
                                          <p:val>
                                            <p:strVal val="#ppt_h"/>
                                          </p:val>
                                        </p:tav>
                                      </p:tavLst>
                                    </p:anim>
                                    <p:animEffect transition="in" filter="fade">
                                      <p:cBhvr>
                                        <p:cTn id="23" dur="500"/>
                                        <p:tgtEl>
                                          <p:spTgt spid="277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val 11"/>
          <p:cNvSpPr>
            <a:spLocks noChangeArrowheads="1"/>
          </p:cNvSpPr>
          <p:nvPr/>
        </p:nvSpPr>
        <p:spPr bwMode="auto">
          <a:xfrm>
            <a:off x="2071688" y="1844675"/>
            <a:ext cx="71437" cy="73025"/>
          </a:xfrm>
          <a:prstGeom prst="ellipse">
            <a:avLst/>
          </a:prstGeom>
          <a:solidFill>
            <a:schemeClr val="accent1"/>
          </a:solidFill>
          <a:ln w="9525">
            <a:solidFill>
              <a:schemeClr val="tx1"/>
            </a:solidFill>
            <a:round/>
            <a:headEnd/>
            <a:tailEnd/>
          </a:ln>
        </p:spPr>
        <p:txBody>
          <a:bodyPr wrap="none" anchor="ctr"/>
          <a:lstStyle/>
          <a:p>
            <a:endParaRPr lang="fr-FR" sz="1800"/>
          </a:p>
        </p:txBody>
      </p:sp>
      <p:sp>
        <p:nvSpPr>
          <p:cNvPr id="12291" name="Oval 12"/>
          <p:cNvSpPr>
            <a:spLocks noChangeArrowheads="1"/>
          </p:cNvSpPr>
          <p:nvPr/>
        </p:nvSpPr>
        <p:spPr bwMode="auto">
          <a:xfrm>
            <a:off x="1998663" y="1844675"/>
            <a:ext cx="71437" cy="73025"/>
          </a:xfrm>
          <a:prstGeom prst="ellipse">
            <a:avLst/>
          </a:prstGeom>
          <a:solidFill>
            <a:schemeClr val="accent1"/>
          </a:solidFill>
          <a:ln w="9525">
            <a:solidFill>
              <a:schemeClr val="tx1"/>
            </a:solidFill>
            <a:round/>
            <a:headEnd/>
            <a:tailEnd/>
          </a:ln>
        </p:spPr>
        <p:txBody>
          <a:bodyPr wrap="none" anchor="ctr"/>
          <a:lstStyle/>
          <a:p>
            <a:endParaRPr lang="fr-FR" sz="1800"/>
          </a:p>
        </p:txBody>
      </p:sp>
      <p:sp>
        <p:nvSpPr>
          <p:cNvPr id="53263" name="Oval 15"/>
          <p:cNvSpPr>
            <a:spLocks noChangeArrowheads="1"/>
          </p:cNvSpPr>
          <p:nvPr/>
        </p:nvSpPr>
        <p:spPr bwMode="auto">
          <a:xfrm>
            <a:off x="1711325" y="2420938"/>
            <a:ext cx="287338" cy="288925"/>
          </a:xfrm>
          <a:prstGeom prst="ellipse">
            <a:avLst/>
          </a:prstGeom>
          <a:gradFill rotWithShape="1">
            <a:gsLst>
              <a:gs pos="0">
                <a:schemeClr val="accent2"/>
              </a:gs>
              <a:gs pos="50000">
                <a:srgbClr val="FF00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264" name="Oval 16"/>
          <p:cNvSpPr>
            <a:spLocks noChangeArrowheads="1"/>
          </p:cNvSpPr>
          <p:nvPr/>
        </p:nvSpPr>
        <p:spPr bwMode="auto">
          <a:xfrm>
            <a:off x="1782763" y="2420938"/>
            <a:ext cx="287337" cy="288925"/>
          </a:xfrm>
          <a:prstGeom prst="ellipse">
            <a:avLst/>
          </a:prstGeom>
          <a:gradFill rotWithShape="1">
            <a:gsLst>
              <a:gs pos="0">
                <a:schemeClr val="accent2"/>
              </a:gs>
              <a:gs pos="50000">
                <a:srgbClr val="FF00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265" name="Oval 17"/>
          <p:cNvSpPr>
            <a:spLocks noChangeArrowheads="1"/>
          </p:cNvSpPr>
          <p:nvPr/>
        </p:nvSpPr>
        <p:spPr bwMode="auto">
          <a:xfrm>
            <a:off x="1998663" y="2420938"/>
            <a:ext cx="287337" cy="288925"/>
          </a:xfrm>
          <a:prstGeom prst="ellipse">
            <a:avLst/>
          </a:prstGeom>
          <a:gradFill rotWithShape="1">
            <a:gsLst>
              <a:gs pos="0">
                <a:schemeClr val="accent2"/>
              </a:gs>
              <a:gs pos="50000">
                <a:srgbClr val="FF00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276" name="laptop"/>
          <p:cNvSpPr>
            <a:spLocks noEditPoints="1" noChangeArrowheads="1"/>
          </p:cNvSpPr>
          <p:nvPr/>
        </p:nvSpPr>
        <p:spPr bwMode="auto">
          <a:xfrm>
            <a:off x="6084888" y="4005263"/>
            <a:ext cx="1998662" cy="1222375"/>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gradFill rotWithShape="1">
            <a:gsLst>
              <a:gs pos="0">
                <a:schemeClr val="bg2"/>
              </a:gs>
              <a:gs pos="50000">
                <a:schemeClr val="bg2">
                  <a:gamma/>
                  <a:shade val="46275"/>
                  <a:invGamma/>
                </a:schemeClr>
              </a:gs>
              <a:gs pos="100000">
                <a:schemeClr val="bg2"/>
              </a:gs>
            </a:gsLst>
            <a:lin ang="5400000" scaled="1"/>
          </a:gradFill>
          <a:ln w="9525">
            <a:solidFill>
              <a:srgbClr val="000000"/>
            </a:solidFill>
            <a:miter lim="800000"/>
            <a:headEnd/>
            <a:tailEnd/>
          </a:ln>
        </p:spPr>
        <p:txBody>
          <a:bodyPr/>
          <a:lstStyle/>
          <a:p>
            <a:pPr>
              <a:defRPr/>
            </a:pPr>
            <a:endParaRPr lang="fr-FR" sz="1800"/>
          </a:p>
        </p:txBody>
      </p:sp>
      <p:sp>
        <p:nvSpPr>
          <p:cNvPr id="53277" name="Text Box 29"/>
          <p:cNvSpPr txBox="1">
            <a:spLocks noChangeArrowheads="1"/>
          </p:cNvSpPr>
          <p:nvPr/>
        </p:nvSpPr>
        <p:spPr bwMode="auto">
          <a:xfrm>
            <a:off x="2411413" y="836613"/>
            <a:ext cx="2811462" cy="396875"/>
          </a:xfrm>
          <a:prstGeom prst="rect">
            <a:avLst/>
          </a:prstGeom>
          <a:gradFill rotWithShape="1">
            <a:gsLst>
              <a:gs pos="0">
                <a:schemeClr val="bg2"/>
              </a:gs>
              <a:gs pos="50000">
                <a:schemeClr val="bg2">
                  <a:gamma/>
                  <a:shade val="46275"/>
                  <a:invGamma/>
                </a:schemeClr>
              </a:gs>
              <a:gs pos="100000">
                <a:schemeClr val="bg2"/>
              </a:gs>
            </a:gsLst>
            <a:lin ang="18900000" scaled="1"/>
          </a:gradFill>
          <a:ln w="9525">
            <a:noFill/>
            <a:miter lim="800000"/>
            <a:headEnd/>
            <a:tailEnd/>
          </a:ln>
          <a:effec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fr-FR" sz="2000" smtClean="0">
                <a:solidFill>
                  <a:srgbClr val="083763"/>
                </a:solidFill>
              </a:rPr>
              <a:t>Faisceau de particules</a:t>
            </a:r>
          </a:p>
        </p:txBody>
      </p:sp>
      <p:sp>
        <p:nvSpPr>
          <p:cNvPr id="12297" name="Text Box 31"/>
          <p:cNvSpPr txBox="1">
            <a:spLocks noChangeArrowheads="1"/>
          </p:cNvSpPr>
          <p:nvPr/>
        </p:nvSpPr>
        <p:spPr bwMode="auto">
          <a:xfrm>
            <a:off x="3659188" y="2349500"/>
            <a:ext cx="708025" cy="366713"/>
          </a:xfrm>
          <a:prstGeom prst="rect">
            <a:avLst/>
          </a:prstGeom>
          <a:gradFill rotWithShape="1">
            <a:gsLst>
              <a:gs pos="0">
                <a:srgbClr val="E40000"/>
              </a:gs>
              <a:gs pos="50000">
                <a:srgbClr val="6A0000"/>
              </a:gs>
              <a:gs pos="100000">
                <a:srgbClr val="E400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Cible</a:t>
            </a:r>
          </a:p>
        </p:txBody>
      </p:sp>
      <p:sp>
        <p:nvSpPr>
          <p:cNvPr id="12298" name="Text Box 37"/>
          <p:cNvSpPr txBox="1">
            <a:spLocks noChangeArrowheads="1"/>
          </p:cNvSpPr>
          <p:nvPr/>
        </p:nvSpPr>
        <p:spPr bwMode="auto">
          <a:xfrm>
            <a:off x="2914650" y="32385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pic>
        <p:nvPicPr>
          <p:cNvPr id="12299" name="Picture 45" descr="grouch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01013" y="4149725"/>
            <a:ext cx="7366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 Box 5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Une expérience de physique Nucléaire… C’est quoi ?</a:t>
            </a:r>
          </a:p>
        </p:txBody>
      </p:sp>
      <p:sp>
        <p:nvSpPr>
          <p:cNvPr id="12301" name="Text Box 55"/>
          <p:cNvSpPr txBox="1">
            <a:spLocks noChangeArrowheads="1"/>
          </p:cNvSpPr>
          <p:nvPr/>
        </p:nvSpPr>
        <p:spPr bwMode="auto">
          <a:xfrm>
            <a:off x="179388" y="24447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fr-FR" sz="1800"/>
          </a:p>
        </p:txBody>
      </p:sp>
      <p:sp>
        <p:nvSpPr>
          <p:cNvPr id="12302" name="Text Box 58"/>
          <p:cNvSpPr txBox="1">
            <a:spLocks noChangeArrowheads="1"/>
          </p:cNvSpPr>
          <p:nvPr/>
        </p:nvSpPr>
        <p:spPr bwMode="auto">
          <a:xfrm>
            <a:off x="1133475" y="3933825"/>
            <a:ext cx="20177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Multi-détecteurs</a:t>
            </a:r>
          </a:p>
        </p:txBody>
      </p:sp>
      <p:sp>
        <p:nvSpPr>
          <p:cNvPr id="12303" name="Text Box 61"/>
          <p:cNvSpPr txBox="1">
            <a:spLocks noChangeArrowheads="1"/>
          </p:cNvSpPr>
          <p:nvPr/>
        </p:nvSpPr>
        <p:spPr bwMode="auto">
          <a:xfrm>
            <a:off x="5940425" y="5300663"/>
            <a:ext cx="2592388" cy="641350"/>
          </a:xfrm>
          <a:prstGeom prst="rect">
            <a:avLst/>
          </a:prstGeom>
          <a:gradFill rotWithShape="1">
            <a:gsLst>
              <a:gs pos="0">
                <a:srgbClr val="FFFF00"/>
              </a:gs>
              <a:gs pos="100000">
                <a:srgbClr val="7676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t>Acquisition</a:t>
            </a:r>
          </a:p>
          <a:p>
            <a:pPr algn="ctr" eaLnBrk="1" hangingPunct="1"/>
            <a:r>
              <a:rPr lang="fr-FR" sz="1800"/>
              <a:t>Contrôle &amp; commande</a:t>
            </a:r>
          </a:p>
        </p:txBody>
      </p:sp>
      <p:sp>
        <p:nvSpPr>
          <p:cNvPr id="53310" name="Oval 62"/>
          <p:cNvSpPr>
            <a:spLocks noChangeArrowheads="1"/>
          </p:cNvSpPr>
          <p:nvPr/>
        </p:nvSpPr>
        <p:spPr bwMode="auto">
          <a:xfrm>
            <a:off x="1998663" y="2420938"/>
            <a:ext cx="287337" cy="288925"/>
          </a:xfrm>
          <a:prstGeom prst="ellipse">
            <a:avLst/>
          </a:prstGeom>
          <a:gradFill rotWithShape="1">
            <a:gsLst>
              <a:gs pos="0">
                <a:schemeClr val="accent2"/>
              </a:gs>
              <a:gs pos="50000">
                <a:srgbClr val="FF00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311" name="Oval 63"/>
          <p:cNvSpPr>
            <a:spLocks noChangeArrowheads="1"/>
          </p:cNvSpPr>
          <p:nvPr/>
        </p:nvSpPr>
        <p:spPr bwMode="auto">
          <a:xfrm>
            <a:off x="2143125" y="2420938"/>
            <a:ext cx="287338" cy="288925"/>
          </a:xfrm>
          <a:prstGeom prst="ellipse">
            <a:avLst/>
          </a:prstGeom>
          <a:gradFill rotWithShape="1">
            <a:gsLst>
              <a:gs pos="0">
                <a:schemeClr val="accent2"/>
              </a:gs>
              <a:gs pos="50000">
                <a:srgbClr val="FF00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312" name="Oval 64"/>
          <p:cNvSpPr>
            <a:spLocks noChangeArrowheads="1"/>
          </p:cNvSpPr>
          <p:nvPr/>
        </p:nvSpPr>
        <p:spPr bwMode="auto">
          <a:xfrm>
            <a:off x="1998663" y="1341438"/>
            <a:ext cx="144462" cy="144462"/>
          </a:xfrm>
          <a:prstGeom prst="ellipse">
            <a:avLst/>
          </a:prstGeom>
          <a:gradFill rotWithShape="1">
            <a:gsLst>
              <a:gs pos="0">
                <a:schemeClr val="accent2"/>
              </a:gs>
              <a:gs pos="50000">
                <a:srgbClr val="FFFF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313" name="Oval 65"/>
          <p:cNvSpPr>
            <a:spLocks noChangeArrowheads="1"/>
          </p:cNvSpPr>
          <p:nvPr/>
        </p:nvSpPr>
        <p:spPr bwMode="auto">
          <a:xfrm>
            <a:off x="1927225" y="1412875"/>
            <a:ext cx="144463" cy="144463"/>
          </a:xfrm>
          <a:prstGeom prst="ellipse">
            <a:avLst/>
          </a:prstGeom>
          <a:gradFill rotWithShape="1">
            <a:gsLst>
              <a:gs pos="0">
                <a:schemeClr val="accent2"/>
              </a:gs>
              <a:gs pos="50000">
                <a:srgbClr val="FFFF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314" name="Oval 66"/>
          <p:cNvSpPr>
            <a:spLocks noChangeArrowheads="1"/>
          </p:cNvSpPr>
          <p:nvPr/>
        </p:nvSpPr>
        <p:spPr bwMode="auto">
          <a:xfrm>
            <a:off x="1998663" y="1341438"/>
            <a:ext cx="144462" cy="144462"/>
          </a:xfrm>
          <a:prstGeom prst="ellipse">
            <a:avLst/>
          </a:prstGeom>
          <a:gradFill rotWithShape="1">
            <a:gsLst>
              <a:gs pos="0">
                <a:schemeClr val="accent2"/>
              </a:gs>
              <a:gs pos="50000">
                <a:srgbClr val="FFFF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315" name="Oval 67"/>
          <p:cNvSpPr>
            <a:spLocks noChangeArrowheads="1"/>
          </p:cNvSpPr>
          <p:nvPr/>
        </p:nvSpPr>
        <p:spPr bwMode="auto">
          <a:xfrm>
            <a:off x="1998663" y="1341438"/>
            <a:ext cx="144462" cy="144462"/>
          </a:xfrm>
          <a:prstGeom prst="ellipse">
            <a:avLst/>
          </a:prstGeom>
          <a:gradFill rotWithShape="1">
            <a:gsLst>
              <a:gs pos="0">
                <a:schemeClr val="accent2"/>
              </a:gs>
              <a:gs pos="50000">
                <a:srgbClr val="FFFF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53316" name="Oval 68"/>
          <p:cNvSpPr>
            <a:spLocks noChangeArrowheads="1"/>
          </p:cNvSpPr>
          <p:nvPr/>
        </p:nvSpPr>
        <p:spPr bwMode="auto">
          <a:xfrm>
            <a:off x="1998663" y="1341438"/>
            <a:ext cx="144462" cy="144462"/>
          </a:xfrm>
          <a:prstGeom prst="ellipse">
            <a:avLst/>
          </a:prstGeom>
          <a:gradFill rotWithShape="1">
            <a:gsLst>
              <a:gs pos="0">
                <a:schemeClr val="accent2"/>
              </a:gs>
              <a:gs pos="50000">
                <a:srgbClr val="FFFF00"/>
              </a:gs>
              <a:gs pos="100000">
                <a:schemeClr val="accent2"/>
              </a:gs>
            </a:gsLst>
            <a:lin ang="5400000" scaled="1"/>
          </a:gradFill>
          <a:ln w="9525">
            <a:solidFill>
              <a:schemeClr val="tx1"/>
            </a:solidFill>
            <a:round/>
            <a:headEnd/>
            <a:tailEnd/>
          </a:ln>
          <a:effectLst/>
        </p:spPr>
        <p:txBody>
          <a:bodyPr wrap="none" anchor="ctr"/>
          <a:lstStyle/>
          <a:p>
            <a:pPr>
              <a:defRPr/>
            </a:pPr>
            <a:endParaRPr lang="fr-FR" sz="1800"/>
          </a:p>
        </p:txBody>
      </p:sp>
      <p:sp>
        <p:nvSpPr>
          <p:cNvPr id="12311" name="AutoShape 56"/>
          <p:cNvSpPr>
            <a:spLocks noChangeArrowheads="1"/>
          </p:cNvSpPr>
          <p:nvPr/>
        </p:nvSpPr>
        <p:spPr bwMode="auto">
          <a:xfrm rot="5400000">
            <a:off x="1384300" y="1082676"/>
            <a:ext cx="1398587" cy="474662"/>
          </a:xfrm>
          <a:prstGeom prst="homePlate">
            <a:avLst>
              <a:gd name="adj" fmla="val 73662"/>
            </a:avLst>
          </a:prstGeom>
          <a:gradFill rotWithShape="1">
            <a:gsLst>
              <a:gs pos="0">
                <a:schemeClr val="bg2"/>
              </a:gs>
              <a:gs pos="100000">
                <a:srgbClr val="657173"/>
              </a:gs>
            </a:gsLst>
            <a:lin ang="5400000" scaled="1"/>
          </a:gradFill>
          <a:ln w="9525">
            <a:solidFill>
              <a:schemeClr val="tx1"/>
            </a:solidFill>
            <a:miter lim="800000"/>
            <a:headEnd/>
            <a:tailEnd/>
          </a:ln>
        </p:spPr>
        <p:txBody>
          <a:bodyPr rot="10800000" vert="eaVert" wrap="none" anchor="ctr"/>
          <a:lstStyle/>
          <a:p>
            <a:endParaRPr lang="fr-FR" sz="1800"/>
          </a:p>
        </p:txBody>
      </p:sp>
      <p:sp>
        <p:nvSpPr>
          <p:cNvPr id="12312" name="AutoShape 18"/>
          <p:cNvSpPr>
            <a:spLocks noChangeArrowheads="1"/>
          </p:cNvSpPr>
          <p:nvPr/>
        </p:nvSpPr>
        <p:spPr bwMode="auto">
          <a:xfrm rot="10800000">
            <a:off x="774700" y="2636838"/>
            <a:ext cx="2663825" cy="18002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accent2"/>
          </a:solidFill>
          <a:ln w="9525">
            <a:solidFill>
              <a:schemeClr val="tx1"/>
            </a:solidFill>
            <a:miter lim="800000"/>
            <a:headEnd/>
            <a:tailEnd/>
          </a:ln>
        </p:spPr>
        <p:txBody>
          <a:bodyPr rot="10800000" wrap="none" anchor="ctr"/>
          <a:lstStyle/>
          <a:p>
            <a:endParaRPr lang="fr-FR"/>
          </a:p>
        </p:txBody>
      </p:sp>
      <p:sp>
        <p:nvSpPr>
          <p:cNvPr id="53318" name="Text Box 70"/>
          <p:cNvSpPr txBox="1">
            <a:spLocks noChangeArrowheads="1"/>
          </p:cNvSpPr>
          <p:nvPr/>
        </p:nvSpPr>
        <p:spPr bwMode="auto">
          <a:xfrm>
            <a:off x="3663950" y="3381375"/>
            <a:ext cx="1398588" cy="366713"/>
          </a:xfrm>
          <a:prstGeom prst="rect">
            <a:avLst/>
          </a:prstGeom>
          <a:gradFill rotWithShape="1">
            <a:gsLst>
              <a:gs pos="0">
                <a:schemeClr val="accent2"/>
              </a:gs>
              <a:gs pos="50000">
                <a:schemeClr val="accent2">
                  <a:gamma/>
                  <a:shade val="46275"/>
                  <a:invGamma/>
                </a:schemeClr>
              </a:gs>
              <a:gs pos="100000">
                <a:schemeClr val="accent2"/>
              </a:gs>
            </a:gsLst>
            <a:lin ang="2700000" scaled="1"/>
          </a:gradFill>
          <a:ln w="9525">
            <a:noFill/>
            <a:miter lim="800000"/>
            <a:headEnd/>
            <a:tailEnd/>
          </a:ln>
          <a:effectLst/>
        </p:spPr>
        <p:txBody>
          <a:bodyPr wrap="none">
            <a:spAutoFit/>
          </a:bodyPr>
          <a:lstStyle/>
          <a:p>
            <a:pPr>
              <a:defRPr/>
            </a:pPr>
            <a:r>
              <a:rPr lang="fr-FR" sz="1800">
                <a:solidFill>
                  <a:schemeClr val="bg1"/>
                </a:solidFill>
              </a:rPr>
              <a:t>Détecteurs</a:t>
            </a:r>
          </a:p>
        </p:txBody>
      </p:sp>
      <p:grpSp>
        <p:nvGrpSpPr>
          <p:cNvPr id="12314" name="Group 77"/>
          <p:cNvGrpSpPr>
            <a:grpSpLocks/>
          </p:cNvGrpSpPr>
          <p:nvPr/>
        </p:nvGrpSpPr>
        <p:grpSpPr bwMode="auto">
          <a:xfrm>
            <a:off x="593725" y="1412875"/>
            <a:ext cx="2989263" cy="3254375"/>
            <a:chOff x="1269" y="799"/>
            <a:chExt cx="1883" cy="2050"/>
          </a:xfrm>
        </p:grpSpPr>
        <p:sp>
          <p:nvSpPr>
            <p:cNvPr id="12337" name="Freeform 75"/>
            <p:cNvSpPr>
              <a:spLocks/>
            </p:cNvSpPr>
            <p:nvPr/>
          </p:nvSpPr>
          <p:spPr bwMode="auto">
            <a:xfrm>
              <a:off x="1269" y="799"/>
              <a:ext cx="931" cy="2041"/>
            </a:xfrm>
            <a:custGeom>
              <a:avLst/>
              <a:gdLst>
                <a:gd name="T0" fmla="*/ 795 w 931"/>
                <a:gd name="T1" fmla="*/ 0 h 2041"/>
                <a:gd name="T2" fmla="*/ 23 w 931"/>
                <a:gd name="T3" fmla="*/ 1361 h 2041"/>
                <a:gd name="T4" fmla="*/ 931 w 931"/>
                <a:gd name="T5" fmla="*/ 2041 h 2041"/>
                <a:gd name="T6" fmla="*/ 0 60000 65536"/>
                <a:gd name="T7" fmla="*/ 0 60000 65536"/>
                <a:gd name="T8" fmla="*/ 0 60000 65536"/>
                <a:gd name="T9" fmla="*/ 0 w 931"/>
                <a:gd name="T10" fmla="*/ 0 h 2041"/>
                <a:gd name="T11" fmla="*/ 931 w 931"/>
                <a:gd name="T12" fmla="*/ 2041 h 2041"/>
              </a:gdLst>
              <a:ahLst/>
              <a:cxnLst>
                <a:cxn ang="T6">
                  <a:pos x="T0" y="T1"/>
                </a:cxn>
                <a:cxn ang="T7">
                  <a:pos x="T2" y="T3"/>
                </a:cxn>
                <a:cxn ang="T8">
                  <a:pos x="T4" y="T5"/>
                </a:cxn>
              </a:cxnLst>
              <a:rect l="T9" t="T10" r="T11" b="T12"/>
              <a:pathLst>
                <a:path w="931" h="2041">
                  <a:moveTo>
                    <a:pt x="795" y="0"/>
                  </a:moveTo>
                  <a:cubicBezTo>
                    <a:pt x="397" y="510"/>
                    <a:pt x="0" y="1021"/>
                    <a:pt x="23" y="1361"/>
                  </a:cubicBezTo>
                  <a:cubicBezTo>
                    <a:pt x="46" y="1701"/>
                    <a:pt x="488" y="1871"/>
                    <a:pt x="931" y="2041"/>
                  </a:cubicBezTo>
                </a:path>
              </a:pathLst>
            </a:custGeom>
            <a:noFill/>
            <a:ln w="5715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338" name="Freeform 76"/>
            <p:cNvSpPr>
              <a:spLocks/>
            </p:cNvSpPr>
            <p:nvPr/>
          </p:nvSpPr>
          <p:spPr bwMode="auto">
            <a:xfrm flipH="1">
              <a:off x="2221" y="808"/>
              <a:ext cx="931" cy="2041"/>
            </a:xfrm>
            <a:custGeom>
              <a:avLst/>
              <a:gdLst>
                <a:gd name="T0" fmla="*/ 795 w 931"/>
                <a:gd name="T1" fmla="*/ 0 h 2041"/>
                <a:gd name="T2" fmla="*/ 23 w 931"/>
                <a:gd name="T3" fmla="*/ 1361 h 2041"/>
                <a:gd name="T4" fmla="*/ 931 w 931"/>
                <a:gd name="T5" fmla="*/ 2041 h 2041"/>
                <a:gd name="T6" fmla="*/ 0 60000 65536"/>
                <a:gd name="T7" fmla="*/ 0 60000 65536"/>
                <a:gd name="T8" fmla="*/ 0 60000 65536"/>
                <a:gd name="T9" fmla="*/ 0 w 931"/>
                <a:gd name="T10" fmla="*/ 0 h 2041"/>
                <a:gd name="T11" fmla="*/ 931 w 931"/>
                <a:gd name="T12" fmla="*/ 2041 h 2041"/>
              </a:gdLst>
              <a:ahLst/>
              <a:cxnLst>
                <a:cxn ang="T6">
                  <a:pos x="T0" y="T1"/>
                </a:cxn>
                <a:cxn ang="T7">
                  <a:pos x="T2" y="T3"/>
                </a:cxn>
                <a:cxn ang="T8">
                  <a:pos x="T4" y="T5"/>
                </a:cxn>
              </a:cxnLst>
              <a:rect l="T9" t="T10" r="T11" b="T12"/>
              <a:pathLst>
                <a:path w="931" h="2041">
                  <a:moveTo>
                    <a:pt x="795" y="0"/>
                  </a:moveTo>
                  <a:cubicBezTo>
                    <a:pt x="397" y="510"/>
                    <a:pt x="0" y="1021"/>
                    <a:pt x="23" y="1361"/>
                  </a:cubicBezTo>
                  <a:cubicBezTo>
                    <a:pt x="46" y="1701"/>
                    <a:pt x="488" y="1871"/>
                    <a:pt x="931" y="2041"/>
                  </a:cubicBezTo>
                </a:path>
              </a:pathLst>
            </a:custGeom>
            <a:noFill/>
            <a:ln w="5715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53262" name="AutoShape 14"/>
          <p:cNvSpPr>
            <a:spLocks noChangeArrowheads="1"/>
          </p:cNvSpPr>
          <p:nvPr/>
        </p:nvSpPr>
        <p:spPr bwMode="auto">
          <a:xfrm rot="1716628">
            <a:off x="1638300" y="2205038"/>
            <a:ext cx="914400" cy="914400"/>
          </a:xfrm>
          <a:prstGeom prst="irregularSeal2">
            <a:avLst/>
          </a:prstGeom>
          <a:gradFill rotWithShape="1">
            <a:gsLst>
              <a:gs pos="0">
                <a:srgbClr val="FF0000"/>
              </a:gs>
              <a:gs pos="100000">
                <a:srgbClr val="FFFF00"/>
              </a:gs>
            </a:gsLst>
            <a:lin ang="5400000" scaled="1"/>
          </a:gradFill>
          <a:ln w="9525">
            <a:solidFill>
              <a:schemeClr val="tx1"/>
            </a:solidFill>
            <a:miter lim="800000"/>
            <a:headEnd/>
            <a:tailEnd/>
          </a:ln>
        </p:spPr>
        <p:txBody>
          <a:bodyPr wrap="none" anchor="ctr"/>
          <a:lstStyle/>
          <a:p>
            <a:endParaRPr lang="fr-FR" sz="1800"/>
          </a:p>
        </p:txBody>
      </p:sp>
      <p:sp>
        <p:nvSpPr>
          <p:cNvPr id="12316" name="Rectangle 13"/>
          <p:cNvSpPr>
            <a:spLocks noChangeArrowheads="1"/>
          </p:cNvSpPr>
          <p:nvPr/>
        </p:nvSpPr>
        <p:spPr bwMode="auto">
          <a:xfrm>
            <a:off x="1566863" y="2420938"/>
            <a:ext cx="1008062" cy="287337"/>
          </a:xfrm>
          <a:prstGeom prst="rect">
            <a:avLst/>
          </a:prstGeom>
          <a:gradFill rotWithShape="1">
            <a:gsLst>
              <a:gs pos="0">
                <a:srgbClr val="FF0000"/>
              </a:gs>
              <a:gs pos="50000">
                <a:srgbClr val="760000"/>
              </a:gs>
              <a:gs pos="100000">
                <a:srgbClr val="FF0000"/>
              </a:gs>
            </a:gsLst>
            <a:lin ang="5400000" scaled="1"/>
          </a:gradFill>
          <a:ln w="9525">
            <a:solidFill>
              <a:schemeClr val="tx1"/>
            </a:solidFill>
            <a:miter lim="800000"/>
            <a:headEnd/>
            <a:tailEnd/>
          </a:ln>
        </p:spPr>
        <p:txBody>
          <a:bodyPr wrap="none" anchor="ctr"/>
          <a:lstStyle/>
          <a:p>
            <a:endParaRPr lang="fr-FR" sz="1800"/>
          </a:p>
        </p:txBody>
      </p:sp>
      <p:sp>
        <p:nvSpPr>
          <p:cNvPr id="42" name="Espace réservé du numéro de diapositive 9"/>
          <p:cNvSpPr>
            <a:spLocks noGrp="1"/>
          </p:cNvSpPr>
          <p:nvPr>
            <p:ph type="sldNum" sz="quarter" idx="12"/>
          </p:nvPr>
        </p:nvSpPr>
        <p:spPr>
          <a:xfrm>
            <a:off x="7924800" y="6356350"/>
            <a:ext cx="762000" cy="365125"/>
          </a:xfrm>
        </p:spPr>
        <p:txBody>
          <a:bodyPr/>
          <a:lstStyle/>
          <a:p>
            <a:pPr>
              <a:defRPr/>
            </a:pPr>
            <a:fld id="{3483F97F-C05B-4443-8A3A-6D464E0AA6B1}" type="slidenum">
              <a:rPr lang="fr-FR">
                <a:solidFill>
                  <a:schemeClr val="tx1">
                    <a:lumMod val="50000"/>
                    <a:lumOff val="50000"/>
                  </a:schemeClr>
                </a:solidFill>
              </a:rPr>
              <a:pPr>
                <a:defRPr/>
              </a:pPr>
              <a:t>6</a:t>
            </a:fld>
            <a:endParaRPr lang="fr-FR" dirty="0">
              <a:solidFill>
                <a:schemeClr val="tx1">
                  <a:lumMod val="50000"/>
                  <a:lumOff val="50000"/>
                </a:schemeClr>
              </a:solidFill>
            </a:endParaRPr>
          </a:p>
        </p:txBody>
      </p:sp>
      <p:sp>
        <p:nvSpPr>
          <p:cNvPr id="12318"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Les expériences de Physique</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pic>
        <p:nvPicPr>
          <p:cNvPr id="45096"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908050"/>
            <a:ext cx="3025775" cy="2511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100" name="AutoShape 44"/>
          <p:cNvSpPr>
            <a:spLocks noChangeArrowheads="1"/>
          </p:cNvSpPr>
          <p:nvPr/>
        </p:nvSpPr>
        <p:spPr bwMode="auto">
          <a:xfrm rot="-567740">
            <a:off x="5508625" y="1989138"/>
            <a:ext cx="2016125" cy="2889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fr-FR" sz="1200"/>
              <a:t>Faisceau</a:t>
            </a:r>
          </a:p>
        </p:txBody>
      </p:sp>
      <p:sp>
        <p:nvSpPr>
          <p:cNvPr id="45101" name="Oval 45"/>
          <p:cNvSpPr>
            <a:spLocks noChangeArrowheads="1"/>
          </p:cNvSpPr>
          <p:nvPr/>
        </p:nvSpPr>
        <p:spPr bwMode="auto">
          <a:xfrm>
            <a:off x="7524750" y="1700213"/>
            <a:ext cx="215900" cy="431800"/>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5104" name="Text Box 48"/>
          <p:cNvSpPr txBox="1">
            <a:spLocks noChangeArrowheads="1"/>
          </p:cNvSpPr>
          <p:nvPr/>
        </p:nvSpPr>
        <p:spPr bwMode="auto">
          <a:xfrm>
            <a:off x="8172450" y="765175"/>
            <a:ext cx="641350" cy="244475"/>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MUST2</a:t>
            </a:r>
          </a:p>
        </p:txBody>
      </p:sp>
      <p:sp>
        <p:nvSpPr>
          <p:cNvPr id="45105" name="Freeform 49"/>
          <p:cNvSpPr>
            <a:spLocks/>
          </p:cNvSpPr>
          <p:nvPr/>
        </p:nvSpPr>
        <p:spPr bwMode="auto">
          <a:xfrm>
            <a:off x="4427538" y="2133600"/>
            <a:ext cx="3168650" cy="574675"/>
          </a:xfrm>
          <a:custGeom>
            <a:avLst/>
            <a:gdLst>
              <a:gd name="T0" fmla="*/ 0 w 2268"/>
              <a:gd name="T1" fmla="*/ 2147483647 h 317"/>
              <a:gd name="T2" fmla="*/ 2147483647 w 2268"/>
              <a:gd name="T3" fmla="*/ 2147483647 h 317"/>
              <a:gd name="T4" fmla="*/ 2147483647 w 2268"/>
              <a:gd name="T5" fmla="*/ 0 h 317"/>
              <a:gd name="T6" fmla="*/ 0 60000 65536"/>
              <a:gd name="T7" fmla="*/ 0 60000 65536"/>
              <a:gd name="T8" fmla="*/ 0 60000 65536"/>
            </a:gdLst>
            <a:ahLst/>
            <a:cxnLst>
              <a:cxn ang="T6">
                <a:pos x="T0" y="T1"/>
              </a:cxn>
              <a:cxn ang="T7">
                <a:pos x="T2" y="T3"/>
              </a:cxn>
              <a:cxn ang="T8">
                <a:pos x="T4" y="T5"/>
              </a:cxn>
            </a:cxnLst>
            <a:rect l="0" t="0" r="r" b="b"/>
            <a:pathLst>
              <a:path w="2268" h="317">
                <a:moveTo>
                  <a:pt x="0" y="272"/>
                </a:moveTo>
                <a:cubicBezTo>
                  <a:pt x="741" y="294"/>
                  <a:pt x="1482" y="317"/>
                  <a:pt x="1860" y="272"/>
                </a:cubicBezTo>
                <a:cubicBezTo>
                  <a:pt x="2238" y="227"/>
                  <a:pt x="2253" y="113"/>
                  <a:pt x="2268" y="0"/>
                </a:cubicBezTo>
              </a:path>
            </a:pathLst>
          </a:custGeom>
          <a:noFill/>
          <a:ln w="25400" cap="flat" cmpd="sng">
            <a:solidFill>
              <a:srgbClr val="FF0000"/>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5108" name="Freeform 52"/>
          <p:cNvSpPr>
            <a:spLocks/>
          </p:cNvSpPr>
          <p:nvPr/>
        </p:nvSpPr>
        <p:spPr bwMode="auto">
          <a:xfrm>
            <a:off x="5076825" y="2060575"/>
            <a:ext cx="2879725" cy="1728788"/>
          </a:xfrm>
          <a:custGeom>
            <a:avLst/>
            <a:gdLst>
              <a:gd name="T0" fmla="*/ 0 w 2268"/>
              <a:gd name="T1" fmla="*/ 2147483647 h 317"/>
              <a:gd name="T2" fmla="*/ 2147483647 w 2268"/>
              <a:gd name="T3" fmla="*/ 2147483647 h 317"/>
              <a:gd name="T4" fmla="*/ 2147483647 w 2268"/>
              <a:gd name="T5" fmla="*/ 0 h 317"/>
              <a:gd name="T6" fmla="*/ 0 60000 65536"/>
              <a:gd name="T7" fmla="*/ 0 60000 65536"/>
              <a:gd name="T8" fmla="*/ 0 60000 65536"/>
            </a:gdLst>
            <a:ahLst/>
            <a:cxnLst>
              <a:cxn ang="T6">
                <a:pos x="T0" y="T1"/>
              </a:cxn>
              <a:cxn ang="T7">
                <a:pos x="T2" y="T3"/>
              </a:cxn>
              <a:cxn ang="T8">
                <a:pos x="T4" y="T5"/>
              </a:cxn>
            </a:cxnLst>
            <a:rect l="0" t="0" r="r" b="b"/>
            <a:pathLst>
              <a:path w="2268" h="317">
                <a:moveTo>
                  <a:pt x="0" y="272"/>
                </a:moveTo>
                <a:cubicBezTo>
                  <a:pt x="741" y="294"/>
                  <a:pt x="1482" y="317"/>
                  <a:pt x="1860" y="272"/>
                </a:cubicBezTo>
                <a:cubicBezTo>
                  <a:pt x="2238" y="227"/>
                  <a:pt x="2253" y="113"/>
                  <a:pt x="2268" y="0"/>
                </a:cubicBezTo>
              </a:path>
            </a:pathLst>
          </a:custGeom>
          <a:noFill/>
          <a:ln w="25400" cap="flat" cmpd="sng">
            <a:solidFill>
              <a:srgbClr val="3366FF"/>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5110" name="AutoShape 54"/>
          <p:cNvSpPr>
            <a:spLocks noChangeArrowheads="1"/>
          </p:cNvSpPr>
          <p:nvPr/>
        </p:nvSpPr>
        <p:spPr bwMode="auto">
          <a:xfrm rot="5400000">
            <a:off x="3312319" y="2528094"/>
            <a:ext cx="647700" cy="446563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3329 h 21600"/>
              <a:gd name="T20" fmla="*/ 1891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290" y="0"/>
                </a:moveTo>
                <a:lnTo>
                  <a:pt x="8979" y="2596"/>
                </a:lnTo>
                <a:lnTo>
                  <a:pt x="11669" y="2596"/>
                </a:lnTo>
                <a:lnTo>
                  <a:pt x="11669" y="13329"/>
                </a:lnTo>
                <a:lnTo>
                  <a:pt x="0" y="13329"/>
                </a:lnTo>
                <a:lnTo>
                  <a:pt x="0" y="21600"/>
                </a:lnTo>
                <a:lnTo>
                  <a:pt x="18910" y="21600"/>
                </a:lnTo>
                <a:lnTo>
                  <a:pt x="18910" y="2596"/>
                </a:lnTo>
                <a:lnTo>
                  <a:pt x="21600" y="2596"/>
                </a:lnTo>
                <a:lnTo>
                  <a:pt x="15290" y="0"/>
                </a:lnTo>
                <a:close/>
              </a:path>
            </a:pathLst>
          </a:cu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326" name="Text Box 43"/>
          <p:cNvSpPr txBox="1">
            <a:spLocks noChangeArrowheads="1"/>
          </p:cNvSpPr>
          <p:nvPr/>
        </p:nvSpPr>
        <p:spPr bwMode="auto">
          <a:xfrm>
            <a:off x="1476375" y="4581525"/>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Électronique </a:t>
            </a:r>
          </a:p>
        </p:txBody>
      </p:sp>
      <p:pic>
        <p:nvPicPr>
          <p:cNvPr id="45114" name="Picture 58"/>
          <p:cNvPicPr>
            <a:picLocks noChangeAspect="1" noChangeArrowheads="1"/>
          </p:cNvPicPr>
          <p:nvPr/>
        </p:nvPicPr>
        <p:blipFill>
          <a:blip r:embed="rId5" cstate="print">
            <a:extLst>
              <a:ext uri="{28A0092B-C50C-407E-A947-70E740481C1C}">
                <a14:useLocalDpi xmlns:a14="http://schemas.microsoft.com/office/drawing/2010/main" val="0"/>
              </a:ext>
            </a:extLst>
          </a:blip>
          <a:srcRect l="6221" t="61943" r="48125" b="3149"/>
          <a:stretch>
            <a:fillRect/>
          </a:stretch>
        </p:blipFill>
        <p:spPr bwMode="auto">
          <a:xfrm>
            <a:off x="6443663" y="4102100"/>
            <a:ext cx="1223962"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116" name="Text Box 60"/>
          <p:cNvSpPr txBox="1">
            <a:spLocks noChangeArrowheads="1"/>
          </p:cNvSpPr>
          <p:nvPr/>
        </p:nvSpPr>
        <p:spPr bwMode="auto">
          <a:xfrm>
            <a:off x="0" y="5373688"/>
            <a:ext cx="25209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Électronique Front-End</a:t>
            </a:r>
          </a:p>
        </p:txBody>
      </p:sp>
      <p:sp>
        <p:nvSpPr>
          <p:cNvPr id="45117" name="Text Box 61"/>
          <p:cNvSpPr txBox="1">
            <a:spLocks noChangeArrowheads="1"/>
          </p:cNvSpPr>
          <p:nvPr/>
        </p:nvSpPr>
        <p:spPr bwMode="auto">
          <a:xfrm>
            <a:off x="2843213" y="6021388"/>
            <a:ext cx="25923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Électronique Back-End</a:t>
            </a:r>
          </a:p>
        </p:txBody>
      </p:sp>
      <p:grpSp>
        <p:nvGrpSpPr>
          <p:cNvPr id="45121" name="Group 65"/>
          <p:cNvGrpSpPr>
            <a:grpSpLocks/>
          </p:cNvGrpSpPr>
          <p:nvPr/>
        </p:nvGrpSpPr>
        <p:grpSpPr bwMode="auto">
          <a:xfrm>
            <a:off x="2843213" y="5084763"/>
            <a:ext cx="2986087" cy="981075"/>
            <a:chOff x="1791" y="3203"/>
            <a:chExt cx="1881" cy="618"/>
          </a:xfrm>
        </p:grpSpPr>
        <p:pic>
          <p:nvPicPr>
            <p:cNvPr id="12334" name="Picture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 y="3203"/>
              <a:ext cx="792" cy="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335" name="Picture 56"/>
            <p:cNvPicPr>
              <a:picLocks noChangeAspect="1" noChangeArrowheads="1"/>
            </p:cNvPicPr>
            <p:nvPr/>
          </p:nvPicPr>
          <p:blipFill>
            <a:blip r:embed="rId7" cstate="print">
              <a:extLst>
                <a:ext uri="{28A0092B-C50C-407E-A947-70E740481C1C}">
                  <a14:useLocalDpi xmlns:a14="http://schemas.microsoft.com/office/drawing/2010/main" val="0"/>
                </a:ext>
              </a:extLst>
            </a:blip>
            <a:srcRect t="6474" b="2158"/>
            <a:stretch>
              <a:fillRect/>
            </a:stretch>
          </p:blipFill>
          <p:spPr bwMode="auto">
            <a:xfrm>
              <a:off x="1791" y="3203"/>
              <a:ext cx="741" cy="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36" name="Text Box 62"/>
            <p:cNvSpPr txBox="1">
              <a:spLocks noChangeArrowheads="1"/>
            </p:cNvSpPr>
            <p:nvPr/>
          </p:nvSpPr>
          <p:spPr bwMode="auto">
            <a:xfrm>
              <a:off x="2154" y="3657"/>
              <a:ext cx="532" cy="96"/>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MUVI/GANIL</a:t>
              </a:r>
            </a:p>
          </p:txBody>
        </p:sp>
      </p:grpSp>
      <p:grpSp>
        <p:nvGrpSpPr>
          <p:cNvPr id="45120" name="Group 64"/>
          <p:cNvGrpSpPr>
            <a:grpSpLocks/>
          </p:cNvGrpSpPr>
          <p:nvPr/>
        </p:nvGrpSpPr>
        <p:grpSpPr bwMode="auto">
          <a:xfrm>
            <a:off x="611188" y="4724400"/>
            <a:ext cx="1279525" cy="657225"/>
            <a:chOff x="385" y="2976"/>
            <a:chExt cx="806" cy="414"/>
          </a:xfrm>
        </p:grpSpPr>
        <p:pic>
          <p:nvPicPr>
            <p:cNvPr id="12332" name="Picture 53"/>
            <p:cNvPicPr>
              <a:picLocks noChangeAspect="1" noChangeArrowheads="1"/>
            </p:cNvPicPr>
            <p:nvPr/>
          </p:nvPicPr>
          <p:blipFill>
            <a:blip r:embed="rId8">
              <a:extLst>
                <a:ext uri="{28A0092B-C50C-407E-A947-70E740481C1C}">
                  <a14:useLocalDpi xmlns:a14="http://schemas.microsoft.com/office/drawing/2010/main" val="0"/>
                </a:ext>
              </a:extLst>
            </a:blip>
            <a:srcRect t="2396" r="4539" b="2522"/>
            <a:stretch>
              <a:fillRect/>
            </a:stretch>
          </p:blipFill>
          <p:spPr bwMode="auto">
            <a:xfrm>
              <a:off x="385" y="2976"/>
              <a:ext cx="393" cy="3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33" name="Text Box 63"/>
            <p:cNvSpPr txBox="1">
              <a:spLocks noChangeArrowheads="1"/>
            </p:cNvSpPr>
            <p:nvPr/>
          </p:nvSpPr>
          <p:spPr bwMode="auto">
            <a:xfrm>
              <a:off x="657" y="3294"/>
              <a:ext cx="534" cy="96"/>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MUFEE/IPNO</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repeatCount="2000" accel="50000" decel="50000" fill="hold" grpId="0" nodeType="clickEffect">
                                  <p:stCondLst>
                                    <p:cond delay="0"/>
                                  </p:stCondLst>
                                  <p:childTnLst>
                                    <p:animMotion origin="layout" path="M 0.0007 0.01179 C 0.00156 0.03977 0.00521 0.07214 0.00243 0.10058 C 0.00174 0.10867 -0.00104 0.11607 -0.00243 0.12393 C -0.00364 0.13064 -0.01667 0.13225 -0.01667 0.13225 C -0.01875 0.13526 -0.02153 0.13734 -0.02309 0.14081 C -0.02396 0.14266 -0.02344 0.14543 -0.02465 0.14705 C -0.02743 0.15098 -0.03264 0.14936 -0.03576 0.15353 L -0.03733 0.16832 " pathEditMode="relative" ptsTypes="ffffffAA">
                                      <p:cBhvr>
                                        <p:cTn id="6" dur="5000" fill="hold"/>
                                        <p:tgtEl>
                                          <p:spTgt spid="53312"/>
                                        </p:tgtEl>
                                        <p:attrNameLst>
                                          <p:attrName>ppt_x</p:attrName>
                                          <p:attrName>ppt_y</p:attrName>
                                        </p:attrNameLst>
                                      </p:cBhvr>
                                    </p:animMotion>
                                  </p:childTnLst>
                                </p:cTn>
                              </p:par>
                              <p:par>
                                <p:cTn id="7" presetID="0" presetClass="path" presetSubtype="0" repeatCount="2000" accel="50000" decel="50000" fill="hold" grpId="0" nodeType="withEffect">
                                  <p:stCondLst>
                                    <p:cond delay="0"/>
                                  </p:stCondLst>
                                  <p:childTnLst>
                                    <p:animMotion origin="layout" path="M -8.33333E-7 -0.01064 C 0.00261 0.06289 0.00521 0.13711 0.00799 0.16786 " pathEditMode="relative" rAng="0" ptsTypes="aA">
                                      <p:cBhvr>
                                        <p:cTn id="8" dur="3000" fill="hold"/>
                                        <p:tgtEl>
                                          <p:spTgt spid="53314"/>
                                        </p:tgtEl>
                                        <p:attrNameLst>
                                          <p:attrName>ppt_x</p:attrName>
                                          <p:attrName>ppt_y</p:attrName>
                                        </p:attrNameLst>
                                      </p:cBhvr>
                                      <p:rCtr x="399" y="8925"/>
                                    </p:animMotion>
                                  </p:childTnLst>
                                </p:cTn>
                              </p:par>
                              <p:par>
                                <p:cTn id="9" presetID="0" presetClass="path" presetSubtype="0" repeatCount="2000" accel="50000" decel="50000" fill="hold" grpId="0" nodeType="withEffect">
                                  <p:stCondLst>
                                    <p:cond delay="0"/>
                                  </p:stCondLst>
                                  <p:childTnLst>
                                    <p:animMotion origin="layout" path="M 5.55556E-7 2.71676E-6 C -0.00156 0.01271 -0.00642 0.02381 -0.00625 0.03792 L 0.00642 0.09503 L 0.04444 0.16901 " pathEditMode="relative" ptsTypes="fAAA">
                                      <p:cBhvr>
                                        <p:cTn id="10" dur="2000" fill="hold"/>
                                        <p:tgtEl>
                                          <p:spTgt spid="53315"/>
                                        </p:tgtEl>
                                        <p:attrNameLst>
                                          <p:attrName>ppt_x</p:attrName>
                                          <p:attrName>ppt_y</p:attrName>
                                        </p:attrNameLst>
                                      </p:cBhvr>
                                    </p:animMotion>
                                  </p:childTnLst>
                                </p:cTn>
                              </p:par>
                              <p:par>
                                <p:cTn id="11" presetID="0" presetClass="path" presetSubtype="0" repeatCount="2000" accel="50000" decel="50000" fill="hold" grpId="0" nodeType="withEffect">
                                  <p:stCondLst>
                                    <p:cond delay="0"/>
                                  </p:stCondLst>
                                  <p:childTnLst>
                                    <p:animMotion origin="layout" path="M -5.55556E-7 2.71676E-6 C 0.00018 0.03907 0.00052 0.07815 0.00156 0.09711 C 0.00261 0.11607 0.00226 0.10173 0.00625 0.11399 C 0.01024 0.12624 0.01771 0.14867 0.02535 0.1711 " pathEditMode="relative" ptsTypes="aaaA">
                                      <p:cBhvr>
                                        <p:cTn id="12" dur="1000" fill="hold"/>
                                        <p:tgtEl>
                                          <p:spTgt spid="53316"/>
                                        </p:tgtEl>
                                        <p:attrNameLst>
                                          <p:attrName>ppt_x</p:attrName>
                                          <p:attrName>ppt_y</p:attrName>
                                        </p:attrNameLst>
                                      </p:cBhvr>
                                    </p:animMotion>
                                  </p:childTnLst>
                                </p:cTn>
                              </p:par>
                              <p:par>
                                <p:cTn id="13" presetID="0" presetClass="path" presetSubtype="0" repeatCount="2000" accel="50000" decel="50000" fill="hold" grpId="0" nodeType="withEffect">
                                  <p:stCondLst>
                                    <p:cond delay="0"/>
                                  </p:stCondLst>
                                  <p:childTnLst>
                                    <p:animMotion origin="layout" path="M 0.00851 -0.00069 C 0.01476 0.02289 0.01215 0.05711 0.01024 0.08185 C 0.00972 0.08856 0.00538 0.10081 0.00538 0.10081 C 0.00382 0.12162 0.0059 0.11954 -0.00261 0.13041 C -0.00486 0.13966 -0.00886 0.15006 -0.00886 0.16 " pathEditMode="relative" ptsTypes="ffffA">
                                      <p:cBhvr>
                                        <p:cTn id="14" dur="2000" fill="hold"/>
                                        <p:tgtEl>
                                          <p:spTgt spid="53313"/>
                                        </p:tgtEl>
                                        <p:attrNameLst>
                                          <p:attrName>ppt_x</p:attrName>
                                          <p:attrName>ppt_y</p:attrName>
                                        </p:attrNameLst>
                                      </p:cBhvr>
                                    </p:animMotion>
                                  </p:childTnLst>
                                </p:cTn>
                              </p:par>
                              <p:par>
                                <p:cTn id="15" presetID="0" presetClass="path" presetSubtype="0" repeatCount="2000" accel="50000" decel="50000" fill="hold" grpId="0" nodeType="withEffect">
                                  <p:stCondLst>
                                    <p:cond delay="0"/>
                                  </p:stCondLst>
                                  <p:childTnLst>
                                    <p:animMotion origin="layout" path="M -8.33333E-7 5.72254E-6 C -0.00156 0.02891 -0.00434 0.04532 -0.01111 0.07191 C -0.0125 0.07746 -0.01337 0.08602 -0.0158 0.09087 C -0.01875 0.09688 -0.02135 0.10359 -0.02378 0.11006 C -0.03003 0.12717 -0.03316 0.13249 -0.04288 0.14382 C -0.05417 0.157 -0.04601 0.15238 -0.05555 0.15654 C -0.06024 0.1607 -0.06319 0.16555 -0.06667 0.17133 C -0.06788 0.17318 -0.06823 0.17619 -0.06979 0.17758 C -0.0717 0.1792 -0.07621 0.17966 -0.07621 0.17966 " pathEditMode="relative" ptsTypes="ffffffffA">
                                      <p:cBhvr>
                                        <p:cTn id="16" dur="2000" fill="hold"/>
                                        <p:tgtEl>
                                          <p:spTgt spid="53263"/>
                                        </p:tgtEl>
                                        <p:attrNameLst>
                                          <p:attrName>ppt_x</p:attrName>
                                          <p:attrName>ppt_y</p:attrName>
                                        </p:attrNameLst>
                                      </p:cBhvr>
                                    </p:animMotion>
                                  </p:childTnLst>
                                </p:cTn>
                              </p:par>
                              <p:par>
                                <p:cTn id="17" presetID="0" presetClass="path" presetSubtype="0" repeatCount="2000" accel="50000" decel="50000" fill="hold" grpId="0" nodeType="withEffect">
                                  <p:stCondLst>
                                    <p:cond delay="0"/>
                                  </p:stCondLst>
                                  <p:childTnLst>
                                    <p:animMotion origin="layout" path="M 3.88889E-6 -1.15607E-6 L -0.00781 0.24116 " pathEditMode="relative" ptsTypes="AA">
                                      <p:cBhvr>
                                        <p:cTn id="18" dur="2000" fill="hold"/>
                                        <p:tgtEl>
                                          <p:spTgt spid="53264"/>
                                        </p:tgtEl>
                                        <p:attrNameLst>
                                          <p:attrName>ppt_x</p:attrName>
                                          <p:attrName>ppt_y</p:attrName>
                                        </p:attrNameLst>
                                      </p:cBhvr>
                                    </p:animMotion>
                                  </p:childTnLst>
                                </p:cTn>
                              </p:par>
                              <p:par>
                                <p:cTn id="19" presetID="0" presetClass="path" presetSubtype="0" repeatCount="2000" accel="50000" decel="50000" fill="hold" grpId="0" nodeType="withEffect">
                                  <p:stCondLst>
                                    <p:cond delay="0"/>
                                  </p:stCondLst>
                                  <p:childTnLst>
                                    <p:animMotion origin="layout" path="M -5.55556E-7 3.87283E-6 C 0.00035 0.00393 0.00122 0.01942 0.00313 0.02543 C 0.00591 0.03422 0.00799 0.03884 0.00955 0.04878 C 0.00955 0.04971 0.01007 0.08115 0.01424 0.0867 C 0.02257 0.0978 0.03004 0.10936 0.03802 0.12069 C 0.03855 0.12277 0.03872 0.12508 0.03959 0.12693 C 0.04046 0.12855 0.04219 0.12925 0.04289 0.1311 C 0.04966 0.1489 0.04358 0.14913 0.05712 0.16069 C 0.06094 0.17618 0.05556 0.15861 0.06337 0.17133 C 0.06441 0.17295 0.06407 0.17572 0.06511 0.17757 C 0.06737 0.1815 0.07292 0.18821 0.07292 0.18821 C 0.07483 0.1963 0.07292 0.19375 0.07778 0.19676 " pathEditMode="relative" ptsTypes="fffffffffffA">
                                      <p:cBhvr>
                                        <p:cTn id="20" dur="500" fill="hold"/>
                                        <p:tgtEl>
                                          <p:spTgt spid="53265"/>
                                        </p:tgtEl>
                                        <p:attrNameLst>
                                          <p:attrName>ppt_x</p:attrName>
                                          <p:attrName>ppt_y</p:attrName>
                                        </p:attrNameLst>
                                      </p:cBhvr>
                                    </p:animMotion>
                                  </p:childTnLst>
                                </p:cTn>
                              </p:par>
                              <p:par>
                                <p:cTn id="21" presetID="0" presetClass="path" presetSubtype="0" repeatCount="2000" accel="50000" decel="50000" fill="hold" grpId="0" nodeType="withEffect">
                                  <p:stCondLst>
                                    <p:cond delay="0"/>
                                  </p:stCondLst>
                                  <p:childTnLst>
                                    <p:animMotion origin="layout" path="M 6.94444E-6 -3.3526E-6 C 0.0073 0.05341 -0.01301 0.12995 0.00799 0.17341 C 0.00956 0.1896 0.01164 0.20417 0.01442 0.21989 C 0.01546 0.22544 0.01702 0.23607 0.02067 0.24093 " pathEditMode="relative" ptsTypes="fffA">
                                      <p:cBhvr>
                                        <p:cTn id="22" dur="5000" fill="hold"/>
                                        <p:tgtEl>
                                          <p:spTgt spid="53310"/>
                                        </p:tgtEl>
                                        <p:attrNameLst>
                                          <p:attrName>ppt_x</p:attrName>
                                          <p:attrName>ppt_y</p:attrName>
                                        </p:attrNameLst>
                                      </p:cBhvr>
                                    </p:animMotion>
                                  </p:childTnLst>
                                </p:cTn>
                              </p:par>
                              <p:par>
                                <p:cTn id="23" presetID="0" presetClass="path" presetSubtype="0" repeatCount="2000" accel="50000" decel="50000" fill="hold" grpId="0" nodeType="withEffect">
                                  <p:stCondLst>
                                    <p:cond delay="0"/>
                                  </p:stCondLst>
                                  <p:childTnLst>
                                    <p:animMotion origin="layout" path="M -1.66667E-6 -2.42775E-6 C 0.01059 0.00925 0.00608 0.01966 -0.00173 0.0296 C -0.00555 0.04463 -0.00139 0.02682 -0.00486 0.05711 C -0.00573 0.06497 -0.00694 0.06243 -0.00954 0.06983 C -0.01336 0.08139 -0.0125 0.08578 -0.02066 0.09295 C -0.02829 0.10821 -0.03611 0.12255 -0.04618 0.13526 C -0.0493 0.15284 -0.05191 0.15538 -0.06198 0.16694 C -0.06684 0.17249 -0.07014 0.17989 -0.07465 0.1859 C -0.07708 0.1963 -0.08073 0.20347 -0.08732 0.20925 C -0.08941 0.21711 -0.09218 0.22428 -0.09218 0.2326 " pathEditMode="relative" ptsTypes="fffffffffA">
                                      <p:cBhvr>
                                        <p:cTn id="24" dur="1000" fill="hold"/>
                                        <p:tgtEl>
                                          <p:spTgt spid="53311"/>
                                        </p:tgtEl>
                                        <p:attrNameLst>
                                          <p:attrName>ppt_x</p:attrName>
                                          <p:attrName>ppt_y</p:attrName>
                                        </p:attrNameLst>
                                      </p:cBhvr>
                                    </p:animMotion>
                                  </p:childTnLst>
                                </p:cTn>
                              </p:par>
                              <p:par>
                                <p:cTn id="25" presetID="27" presetClass="emph" presetSubtype="0" repeatCount="17000" fill="remove" grpId="0" nodeType="withEffect">
                                  <p:stCondLst>
                                    <p:cond delay="0"/>
                                  </p:stCondLst>
                                  <p:childTnLst>
                                    <p:animClr clrSpc="rgb" dir="cw">
                                      <p:cBhvr override="childStyle">
                                        <p:cTn id="26" dur="250" autoRev="1" fill="hold"/>
                                        <p:tgtEl>
                                          <p:spTgt spid="53262"/>
                                        </p:tgtEl>
                                        <p:attrNameLst>
                                          <p:attrName>style.color</p:attrName>
                                        </p:attrNameLst>
                                      </p:cBhvr>
                                      <p:to>
                                        <a:srgbClr val="FFFF00"/>
                                      </p:to>
                                    </p:animClr>
                                    <p:animClr clrSpc="rgb" dir="cw">
                                      <p:cBhvr>
                                        <p:cTn id="27" dur="250" autoRev="1" fill="hold"/>
                                        <p:tgtEl>
                                          <p:spTgt spid="53262"/>
                                        </p:tgtEl>
                                        <p:attrNameLst>
                                          <p:attrName>fillcolor</p:attrName>
                                        </p:attrNameLst>
                                      </p:cBhvr>
                                      <p:to>
                                        <a:srgbClr val="FFFF00"/>
                                      </p:to>
                                    </p:animClr>
                                    <p:set>
                                      <p:cBhvr>
                                        <p:cTn id="28" dur="250" autoRev="1" fill="hold"/>
                                        <p:tgtEl>
                                          <p:spTgt spid="53262"/>
                                        </p:tgtEl>
                                        <p:attrNameLst>
                                          <p:attrName>fill.type</p:attrName>
                                        </p:attrNameLst>
                                      </p:cBhvr>
                                      <p:to>
                                        <p:strVal val="solid"/>
                                      </p:to>
                                    </p:set>
                                    <p:set>
                                      <p:cBhvr>
                                        <p:cTn id="29" dur="250" autoRev="1" fill="hold"/>
                                        <p:tgtEl>
                                          <p:spTgt spid="53262"/>
                                        </p:tgtEl>
                                        <p:attrNameLst>
                                          <p:attrName>fill.on</p:attrName>
                                        </p:attrNameLst>
                                      </p:cBhvr>
                                      <p:to>
                                        <p:strVal val="true"/>
                                      </p:to>
                                    </p:set>
                                  </p:childTnLst>
                                  <p:subTnLst>
                                    <p:set>
                                      <p:cBhvr override="childStyle">
                                        <p:cTn dur="1" fill="hold" display="0" masterRel="sameClick" afterEffect="1">
                                          <p:stCondLst>
                                            <p:cond evt="end" delay="0">
                                              <p:tn val="25"/>
                                            </p:cond>
                                          </p:stCondLst>
                                        </p:cTn>
                                        <p:tgtEl>
                                          <p:spTgt spid="53262"/>
                                        </p:tgtEl>
                                        <p:attrNameLst>
                                          <p:attrName>style.visibility</p:attrName>
                                        </p:attrNameLst>
                                      </p:cBhvr>
                                      <p:to>
                                        <p:strVal val="hidden"/>
                                      </p:to>
                                    </p:set>
                                  </p:subTnLst>
                                </p:cTn>
                              </p:par>
                              <p:par>
                                <p:cTn id="30" presetID="23" presetClass="emph" presetSubtype="0" repeatCount="3000" fill="hold" grpId="0" nodeType="withEffect">
                                  <p:stCondLst>
                                    <p:cond delay="500"/>
                                  </p:stCondLst>
                                  <p:childTnLst>
                                    <p:animClr clrSpc="hsl" dir="cw">
                                      <p:cBhvr override="childStyle">
                                        <p:cTn id="31" dur="3000" fill="hold"/>
                                        <p:tgtEl>
                                          <p:spTgt spid="45110"/>
                                        </p:tgtEl>
                                        <p:attrNameLst>
                                          <p:attrName>style.color</p:attrName>
                                        </p:attrNameLst>
                                      </p:cBhvr>
                                      <p:by>
                                        <p:hsl h="10842353" s="0" l="0"/>
                                      </p:by>
                                    </p:animClr>
                                    <p:animClr clrSpc="hsl" dir="cw">
                                      <p:cBhvr>
                                        <p:cTn id="32" dur="3000" fill="hold"/>
                                        <p:tgtEl>
                                          <p:spTgt spid="45110"/>
                                        </p:tgtEl>
                                        <p:attrNameLst>
                                          <p:attrName>fillcolor</p:attrName>
                                        </p:attrNameLst>
                                      </p:cBhvr>
                                      <p:by>
                                        <p:hsl h="10842353" s="0" l="0"/>
                                      </p:by>
                                    </p:animClr>
                                    <p:animClr clrSpc="hsl" dir="cw">
                                      <p:cBhvr>
                                        <p:cTn id="33" dur="3000" fill="hold"/>
                                        <p:tgtEl>
                                          <p:spTgt spid="45110"/>
                                        </p:tgtEl>
                                        <p:attrNameLst>
                                          <p:attrName>stroke.color</p:attrName>
                                        </p:attrNameLst>
                                      </p:cBhvr>
                                      <p:by>
                                        <p:hsl h="10842353" s="0" l="0"/>
                                      </p:by>
                                    </p:animClr>
                                    <p:set>
                                      <p:cBhvr>
                                        <p:cTn id="34" dur="3000" fill="hold"/>
                                        <p:tgtEl>
                                          <p:spTgt spid="45110"/>
                                        </p:tgtEl>
                                        <p:attrNameLst>
                                          <p:attrName>fill.type</p:attrName>
                                        </p:attrNameLst>
                                      </p:cBhvr>
                                      <p:to>
                                        <p:strVal val="solid"/>
                                      </p:to>
                                    </p:set>
                                  </p:childTnLst>
                                </p:cTn>
                              </p:par>
                              <p:par>
                                <p:cTn id="35" presetID="3" presetClass="entr" presetSubtype="10" fill="hold" nodeType="withEffect">
                                  <p:stCondLst>
                                    <p:cond delay="1500"/>
                                  </p:stCondLst>
                                  <p:childTnLst>
                                    <p:set>
                                      <p:cBhvr>
                                        <p:cTn id="36" dur="1" fill="hold">
                                          <p:stCondLst>
                                            <p:cond delay="0"/>
                                          </p:stCondLst>
                                        </p:cTn>
                                        <p:tgtEl>
                                          <p:spTgt spid="45114"/>
                                        </p:tgtEl>
                                        <p:attrNameLst>
                                          <p:attrName>style.visibility</p:attrName>
                                        </p:attrNameLst>
                                      </p:cBhvr>
                                      <p:to>
                                        <p:strVal val="visible"/>
                                      </p:to>
                                    </p:set>
                                    <p:animEffect transition="in" filter="blinds(horizontal)">
                                      <p:cBhvr>
                                        <p:cTn id="37" dur="5000"/>
                                        <p:tgtEl>
                                          <p:spTgt spid="451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45096"/>
                                        </p:tgtEl>
                                        <p:attrNameLst>
                                          <p:attrName>style.visibility</p:attrName>
                                        </p:attrNameLst>
                                      </p:cBhvr>
                                      <p:to>
                                        <p:strVal val="visible"/>
                                      </p:to>
                                    </p:set>
                                    <p:animEffect transition="in" filter="box(out)">
                                      <p:cBhvr>
                                        <p:cTn id="42" dur="500"/>
                                        <p:tgtEl>
                                          <p:spTgt spid="45096"/>
                                        </p:tgtEl>
                                      </p:cBhvr>
                                    </p:animEffect>
                                  </p:childTnLst>
                                </p:cTn>
                              </p:par>
                              <p:par>
                                <p:cTn id="43" presetID="4" presetClass="entr" presetSubtype="32" fill="hold" grpId="0" nodeType="withEffect">
                                  <p:stCondLst>
                                    <p:cond delay="0"/>
                                  </p:stCondLst>
                                  <p:childTnLst>
                                    <p:set>
                                      <p:cBhvr>
                                        <p:cTn id="44" dur="1" fill="hold">
                                          <p:stCondLst>
                                            <p:cond delay="0"/>
                                          </p:stCondLst>
                                        </p:cTn>
                                        <p:tgtEl>
                                          <p:spTgt spid="45104"/>
                                        </p:tgtEl>
                                        <p:attrNameLst>
                                          <p:attrName>style.visibility</p:attrName>
                                        </p:attrNameLst>
                                      </p:cBhvr>
                                      <p:to>
                                        <p:strVal val="visible"/>
                                      </p:to>
                                    </p:set>
                                    <p:animEffect transition="in" filter="box(out)">
                                      <p:cBhvr>
                                        <p:cTn id="45" dur="500"/>
                                        <p:tgtEl>
                                          <p:spTgt spid="4510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8" presetClass="entr" presetSubtype="3" fill="hold" grpId="0" nodeType="clickEffect">
                                  <p:stCondLst>
                                    <p:cond delay="0"/>
                                  </p:stCondLst>
                                  <p:childTnLst>
                                    <p:set>
                                      <p:cBhvr>
                                        <p:cTn id="49" dur="1" fill="hold">
                                          <p:stCondLst>
                                            <p:cond delay="0"/>
                                          </p:stCondLst>
                                        </p:cTn>
                                        <p:tgtEl>
                                          <p:spTgt spid="45100"/>
                                        </p:tgtEl>
                                        <p:attrNameLst>
                                          <p:attrName>style.visibility</p:attrName>
                                        </p:attrNameLst>
                                      </p:cBhvr>
                                      <p:to>
                                        <p:strVal val="visible"/>
                                      </p:to>
                                    </p:set>
                                    <p:animEffect transition="in" filter="strips(upRight)">
                                      <p:cBhvr>
                                        <p:cTn id="50" dur="500"/>
                                        <p:tgtEl>
                                          <p:spTgt spid="4510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8" presetClass="entr" presetSubtype="3" fill="hold" grpId="0" nodeType="clickEffect">
                                  <p:stCondLst>
                                    <p:cond delay="0"/>
                                  </p:stCondLst>
                                  <p:childTnLst>
                                    <p:set>
                                      <p:cBhvr>
                                        <p:cTn id="54" dur="1" fill="hold">
                                          <p:stCondLst>
                                            <p:cond delay="0"/>
                                          </p:stCondLst>
                                        </p:cTn>
                                        <p:tgtEl>
                                          <p:spTgt spid="45101"/>
                                        </p:tgtEl>
                                        <p:attrNameLst>
                                          <p:attrName>style.visibility</p:attrName>
                                        </p:attrNameLst>
                                      </p:cBhvr>
                                      <p:to>
                                        <p:strVal val="visible"/>
                                      </p:to>
                                    </p:set>
                                    <p:animEffect transition="in" filter="strips(upRight)">
                                      <p:cBhvr>
                                        <p:cTn id="55" dur="500"/>
                                        <p:tgtEl>
                                          <p:spTgt spid="45101"/>
                                        </p:tgtEl>
                                      </p:cBhvr>
                                    </p:animEffect>
                                  </p:childTnLst>
                                </p:cTn>
                              </p:par>
                              <p:par>
                                <p:cTn id="56" presetID="18" presetClass="entr" presetSubtype="3" fill="hold" grpId="0" nodeType="withEffect">
                                  <p:stCondLst>
                                    <p:cond delay="0"/>
                                  </p:stCondLst>
                                  <p:childTnLst>
                                    <p:set>
                                      <p:cBhvr>
                                        <p:cTn id="57" dur="1" fill="hold">
                                          <p:stCondLst>
                                            <p:cond delay="0"/>
                                          </p:stCondLst>
                                        </p:cTn>
                                        <p:tgtEl>
                                          <p:spTgt spid="45105"/>
                                        </p:tgtEl>
                                        <p:attrNameLst>
                                          <p:attrName>style.visibility</p:attrName>
                                        </p:attrNameLst>
                                      </p:cBhvr>
                                      <p:to>
                                        <p:strVal val="visible"/>
                                      </p:to>
                                    </p:set>
                                    <p:animEffect transition="in" filter="strips(upRight)">
                                      <p:cBhvr>
                                        <p:cTn id="58" dur="500"/>
                                        <p:tgtEl>
                                          <p:spTgt spid="4510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8" presetClass="entr" presetSubtype="3" fill="hold" grpId="0" nodeType="clickEffect">
                                  <p:stCondLst>
                                    <p:cond delay="0"/>
                                  </p:stCondLst>
                                  <p:childTnLst>
                                    <p:set>
                                      <p:cBhvr>
                                        <p:cTn id="62" dur="1" fill="hold">
                                          <p:stCondLst>
                                            <p:cond delay="0"/>
                                          </p:stCondLst>
                                        </p:cTn>
                                        <p:tgtEl>
                                          <p:spTgt spid="45108"/>
                                        </p:tgtEl>
                                        <p:attrNameLst>
                                          <p:attrName>style.visibility</p:attrName>
                                        </p:attrNameLst>
                                      </p:cBhvr>
                                      <p:to>
                                        <p:strVal val="visible"/>
                                      </p:to>
                                    </p:set>
                                    <p:animEffect transition="in" filter="strips(upRight)">
                                      <p:cBhvr>
                                        <p:cTn id="63" dur="500"/>
                                        <p:tgtEl>
                                          <p:spTgt spid="4510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nodeType="clickEffect">
                                  <p:stCondLst>
                                    <p:cond delay="0"/>
                                  </p:stCondLst>
                                  <p:childTnLst>
                                    <p:set>
                                      <p:cBhvr>
                                        <p:cTn id="67" dur="1" fill="hold">
                                          <p:stCondLst>
                                            <p:cond delay="0"/>
                                          </p:stCondLst>
                                        </p:cTn>
                                        <p:tgtEl>
                                          <p:spTgt spid="45120"/>
                                        </p:tgtEl>
                                        <p:attrNameLst>
                                          <p:attrName>style.visibility</p:attrName>
                                        </p:attrNameLst>
                                      </p:cBhvr>
                                      <p:to>
                                        <p:strVal val="visible"/>
                                      </p:to>
                                    </p:set>
                                    <p:animEffect transition="in" filter="box(out)">
                                      <p:cBhvr>
                                        <p:cTn id="68" dur="500"/>
                                        <p:tgtEl>
                                          <p:spTgt spid="45120"/>
                                        </p:tgtEl>
                                      </p:cBhvr>
                                    </p:animEffect>
                                  </p:childTnLst>
                                </p:cTn>
                              </p:par>
                              <p:par>
                                <p:cTn id="69" presetID="18" presetClass="entr" presetSubtype="3" fill="hold" grpId="0" nodeType="withEffect">
                                  <p:stCondLst>
                                    <p:cond delay="0"/>
                                  </p:stCondLst>
                                  <p:childTnLst>
                                    <p:set>
                                      <p:cBhvr>
                                        <p:cTn id="70" dur="1" fill="hold">
                                          <p:stCondLst>
                                            <p:cond delay="0"/>
                                          </p:stCondLst>
                                        </p:cTn>
                                        <p:tgtEl>
                                          <p:spTgt spid="45116"/>
                                        </p:tgtEl>
                                        <p:attrNameLst>
                                          <p:attrName>style.visibility</p:attrName>
                                        </p:attrNameLst>
                                      </p:cBhvr>
                                      <p:to>
                                        <p:strVal val="visible"/>
                                      </p:to>
                                    </p:set>
                                    <p:animEffect transition="in" filter="strips(upRight)">
                                      <p:cBhvr>
                                        <p:cTn id="71" dur="500"/>
                                        <p:tgtEl>
                                          <p:spTgt spid="4511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 presetClass="entr" presetSubtype="32" fill="hold" nodeType="clickEffect">
                                  <p:stCondLst>
                                    <p:cond delay="0"/>
                                  </p:stCondLst>
                                  <p:childTnLst>
                                    <p:set>
                                      <p:cBhvr>
                                        <p:cTn id="75" dur="1" fill="hold">
                                          <p:stCondLst>
                                            <p:cond delay="0"/>
                                          </p:stCondLst>
                                        </p:cTn>
                                        <p:tgtEl>
                                          <p:spTgt spid="45121"/>
                                        </p:tgtEl>
                                        <p:attrNameLst>
                                          <p:attrName>style.visibility</p:attrName>
                                        </p:attrNameLst>
                                      </p:cBhvr>
                                      <p:to>
                                        <p:strVal val="visible"/>
                                      </p:to>
                                    </p:set>
                                    <p:animEffect transition="in" filter="box(out)">
                                      <p:cBhvr>
                                        <p:cTn id="76" dur="500"/>
                                        <p:tgtEl>
                                          <p:spTgt spid="45121"/>
                                        </p:tgtEl>
                                      </p:cBhvr>
                                    </p:animEffect>
                                  </p:childTnLst>
                                </p:cTn>
                              </p:par>
                              <p:par>
                                <p:cTn id="77" presetID="18" presetClass="entr" presetSubtype="3" fill="hold" grpId="0" nodeType="withEffect">
                                  <p:stCondLst>
                                    <p:cond delay="0"/>
                                  </p:stCondLst>
                                  <p:childTnLst>
                                    <p:set>
                                      <p:cBhvr>
                                        <p:cTn id="78" dur="1" fill="hold">
                                          <p:stCondLst>
                                            <p:cond delay="0"/>
                                          </p:stCondLst>
                                        </p:cTn>
                                        <p:tgtEl>
                                          <p:spTgt spid="45117"/>
                                        </p:tgtEl>
                                        <p:attrNameLst>
                                          <p:attrName>style.visibility</p:attrName>
                                        </p:attrNameLst>
                                      </p:cBhvr>
                                      <p:to>
                                        <p:strVal val="visible"/>
                                      </p:to>
                                    </p:set>
                                    <p:animEffect transition="in" filter="strips(upRight)">
                                      <p:cBhvr>
                                        <p:cTn id="79" dur="500"/>
                                        <p:tgtEl>
                                          <p:spTgt spid="45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3" grpId="0" animBg="1"/>
      <p:bldP spid="53264" grpId="0" animBg="1"/>
      <p:bldP spid="53265" grpId="0" animBg="1"/>
      <p:bldP spid="53310" grpId="0" animBg="1"/>
      <p:bldP spid="53311" grpId="0" animBg="1"/>
      <p:bldP spid="53312" grpId="0" animBg="1"/>
      <p:bldP spid="53313" grpId="0" animBg="1"/>
      <p:bldP spid="53314" grpId="0" animBg="1"/>
      <p:bldP spid="53315" grpId="0" animBg="1"/>
      <p:bldP spid="53316" grpId="0" animBg="1"/>
      <p:bldP spid="53262" grpId="0" animBg="1"/>
      <p:bldP spid="45100" grpId="0" animBg="1"/>
      <p:bldP spid="45101" grpId="0" animBg="1"/>
      <p:bldP spid="45104" grpId="0" animBg="1"/>
      <p:bldP spid="45105" grpId="0" animBg="1"/>
      <p:bldP spid="45108" grpId="0" animBg="1"/>
      <p:bldP spid="45110" grpId="0" animBg="1"/>
      <p:bldP spid="45116" grpId="0"/>
      <p:bldP spid="451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250825" y="260350"/>
            <a:ext cx="62849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3200">
                <a:solidFill>
                  <a:srgbClr val="DC6308"/>
                </a:solidFill>
              </a:rPr>
              <a:t>Correction par Échelle Glissante</a:t>
            </a:r>
          </a:p>
        </p:txBody>
      </p:sp>
      <p:sp>
        <p:nvSpPr>
          <p:cNvPr id="67587" name="Line 6"/>
          <p:cNvSpPr>
            <a:spLocks noChangeShapeType="1"/>
          </p:cNvSpPr>
          <p:nvPr/>
        </p:nvSpPr>
        <p:spPr bwMode="auto">
          <a:xfrm>
            <a:off x="2238375" y="3540125"/>
            <a:ext cx="6477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588" name="Rectangle 8"/>
          <p:cNvSpPr>
            <a:spLocks noChangeArrowheads="1"/>
          </p:cNvSpPr>
          <p:nvPr/>
        </p:nvSpPr>
        <p:spPr bwMode="auto">
          <a:xfrm>
            <a:off x="2886075" y="3035300"/>
            <a:ext cx="504825" cy="1081088"/>
          </a:xfrm>
          <a:prstGeom prst="rect">
            <a:avLst/>
          </a:prstGeom>
          <a:gradFill rotWithShape="1">
            <a:gsLst>
              <a:gs pos="0">
                <a:srgbClr val="FFFF00"/>
              </a:gs>
              <a:gs pos="100000">
                <a:srgbClr val="7676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67589" name="Rectangle 9"/>
          <p:cNvSpPr>
            <a:spLocks noChangeArrowheads="1"/>
          </p:cNvSpPr>
          <p:nvPr/>
        </p:nvSpPr>
        <p:spPr bwMode="auto">
          <a:xfrm>
            <a:off x="4181475" y="2924175"/>
            <a:ext cx="504825" cy="1081088"/>
          </a:xfrm>
          <a:prstGeom prst="rect">
            <a:avLst/>
          </a:prstGeom>
          <a:gradFill rotWithShape="1">
            <a:gsLst>
              <a:gs pos="0">
                <a:srgbClr val="6A0000"/>
              </a:gs>
              <a:gs pos="100000">
                <a:srgbClr val="E400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67590" name="Rectangle 10"/>
          <p:cNvSpPr>
            <a:spLocks noChangeArrowheads="1"/>
          </p:cNvSpPr>
          <p:nvPr/>
        </p:nvSpPr>
        <p:spPr bwMode="auto">
          <a:xfrm>
            <a:off x="2886075" y="4691063"/>
            <a:ext cx="504825" cy="1081087"/>
          </a:xfrm>
          <a:prstGeom prst="rect">
            <a:avLst/>
          </a:prstGeom>
          <a:gradFill rotWithShape="1">
            <a:gsLst>
              <a:gs pos="0">
                <a:srgbClr val="FF66CC"/>
              </a:gs>
              <a:gs pos="100000">
                <a:srgbClr val="762F5E"/>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31755" name="Rectangle 11"/>
          <p:cNvSpPr>
            <a:spLocks noChangeArrowheads="1"/>
          </p:cNvSpPr>
          <p:nvPr/>
        </p:nvSpPr>
        <p:spPr bwMode="auto">
          <a:xfrm>
            <a:off x="3490913" y="5748338"/>
            <a:ext cx="2087562" cy="503237"/>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fr-FR" sz="1800"/>
          </a:p>
        </p:txBody>
      </p:sp>
      <p:sp>
        <p:nvSpPr>
          <p:cNvPr id="67592" name="Rectangle 12"/>
          <p:cNvSpPr>
            <a:spLocks noChangeArrowheads="1"/>
          </p:cNvSpPr>
          <p:nvPr/>
        </p:nvSpPr>
        <p:spPr bwMode="auto">
          <a:xfrm>
            <a:off x="5551488" y="3035300"/>
            <a:ext cx="647700" cy="2663825"/>
          </a:xfrm>
          <a:prstGeom prst="rect">
            <a:avLst/>
          </a:prstGeom>
          <a:gradFill rotWithShape="1">
            <a:gsLst>
              <a:gs pos="0">
                <a:srgbClr val="009900"/>
              </a:gs>
              <a:gs pos="100000">
                <a:srgbClr val="0047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67593" name="Text Box 13"/>
          <p:cNvSpPr txBox="1">
            <a:spLocks noChangeArrowheads="1"/>
          </p:cNvSpPr>
          <p:nvPr/>
        </p:nvSpPr>
        <p:spPr bwMode="auto">
          <a:xfrm>
            <a:off x="3563938" y="5819775"/>
            <a:ext cx="189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Compteur 8 bits</a:t>
            </a:r>
          </a:p>
        </p:txBody>
      </p:sp>
      <p:sp>
        <p:nvSpPr>
          <p:cNvPr id="67594" name="Text Box 14"/>
          <p:cNvSpPr txBox="1">
            <a:spLocks noChangeArrowheads="1"/>
          </p:cNvSpPr>
          <p:nvPr/>
        </p:nvSpPr>
        <p:spPr bwMode="auto">
          <a:xfrm>
            <a:off x="2968625" y="4768850"/>
            <a:ext cx="3508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D</a:t>
            </a:r>
          </a:p>
          <a:p>
            <a:pPr eaLnBrk="1" hangingPunct="1"/>
            <a:r>
              <a:rPr lang="fr-FR" sz="1800"/>
              <a:t>A</a:t>
            </a:r>
          </a:p>
          <a:p>
            <a:pPr eaLnBrk="1" hangingPunct="1"/>
            <a:r>
              <a:rPr lang="fr-FR" sz="1800"/>
              <a:t>C</a:t>
            </a:r>
          </a:p>
        </p:txBody>
      </p:sp>
      <p:sp>
        <p:nvSpPr>
          <p:cNvPr id="67595" name="Text Box 15"/>
          <p:cNvSpPr txBox="1">
            <a:spLocks noChangeArrowheads="1"/>
          </p:cNvSpPr>
          <p:nvPr/>
        </p:nvSpPr>
        <p:spPr bwMode="auto">
          <a:xfrm>
            <a:off x="2968625" y="3132138"/>
            <a:ext cx="3508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a:t>
            </a:r>
          </a:p>
          <a:p>
            <a:pPr eaLnBrk="1" hangingPunct="1"/>
            <a:r>
              <a:rPr lang="fr-FR" sz="1800"/>
              <a:t>D</a:t>
            </a:r>
          </a:p>
          <a:p>
            <a:pPr eaLnBrk="1" hangingPunct="1"/>
            <a:r>
              <a:rPr lang="fr-FR" sz="1800"/>
              <a:t>C</a:t>
            </a:r>
          </a:p>
        </p:txBody>
      </p:sp>
      <p:sp>
        <p:nvSpPr>
          <p:cNvPr id="67596" name="Text Box 16"/>
          <p:cNvSpPr txBox="1">
            <a:spLocks noChangeArrowheads="1"/>
          </p:cNvSpPr>
          <p:nvPr/>
        </p:nvSpPr>
        <p:spPr bwMode="auto">
          <a:xfrm>
            <a:off x="4268788" y="3032125"/>
            <a:ext cx="3397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R</a:t>
            </a:r>
          </a:p>
          <a:p>
            <a:pPr eaLnBrk="1" hangingPunct="1"/>
            <a:r>
              <a:rPr lang="fr-FR" sz="1800">
                <a:solidFill>
                  <a:schemeClr val="bg1"/>
                </a:solidFill>
              </a:rPr>
              <a:t>E</a:t>
            </a:r>
          </a:p>
          <a:p>
            <a:pPr eaLnBrk="1" hangingPunct="1"/>
            <a:r>
              <a:rPr lang="fr-FR" sz="1800">
                <a:solidFill>
                  <a:schemeClr val="bg1"/>
                </a:solidFill>
              </a:rPr>
              <a:t>G</a:t>
            </a:r>
          </a:p>
        </p:txBody>
      </p:sp>
      <p:sp>
        <p:nvSpPr>
          <p:cNvPr id="67597" name="Line 18"/>
          <p:cNvSpPr>
            <a:spLocks noChangeShapeType="1"/>
          </p:cNvSpPr>
          <p:nvPr/>
        </p:nvSpPr>
        <p:spPr bwMode="auto">
          <a:xfrm>
            <a:off x="3390900" y="5267325"/>
            <a:ext cx="2160588"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7598" name="Line 19"/>
          <p:cNvSpPr>
            <a:spLocks noChangeShapeType="1"/>
          </p:cNvSpPr>
          <p:nvPr/>
        </p:nvSpPr>
        <p:spPr bwMode="auto">
          <a:xfrm>
            <a:off x="4398963" y="5267325"/>
            <a:ext cx="0" cy="481013"/>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599" name="Rectangle 20" descr="blanc)"/>
          <p:cNvSpPr>
            <a:spLocks noChangeArrowheads="1"/>
          </p:cNvSpPr>
          <p:nvPr/>
        </p:nvSpPr>
        <p:spPr bwMode="auto">
          <a:xfrm>
            <a:off x="1662113" y="4043363"/>
            <a:ext cx="576262" cy="144462"/>
          </a:xfrm>
          <a:prstGeom prst="rect">
            <a:avLst/>
          </a:prstGeom>
          <a:pattFill prst="dkVert">
            <a:fgClr>
              <a:srgbClr val="E40000"/>
            </a:fgClr>
            <a:bgClr>
              <a:schemeClr val="bg1"/>
            </a:bgClr>
          </a:pattFill>
          <a:ln w="9525">
            <a:solidFill>
              <a:schemeClr val="tx1"/>
            </a:solidFill>
            <a:miter lim="800000"/>
            <a:headEnd/>
            <a:tailEnd/>
          </a:ln>
        </p:spPr>
        <p:txBody>
          <a:bodyPr wrap="none" anchor="ctr"/>
          <a:lstStyle/>
          <a:p>
            <a:endParaRPr lang="fr-FR" sz="1800"/>
          </a:p>
        </p:txBody>
      </p:sp>
      <p:sp>
        <p:nvSpPr>
          <p:cNvPr id="67600" name="Rectangle 21" descr="blanc)"/>
          <p:cNvSpPr>
            <a:spLocks noChangeArrowheads="1"/>
          </p:cNvSpPr>
          <p:nvPr/>
        </p:nvSpPr>
        <p:spPr bwMode="auto">
          <a:xfrm>
            <a:off x="1158875" y="4403725"/>
            <a:ext cx="142875" cy="576263"/>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endParaRPr lang="fr-FR" sz="1800"/>
          </a:p>
        </p:txBody>
      </p:sp>
      <p:sp>
        <p:nvSpPr>
          <p:cNvPr id="67601" name="Rectangle 22" descr="blanc)"/>
          <p:cNvSpPr>
            <a:spLocks noChangeArrowheads="1"/>
          </p:cNvSpPr>
          <p:nvPr/>
        </p:nvSpPr>
        <p:spPr bwMode="auto">
          <a:xfrm>
            <a:off x="1592263" y="4403725"/>
            <a:ext cx="142875" cy="576263"/>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endParaRPr lang="fr-FR" sz="1800"/>
          </a:p>
        </p:txBody>
      </p:sp>
      <p:sp>
        <p:nvSpPr>
          <p:cNvPr id="67602" name="Line 23"/>
          <p:cNvSpPr>
            <a:spLocks noChangeShapeType="1"/>
          </p:cNvSpPr>
          <p:nvPr/>
        </p:nvSpPr>
        <p:spPr bwMode="auto">
          <a:xfrm>
            <a:off x="2598738" y="3540125"/>
            <a:ext cx="0" cy="576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03" name="Line 24"/>
          <p:cNvSpPr>
            <a:spLocks noChangeShapeType="1"/>
          </p:cNvSpPr>
          <p:nvPr/>
        </p:nvSpPr>
        <p:spPr bwMode="auto">
          <a:xfrm flipH="1">
            <a:off x="2238375" y="4116388"/>
            <a:ext cx="3603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04" name="Line 25"/>
          <p:cNvSpPr>
            <a:spLocks noChangeShapeType="1"/>
          </p:cNvSpPr>
          <p:nvPr/>
        </p:nvSpPr>
        <p:spPr bwMode="auto">
          <a:xfrm flipH="1">
            <a:off x="1446213" y="4116388"/>
            <a:ext cx="215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05" name="Line 26"/>
          <p:cNvSpPr>
            <a:spLocks noChangeShapeType="1"/>
          </p:cNvSpPr>
          <p:nvPr/>
        </p:nvSpPr>
        <p:spPr bwMode="auto">
          <a:xfrm flipV="1">
            <a:off x="1230313" y="4259263"/>
            <a:ext cx="0" cy="1444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06" name="Line 27"/>
          <p:cNvSpPr>
            <a:spLocks noChangeShapeType="1"/>
          </p:cNvSpPr>
          <p:nvPr/>
        </p:nvSpPr>
        <p:spPr bwMode="auto">
          <a:xfrm flipV="1">
            <a:off x="1662113" y="4259263"/>
            <a:ext cx="0" cy="1444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07" name="Line 28"/>
          <p:cNvSpPr>
            <a:spLocks noChangeShapeType="1"/>
          </p:cNvSpPr>
          <p:nvPr/>
        </p:nvSpPr>
        <p:spPr bwMode="auto">
          <a:xfrm flipH="1">
            <a:off x="1230313" y="4259263"/>
            <a:ext cx="431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08" name="Line 29"/>
          <p:cNvSpPr>
            <a:spLocks noChangeShapeType="1"/>
          </p:cNvSpPr>
          <p:nvPr/>
        </p:nvSpPr>
        <p:spPr bwMode="auto">
          <a:xfrm>
            <a:off x="1446213" y="4116388"/>
            <a:ext cx="0" cy="142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09" name="Line 32"/>
          <p:cNvSpPr>
            <a:spLocks noChangeShapeType="1"/>
          </p:cNvSpPr>
          <p:nvPr/>
        </p:nvSpPr>
        <p:spPr bwMode="auto">
          <a:xfrm>
            <a:off x="1230313" y="4979988"/>
            <a:ext cx="0" cy="9366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10" name="Line 34"/>
          <p:cNvSpPr>
            <a:spLocks noChangeShapeType="1"/>
          </p:cNvSpPr>
          <p:nvPr/>
        </p:nvSpPr>
        <p:spPr bwMode="auto">
          <a:xfrm>
            <a:off x="1662113" y="4979988"/>
            <a:ext cx="0" cy="2873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11" name="Line 35"/>
          <p:cNvSpPr>
            <a:spLocks noChangeShapeType="1"/>
          </p:cNvSpPr>
          <p:nvPr/>
        </p:nvSpPr>
        <p:spPr bwMode="auto">
          <a:xfrm>
            <a:off x="1662113" y="5267325"/>
            <a:ext cx="12239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12" name="Line 36"/>
          <p:cNvSpPr>
            <a:spLocks noChangeShapeType="1"/>
          </p:cNvSpPr>
          <p:nvPr/>
        </p:nvSpPr>
        <p:spPr bwMode="auto">
          <a:xfrm flipH="1">
            <a:off x="1446213" y="3395663"/>
            <a:ext cx="3603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13" name="Line 41"/>
          <p:cNvSpPr>
            <a:spLocks noChangeShapeType="1"/>
          </p:cNvSpPr>
          <p:nvPr/>
        </p:nvSpPr>
        <p:spPr bwMode="auto">
          <a:xfrm>
            <a:off x="3390900" y="3467100"/>
            <a:ext cx="792163"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7614" name="Line 42"/>
          <p:cNvSpPr>
            <a:spLocks noChangeShapeType="1"/>
          </p:cNvSpPr>
          <p:nvPr/>
        </p:nvSpPr>
        <p:spPr bwMode="auto">
          <a:xfrm>
            <a:off x="4686300" y="3467100"/>
            <a:ext cx="86518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7615" name="Line 43"/>
          <p:cNvSpPr>
            <a:spLocks noChangeShapeType="1"/>
          </p:cNvSpPr>
          <p:nvPr/>
        </p:nvSpPr>
        <p:spPr bwMode="auto">
          <a:xfrm flipV="1">
            <a:off x="6227763" y="4365625"/>
            <a:ext cx="823912" cy="31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67616" name="Group 58"/>
          <p:cNvGrpSpPr>
            <a:grpSpLocks/>
          </p:cNvGrpSpPr>
          <p:nvPr/>
        </p:nvGrpSpPr>
        <p:grpSpPr bwMode="auto">
          <a:xfrm>
            <a:off x="1301750" y="3252788"/>
            <a:ext cx="144463" cy="287337"/>
            <a:chOff x="793" y="1931"/>
            <a:chExt cx="91" cy="181"/>
          </a:xfrm>
        </p:grpSpPr>
        <p:sp>
          <p:nvSpPr>
            <p:cNvPr id="67642" name="Line 37"/>
            <p:cNvSpPr>
              <a:spLocks noChangeShapeType="1"/>
            </p:cNvSpPr>
            <p:nvPr/>
          </p:nvSpPr>
          <p:spPr bwMode="auto">
            <a:xfrm>
              <a:off x="884" y="1931"/>
              <a:ext cx="0" cy="18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43" name="Line 38"/>
            <p:cNvSpPr>
              <a:spLocks noChangeShapeType="1"/>
            </p:cNvSpPr>
            <p:nvPr/>
          </p:nvSpPr>
          <p:spPr bwMode="auto">
            <a:xfrm>
              <a:off x="839" y="1975"/>
              <a:ext cx="0" cy="9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44" name="Line 44"/>
            <p:cNvSpPr>
              <a:spLocks noChangeShapeType="1"/>
            </p:cNvSpPr>
            <p:nvPr/>
          </p:nvSpPr>
          <p:spPr bwMode="auto">
            <a:xfrm flipV="1">
              <a:off x="793" y="1993"/>
              <a:ext cx="0" cy="4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67617" name="Line 45"/>
          <p:cNvSpPr>
            <a:spLocks noChangeShapeType="1"/>
          </p:cNvSpPr>
          <p:nvPr/>
        </p:nvSpPr>
        <p:spPr bwMode="auto">
          <a:xfrm flipV="1">
            <a:off x="1446213" y="3640138"/>
            <a:ext cx="0" cy="5048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18" name="Line 46"/>
          <p:cNvSpPr>
            <a:spLocks noChangeShapeType="1"/>
          </p:cNvSpPr>
          <p:nvPr/>
        </p:nvSpPr>
        <p:spPr bwMode="auto">
          <a:xfrm flipH="1">
            <a:off x="1446213" y="3644900"/>
            <a:ext cx="3603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7619" name="Text Box 48"/>
          <p:cNvSpPr txBox="1">
            <a:spLocks noChangeArrowheads="1"/>
          </p:cNvSpPr>
          <p:nvPr/>
        </p:nvSpPr>
        <p:spPr bwMode="auto">
          <a:xfrm>
            <a:off x="1233488" y="4811713"/>
            <a:ext cx="4286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4000">
                <a:solidFill>
                  <a:srgbClr val="FF0000"/>
                </a:solidFill>
              </a:rPr>
              <a:t>+</a:t>
            </a:r>
          </a:p>
        </p:txBody>
      </p:sp>
      <p:sp>
        <p:nvSpPr>
          <p:cNvPr id="67620" name="Text Box 49"/>
          <p:cNvSpPr txBox="1">
            <a:spLocks noChangeArrowheads="1"/>
          </p:cNvSpPr>
          <p:nvPr/>
        </p:nvSpPr>
        <p:spPr bwMode="auto">
          <a:xfrm>
            <a:off x="5651500" y="3876675"/>
            <a:ext cx="469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5400">
                <a:solidFill>
                  <a:srgbClr val="FF0000"/>
                </a:solidFill>
              </a:rPr>
              <a:t>-</a:t>
            </a:r>
          </a:p>
        </p:txBody>
      </p:sp>
      <p:sp>
        <p:nvSpPr>
          <p:cNvPr id="67621" name="Text Box 54"/>
          <p:cNvSpPr txBox="1">
            <a:spLocks noChangeArrowheads="1"/>
          </p:cNvSpPr>
          <p:nvPr/>
        </p:nvSpPr>
        <p:spPr bwMode="auto">
          <a:xfrm>
            <a:off x="755650" y="968375"/>
            <a:ext cx="7959725" cy="17494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Remarque :</a:t>
            </a:r>
          </a:p>
          <a:p>
            <a:pPr eaLnBrk="1" hangingPunct="1"/>
            <a:r>
              <a:rPr lang="fr-FR" sz="1800"/>
              <a:t>Cette Non Linéarité Différentielle est très néfaste dans notre domaine :</a:t>
            </a:r>
          </a:p>
          <a:p>
            <a:pPr eaLnBrk="1" hangingPunct="1"/>
            <a:r>
              <a:rPr lang="fr-FR" sz="1800"/>
              <a:t>Comme on représente des histogrammes représentant le nombre de fois </a:t>
            </a:r>
          </a:p>
          <a:p>
            <a:pPr eaLnBrk="1" hangingPunct="1"/>
            <a:r>
              <a:rPr lang="fr-FR" sz="1800"/>
              <a:t>où l’énergie a été numérisée pour une voie.</a:t>
            </a:r>
          </a:p>
          <a:p>
            <a:pPr eaLnBrk="1" hangingPunct="1"/>
            <a:r>
              <a:rPr lang="fr-FR" sz="1800"/>
              <a:t>Une mauvaise DNL peut créer des pics parasites ou masquer </a:t>
            </a:r>
          </a:p>
          <a:p>
            <a:pPr eaLnBrk="1" hangingPunct="1"/>
            <a:r>
              <a:rPr lang="fr-FR" sz="1800"/>
              <a:t>des pics caractéristiques</a:t>
            </a:r>
          </a:p>
        </p:txBody>
      </p:sp>
      <p:sp>
        <p:nvSpPr>
          <p:cNvPr id="67622" name="Oval 55"/>
          <p:cNvSpPr>
            <a:spLocks noChangeArrowheads="1"/>
          </p:cNvSpPr>
          <p:nvPr/>
        </p:nvSpPr>
        <p:spPr bwMode="auto">
          <a:xfrm>
            <a:off x="900113" y="5819775"/>
            <a:ext cx="647700" cy="576263"/>
          </a:xfrm>
          <a:prstGeom prst="ellipse">
            <a:avLst/>
          </a:prstGeom>
          <a:gradFill rotWithShape="1">
            <a:gsLst>
              <a:gs pos="0">
                <a:srgbClr val="6A0000"/>
              </a:gs>
              <a:gs pos="100000">
                <a:srgbClr val="E400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67623" name="Text Box 56"/>
          <p:cNvSpPr txBox="1">
            <a:spLocks noChangeArrowheads="1"/>
          </p:cNvSpPr>
          <p:nvPr/>
        </p:nvSpPr>
        <p:spPr bwMode="auto">
          <a:xfrm>
            <a:off x="958850" y="5919788"/>
            <a:ext cx="515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Vin</a:t>
            </a:r>
          </a:p>
        </p:txBody>
      </p:sp>
      <p:sp>
        <p:nvSpPr>
          <p:cNvPr id="67624" name="AutoShape 57"/>
          <p:cNvSpPr>
            <a:spLocks noChangeArrowheads="1"/>
          </p:cNvSpPr>
          <p:nvPr/>
        </p:nvSpPr>
        <p:spPr bwMode="auto">
          <a:xfrm rot="5400000">
            <a:off x="1734344" y="3328194"/>
            <a:ext cx="576262" cy="431800"/>
          </a:xfrm>
          <a:prstGeom prst="triangle">
            <a:avLst>
              <a:gd name="adj" fmla="val 50000"/>
            </a:avLst>
          </a:prstGeom>
          <a:gradFill rotWithShape="1">
            <a:gsLst>
              <a:gs pos="0">
                <a:srgbClr val="004964"/>
              </a:gs>
              <a:gs pos="100000">
                <a:schemeClr val="accent2"/>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6762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1575DDEE-FD33-4A24-AF66-6072115AA2C7}" type="slidenum">
              <a:rPr lang="fr-FR" sz="1200">
                <a:solidFill>
                  <a:schemeClr val="tx1">
                    <a:lumMod val="50000"/>
                    <a:lumOff val="50000"/>
                  </a:schemeClr>
                </a:solidFill>
              </a:rPr>
              <a:pPr algn="r">
                <a:defRPr/>
              </a:pPr>
              <a:t>60</a:t>
            </a:fld>
            <a:endParaRPr lang="fr-FR" sz="1200" dirty="0">
              <a:solidFill>
                <a:schemeClr val="tx1">
                  <a:lumMod val="50000"/>
                  <a:lumOff val="50000"/>
                </a:schemeClr>
              </a:solidFill>
            </a:endParaRPr>
          </a:p>
        </p:txBody>
      </p:sp>
      <p:sp>
        <p:nvSpPr>
          <p:cNvPr id="67627" name="Text Box 51"/>
          <p:cNvSpPr txBox="1">
            <a:spLocks noChangeArrowheads="1"/>
          </p:cNvSpPr>
          <p:nvPr/>
        </p:nvSpPr>
        <p:spPr bwMode="auto">
          <a:xfrm>
            <a:off x="6372225" y="3860800"/>
            <a:ext cx="7191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a:t>X</a:t>
            </a:r>
          </a:p>
        </p:txBody>
      </p:sp>
      <p:grpSp>
        <p:nvGrpSpPr>
          <p:cNvPr id="296004" name="Group 68"/>
          <p:cNvGrpSpPr>
            <a:grpSpLocks/>
          </p:cNvGrpSpPr>
          <p:nvPr/>
        </p:nvGrpSpPr>
        <p:grpSpPr bwMode="auto">
          <a:xfrm>
            <a:off x="6804025" y="2781300"/>
            <a:ext cx="2124075" cy="1560513"/>
            <a:chOff x="4286" y="1752"/>
            <a:chExt cx="1338" cy="983"/>
          </a:xfrm>
        </p:grpSpPr>
        <p:pic>
          <p:nvPicPr>
            <p:cNvPr id="67636" name="Picture 57" descr="dnl-voie3-3v3-171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 y="1933"/>
              <a:ext cx="906"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37" name="Text Box 59"/>
            <p:cNvSpPr txBox="1">
              <a:spLocks noChangeArrowheads="1"/>
            </p:cNvSpPr>
            <p:nvPr/>
          </p:nvSpPr>
          <p:spPr bwMode="auto">
            <a:xfrm>
              <a:off x="4740" y="1752"/>
              <a:ext cx="635" cy="288"/>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a:t>Sans </a:t>
              </a:r>
            </a:p>
          </p:txBody>
        </p:sp>
        <p:sp>
          <p:nvSpPr>
            <p:cNvPr id="67638" name="Line 60"/>
            <p:cNvSpPr>
              <a:spLocks noChangeShapeType="1"/>
            </p:cNvSpPr>
            <p:nvPr/>
          </p:nvSpPr>
          <p:spPr bwMode="auto">
            <a:xfrm>
              <a:off x="4718" y="2550"/>
              <a:ext cx="863"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7639" name="Line 62"/>
            <p:cNvSpPr>
              <a:spLocks noChangeShapeType="1"/>
            </p:cNvSpPr>
            <p:nvPr/>
          </p:nvSpPr>
          <p:spPr bwMode="auto">
            <a:xfrm flipH="1" flipV="1">
              <a:off x="4712" y="1918"/>
              <a:ext cx="0" cy="63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7640" name="Text Box 64"/>
            <p:cNvSpPr txBox="1">
              <a:spLocks noChangeArrowheads="1"/>
            </p:cNvSpPr>
            <p:nvPr/>
          </p:nvSpPr>
          <p:spPr bwMode="auto">
            <a:xfrm>
              <a:off x="5215" y="2523"/>
              <a:ext cx="409"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code</a:t>
              </a:r>
            </a:p>
          </p:txBody>
        </p:sp>
        <p:sp>
          <p:nvSpPr>
            <p:cNvPr id="67641" name="Text Box 66"/>
            <p:cNvSpPr txBox="1">
              <a:spLocks noChangeArrowheads="1"/>
            </p:cNvSpPr>
            <p:nvPr/>
          </p:nvSpPr>
          <p:spPr bwMode="auto">
            <a:xfrm>
              <a:off x="4286" y="1797"/>
              <a:ext cx="500"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Nb coups</a:t>
              </a:r>
            </a:p>
          </p:txBody>
        </p:sp>
      </p:grpSp>
      <p:grpSp>
        <p:nvGrpSpPr>
          <p:cNvPr id="296005" name="Group 69"/>
          <p:cNvGrpSpPr>
            <a:grpSpLocks/>
          </p:cNvGrpSpPr>
          <p:nvPr/>
        </p:nvGrpSpPr>
        <p:grpSpPr bwMode="auto">
          <a:xfrm>
            <a:off x="6804025" y="4470400"/>
            <a:ext cx="2124075" cy="1527175"/>
            <a:chOff x="4286" y="2816"/>
            <a:chExt cx="1338" cy="962"/>
          </a:xfrm>
        </p:grpSpPr>
        <p:pic>
          <p:nvPicPr>
            <p:cNvPr id="67630" name="Picture 56" descr="Dnl_2_4_Diff_11_12_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 y="3037"/>
              <a:ext cx="909"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31" name="Text Box 58"/>
            <p:cNvSpPr txBox="1">
              <a:spLocks noChangeArrowheads="1"/>
            </p:cNvSpPr>
            <p:nvPr/>
          </p:nvSpPr>
          <p:spPr bwMode="auto">
            <a:xfrm>
              <a:off x="4761" y="2816"/>
              <a:ext cx="635" cy="288"/>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a:t>Avec </a:t>
              </a:r>
            </a:p>
          </p:txBody>
        </p:sp>
        <p:sp>
          <p:nvSpPr>
            <p:cNvPr id="67632" name="Line 61"/>
            <p:cNvSpPr>
              <a:spLocks noChangeShapeType="1"/>
            </p:cNvSpPr>
            <p:nvPr/>
          </p:nvSpPr>
          <p:spPr bwMode="auto">
            <a:xfrm>
              <a:off x="4722" y="3600"/>
              <a:ext cx="863"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7633" name="Line 63"/>
            <p:cNvSpPr>
              <a:spLocks noChangeShapeType="1"/>
            </p:cNvSpPr>
            <p:nvPr/>
          </p:nvSpPr>
          <p:spPr bwMode="auto">
            <a:xfrm flipH="1" flipV="1">
              <a:off x="4710" y="2975"/>
              <a:ext cx="0" cy="63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7634" name="Text Box 65"/>
            <p:cNvSpPr txBox="1">
              <a:spLocks noChangeArrowheads="1"/>
            </p:cNvSpPr>
            <p:nvPr/>
          </p:nvSpPr>
          <p:spPr bwMode="auto">
            <a:xfrm>
              <a:off x="5215" y="3566"/>
              <a:ext cx="409"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code</a:t>
              </a:r>
            </a:p>
          </p:txBody>
        </p:sp>
        <p:sp>
          <p:nvSpPr>
            <p:cNvPr id="67635" name="Text Box 67"/>
            <p:cNvSpPr txBox="1">
              <a:spLocks noChangeArrowheads="1"/>
            </p:cNvSpPr>
            <p:nvPr/>
          </p:nvSpPr>
          <p:spPr bwMode="auto">
            <a:xfrm>
              <a:off x="4286" y="2886"/>
              <a:ext cx="500"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Nb coups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96004"/>
                                        </p:tgtEl>
                                        <p:attrNameLst>
                                          <p:attrName>style.visibility</p:attrName>
                                        </p:attrNameLst>
                                      </p:cBhvr>
                                      <p:to>
                                        <p:strVal val="visible"/>
                                      </p:to>
                                    </p:set>
                                    <p:anim calcmode="lin" valueType="num">
                                      <p:cBhvr>
                                        <p:cTn id="7" dur="500" fill="hold"/>
                                        <p:tgtEl>
                                          <p:spTgt spid="296004"/>
                                        </p:tgtEl>
                                        <p:attrNameLst>
                                          <p:attrName>ppt_w</p:attrName>
                                        </p:attrNameLst>
                                      </p:cBhvr>
                                      <p:tavLst>
                                        <p:tav tm="0">
                                          <p:val>
                                            <p:fltVal val="0"/>
                                          </p:val>
                                        </p:tav>
                                        <p:tav tm="100000">
                                          <p:val>
                                            <p:strVal val="#ppt_w"/>
                                          </p:val>
                                        </p:tav>
                                      </p:tavLst>
                                    </p:anim>
                                    <p:anim calcmode="lin" valueType="num">
                                      <p:cBhvr>
                                        <p:cTn id="8" dur="500" fill="hold"/>
                                        <p:tgtEl>
                                          <p:spTgt spid="296004"/>
                                        </p:tgtEl>
                                        <p:attrNameLst>
                                          <p:attrName>ppt_h</p:attrName>
                                        </p:attrNameLst>
                                      </p:cBhvr>
                                      <p:tavLst>
                                        <p:tav tm="0">
                                          <p:val>
                                            <p:fltVal val="0"/>
                                          </p:val>
                                        </p:tav>
                                        <p:tav tm="100000">
                                          <p:val>
                                            <p:strVal val="#ppt_h"/>
                                          </p:val>
                                        </p:tav>
                                      </p:tavLst>
                                    </p:anim>
                                    <p:animEffect transition="in" filter="fade">
                                      <p:cBhvr>
                                        <p:cTn id="9" dur="500"/>
                                        <p:tgtEl>
                                          <p:spTgt spid="29600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96005"/>
                                        </p:tgtEl>
                                        <p:attrNameLst>
                                          <p:attrName>style.visibility</p:attrName>
                                        </p:attrNameLst>
                                      </p:cBhvr>
                                      <p:to>
                                        <p:strVal val="visible"/>
                                      </p:to>
                                    </p:set>
                                    <p:anim calcmode="lin" valueType="num">
                                      <p:cBhvr>
                                        <p:cTn id="14" dur="500" fill="hold"/>
                                        <p:tgtEl>
                                          <p:spTgt spid="296005"/>
                                        </p:tgtEl>
                                        <p:attrNameLst>
                                          <p:attrName>ppt_w</p:attrName>
                                        </p:attrNameLst>
                                      </p:cBhvr>
                                      <p:tavLst>
                                        <p:tav tm="0">
                                          <p:val>
                                            <p:fltVal val="0"/>
                                          </p:val>
                                        </p:tav>
                                        <p:tav tm="100000">
                                          <p:val>
                                            <p:strVal val="#ppt_w"/>
                                          </p:val>
                                        </p:tav>
                                      </p:tavLst>
                                    </p:anim>
                                    <p:anim calcmode="lin" valueType="num">
                                      <p:cBhvr>
                                        <p:cTn id="15" dur="500" fill="hold"/>
                                        <p:tgtEl>
                                          <p:spTgt spid="296005"/>
                                        </p:tgtEl>
                                        <p:attrNameLst>
                                          <p:attrName>ppt_h</p:attrName>
                                        </p:attrNameLst>
                                      </p:cBhvr>
                                      <p:tavLst>
                                        <p:tav tm="0">
                                          <p:val>
                                            <p:fltVal val="0"/>
                                          </p:val>
                                        </p:tav>
                                        <p:tav tm="100000">
                                          <p:val>
                                            <p:strVal val="#ppt_h"/>
                                          </p:val>
                                        </p:tav>
                                      </p:tavLst>
                                    </p:anim>
                                    <p:animEffect transition="in" filter="fade">
                                      <p:cBhvr>
                                        <p:cTn id="16" dur="500"/>
                                        <p:tgtEl>
                                          <p:spTgt spid="2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7"/>
          <p:cNvSpPr txBox="1">
            <a:spLocks noChangeArrowheads="1"/>
          </p:cNvSpPr>
          <p:nvPr/>
        </p:nvSpPr>
        <p:spPr bwMode="auto">
          <a:xfrm>
            <a:off x="5078413" y="1133475"/>
            <a:ext cx="1711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LSB = PE / 2 </a:t>
            </a:r>
            <a:r>
              <a:rPr lang="fr-FR" sz="1800" baseline="30000"/>
              <a:t>N</a:t>
            </a:r>
          </a:p>
        </p:txBody>
      </p:sp>
      <p:sp>
        <p:nvSpPr>
          <p:cNvPr id="283655" name="Text Box 8"/>
          <p:cNvSpPr txBox="1">
            <a:spLocks noChangeArrowheads="1"/>
          </p:cNvSpPr>
          <p:nvPr/>
        </p:nvSpPr>
        <p:spPr bwMode="auto">
          <a:xfrm>
            <a:off x="3605213" y="4941888"/>
            <a:ext cx="5216525" cy="1200150"/>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t>Architecture la plus rapide (comparaison en //)</a:t>
            </a:r>
          </a:p>
          <a:p>
            <a:pPr algn="ctr" eaLnBrk="1" hangingPunct="1"/>
            <a:r>
              <a:rPr lang="fr-FR" sz="1800"/>
              <a:t>Mais le nombre de comparateurs croit ~ 2</a:t>
            </a:r>
            <a:r>
              <a:rPr lang="fr-FR" sz="1800" baseline="30000"/>
              <a:t>N</a:t>
            </a:r>
          </a:p>
          <a:p>
            <a:pPr algn="ctr" eaLnBrk="1" hangingPunct="1"/>
            <a:r>
              <a:rPr lang="fr-FR" sz="1800">
                <a:solidFill>
                  <a:srgbClr val="E40000"/>
                </a:solidFill>
              </a:rPr>
              <a:t>12 bits -&gt; 4095 comparateurs !</a:t>
            </a:r>
          </a:p>
          <a:p>
            <a:pPr algn="ctr" eaLnBrk="1" hangingPunct="1"/>
            <a:r>
              <a:rPr lang="fr-FR" sz="1800"/>
              <a:t>On trouve des Flash ADC  de 8 voire 10 bits</a:t>
            </a:r>
          </a:p>
        </p:txBody>
      </p:sp>
      <p:sp>
        <p:nvSpPr>
          <p:cNvPr id="68612" name="Text Box 10"/>
          <p:cNvSpPr txBox="1">
            <a:spLocks noChangeArrowheads="1"/>
          </p:cNvSpPr>
          <p:nvPr/>
        </p:nvSpPr>
        <p:spPr bwMode="auto">
          <a:xfrm>
            <a:off x="5078413" y="1500188"/>
            <a:ext cx="2374900" cy="650875"/>
          </a:xfrm>
          <a:prstGeom prst="rect">
            <a:avLst/>
          </a:prstGeom>
          <a:noFill/>
          <a:ln w="9525">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2</a:t>
            </a:r>
            <a:r>
              <a:rPr lang="fr-FR" sz="1800" baseline="30000">
                <a:solidFill>
                  <a:srgbClr val="E40000"/>
                </a:solidFill>
              </a:rPr>
              <a:t>N</a:t>
            </a:r>
            <a:r>
              <a:rPr lang="fr-FR" sz="1800">
                <a:solidFill>
                  <a:srgbClr val="E40000"/>
                </a:solidFill>
              </a:rPr>
              <a:t> – 1 comparateurs</a:t>
            </a:r>
          </a:p>
          <a:p>
            <a:pPr eaLnBrk="1" hangingPunct="1"/>
            <a:r>
              <a:rPr lang="fr-FR" sz="1800">
                <a:solidFill>
                  <a:srgbClr val="E40000"/>
                </a:solidFill>
              </a:rPr>
              <a:t>2</a:t>
            </a:r>
            <a:r>
              <a:rPr lang="fr-FR" sz="1800" baseline="30000">
                <a:solidFill>
                  <a:srgbClr val="E40000"/>
                </a:solidFill>
              </a:rPr>
              <a:t>N</a:t>
            </a:r>
            <a:r>
              <a:rPr lang="fr-FR" sz="1800">
                <a:solidFill>
                  <a:srgbClr val="E40000"/>
                </a:solidFill>
              </a:rPr>
              <a:t> Résistances</a:t>
            </a:r>
          </a:p>
        </p:txBody>
      </p:sp>
      <p:sp>
        <p:nvSpPr>
          <p:cNvPr id="68613" name="AutoShape 12"/>
          <p:cNvSpPr>
            <a:spLocks noChangeArrowheads="1"/>
          </p:cNvSpPr>
          <p:nvPr/>
        </p:nvSpPr>
        <p:spPr bwMode="auto">
          <a:xfrm rot="5400000">
            <a:off x="1974850" y="919163"/>
            <a:ext cx="430213" cy="503237"/>
          </a:xfrm>
          <a:prstGeom prst="triangle">
            <a:avLst>
              <a:gd name="adj" fmla="val 50000"/>
            </a:avLst>
          </a:prstGeom>
          <a:gradFill rotWithShape="1">
            <a:gsLst>
              <a:gs pos="0">
                <a:srgbClr val="6A0000"/>
              </a:gs>
              <a:gs pos="100000">
                <a:srgbClr val="E40000"/>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68614" name="Rectangle 18" descr="blanc)"/>
          <p:cNvSpPr>
            <a:spLocks noChangeArrowheads="1"/>
          </p:cNvSpPr>
          <p:nvPr/>
        </p:nvSpPr>
        <p:spPr bwMode="auto">
          <a:xfrm>
            <a:off x="1290638" y="884238"/>
            <a:ext cx="142875" cy="287337"/>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pPr algn="ctr"/>
            <a:endParaRPr lang="fr-FR" sz="1800"/>
          </a:p>
        </p:txBody>
      </p:sp>
      <p:sp>
        <p:nvSpPr>
          <p:cNvPr id="68615" name="Line 22"/>
          <p:cNvSpPr>
            <a:spLocks noChangeShapeType="1"/>
          </p:cNvSpPr>
          <p:nvPr/>
        </p:nvSpPr>
        <p:spPr bwMode="auto">
          <a:xfrm>
            <a:off x="1362075" y="73977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16" name="Line 23"/>
          <p:cNvSpPr>
            <a:spLocks noChangeShapeType="1"/>
          </p:cNvSpPr>
          <p:nvPr/>
        </p:nvSpPr>
        <p:spPr bwMode="auto">
          <a:xfrm flipH="1">
            <a:off x="1362075" y="1314450"/>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17" name="Line 24"/>
          <p:cNvSpPr>
            <a:spLocks noChangeShapeType="1"/>
          </p:cNvSpPr>
          <p:nvPr/>
        </p:nvSpPr>
        <p:spPr bwMode="auto">
          <a:xfrm>
            <a:off x="1362075" y="117157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18" name="Line 28"/>
          <p:cNvSpPr>
            <a:spLocks noChangeShapeType="1"/>
          </p:cNvSpPr>
          <p:nvPr/>
        </p:nvSpPr>
        <p:spPr bwMode="auto">
          <a:xfrm flipH="1">
            <a:off x="1362075" y="1893888"/>
            <a:ext cx="5762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19" name="Line 29"/>
          <p:cNvSpPr>
            <a:spLocks noChangeShapeType="1"/>
          </p:cNvSpPr>
          <p:nvPr/>
        </p:nvSpPr>
        <p:spPr bwMode="auto">
          <a:xfrm flipH="1">
            <a:off x="1736725" y="1677988"/>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0" name="Line 30"/>
          <p:cNvSpPr>
            <a:spLocks noChangeShapeType="1"/>
          </p:cNvSpPr>
          <p:nvPr/>
        </p:nvSpPr>
        <p:spPr bwMode="auto">
          <a:xfrm>
            <a:off x="1362075" y="1893888"/>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1" name="Line 31"/>
          <p:cNvSpPr>
            <a:spLocks noChangeShapeType="1"/>
          </p:cNvSpPr>
          <p:nvPr/>
        </p:nvSpPr>
        <p:spPr bwMode="auto">
          <a:xfrm flipH="1">
            <a:off x="1362075" y="2468563"/>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2" name="Line 32"/>
          <p:cNvSpPr>
            <a:spLocks noChangeShapeType="1"/>
          </p:cNvSpPr>
          <p:nvPr/>
        </p:nvSpPr>
        <p:spPr bwMode="auto">
          <a:xfrm>
            <a:off x="1362075" y="2325688"/>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3" name="Line 36"/>
          <p:cNvSpPr>
            <a:spLocks noChangeShapeType="1"/>
          </p:cNvSpPr>
          <p:nvPr/>
        </p:nvSpPr>
        <p:spPr bwMode="auto">
          <a:xfrm flipH="1">
            <a:off x="1362075" y="3048000"/>
            <a:ext cx="5762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4" name="Line 37"/>
          <p:cNvSpPr>
            <a:spLocks noChangeShapeType="1"/>
          </p:cNvSpPr>
          <p:nvPr/>
        </p:nvSpPr>
        <p:spPr bwMode="auto">
          <a:xfrm flipH="1">
            <a:off x="1735138" y="2832100"/>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5" name="Line 38"/>
          <p:cNvSpPr>
            <a:spLocks noChangeShapeType="1"/>
          </p:cNvSpPr>
          <p:nvPr/>
        </p:nvSpPr>
        <p:spPr bwMode="auto">
          <a:xfrm>
            <a:off x="1362075" y="304800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6" name="Line 39"/>
          <p:cNvSpPr>
            <a:spLocks noChangeShapeType="1"/>
          </p:cNvSpPr>
          <p:nvPr/>
        </p:nvSpPr>
        <p:spPr bwMode="auto">
          <a:xfrm flipH="1">
            <a:off x="1362075" y="3622675"/>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7" name="Line 40"/>
          <p:cNvSpPr>
            <a:spLocks noChangeShapeType="1"/>
          </p:cNvSpPr>
          <p:nvPr/>
        </p:nvSpPr>
        <p:spPr bwMode="auto">
          <a:xfrm>
            <a:off x="1362075" y="347980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8" name="Line 44"/>
          <p:cNvSpPr>
            <a:spLocks noChangeShapeType="1"/>
          </p:cNvSpPr>
          <p:nvPr/>
        </p:nvSpPr>
        <p:spPr bwMode="auto">
          <a:xfrm flipH="1">
            <a:off x="1362075" y="4202113"/>
            <a:ext cx="5762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29" name="Line 45"/>
          <p:cNvSpPr>
            <a:spLocks noChangeShapeType="1"/>
          </p:cNvSpPr>
          <p:nvPr/>
        </p:nvSpPr>
        <p:spPr bwMode="auto">
          <a:xfrm flipH="1">
            <a:off x="1736725" y="3986213"/>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0" name="Line 46"/>
          <p:cNvSpPr>
            <a:spLocks noChangeShapeType="1"/>
          </p:cNvSpPr>
          <p:nvPr/>
        </p:nvSpPr>
        <p:spPr bwMode="auto">
          <a:xfrm>
            <a:off x="1362075" y="42021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1" name="Line 47"/>
          <p:cNvSpPr>
            <a:spLocks noChangeShapeType="1"/>
          </p:cNvSpPr>
          <p:nvPr/>
        </p:nvSpPr>
        <p:spPr bwMode="auto">
          <a:xfrm flipH="1">
            <a:off x="1362075" y="4776788"/>
            <a:ext cx="5762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2" name="Line 48"/>
          <p:cNvSpPr>
            <a:spLocks noChangeShapeType="1"/>
          </p:cNvSpPr>
          <p:nvPr/>
        </p:nvSpPr>
        <p:spPr bwMode="auto">
          <a:xfrm>
            <a:off x="1362075" y="46339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3" name="Line 50"/>
          <p:cNvSpPr>
            <a:spLocks noChangeShapeType="1"/>
          </p:cNvSpPr>
          <p:nvPr/>
        </p:nvSpPr>
        <p:spPr bwMode="auto">
          <a:xfrm flipH="1">
            <a:off x="1362075" y="3619500"/>
            <a:ext cx="5762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4" name="Line 51"/>
          <p:cNvSpPr>
            <a:spLocks noChangeShapeType="1"/>
          </p:cNvSpPr>
          <p:nvPr/>
        </p:nvSpPr>
        <p:spPr bwMode="auto">
          <a:xfrm>
            <a:off x="1362075" y="361950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5" name="Line 52"/>
          <p:cNvSpPr>
            <a:spLocks noChangeShapeType="1"/>
          </p:cNvSpPr>
          <p:nvPr/>
        </p:nvSpPr>
        <p:spPr bwMode="auto">
          <a:xfrm>
            <a:off x="1362075" y="405130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6" name="Line 54"/>
          <p:cNvSpPr>
            <a:spLocks noChangeShapeType="1"/>
          </p:cNvSpPr>
          <p:nvPr/>
        </p:nvSpPr>
        <p:spPr bwMode="auto">
          <a:xfrm flipH="1">
            <a:off x="1362075" y="2466975"/>
            <a:ext cx="5762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7" name="Line 55"/>
          <p:cNvSpPr>
            <a:spLocks noChangeShapeType="1"/>
          </p:cNvSpPr>
          <p:nvPr/>
        </p:nvSpPr>
        <p:spPr bwMode="auto">
          <a:xfrm>
            <a:off x="1362075" y="246697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8" name="Line 56"/>
          <p:cNvSpPr>
            <a:spLocks noChangeShapeType="1"/>
          </p:cNvSpPr>
          <p:nvPr/>
        </p:nvSpPr>
        <p:spPr bwMode="auto">
          <a:xfrm>
            <a:off x="1362075" y="289877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39" name="Line 58"/>
          <p:cNvSpPr>
            <a:spLocks noChangeShapeType="1"/>
          </p:cNvSpPr>
          <p:nvPr/>
        </p:nvSpPr>
        <p:spPr bwMode="auto">
          <a:xfrm flipH="1">
            <a:off x="1362075" y="1314450"/>
            <a:ext cx="5762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0" name="Line 59"/>
          <p:cNvSpPr>
            <a:spLocks noChangeShapeType="1"/>
          </p:cNvSpPr>
          <p:nvPr/>
        </p:nvSpPr>
        <p:spPr bwMode="auto">
          <a:xfrm>
            <a:off x="1362075" y="131445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1" name="Line 60"/>
          <p:cNvSpPr>
            <a:spLocks noChangeShapeType="1"/>
          </p:cNvSpPr>
          <p:nvPr/>
        </p:nvSpPr>
        <p:spPr bwMode="auto">
          <a:xfrm>
            <a:off x="1362075" y="174625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2" name="Line 61"/>
          <p:cNvSpPr>
            <a:spLocks noChangeShapeType="1"/>
          </p:cNvSpPr>
          <p:nvPr/>
        </p:nvSpPr>
        <p:spPr bwMode="auto">
          <a:xfrm flipH="1">
            <a:off x="1722438" y="1098550"/>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3" name="Line 62"/>
          <p:cNvSpPr>
            <a:spLocks noChangeShapeType="1"/>
          </p:cNvSpPr>
          <p:nvPr/>
        </p:nvSpPr>
        <p:spPr bwMode="auto">
          <a:xfrm flipH="1">
            <a:off x="1736725" y="2251075"/>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4" name="Line 63"/>
          <p:cNvSpPr>
            <a:spLocks noChangeShapeType="1"/>
          </p:cNvSpPr>
          <p:nvPr/>
        </p:nvSpPr>
        <p:spPr bwMode="auto">
          <a:xfrm flipH="1">
            <a:off x="1736725" y="3403600"/>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5" name="Line 64"/>
          <p:cNvSpPr>
            <a:spLocks noChangeShapeType="1"/>
          </p:cNvSpPr>
          <p:nvPr/>
        </p:nvSpPr>
        <p:spPr bwMode="auto">
          <a:xfrm flipH="1">
            <a:off x="1736725" y="4556125"/>
            <a:ext cx="215900"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6" name="Line 65"/>
          <p:cNvSpPr>
            <a:spLocks noChangeShapeType="1"/>
          </p:cNvSpPr>
          <p:nvPr/>
        </p:nvSpPr>
        <p:spPr bwMode="auto">
          <a:xfrm>
            <a:off x="1735138" y="1100138"/>
            <a:ext cx="0" cy="424815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7" name="Line 66"/>
          <p:cNvSpPr>
            <a:spLocks noChangeShapeType="1"/>
          </p:cNvSpPr>
          <p:nvPr/>
        </p:nvSpPr>
        <p:spPr bwMode="auto">
          <a:xfrm flipH="1">
            <a:off x="714375" y="5334000"/>
            <a:ext cx="1008063" cy="0"/>
          </a:xfrm>
          <a:prstGeom prst="line">
            <a:avLst/>
          </a:prstGeom>
          <a:noFill/>
          <a:ln w="38100">
            <a:solidFill>
              <a:srgbClr val="E4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48" name="Line 69"/>
          <p:cNvSpPr>
            <a:spLocks noChangeShapeType="1"/>
          </p:cNvSpPr>
          <p:nvPr/>
        </p:nvSpPr>
        <p:spPr bwMode="auto">
          <a:xfrm>
            <a:off x="1362075" y="477202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68649" name="Group 70"/>
          <p:cNvGrpSpPr>
            <a:grpSpLocks/>
          </p:cNvGrpSpPr>
          <p:nvPr/>
        </p:nvGrpSpPr>
        <p:grpSpPr bwMode="auto">
          <a:xfrm>
            <a:off x="1146175" y="5637213"/>
            <a:ext cx="431800" cy="142875"/>
            <a:chOff x="3288" y="2750"/>
            <a:chExt cx="272" cy="90"/>
          </a:xfrm>
        </p:grpSpPr>
        <p:sp>
          <p:nvSpPr>
            <p:cNvPr id="68746" name="Line 71"/>
            <p:cNvSpPr>
              <a:spLocks noChangeShapeType="1"/>
            </p:cNvSpPr>
            <p:nvPr/>
          </p:nvSpPr>
          <p:spPr bwMode="auto">
            <a:xfrm>
              <a:off x="3288" y="2750"/>
              <a:ext cx="27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747" name="Line 72"/>
            <p:cNvSpPr>
              <a:spLocks noChangeShapeType="1"/>
            </p:cNvSpPr>
            <p:nvPr/>
          </p:nvSpPr>
          <p:spPr bwMode="auto">
            <a:xfrm>
              <a:off x="3334" y="2795"/>
              <a:ext cx="181"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748" name="Line 73"/>
            <p:cNvSpPr>
              <a:spLocks noChangeShapeType="1"/>
            </p:cNvSpPr>
            <p:nvPr/>
          </p:nvSpPr>
          <p:spPr bwMode="auto">
            <a:xfrm flipV="1">
              <a:off x="3379" y="2840"/>
              <a:ext cx="9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68650" name="Line 74"/>
          <p:cNvSpPr>
            <a:spLocks noChangeShapeType="1"/>
          </p:cNvSpPr>
          <p:nvPr/>
        </p:nvSpPr>
        <p:spPr bwMode="auto">
          <a:xfrm>
            <a:off x="1362075" y="5203825"/>
            <a:ext cx="0" cy="4333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51" name="Text Box 75"/>
          <p:cNvSpPr txBox="1">
            <a:spLocks noChangeArrowheads="1"/>
          </p:cNvSpPr>
          <p:nvPr/>
        </p:nvSpPr>
        <p:spPr bwMode="auto">
          <a:xfrm>
            <a:off x="1125538" y="40481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10V</a:t>
            </a:r>
          </a:p>
        </p:txBody>
      </p:sp>
      <p:sp>
        <p:nvSpPr>
          <p:cNvPr id="68652" name="Text Box 76"/>
          <p:cNvSpPr txBox="1">
            <a:spLocks noChangeArrowheads="1"/>
          </p:cNvSpPr>
          <p:nvPr/>
        </p:nvSpPr>
        <p:spPr bwMode="auto">
          <a:xfrm>
            <a:off x="889000" y="4918075"/>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1K</a:t>
            </a:r>
          </a:p>
        </p:txBody>
      </p:sp>
      <p:sp>
        <p:nvSpPr>
          <p:cNvPr id="68653" name="Text Box 77"/>
          <p:cNvSpPr txBox="1">
            <a:spLocks noChangeArrowheads="1"/>
          </p:cNvSpPr>
          <p:nvPr/>
        </p:nvSpPr>
        <p:spPr bwMode="auto">
          <a:xfrm>
            <a:off x="889000" y="4343400"/>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1K</a:t>
            </a:r>
          </a:p>
        </p:txBody>
      </p:sp>
      <p:sp>
        <p:nvSpPr>
          <p:cNvPr id="68654" name="Text Box 78"/>
          <p:cNvSpPr txBox="1">
            <a:spLocks noChangeArrowheads="1"/>
          </p:cNvSpPr>
          <p:nvPr/>
        </p:nvSpPr>
        <p:spPr bwMode="auto">
          <a:xfrm>
            <a:off x="889000" y="3768725"/>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1K</a:t>
            </a:r>
          </a:p>
        </p:txBody>
      </p:sp>
      <p:sp>
        <p:nvSpPr>
          <p:cNvPr id="68655" name="Text Box 79"/>
          <p:cNvSpPr txBox="1">
            <a:spLocks noChangeArrowheads="1"/>
          </p:cNvSpPr>
          <p:nvPr/>
        </p:nvSpPr>
        <p:spPr bwMode="auto">
          <a:xfrm>
            <a:off x="889000" y="3194050"/>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1K</a:t>
            </a:r>
          </a:p>
        </p:txBody>
      </p:sp>
      <p:sp>
        <p:nvSpPr>
          <p:cNvPr id="68656" name="Text Box 80"/>
          <p:cNvSpPr txBox="1">
            <a:spLocks noChangeArrowheads="1"/>
          </p:cNvSpPr>
          <p:nvPr/>
        </p:nvSpPr>
        <p:spPr bwMode="auto">
          <a:xfrm>
            <a:off x="889000" y="2619375"/>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1K</a:t>
            </a:r>
          </a:p>
        </p:txBody>
      </p:sp>
      <p:sp>
        <p:nvSpPr>
          <p:cNvPr id="68657" name="Text Box 81"/>
          <p:cNvSpPr txBox="1">
            <a:spLocks noChangeArrowheads="1"/>
          </p:cNvSpPr>
          <p:nvPr/>
        </p:nvSpPr>
        <p:spPr bwMode="auto">
          <a:xfrm>
            <a:off x="889000" y="2044700"/>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1K</a:t>
            </a:r>
          </a:p>
        </p:txBody>
      </p:sp>
      <p:sp>
        <p:nvSpPr>
          <p:cNvPr id="68658" name="Text Box 82"/>
          <p:cNvSpPr txBox="1">
            <a:spLocks noChangeArrowheads="1"/>
          </p:cNvSpPr>
          <p:nvPr/>
        </p:nvSpPr>
        <p:spPr bwMode="auto">
          <a:xfrm>
            <a:off x="889000" y="1470025"/>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1K</a:t>
            </a:r>
          </a:p>
        </p:txBody>
      </p:sp>
      <p:sp>
        <p:nvSpPr>
          <p:cNvPr id="68659" name="Text Box 83"/>
          <p:cNvSpPr txBox="1">
            <a:spLocks noChangeArrowheads="1"/>
          </p:cNvSpPr>
          <p:nvPr/>
        </p:nvSpPr>
        <p:spPr bwMode="auto">
          <a:xfrm>
            <a:off x="889000" y="895350"/>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3K</a:t>
            </a:r>
          </a:p>
        </p:txBody>
      </p:sp>
      <p:grpSp>
        <p:nvGrpSpPr>
          <p:cNvPr id="68660" name="Group 255"/>
          <p:cNvGrpSpPr>
            <a:grpSpLocks/>
          </p:cNvGrpSpPr>
          <p:nvPr/>
        </p:nvGrpSpPr>
        <p:grpSpPr bwMode="auto">
          <a:xfrm>
            <a:off x="1362075" y="1100138"/>
            <a:ext cx="344488" cy="3702050"/>
            <a:chOff x="748" y="755"/>
            <a:chExt cx="217" cy="2332"/>
          </a:xfrm>
        </p:grpSpPr>
        <p:sp>
          <p:nvSpPr>
            <p:cNvPr id="68739" name="Text Box 84"/>
            <p:cNvSpPr txBox="1">
              <a:spLocks noChangeArrowheads="1"/>
            </p:cNvSpPr>
            <p:nvPr/>
          </p:nvSpPr>
          <p:spPr bwMode="auto">
            <a:xfrm>
              <a:off x="748" y="2933"/>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1V</a:t>
              </a:r>
            </a:p>
          </p:txBody>
        </p:sp>
        <p:sp>
          <p:nvSpPr>
            <p:cNvPr id="68740" name="Text Box 85"/>
            <p:cNvSpPr txBox="1">
              <a:spLocks noChangeArrowheads="1"/>
            </p:cNvSpPr>
            <p:nvPr/>
          </p:nvSpPr>
          <p:spPr bwMode="auto">
            <a:xfrm>
              <a:off x="748" y="2570"/>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2V</a:t>
              </a:r>
            </a:p>
          </p:txBody>
        </p:sp>
        <p:sp>
          <p:nvSpPr>
            <p:cNvPr id="68741" name="Text Box 86"/>
            <p:cNvSpPr txBox="1">
              <a:spLocks noChangeArrowheads="1"/>
            </p:cNvSpPr>
            <p:nvPr/>
          </p:nvSpPr>
          <p:spPr bwMode="auto">
            <a:xfrm>
              <a:off x="748" y="2207"/>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3V</a:t>
              </a:r>
            </a:p>
          </p:txBody>
        </p:sp>
        <p:sp>
          <p:nvSpPr>
            <p:cNvPr id="68742" name="Text Box 87"/>
            <p:cNvSpPr txBox="1">
              <a:spLocks noChangeArrowheads="1"/>
            </p:cNvSpPr>
            <p:nvPr/>
          </p:nvSpPr>
          <p:spPr bwMode="auto">
            <a:xfrm>
              <a:off x="748" y="1844"/>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4V</a:t>
              </a:r>
            </a:p>
          </p:txBody>
        </p:sp>
        <p:sp>
          <p:nvSpPr>
            <p:cNvPr id="68743" name="Text Box 88"/>
            <p:cNvSpPr txBox="1">
              <a:spLocks noChangeArrowheads="1"/>
            </p:cNvSpPr>
            <p:nvPr/>
          </p:nvSpPr>
          <p:spPr bwMode="auto">
            <a:xfrm>
              <a:off x="748" y="1481"/>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5V</a:t>
              </a:r>
            </a:p>
          </p:txBody>
        </p:sp>
        <p:sp>
          <p:nvSpPr>
            <p:cNvPr id="68744" name="Text Box 89"/>
            <p:cNvSpPr txBox="1">
              <a:spLocks noChangeArrowheads="1"/>
            </p:cNvSpPr>
            <p:nvPr/>
          </p:nvSpPr>
          <p:spPr bwMode="auto">
            <a:xfrm>
              <a:off x="748" y="1118"/>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6V</a:t>
              </a:r>
            </a:p>
          </p:txBody>
        </p:sp>
        <p:sp>
          <p:nvSpPr>
            <p:cNvPr id="68745" name="Text Box 90"/>
            <p:cNvSpPr txBox="1">
              <a:spLocks noChangeArrowheads="1"/>
            </p:cNvSpPr>
            <p:nvPr/>
          </p:nvSpPr>
          <p:spPr bwMode="auto">
            <a:xfrm>
              <a:off x="748" y="755"/>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7V</a:t>
              </a:r>
            </a:p>
          </p:txBody>
        </p:sp>
      </p:grpSp>
      <p:sp>
        <p:nvSpPr>
          <p:cNvPr id="68661" name="Rectangle 91"/>
          <p:cNvSpPr>
            <a:spLocks noChangeArrowheads="1"/>
          </p:cNvSpPr>
          <p:nvPr/>
        </p:nvSpPr>
        <p:spPr bwMode="auto">
          <a:xfrm>
            <a:off x="2801938" y="1027113"/>
            <a:ext cx="865187" cy="3817937"/>
          </a:xfrm>
          <a:prstGeom prst="rect">
            <a:avLst/>
          </a:prstGeom>
          <a:gradFill rotWithShape="1">
            <a:gsLst>
              <a:gs pos="0">
                <a:srgbClr val="FFFF00"/>
              </a:gs>
              <a:gs pos="100000">
                <a:srgbClr val="7676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68662" name="Text Box 92"/>
          <p:cNvSpPr txBox="1">
            <a:spLocks noChangeArrowheads="1"/>
          </p:cNvSpPr>
          <p:nvPr/>
        </p:nvSpPr>
        <p:spPr bwMode="auto">
          <a:xfrm rot="-5400000">
            <a:off x="2670969" y="2577307"/>
            <a:ext cx="12017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Décodeur</a:t>
            </a:r>
          </a:p>
          <a:p>
            <a:pPr eaLnBrk="1" hangingPunct="1"/>
            <a:r>
              <a:rPr lang="fr-FR" sz="1800"/>
              <a:t>7 vers 3</a:t>
            </a:r>
          </a:p>
        </p:txBody>
      </p:sp>
      <p:sp>
        <p:nvSpPr>
          <p:cNvPr id="68663" name="Line 93"/>
          <p:cNvSpPr>
            <a:spLocks noChangeShapeType="1"/>
          </p:cNvSpPr>
          <p:nvPr/>
        </p:nvSpPr>
        <p:spPr bwMode="auto">
          <a:xfrm>
            <a:off x="2441575" y="1171575"/>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64" name="Line 94"/>
          <p:cNvSpPr>
            <a:spLocks noChangeShapeType="1"/>
          </p:cNvSpPr>
          <p:nvPr/>
        </p:nvSpPr>
        <p:spPr bwMode="auto">
          <a:xfrm>
            <a:off x="2441575" y="1747838"/>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65" name="Line 95"/>
          <p:cNvSpPr>
            <a:spLocks noChangeShapeType="1"/>
          </p:cNvSpPr>
          <p:nvPr/>
        </p:nvSpPr>
        <p:spPr bwMode="auto">
          <a:xfrm>
            <a:off x="2441575" y="2366963"/>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66" name="Line 96"/>
          <p:cNvSpPr>
            <a:spLocks noChangeShapeType="1"/>
          </p:cNvSpPr>
          <p:nvPr/>
        </p:nvSpPr>
        <p:spPr bwMode="auto">
          <a:xfrm>
            <a:off x="2441575" y="2900363"/>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67" name="Line 97"/>
          <p:cNvSpPr>
            <a:spLocks noChangeShapeType="1"/>
          </p:cNvSpPr>
          <p:nvPr/>
        </p:nvSpPr>
        <p:spPr bwMode="auto">
          <a:xfrm>
            <a:off x="2441575" y="3476625"/>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68" name="Line 98"/>
          <p:cNvSpPr>
            <a:spLocks noChangeShapeType="1"/>
          </p:cNvSpPr>
          <p:nvPr/>
        </p:nvSpPr>
        <p:spPr bwMode="auto">
          <a:xfrm>
            <a:off x="2441575" y="4052888"/>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69" name="Line 99"/>
          <p:cNvSpPr>
            <a:spLocks noChangeShapeType="1"/>
          </p:cNvSpPr>
          <p:nvPr/>
        </p:nvSpPr>
        <p:spPr bwMode="auto">
          <a:xfrm>
            <a:off x="2441575" y="4629150"/>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70" name="Line 100"/>
          <p:cNvSpPr>
            <a:spLocks noChangeShapeType="1"/>
          </p:cNvSpPr>
          <p:nvPr/>
        </p:nvSpPr>
        <p:spPr bwMode="auto">
          <a:xfrm>
            <a:off x="3667125" y="2900363"/>
            <a:ext cx="43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71" name="Line 101"/>
          <p:cNvSpPr>
            <a:spLocks noChangeShapeType="1"/>
          </p:cNvSpPr>
          <p:nvPr/>
        </p:nvSpPr>
        <p:spPr bwMode="auto">
          <a:xfrm>
            <a:off x="3667125" y="3403600"/>
            <a:ext cx="43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8672" name="Line 102"/>
          <p:cNvSpPr>
            <a:spLocks noChangeShapeType="1"/>
          </p:cNvSpPr>
          <p:nvPr/>
        </p:nvSpPr>
        <p:spPr bwMode="auto">
          <a:xfrm>
            <a:off x="3667125" y="2395538"/>
            <a:ext cx="43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aphicFrame>
        <p:nvGraphicFramePr>
          <p:cNvPr id="68673" name="Object 234"/>
          <p:cNvGraphicFramePr>
            <a:graphicFrameLocks noChangeAspect="1"/>
          </p:cNvGraphicFramePr>
          <p:nvPr/>
        </p:nvGraphicFramePr>
        <p:xfrm>
          <a:off x="4643438" y="2205038"/>
          <a:ext cx="4065587" cy="2039937"/>
        </p:xfrm>
        <a:graphic>
          <a:graphicData uri="http://schemas.openxmlformats.org/presentationml/2006/ole">
            <mc:AlternateContent xmlns:mc="http://schemas.openxmlformats.org/markup-compatibility/2006">
              <mc:Choice xmlns:v="urn:schemas-microsoft-com:vml" Requires="v">
                <p:oleObj spid="_x0000_s68778" name="Feuille de calcul" r:id="rId4" imgW="2886151" imgH="1467002" progId="Excel.Sheet.8">
                  <p:embed/>
                </p:oleObj>
              </mc:Choice>
              <mc:Fallback>
                <p:oleObj name="Feuille de calcul" r:id="rId4" imgW="2886151" imgH="1467002" progId="Excel.Sheet.8">
                  <p:embed/>
                  <p:pic>
                    <p:nvPicPr>
                      <p:cNvPr id="0" name="Object 2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2205038"/>
                        <a:ext cx="4065587" cy="203993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674" name="Text Box 235"/>
          <p:cNvSpPr txBox="1">
            <a:spLocks noChangeArrowheads="1"/>
          </p:cNvSpPr>
          <p:nvPr/>
        </p:nvSpPr>
        <p:spPr bwMode="auto">
          <a:xfrm>
            <a:off x="2759075" y="1030288"/>
            <a:ext cx="388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I7</a:t>
            </a:r>
          </a:p>
        </p:txBody>
      </p:sp>
      <p:sp>
        <p:nvSpPr>
          <p:cNvPr id="68675" name="Text Box 236"/>
          <p:cNvSpPr txBox="1">
            <a:spLocks noChangeArrowheads="1"/>
          </p:cNvSpPr>
          <p:nvPr/>
        </p:nvSpPr>
        <p:spPr bwMode="auto">
          <a:xfrm>
            <a:off x="2759075" y="1606550"/>
            <a:ext cx="388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I6</a:t>
            </a:r>
          </a:p>
        </p:txBody>
      </p:sp>
      <p:sp>
        <p:nvSpPr>
          <p:cNvPr id="68676" name="Text Box 237"/>
          <p:cNvSpPr txBox="1">
            <a:spLocks noChangeArrowheads="1"/>
          </p:cNvSpPr>
          <p:nvPr/>
        </p:nvSpPr>
        <p:spPr bwMode="auto">
          <a:xfrm>
            <a:off x="2759075" y="2182813"/>
            <a:ext cx="388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I5</a:t>
            </a:r>
          </a:p>
        </p:txBody>
      </p:sp>
      <p:sp>
        <p:nvSpPr>
          <p:cNvPr id="68677" name="Text Box 238"/>
          <p:cNvSpPr txBox="1">
            <a:spLocks noChangeArrowheads="1"/>
          </p:cNvSpPr>
          <p:nvPr/>
        </p:nvSpPr>
        <p:spPr bwMode="auto">
          <a:xfrm>
            <a:off x="2759075" y="2759075"/>
            <a:ext cx="388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I4</a:t>
            </a:r>
          </a:p>
        </p:txBody>
      </p:sp>
      <p:sp>
        <p:nvSpPr>
          <p:cNvPr id="68678" name="Text Box 239"/>
          <p:cNvSpPr txBox="1">
            <a:spLocks noChangeArrowheads="1"/>
          </p:cNvSpPr>
          <p:nvPr/>
        </p:nvSpPr>
        <p:spPr bwMode="auto">
          <a:xfrm>
            <a:off x="2759075" y="3335338"/>
            <a:ext cx="388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I3</a:t>
            </a:r>
          </a:p>
        </p:txBody>
      </p:sp>
      <p:sp>
        <p:nvSpPr>
          <p:cNvPr id="68679" name="Text Box 240"/>
          <p:cNvSpPr txBox="1">
            <a:spLocks noChangeArrowheads="1"/>
          </p:cNvSpPr>
          <p:nvPr/>
        </p:nvSpPr>
        <p:spPr bwMode="auto">
          <a:xfrm>
            <a:off x="2759075" y="3911600"/>
            <a:ext cx="388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I2</a:t>
            </a:r>
          </a:p>
        </p:txBody>
      </p:sp>
      <p:sp>
        <p:nvSpPr>
          <p:cNvPr id="68680" name="Text Box 241"/>
          <p:cNvSpPr txBox="1">
            <a:spLocks noChangeArrowheads="1"/>
          </p:cNvSpPr>
          <p:nvPr/>
        </p:nvSpPr>
        <p:spPr bwMode="auto">
          <a:xfrm>
            <a:off x="2759075" y="4487863"/>
            <a:ext cx="360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t>I1</a:t>
            </a:r>
          </a:p>
        </p:txBody>
      </p:sp>
      <p:sp>
        <p:nvSpPr>
          <p:cNvPr id="68681" name="Text Box 242"/>
          <p:cNvSpPr txBox="1">
            <a:spLocks noChangeArrowheads="1"/>
          </p:cNvSpPr>
          <p:nvPr/>
        </p:nvSpPr>
        <p:spPr bwMode="auto">
          <a:xfrm>
            <a:off x="4078288" y="2205038"/>
            <a:ext cx="322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C</a:t>
            </a:r>
          </a:p>
        </p:txBody>
      </p:sp>
      <p:sp>
        <p:nvSpPr>
          <p:cNvPr id="68682" name="Text Box 243"/>
          <p:cNvSpPr txBox="1">
            <a:spLocks noChangeArrowheads="1"/>
          </p:cNvSpPr>
          <p:nvPr/>
        </p:nvSpPr>
        <p:spPr bwMode="auto">
          <a:xfrm>
            <a:off x="4098925" y="2708275"/>
            <a:ext cx="3286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B</a:t>
            </a:r>
          </a:p>
        </p:txBody>
      </p:sp>
      <p:sp>
        <p:nvSpPr>
          <p:cNvPr id="68683" name="Text Box 244"/>
          <p:cNvSpPr txBox="1">
            <a:spLocks noChangeArrowheads="1"/>
          </p:cNvSpPr>
          <p:nvPr/>
        </p:nvSpPr>
        <p:spPr bwMode="auto">
          <a:xfrm>
            <a:off x="4068763" y="3213100"/>
            <a:ext cx="3508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a:t>
            </a:r>
          </a:p>
        </p:txBody>
      </p:sp>
      <p:sp>
        <p:nvSpPr>
          <p:cNvPr id="68684" name="AutoShape 248"/>
          <p:cNvSpPr>
            <a:spLocks noChangeArrowheads="1"/>
          </p:cNvSpPr>
          <p:nvPr/>
        </p:nvSpPr>
        <p:spPr bwMode="auto">
          <a:xfrm rot="5400000">
            <a:off x="1990726" y="1492250"/>
            <a:ext cx="430212" cy="503237"/>
          </a:xfrm>
          <a:prstGeom prst="triangle">
            <a:avLst>
              <a:gd name="adj" fmla="val 50000"/>
            </a:avLst>
          </a:prstGeom>
          <a:gradFill rotWithShape="1">
            <a:gsLst>
              <a:gs pos="0">
                <a:srgbClr val="6A0000"/>
              </a:gs>
              <a:gs pos="100000">
                <a:srgbClr val="E40000"/>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68685" name="AutoShape 249"/>
          <p:cNvSpPr>
            <a:spLocks noChangeArrowheads="1"/>
          </p:cNvSpPr>
          <p:nvPr/>
        </p:nvSpPr>
        <p:spPr bwMode="auto">
          <a:xfrm rot="5400000">
            <a:off x="1992313" y="2108200"/>
            <a:ext cx="430212" cy="503238"/>
          </a:xfrm>
          <a:prstGeom prst="triangle">
            <a:avLst>
              <a:gd name="adj" fmla="val 50000"/>
            </a:avLst>
          </a:prstGeom>
          <a:gradFill rotWithShape="1">
            <a:gsLst>
              <a:gs pos="0">
                <a:srgbClr val="6A0000"/>
              </a:gs>
              <a:gs pos="100000">
                <a:srgbClr val="E40000"/>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68686" name="AutoShape 250"/>
          <p:cNvSpPr>
            <a:spLocks noChangeArrowheads="1"/>
          </p:cNvSpPr>
          <p:nvPr/>
        </p:nvSpPr>
        <p:spPr bwMode="auto">
          <a:xfrm rot="5400000">
            <a:off x="1993900" y="2652713"/>
            <a:ext cx="430213" cy="503237"/>
          </a:xfrm>
          <a:prstGeom prst="triangle">
            <a:avLst>
              <a:gd name="adj" fmla="val 50000"/>
            </a:avLst>
          </a:prstGeom>
          <a:gradFill rotWithShape="1">
            <a:gsLst>
              <a:gs pos="0">
                <a:srgbClr val="6A0000"/>
              </a:gs>
              <a:gs pos="100000">
                <a:srgbClr val="E40000"/>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68687" name="AutoShape 251"/>
          <p:cNvSpPr>
            <a:spLocks noChangeArrowheads="1"/>
          </p:cNvSpPr>
          <p:nvPr/>
        </p:nvSpPr>
        <p:spPr bwMode="auto">
          <a:xfrm rot="5400000">
            <a:off x="1995488" y="3225800"/>
            <a:ext cx="430212" cy="503238"/>
          </a:xfrm>
          <a:prstGeom prst="triangle">
            <a:avLst>
              <a:gd name="adj" fmla="val 50000"/>
            </a:avLst>
          </a:prstGeom>
          <a:gradFill rotWithShape="1">
            <a:gsLst>
              <a:gs pos="0">
                <a:srgbClr val="6A0000"/>
              </a:gs>
              <a:gs pos="100000">
                <a:srgbClr val="E40000"/>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68688" name="AutoShape 252"/>
          <p:cNvSpPr>
            <a:spLocks noChangeArrowheads="1"/>
          </p:cNvSpPr>
          <p:nvPr/>
        </p:nvSpPr>
        <p:spPr bwMode="auto">
          <a:xfrm rot="5400000">
            <a:off x="1997076" y="3784600"/>
            <a:ext cx="430212" cy="503237"/>
          </a:xfrm>
          <a:prstGeom prst="triangle">
            <a:avLst>
              <a:gd name="adj" fmla="val 50000"/>
            </a:avLst>
          </a:prstGeom>
          <a:gradFill rotWithShape="1">
            <a:gsLst>
              <a:gs pos="0">
                <a:srgbClr val="6A0000"/>
              </a:gs>
              <a:gs pos="100000">
                <a:srgbClr val="E40000"/>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68689" name="AutoShape 253"/>
          <p:cNvSpPr>
            <a:spLocks noChangeArrowheads="1"/>
          </p:cNvSpPr>
          <p:nvPr/>
        </p:nvSpPr>
        <p:spPr bwMode="auto">
          <a:xfrm rot="5400000">
            <a:off x="1984376" y="4371975"/>
            <a:ext cx="430212" cy="503237"/>
          </a:xfrm>
          <a:prstGeom prst="triangle">
            <a:avLst>
              <a:gd name="adj" fmla="val 50000"/>
            </a:avLst>
          </a:prstGeom>
          <a:gradFill rotWithShape="1">
            <a:gsLst>
              <a:gs pos="0">
                <a:srgbClr val="6A0000"/>
              </a:gs>
              <a:gs pos="100000">
                <a:srgbClr val="E40000"/>
              </a:gs>
            </a:gsLst>
            <a:path path="shape">
              <a:fillToRect l="50000" t="50000" r="50000" b="50000"/>
            </a:path>
          </a:gradFill>
          <a:ln w="9525">
            <a:solidFill>
              <a:schemeClr val="tx1"/>
            </a:solidFill>
            <a:miter lim="800000"/>
            <a:headEnd/>
            <a:tailEnd/>
          </a:ln>
        </p:spPr>
        <p:txBody>
          <a:bodyPr rot="10800000" vert="eaVert" wrap="none" anchor="ctr"/>
          <a:lstStyle/>
          <a:p>
            <a:endParaRPr lang="fr-FR" sz="1800"/>
          </a:p>
        </p:txBody>
      </p:sp>
      <p:sp>
        <p:nvSpPr>
          <p:cNvPr id="68690" name="Oval 254"/>
          <p:cNvSpPr>
            <a:spLocks noChangeArrowheads="1"/>
          </p:cNvSpPr>
          <p:nvPr/>
        </p:nvSpPr>
        <p:spPr bwMode="auto">
          <a:xfrm>
            <a:off x="215900" y="5076825"/>
            <a:ext cx="539750" cy="503238"/>
          </a:xfrm>
          <a:prstGeom prst="ellipse">
            <a:avLst/>
          </a:prstGeom>
          <a:gradFill rotWithShape="1">
            <a:gsLst>
              <a:gs pos="0">
                <a:srgbClr val="6A0000"/>
              </a:gs>
              <a:gs pos="100000">
                <a:srgbClr val="E400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68691" name="Text Box 67"/>
          <p:cNvSpPr txBox="1">
            <a:spLocks noChangeArrowheads="1"/>
          </p:cNvSpPr>
          <p:nvPr/>
        </p:nvSpPr>
        <p:spPr bwMode="auto">
          <a:xfrm>
            <a:off x="198438" y="5146675"/>
            <a:ext cx="515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Vin</a:t>
            </a:r>
          </a:p>
        </p:txBody>
      </p:sp>
      <p:sp>
        <p:nvSpPr>
          <p:cNvPr id="68692" name="Text Box 256"/>
          <p:cNvSpPr txBox="1">
            <a:spLocks noChangeArrowheads="1"/>
          </p:cNvSpPr>
          <p:nvPr/>
        </p:nvSpPr>
        <p:spPr bwMode="auto">
          <a:xfrm>
            <a:off x="684213" y="115888"/>
            <a:ext cx="84597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a:solidFill>
                  <a:srgbClr val="DC6308"/>
                </a:solidFill>
              </a:rPr>
              <a:t>Flash ADC : exemple avec N = 3 bits</a:t>
            </a:r>
          </a:p>
        </p:txBody>
      </p:sp>
      <p:sp>
        <p:nvSpPr>
          <p:cNvPr id="68693" name="Rectangle 257" descr="blanc)"/>
          <p:cNvSpPr>
            <a:spLocks noChangeArrowheads="1"/>
          </p:cNvSpPr>
          <p:nvPr/>
        </p:nvSpPr>
        <p:spPr bwMode="auto">
          <a:xfrm>
            <a:off x="1292225" y="1457325"/>
            <a:ext cx="142875" cy="287338"/>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pPr algn="ctr"/>
            <a:endParaRPr lang="fr-FR" sz="1800"/>
          </a:p>
        </p:txBody>
      </p:sp>
      <p:sp>
        <p:nvSpPr>
          <p:cNvPr id="68694" name="Rectangle 258" descr="blanc)"/>
          <p:cNvSpPr>
            <a:spLocks noChangeArrowheads="1"/>
          </p:cNvSpPr>
          <p:nvPr/>
        </p:nvSpPr>
        <p:spPr bwMode="auto">
          <a:xfrm>
            <a:off x="1293813" y="2030413"/>
            <a:ext cx="142875" cy="287337"/>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pPr algn="ctr"/>
            <a:endParaRPr lang="fr-FR" sz="1800"/>
          </a:p>
        </p:txBody>
      </p:sp>
      <p:sp>
        <p:nvSpPr>
          <p:cNvPr id="68695" name="Rectangle 259" descr="blanc)"/>
          <p:cNvSpPr>
            <a:spLocks noChangeArrowheads="1"/>
          </p:cNvSpPr>
          <p:nvPr/>
        </p:nvSpPr>
        <p:spPr bwMode="auto">
          <a:xfrm>
            <a:off x="1295400" y="2603500"/>
            <a:ext cx="142875" cy="287338"/>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pPr algn="ctr"/>
            <a:endParaRPr lang="fr-FR" sz="1800"/>
          </a:p>
        </p:txBody>
      </p:sp>
      <p:sp>
        <p:nvSpPr>
          <p:cNvPr id="68696" name="Rectangle 260" descr="blanc)"/>
          <p:cNvSpPr>
            <a:spLocks noChangeArrowheads="1"/>
          </p:cNvSpPr>
          <p:nvPr/>
        </p:nvSpPr>
        <p:spPr bwMode="auto">
          <a:xfrm>
            <a:off x="1296988" y="3176588"/>
            <a:ext cx="142875" cy="287337"/>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pPr algn="ctr"/>
            <a:endParaRPr lang="fr-FR" sz="1800"/>
          </a:p>
        </p:txBody>
      </p:sp>
      <p:sp>
        <p:nvSpPr>
          <p:cNvPr id="68697" name="Rectangle 261" descr="blanc)"/>
          <p:cNvSpPr>
            <a:spLocks noChangeArrowheads="1"/>
          </p:cNvSpPr>
          <p:nvPr/>
        </p:nvSpPr>
        <p:spPr bwMode="auto">
          <a:xfrm>
            <a:off x="1298575" y="3749675"/>
            <a:ext cx="142875" cy="287338"/>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pPr algn="ctr"/>
            <a:endParaRPr lang="fr-FR" sz="1800"/>
          </a:p>
        </p:txBody>
      </p:sp>
      <p:sp>
        <p:nvSpPr>
          <p:cNvPr id="68698" name="Rectangle 262" descr="blanc)"/>
          <p:cNvSpPr>
            <a:spLocks noChangeArrowheads="1"/>
          </p:cNvSpPr>
          <p:nvPr/>
        </p:nvSpPr>
        <p:spPr bwMode="auto">
          <a:xfrm>
            <a:off x="1300163" y="4322763"/>
            <a:ext cx="142875" cy="287337"/>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pPr algn="ctr"/>
            <a:endParaRPr lang="fr-FR" sz="1800"/>
          </a:p>
        </p:txBody>
      </p:sp>
      <p:sp>
        <p:nvSpPr>
          <p:cNvPr id="68699" name="Rectangle 263" descr="blanc)"/>
          <p:cNvSpPr>
            <a:spLocks noChangeArrowheads="1"/>
          </p:cNvSpPr>
          <p:nvPr/>
        </p:nvSpPr>
        <p:spPr bwMode="auto">
          <a:xfrm>
            <a:off x="1301750" y="4910138"/>
            <a:ext cx="142875" cy="287337"/>
          </a:xfrm>
          <a:prstGeom prst="rect">
            <a:avLst/>
          </a:prstGeom>
          <a:pattFill prst="dkHorz">
            <a:fgClr>
              <a:srgbClr val="E40000"/>
            </a:fgClr>
            <a:bgClr>
              <a:schemeClr val="bg1"/>
            </a:bgClr>
          </a:pattFill>
          <a:ln w="9525">
            <a:solidFill>
              <a:schemeClr val="tx1"/>
            </a:solidFill>
            <a:miter lim="800000"/>
            <a:headEnd/>
            <a:tailEnd/>
          </a:ln>
        </p:spPr>
        <p:txBody>
          <a:bodyPr wrap="none" anchor="ctr"/>
          <a:lstStyle/>
          <a:p>
            <a:pPr algn="ctr"/>
            <a:endParaRPr lang="fr-FR" sz="1800"/>
          </a:p>
        </p:txBody>
      </p:sp>
      <p:grpSp>
        <p:nvGrpSpPr>
          <p:cNvPr id="68700" name="Group 266"/>
          <p:cNvGrpSpPr>
            <a:grpSpLocks/>
          </p:cNvGrpSpPr>
          <p:nvPr/>
        </p:nvGrpSpPr>
        <p:grpSpPr bwMode="auto">
          <a:xfrm>
            <a:off x="1706563" y="4295775"/>
            <a:ext cx="293687" cy="763588"/>
            <a:chOff x="1075" y="2904"/>
            <a:chExt cx="185" cy="481"/>
          </a:xfrm>
        </p:grpSpPr>
        <p:sp>
          <p:nvSpPr>
            <p:cNvPr id="68737" name="Text Box 264"/>
            <p:cNvSpPr txBox="1">
              <a:spLocks noChangeArrowheads="1"/>
            </p:cNvSpPr>
            <p:nvPr/>
          </p:nvSpPr>
          <p:spPr bwMode="auto">
            <a:xfrm>
              <a:off x="1075" y="3154"/>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68738" name="Text Box 265"/>
            <p:cNvSpPr txBox="1">
              <a:spLocks noChangeArrowheads="1"/>
            </p:cNvSpPr>
            <p:nvPr/>
          </p:nvSpPr>
          <p:spPr bwMode="auto">
            <a:xfrm>
              <a:off x="1080" y="2904"/>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a:t>
              </a:r>
            </a:p>
          </p:txBody>
        </p:sp>
      </p:grpSp>
      <p:grpSp>
        <p:nvGrpSpPr>
          <p:cNvPr id="68701" name="Group 267"/>
          <p:cNvGrpSpPr>
            <a:grpSpLocks/>
          </p:cNvGrpSpPr>
          <p:nvPr/>
        </p:nvGrpSpPr>
        <p:grpSpPr bwMode="auto">
          <a:xfrm>
            <a:off x="1708150" y="3725863"/>
            <a:ext cx="293688" cy="763587"/>
            <a:chOff x="1075" y="2904"/>
            <a:chExt cx="185" cy="481"/>
          </a:xfrm>
        </p:grpSpPr>
        <p:sp>
          <p:nvSpPr>
            <p:cNvPr id="68735" name="Text Box 268"/>
            <p:cNvSpPr txBox="1">
              <a:spLocks noChangeArrowheads="1"/>
            </p:cNvSpPr>
            <p:nvPr/>
          </p:nvSpPr>
          <p:spPr bwMode="auto">
            <a:xfrm>
              <a:off x="1075" y="3154"/>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68736" name="Text Box 269"/>
            <p:cNvSpPr txBox="1">
              <a:spLocks noChangeArrowheads="1"/>
            </p:cNvSpPr>
            <p:nvPr/>
          </p:nvSpPr>
          <p:spPr bwMode="auto">
            <a:xfrm>
              <a:off x="1080" y="2904"/>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a:t>
              </a:r>
            </a:p>
          </p:txBody>
        </p:sp>
      </p:grpSp>
      <p:grpSp>
        <p:nvGrpSpPr>
          <p:cNvPr id="68702" name="Group 270"/>
          <p:cNvGrpSpPr>
            <a:grpSpLocks/>
          </p:cNvGrpSpPr>
          <p:nvPr/>
        </p:nvGrpSpPr>
        <p:grpSpPr bwMode="auto">
          <a:xfrm>
            <a:off x="1709738" y="3155950"/>
            <a:ext cx="293687" cy="763588"/>
            <a:chOff x="1075" y="2904"/>
            <a:chExt cx="185" cy="481"/>
          </a:xfrm>
        </p:grpSpPr>
        <p:sp>
          <p:nvSpPr>
            <p:cNvPr id="68733" name="Text Box 271"/>
            <p:cNvSpPr txBox="1">
              <a:spLocks noChangeArrowheads="1"/>
            </p:cNvSpPr>
            <p:nvPr/>
          </p:nvSpPr>
          <p:spPr bwMode="auto">
            <a:xfrm>
              <a:off x="1075" y="3154"/>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68734" name="Text Box 272"/>
            <p:cNvSpPr txBox="1">
              <a:spLocks noChangeArrowheads="1"/>
            </p:cNvSpPr>
            <p:nvPr/>
          </p:nvSpPr>
          <p:spPr bwMode="auto">
            <a:xfrm>
              <a:off x="1080" y="2904"/>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a:t>
              </a:r>
            </a:p>
          </p:txBody>
        </p:sp>
      </p:grpSp>
      <p:grpSp>
        <p:nvGrpSpPr>
          <p:cNvPr id="68703" name="Group 273"/>
          <p:cNvGrpSpPr>
            <a:grpSpLocks/>
          </p:cNvGrpSpPr>
          <p:nvPr/>
        </p:nvGrpSpPr>
        <p:grpSpPr bwMode="auto">
          <a:xfrm>
            <a:off x="1711325" y="2586038"/>
            <a:ext cx="293688" cy="763587"/>
            <a:chOff x="1075" y="2904"/>
            <a:chExt cx="185" cy="481"/>
          </a:xfrm>
        </p:grpSpPr>
        <p:sp>
          <p:nvSpPr>
            <p:cNvPr id="68731" name="Text Box 274"/>
            <p:cNvSpPr txBox="1">
              <a:spLocks noChangeArrowheads="1"/>
            </p:cNvSpPr>
            <p:nvPr/>
          </p:nvSpPr>
          <p:spPr bwMode="auto">
            <a:xfrm>
              <a:off x="1075" y="3154"/>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68732" name="Text Box 275"/>
            <p:cNvSpPr txBox="1">
              <a:spLocks noChangeArrowheads="1"/>
            </p:cNvSpPr>
            <p:nvPr/>
          </p:nvSpPr>
          <p:spPr bwMode="auto">
            <a:xfrm>
              <a:off x="1080" y="2904"/>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a:t>
              </a:r>
            </a:p>
          </p:txBody>
        </p:sp>
      </p:grpSp>
      <p:grpSp>
        <p:nvGrpSpPr>
          <p:cNvPr id="68704" name="Group 276"/>
          <p:cNvGrpSpPr>
            <a:grpSpLocks/>
          </p:cNvGrpSpPr>
          <p:nvPr/>
        </p:nvGrpSpPr>
        <p:grpSpPr bwMode="auto">
          <a:xfrm>
            <a:off x="1712913" y="1987550"/>
            <a:ext cx="293687" cy="763588"/>
            <a:chOff x="1075" y="2904"/>
            <a:chExt cx="185" cy="481"/>
          </a:xfrm>
        </p:grpSpPr>
        <p:sp>
          <p:nvSpPr>
            <p:cNvPr id="68729" name="Text Box 277"/>
            <p:cNvSpPr txBox="1">
              <a:spLocks noChangeArrowheads="1"/>
            </p:cNvSpPr>
            <p:nvPr/>
          </p:nvSpPr>
          <p:spPr bwMode="auto">
            <a:xfrm>
              <a:off x="1075" y="3154"/>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68730" name="Text Box 278"/>
            <p:cNvSpPr txBox="1">
              <a:spLocks noChangeArrowheads="1"/>
            </p:cNvSpPr>
            <p:nvPr/>
          </p:nvSpPr>
          <p:spPr bwMode="auto">
            <a:xfrm>
              <a:off x="1080" y="2904"/>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a:t>
              </a:r>
            </a:p>
          </p:txBody>
        </p:sp>
      </p:grpSp>
      <p:grpSp>
        <p:nvGrpSpPr>
          <p:cNvPr id="68705" name="Group 279"/>
          <p:cNvGrpSpPr>
            <a:grpSpLocks/>
          </p:cNvGrpSpPr>
          <p:nvPr/>
        </p:nvGrpSpPr>
        <p:grpSpPr bwMode="auto">
          <a:xfrm>
            <a:off x="1714500" y="1417638"/>
            <a:ext cx="293688" cy="763587"/>
            <a:chOff x="1075" y="2904"/>
            <a:chExt cx="185" cy="481"/>
          </a:xfrm>
        </p:grpSpPr>
        <p:sp>
          <p:nvSpPr>
            <p:cNvPr id="68727" name="Text Box 280"/>
            <p:cNvSpPr txBox="1">
              <a:spLocks noChangeArrowheads="1"/>
            </p:cNvSpPr>
            <p:nvPr/>
          </p:nvSpPr>
          <p:spPr bwMode="auto">
            <a:xfrm>
              <a:off x="1075" y="3154"/>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68728" name="Text Box 281"/>
            <p:cNvSpPr txBox="1">
              <a:spLocks noChangeArrowheads="1"/>
            </p:cNvSpPr>
            <p:nvPr/>
          </p:nvSpPr>
          <p:spPr bwMode="auto">
            <a:xfrm>
              <a:off x="1080" y="2904"/>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a:t>
              </a:r>
            </a:p>
          </p:txBody>
        </p:sp>
      </p:grpSp>
      <p:grpSp>
        <p:nvGrpSpPr>
          <p:cNvPr id="68706" name="Group 282"/>
          <p:cNvGrpSpPr>
            <a:grpSpLocks/>
          </p:cNvGrpSpPr>
          <p:nvPr/>
        </p:nvGrpSpPr>
        <p:grpSpPr bwMode="auto">
          <a:xfrm>
            <a:off x="1716088" y="819150"/>
            <a:ext cx="293687" cy="763588"/>
            <a:chOff x="1075" y="2904"/>
            <a:chExt cx="185" cy="481"/>
          </a:xfrm>
        </p:grpSpPr>
        <p:sp>
          <p:nvSpPr>
            <p:cNvPr id="68725" name="Text Box 283"/>
            <p:cNvSpPr txBox="1">
              <a:spLocks noChangeArrowheads="1"/>
            </p:cNvSpPr>
            <p:nvPr/>
          </p:nvSpPr>
          <p:spPr bwMode="auto">
            <a:xfrm>
              <a:off x="1075" y="3154"/>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68726" name="Text Box 284"/>
            <p:cNvSpPr txBox="1">
              <a:spLocks noChangeArrowheads="1"/>
            </p:cNvSpPr>
            <p:nvPr/>
          </p:nvSpPr>
          <p:spPr bwMode="auto">
            <a:xfrm>
              <a:off x="1080" y="2904"/>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a:t>
              </a:r>
            </a:p>
          </p:txBody>
        </p:sp>
      </p:grpSp>
      <p:sp>
        <p:nvSpPr>
          <p:cNvPr id="68707" name="Text Box 285"/>
          <p:cNvSpPr txBox="1">
            <a:spLocks noChangeArrowheads="1"/>
          </p:cNvSpPr>
          <p:nvPr/>
        </p:nvSpPr>
        <p:spPr bwMode="auto">
          <a:xfrm>
            <a:off x="7356475" y="1173163"/>
            <a:ext cx="15763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(PE : Pleine Échelle)</a:t>
            </a:r>
          </a:p>
        </p:txBody>
      </p:sp>
      <p:sp>
        <p:nvSpPr>
          <p:cNvPr id="283778" name="Text Box 79"/>
          <p:cNvSpPr txBox="1">
            <a:spLocks noChangeArrowheads="1"/>
          </p:cNvSpPr>
          <p:nvPr/>
        </p:nvSpPr>
        <p:spPr bwMode="auto">
          <a:xfrm>
            <a:off x="179388" y="4554538"/>
            <a:ext cx="623887"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2.5V</a:t>
            </a:r>
          </a:p>
        </p:txBody>
      </p:sp>
      <p:grpSp>
        <p:nvGrpSpPr>
          <p:cNvPr id="283791" name="Group 143"/>
          <p:cNvGrpSpPr>
            <a:grpSpLocks/>
          </p:cNvGrpSpPr>
          <p:nvPr/>
        </p:nvGrpSpPr>
        <p:grpSpPr bwMode="auto">
          <a:xfrm>
            <a:off x="2454275" y="809625"/>
            <a:ext cx="317500" cy="3817938"/>
            <a:chOff x="1546" y="708"/>
            <a:chExt cx="200" cy="2405"/>
          </a:xfrm>
        </p:grpSpPr>
        <p:sp>
          <p:nvSpPr>
            <p:cNvPr id="68718" name="Text Box 79"/>
            <p:cNvSpPr txBox="1">
              <a:spLocks noChangeArrowheads="1"/>
            </p:cNvSpPr>
            <p:nvPr/>
          </p:nvSpPr>
          <p:spPr bwMode="auto">
            <a:xfrm>
              <a:off x="1546" y="2895"/>
              <a:ext cx="20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a:t>
              </a:r>
            </a:p>
          </p:txBody>
        </p:sp>
        <p:sp>
          <p:nvSpPr>
            <p:cNvPr id="68719" name="Text Box 79"/>
            <p:cNvSpPr txBox="1">
              <a:spLocks noChangeArrowheads="1"/>
            </p:cNvSpPr>
            <p:nvPr/>
          </p:nvSpPr>
          <p:spPr bwMode="auto">
            <a:xfrm>
              <a:off x="1546" y="2523"/>
              <a:ext cx="20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a:t>
              </a:r>
            </a:p>
          </p:txBody>
        </p:sp>
        <p:sp>
          <p:nvSpPr>
            <p:cNvPr id="68720" name="Text Box 79"/>
            <p:cNvSpPr txBox="1">
              <a:spLocks noChangeArrowheads="1"/>
            </p:cNvSpPr>
            <p:nvPr/>
          </p:nvSpPr>
          <p:spPr bwMode="auto">
            <a:xfrm>
              <a:off x="1546" y="2152"/>
              <a:ext cx="18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1</a:t>
              </a:r>
            </a:p>
          </p:txBody>
        </p:sp>
        <p:sp>
          <p:nvSpPr>
            <p:cNvPr id="68721" name="Text Box 79"/>
            <p:cNvSpPr txBox="1">
              <a:spLocks noChangeArrowheads="1"/>
            </p:cNvSpPr>
            <p:nvPr/>
          </p:nvSpPr>
          <p:spPr bwMode="auto">
            <a:xfrm>
              <a:off x="1546" y="1797"/>
              <a:ext cx="18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1</a:t>
              </a:r>
            </a:p>
          </p:txBody>
        </p:sp>
        <p:sp>
          <p:nvSpPr>
            <p:cNvPr id="68722" name="Text Box 79"/>
            <p:cNvSpPr txBox="1">
              <a:spLocks noChangeArrowheads="1"/>
            </p:cNvSpPr>
            <p:nvPr/>
          </p:nvSpPr>
          <p:spPr bwMode="auto">
            <a:xfrm>
              <a:off x="1546" y="1458"/>
              <a:ext cx="18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1</a:t>
              </a:r>
            </a:p>
          </p:txBody>
        </p:sp>
        <p:sp>
          <p:nvSpPr>
            <p:cNvPr id="68723" name="Text Box 79"/>
            <p:cNvSpPr txBox="1">
              <a:spLocks noChangeArrowheads="1"/>
            </p:cNvSpPr>
            <p:nvPr/>
          </p:nvSpPr>
          <p:spPr bwMode="auto">
            <a:xfrm>
              <a:off x="1546" y="1066"/>
              <a:ext cx="18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1</a:t>
              </a:r>
            </a:p>
          </p:txBody>
        </p:sp>
        <p:sp>
          <p:nvSpPr>
            <p:cNvPr id="68724" name="Text Box 79"/>
            <p:cNvSpPr txBox="1">
              <a:spLocks noChangeArrowheads="1"/>
            </p:cNvSpPr>
            <p:nvPr/>
          </p:nvSpPr>
          <p:spPr bwMode="auto">
            <a:xfrm>
              <a:off x="1546" y="708"/>
              <a:ext cx="18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1</a:t>
              </a:r>
            </a:p>
          </p:txBody>
        </p:sp>
      </p:grpSp>
      <p:grpSp>
        <p:nvGrpSpPr>
          <p:cNvPr id="283790" name="Group 142"/>
          <p:cNvGrpSpPr>
            <a:grpSpLocks/>
          </p:cNvGrpSpPr>
          <p:nvPr/>
        </p:nvGrpSpPr>
        <p:grpSpPr bwMode="auto">
          <a:xfrm>
            <a:off x="3708400" y="2151063"/>
            <a:ext cx="317500" cy="1525587"/>
            <a:chOff x="2336" y="1553"/>
            <a:chExt cx="200" cy="961"/>
          </a:xfrm>
        </p:grpSpPr>
        <p:sp>
          <p:nvSpPr>
            <p:cNvPr id="68715" name="Text Box 79"/>
            <p:cNvSpPr txBox="1">
              <a:spLocks noChangeArrowheads="1"/>
            </p:cNvSpPr>
            <p:nvPr/>
          </p:nvSpPr>
          <p:spPr bwMode="auto">
            <a:xfrm>
              <a:off x="2336" y="2296"/>
              <a:ext cx="20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a:t>
              </a:r>
            </a:p>
          </p:txBody>
        </p:sp>
        <p:sp>
          <p:nvSpPr>
            <p:cNvPr id="68716" name="Text Box 79"/>
            <p:cNvSpPr txBox="1">
              <a:spLocks noChangeArrowheads="1"/>
            </p:cNvSpPr>
            <p:nvPr/>
          </p:nvSpPr>
          <p:spPr bwMode="auto">
            <a:xfrm>
              <a:off x="2336" y="1924"/>
              <a:ext cx="18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1</a:t>
              </a:r>
            </a:p>
          </p:txBody>
        </p:sp>
        <p:sp>
          <p:nvSpPr>
            <p:cNvPr id="68717" name="Text Box 79"/>
            <p:cNvSpPr txBox="1">
              <a:spLocks noChangeArrowheads="1"/>
            </p:cNvSpPr>
            <p:nvPr/>
          </p:nvSpPr>
          <p:spPr bwMode="auto">
            <a:xfrm>
              <a:off x="2336" y="1553"/>
              <a:ext cx="200" cy="218"/>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a:t>
              </a:r>
            </a:p>
          </p:txBody>
        </p:sp>
      </p:grpSp>
      <p:sp>
        <p:nvSpPr>
          <p:cNvPr id="283792" name="Rectangle 144"/>
          <p:cNvSpPr>
            <a:spLocks noChangeArrowheads="1"/>
          </p:cNvSpPr>
          <p:nvPr/>
        </p:nvSpPr>
        <p:spPr bwMode="auto">
          <a:xfrm>
            <a:off x="4556125" y="2867025"/>
            <a:ext cx="4248150" cy="288925"/>
          </a:xfrm>
          <a:prstGeom prst="rect">
            <a:avLst/>
          </a:prstGeom>
          <a:noFill/>
          <a:ln w="5080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8712"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402BA682-4D9C-47B2-98A0-920A418C93E8}" type="slidenum">
              <a:rPr lang="fr-FR" sz="1200">
                <a:solidFill>
                  <a:schemeClr val="tx1">
                    <a:lumMod val="50000"/>
                    <a:lumOff val="50000"/>
                  </a:schemeClr>
                </a:solidFill>
              </a:rPr>
              <a:pPr algn="r">
                <a:defRPr/>
              </a:pPr>
              <a:t>61</a:t>
            </a:fld>
            <a:endParaRPr lang="fr-FR" sz="1200" dirty="0">
              <a:solidFill>
                <a:schemeClr val="tx1">
                  <a:lumMod val="50000"/>
                  <a:lumOff val="50000"/>
                </a:schemeClr>
              </a:solidFill>
            </a:endParaRPr>
          </a:p>
        </p:txBody>
      </p:sp>
      <p:sp>
        <p:nvSpPr>
          <p:cNvPr id="68714" name="Text Box 147"/>
          <p:cNvSpPr txBox="1">
            <a:spLocks noChangeArrowheads="1"/>
          </p:cNvSpPr>
          <p:nvPr/>
        </p:nvSpPr>
        <p:spPr bwMode="auto">
          <a:xfrm>
            <a:off x="0" y="2852738"/>
            <a:ext cx="11509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200"/>
              <a:t>Pont diviseur de tension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3778"/>
                                        </p:tgtEl>
                                        <p:attrNameLst>
                                          <p:attrName>style.visibility</p:attrName>
                                        </p:attrNameLst>
                                      </p:cBhvr>
                                      <p:to>
                                        <p:strVal val="visible"/>
                                      </p:to>
                                    </p:set>
                                    <p:anim calcmode="lin" valueType="num">
                                      <p:cBhvr>
                                        <p:cTn id="7" dur="500" fill="hold"/>
                                        <p:tgtEl>
                                          <p:spTgt spid="283778"/>
                                        </p:tgtEl>
                                        <p:attrNameLst>
                                          <p:attrName>ppt_w</p:attrName>
                                        </p:attrNameLst>
                                      </p:cBhvr>
                                      <p:tavLst>
                                        <p:tav tm="0">
                                          <p:val>
                                            <p:fltVal val="0"/>
                                          </p:val>
                                        </p:tav>
                                        <p:tav tm="100000">
                                          <p:val>
                                            <p:strVal val="#ppt_w"/>
                                          </p:val>
                                        </p:tav>
                                      </p:tavLst>
                                    </p:anim>
                                    <p:anim calcmode="lin" valueType="num">
                                      <p:cBhvr>
                                        <p:cTn id="8" dur="500" fill="hold"/>
                                        <p:tgtEl>
                                          <p:spTgt spid="283778"/>
                                        </p:tgtEl>
                                        <p:attrNameLst>
                                          <p:attrName>ppt_h</p:attrName>
                                        </p:attrNameLst>
                                      </p:cBhvr>
                                      <p:tavLst>
                                        <p:tav tm="0">
                                          <p:val>
                                            <p:fltVal val="0"/>
                                          </p:val>
                                        </p:tav>
                                        <p:tav tm="100000">
                                          <p:val>
                                            <p:strVal val="#ppt_h"/>
                                          </p:val>
                                        </p:tav>
                                      </p:tavLst>
                                    </p:anim>
                                    <p:animEffect transition="in" filter="fade">
                                      <p:cBhvr>
                                        <p:cTn id="9" dur="500"/>
                                        <p:tgtEl>
                                          <p:spTgt spid="2837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83791"/>
                                        </p:tgtEl>
                                        <p:attrNameLst>
                                          <p:attrName>style.visibility</p:attrName>
                                        </p:attrNameLst>
                                      </p:cBhvr>
                                      <p:to>
                                        <p:strVal val="visible"/>
                                      </p:to>
                                    </p:set>
                                    <p:anim calcmode="lin" valueType="num">
                                      <p:cBhvr>
                                        <p:cTn id="14" dur="500" fill="hold"/>
                                        <p:tgtEl>
                                          <p:spTgt spid="283791"/>
                                        </p:tgtEl>
                                        <p:attrNameLst>
                                          <p:attrName>ppt_w</p:attrName>
                                        </p:attrNameLst>
                                      </p:cBhvr>
                                      <p:tavLst>
                                        <p:tav tm="0">
                                          <p:val>
                                            <p:fltVal val="0"/>
                                          </p:val>
                                        </p:tav>
                                        <p:tav tm="100000">
                                          <p:val>
                                            <p:strVal val="#ppt_w"/>
                                          </p:val>
                                        </p:tav>
                                      </p:tavLst>
                                    </p:anim>
                                    <p:anim calcmode="lin" valueType="num">
                                      <p:cBhvr>
                                        <p:cTn id="15" dur="500" fill="hold"/>
                                        <p:tgtEl>
                                          <p:spTgt spid="283791"/>
                                        </p:tgtEl>
                                        <p:attrNameLst>
                                          <p:attrName>ppt_h</p:attrName>
                                        </p:attrNameLst>
                                      </p:cBhvr>
                                      <p:tavLst>
                                        <p:tav tm="0">
                                          <p:val>
                                            <p:fltVal val="0"/>
                                          </p:val>
                                        </p:tav>
                                        <p:tav tm="100000">
                                          <p:val>
                                            <p:strVal val="#ppt_h"/>
                                          </p:val>
                                        </p:tav>
                                      </p:tavLst>
                                    </p:anim>
                                    <p:animEffect transition="in" filter="fade">
                                      <p:cBhvr>
                                        <p:cTn id="16" dur="500"/>
                                        <p:tgtEl>
                                          <p:spTgt spid="28379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83792"/>
                                        </p:tgtEl>
                                        <p:attrNameLst>
                                          <p:attrName>style.visibility</p:attrName>
                                        </p:attrNameLst>
                                      </p:cBhvr>
                                      <p:to>
                                        <p:strVal val="visible"/>
                                      </p:to>
                                    </p:set>
                                    <p:anim calcmode="lin" valueType="num">
                                      <p:cBhvr>
                                        <p:cTn id="21" dur="500" fill="hold"/>
                                        <p:tgtEl>
                                          <p:spTgt spid="283792"/>
                                        </p:tgtEl>
                                        <p:attrNameLst>
                                          <p:attrName>ppt_w</p:attrName>
                                        </p:attrNameLst>
                                      </p:cBhvr>
                                      <p:tavLst>
                                        <p:tav tm="0">
                                          <p:val>
                                            <p:fltVal val="0"/>
                                          </p:val>
                                        </p:tav>
                                        <p:tav tm="100000">
                                          <p:val>
                                            <p:strVal val="#ppt_w"/>
                                          </p:val>
                                        </p:tav>
                                      </p:tavLst>
                                    </p:anim>
                                    <p:anim calcmode="lin" valueType="num">
                                      <p:cBhvr>
                                        <p:cTn id="22" dur="500" fill="hold"/>
                                        <p:tgtEl>
                                          <p:spTgt spid="283792"/>
                                        </p:tgtEl>
                                        <p:attrNameLst>
                                          <p:attrName>ppt_h</p:attrName>
                                        </p:attrNameLst>
                                      </p:cBhvr>
                                      <p:tavLst>
                                        <p:tav tm="0">
                                          <p:val>
                                            <p:fltVal val="0"/>
                                          </p:val>
                                        </p:tav>
                                        <p:tav tm="100000">
                                          <p:val>
                                            <p:strVal val="#ppt_h"/>
                                          </p:val>
                                        </p:tav>
                                      </p:tavLst>
                                    </p:anim>
                                    <p:animEffect transition="in" filter="fade">
                                      <p:cBhvr>
                                        <p:cTn id="23" dur="500"/>
                                        <p:tgtEl>
                                          <p:spTgt spid="28379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83790"/>
                                        </p:tgtEl>
                                        <p:attrNameLst>
                                          <p:attrName>style.visibility</p:attrName>
                                        </p:attrNameLst>
                                      </p:cBhvr>
                                      <p:to>
                                        <p:strVal val="visible"/>
                                      </p:to>
                                    </p:set>
                                    <p:anim calcmode="lin" valueType="num">
                                      <p:cBhvr>
                                        <p:cTn id="28" dur="500" fill="hold"/>
                                        <p:tgtEl>
                                          <p:spTgt spid="283790"/>
                                        </p:tgtEl>
                                        <p:attrNameLst>
                                          <p:attrName>ppt_w</p:attrName>
                                        </p:attrNameLst>
                                      </p:cBhvr>
                                      <p:tavLst>
                                        <p:tav tm="0">
                                          <p:val>
                                            <p:fltVal val="0"/>
                                          </p:val>
                                        </p:tav>
                                        <p:tav tm="100000">
                                          <p:val>
                                            <p:strVal val="#ppt_w"/>
                                          </p:val>
                                        </p:tav>
                                      </p:tavLst>
                                    </p:anim>
                                    <p:anim calcmode="lin" valueType="num">
                                      <p:cBhvr>
                                        <p:cTn id="29" dur="500" fill="hold"/>
                                        <p:tgtEl>
                                          <p:spTgt spid="283790"/>
                                        </p:tgtEl>
                                        <p:attrNameLst>
                                          <p:attrName>ppt_h</p:attrName>
                                        </p:attrNameLst>
                                      </p:cBhvr>
                                      <p:tavLst>
                                        <p:tav tm="0">
                                          <p:val>
                                            <p:fltVal val="0"/>
                                          </p:val>
                                        </p:tav>
                                        <p:tav tm="100000">
                                          <p:val>
                                            <p:strVal val="#ppt_h"/>
                                          </p:val>
                                        </p:tav>
                                      </p:tavLst>
                                    </p:anim>
                                    <p:animEffect transition="in" filter="fade">
                                      <p:cBhvr>
                                        <p:cTn id="30" dur="500"/>
                                        <p:tgtEl>
                                          <p:spTgt spid="28379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83655"/>
                                        </p:tgtEl>
                                        <p:attrNameLst>
                                          <p:attrName>style.visibility</p:attrName>
                                        </p:attrNameLst>
                                      </p:cBhvr>
                                      <p:to>
                                        <p:strVal val="visible"/>
                                      </p:to>
                                    </p:set>
                                    <p:anim calcmode="lin" valueType="num">
                                      <p:cBhvr>
                                        <p:cTn id="35" dur="500" fill="hold"/>
                                        <p:tgtEl>
                                          <p:spTgt spid="283655"/>
                                        </p:tgtEl>
                                        <p:attrNameLst>
                                          <p:attrName>ppt_w</p:attrName>
                                        </p:attrNameLst>
                                      </p:cBhvr>
                                      <p:tavLst>
                                        <p:tav tm="0">
                                          <p:val>
                                            <p:fltVal val="0"/>
                                          </p:val>
                                        </p:tav>
                                        <p:tav tm="100000">
                                          <p:val>
                                            <p:strVal val="#ppt_w"/>
                                          </p:val>
                                        </p:tav>
                                      </p:tavLst>
                                    </p:anim>
                                    <p:anim calcmode="lin" valueType="num">
                                      <p:cBhvr>
                                        <p:cTn id="36" dur="500" fill="hold"/>
                                        <p:tgtEl>
                                          <p:spTgt spid="283655"/>
                                        </p:tgtEl>
                                        <p:attrNameLst>
                                          <p:attrName>ppt_h</p:attrName>
                                        </p:attrNameLst>
                                      </p:cBhvr>
                                      <p:tavLst>
                                        <p:tav tm="0">
                                          <p:val>
                                            <p:fltVal val="0"/>
                                          </p:val>
                                        </p:tav>
                                        <p:tav tm="100000">
                                          <p:val>
                                            <p:strVal val="#ppt_h"/>
                                          </p:val>
                                        </p:tav>
                                      </p:tavLst>
                                    </p:anim>
                                    <p:animEffect transition="in" filter="fade">
                                      <p:cBhvr>
                                        <p:cTn id="37" dur="500"/>
                                        <p:tgtEl>
                                          <p:spTgt spid="283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5" grpId="0" animBg="1"/>
      <p:bldP spid="283778" grpId="0" animBg="1"/>
      <p:bldP spid="28379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Oval 51"/>
          <p:cNvSpPr>
            <a:spLocks noChangeArrowheads="1"/>
          </p:cNvSpPr>
          <p:nvPr/>
        </p:nvSpPr>
        <p:spPr bwMode="auto">
          <a:xfrm>
            <a:off x="107950" y="1898650"/>
            <a:ext cx="647700" cy="576263"/>
          </a:xfrm>
          <a:prstGeom prst="ellipse">
            <a:avLst/>
          </a:prstGeom>
          <a:gradFill rotWithShape="1">
            <a:gsLst>
              <a:gs pos="0">
                <a:srgbClr val="6A0000"/>
              </a:gs>
              <a:gs pos="100000">
                <a:srgbClr val="E400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69635" name="Text Box 6"/>
          <p:cNvSpPr txBox="1">
            <a:spLocks noChangeArrowheads="1"/>
          </p:cNvSpPr>
          <p:nvPr/>
        </p:nvSpPr>
        <p:spPr bwMode="auto">
          <a:xfrm>
            <a:off x="1042988" y="260350"/>
            <a:ext cx="74866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a:solidFill>
                  <a:srgbClr val="DC6308"/>
                </a:solidFill>
              </a:rPr>
              <a:t>ADC à approximations successives</a:t>
            </a:r>
          </a:p>
          <a:p>
            <a:pPr algn="ctr" eaLnBrk="1" hangingPunct="1"/>
            <a:r>
              <a:rPr lang="fr-FR" sz="2800">
                <a:solidFill>
                  <a:srgbClr val="DC6308"/>
                </a:solidFill>
              </a:rPr>
              <a:t>SAR « Successive Approximation Register »</a:t>
            </a:r>
          </a:p>
        </p:txBody>
      </p:sp>
      <p:sp>
        <p:nvSpPr>
          <p:cNvPr id="18440" name="AutoShape 8"/>
          <p:cNvSpPr>
            <a:spLocks noChangeArrowheads="1"/>
          </p:cNvSpPr>
          <p:nvPr/>
        </p:nvSpPr>
        <p:spPr bwMode="auto">
          <a:xfrm rot="5400000">
            <a:off x="1366838" y="2035175"/>
            <a:ext cx="792162" cy="719138"/>
          </a:xfrm>
          <a:prstGeom prst="triangle">
            <a:avLst>
              <a:gd name="adj" fmla="val 50000"/>
            </a:avLst>
          </a:prstGeom>
          <a:gradFill rotWithShape="1">
            <a:gsLst>
              <a:gs pos="0">
                <a:schemeClr val="accent2">
                  <a:gamma/>
                  <a:shade val="46275"/>
                  <a:invGamma/>
                </a:schemeClr>
              </a:gs>
              <a:gs pos="100000">
                <a:schemeClr val="accent2"/>
              </a:gs>
            </a:gsLst>
            <a:path path="shape">
              <a:fillToRect l="50000" t="50000" r="50000" b="50000"/>
            </a:path>
          </a:gradFill>
          <a:ln w="9525">
            <a:solidFill>
              <a:schemeClr val="tx1"/>
            </a:solidFill>
            <a:miter lim="800000"/>
            <a:headEnd/>
            <a:tailEnd/>
          </a:ln>
          <a:effectLst/>
        </p:spPr>
        <p:txBody>
          <a:bodyPr wrap="none" anchor="ctr"/>
          <a:lstStyle/>
          <a:p>
            <a:pPr>
              <a:defRPr/>
            </a:pPr>
            <a:endParaRPr lang="fr-FR" sz="1800"/>
          </a:p>
        </p:txBody>
      </p:sp>
      <p:sp>
        <p:nvSpPr>
          <p:cNvPr id="69637" name="Line 9"/>
          <p:cNvSpPr>
            <a:spLocks noChangeShapeType="1"/>
          </p:cNvSpPr>
          <p:nvPr/>
        </p:nvSpPr>
        <p:spPr bwMode="auto">
          <a:xfrm flipH="1">
            <a:off x="754063" y="2185988"/>
            <a:ext cx="64928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38" name="Rectangle 10"/>
          <p:cNvSpPr>
            <a:spLocks noChangeArrowheads="1"/>
          </p:cNvSpPr>
          <p:nvPr/>
        </p:nvSpPr>
        <p:spPr bwMode="auto">
          <a:xfrm>
            <a:off x="2122488" y="2835275"/>
            <a:ext cx="2160587" cy="574675"/>
          </a:xfrm>
          <a:prstGeom prst="rect">
            <a:avLst/>
          </a:prstGeom>
          <a:gradFill rotWithShape="1">
            <a:gsLst>
              <a:gs pos="0">
                <a:srgbClr val="E40000"/>
              </a:gs>
              <a:gs pos="100000">
                <a:srgbClr val="6A00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69639" name="Line 11"/>
          <p:cNvSpPr>
            <a:spLocks noChangeShapeType="1"/>
          </p:cNvSpPr>
          <p:nvPr/>
        </p:nvSpPr>
        <p:spPr bwMode="auto">
          <a:xfrm>
            <a:off x="2122488" y="2401888"/>
            <a:ext cx="57626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40" name="Line 12"/>
          <p:cNvSpPr>
            <a:spLocks noChangeShapeType="1"/>
          </p:cNvSpPr>
          <p:nvPr/>
        </p:nvSpPr>
        <p:spPr bwMode="auto">
          <a:xfrm>
            <a:off x="2698750" y="2401888"/>
            <a:ext cx="0" cy="4333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41" name="Line 13"/>
          <p:cNvSpPr>
            <a:spLocks noChangeShapeType="1"/>
          </p:cNvSpPr>
          <p:nvPr/>
        </p:nvSpPr>
        <p:spPr bwMode="auto">
          <a:xfrm>
            <a:off x="3635375" y="2401888"/>
            <a:ext cx="0" cy="4333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69642" name="Group 53"/>
          <p:cNvGrpSpPr>
            <a:grpSpLocks/>
          </p:cNvGrpSpPr>
          <p:nvPr/>
        </p:nvGrpSpPr>
        <p:grpSpPr bwMode="auto">
          <a:xfrm>
            <a:off x="4283075" y="1827213"/>
            <a:ext cx="1584325" cy="1150937"/>
            <a:chOff x="2336" y="663"/>
            <a:chExt cx="998" cy="725"/>
          </a:xfrm>
        </p:grpSpPr>
        <p:sp>
          <p:nvSpPr>
            <p:cNvPr id="69680" name="Oval 52"/>
            <p:cNvSpPr>
              <a:spLocks noChangeArrowheads="1"/>
            </p:cNvSpPr>
            <p:nvPr/>
          </p:nvSpPr>
          <p:spPr bwMode="auto">
            <a:xfrm>
              <a:off x="2336" y="663"/>
              <a:ext cx="998" cy="725"/>
            </a:xfrm>
            <a:prstGeom prst="ellipse">
              <a:avLst/>
            </a:prstGeom>
            <a:gradFill rotWithShape="1">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69681" name="Line 15"/>
            <p:cNvSpPr>
              <a:spLocks noChangeShapeType="1"/>
            </p:cNvSpPr>
            <p:nvPr/>
          </p:nvSpPr>
          <p:spPr bwMode="auto">
            <a:xfrm flipV="1">
              <a:off x="2517" y="890"/>
              <a:ext cx="0" cy="1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82" name="Line 17"/>
            <p:cNvSpPr>
              <a:spLocks noChangeShapeType="1"/>
            </p:cNvSpPr>
            <p:nvPr/>
          </p:nvSpPr>
          <p:spPr bwMode="auto">
            <a:xfrm>
              <a:off x="2517" y="890"/>
              <a:ext cx="18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83" name="Line 18"/>
            <p:cNvSpPr>
              <a:spLocks noChangeShapeType="1"/>
            </p:cNvSpPr>
            <p:nvPr/>
          </p:nvSpPr>
          <p:spPr bwMode="auto">
            <a:xfrm>
              <a:off x="2699" y="890"/>
              <a:ext cx="0" cy="1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84" name="Line 19"/>
            <p:cNvSpPr>
              <a:spLocks noChangeShapeType="1"/>
            </p:cNvSpPr>
            <p:nvPr/>
          </p:nvSpPr>
          <p:spPr bwMode="auto">
            <a:xfrm>
              <a:off x="2699" y="1026"/>
              <a:ext cx="18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85" name="Line 20"/>
            <p:cNvSpPr>
              <a:spLocks noChangeShapeType="1"/>
            </p:cNvSpPr>
            <p:nvPr/>
          </p:nvSpPr>
          <p:spPr bwMode="auto">
            <a:xfrm flipV="1">
              <a:off x="2879" y="890"/>
              <a:ext cx="0" cy="1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86" name="Line 21"/>
            <p:cNvSpPr>
              <a:spLocks noChangeShapeType="1"/>
            </p:cNvSpPr>
            <p:nvPr/>
          </p:nvSpPr>
          <p:spPr bwMode="auto">
            <a:xfrm>
              <a:off x="2879" y="890"/>
              <a:ext cx="18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87" name="Line 22"/>
            <p:cNvSpPr>
              <a:spLocks noChangeShapeType="1"/>
            </p:cNvSpPr>
            <p:nvPr/>
          </p:nvSpPr>
          <p:spPr bwMode="auto">
            <a:xfrm>
              <a:off x="3061" y="890"/>
              <a:ext cx="0" cy="1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88" name="Line 23"/>
            <p:cNvSpPr>
              <a:spLocks noChangeShapeType="1"/>
            </p:cNvSpPr>
            <p:nvPr/>
          </p:nvSpPr>
          <p:spPr bwMode="auto">
            <a:xfrm>
              <a:off x="3061" y="1026"/>
              <a:ext cx="18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89" name="Text Box 24"/>
            <p:cNvSpPr txBox="1">
              <a:spLocks noChangeArrowheads="1"/>
            </p:cNvSpPr>
            <p:nvPr/>
          </p:nvSpPr>
          <p:spPr bwMode="auto">
            <a:xfrm>
              <a:off x="2510" y="1067"/>
              <a:ext cx="64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Horloge</a:t>
              </a:r>
            </a:p>
          </p:txBody>
        </p:sp>
      </p:grpSp>
      <p:sp>
        <p:nvSpPr>
          <p:cNvPr id="69643" name="Text Box 25"/>
          <p:cNvSpPr txBox="1">
            <a:spLocks noChangeArrowheads="1"/>
          </p:cNvSpPr>
          <p:nvPr/>
        </p:nvSpPr>
        <p:spPr bwMode="auto">
          <a:xfrm>
            <a:off x="2084388" y="2906713"/>
            <a:ext cx="2257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Logique de contrôle</a:t>
            </a:r>
          </a:p>
        </p:txBody>
      </p:sp>
      <p:sp>
        <p:nvSpPr>
          <p:cNvPr id="69644" name="Rectangle 26"/>
          <p:cNvSpPr>
            <a:spLocks noChangeArrowheads="1"/>
          </p:cNvSpPr>
          <p:nvPr/>
        </p:nvSpPr>
        <p:spPr bwMode="auto">
          <a:xfrm>
            <a:off x="2051050" y="3770313"/>
            <a:ext cx="2378075" cy="865187"/>
          </a:xfrm>
          <a:prstGeom prst="rect">
            <a:avLst/>
          </a:prstGeom>
          <a:gradFill rotWithShape="1">
            <a:gsLst>
              <a:gs pos="0">
                <a:srgbClr val="004700"/>
              </a:gs>
              <a:gs pos="100000">
                <a:srgbClr val="009900"/>
              </a:gs>
            </a:gsLst>
            <a:path path="shape">
              <a:fillToRect l="50000" t="50000" r="50000" b="50000"/>
            </a:path>
          </a:gradFill>
          <a:ln w="9525">
            <a:solidFill>
              <a:schemeClr val="tx1"/>
            </a:solidFill>
            <a:miter lim="800000"/>
            <a:headEnd/>
            <a:tailEnd/>
          </a:ln>
        </p:spPr>
        <p:txBody>
          <a:bodyPr wrap="none" anchor="ctr"/>
          <a:lstStyle/>
          <a:p>
            <a:pPr algn="ctr"/>
            <a:endParaRPr lang="fr-FR" sz="1800">
              <a:solidFill>
                <a:schemeClr val="bg1"/>
              </a:solidFill>
            </a:endParaRPr>
          </a:p>
        </p:txBody>
      </p:sp>
      <p:sp>
        <p:nvSpPr>
          <p:cNvPr id="69645" name="Text Box 27"/>
          <p:cNvSpPr txBox="1">
            <a:spLocks noChangeArrowheads="1"/>
          </p:cNvSpPr>
          <p:nvPr/>
        </p:nvSpPr>
        <p:spPr bwMode="auto">
          <a:xfrm>
            <a:off x="2051050" y="3698875"/>
            <a:ext cx="2370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Registre de contrôle</a:t>
            </a:r>
          </a:p>
        </p:txBody>
      </p:sp>
      <p:sp>
        <p:nvSpPr>
          <p:cNvPr id="69646" name="Rectangle 28"/>
          <p:cNvSpPr>
            <a:spLocks noChangeArrowheads="1"/>
          </p:cNvSpPr>
          <p:nvPr/>
        </p:nvSpPr>
        <p:spPr bwMode="auto">
          <a:xfrm>
            <a:off x="2482850" y="4994275"/>
            <a:ext cx="1512888" cy="504825"/>
          </a:xfrm>
          <a:prstGeom prst="rect">
            <a:avLst/>
          </a:prstGeom>
          <a:gradFill rotWithShape="1">
            <a:gsLst>
              <a:gs pos="0">
                <a:srgbClr val="767600"/>
              </a:gs>
              <a:gs pos="50000">
                <a:srgbClr val="FFFF00"/>
              </a:gs>
              <a:gs pos="100000">
                <a:srgbClr val="767600"/>
              </a:gs>
            </a:gsLst>
            <a:lin ang="2700000" scaled="1"/>
          </a:gradFill>
          <a:ln w="9525">
            <a:solidFill>
              <a:schemeClr val="tx1"/>
            </a:solidFill>
            <a:miter lim="800000"/>
            <a:headEnd/>
            <a:tailEnd/>
          </a:ln>
        </p:spPr>
        <p:txBody>
          <a:bodyPr wrap="none" anchor="ctr"/>
          <a:lstStyle/>
          <a:p>
            <a:endParaRPr lang="fr-FR" sz="1800"/>
          </a:p>
        </p:txBody>
      </p:sp>
      <p:sp>
        <p:nvSpPr>
          <p:cNvPr id="69647" name="Text Box 29"/>
          <p:cNvSpPr txBox="1">
            <a:spLocks noChangeArrowheads="1"/>
          </p:cNvSpPr>
          <p:nvPr/>
        </p:nvSpPr>
        <p:spPr bwMode="auto">
          <a:xfrm>
            <a:off x="2909888" y="5084763"/>
            <a:ext cx="65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DAC</a:t>
            </a:r>
          </a:p>
        </p:txBody>
      </p:sp>
      <p:sp>
        <p:nvSpPr>
          <p:cNvPr id="69648" name="Line 30"/>
          <p:cNvSpPr>
            <a:spLocks noChangeShapeType="1"/>
          </p:cNvSpPr>
          <p:nvPr/>
        </p:nvSpPr>
        <p:spPr bwMode="auto">
          <a:xfrm>
            <a:off x="3203575" y="5499100"/>
            <a:ext cx="0" cy="431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49" name="Line 31"/>
          <p:cNvSpPr>
            <a:spLocks noChangeShapeType="1"/>
          </p:cNvSpPr>
          <p:nvPr/>
        </p:nvSpPr>
        <p:spPr bwMode="auto">
          <a:xfrm flipH="1">
            <a:off x="898525" y="5930900"/>
            <a:ext cx="23050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50" name="Line 32"/>
          <p:cNvSpPr>
            <a:spLocks noChangeShapeType="1"/>
          </p:cNvSpPr>
          <p:nvPr/>
        </p:nvSpPr>
        <p:spPr bwMode="auto">
          <a:xfrm flipV="1">
            <a:off x="898525" y="2619375"/>
            <a:ext cx="0" cy="33115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9651" name="Line 36"/>
          <p:cNvSpPr>
            <a:spLocks noChangeShapeType="1"/>
          </p:cNvSpPr>
          <p:nvPr/>
        </p:nvSpPr>
        <p:spPr bwMode="auto">
          <a:xfrm>
            <a:off x="898525" y="2619375"/>
            <a:ext cx="5048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52" name="Text Box 37"/>
          <p:cNvSpPr txBox="1">
            <a:spLocks noChangeArrowheads="1"/>
          </p:cNvSpPr>
          <p:nvPr/>
        </p:nvSpPr>
        <p:spPr bwMode="auto">
          <a:xfrm>
            <a:off x="166688" y="199866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Vin</a:t>
            </a:r>
          </a:p>
        </p:txBody>
      </p:sp>
      <p:sp>
        <p:nvSpPr>
          <p:cNvPr id="69653" name="Line 38"/>
          <p:cNvSpPr>
            <a:spLocks noChangeShapeType="1"/>
          </p:cNvSpPr>
          <p:nvPr/>
        </p:nvSpPr>
        <p:spPr bwMode="auto">
          <a:xfrm>
            <a:off x="2627313" y="3409950"/>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54" name="Line 39"/>
          <p:cNvSpPr>
            <a:spLocks noChangeShapeType="1"/>
          </p:cNvSpPr>
          <p:nvPr/>
        </p:nvSpPr>
        <p:spPr bwMode="auto">
          <a:xfrm>
            <a:off x="2771775" y="3409950"/>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55" name="Line 40"/>
          <p:cNvSpPr>
            <a:spLocks noChangeShapeType="1"/>
          </p:cNvSpPr>
          <p:nvPr/>
        </p:nvSpPr>
        <p:spPr bwMode="auto">
          <a:xfrm>
            <a:off x="3779838" y="3409950"/>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56" name="Line 41"/>
          <p:cNvSpPr>
            <a:spLocks noChangeShapeType="1"/>
          </p:cNvSpPr>
          <p:nvPr/>
        </p:nvSpPr>
        <p:spPr bwMode="auto">
          <a:xfrm>
            <a:off x="2771775" y="3554413"/>
            <a:ext cx="1008063"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69657" name="Line 42"/>
          <p:cNvSpPr>
            <a:spLocks noChangeShapeType="1"/>
          </p:cNvSpPr>
          <p:nvPr/>
        </p:nvSpPr>
        <p:spPr bwMode="auto">
          <a:xfrm>
            <a:off x="2698750" y="4633913"/>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58" name="Line 43"/>
          <p:cNvSpPr>
            <a:spLocks noChangeShapeType="1"/>
          </p:cNvSpPr>
          <p:nvPr/>
        </p:nvSpPr>
        <p:spPr bwMode="auto">
          <a:xfrm>
            <a:off x="2843213" y="4633913"/>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59" name="Line 44"/>
          <p:cNvSpPr>
            <a:spLocks noChangeShapeType="1"/>
          </p:cNvSpPr>
          <p:nvPr/>
        </p:nvSpPr>
        <p:spPr bwMode="auto">
          <a:xfrm>
            <a:off x="3851275" y="4633913"/>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60" name="Line 45"/>
          <p:cNvSpPr>
            <a:spLocks noChangeShapeType="1"/>
          </p:cNvSpPr>
          <p:nvPr/>
        </p:nvSpPr>
        <p:spPr bwMode="auto">
          <a:xfrm>
            <a:off x="2843213" y="4778375"/>
            <a:ext cx="1008062"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69661" name="Text Box 46"/>
          <p:cNvSpPr txBox="1">
            <a:spLocks noChangeArrowheads="1"/>
          </p:cNvSpPr>
          <p:nvPr/>
        </p:nvSpPr>
        <p:spPr bwMode="auto">
          <a:xfrm>
            <a:off x="4568825" y="3259138"/>
            <a:ext cx="4430713" cy="2024062"/>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9900"/>
                </a:solidFill>
              </a:rPr>
              <a:t>On met tous les bits à zéro</a:t>
            </a:r>
          </a:p>
          <a:p>
            <a:pPr eaLnBrk="1" hangingPunct="1"/>
            <a:r>
              <a:rPr lang="fr-FR" sz="1800">
                <a:solidFill>
                  <a:srgbClr val="009900"/>
                </a:solidFill>
              </a:rPr>
              <a:t>On commence à mettre le poids fort à 1</a:t>
            </a:r>
          </a:p>
          <a:p>
            <a:pPr eaLnBrk="1" hangingPunct="1"/>
            <a:endParaRPr lang="fr-FR" sz="1800">
              <a:solidFill>
                <a:srgbClr val="009900"/>
              </a:solidFill>
            </a:endParaRPr>
          </a:p>
          <a:p>
            <a:pPr eaLnBrk="1" hangingPunct="1"/>
            <a:r>
              <a:rPr lang="fr-FR" sz="1800"/>
              <a:t>100000000000 est-il (&gt; ou &lt;)Vin ?</a:t>
            </a:r>
            <a:r>
              <a:rPr lang="fr-FR" sz="1800">
                <a:solidFill>
                  <a:srgbClr val="009900"/>
                </a:solidFill>
              </a:rPr>
              <a:t> …</a:t>
            </a:r>
          </a:p>
          <a:p>
            <a:pPr eaLnBrk="1" hangingPunct="1"/>
            <a:endParaRPr lang="fr-FR" sz="1800">
              <a:solidFill>
                <a:srgbClr val="009900"/>
              </a:solidFill>
            </a:endParaRPr>
          </a:p>
          <a:p>
            <a:pPr eaLnBrk="1" hangingPunct="1"/>
            <a:r>
              <a:rPr lang="fr-FR" sz="1800">
                <a:solidFill>
                  <a:srgbClr val="009900"/>
                </a:solidFill>
              </a:rPr>
              <a:t>Et ainsi de suite sur tous les bits </a:t>
            </a:r>
          </a:p>
          <a:p>
            <a:pPr eaLnBrk="1" hangingPunct="1"/>
            <a:r>
              <a:rPr lang="fr-FR" sz="1800">
                <a:solidFill>
                  <a:srgbClr val="009900"/>
                </a:solidFill>
              </a:rPr>
              <a:t>(comme pour une pesée…)</a:t>
            </a:r>
          </a:p>
        </p:txBody>
      </p:sp>
      <p:sp>
        <p:nvSpPr>
          <p:cNvPr id="69662" name="Text Box 48"/>
          <p:cNvSpPr txBox="1">
            <a:spLocks noChangeArrowheads="1"/>
          </p:cNvSpPr>
          <p:nvPr/>
        </p:nvSpPr>
        <p:spPr bwMode="auto">
          <a:xfrm>
            <a:off x="2339975" y="4298950"/>
            <a:ext cx="688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MSB</a:t>
            </a:r>
          </a:p>
        </p:txBody>
      </p:sp>
      <p:sp>
        <p:nvSpPr>
          <p:cNvPr id="69663" name="Text Box 49"/>
          <p:cNvSpPr txBox="1">
            <a:spLocks noChangeArrowheads="1"/>
          </p:cNvSpPr>
          <p:nvPr/>
        </p:nvSpPr>
        <p:spPr bwMode="auto">
          <a:xfrm>
            <a:off x="3598863" y="4275138"/>
            <a:ext cx="612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LSB</a:t>
            </a:r>
          </a:p>
        </p:txBody>
      </p:sp>
      <p:sp>
        <p:nvSpPr>
          <p:cNvPr id="69664" name="Text Box 50"/>
          <p:cNvSpPr txBox="1">
            <a:spLocks noChangeArrowheads="1"/>
          </p:cNvSpPr>
          <p:nvPr/>
        </p:nvSpPr>
        <p:spPr bwMode="auto">
          <a:xfrm>
            <a:off x="4510088" y="5514975"/>
            <a:ext cx="3502025" cy="650875"/>
          </a:xfrm>
          <a:prstGeom prst="rect">
            <a:avLst/>
          </a:prstGeom>
          <a:noFill/>
          <a:ln w="9525">
            <a:solidFill>
              <a:srgbClr val="E4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solidFill>
                  <a:srgbClr val="E40000"/>
                </a:solidFill>
              </a:rPr>
              <a:t>N comparaisons</a:t>
            </a:r>
          </a:p>
          <a:p>
            <a:pPr algn="ctr" eaLnBrk="1" hangingPunct="1"/>
            <a:r>
              <a:rPr lang="fr-FR" sz="1800" b="1">
                <a:solidFill>
                  <a:srgbClr val="E40000"/>
                </a:solidFill>
              </a:rPr>
              <a:t>Temps de conversion constant</a:t>
            </a:r>
          </a:p>
        </p:txBody>
      </p:sp>
      <p:sp>
        <p:nvSpPr>
          <p:cNvPr id="69665" name="Line 54"/>
          <p:cNvSpPr>
            <a:spLocks noChangeShapeType="1"/>
          </p:cNvSpPr>
          <p:nvPr/>
        </p:nvSpPr>
        <p:spPr bwMode="auto">
          <a:xfrm flipH="1">
            <a:off x="3635375" y="2401888"/>
            <a:ext cx="6477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5743" name="Rectangle 55"/>
          <p:cNvSpPr>
            <a:spLocks noChangeArrowheads="1"/>
          </p:cNvSpPr>
          <p:nvPr/>
        </p:nvSpPr>
        <p:spPr bwMode="auto">
          <a:xfrm>
            <a:off x="2051050" y="4130675"/>
            <a:ext cx="2376488" cy="215900"/>
          </a:xfrm>
          <a:prstGeom prst="rect">
            <a:avLst/>
          </a:prstGeom>
          <a:solidFill>
            <a:schemeClr val="accent1"/>
          </a:solidFill>
          <a:ln w="9525">
            <a:solidFill>
              <a:schemeClr val="tx1"/>
            </a:solidFill>
            <a:miter lim="800000"/>
            <a:headEnd/>
            <a:tailEnd/>
          </a:ln>
        </p:spPr>
        <p:txBody>
          <a:bodyPr wrap="none" anchor="ctr"/>
          <a:lstStyle/>
          <a:p>
            <a:pPr algn="ctr"/>
            <a:r>
              <a:rPr lang="fr-FR" sz="2000"/>
              <a:t>1000 0000 0000</a:t>
            </a:r>
          </a:p>
        </p:txBody>
      </p:sp>
      <p:sp>
        <p:nvSpPr>
          <p:cNvPr id="285745" name="Text Box 79"/>
          <p:cNvSpPr txBox="1">
            <a:spLocks noChangeArrowheads="1"/>
          </p:cNvSpPr>
          <p:nvPr/>
        </p:nvSpPr>
        <p:spPr bwMode="auto">
          <a:xfrm>
            <a:off x="131763" y="1484313"/>
            <a:ext cx="623887"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0.6V</a:t>
            </a:r>
          </a:p>
        </p:txBody>
      </p:sp>
      <p:sp>
        <p:nvSpPr>
          <p:cNvPr id="285746" name="Text Box 79"/>
          <p:cNvSpPr txBox="1">
            <a:spLocks noChangeArrowheads="1"/>
          </p:cNvSpPr>
          <p:nvPr/>
        </p:nvSpPr>
        <p:spPr bwMode="auto">
          <a:xfrm>
            <a:off x="3348038" y="5661025"/>
            <a:ext cx="623887"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0.5V</a:t>
            </a:r>
          </a:p>
        </p:txBody>
      </p:sp>
      <p:sp>
        <p:nvSpPr>
          <p:cNvPr id="285747" name="Text Box 79"/>
          <p:cNvSpPr txBox="1">
            <a:spLocks noChangeArrowheads="1"/>
          </p:cNvSpPr>
          <p:nvPr/>
        </p:nvSpPr>
        <p:spPr bwMode="auto">
          <a:xfrm>
            <a:off x="1619250" y="5013325"/>
            <a:ext cx="754063"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PE=1V</a:t>
            </a:r>
          </a:p>
        </p:txBody>
      </p:sp>
      <p:sp>
        <p:nvSpPr>
          <p:cNvPr id="285749" name="Text Box 79"/>
          <p:cNvSpPr txBox="1">
            <a:spLocks noChangeArrowheads="1"/>
          </p:cNvSpPr>
          <p:nvPr/>
        </p:nvSpPr>
        <p:spPr bwMode="auto">
          <a:xfrm>
            <a:off x="1403350" y="1341438"/>
            <a:ext cx="1643063" cy="59055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bg2"/>
                </a:solidFill>
              </a14:hiddenFill>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Vin &lt; VDAC -&gt; 0</a:t>
            </a:r>
          </a:p>
          <a:p>
            <a:pPr eaLnBrk="1" hangingPunct="1"/>
            <a:r>
              <a:rPr lang="fr-FR" sz="1600"/>
              <a:t>Vin &gt; VDAC -&gt; 1</a:t>
            </a:r>
          </a:p>
        </p:txBody>
      </p:sp>
      <p:sp>
        <p:nvSpPr>
          <p:cNvPr id="285751" name="Text Box 79"/>
          <p:cNvSpPr txBox="1">
            <a:spLocks noChangeArrowheads="1"/>
          </p:cNvSpPr>
          <p:nvPr/>
        </p:nvSpPr>
        <p:spPr bwMode="auto">
          <a:xfrm>
            <a:off x="2700338" y="2349500"/>
            <a:ext cx="285750"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1</a:t>
            </a:r>
          </a:p>
        </p:txBody>
      </p:sp>
      <p:sp>
        <p:nvSpPr>
          <p:cNvPr id="285752" name="Rectangle 55"/>
          <p:cNvSpPr>
            <a:spLocks noChangeArrowheads="1"/>
          </p:cNvSpPr>
          <p:nvPr/>
        </p:nvSpPr>
        <p:spPr bwMode="auto">
          <a:xfrm>
            <a:off x="2051050" y="4130675"/>
            <a:ext cx="2376488" cy="215900"/>
          </a:xfrm>
          <a:prstGeom prst="rect">
            <a:avLst/>
          </a:prstGeom>
          <a:solidFill>
            <a:schemeClr val="accent1"/>
          </a:solidFill>
          <a:ln w="9525">
            <a:solidFill>
              <a:schemeClr val="tx1"/>
            </a:solidFill>
            <a:miter lim="800000"/>
            <a:headEnd/>
            <a:tailEnd/>
          </a:ln>
        </p:spPr>
        <p:txBody>
          <a:bodyPr wrap="none" anchor="ctr"/>
          <a:lstStyle/>
          <a:p>
            <a:pPr algn="ctr"/>
            <a:r>
              <a:rPr lang="fr-FR" sz="2000"/>
              <a:t>1100 0000 0000</a:t>
            </a:r>
          </a:p>
        </p:txBody>
      </p:sp>
      <p:sp>
        <p:nvSpPr>
          <p:cNvPr id="285753" name="Text Box 79"/>
          <p:cNvSpPr txBox="1">
            <a:spLocks noChangeArrowheads="1"/>
          </p:cNvSpPr>
          <p:nvPr/>
        </p:nvSpPr>
        <p:spPr bwMode="auto">
          <a:xfrm>
            <a:off x="3348038" y="5661025"/>
            <a:ext cx="747712"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0.75V</a:t>
            </a:r>
          </a:p>
        </p:txBody>
      </p:sp>
      <p:sp>
        <p:nvSpPr>
          <p:cNvPr id="285754" name="Text Box 79"/>
          <p:cNvSpPr txBox="1">
            <a:spLocks noChangeArrowheads="1"/>
          </p:cNvSpPr>
          <p:nvPr/>
        </p:nvSpPr>
        <p:spPr bwMode="auto">
          <a:xfrm>
            <a:off x="2700338" y="2349500"/>
            <a:ext cx="317500"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a:t>
            </a:r>
          </a:p>
        </p:txBody>
      </p:sp>
      <p:sp>
        <p:nvSpPr>
          <p:cNvPr id="285755" name="Rectangle 55"/>
          <p:cNvSpPr>
            <a:spLocks noChangeArrowheads="1"/>
          </p:cNvSpPr>
          <p:nvPr/>
        </p:nvSpPr>
        <p:spPr bwMode="auto">
          <a:xfrm>
            <a:off x="2051050" y="4130675"/>
            <a:ext cx="2376488" cy="215900"/>
          </a:xfrm>
          <a:prstGeom prst="rect">
            <a:avLst/>
          </a:prstGeom>
          <a:solidFill>
            <a:schemeClr val="accent1"/>
          </a:solidFill>
          <a:ln w="9525">
            <a:solidFill>
              <a:schemeClr val="tx1"/>
            </a:solidFill>
            <a:miter lim="800000"/>
            <a:headEnd/>
            <a:tailEnd/>
          </a:ln>
        </p:spPr>
        <p:txBody>
          <a:bodyPr wrap="none" anchor="ctr"/>
          <a:lstStyle/>
          <a:p>
            <a:pPr algn="ctr"/>
            <a:r>
              <a:rPr lang="fr-FR" sz="2000"/>
              <a:t>1010 0000 0000</a:t>
            </a:r>
          </a:p>
        </p:txBody>
      </p:sp>
      <p:sp>
        <p:nvSpPr>
          <p:cNvPr id="285756" name="Text Box 79"/>
          <p:cNvSpPr txBox="1">
            <a:spLocks noChangeArrowheads="1"/>
          </p:cNvSpPr>
          <p:nvPr/>
        </p:nvSpPr>
        <p:spPr bwMode="auto">
          <a:xfrm>
            <a:off x="3348038" y="5661025"/>
            <a:ext cx="871537"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0.625V</a:t>
            </a:r>
          </a:p>
        </p:txBody>
      </p:sp>
      <p:sp>
        <p:nvSpPr>
          <p:cNvPr id="6967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938B95CD-3D13-4B1B-9687-E42957CB3CE4}" type="slidenum">
              <a:rPr lang="fr-FR" sz="1200">
                <a:solidFill>
                  <a:schemeClr val="tx1">
                    <a:lumMod val="50000"/>
                    <a:lumOff val="50000"/>
                  </a:schemeClr>
                </a:solidFill>
              </a:rPr>
              <a:pPr algn="r">
                <a:defRPr/>
              </a:pPr>
              <a:t>62</a:t>
            </a:fld>
            <a:endParaRPr lang="fr-FR" sz="1200" dirty="0">
              <a:solidFill>
                <a:schemeClr val="tx1">
                  <a:lumMod val="50000"/>
                  <a:lumOff val="50000"/>
                </a:schemeClr>
              </a:solidFill>
            </a:endParaRPr>
          </a:p>
        </p:txBody>
      </p:sp>
      <p:pic>
        <p:nvPicPr>
          <p:cNvPr id="69679" name="Picture 63" descr="j03008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3888" y="4652963"/>
            <a:ext cx="73501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5745"/>
                                        </p:tgtEl>
                                        <p:attrNameLst>
                                          <p:attrName>style.visibility</p:attrName>
                                        </p:attrNameLst>
                                      </p:cBhvr>
                                      <p:to>
                                        <p:strVal val="visible"/>
                                      </p:to>
                                    </p:set>
                                    <p:anim calcmode="lin" valueType="num">
                                      <p:cBhvr>
                                        <p:cTn id="7" dur="500" fill="hold"/>
                                        <p:tgtEl>
                                          <p:spTgt spid="285745"/>
                                        </p:tgtEl>
                                        <p:attrNameLst>
                                          <p:attrName>ppt_w</p:attrName>
                                        </p:attrNameLst>
                                      </p:cBhvr>
                                      <p:tavLst>
                                        <p:tav tm="0">
                                          <p:val>
                                            <p:fltVal val="0"/>
                                          </p:val>
                                        </p:tav>
                                        <p:tav tm="100000">
                                          <p:val>
                                            <p:strVal val="#ppt_w"/>
                                          </p:val>
                                        </p:tav>
                                      </p:tavLst>
                                    </p:anim>
                                    <p:anim calcmode="lin" valueType="num">
                                      <p:cBhvr>
                                        <p:cTn id="8" dur="500" fill="hold"/>
                                        <p:tgtEl>
                                          <p:spTgt spid="285745"/>
                                        </p:tgtEl>
                                        <p:attrNameLst>
                                          <p:attrName>ppt_h</p:attrName>
                                        </p:attrNameLst>
                                      </p:cBhvr>
                                      <p:tavLst>
                                        <p:tav tm="0">
                                          <p:val>
                                            <p:fltVal val="0"/>
                                          </p:val>
                                        </p:tav>
                                        <p:tav tm="100000">
                                          <p:val>
                                            <p:strVal val="#ppt_h"/>
                                          </p:val>
                                        </p:tav>
                                      </p:tavLst>
                                    </p:anim>
                                    <p:animEffect transition="in" filter="fade">
                                      <p:cBhvr>
                                        <p:cTn id="9" dur="500"/>
                                        <p:tgtEl>
                                          <p:spTgt spid="28574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85743"/>
                                        </p:tgtEl>
                                        <p:attrNameLst>
                                          <p:attrName>style.visibility</p:attrName>
                                        </p:attrNameLst>
                                      </p:cBhvr>
                                      <p:to>
                                        <p:strVal val="visible"/>
                                      </p:to>
                                    </p:set>
                                    <p:anim calcmode="lin" valueType="num">
                                      <p:cBhvr>
                                        <p:cTn id="14" dur="500" fill="hold"/>
                                        <p:tgtEl>
                                          <p:spTgt spid="285743"/>
                                        </p:tgtEl>
                                        <p:attrNameLst>
                                          <p:attrName>ppt_w</p:attrName>
                                        </p:attrNameLst>
                                      </p:cBhvr>
                                      <p:tavLst>
                                        <p:tav tm="0">
                                          <p:val>
                                            <p:fltVal val="0"/>
                                          </p:val>
                                        </p:tav>
                                        <p:tav tm="100000">
                                          <p:val>
                                            <p:strVal val="#ppt_w"/>
                                          </p:val>
                                        </p:tav>
                                      </p:tavLst>
                                    </p:anim>
                                    <p:anim calcmode="lin" valueType="num">
                                      <p:cBhvr>
                                        <p:cTn id="15" dur="500" fill="hold"/>
                                        <p:tgtEl>
                                          <p:spTgt spid="285743"/>
                                        </p:tgtEl>
                                        <p:attrNameLst>
                                          <p:attrName>ppt_h</p:attrName>
                                        </p:attrNameLst>
                                      </p:cBhvr>
                                      <p:tavLst>
                                        <p:tav tm="0">
                                          <p:val>
                                            <p:fltVal val="0"/>
                                          </p:val>
                                        </p:tav>
                                        <p:tav tm="100000">
                                          <p:val>
                                            <p:strVal val="#ppt_h"/>
                                          </p:val>
                                        </p:tav>
                                      </p:tavLst>
                                    </p:anim>
                                    <p:animEffect transition="in" filter="fade">
                                      <p:cBhvr>
                                        <p:cTn id="16" dur="500"/>
                                        <p:tgtEl>
                                          <p:spTgt spid="28574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85747"/>
                                        </p:tgtEl>
                                        <p:attrNameLst>
                                          <p:attrName>style.visibility</p:attrName>
                                        </p:attrNameLst>
                                      </p:cBhvr>
                                      <p:to>
                                        <p:strVal val="visible"/>
                                      </p:to>
                                    </p:set>
                                    <p:anim calcmode="lin" valueType="num">
                                      <p:cBhvr>
                                        <p:cTn id="21" dur="500" fill="hold"/>
                                        <p:tgtEl>
                                          <p:spTgt spid="285747"/>
                                        </p:tgtEl>
                                        <p:attrNameLst>
                                          <p:attrName>ppt_w</p:attrName>
                                        </p:attrNameLst>
                                      </p:cBhvr>
                                      <p:tavLst>
                                        <p:tav tm="0">
                                          <p:val>
                                            <p:fltVal val="0"/>
                                          </p:val>
                                        </p:tav>
                                        <p:tav tm="100000">
                                          <p:val>
                                            <p:strVal val="#ppt_w"/>
                                          </p:val>
                                        </p:tav>
                                      </p:tavLst>
                                    </p:anim>
                                    <p:anim calcmode="lin" valueType="num">
                                      <p:cBhvr>
                                        <p:cTn id="22" dur="500" fill="hold"/>
                                        <p:tgtEl>
                                          <p:spTgt spid="285747"/>
                                        </p:tgtEl>
                                        <p:attrNameLst>
                                          <p:attrName>ppt_h</p:attrName>
                                        </p:attrNameLst>
                                      </p:cBhvr>
                                      <p:tavLst>
                                        <p:tav tm="0">
                                          <p:val>
                                            <p:fltVal val="0"/>
                                          </p:val>
                                        </p:tav>
                                        <p:tav tm="100000">
                                          <p:val>
                                            <p:strVal val="#ppt_h"/>
                                          </p:val>
                                        </p:tav>
                                      </p:tavLst>
                                    </p:anim>
                                    <p:animEffect transition="in" filter="fade">
                                      <p:cBhvr>
                                        <p:cTn id="23" dur="500"/>
                                        <p:tgtEl>
                                          <p:spTgt spid="28574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85746"/>
                                        </p:tgtEl>
                                        <p:attrNameLst>
                                          <p:attrName>style.visibility</p:attrName>
                                        </p:attrNameLst>
                                      </p:cBhvr>
                                      <p:to>
                                        <p:strVal val="visible"/>
                                      </p:to>
                                    </p:set>
                                    <p:anim calcmode="lin" valueType="num">
                                      <p:cBhvr>
                                        <p:cTn id="28" dur="500" fill="hold"/>
                                        <p:tgtEl>
                                          <p:spTgt spid="285746"/>
                                        </p:tgtEl>
                                        <p:attrNameLst>
                                          <p:attrName>ppt_w</p:attrName>
                                        </p:attrNameLst>
                                      </p:cBhvr>
                                      <p:tavLst>
                                        <p:tav tm="0">
                                          <p:val>
                                            <p:fltVal val="0"/>
                                          </p:val>
                                        </p:tav>
                                        <p:tav tm="100000">
                                          <p:val>
                                            <p:strVal val="#ppt_w"/>
                                          </p:val>
                                        </p:tav>
                                      </p:tavLst>
                                    </p:anim>
                                    <p:anim calcmode="lin" valueType="num">
                                      <p:cBhvr>
                                        <p:cTn id="29" dur="500" fill="hold"/>
                                        <p:tgtEl>
                                          <p:spTgt spid="285746"/>
                                        </p:tgtEl>
                                        <p:attrNameLst>
                                          <p:attrName>ppt_h</p:attrName>
                                        </p:attrNameLst>
                                      </p:cBhvr>
                                      <p:tavLst>
                                        <p:tav tm="0">
                                          <p:val>
                                            <p:fltVal val="0"/>
                                          </p:val>
                                        </p:tav>
                                        <p:tav tm="100000">
                                          <p:val>
                                            <p:strVal val="#ppt_h"/>
                                          </p:val>
                                        </p:tav>
                                      </p:tavLst>
                                    </p:anim>
                                    <p:animEffect transition="in" filter="fade">
                                      <p:cBhvr>
                                        <p:cTn id="30" dur="500"/>
                                        <p:tgtEl>
                                          <p:spTgt spid="28574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85749"/>
                                        </p:tgtEl>
                                        <p:attrNameLst>
                                          <p:attrName>style.visibility</p:attrName>
                                        </p:attrNameLst>
                                      </p:cBhvr>
                                      <p:to>
                                        <p:strVal val="visible"/>
                                      </p:to>
                                    </p:set>
                                    <p:anim calcmode="lin" valueType="num">
                                      <p:cBhvr>
                                        <p:cTn id="35" dur="500" fill="hold"/>
                                        <p:tgtEl>
                                          <p:spTgt spid="285749"/>
                                        </p:tgtEl>
                                        <p:attrNameLst>
                                          <p:attrName>ppt_w</p:attrName>
                                        </p:attrNameLst>
                                      </p:cBhvr>
                                      <p:tavLst>
                                        <p:tav tm="0">
                                          <p:val>
                                            <p:fltVal val="0"/>
                                          </p:val>
                                        </p:tav>
                                        <p:tav tm="100000">
                                          <p:val>
                                            <p:strVal val="#ppt_w"/>
                                          </p:val>
                                        </p:tav>
                                      </p:tavLst>
                                    </p:anim>
                                    <p:anim calcmode="lin" valueType="num">
                                      <p:cBhvr>
                                        <p:cTn id="36" dur="500" fill="hold"/>
                                        <p:tgtEl>
                                          <p:spTgt spid="285749"/>
                                        </p:tgtEl>
                                        <p:attrNameLst>
                                          <p:attrName>ppt_h</p:attrName>
                                        </p:attrNameLst>
                                      </p:cBhvr>
                                      <p:tavLst>
                                        <p:tav tm="0">
                                          <p:val>
                                            <p:fltVal val="0"/>
                                          </p:val>
                                        </p:tav>
                                        <p:tav tm="100000">
                                          <p:val>
                                            <p:strVal val="#ppt_h"/>
                                          </p:val>
                                        </p:tav>
                                      </p:tavLst>
                                    </p:anim>
                                    <p:animEffect transition="in" filter="fade">
                                      <p:cBhvr>
                                        <p:cTn id="37" dur="500"/>
                                        <p:tgtEl>
                                          <p:spTgt spid="28574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85751"/>
                                        </p:tgtEl>
                                        <p:attrNameLst>
                                          <p:attrName>style.visibility</p:attrName>
                                        </p:attrNameLst>
                                      </p:cBhvr>
                                      <p:to>
                                        <p:strVal val="visible"/>
                                      </p:to>
                                    </p:set>
                                    <p:anim calcmode="lin" valueType="num">
                                      <p:cBhvr>
                                        <p:cTn id="42" dur="500" fill="hold"/>
                                        <p:tgtEl>
                                          <p:spTgt spid="285751"/>
                                        </p:tgtEl>
                                        <p:attrNameLst>
                                          <p:attrName>ppt_w</p:attrName>
                                        </p:attrNameLst>
                                      </p:cBhvr>
                                      <p:tavLst>
                                        <p:tav tm="0">
                                          <p:val>
                                            <p:fltVal val="0"/>
                                          </p:val>
                                        </p:tav>
                                        <p:tav tm="100000">
                                          <p:val>
                                            <p:strVal val="#ppt_w"/>
                                          </p:val>
                                        </p:tav>
                                      </p:tavLst>
                                    </p:anim>
                                    <p:anim calcmode="lin" valueType="num">
                                      <p:cBhvr>
                                        <p:cTn id="43" dur="500" fill="hold"/>
                                        <p:tgtEl>
                                          <p:spTgt spid="285751"/>
                                        </p:tgtEl>
                                        <p:attrNameLst>
                                          <p:attrName>ppt_h</p:attrName>
                                        </p:attrNameLst>
                                      </p:cBhvr>
                                      <p:tavLst>
                                        <p:tav tm="0">
                                          <p:val>
                                            <p:fltVal val="0"/>
                                          </p:val>
                                        </p:tav>
                                        <p:tav tm="100000">
                                          <p:val>
                                            <p:strVal val="#ppt_h"/>
                                          </p:val>
                                        </p:tav>
                                      </p:tavLst>
                                    </p:anim>
                                    <p:animEffect transition="in" filter="fade">
                                      <p:cBhvr>
                                        <p:cTn id="44" dur="500"/>
                                        <p:tgtEl>
                                          <p:spTgt spid="28575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85752"/>
                                        </p:tgtEl>
                                        <p:attrNameLst>
                                          <p:attrName>style.visibility</p:attrName>
                                        </p:attrNameLst>
                                      </p:cBhvr>
                                      <p:to>
                                        <p:strVal val="visible"/>
                                      </p:to>
                                    </p:set>
                                    <p:anim calcmode="lin" valueType="num">
                                      <p:cBhvr>
                                        <p:cTn id="49" dur="500" fill="hold"/>
                                        <p:tgtEl>
                                          <p:spTgt spid="285752"/>
                                        </p:tgtEl>
                                        <p:attrNameLst>
                                          <p:attrName>ppt_w</p:attrName>
                                        </p:attrNameLst>
                                      </p:cBhvr>
                                      <p:tavLst>
                                        <p:tav tm="0">
                                          <p:val>
                                            <p:fltVal val="0"/>
                                          </p:val>
                                        </p:tav>
                                        <p:tav tm="100000">
                                          <p:val>
                                            <p:strVal val="#ppt_w"/>
                                          </p:val>
                                        </p:tav>
                                      </p:tavLst>
                                    </p:anim>
                                    <p:anim calcmode="lin" valueType="num">
                                      <p:cBhvr>
                                        <p:cTn id="50" dur="500" fill="hold"/>
                                        <p:tgtEl>
                                          <p:spTgt spid="285752"/>
                                        </p:tgtEl>
                                        <p:attrNameLst>
                                          <p:attrName>ppt_h</p:attrName>
                                        </p:attrNameLst>
                                      </p:cBhvr>
                                      <p:tavLst>
                                        <p:tav tm="0">
                                          <p:val>
                                            <p:fltVal val="0"/>
                                          </p:val>
                                        </p:tav>
                                        <p:tav tm="100000">
                                          <p:val>
                                            <p:strVal val="#ppt_h"/>
                                          </p:val>
                                        </p:tav>
                                      </p:tavLst>
                                    </p:anim>
                                    <p:animEffect transition="in" filter="fade">
                                      <p:cBhvr>
                                        <p:cTn id="51" dur="500"/>
                                        <p:tgtEl>
                                          <p:spTgt spid="28575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285753"/>
                                        </p:tgtEl>
                                        <p:attrNameLst>
                                          <p:attrName>style.visibility</p:attrName>
                                        </p:attrNameLst>
                                      </p:cBhvr>
                                      <p:to>
                                        <p:strVal val="visible"/>
                                      </p:to>
                                    </p:set>
                                    <p:anim calcmode="lin" valueType="num">
                                      <p:cBhvr>
                                        <p:cTn id="56" dur="500" fill="hold"/>
                                        <p:tgtEl>
                                          <p:spTgt spid="285753"/>
                                        </p:tgtEl>
                                        <p:attrNameLst>
                                          <p:attrName>ppt_w</p:attrName>
                                        </p:attrNameLst>
                                      </p:cBhvr>
                                      <p:tavLst>
                                        <p:tav tm="0">
                                          <p:val>
                                            <p:fltVal val="0"/>
                                          </p:val>
                                        </p:tav>
                                        <p:tav tm="100000">
                                          <p:val>
                                            <p:strVal val="#ppt_w"/>
                                          </p:val>
                                        </p:tav>
                                      </p:tavLst>
                                    </p:anim>
                                    <p:anim calcmode="lin" valueType="num">
                                      <p:cBhvr>
                                        <p:cTn id="57" dur="500" fill="hold"/>
                                        <p:tgtEl>
                                          <p:spTgt spid="285753"/>
                                        </p:tgtEl>
                                        <p:attrNameLst>
                                          <p:attrName>ppt_h</p:attrName>
                                        </p:attrNameLst>
                                      </p:cBhvr>
                                      <p:tavLst>
                                        <p:tav tm="0">
                                          <p:val>
                                            <p:fltVal val="0"/>
                                          </p:val>
                                        </p:tav>
                                        <p:tav tm="100000">
                                          <p:val>
                                            <p:strVal val="#ppt_h"/>
                                          </p:val>
                                        </p:tav>
                                      </p:tavLst>
                                    </p:anim>
                                    <p:animEffect transition="in" filter="fade">
                                      <p:cBhvr>
                                        <p:cTn id="58" dur="500"/>
                                        <p:tgtEl>
                                          <p:spTgt spid="28575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285754"/>
                                        </p:tgtEl>
                                        <p:attrNameLst>
                                          <p:attrName>style.visibility</p:attrName>
                                        </p:attrNameLst>
                                      </p:cBhvr>
                                      <p:to>
                                        <p:strVal val="visible"/>
                                      </p:to>
                                    </p:set>
                                    <p:anim calcmode="lin" valueType="num">
                                      <p:cBhvr>
                                        <p:cTn id="63" dur="500" fill="hold"/>
                                        <p:tgtEl>
                                          <p:spTgt spid="285754"/>
                                        </p:tgtEl>
                                        <p:attrNameLst>
                                          <p:attrName>ppt_w</p:attrName>
                                        </p:attrNameLst>
                                      </p:cBhvr>
                                      <p:tavLst>
                                        <p:tav tm="0">
                                          <p:val>
                                            <p:fltVal val="0"/>
                                          </p:val>
                                        </p:tav>
                                        <p:tav tm="100000">
                                          <p:val>
                                            <p:strVal val="#ppt_w"/>
                                          </p:val>
                                        </p:tav>
                                      </p:tavLst>
                                    </p:anim>
                                    <p:anim calcmode="lin" valueType="num">
                                      <p:cBhvr>
                                        <p:cTn id="64" dur="500" fill="hold"/>
                                        <p:tgtEl>
                                          <p:spTgt spid="285754"/>
                                        </p:tgtEl>
                                        <p:attrNameLst>
                                          <p:attrName>ppt_h</p:attrName>
                                        </p:attrNameLst>
                                      </p:cBhvr>
                                      <p:tavLst>
                                        <p:tav tm="0">
                                          <p:val>
                                            <p:fltVal val="0"/>
                                          </p:val>
                                        </p:tav>
                                        <p:tav tm="100000">
                                          <p:val>
                                            <p:strVal val="#ppt_h"/>
                                          </p:val>
                                        </p:tav>
                                      </p:tavLst>
                                    </p:anim>
                                    <p:animEffect transition="in" filter="fade">
                                      <p:cBhvr>
                                        <p:cTn id="65" dur="500"/>
                                        <p:tgtEl>
                                          <p:spTgt spid="28575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285755"/>
                                        </p:tgtEl>
                                        <p:attrNameLst>
                                          <p:attrName>style.visibility</p:attrName>
                                        </p:attrNameLst>
                                      </p:cBhvr>
                                      <p:to>
                                        <p:strVal val="visible"/>
                                      </p:to>
                                    </p:set>
                                    <p:anim calcmode="lin" valueType="num">
                                      <p:cBhvr>
                                        <p:cTn id="70" dur="500" fill="hold"/>
                                        <p:tgtEl>
                                          <p:spTgt spid="285755"/>
                                        </p:tgtEl>
                                        <p:attrNameLst>
                                          <p:attrName>ppt_w</p:attrName>
                                        </p:attrNameLst>
                                      </p:cBhvr>
                                      <p:tavLst>
                                        <p:tav tm="0">
                                          <p:val>
                                            <p:fltVal val="0"/>
                                          </p:val>
                                        </p:tav>
                                        <p:tav tm="100000">
                                          <p:val>
                                            <p:strVal val="#ppt_w"/>
                                          </p:val>
                                        </p:tav>
                                      </p:tavLst>
                                    </p:anim>
                                    <p:anim calcmode="lin" valueType="num">
                                      <p:cBhvr>
                                        <p:cTn id="71" dur="500" fill="hold"/>
                                        <p:tgtEl>
                                          <p:spTgt spid="285755"/>
                                        </p:tgtEl>
                                        <p:attrNameLst>
                                          <p:attrName>ppt_h</p:attrName>
                                        </p:attrNameLst>
                                      </p:cBhvr>
                                      <p:tavLst>
                                        <p:tav tm="0">
                                          <p:val>
                                            <p:fltVal val="0"/>
                                          </p:val>
                                        </p:tav>
                                        <p:tav tm="100000">
                                          <p:val>
                                            <p:strVal val="#ppt_h"/>
                                          </p:val>
                                        </p:tav>
                                      </p:tavLst>
                                    </p:anim>
                                    <p:animEffect transition="in" filter="fade">
                                      <p:cBhvr>
                                        <p:cTn id="72" dur="500"/>
                                        <p:tgtEl>
                                          <p:spTgt spid="28575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285756"/>
                                        </p:tgtEl>
                                        <p:attrNameLst>
                                          <p:attrName>style.visibility</p:attrName>
                                        </p:attrNameLst>
                                      </p:cBhvr>
                                      <p:to>
                                        <p:strVal val="visible"/>
                                      </p:to>
                                    </p:set>
                                    <p:anim calcmode="lin" valueType="num">
                                      <p:cBhvr>
                                        <p:cTn id="77" dur="500" fill="hold"/>
                                        <p:tgtEl>
                                          <p:spTgt spid="285756"/>
                                        </p:tgtEl>
                                        <p:attrNameLst>
                                          <p:attrName>ppt_w</p:attrName>
                                        </p:attrNameLst>
                                      </p:cBhvr>
                                      <p:tavLst>
                                        <p:tav tm="0">
                                          <p:val>
                                            <p:fltVal val="0"/>
                                          </p:val>
                                        </p:tav>
                                        <p:tav tm="100000">
                                          <p:val>
                                            <p:strVal val="#ppt_w"/>
                                          </p:val>
                                        </p:tav>
                                      </p:tavLst>
                                    </p:anim>
                                    <p:anim calcmode="lin" valueType="num">
                                      <p:cBhvr>
                                        <p:cTn id="78" dur="500" fill="hold"/>
                                        <p:tgtEl>
                                          <p:spTgt spid="285756"/>
                                        </p:tgtEl>
                                        <p:attrNameLst>
                                          <p:attrName>ppt_h</p:attrName>
                                        </p:attrNameLst>
                                      </p:cBhvr>
                                      <p:tavLst>
                                        <p:tav tm="0">
                                          <p:val>
                                            <p:fltVal val="0"/>
                                          </p:val>
                                        </p:tav>
                                        <p:tav tm="100000">
                                          <p:val>
                                            <p:strVal val="#ppt_h"/>
                                          </p:val>
                                        </p:tav>
                                      </p:tavLst>
                                    </p:anim>
                                    <p:animEffect transition="in" filter="fade">
                                      <p:cBhvr>
                                        <p:cTn id="79" dur="500"/>
                                        <p:tgtEl>
                                          <p:spTgt spid="285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43" grpId="0" animBg="1"/>
      <p:bldP spid="285745" grpId="0" animBg="1"/>
      <p:bldP spid="285746" grpId="0" animBg="1"/>
      <p:bldP spid="285747" grpId="0" animBg="1"/>
      <p:bldP spid="285749" grpId="0" animBg="1"/>
      <p:bldP spid="285751" grpId="0" animBg="1"/>
      <p:bldP spid="285752" grpId="0" animBg="1"/>
      <p:bldP spid="285753" grpId="0" animBg="1"/>
      <p:bldP spid="285754" grpId="0" animBg="1"/>
      <p:bldP spid="285755" grpId="0" animBg="1"/>
      <p:bldP spid="28575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827088" y="-26988"/>
            <a:ext cx="7696200" cy="225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4400">
                <a:solidFill>
                  <a:srgbClr val="DC6308"/>
                </a:solidFill>
              </a:rPr>
              <a:t>Convertisseur Pipeline</a:t>
            </a:r>
          </a:p>
          <a:p>
            <a:pPr algn="ctr" eaLnBrk="1" hangingPunct="1"/>
            <a:endParaRPr lang="fr-FR" sz="800">
              <a:solidFill>
                <a:srgbClr val="DC6308"/>
              </a:solidFill>
            </a:endParaRPr>
          </a:p>
          <a:p>
            <a:pPr algn="ctr" eaLnBrk="1" hangingPunct="1"/>
            <a:r>
              <a:rPr lang="fr-FR" sz="1800"/>
              <a:t>Bon compromis vitesse-résolution</a:t>
            </a:r>
          </a:p>
          <a:p>
            <a:pPr algn="ctr" eaLnBrk="1" hangingPunct="1"/>
            <a:r>
              <a:rPr lang="fr-FR" sz="1800"/>
              <a:t>A chaque front d’horloge, on effectue 3 conversions en parallèle</a:t>
            </a:r>
          </a:p>
          <a:p>
            <a:pPr algn="ctr" eaLnBrk="1" hangingPunct="1"/>
            <a:r>
              <a:rPr lang="fr-FR" sz="1800"/>
              <a:t>au travers de chaque cellule</a:t>
            </a:r>
          </a:p>
          <a:p>
            <a:pPr algn="ctr" eaLnBrk="1" hangingPunct="1"/>
            <a:r>
              <a:rPr lang="fr-FR" sz="1800"/>
              <a:t>A la fin de chaque étape, on calcule le résidu de la conversion partielle,</a:t>
            </a:r>
          </a:p>
          <a:p>
            <a:pPr algn="ctr" eaLnBrk="1" hangingPunct="1"/>
            <a:r>
              <a:rPr lang="fr-FR" sz="1800"/>
              <a:t>Ce résidu est ensuite recalé à la pleine échelle par un amplificateur</a:t>
            </a:r>
          </a:p>
        </p:txBody>
      </p:sp>
      <p:grpSp>
        <p:nvGrpSpPr>
          <p:cNvPr id="70659" name="Group 99"/>
          <p:cNvGrpSpPr>
            <a:grpSpLocks/>
          </p:cNvGrpSpPr>
          <p:nvPr/>
        </p:nvGrpSpPr>
        <p:grpSpPr bwMode="auto">
          <a:xfrm>
            <a:off x="1136650" y="2678113"/>
            <a:ext cx="598488" cy="304800"/>
            <a:chOff x="716" y="1687"/>
            <a:chExt cx="377" cy="192"/>
          </a:xfrm>
        </p:grpSpPr>
        <p:sp>
          <p:nvSpPr>
            <p:cNvPr id="20483" name="Rectangle 3"/>
            <p:cNvSpPr>
              <a:spLocks noChangeArrowheads="1"/>
            </p:cNvSpPr>
            <p:nvPr/>
          </p:nvSpPr>
          <p:spPr bwMode="auto">
            <a:xfrm>
              <a:off x="716" y="1705"/>
              <a:ext cx="371" cy="125"/>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fr-FR" sz="1800"/>
            </a:p>
          </p:txBody>
        </p:sp>
        <p:sp>
          <p:nvSpPr>
            <p:cNvPr id="70772" name="Text Box 11"/>
            <p:cNvSpPr txBox="1">
              <a:spLocks noChangeArrowheads="1"/>
            </p:cNvSpPr>
            <p:nvPr/>
          </p:nvSpPr>
          <p:spPr bwMode="auto">
            <a:xfrm>
              <a:off x="756" y="1687"/>
              <a:ext cx="3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S/H</a:t>
              </a:r>
            </a:p>
          </p:txBody>
        </p:sp>
      </p:grpSp>
      <p:grpSp>
        <p:nvGrpSpPr>
          <p:cNvPr id="70660" name="Group 112"/>
          <p:cNvGrpSpPr>
            <a:grpSpLocks/>
          </p:cNvGrpSpPr>
          <p:nvPr/>
        </p:nvGrpSpPr>
        <p:grpSpPr bwMode="auto">
          <a:xfrm>
            <a:off x="3363913" y="2593975"/>
            <a:ext cx="561975" cy="366713"/>
            <a:chOff x="2119" y="1661"/>
            <a:chExt cx="354" cy="231"/>
          </a:xfrm>
        </p:grpSpPr>
        <p:sp>
          <p:nvSpPr>
            <p:cNvPr id="70769" name="Rectangle 4"/>
            <p:cNvSpPr>
              <a:spLocks noChangeArrowheads="1"/>
            </p:cNvSpPr>
            <p:nvPr/>
          </p:nvSpPr>
          <p:spPr bwMode="auto">
            <a:xfrm>
              <a:off x="2119" y="1705"/>
              <a:ext cx="329" cy="125"/>
            </a:xfrm>
            <a:prstGeom prst="rect">
              <a:avLst/>
            </a:prstGeom>
            <a:solidFill>
              <a:srgbClr val="33CC33"/>
            </a:solidFill>
            <a:ln w="9525">
              <a:solidFill>
                <a:schemeClr val="tx1"/>
              </a:solidFill>
              <a:miter lim="800000"/>
              <a:headEnd/>
              <a:tailEnd/>
            </a:ln>
          </p:spPr>
          <p:txBody>
            <a:bodyPr wrap="none" anchor="ctr"/>
            <a:lstStyle/>
            <a:p>
              <a:endParaRPr lang="fr-FR" sz="1800"/>
            </a:p>
          </p:txBody>
        </p:sp>
        <p:sp>
          <p:nvSpPr>
            <p:cNvPr id="70770" name="Text Box 12"/>
            <p:cNvSpPr txBox="1">
              <a:spLocks noChangeArrowheads="1"/>
            </p:cNvSpPr>
            <p:nvPr/>
          </p:nvSpPr>
          <p:spPr bwMode="auto">
            <a:xfrm>
              <a:off x="2119" y="1661"/>
              <a:ext cx="3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x16</a:t>
              </a:r>
            </a:p>
          </p:txBody>
        </p:sp>
      </p:grpSp>
      <p:grpSp>
        <p:nvGrpSpPr>
          <p:cNvPr id="70661" name="Group 117"/>
          <p:cNvGrpSpPr>
            <a:grpSpLocks/>
          </p:cNvGrpSpPr>
          <p:nvPr/>
        </p:nvGrpSpPr>
        <p:grpSpPr bwMode="auto">
          <a:xfrm>
            <a:off x="1593850" y="3170238"/>
            <a:ext cx="720725" cy="461962"/>
            <a:chOff x="1004" y="1997"/>
            <a:chExt cx="454" cy="291"/>
          </a:xfrm>
        </p:grpSpPr>
        <p:sp>
          <p:nvSpPr>
            <p:cNvPr id="70767" name="Rectangle 18"/>
            <p:cNvSpPr>
              <a:spLocks noChangeArrowheads="1"/>
            </p:cNvSpPr>
            <p:nvPr/>
          </p:nvSpPr>
          <p:spPr bwMode="auto">
            <a:xfrm>
              <a:off x="1004" y="1997"/>
              <a:ext cx="454" cy="291"/>
            </a:xfrm>
            <a:prstGeom prst="rect">
              <a:avLst/>
            </a:prstGeom>
            <a:gradFill rotWithShape="1">
              <a:gsLst>
                <a:gs pos="0">
                  <a:srgbClr val="FFFF00"/>
                </a:gs>
                <a:gs pos="100000">
                  <a:srgbClr val="7676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70768" name="Text Box 19"/>
            <p:cNvSpPr txBox="1">
              <a:spLocks noChangeArrowheads="1"/>
            </p:cNvSpPr>
            <p:nvPr/>
          </p:nvSpPr>
          <p:spPr bwMode="auto">
            <a:xfrm>
              <a:off x="1035" y="2038"/>
              <a:ext cx="412" cy="231"/>
            </a:xfrm>
            <a:prstGeom prst="rect">
              <a:avLst/>
            </a:prstGeom>
            <a:gradFill rotWithShape="1">
              <a:gsLst>
                <a:gs pos="0">
                  <a:srgbClr val="FFFF00"/>
                </a:gs>
                <a:gs pos="100000">
                  <a:srgbClr val="7676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ADC</a:t>
              </a:r>
            </a:p>
          </p:txBody>
        </p:sp>
      </p:grpSp>
      <p:sp>
        <p:nvSpPr>
          <p:cNvPr id="70662" name="Line 20"/>
          <p:cNvSpPr>
            <a:spLocks noChangeShapeType="1"/>
          </p:cNvSpPr>
          <p:nvPr/>
        </p:nvSpPr>
        <p:spPr bwMode="auto">
          <a:xfrm>
            <a:off x="1987550" y="2773363"/>
            <a:ext cx="0" cy="396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63" name="Line 21"/>
          <p:cNvSpPr>
            <a:spLocks noChangeShapeType="1"/>
          </p:cNvSpPr>
          <p:nvPr/>
        </p:nvSpPr>
        <p:spPr bwMode="auto">
          <a:xfrm>
            <a:off x="3165475" y="2773363"/>
            <a:ext cx="1984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64" name="Line 23"/>
          <p:cNvSpPr>
            <a:spLocks noChangeShapeType="1"/>
          </p:cNvSpPr>
          <p:nvPr/>
        </p:nvSpPr>
        <p:spPr bwMode="auto">
          <a:xfrm>
            <a:off x="3886200" y="2762250"/>
            <a:ext cx="1952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70665" name="Group 124"/>
          <p:cNvGrpSpPr>
            <a:grpSpLocks/>
          </p:cNvGrpSpPr>
          <p:nvPr/>
        </p:nvGrpSpPr>
        <p:grpSpPr bwMode="auto">
          <a:xfrm>
            <a:off x="2117725" y="3789363"/>
            <a:ext cx="720725" cy="461962"/>
            <a:chOff x="1334" y="2387"/>
            <a:chExt cx="454" cy="291"/>
          </a:xfrm>
        </p:grpSpPr>
        <p:sp>
          <p:nvSpPr>
            <p:cNvPr id="70765" name="Rectangle 26"/>
            <p:cNvSpPr>
              <a:spLocks noChangeArrowheads="1"/>
            </p:cNvSpPr>
            <p:nvPr/>
          </p:nvSpPr>
          <p:spPr bwMode="auto">
            <a:xfrm>
              <a:off x="1334" y="2387"/>
              <a:ext cx="454" cy="291"/>
            </a:xfrm>
            <a:prstGeom prst="rect">
              <a:avLst/>
            </a:prstGeom>
            <a:gradFill rotWithShape="1">
              <a:gsLst>
                <a:gs pos="0">
                  <a:srgbClr val="E40000"/>
                </a:gs>
                <a:gs pos="100000">
                  <a:srgbClr val="6A00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70766" name="Text Box 27"/>
            <p:cNvSpPr txBox="1">
              <a:spLocks noChangeArrowheads="1"/>
            </p:cNvSpPr>
            <p:nvPr/>
          </p:nvSpPr>
          <p:spPr bwMode="auto">
            <a:xfrm>
              <a:off x="1351" y="2415"/>
              <a:ext cx="4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DAC</a:t>
              </a:r>
            </a:p>
          </p:txBody>
        </p:sp>
      </p:grpSp>
      <p:sp>
        <p:nvSpPr>
          <p:cNvPr id="20508" name="Rectangle 28"/>
          <p:cNvSpPr>
            <a:spLocks noChangeArrowheads="1"/>
          </p:cNvSpPr>
          <p:nvPr/>
        </p:nvSpPr>
        <p:spPr bwMode="auto">
          <a:xfrm>
            <a:off x="1528763" y="4365625"/>
            <a:ext cx="982662" cy="396875"/>
          </a:xfrm>
          <a:prstGeom prst="rect">
            <a:avLst/>
          </a:prstGeom>
          <a:gradFill rotWithShape="1">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fr-FR" sz="1800"/>
          </a:p>
        </p:txBody>
      </p:sp>
      <p:sp>
        <p:nvSpPr>
          <p:cNvPr id="70667" name="Text Box 29"/>
          <p:cNvSpPr txBox="1">
            <a:spLocks noChangeArrowheads="1"/>
          </p:cNvSpPr>
          <p:nvPr/>
        </p:nvSpPr>
        <p:spPr bwMode="auto">
          <a:xfrm>
            <a:off x="1682750" y="4387850"/>
            <a:ext cx="830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REG   </a:t>
            </a:r>
          </a:p>
        </p:txBody>
      </p:sp>
      <p:sp>
        <p:nvSpPr>
          <p:cNvPr id="20510" name="Rectangle 30"/>
          <p:cNvSpPr>
            <a:spLocks noChangeArrowheads="1"/>
          </p:cNvSpPr>
          <p:nvPr/>
        </p:nvSpPr>
        <p:spPr bwMode="auto">
          <a:xfrm>
            <a:off x="1528763" y="5032375"/>
            <a:ext cx="982662" cy="396875"/>
          </a:xfrm>
          <a:prstGeom prst="rect">
            <a:avLst/>
          </a:prstGeom>
          <a:gradFill rotWithShape="1">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fr-FR" sz="1800"/>
          </a:p>
        </p:txBody>
      </p:sp>
      <p:sp>
        <p:nvSpPr>
          <p:cNvPr id="70669" name="Text Box 31"/>
          <p:cNvSpPr txBox="1">
            <a:spLocks noChangeArrowheads="1"/>
          </p:cNvSpPr>
          <p:nvPr/>
        </p:nvSpPr>
        <p:spPr bwMode="auto">
          <a:xfrm>
            <a:off x="1647825" y="5045075"/>
            <a:ext cx="830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REG   </a:t>
            </a:r>
          </a:p>
        </p:txBody>
      </p:sp>
      <p:sp>
        <p:nvSpPr>
          <p:cNvPr id="70670" name="Line 32"/>
          <p:cNvSpPr>
            <a:spLocks noChangeShapeType="1"/>
          </p:cNvSpPr>
          <p:nvPr/>
        </p:nvSpPr>
        <p:spPr bwMode="auto">
          <a:xfrm>
            <a:off x="1727200" y="2762250"/>
            <a:ext cx="1177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71" name="Line 34"/>
          <p:cNvSpPr>
            <a:spLocks noChangeShapeType="1"/>
          </p:cNvSpPr>
          <p:nvPr/>
        </p:nvSpPr>
        <p:spPr bwMode="auto">
          <a:xfrm flipV="1">
            <a:off x="3035300" y="2892425"/>
            <a:ext cx="0" cy="11255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72" name="Line 35"/>
          <p:cNvSpPr>
            <a:spLocks noChangeShapeType="1"/>
          </p:cNvSpPr>
          <p:nvPr/>
        </p:nvSpPr>
        <p:spPr bwMode="auto">
          <a:xfrm>
            <a:off x="1987550" y="3621088"/>
            <a:ext cx="0" cy="744537"/>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73" name="Line 36"/>
          <p:cNvSpPr>
            <a:spLocks noChangeShapeType="1"/>
          </p:cNvSpPr>
          <p:nvPr/>
        </p:nvSpPr>
        <p:spPr bwMode="auto">
          <a:xfrm>
            <a:off x="1987550" y="4033838"/>
            <a:ext cx="1317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74" name="Line 37"/>
          <p:cNvSpPr>
            <a:spLocks noChangeShapeType="1"/>
          </p:cNvSpPr>
          <p:nvPr/>
        </p:nvSpPr>
        <p:spPr bwMode="auto">
          <a:xfrm>
            <a:off x="1987550" y="4749800"/>
            <a:ext cx="0" cy="263525"/>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0518" name="Rectangle 38"/>
          <p:cNvSpPr>
            <a:spLocks noChangeArrowheads="1"/>
          </p:cNvSpPr>
          <p:nvPr/>
        </p:nvSpPr>
        <p:spPr bwMode="auto">
          <a:xfrm>
            <a:off x="1595438" y="5681663"/>
            <a:ext cx="6742112" cy="528637"/>
          </a:xfrm>
          <a:prstGeom prst="rect">
            <a:avLst/>
          </a:prstGeom>
          <a:gradFill rotWithShape="1">
            <a:gsLst>
              <a:gs pos="0">
                <a:schemeClr val="bg2"/>
              </a:gs>
              <a:gs pos="50000">
                <a:schemeClr val="bg2">
                  <a:gamma/>
                  <a:shade val="46275"/>
                  <a:invGamma/>
                </a:schemeClr>
              </a:gs>
              <a:gs pos="100000">
                <a:schemeClr val="bg2"/>
              </a:gs>
            </a:gsLst>
            <a:lin ang="2700000" scaled="1"/>
          </a:gradFill>
          <a:ln w="9525">
            <a:solidFill>
              <a:schemeClr val="tx1"/>
            </a:solidFill>
            <a:miter lim="800000"/>
            <a:headEnd/>
            <a:tailEnd/>
          </a:ln>
          <a:effectLst/>
        </p:spPr>
        <p:txBody>
          <a:bodyPr wrap="none" anchor="ctr"/>
          <a:lstStyle/>
          <a:p>
            <a:pPr>
              <a:defRPr/>
            </a:pPr>
            <a:endParaRPr lang="fr-FR" sz="1800"/>
          </a:p>
        </p:txBody>
      </p:sp>
      <p:sp>
        <p:nvSpPr>
          <p:cNvPr id="70676" name="Line 39"/>
          <p:cNvSpPr>
            <a:spLocks noChangeShapeType="1"/>
          </p:cNvSpPr>
          <p:nvPr/>
        </p:nvSpPr>
        <p:spPr bwMode="auto">
          <a:xfrm>
            <a:off x="1987550" y="5416550"/>
            <a:ext cx="0" cy="265113"/>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77" name="Line 40"/>
          <p:cNvSpPr>
            <a:spLocks noChangeShapeType="1"/>
          </p:cNvSpPr>
          <p:nvPr/>
        </p:nvSpPr>
        <p:spPr bwMode="auto">
          <a:xfrm>
            <a:off x="2840038" y="4017963"/>
            <a:ext cx="1952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678" name="Line 45"/>
          <p:cNvSpPr>
            <a:spLocks noChangeShapeType="1"/>
          </p:cNvSpPr>
          <p:nvPr/>
        </p:nvSpPr>
        <p:spPr bwMode="auto">
          <a:xfrm>
            <a:off x="4672013" y="2762250"/>
            <a:ext cx="1177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79" name="Line 46"/>
          <p:cNvSpPr>
            <a:spLocks noChangeShapeType="1"/>
          </p:cNvSpPr>
          <p:nvPr/>
        </p:nvSpPr>
        <p:spPr bwMode="auto">
          <a:xfrm>
            <a:off x="4999038" y="2762250"/>
            <a:ext cx="0" cy="396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80" name="Line 49"/>
          <p:cNvSpPr>
            <a:spLocks noChangeShapeType="1"/>
          </p:cNvSpPr>
          <p:nvPr/>
        </p:nvSpPr>
        <p:spPr bwMode="auto">
          <a:xfrm>
            <a:off x="6829425" y="2738438"/>
            <a:ext cx="1968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81" name="Line 56"/>
          <p:cNvSpPr>
            <a:spLocks noChangeShapeType="1"/>
          </p:cNvSpPr>
          <p:nvPr/>
        </p:nvSpPr>
        <p:spPr bwMode="auto">
          <a:xfrm flipH="1">
            <a:off x="7615238" y="2722563"/>
            <a:ext cx="3286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682" name="Line 57"/>
          <p:cNvSpPr>
            <a:spLocks noChangeShapeType="1"/>
          </p:cNvSpPr>
          <p:nvPr/>
        </p:nvSpPr>
        <p:spPr bwMode="auto">
          <a:xfrm>
            <a:off x="7945438" y="3554413"/>
            <a:ext cx="0" cy="2106612"/>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83" name="Line 60"/>
          <p:cNvSpPr>
            <a:spLocks noChangeShapeType="1"/>
          </p:cNvSpPr>
          <p:nvPr/>
        </p:nvSpPr>
        <p:spPr bwMode="auto">
          <a:xfrm>
            <a:off x="4999038" y="4005263"/>
            <a:ext cx="1301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84" name="Line 64"/>
          <p:cNvSpPr>
            <a:spLocks noChangeShapeType="1"/>
          </p:cNvSpPr>
          <p:nvPr/>
        </p:nvSpPr>
        <p:spPr bwMode="auto">
          <a:xfrm>
            <a:off x="6111875" y="2762250"/>
            <a:ext cx="1984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0545" name="Rectangle 65"/>
          <p:cNvSpPr>
            <a:spLocks noChangeArrowheads="1"/>
          </p:cNvSpPr>
          <p:nvPr/>
        </p:nvSpPr>
        <p:spPr bwMode="auto">
          <a:xfrm>
            <a:off x="4540250" y="5019675"/>
            <a:ext cx="982663" cy="396875"/>
          </a:xfrm>
          <a:prstGeom prst="rect">
            <a:avLst/>
          </a:prstGeom>
          <a:gradFill rotWithShape="1">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fr-FR" sz="1800"/>
          </a:p>
        </p:txBody>
      </p:sp>
      <p:sp>
        <p:nvSpPr>
          <p:cNvPr id="70686" name="Text Box 66"/>
          <p:cNvSpPr txBox="1">
            <a:spLocks noChangeArrowheads="1"/>
          </p:cNvSpPr>
          <p:nvPr/>
        </p:nvSpPr>
        <p:spPr bwMode="auto">
          <a:xfrm>
            <a:off x="4686300" y="5051425"/>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REG  </a:t>
            </a:r>
          </a:p>
        </p:txBody>
      </p:sp>
      <p:sp>
        <p:nvSpPr>
          <p:cNvPr id="70687" name="Line 68"/>
          <p:cNvSpPr>
            <a:spLocks noChangeShapeType="1"/>
          </p:cNvSpPr>
          <p:nvPr/>
        </p:nvSpPr>
        <p:spPr bwMode="auto">
          <a:xfrm>
            <a:off x="4999038" y="3621088"/>
            <a:ext cx="0" cy="1392237"/>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88" name="Line 70"/>
          <p:cNvSpPr>
            <a:spLocks noChangeShapeType="1"/>
          </p:cNvSpPr>
          <p:nvPr/>
        </p:nvSpPr>
        <p:spPr bwMode="auto">
          <a:xfrm>
            <a:off x="4999038" y="5416550"/>
            <a:ext cx="0" cy="265113"/>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89" name="Text Box 72"/>
          <p:cNvSpPr txBox="1">
            <a:spLocks noChangeArrowheads="1"/>
          </p:cNvSpPr>
          <p:nvPr/>
        </p:nvSpPr>
        <p:spPr bwMode="auto">
          <a:xfrm>
            <a:off x="1765300" y="5730875"/>
            <a:ext cx="688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MSB</a:t>
            </a:r>
          </a:p>
        </p:txBody>
      </p:sp>
      <p:sp>
        <p:nvSpPr>
          <p:cNvPr id="70690" name="Text Box 74"/>
          <p:cNvSpPr txBox="1">
            <a:spLocks noChangeArrowheads="1"/>
          </p:cNvSpPr>
          <p:nvPr/>
        </p:nvSpPr>
        <p:spPr bwMode="auto">
          <a:xfrm>
            <a:off x="7581900" y="5759450"/>
            <a:ext cx="61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LSB</a:t>
            </a:r>
          </a:p>
        </p:txBody>
      </p:sp>
      <p:sp>
        <p:nvSpPr>
          <p:cNvPr id="70691" name="Line 77"/>
          <p:cNvSpPr>
            <a:spLocks noChangeShapeType="1"/>
          </p:cNvSpPr>
          <p:nvPr/>
        </p:nvSpPr>
        <p:spPr bwMode="auto">
          <a:xfrm>
            <a:off x="704850" y="2781300"/>
            <a:ext cx="43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692" name="Text Box 79"/>
          <p:cNvSpPr txBox="1">
            <a:spLocks noChangeArrowheads="1"/>
          </p:cNvSpPr>
          <p:nvPr/>
        </p:nvSpPr>
        <p:spPr bwMode="auto">
          <a:xfrm>
            <a:off x="1655763" y="37830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4</a:t>
            </a:r>
          </a:p>
        </p:txBody>
      </p:sp>
      <p:sp>
        <p:nvSpPr>
          <p:cNvPr id="70693" name="Line 80"/>
          <p:cNvSpPr>
            <a:spLocks noChangeShapeType="1"/>
          </p:cNvSpPr>
          <p:nvPr/>
        </p:nvSpPr>
        <p:spPr bwMode="auto">
          <a:xfrm flipV="1">
            <a:off x="1900238" y="3803650"/>
            <a:ext cx="144462"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694" name="Line 81"/>
          <p:cNvSpPr>
            <a:spLocks noChangeShapeType="1"/>
          </p:cNvSpPr>
          <p:nvPr/>
        </p:nvSpPr>
        <p:spPr bwMode="auto">
          <a:xfrm flipV="1">
            <a:off x="4953000" y="3789363"/>
            <a:ext cx="144463"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695" name="Line 82"/>
          <p:cNvSpPr>
            <a:spLocks noChangeShapeType="1"/>
          </p:cNvSpPr>
          <p:nvPr/>
        </p:nvSpPr>
        <p:spPr bwMode="auto">
          <a:xfrm flipV="1">
            <a:off x="7905750" y="3789363"/>
            <a:ext cx="144463"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696" name="Text Box 83"/>
          <p:cNvSpPr txBox="1">
            <a:spLocks noChangeArrowheads="1"/>
          </p:cNvSpPr>
          <p:nvPr/>
        </p:nvSpPr>
        <p:spPr bwMode="auto">
          <a:xfrm>
            <a:off x="4679950" y="378936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4</a:t>
            </a:r>
          </a:p>
        </p:txBody>
      </p:sp>
      <p:sp>
        <p:nvSpPr>
          <p:cNvPr id="70697" name="Text Box 84"/>
          <p:cNvSpPr txBox="1">
            <a:spLocks noChangeArrowheads="1"/>
          </p:cNvSpPr>
          <p:nvPr/>
        </p:nvSpPr>
        <p:spPr bwMode="auto">
          <a:xfrm>
            <a:off x="7632700" y="37830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4</a:t>
            </a:r>
          </a:p>
        </p:txBody>
      </p:sp>
      <p:sp>
        <p:nvSpPr>
          <p:cNvPr id="70698" name="Text Box 85"/>
          <p:cNvSpPr txBox="1">
            <a:spLocks noChangeArrowheads="1"/>
          </p:cNvSpPr>
          <p:nvPr/>
        </p:nvSpPr>
        <p:spPr bwMode="auto">
          <a:xfrm>
            <a:off x="1981200" y="2374900"/>
            <a:ext cx="3032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n</a:t>
            </a:r>
          </a:p>
        </p:txBody>
      </p:sp>
      <p:sp>
        <p:nvSpPr>
          <p:cNvPr id="70699" name="Text Box 86"/>
          <p:cNvSpPr txBox="1">
            <a:spLocks noChangeArrowheads="1"/>
          </p:cNvSpPr>
          <p:nvPr/>
        </p:nvSpPr>
        <p:spPr bwMode="auto">
          <a:xfrm>
            <a:off x="4789488" y="2414588"/>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accent2"/>
                </a:solidFill>
              </a:rPr>
              <a:t>n-1</a:t>
            </a:r>
          </a:p>
        </p:txBody>
      </p:sp>
      <p:sp>
        <p:nvSpPr>
          <p:cNvPr id="70700" name="Text Box 87"/>
          <p:cNvSpPr txBox="1">
            <a:spLocks noChangeArrowheads="1"/>
          </p:cNvSpPr>
          <p:nvPr/>
        </p:nvSpPr>
        <p:spPr bwMode="auto">
          <a:xfrm>
            <a:off x="7705725" y="2414588"/>
            <a:ext cx="538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9900"/>
                </a:solidFill>
              </a:rPr>
              <a:t>n-2</a:t>
            </a:r>
          </a:p>
        </p:txBody>
      </p:sp>
      <p:sp>
        <p:nvSpPr>
          <p:cNvPr id="70701" name="Text Box 89"/>
          <p:cNvSpPr txBox="1">
            <a:spLocks noChangeArrowheads="1"/>
          </p:cNvSpPr>
          <p:nvPr/>
        </p:nvSpPr>
        <p:spPr bwMode="auto">
          <a:xfrm>
            <a:off x="7415213" y="5345113"/>
            <a:ext cx="538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9900"/>
                </a:solidFill>
              </a:rPr>
              <a:t>n-2</a:t>
            </a:r>
          </a:p>
        </p:txBody>
      </p:sp>
      <p:sp>
        <p:nvSpPr>
          <p:cNvPr id="70702" name="Text Box 90"/>
          <p:cNvSpPr txBox="1">
            <a:spLocks noChangeArrowheads="1"/>
          </p:cNvSpPr>
          <p:nvPr/>
        </p:nvSpPr>
        <p:spPr bwMode="auto">
          <a:xfrm>
            <a:off x="4222750" y="5383213"/>
            <a:ext cx="538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9900"/>
                </a:solidFill>
              </a:rPr>
              <a:t>n-2</a:t>
            </a:r>
          </a:p>
        </p:txBody>
      </p:sp>
      <p:sp>
        <p:nvSpPr>
          <p:cNvPr id="70703" name="Text Box 91"/>
          <p:cNvSpPr txBox="1">
            <a:spLocks noChangeArrowheads="1"/>
          </p:cNvSpPr>
          <p:nvPr/>
        </p:nvSpPr>
        <p:spPr bwMode="auto">
          <a:xfrm>
            <a:off x="1198563" y="5375275"/>
            <a:ext cx="538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9900"/>
                </a:solidFill>
              </a:rPr>
              <a:t>n-2</a:t>
            </a:r>
          </a:p>
        </p:txBody>
      </p:sp>
      <p:sp>
        <p:nvSpPr>
          <p:cNvPr id="70704" name="Text Box 92"/>
          <p:cNvSpPr txBox="1">
            <a:spLocks noChangeArrowheads="1"/>
          </p:cNvSpPr>
          <p:nvPr/>
        </p:nvSpPr>
        <p:spPr bwMode="auto">
          <a:xfrm>
            <a:off x="4232275" y="4679950"/>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accent2"/>
                </a:solidFill>
              </a:rPr>
              <a:t>n-1</a:t>
            </a:r>
          </a:p>
        </p:txBody>
      </p:sp>
      <p:sp>
        <p:nvSpPr>
          <p:cNvPr id="70705" name="Text Box 93"/>
          <p:cNvSpPr txBox="1">
            <a:spLocks noChangeArrowheads="1"/>
          </p:cNvSpPr>
          <p:nvPr/>
        </p:nvSpPr>
        <p:spPr bwMode="auto">
          <a:xfrm>
            <a:off x="1198563" y="4751388"/>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accent2"/>
                </a:solidFill>
              </a:rPr>
              <a:t>n-1</a:t>
            </a:r>
          </a:p>
        </p:txBody>
      </p:sp>
      <p:sp>
        <p:nvSpPr>
          <p:cNvPr id="70706" name="Text Box 94"/>
          <p:cNvSpPr txBox="1">
            <a:spLocks noChangeArrowheads="1"/>
          </p:cNvSpPr>
          <p:nvPr/>
        </p:nvSpPr>
        <p:spPr bwMode="auto">
          <a:xfrm>
            <a:off x="1208088" y="4219575"/>
            <a:ext cx="303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E40000"/>
                </a:solidFill>
              </a:rPr>
              <a:t>n</a:t>
            </a:r>
          </a:p>
        </p:txBody>
      </p:sp>
      <p:sp>
        <p:nvSpPr>
          <p:cNvPr id="70707" name="Text Box 95"/>
          <p:cNvSpPr txBox="1">
            <a:spLocks noChangeArrowheads="1"/>
          </p:cNvSpPr>
          <p:nvPr/>
        </p:nvSpPr>
        <p:spPr bwMode="auto">
          <a:xfrm>
            <a:off x="3152775" y="2974975"/>
            <a:ext cx="930275" cy="406400"/>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solidFill>
                  <a:srgbClr val="009900"/>
                </a:solidFill>
              </a:rPr>
              <a:t>Ampli résidu</a:t>
            </a:r>
          </a:p>
          <a:p>
            <a:pPr eaLnBrk="1" hangingPunct="1"/>
            <a:r>
              <a:rPr lang="fr-FR" sz="1000">
                <a:solidFill>
                  <a:srgbClr val="009900"/>
                </a:solidFill>
              </a:rPr>
              <a:t>analogique</a:t>
            </a:r>
          </a:p>
        </p:txBody>
      </p:sp>
      <p:sp>
        <p:nvSpPr>
          <p:cNvPr id="70708" name="Text Box 96"/>
          <p:cNvSpPr txBox="1">
            <a:spLocks noChangeArrowheads="1"/>
          </p:cNvSpPr>
          <p:nvPr/>
        </p:nvSpPr>
        <p:spPr bwMode="auto">
          <a:xfrm>
            <a:off x="3679825" y="5770563"/>
            <a:ext cx="281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Sortie du mot numérique</a:t>
            </a:r>
          </a:p>
        </p:txBody>
      </p:sp>
      <p:sp>
        <p:nvSpPr>
          <p:cNvPr id="70709" name="Oval 97"/>
          <p:cNvSpPr>
            <a:spLocks noChangeArrowheads="1"/>
          </p:cNvSpPr>
          <p:nvPr/>
        </p:nvSpPr>
        <p:spPr bwMode="auto">
          <a:xfrm>
            <a:off x="107950" y="2478088"/>
            <a:ext cx="647700" cy="576262"/>
          </a:xfrm>
          <a:prstGeom prst="ellipse">
            <a:avLst/>
          </a:prstGeom>
          <a:gradFill rotWithShape="1">
            <a:gsLst>
              <a:gs pos="0">
                <a:srgbClr val="6A0000"/>
              </a:gs>
              <a:gs pos="100000">
                <a:srgbClr val="E400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70710" name="Text Box 98"/>
          <p:cNvSpPr txBox="1">
            <a:spLocks noChangeArrowheads="1"/>
          </p:cNvSpPr>
          <p:nvPr/>
        </p:nvSpPr>
        <p:spPr bwMode="auto">
          <a:xfrm>
            <a:off x="166688" y="2578100"/>
            <a:ext cx="515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Vin</a:t>
            </a:r>
          </a:p>
        </p:txBody>
      </p:sp>
      <p:grpSp>
        <p:nvGrpSpPr>
          <p:cNvPr id="70711" name="Group 100"/>
          <p:cNvGrpSpPr>
            <a:grpSpLocks/>
          </p:cNvGrpSpPr>
          <p:nvPr/>
        </p:nvGrpSpPr>
        <p:grpSpPr bwMode="auto">
          <a:xfrm>
            <a:off x="4067175" y="2633663"/>
            <a:ext cx="598488" cy="304800"/>
            <a:chOff x="716" y="1687"/>
            <a:chExt cx="377" cy="192"/>
          </a:xfrm>
        </p:grpSpPr>
        <p:sp>
          <p:nvSpPr>
            <p:cNvPr id="20581" name="Rectangle 101"/>
            <p:cNvSpPr>
              <a:spLocks noChangeArrowheads="1"/>
            </p:cNvSpPr>
            <p:nvPr/>
          </p:nvSpPr>
          <p:spPr bwMode="auto">
            <a:xfrm>
              <a:off x="716" y="1705"/>
              <a:ext cx="371" cy="125"/>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fr-FR" sz="1800"/>
            </a:p>
          </p:txBody>
        </p:sp>
        <p:sp>
          <p:nvSpPr>
            <p:cNvPr id="70764" name="Text Box 102"/>
            <p:cNvSpPr txBox="1">
              <a:spLocks noChangeArrowheads="1"/>
            </p:cNvSpPr>
            <p:nvPr/>
          </p:nvSpPr>
          <p:spPr bwMode="auto">
            <a:xfrm>
              <a:off x="756" y="1687"/>
              <a:ext cx="3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S/H</a:t>
              </a:r>
            </a:p>
          </p:txBody>
        </p:sp>
      </p:grpSp>
      <p:grpSp>
        <p:nvGrpSpPr>
          <p:cNvPr id="70712" name="Group 103"/>
          <p:cNvGrpSpPr>
            <a:grpSpLocks/>
          </p:cNvGrpSpPr>
          <p:nvPr/>
        </p:nvGrpSpPr>
        <p:grpSpPr bwMode="auto">
          <a:xfrm>
            <a:off x="7026275" y="2605088"/>
            <a:ext cx="598488" cy="304800"/>
            <a:chOff x="716" y="1687"/>
            <a:chExt cx="377" cy="192"/>
          </a:xfrm>
        </p:grpSpPr>
        <p:sp>
          <p:nvSpPr>
            <p:cNvPr id="20584" name="Rectangle 104"/>
            <p:cNvSpPr>
              <a:spLocks noChangeArrowheads="1"/>
            </p:cNvSpPr>
            <p:nvPr/>
          </p:nvSpPr>
          <p:spPr bwMode="auto">
            <a:xfrm>
              <a:off x="716" y="1705"/>
              <a:ext cx="371" cy="125"/>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fr-FR" sz="1800"/>
            </a:p>
          </p:txBody>
        </p:sp>
        <p:sp>
          <p:nvSpPr>
            <p:cNvPr id="70762" name="Text Box 105"/>
            <p:cNvSpPr txBox="1">
              <a:spLocks noChangeArrowheads="1"/>
            </p:cNvSpPr>
            <p:nvPr/>
          </p:nvSpPr>
          <p:spPr bwMode="auto">
            <a:xfrm>
              <a:off x="756" y="1687"/>
              <a:ext cx="3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S/H</a:t>
              </a:r>
            </a:p>
          </p:txBody>
        </p:sp>
      </p:grpSp>
      <p:grpSp>
        <p:nvGrpSpPr>
          <p:cNvPr id="70713" name="Group 106"/>
          <p:cNvGrpSpPr>
            <a:grpSpLocks/>
          </p:cNvGrpSpPr>
          <p:nvPr/>
        </p:nvGrpSpPr>
        <p:grpSpPr bwMode="auto">
          <a:xfrm>
            <a:off x="2816225" y="2551113"/>
            <a:ext cx="387350" cy="382587"/>
            <a:chOff x="3515" y="1707"/>
            <a:chExt cx="317" cy="325"/>
          </a:xfrm>
        </p:grpSpPr>
        <p:sp>
          <p:nvSpPr>
            <p:cNvPr id="70759" name="Oval 107"/>
            <p:cNvSpPr>
              <a:spLocks noChangeArrowheads="1"/>
            </p:cNvSpPr>
            <p:nvPr/>
          </p:nvSpPr>
          <p:spPr bwMode="auto">
            <a:xfrm>
              <a:off x="3515" y="1707"/>
              <a:ext cx="317" cy="317"/>
            </a:xfrm>
            <a:prstGeom prst="ellipse">
              <a:avLst/>
            </a:prstGeom>
            <a:gradFill rotWithShape="1">
              <a:gsLst>
                <a:gs pos="0">
                  <a:srgbClr val="009900"/>
                </a:gs>
                <a:gs pos="100000">
                  <a:srgbClr val="004700"/>
                </a:gs>
              </a:gsLst>
              <a:path path="shape">
                <a:fillToRect l="50000" t="50000" r="50000" b="50000"/>
              </a:path>
            </a:gradFill>
            <a:ln w="9525">
              <a:solidFill>
                <a:schemeClr val="tx1"/>
              </a:solidFill>
              <a:round/>
              <a:headEnd/>
              <a:tailEnd/>
            </a:ln>
          </p:spPr>
          <p:txBody>
            <a:bodyPr wrap="none" anchor="ctr"/>
            <a:lstStyle/>
            <a:p>
              <a:pPr algn="ctr"/>
              <a:endParaRPr lang="fr-FR" sz="1800">
                <a:solidFill>
                  <a:schemeClr val="bg1"/>
                </a:solidFill>
                <a:latin typeface="Symbol" pitchFamily="18" charset="2"/>
              </a:endParaRPr>
            </a:p>
          </p:txBody>
        </p:sp>
        <p:sp>
          <p:nvSpPr>
            <p:cNvPr id="70760" name="Text Box 108"/>
            <p:cNvSpPr txBox="1">
              <a:spLocks noChangeArrowheads="1"/>
            </p:cNvSpPr>
            <p:nvPr/>
          </p:nvSpPr>
          <p:spPr bwMode="auto">
            <a:xfrm>
              <a:off x="3557" y="1720"/>
              <a:ext cx="261"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Symbol" pitchFamily="18" charset="2"/>
                </a:rPr>
                <a:t>S</a:t>
              </a:r>
            </a:p>
          </p:txBody>
        </p:sp>
      </p:grpSp>
      <p:grpSp>
        <p:nvGrpSpPr>
          <p:cNvPr id="70714" name="Group 109"/>
          <p:cNvGrpSpPr>
            <a:grpSpLocks/>
          </p:cNvGrpSpPr>
          <p:nvPr/>
        </p:nvGrpSpPr>
        <p:grpSpPr bwMode="auto">
          <a:xfrm>
            <a:off x="5775325" y="2552700"/>
            <a:ext cx="387350" cy="382588"/>
            <a:chOff x="3515" y="1707"/>
            <a:chExt cx="317" cy="325"/>
          </a:xfrm>
        </p:grpSpPr>
        <p:sp>
          <p:nvSpPr>
            <p:cNvPr id="70757" name="Oval 110"/>
            <p:cNvSpPr>
              <a:spLocks noChangeArrowheads="1"/>
            </p:cNvSpPr>
            <p:nvPr/>
          </p:nvSpPr>
          <p:spPr bwMode="auto">
            <a:xfrm>
              <a:off x="3515" y="1707"/>
              <a:ext cx="317" cy="317"/>
            </a:xfrm>
            <a:prstGeom prst="ellipse">
              <a:avLst/>
            </a:prstGeom>
            <a:gradFill rotWithShape="1">
              <a:gsLst>
                <a:gs pos="0">
                  <a:srgbClr val="009900"/>
                </a:gs>
                <a:gs pos="100000">
                  <a:srgbClr val="004700"/>
                </a:gs>
              </a:gsLst>
              <a:path path="shape">
                <a:fillToRect l="50000" t="50000" r="50000" b="50000"/>
              </a:path>
            </a:gradFill>
            <a:ln w="9525">
              <a:solidFill>
                <a:schemeClr val="tx1"/>
              </a:solidFill>
              <a:round/>
              <a:headEnd/>
              <a:tailEnd/>
            </a:ln>
          </p:spPr>
          <p:txBody>
            <a:bodyPr wrap="none" anchor="ctr"/>
            <a:lstStyle/>
            <a:p>
              <a:pPr algn="ctr"/>
              <a:endParaRPr lang="fr-FR" sz="1800">
                <a:solidFill>
                  <a:schemeClr val="bg1"/>
                </a:solidFill>
                <a:latin typeface="Symbol" pitchFamily="18" charset="2"/>
              </a:endParaRPr>
            </a:p>
          </p:txBody>
        </p:sp>
        <p:sp>
          <p:nvSpPr>
            <p:cNvPr id="70758" name="Text Box 111"/>
            <p:cNvSpPr txBox="1">
              <a:spLocks noChangeArrowheads="1"/>
            </p:cNvSpPr>
            <p:nvPr/>
          </p:nvSpPr>
          <p:spPr bwMode="auto">
            <a:xfrm>
              <a:off x="3557" y="1720"/>
              <a:ext cx="261"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Symbol" pitchFamily="18" charset="2"/>
                </a:rPr>
                <a:t>S</a:t>
              </a:r>
            </a:p>
          </p:txBody>
        </p:sp>
      </p:grpSp>
      <p:grpSp>
        <p:nvGrpSpPr>
          <p:cNvPr id="70715" name="Group 113"/>
          <p:cNvGrpSpPr>
            <a:grpSpLocks/>
          </p:cNvGrpSpPr>
          <p:nvPr/>
        </p:nvGrpSpPr>
        <p:grpSpPr bwMode="auto">
          <a:xfrm>
            <a:off x="6315075" y="2579688"/>
            <a:ext cx="561975" cy="366712"/>
            <a:chOff x="2119" y="1661"/>
            <a:chExt cx="354" cy="231"/>
          </a:xfrm>
        </p:grpSpPr>
        <p:sp>
          <p:nvSpPr>
            <p:cNvPr id="70755" name="Rectangle 114"/>
            <p:cNvSpPr>
              <a:spLocks noChangeArrowheads="1"/>
            </p:cNvSpPr>
            <p:nvPr/>
          </p:nvSpPr>
          <p:spPr bwMode="auto">
            <a:xfrm>
              <a:off x="2119" y="1705"/>
              <a:ext cx="329" cy="125"/>
            </a:xfrm>
            <a:prstGeom prst="rect">
              <a:avLst/>
            </a:prstGeom>
            <a:solidFill>
              <a:srgbClr val="33CC33"/>
            </a:solidFill>
            <a:ln w="9525">
              <a:solidFill>
                <a:schemeClr val="tx1"/>
              </a:solidFill>
              <a:miter lim="800000"/>
              <a:headEnd/>
              <a:tailEnd/>
            </a:ln>
          </p:spPr>
          <p:txBody>
            <a:bodyPr wrap="none" anchor="ctr"/>
            <a:lstStyle/>
            <a:p>
              <a:endParaRPr lang="fr-FR" sz="1800"/>
            </a:p>
          </p:txBody>
        </p:sp>
        <p:sp>
          <p:nvSpPr>
            <p:cNvPr id="70756" name="Text Box 115"/>
            <p:cNvSpPr txBox="1">
              <a:spLocks noChangeArrowheads="1"/>
            </p:cNvSpPr>
            <p:nvPr/>
          </p:nvSpPr>
          <p:spPr bwMode="auto">
            <a:xfrm>
              <a:off x="2119" y="1661"/>
              <a:ext cx="3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x16</a:t>
              </a:r>
            </a:p>
          </p:txBody>
        </p:sp>
      </p:grpSp>
      <p:sp>
        <p:nvSpPr>
          <p:cNvPr id="70716" name="Line 116"/>
          <p:cNvSpPr>
            <a:spLocks noChangeShapeType="1"/>
          </p:cNvSpPr>
          <p:nvPr/>
        </p:nvSpPr>
        <p:spPr bwMode="auto">
          <a:xfrm>
            <a:off x="7956550" y="2709863"/>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70717" name="Group 118"/>
          <p:cNvGrpSpPr>
            <a:grpSpLocks/>
          </p:cNvGrpSpPr>
          <p:nvPr/>
        </p:nvGrpSpPr>
        <p:grpSpPr bwMode="auto">
          <a:xfrm>
            <a:off x="4629150" y="3186113"/>
            <a:ext cx="720725" cy="461962"/>
            <a:chOff x="1004" y="1997"/>
            <a:chExt cx="454" cy="291"/>
          </a:xfrm>
        </p:grpSpPr>
        <p:sp>
          <p:nvSpPr>
            <p:cNvPr id="70753" name="Rectangle 119"/>
            <p:cNvSpPr>
              <a:spLocks noChangeArrowheads="1"/>
            </p:cNvSpPr>
            <p:nvPr/>
          </p:nvSpPr>
          <p:spPr bwMode="auto">
            <a:xfrm>
              <a:off x="1004" y="1997"/>
              <a:ext cx="454" cy="291"/>
            </a:xfrm>
            <a:prstGeom prst="rect">
              <a:avLst/>
            </a:prstGeom>
            <a:gradFill rotWithShape="1">
              <a:gsLst>
                <a:gs pos="0">
                  <a:srgbClr val="FFFF00"/>
                </a:gs>
                <a:gs pos="100000">
                  <a:srgbClr val="7676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70754" name="Text Box 120"/>
            <p:cNvSpPr txBox="1">
              <a:spLocks noChangeArrowheads="1"/>
            </p:cNvSpPr>
            <p:nvPr/>
          </p:nvSpPr>
          <p:spPr bwMode="auto">
            <a:xfrm>
              <a:off x="1035" y="2038"/>
              <a:ext cx="412" cy="231"/>
            </a:xfrm>
            <a:prstGeom prst="rect">
              <a:avLst/>
            </a:prstGeom>
            <a:gradFill rotWithShape="1">
              <a:gsLst>
                <a:gs pos="0">
                  <a:srgbClr val="FFFF00"/>
                </a:gs>
                <a:gs pos="100000">
                  <a:srgbClr val="7676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ADC</a:t>
              </a:r>
            </a:p>
          </p:txBody>
        </p:sp>
      </p:grpSp>
      <p:grpSp>
        <p:nvGrpSpPr>
          <p:cNvPr id="70718" name="Group 121"/>
          <p:cNvGrpSpPr>
            <a:grpSpLocks/>
          </p:cNvGrpSpPr>
          <p:nvPr/>
        </p:nvGrpSpPr>
        <p:grpSpPr bwMode="auto">
          <a:xfrm>
            <a:off x="7593013" y="3087688"/>
            <a:ext cx="720725" cy="461962"/>
            <a:chOff x="1004" y="1997"/>
            <a:chExt cx="454" cy="291"/>
          </a:xfrm>
        </p:grpSpPr>
        <p:sp>
          <p:nvSpPr>
            <p:cNvPr id="70751" name="Rectangle 122"/>
            <p:cNvSpPr>
              <a:spLocks noChangeArrowheads="1"/>
            </p:cNvSpPr>
            <p:nvPr/>
          </p:nvSpPr>
          <p:spPr bwMode="auto">
            <a:xfrm>
              <a:off x="1004" y="1997"/>
              <a:ext cx="454" cy="291"/>
            </a:xfrm>
            <a:prstGeom prst="rect">
              <a:avLst/>
            </a:prstGeom>
            <a:gradFill rotWithShape="1">
              <a:gsLst>
                <a:gs pos="0">
                  <a:srgbClr val="FFFF00"/>
                </a:gs>
                <a:gs pos="100000">
                  <a:srgbClr val="7676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70752" name="Text Box 123"/>
            <p:cNvSpPr txBox="1">
              <a:spLocks noChangeArrowheads="1"/>
            </p:cNvSpPr>
            <p:nvPr/>
          </p:nvSpPr>
          <p:spPr bwMode="auto">
            <a:xfrm>
              <a:off x="1035" y="2038"/>
              <a:ext cx="412" cy="231"/>
            </a:xfrm>
            <a:prstGeom prst="rect">
              <a:avLst/>
            </a:prstGeom>
            <a:gradFill rotWithShape="1">
              <a:gsLst>
                <a:gs pos="0">
                  <a:srgbClr val="FFFF00"/>
                </a:gs>
                <a:gs pos="100000">
                  <a:srgbClr val="7676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ADC</a:t>
              </a:r>
            </a:p>
          </p:txBody>
        </p:sp>
      </p:grpSp>
      <p:grpSp>
        <p:nvGrpSpPr>
          <p:cNvPr id="70719" name="Group 125"/>
          <p:cNvGrpSpPr>
            <a:grpSpLocks/>
          </p:cNvGrpSpPr>
          <p:nvPr/>
        </p:nvGrpSpPr>
        <p:grpSpPr bwMode="auto">
          <a:xfrm>
            <a:off x="5146675" y="3762375"/>
            <a:ext cx="720725" cy="461963"/>
            <a:chOff x="1334" y="2387"/>
            <a:chExt cx="454" cy="291"/>
          </a:xfrm>
        </p:grpSpPr>
        <p:sp>
          <p:nvSpPr>
            <p:cNvPr id="70749" name="Rectangle 126"/>
            <p:cNvSpPr>
              <a:spLocks noChangeArrowheads="1"/>
            </p:cNvSpPr>
            <p:nvPr/>
          </p:nvSpPr>
          <p:spPr bwMode="auto">
            <a:xfrm>
              <a:off x="1334" y="2387"/>
              <a:ext cx="454" cy="291"/>
            </a:xfrm>
            <a:prstGeom prst="rect">
              <a:avLst/>
            </a:prstGeom>
            <a:gradFill rotWithShape="1">
              <a:gsLst>
                <a:gs pos="0">
                  <a:srgbClr val="E40000"/>
                </a:gs>
                <a:gs pos="100000">
                  <a:srgbClr val="6A00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70750" name="Text Box 127"/>
            <p:cNvSpPr txBox="1">
              <a:spLocks noChangeArrowheads="1"/>
            </p:cNvSpPr>
            <p:nvPr/>
          </p:nvSpPr>
          <p:spPr bwMode="auto">
            <a:xfrm>
              <a:off x="1351" y="2415"/>
              <a:ext cx="4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DAC</a:t>
              </a:r>
            </a:p>
          </p:txBody>
        </p:sp>
      </p:grpSp>
      <p:sp>
        <p:nvSpPr>
          <p:cNvPr id="70720" name="Line 128"/>
          <p:cNvSpPr>
            <a:spLocks noChangeShapeType="1"/>
          </p:cNvSpPr>
          <p:nvPr/>
        </p:nvSpPr>
        <p:spPr bwMode="auto">
          <a:xfrm flipV="1">
            <a:off x="5983288" y="2924175"/>
            <a:ext cx="0" cy="10810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721" name="Line 129"/>
          <p:cNvSpPr>
            <a:spLocks noChangeShapeType="1"/>
          </p:cNvSpPr>
          <p:nvPr/>
        </p:nvSpPr>
        <p:spPr bwMode="auto">
          <a:xfrm flipV="1">
            <a:off x="5838825" y="4005263"/>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0722" name="Text Box 130"/>
          <p:cNvSpPr txBox="1">
            <a:spLocks noChangeArrowheads="1"/>
          </p:cNvSpPr>
          <p:nvPr/>
        </p:nvSpPr>
        <p:spPr bwMode="auto">
          <a:xfrm>
            <a:off x="6162675" y="2965450"/>
            <a:ext cx="930275" cy="406400"/>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solidFill>
                  <a:srgbClr val="009900"/>
                </a:solidFill>
              </a:rPr>
              <a:t>Ampli résidu</a:t>
            </a:r>
          </a:p>
          <a:p>
            <a:pPr eaLnBrk="1" hangingPunct="1"/>
            <a:r>
              <a:rPr lang="fr-FR" sz="1000">
                <a:solidFill>
                  <a:srgbClr val="009900"/>
                </a:solidFill>
              </a:rPr>
              <a:t>analogique</a:t>
            </a:r>
          </a:p>
        </p:txBody>
      </p:sp>
      <p:sp>
        <p:nvSpPr>
          <p:cNvPr id="20612" name="Oval 132"/>
          <p:cNvSpPr>
            <a:spLocks noChangeArrowheads="1"/>
          </p:cNvSpPr>
          <p:nvPr/>
        </p:nvSpPr>
        <p:spPr bwMode="auto">
          <a:xfrm>
            <a:off x="1258888" y="2349500"/>
            <a:ext cx="360362" cy="287338"/>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lgn="ctr">
              <a:defRPr/>
            </a:pPr>
            <a:r>
              <a:rPr lang="fr-FR" sz="1800"/>
              <a:t>1</a:t>
            </a:r>
          </a:p>
        </p:txBody>
      </p:sp>
      <p:sp>
        <p:nvSpPr>
          <p:cNvPr id="20613" name="Oval 133"/>
          <p:cNvSpPr>
            <a:spLocks noChangeArrowheads="1"/>
          </p:cNvSpPr>
          <p:nvPr/>
        </p:nvSpPr>
        <p:spPr bwMode="auto">
          <a:xfrm>
            <a:off x="4160838" y="2322513"/>
            <a:ext cx="360362" cy="287337"/>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lgn="ctr">
              <a:defRPr/>
            </a:pPr>
            <a:r>
              <a:rPr lang="fr-FR" sz="1800"/>
              <a:t>2</a:t>
            </a:r>
          </a:p>
        </p:txBody>
      </p:sp>
      <p:sp>
        <p:nvSpPr>
          <p:cNvPr id="20614" name="Oval 134"/>
          <p:cNvSpPr>
            <a:spLocks noChangeArrowheads="1"/>
          </p:cNvSpPr>
          <p:nvPr/>
        </p:nvSpPr>
        <p:spPr bwMode="auto">
          <a:xfrm>
            <a:off x="7134225" y="2295525"/>
            <a:ext cx="360363" cy="287338"/>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lgn="ctr">
              <a:defRPr/>
            </a:pPr>
            <a:r>
              <a:rPr lang="fr-FR" sz="1800"/>
              <a:t>3</a:t>
            </a:r>
          </a:p>
        </p:txBody>
      </p:sp>
      <p:sp>
        <p:nvSpPr>
          <p:cNvPr id="70726" name="AutoShape 135">
            <a:hlinkClick r:id="rId3" action="ppaction://hlinksldjump" highlightClick="1"/>
          </p:cNvPr>
          <p:cNvSpPr>
            <a:spLocks noChangeArrowheads="1"/>
          </p:cNvSpPr>
          <p:nvPr/>
        </p:nvSpPr>
        <p:spPr bwMode="auto">
          <a:xfrm>
            <a:off x="1042988" y="2276475"/>
            <a:ext cx="865187" cy="7921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fr-FR" sz="1800">
              <a:latin typeface="Symbol" pitchFamily="18" charset="2"/>
            </a:endParaRPr>
          </a:p>
        </p:txBody>
      </p:sp>
      <p:sp>
        <p:nvSpPr>
          <p:cNvPr id="70727" name="AutoShape 136">
            <a:hlinkClick r:id="rId3" action="ppaction://hlinksldjump" highlightClick="1"/>
          </p:cNvPr>
          <p:cNvSpPr>
            <a:spLocks noChangeArrowheads="1"/>
          </p:cNvSpPr>
          <p:nvPr/>
        </p:nvSpPr>
        <p:spPr bwMode="auto">
          <a:xfrm>
            <a:off x="3863975" y="2335213"/>
            <a:ext cx="865188" cy="79216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fr-FR" sz="1800">
              <a:latin typeface="Symbol" pitchFamily="18" charset="2"/>
            </a:endParaRPr>
          </a:p>
        </p:txBody>
      </p:sp>
      <p:sp>
        <p:nvSpPr>
          <p:cNvPr id="70728" name="AutoShape 137">
            <a:hlinkClick r:id="rId3" action="ppaction://hlinksldjump" highlightClick="1"/>
          </p:cNvPr>
          <p:cNvSpPr>
            <a:spLocks noChangeArrowheads="1"/>
          </p:cNvSpPr>
          <p:nvPr/>
        </p:nvSpPr>
        <p:spPr bwMode="auto">
          <a:xfrm>
            <a:off x="6684963" y="2276475"/>
            <a:ext cx="865187" cy="7921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fr-FR" sz="1800">
              <a:latin typeface="Symbol" pitchFamily="18" charset="2"/>
            </a:endParaRPr>
          </a:p>
        </p:txBody>
      </p:sp>
      <p:grpSp>
        <p:nvGrpSpPr>
          <p:cNvPr id="70729" name="Group 140"/>
          <p:cNvGrpSpPr>
            <a:grpSpLocks/>
          </p:cNvGrpSpPr>
          <p:nvPr/>
        </p:nvGrpSpPr>
        <p:grpSpPr bwMode="auto">
          <a:xfrm>
            <a:off x="2608263" y="2444750"/>
            <a:ext cx="442912" cy="768350"/>
            <a:chOff x="1643" y="1540"/>
            <a:chExt cx="279" cy="484"/>
          </a:xfrm>
        </p:grpSpPr>
        <p:sp>
          <p:nvSpPr>
            <p:cNvPr id="70747" name="Text Box 138"/>
            <p:cNvSpPr txBox="1">
              <a:spLocks noChangeArrowheads="1"/>
            </p:cNvSpPr>
            <p:nvPr/>
          </p:nvSpPr>
          <p:spPr bwMode="auto">
            <a:xfrm>
              <a:off x="1643" y="1540"/>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70748" name="Text Box 139"/>
            <p:cNvSpPr txBox="1">
              <a:spLocks noChangeArrowheads="1"/>
            </p:cNvSpPr>
            <p:nvPr/>
          </p:nvSpPr>
          <p:spPr bwMode="auto">
            <a:xfrm>
              <a:off x="1746" y="1793"/>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grpSp>
      <p:grpSp>
        <p:nvGrpSpPr>
          <p:cNvPr id="70730" name="Group 141"/>
          <p:cNvGrpSpPr>
            <a:grpSpLocks/>
          </p:cNvGrpSpPr>
          <p:nvPr/>
        </p:nvGrpSpPr>
        <p:grpSpPr bwMode="auto">
          <a:xfrm>
            <a:off x="5548313" y="2457450"/>
            <a:ext cx="442912" cy="768350"/>
            <a:chOff x="1643" y="1540"/>
            <a:chExt cx="279" cy="484"/>
          </a:xfrm>
        </p:grpSpPr>
        <p:sp>
          <p:nvSpPr>
            <p:cNvPr id="70745" name="Text Box 142"/>
            <p:cNvSpPr txBox="1">
              <a:spLocks noChangeArrowheads="1"/>
            </p:cNvSpPr>
            <p:nvPr/>
          </p:nvSpPr>
          <p:spPr bwMode="auto">
            <a:xfrm>
              <a:off x="1643" y="1540"/>
              <a:ext cx="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sp>
          <p:nvSpPr>
            <p:cNvPr id="70746" name="Text Box 143"/>
            <p:cNvSpPr txBox="1">
              <a:spLocks noChangeArrowheads="1"/>
            </p:cNvSpPr>
            <p:nvPr/>
          </p:nvSpPr>
          <p:spPr bwMode="auto">
            <a:xfrm>
              <a:off x="1746" y="1793"/>
              <a:ext cx="1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t>
              </a:r>
            </a:p>
          </p:txBody>
        </p:sp>
      </p:grpSp>
      <p:sp>
        <p:nvSpPr>
          <p:cNvPr id="289899" name="Text Box 79"/>
          <p:cNvSpPr txBox="1">
            <a:spLocks noChangeArrowheads="1"/>
          </p:cNvSpPr>
          <p:nvPr/>
        </p:nvSpPr>
        <p:spPr bwMode="auto">
          <a:xfrm>
            <a:off x="100013" y="3106738"/>
            <a:ext cx="871537"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0.586V</a:t>
            </a:r>
          </a:p>
        </p:txBody>
      </p:sp>
      <p:sp>
        <p:nvSpPr>
          <p:cNvPr id="289900" name="Text Box 79"/>
          <p:cNvSpPr txBox="1">
            <a:spLocks noChangeArrowheads="1"/>
          </p:cNvSpPr>
          <p:nvPr/>
        </p:nvSpPr>
        <p:spPr bwMode="auto">
          <a:xfrm>
            <a:off x="1835150" y="2708275"/>
            <a:ext cx="871538"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0.586V</a:t>
            </a:r>
          </a:p>
        </p:txBody>
      </p:sp>
      <p:sp>
        <p:nvSpPr>
          <p:cNvPr id="289901" name="Text Box 79"/>
          <p:cNvSpPr txBox="1">
            <a:spLocks noChangeArrowheads="1"/>
          </p:cNvSpPr>
          <p:nvPr/>
        </p:nvSpPr>
        <p:spPr bwMode="auto">
          <a:xfrm>
            <a:off x="1258888" y="3789363"/>
            <a:ext cx="625475"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1001</a:t>
            </a:r>
          </a:p>
        </p:txBody>
      </p:sp>
      <p:sp>
        <p:nvSpPr>
          <p:cNvPr id="289902" name="Text Box 79"/>
          <p:cNvSpPr txBox="1">
            <a:spLocks noChangeArrowheads="1"/>
          </p:cNvSpPr>
          <p:nvPr/>
        </p:nvSpPr>
        <p:spPr bwMode="auto">
          <a:xfrm>
            <a:off x="3059113" y="3429000"/>
            <a:ext cx="995362"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0.5625V</a:t>
            </a:r>
          </a:p>
        </p:txBody>
      </p:sp>
      <p:sp>
        <p:nvSpPr>
          <p:cNvPr id="289903" name="Text Box 79"/>
          <p:cNvSpPr txBox="1">
            <a:spLocks noChangeArrowheads="1"/>
          </p:cNvSpPr>
          <p:nvPr/>
        </p:nvSpPr>
        <p:spPr bwMode="auto">
          <a:xfrm>
            <a:off x="2843213" y="2205038"/>
            <a:ext cx="995362"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0.0235V</a:t>
            </a:r>
          </a:p>
        </p:txBody>
      </p:sp>
      <p:sp>
        <p:nvSpPr>
          <p:cNvPr id="289904" name="Text Box 79"/>
          <p:cNvSpPr txBox="1">
            <a:spLocks noChangeArrowheads="1"/>
          </p:cNvSpPr>
          <p:nvPr/>
        </p:nvSpPr>
        <p:spPr bwMode="auto">
          <a:xfrm>
            <a:off x="4787900" y="2717800"/>
            <a:ext cx="871538"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0.376V</a:t>
            </a:r>
          </a:p>
        </p:txBody>
      </p:sp>
      <p:sp>
        <p:nvSpPr>
          <p:cNvPr id="289905" name="Text Box 79"/>
          <p:cNvSpPr txBox="1">
            <a:spLocks noChangeArrowheads="1"/>
          </p:cNvSpPr>
          <p:nvPr/>
        </p:nvSpPr>
        <p:spPr bwMode="auto">
          <a:xfrm>
            <a:off x="4284663" y="3789363"/>
            <a:ext cx="625475"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0110</a:t>
            </a:r>
          </a:p>
        </p:txBody>
      </p:sp>
      <p:sp>
        <p:nvSpPr>
          <p:cNvPr id="289906" name="Text Box 79"/>
          <p:cNvSpPr txBox="1">
            <a:spLocks noChangeArrowheads="1"/>
          </p:cNvSpPr>
          <p:nvPr/>
        </p:nvSpPr>
        <p:spPr bwMode="auto">
          <a:xfrm>
            <a:off x="6084888" y="3573463"/>
            <a:ext cx="871537"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0.375V</a:t>
            </a:r>
          </a:p>
        </p:txBody>
      </p:sp>
      <p:sp>
        <p:nvSpPr>
          <p:cNvPr id="289907" name="Text Box 79"/>
          <p:cNvSpPr txBox="1">
            <a:spLocks noChangeArrowheads="1"/>
          </p:cNvSpPr>
          <p:nvPr/>
        </p:nvSpPr>
        <p:spPr bwMode="auto">
          <a:xfrm>
            <a:off x="6084888" y="2276475"/>
            <a:ext cx="839787"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0.001V</a:t>
            </a:r>
          </a:p>
        </p:txBody>
      </p:sp>
      <p:sp>
        <p:nvSpPr>
          <p:cNvPr id="289908" name="Text Box 79"/>
          <p:cNvSpPr txBox="1">
            <a:spLocks noChangeArrowheads="1"/>
          </p:cNvSpPr>
          <p:nvPr/>
        </p:nvSpPr>
        <p:spPr bwMode="auto">
          <a:xfrm>
            <a:off x="7667625" y="2636838"/>
            <a:ext cx="839788"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0.016V</a:t>
            </a:r>
          </a:p>
        </p:txBody>
      </p:sp>
      <p:sp>
        <p:nvSpPr>
          <p:cNvPr id="289909" name="Text Box 79"/>
          <p:cNvSpPr txBox="1">
            <a:spLocks noChangeArrowheads="1"/>
          </p:cNvSpPr>
          <p:nvPr/>
        </p:nvSpPr>
        <p:spPr bwMode="auto">
          <a:xfrm>
            <a:off x="7210425" y="3716338"/>
            <a:ext cx="688975" cy="346075"/>
          </a:xfrm>
          <a:prstGeom prst="rect">
            <a:avLst/>
          </a:prstGeom>
          <a:solidFill>
            <a:schemeClr val="bg2"/>
          </a:solidFill>
          <a:ln w="9525">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0000</a:t>
            </a:r>
          </a:p>
        </p:txBody>
      </p:sp>
      <p:sp>
        <p:nvSpPr>
          <p:cNvPr id="289910" name="Text Box 79"/>
          <p:cNvSpPr txBox="1">
            <a:spLocks noChangeArrowheads="1"/>
          </p:cNvSpPr>
          <p:nvPr/>
        </p:nvSpPr>
        <p:spPr bwMode="auto">
          <a:xfrm>
            <a:off x="466725" y="908050"/>
            <a:ext cx="7275513" cy="1044575"/>
          </a:xfrm>
          <a:prstGeom prst="rect">
            <a:avLst/>
          </a:prstGeom>
          <a:solidFill>
            <a:schemeClr val="bg2"/>
          </a:solidFill>
          <a:ln w="38100">
            <a:solidFill>
              <a:srgbClr val="FF0000"/>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a:t>Convertisseur 12bits : PE = 1V -&gt; LSB ~245</a:t>
            </a:r>
            <a:r>
              <a:rPr lang="fr-FR" sz="2000">
                <a:sym typeface="Symbol" pitchFamily="18" charset="2"/>
              </a:rPr>
              <a:t></a:t>
            </a:r>
            <a:r>
              <a:rPr lang="fr-FR" sz="2000"/>
              <a:t>V</a:t>
            </a:r>
          </a:p>
          <a:p>
            <a:pPr algn="ctr" eaLnBrk="1" hangingPunct="1"/>
            <a:r>
              <a:rPr lang="fr-FR" sz="2000"/>
              <a:t>Flash ADC 4bits </a:t>
            </a:r>
          </a:p>
          <a:p>
            <a:pPr algn="ctr" eaLnBrk="1" hangingPunct="1"/>
            <a:r>
              <a:rPr lang="fr-FR" sz="2000"/>
              <a:t>DAC 4bits</a:t>
            </a:r>
          </a:p>
        </p:txBody>
      </p:sp>
      <p:sp>
        <p:nvSpPr>
          <p:cNvPr id="70743"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9D7B2092-E108-44AF-B64F-769055B00EA1}" type="slidenum">
              <a:rPr lang="fr-FR" sz="1200">
                <a:solidFill>
                  <a:schemeClr val="tx1">
                    <a:lumMod val="50000"/>
                    <a:lumOff val="50000"/>
                  </a:schemeClr>
                </a:solidFill>
              </a:rPr>
              <a:pPr algn="r">
                <a:defRPr/>
              </a:pPr>
              <a:t>63</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9910"/>
                                        </p:tgtEl>
                                        <p:attrNameLst>
                                          <p:attrName>style.visibility</p:attrName>
                                        </p:attrNameLst>
                                      </p:cBhvr>
                                      <p:to>
                                        <p:strVal val="visible"/>
                                      </p:to>
                                    </p:set>
                                    <p:anim calcmode="lin" valueType="num">
                                      <p:cBhvr>
                                        <p:cTn id="7" dur="500" fill="hold"/>
                                        <p:tgtEl>
                                          <p:spTgt spid="289910"/>
                                        </p:tgtEl>
                                        <p:attrNameLst>
                                          <p:attrName>ppt_w</p:attrName>
                                        </p:attrNameLst>
                                      </p:cBhvr>
                                      <p:tavLst>
                                        <p:tav tm="0">
                                          <p:val>
                                            <p:fltVal val="0"/>
                                          </p:val>
                                        </p:tav>
                                        <p:tav tm="100000">
                                          <p:val>
                                            <p:strVal val="#ppt_w"/>
                                          </p:val>
                                        </p:tav>
                                      </p:tavLst>
                                    </p:anim>
                                    <p:anim calcmode="lin" valueType="num">
                                      <p:cBhvr>
                                        <p:cTn id="8" dur="500" fill="hold"/>
                                        <p:tgtEl>
                                          <p:spTgt spid="289910"/>
                                        </p:tgtEl>
                                        <p:attrNameLst>
                                          <p:attrName>ppt_h</p:attrName>
                                        </p:attrNameLst>
                                      </p:cBhvr>
                                      <p:tavLst>
                                        <p:tav tm="0">
                                          <p:val>
                                            <p:fltVal val="0"/>
                                          </p:val>
                                        </p:tav>
                                        <p:tav tm="100000">
                                          <p:val>
                                            <p:strVal val="#ppt_h"/>
                                          </p:val>
                                        </p:tav>
                                      </p:tavLst>
                                    </p:anim>
                                    <p:animEffect transition="in" filter="fade">
                                      <p:cBhvr>
                                        <p:cTn id="9" dur="500"/>
                                        <p:tgtEl>
                                          <p:spTgt spid="2899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89899"/>
                                        </p:tgtEl>
                                        <p:attrNameLst>
                                          <p:attrName>style.visibility</p:attrName>
                                        </p:attrNameLst>
                                      </p:cBhvr>
                                      <p:to>
                                        <p:strVal val="visible"/>
                                      </p:to>
                                    </p:set>
                                    <p:anim calcmode="lin" valueType="num">
                                      <p:cBhvr>
                                        <p:cTn id="14" dur="500" fill="hold"/>
                                        <p:tgtEl>
                                          <p:spTgt spid="289899"/>
                                        </p:tgtEl>
                                        <p:attrNameLst>
                                          <p:attrName>ppt_w</p:attrName>
                                        </p:attrNameLst>
                                      </p:cBhvr>
                                      <p:tavLst>
                                        <p:tav tm="0">
                                          <p:val>
                                            <p:fltVal val="0"/>
                                          </p:val>
                                        </p:tav>
                                        <p:tav tm="100000">
                                          <p:val>
                                            <p:strVal val="#ppt_w"/>
                                          </p:val>
                                        </p:tav>
                                      </p:tavLst>
                                    </p:anim>
                                    <p:anim calcmode="lin" valueType="num">
                                      <p:cBhvr>
                                        <p:cTn id="15" dur="500" fill="hold"/>
                                        <p:tgtEl>
                                          <p:spTgt spid="289899"/>
                                        </p:tgtEl>
                                        <p:attrNameLst>
                                          <p:attrName>ppt_h</p:attrName>
                                        </p:attrNameLst>
                                      </p:cBhvr>
                                      <p:tavLst>
                                        <p:tav tm="0">
                                          <p:val>
                                            <p:fltVal val="0"/>
                                          </p:val>
                                        </p:tav>
                                        <p:tav tm="100000">
                                          <p:val>
                                            <p:strVal val="#ppt_h"/>
                                          </p:val>
                                        </p:tav>
                                      </p:tavLst>
                                    </p:anim>
                                    <p:animEffect transition="in" filter="fade">
                                      <p:cBhvr>
                                        <p:cTn id="16" dur="500"/>
                                        <p:tgtEl>
                                          <p:spTgt spid="2898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89900"/>
                                        </p:tgtEl>
                                        <p:attrNameLst>
                                          <p:attrName>style.visibility</p:attrName>
                                        </p:attrNameLst>
                                      </p:cBhvr>
                                      <p:to>
                                        <p:strVal val="visible"/>
                                      </p:to>
                                    </p:set>
                                    <p:anim calcmode="lin" valueType="num">
                                      <p:cBhvr>
                                        <p:cTn id="21" dur="500" fill="hold"/>
                                        <p:tgtEl>
                                          <p:spTgt spid="289900"/>
                                        </p:tgtEl>
                                        <p:attrNameLst>
                                          <p:attrName>ppt_w</p:attrName>
                                        </p:attrNameLst>
                                      </p:cBhvr>
                                      <p:tavLst>
                                        <p:tav tm="0">
                                          <p:val>
                                            <p:fltVal val="0"/>
                                          </p:val>
                                        </p:tav>
                                        <p:tav tm="100000">
                                          <p:val>
                                            <p:strVal val="#ppt_w"/>
                                          </p:val>
                                        </p:tav>
                                      </p:tavLst>
                                    </p:anim>
                                    <p:anim calcmode="lin" valueType="num">
                                      <p:cBhvr>
                                        <p:cTn id="22" dur="500" fill="hold"/>
                                        <p:tgtEl>
                                          <p:spTgt spid="289900"/>
                                        </p:tgtEl>
                                        <p:attrNameLst>
                                          <p:attrName>ppt_h</p:attrName>
                                        </p:attrNameLst>
                                      </p:cBhvr>
                                      <p:tavLst>
                                        <p:tav tm="0">
                                          <p:val>
                                            <p:fltVal val="0"/>
                                          </p:val>
                                        </p:tav>
                                        <p:tav tm="100000">
                                          <p:val>
                                            <p:strVal val="#ppt_h"/>
                                          </p:val>
                                        </p:tav>
                                      </p:tavLst>
                                    </p:anim>
                                    <p:animEffect transition="in" filter="fade">
                                      <p:cBhvr>
                                        <p:cTn id="23" dur="500"/>
                                        <p:tgtEl>
                                          <p:spTgt spid="28990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89901"/>
                                        </p:tgtEl>
                                        <p:attrNameLst>
                                          <p:attrName>style.visibility</p:attrName>
                                        </p:attrNameLst>
                                      </p:cBhvr>
                                      <p:to>
                                        <p:strVal val="visible"/>
                                      </p:to>
                                    </p:set>
                                    <p:anim calcmode="lin" valueType="num">
                                      <p:cBhvr>
                                        <p:cTn id="28" dur="500" fill="hold"/>
                                        <p:tgtEl>
                                          <p:spTgt spid="289901"/>
                                        </p:tgtEl>
                                        <p:attrNameLst>
                                          <p:attrName>ppt_w</p:attrName>
                                        </p:attrNameLst>
                                      </p:cBhvr>
                                      <p:tavLst>
                                        <p:tav tm="0">
                                          <p:val>
                                            <p:fltVal val="0"/>
                                          </p:val>
                                        </p:tav>
                                        <p:tav tm="100000">
                                          <p:val>
                                            <p:strVal val="#ppt_w"/>
                                          </p:val>
                                        </p:tav>
                                      </p:tavLst>
                                    </p:anim>
                                    <p:anim calcmode="lin" valueType="num">
                                      <p:cBhvr>
                                        <p:cTn id="29" dur="500" fill="hold"/>
                                        <p:tgtEl>
                                          <p:spTgt spid="289901"/>
                                        </p:tgtEl>
                                        <p:attrNameLst>
                                          <p:attrName>ppt_h</p:attrName>
                                        </p:attrNameLst>
                                      </p:cBhvr>
                                      <p:tavLst>
                                        <p:tav tm="0">
                                          <p:val>
                                            <p:fltVal val="0"/>
                                          </p:val>
                                        </p:tav>
                                        <p:tav tm="100000">
                                          <p:val>
                                            <p:strVal val="#ppt_h"/>
                                          </p:val>
                                        </p:tav>
                                      </p:tavLst>
                                    </p:anim>
                                    <p:animEffect transition="in" filter="fade">
                                      <p:cBhvr>
                                        <p:cTn id="30" dur="500"/>
                                        <p:tgtEl>
                                          <p:spTgt spid="28990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89902"/>
                                        </p:tgtEl>
                                        <p:attrNameLst>
                                          <p:attrName>style.visibility</p:attrName>
                                        </p:attrNameLst>
                                      </p:cBhvr>
                                      <p:to>
                                        <p:strVal val="visible"/>
                                      </p:to>
                                    </p:set>
                                    <p:anim calcmode="lin" valueType="num">
                                      <p:cBhvr>
                                        <p:cTn id="35" dur="500" fill="hold"/>
                                        <p:tgtEl>
                                          <p:spTgt spid="289902"/>
                                        </p:tgtEl>
                                        <p:attrNameLst>
                                          <p:attrName>ppt_w</p:attrName>
                                        </p:attrNameLst>
                                      </p:cBhvr>
                                      <p:tavLst>
                                        <p:tav tm="0">
                                          <p:val>
                                            <p:fltVal val="0"/>
                                          </p:val>
                                        </p:tav>
                                        <p:tav tm="100000">
                                          <p:val>
                                            <p:strVal val="#ppt_w"/>
                                          </p:val>
                                        </p:tav>
                                      </p:tavLst>
                                    </p:anim>
                                    <p:anim calcmode="lin" valueType="num">
                                      <p:cBhvr>
                                        <p:cTn id="36" dur="500" fill="hold"/>
                                        <p:tgtEl>
                                          <p:spTgt spid="289902"/>
                                        </p:tgtEl>
                                        <p:attrNameLst>
                                          <p:attrName>ppt_h</p:attrName>
                                        </p:attrNameLst>
                                      </p:cBhvr>
                                      <p:tavLst>
                                        <p:tav tm="0">
                                          <p:val>
                                            <p:fltVal val="0"/>
                                          </p:val>
                                        </p:tav>
                                        <p:tav tm="100000">
                                          <p:val>
                                            <p:strVal val="#ppt_h"/>
                                          </p:val>
                                        </p:tav>
                                      </p:tavLst>
                                    </p:anim>
                                    <p:animEffect transition="in" filter="fade">
                                      <p:cBhvr>
                                        <p:cTn id="37" dur="500"/>
                                        <p:tgtEl>
                                          <p:spTgt spid="28990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89903"/>
                                        </p:tgtEl>
                                        <p:attrNameLst>
                                          <p:attrName>style.visibility</p:attrName>
                                        </p:attrNameLst>
                                      </p:cBhvr>
                                      <p:to>
                                        <p:strVal val="visible"/>
                                      </p:to>
                                    </p:set>
                                    <p:anim calcmode="lin" valueType="num">
                                      <p:cBhvr>
                                        <p:cTn id="42" dur="500" fill="hold"/>
                                        <p:tgtEl>
                                          <p:spTgt spid="289903"/>
                                        </p:tgtEl>
                                        <p:attrNameLst>
                                          <p:attrName>ppt_w</p:attrName>
                                        </p:attrNameLst>
                                      </p:cBhvr>
                                      <p:tavLst>
                                        <p:tav tm="0">
                                          <p:val>
                                            <p:fltVal val="0"/>
                                          </p:val>
                                        </p:tav>
                                        <p:tav tm="100000">
                                          <p:val>
                                            <p:strVal val="#ppt_w"/>
                                          </p:val>
                                        </p:tav>
                                      </p:tavLst>
                                    </p:anim>
                                    <p:anim calcmode="lin" valueType="num">
                                      <p:cBhvr>
                                        <p:cTn id="43" dur="500" fill="hold"/>
                                        <p:tgtEl>
                                          <p:spTgt spid="289903"/>
                                        </p:tgtEl>
                                        <p:attrNameLst>
                                          <p:attrName>ppt_h</p:attrName>
                                        </p:attrNameLst>
                                      </p:cBhvr>
                                      <p:tavLst>
                                        <p:tav tm="0">
                                          <p:val>
                                            <p:fltVal val="0"/>
                                          </p:val>
                                        </p:tav>
                                        <p:tav tm="100000">
                                          <p:val>
                                            <p:strVal val="#ppt_h"/>
                                          </p:val>
                                        </p:tav>
                                      </p:tavLst>
                                    </p:anim>
                                    <p:animEffect transition="in" filter="fade">
                                      <p:cBhvr>
                                        <p:cTn id="44" dur="500"/>
                                        <p:tgtEl>
                                          <p:spTgt spid="28990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89904"/>
                                        </p:tgtEl>
                                        <p:attrNameLst>
                                          <p:attrName>style.visibility</p:attrName>
                                        </p:attrNameLst>
                                      </p:cBhvr>
                                      <p:to>
                                        <p:strVal val="visible"/>
                                      </p:to>
                                    </p:set>
                                    <p:anim calcmode="lin" valueType="num">
                                      <p:cBhvr>
                                        <p:cTn id="49" dur="500" fill="hold"/>
                                        <p:tgtEl>
                                          <p:spTgt spid="289904"/>
                                        </p:tgtEl>
                                        <p:attrNameLst>
                                          <p:attrName>ppt_w</p:attrName>
                                        </p:attrNameLst>
                                      </p:cBhvr>
                                      <p:tavLst>
                                        <p:tav tm="0">
                                          <p:val>
                                            <p:fltVal val="0"/>
                                          </p:val>
                                        </p:tav>
                                        <p:tav tm="100000">
                                          <p:val>
                                            <p:strVal val="#ppt_w"/>
                                          </p:val>
                                        </p:tav>
                                      </p:tavLst>
                                    </p:anim>
                                    <p:anim calcmode="lin" valueType="num">
                                      <p:cBhvr>
                                        <p:cTn id="50" dur="500" fill="hold"/>
                                        <p:tgtEl>
                                          <p:spTgt spid="289904"/>
                                        </p:tgtEl>
                                        <p:attrNameLst>
                                          <p:attrName>ppt_h</p:attrName>
                                        </p:attrNameLst>
                                      </p:cBhvr>
                                      <p:tavLst>
                                        <p:tav tm="0">
                                          <p:val>
                                            <p:fltVal val="0"/>
                                          </p:val>
                                        </p:tav>
                                        <p:tav tm="100000">
                                          <p:val>
                                            <p:strVal val="#ppt_h"/>
                                          </p:val>
                                        </p:tav>
                                      </p:tavLst>
                                    </p:anim>
                                    <p:animEffect transition="in" filter="fade">
                                      <p:cBhvr>
                                        <p:cTn id="51" dur="500"/>
                                        <p:tgtEl>
                                          <p:spTgt spid="28990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289905"/>
                                        </p:tgtEl>
                                        <p:attrNameLst>
                                          <p:attrName>style.visibility</p:attrName>
                                        </p:attrNameLst>
                                      </p:cBhvr>
                                      <p:to>
                                        <p:strVal val="visible"/>
                                      </p:to>
                                    </p:set>
                                    <p:anim calcmode="lin" valueType="num">
                                      <p:cBhvr>
                                        <p:cTn id="56" dur="500" fill="hold"/>
                                        <p:tgtEl>
                                          <p:spTgt spid="289905"/>
                                        </p:tgtEl>
                                        <p:attrNameLst>
                                          <p:attrName>ppt_w</p:attrName>
                                        </p:attrNameLst>
                                      </p:cBhvr>
                                      <p:tavLst>
                                        <p:tav tm="0">
                                          <p:val>
                                            <p:fltVal val="0"/>
                                          </p:val>
                                        </p:tav>
                                        <p:tav tm="100000">
                                          <p:val>
                                            <p:strVal val="#ppt_w"/>
                                          </p:val>
                                        </p:tav>
                                      </p:tavLst>
                                    </p:anim>
                                    <p:anim calcmode="lin" valueType="num">
                                      <p:cBhvr>
                                        <p:cTn id="57" dur="500" fill="hold"/>
                                        <p:tgtEl>
                                          <p:spTgt spid="289905"/>
                                        </p:tgtEl>
                                        <p:attrNameLst>
                                          <p:attrName>ppt_h</p:attrName>
                                        </p:attrNameLst>
                                      </p:cBhvr>
                                      <p:tavLst>
                                        <p:tav tm="0">
                                          <p:val>
                                            <p:fltVal val="0"/>
                                          </p:val>
                                        </p:tav>
                                        <p:tav tm="100000">
                                          <p:val>
                                            <p:strVal val="#ppt_h"/>
                                          </p:val>
                                        </p:tav>
                                      </p:tavLst>
                                    </p:anim>
                                    <p:animEffect transition="in" filter="fade">
                                      <p:cBhvr>
                                        <p:cTn id="58" dur="500"/>
                                        <p:tgtEl>
                                          <p:spTgt spid="28990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289906"/>
                                        </p:tgtEl>
                                        <p:attrNameLst>
                                          <p:attrName>style.visibility</p:attrName>
                                        </p:attrNameLst>
                                      </p:cBhvr>
                                      <p:to>
                                        <p:strVal val="visible"/>
                                      </p:to>
                                    </p:set>
                                    <p:anim calcmode="lin" valueType="num">
                                      <p:cBhvr>
                                        <p:cTn id="63" dur="500" fill="hold"/>
                                        <p:tgtEl>
                                          <p:spTgt spid="289906"/>
                                        </p:tgtEl>
                                        <p:attrNameLst>
                                          <p:attrName>ppt_w</p:attrName>
                                        </p:attrNameLst>
                                      </p:cBhvr>
                                      <p:tavLst>
                                        <p:tav tm="0">
                                          <p:val>
                                            <p:fltVal val="0"/>
                                          </p:val>
                                        </p:tav>
                                        <p:tav tm="100000">
                                          <p:val>
                                            <p:strVal val="#ppt_w"/>
                                          </p:val>
                                        </p:tav>
                                      </p:tavLst>
                                    </p:anim>
                                    <p:anim calcmode="lin" valueType="num">
                                      <p:cBhvr>
                                        <p:cTn id="64" dur="500" fill="hold"/>
                                        <p:tgtEl>
                                          <p:spTgt spid="289906"/>
                                        </p:tgtEl>
                                        <p:attrNameLst>
                                          <p:attrName>ppt_h</p:attrName>
                                        </p:attrNameLst>
                                      </p:cBhvr>
                                      <p:tavLst>
                                        <p:tav tm="0">
                                          <p:val>
                                            <p:fltVal val="0"/>
                                          </p:val>
                                        </p:tav>
                                        <p:tav tm="100000">
                                          <p:val>
                                            <p:strVal val="#ppt_h"/>
                                          </p:val>
                                        </p:tav>
                                      </p:tavLst>
                                    </p:anim>
                                    <p:animEffect transition="in" filter="fade">
                                      <p:cBhvr>
                                        <p:cTn id="65" dur="500"/>
                                        <p:tgtEl>
                                          <p:spTgt spid="28990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289907"/>
                                        </p:tgtEl>
                                        <p:attrNameLst>
                                          <p:attrName>style.visibility</p:attrName>
                                        </p:attrNameLst>
                                      </p:cBhvr>
                                      <p:to>
                                        <p:strVal val="visible"/>
                                      </p:to>
                                    </p:set>
                                    <p:anim calcmode="lin" valueType="num">
                                      <p:cBhvr>
                                        <p:cTn id="70" dur="500" fill="hold"/>
                                        <p:tgtEl>
                                          <p:spTgt spid="289907"/>
                                        </p:tgtEl>
                                        <p:attrNameLst>
                                          <p:attrName>ppt_w</p:attrName>
                                        </p:attrNameLst>
                                      </p:cBhvr>
                                      <p:tavLst>
                                        <p:tav tm="0">
                                          <p:val>
                                            <p:fltVal val="0"/>
                                          </p:val>
                                        </p:tav>
                                        <p:tav tm="100000">
                                          <p:val>
                                            <p:strVal val="#ppt_w"/>
                                          </p:val>
                                        </p:tav>
                                      </p:tavLst>
                                    </p:anim>
                                    <p:anim calcmode="lin" valueType="num">
                                      <p:cBhvr>
                                        <p:cTn id="71" dur="500" fill="hold"/>
                                        <p:tgtEl>
                                          <p:spTgt spid="289907"/>
                                        </p:tgtEl>
                                        <p:attrNameLst>
                                          <p:attrName>ppt_h</p:attrName>
                                        </p:attrNameLst>
                                      </p:cBhvr>
                                      <p:tavLst>
                                        <p:tav tm="0">
                                          <p:val>
                                            <p:fltVal val="0"/>
                                          </p:val>
                                        </p:tav>
                                        <p:tav tm="100000">
                                          <p:val>
                                            <p:strVal val="#ppt_h"/>
                                          </p:val>
                                        </p:tav>
                                      </p:tavLst>
                                    </p:anim>
                                    <p:animEffect transition="in" filter="fade">
                                      <p:cBhvr>
                                        <p:cTn id="72" dur="500"/>
                                        <p:tgtEl>
                                          <p:spTgt spid="28990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289908"/>
                                        </p:tgtEl>
                                        <p:attrNameLst>
                                          <p:attrName>style.visibility</p:attrName>
                                        </p:attrNameLst>
                                      </p:cBhvr>
                                      <p:to>
                                        <p:strVal val="visible"/>
                                      </p:to>
                                    </p:set>
                                    <p:anim calcmode="lin" valueType="num">
                                      <p:cBhvr>
                                        <p:cTn id="77" dur="500" fill="hold"/>
                                        <p:tgtEl>
                                          <p:spTgt spid="289908"/>
                                        </p:tgtEl>
                                        <p:attrNameLst>
                                          <p:attrName>ppt_w</p:attrName>
                                        </p:attrNameLst>
                                      </p:cBhvr>
                                      <p:tavLst>
                                        <p:tav tm="0">
                                          <p:val>
                                            <p:fltVal val="0"/>
                                          </p:val>
                                        </p:tav>
                                        <p:tav tm="100000">
                                          <p:val>
                                            <p:strVal val="#ppt_w"/>
                                          </p:val>
                                        </p:tav>
                                      </p:tavLst>
                                    </p:anim>
                                    <p:anim calcmode="lin" valueType="num">
                                      <p:cBhvr>
                                        <p:cTn id="78" dur="500" fill="hold"/>
                                        <p:tgtEl>
                                          <p:spTgt spid="289908"/>
                                        </p:tgtEl>
                                        <p:attrNameLst>
                                          <p:attrName>ppt_h</p:attrName>
                                        </p:attrNameLst>
                                      </p:cBhvr>
                                      <p:tavLst>
                                        <p:tav tm="0">
                                          <p:val>
                                            <p:fltVal val="0"/>
                                          </p:val>
                                        </p:tav>
                                        <p:tav tm="100000">
                                          <p:val>
                                            <p:strVal val="#ppt_h"/>
                                          </p:val>
                                        </p:tav>
                                      </p:tavLst>
                                    </p:anim>
                                    <p:animEffect transition="in" filter="fade">
                                      <p:cBhvr>
                                        <p:cTn id="79" dur="500"/>
                                        <p:tgtEl>
                                          <p:spTgt spid="289908"/>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3" presetClass="entr" presetSubtype="0" fill="hold" grpId="0" nodeType="clickEffect">
                                  <p:stCondLst>
                                    <p:cond delay="0"/>
                                  </p:stCondLst>
                                  <p:childTnLst>
                                    <p:set>
                                      <p:cBhvr>
                                        <p:cTn id="83" dur="1" fill="hold">
                                          <p:stCondLst>
                                            <p:cond delay="0"/>
                                          </p:stCondLst>
                                        </p:cTn>
                                        <p:tgtEl>
                                          <p:spTgt spid="289909"/>
                                        </p:tgtEl>
                                        <p:attrNameLst>
                                          <p:attrName>style.visibility</p:attrName>
                                        </p:attrNameLst>
                                      </p:cBhvr>
                                      <p:to>
                                        <p:strVal val="visible"/>
                                      </p:to>
                                    </p:set>
                                    <p:anim calcmode="lin" valueType="num">
                                      <p:cBhvr>
                                        <p:cTn id="84" dur="500" fill="hold"/>
                                        <p:tgtEl>
                                          <p:spTgt spid="289909"/>
                                        </p:tgtEl>
                                        <p:attrNameLst>
                                          <p:attrName>ppt_w</p:attrName>
                                        </p:attrNameLst>
                                      </p:cBhvr>
                                      <p:tavLst>
                                        <p:tav tm="0">
                                          <p:val>
                                            <p:fltVal val="0"/>
                                          </p:val>
                                        </p:tav>
                                        <p:tav tm="100000">
                                          <p:val>
                                            <p:strVal val="#ppt_w"/>
                                          </p:val>
                                        </p:tav>
                                      </p:tavLst>
                                    </p:anim>
                                    <p:anim calcmode="lin" valueType="num">
                                      <p:cBhvr>
                                        <p:cTn id="85" dur="500" fill="hold"/>
                                        <p:tgtEl>
                                          <p:spTgt spid="289909"/>
                                        </p:tgtEl>
                                        <p:attrNameLst>
                                          <p:attrName>ppt_h</p:attrName>
                                        </p:attrNameLst>
                                      </p:cBhvr>
                                      <p:tavLst>
                                        <p:tav tm="0">
                                          <p:val>
                                            <p:fltVal val="0"/>
                                          </p:val>
                                        </p:tav>
                                        <p:tav tm="100000">
                                          <p:val>
                                            <p:strVal val="#ppt_h"/>
                                          </p:val>
                                        </p:tav>
                                      </p:tavLst>
                                    </p:anim>
                                    <p:animEffect transition="in" filter="fade">
                                      <p:cBhvr>
                                        <p:cTn id="86" dur="500"/>
                                        <p:tgtEl>
                                          <p:spTgt spid="289909"/>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0" presetClass="path" presetSubtype="0" accel="50000" decel="50000" fill="hold" grpId="1" nodeType="clickEffect">
                                  <p:stCondLst>
                                    <p:cond delay="0"/>
                                  </p:stCondLst>
                                  <p:childTnLst>
                                    <p:animMotion origin="layout" path="M 5E-6 2.22222E-6 L 0.21007 0.30023 " pathEditMode="relative" rAng="0" ptsTypes="AA">
                                      <p:cBhvr>
                                        <p:cTn id="90" dur="2000" fill="hold"/>
                                        <p:tgtEl>
                                          <p:spTgt spid="289901"/>
                                        </p:tgtEl>
                                        <p:attrNameLst>
                                          <p:attrName>ppt_x</p:attrName>
                                          <p:attrName>ppt_y</p:attrName>
                                        </p:attrNameLst>
                                      </p:cBhvr>
                                      <p:rCtr x="10503" y="15000"/>
                                    </p:animMotion>
                                  </p:childTnLst>
                                </p:cTn>
                              </p:par>
                            </p:childTnLst>
                          </p:cTn>
                        </p:par>
                      </p:childTnLst>
                    </p:cTn>
                  </p:par>
                  <p:par>
                    <p:cTn id="91" fill="hold" nodeType="clickPar">
                      <p:stCondLst>
                        <p:cond delay="indefinite"/>
                      </p:stCondLst>
                      <p:childTnLst>
                        <p:par>
                          <p:cTn id="92" fill="hold" nodeType="withGroup">
                            <p:stCondLst>
                              <p:cond delay="0"/>
                            </p:stCondLst>
                            <p:childTnLst>
                              <p:par>
                                <p:cTn id="93" presetID="0" presetClass="path" presetSubtype="0" accel="50000" decel="50000" fill="hold" grpId="1" nodeType="clickEffect">
                                  <p:stCondLst>
                                    <p:cond delay="0"/>
                                  </p:stCondLst>
                                  <p:childTnLst>
                                    <p:animMotion origin="layout" path="M 2.22222E-6 2.22222E-6 L 2.22222E-6 0.30023 " pathEditMode="relative" rAng="0" ptsTypes="AA">
                                      <p:cBhvr>
                                        <p:cTn id="94" dur="2000" fill="hold"/>
                                        <p:tgtEl>
                                          <p:spTgt spid="289905"/>
                                        </p:tgtEl>
                                        <p:attrNameLst>
                                          <p:attrName>ppt_x</p:attrName>
                                          <p:attrName>ppt_y</p:attrName>
                                        </p:attrNameLst>
                                      </p:cBhvr>
                                      <p:rCtr x="0" y="15000"/>
                                    </p:animMotion>
                                  </p:childTnLst>
                                </p:cTn>
                              </p:par>
                            </p:childTnLst>
                          </p:cTn>
                        </p:par>
                      </p:childTnLst>
                    </p:cTn>
                  </p:par>
                  <p:par>
                    <p:cTn id="95" fill="hold" nodeType="clickPar">
                      <p:stCondLst>
                        <p:cond delay="indefinite"/>
                      </p:stCondLst>
                      <p:childTnLst>
                        <p:par>
                          <p:cTn id="96" fill="hold" nodeType="withGroup">
                            <p:stCondLst>
                              <p:cond delay="0"/>
                            </p:stCondLst>
                            <p:childTnLst>
                              <p:par>
                                <p:cTn id="97" presetID="0" presetClass="path" presetSubtype="0" accel="50000" decel="50000" fill="hold" grpId="1" nodeType="clickEffect">
                                  <p:stCondLst>
                                    <p:cond delay="0"/>
                                  </p:stCondLst>
                                  <p:childTnLst>
                                    <p:animMotion origin="layout" path="M 4.72222E-6 3.7037E-7 L -0.20018 0.31088 " pathEditMode="relative" rAng="0" ptsTypes="AA">
                                      <p:cBhvr>
                                        <p:cTn id="98" dur="2000" fill="hold"/>
                                        <p:tgtEl>
                                          <p:spTgt spid="289909"/>
                                        </p:tgtEl>
                                        <p:attrNameLst>
                                          <p:attrName>ppt_x</p:attrName>
                                          <p:attrName>ppt_y</p:attrName>
                                        </p:attrNameLst>
                                      </p:cBhvr>
                                      <p:rCtr x="-10017" y="15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99" grpId="0" animBg="1"/>
      <p:bldP spid="289900" grpId="0" animBg="1"/>
      <p:bldP spid="289901" grpId="0" animBg="1"/>
      <p:bldP spid="289901" grpId="1" animBg="1"/>
      <p:bldP spid="289902" grpId="0" animBg="1"/>
      <p:bldP spid="289903" grpId="0" animBg="1"/>
      <p:bldP spid="289904" grpId="0" animBg="1"/>
      <p:bldP spid="289905" grpId="0" animBg="1"/>
      <p:bldP spid="289905" grpId="1" animBg="1"/>
      <p:bldP spid="289906" grpId="0" animBg="1"/>
      <p:bldP spid="289907" grpId="0" animBg="1"/>
      <p:bldP spid="289908" grpId="0" animBg="1"/>
      <p:bldP spid="289909" grpId="0" animBg="1"/>
      <p:bldP spid="289909" grpId="1" animBg="1"/>
      <p:bldP spid="2899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466725" y="260350"/>
            <a:ext cx="86772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dirty="0">
                <a:solidFill>
                  <a:srgbClr val="DC6308"/>
                </a:solidFill>
              </a:rPr>
              <a:t>La logique </a:t>
            </a:r>
            <a:r>
              <a:rPr lang="fr-FR" b="1" dirty="0" smtClean="0">
                <a:solidFill>
                  <a:srgbClr val="DC6308"/>
                </a:solidFill>
              </a:rPr>
              <a:t>programmable FPGA </a:t>
            </a:r>
          </a:p>
          <a:p>
            <a:pPr eaLnBrk="1" hangingPunct="1"/>
            <a:r>
              <a:rPr lang="fr-FR" b="1" dirty="0" smtClean="0">
                <a:solidFill>
                  <a:srgbClr val="DC6308"/>
                </a:solidFill>
              </a:rPr>
              <a:t>(Field </a:t>
            </a:r>
            <a:r>
              <a:rPr lang="en-GB" b="1" dirty="0">
                <a:solidFill>
                  <a:srgbClr val="DC6308"/>
                </a:solidFill>
              </a:rPr>
              <a:t>Programmable Gate </a:t>
            </a:r>
            <a:r>
              <a:rPr lang="en-GB" b="1" dirty="0" smtClean="0">
                <a:solidFill>
                  <a:srgbClr val="DC6308"/>
                </a:solidFill>
              </a:rPr>
              <a:t>Array)</a:t>
            </a:r>
            <a:endParaRPr lang="en-GB" b="1" dirty="0">
              <a:solidFill>
                <a:srgbClr val="DC6308"/>
              </a:solidFill>
            </a:endParaRPr>
          </a:p>
          <a:p>
            <a:pPr eaLnBrk="1" hangingPunct="1"/>
            <a:endParaRPr lang="en-GB" b="1" dirty="0">
              <a:solidFill>
                <a:srgbClr val="DC6308"/>
              </a:solidFill>
            </a:endParaRPr>
          </a:p>
          <a:p>
            <a:pPr eaLnBrk="1" hangingPunct="1"/>
            <a:r>
              <a:rPr lang="en-GB" b="1" dirty="0" err="1"/>
              <a:t>Rôle</a:t>
            </a:r>
            <a:r>
              <a:rPr lang="en-GB" b="1" dirty="0"/>
              <a:t> :</a:t>
            </a:r>
            <a:r>
              <a:rPr lang="en-GB" sz="2000" b="1" dirty="0"/>
              <a:t> </a:t>
            </a:r>
            <a:r>
              <a:rPr lang="en-GB" sz="2000" dirty="0"/>
              <a:t>On utilise les FPGA pour </a:t>
            </a:r>
            <a:r>
              <a:rPr lang="en-GB" sz="2000" dirty="0" err="1"/>
              <a:t>réaliser</a:t>
            </a:r>
            <a:r>
              <a:rPr lang="en-GB" sz="2000" dirty="0"/>
              <a:t> des </a:t>
            </a:r>
            <a:r>
              <a:rPr lang="en-GB" sz="2000" dirty="0" err="1"/>
              <a:t>fonctions</a:t>
            </a:r>
            <a:r>
              <a:rPr lang="en-GB" sz="2000" dirty="0"/>
              <a:t> </a:t>
            </a:r>
            <a:r>
              <a:rPr lang="en-GB" sz="2000" dirty="0" err="1"/>
              <a:t>logiques</a:t>
            </a:r>
            <a:r>
              <a:rPr lang="en-GB" sz="2000" dirty="0"/>
              <a:t> et </a:t>
            </a:r>
            <a:r>
              <a:rPr lang="en-GB" sz="2000" dirty="0" err="1"/>
              <a:t>numériques</a:t>
            </a:r>
            <a:r>
              <a:rPr lang="en-GB" sz="2000" dirty="0"/>
              <a:t> simples (</a:t>
            </a:r>
            <a:r>
              <a:rPr lang="en-GB" sz="2000" dirty="0" err="1"/>
              <a:t>séquençage</a:t>
            </a:r>
            <a:r>
              <a:rPr lang="en-GB" sz="2000" dirty="0"/>
              <a:t> de la lecture des </a:t>
            </a:r>
            <a:r>
              <a:rPr lang="en-GB" sz="2000" dirty="0" err="1"/>
              <a:t>données</a:t>
            </a:r>
            <a:r>
              <a:rPr lang="en-GB" sz="2000" dirty="0"/>
              <a:t> issues </a:t>
            </a:r>
            <a:r>
              <a:rPr lang="en-GB" sz="2000" dirty="0" err="1"/>
              <a:t>d’ADC</a:t>
            </a:r>
            <a:r>
              <a:rPr lang="en-GB" sz="2000" dirty="0"/>
              <a:t>, </a:t>
            </a:r>
            <a:r>
              <a:rPr lang="en-GB" sz="2000" dirty="0" err="1"/>
              <a:t>stockage</a:t>
            </a:r>
            <a:r>
              <a:rPr lang="en-GB" sz="2000" dirty="0"/>
              <a:t> de </a:t>
            </a:r>
            <a:r>
              <a:rPr lang="en-GB" sz="2000" dirty="0" err="1"/>
              <a:t>ces</a:t>
            </a:r>
            <a:r>
              <a:rPr lang="en-GB" sz="2000" dirty="0"/>
              <a:t> </a:t>
            </a:r>
            <a:r>
              <a:rPr lang="en-GB" sz="2000" dirty="0" err="1"/>
              <a:t>données</a:t>
            </a:r>
            <a:r>
              <a:rPr lang="en-GB" sz="2000" dirty="0"/>
              <a:t> </a:t>
            </a:r>
            <a:r>
              <a:rPr lang="en-GB" sz="2000" dirty="0" err="1"/>
              <a:t>avant</a:t>
            </a:r>
            <a:r>
              <a:rPr lang="en-GB" sz="2000" dirty="0"/>
              <a:t> lecture par </a:t>
            </a:r>
            <a:r>
              <a:rPr lang="en-GB" sz="2000" dirty="0" err="1"/>
              <a:t>l’acquisition</a:t>
            </a:r>
            <a:r>
              <a:rPr lang="en-GB" sz="2000" dirty="0"/>
              <a:t>,…) </a:t>
            </a:r>
            <a:r>
              <a:rPr lang="en-GB" sz="2000" dirty="0" err="1"/>
              <a:t>jusqu’à</a:t>
            </a:r>
            <a:r>
              <a:rPr lang="en-GB" sz="2000" dirty="0"/>
              <a:t> </a:t>
            </a:r>
            <a:r>
              <a:rPr lang="en-GB" sz="2000" dirty="0" err="1"/>
              <a:t>assez</a:t>
            </a:r>
            <a:r>
              <a:rPr lang="en-GB" sz="2000" dirty="0"/>
              <a:t> complexes (</a:t>
            </a:r>
            <a:r>
              <a:rPr lang="en-GB" sz="2000" dirty="0" err="1"/>
              <a:t>traitement</a:t>
            </a:r>
            <a:r>
              <a:rPr lang="en-GB" sz="2000" dirty="0"/>
              <a:t> </a:t>
            </a:r>
            <a:r>
              <a:rPr lang="en-GB" sz="2000" dirty="0" err="1"/>
              <a:t>numérique</a:t>
            </a:r>
            <a:r>
              <a:rPr lang="en-GB" sz="2000" dirty="0"/>
              <a:t> du signal, lien Gigabits Ethernet,…).</a:t>
            </a:r>
          </a:p>
          <a:p>
            <a:pPr eaLnBrk="1" hangingPunct="1"/>
            <a:endParaRPr lang="fr-FR" sz="2000" dirty="0"/>
          </a:p>
          <a:p>
            <a:pPr eaLnBrk="1" hangingPunct="1"/>
            <a:endParaRPr lang="fr-FR" sz="2000" dirty="0"/>
          </a:p>
        </p:txBody>
      </p:sp>
      <p:sp>
        <p:nvSpPr>
          <p:cNvPr id="71683"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A6D1AD25-08F0-4BD6-8BEC-2F2BC86FC463}" type="slidenum">
              <a:rPr lang="fr-FR" sz="1200">
                <a:solidFill>
                  <a:schemeClr val="tx1">
                    <a:lumMod val="50000"/>
                    <a:lumOff val="50000"/>
                  </a:schemeClr>
                </a:solidFill>
              </a:rPr>
              <a:pPr algn="r">
                <a:defRPr/>
              </a:pPr>
              <a:t>64</a:t>
            </a:fld>
            <a:endParaRPr lang="fr-FR" sz="1200" dirty="0">
              <a:solidFill>
                <a:schemeClr val="tx1">
                  <a:lumMod val="50000"/>
                  <a:lumOff val="50000"/>
                </a:schemeClr>
              </a:solidFill>
            </a:endParaRPr>
          </a:p>
        </p:txBody>
      </p:sp>
      <p:pic>
        <p:nvPicPr>
          <p:cNvPr id="869532" name="Picture 156" descr="fpga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924175"/>
            <a:ext cx="3463925"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533" name="Text Box 157"/>
          <p:cNvSpPr txBox="1">
            <a:spLocks noChangeArrowheads="1"/>
          </p:cNvSpPr>
          <p:nvPr/>
        </p:nvSpPr>
        <p:spPr bwMode="auto">
          <a:xfrm>
            <a:off x="755650" y="3644900"/>
            <a:ext cx="2232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b="1"/>
              <a:t>C’est quoi?</a:t>
            </a:r>
          </a:p>
        </p:txBody>
      </p:sp>
      <p:sp>
        <p:nvSpPr>
          <p:cNvPr id="869534" name="Text Box 158"/>
          <p:cNvSpPr txBox="1">
            <a:spLocks noChangeArrowheads="1"/>
          </p:cNvSpPr>
          <p:nvPr/>
        </p:nvSpPr>
        <p:spPr bwMode="auto">
          <a:xfrm>
            <a:off x="611188" y="4292600"/>
            <a:ext cx="3384550"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Ensemble de blocs logiques pouvant être reliés via une matrice d interconnexions programmable.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69533"/>
                                        </p:tgtEl>
                                        <p:attrNameLst>
                                          <p:attrName>style.visibility</p:attrName>
                                        </p:attrNameLst>
                                      </p:cBhvr>
                                      <p:to>
                                        <p:strVal val="visible"/>
                                      </p:to>
                                    </p:set>
                                    <p:anim calcmode="lin" valueType="num">
                                      <p:cBhvr>
                                        <p:cTn id="7" dur="500" fill="hold"/>
                                        <p:tgtEl>
                                          <p:spTgt spid="869533"/>
                                        </p:tgtEl>
                                        <p:attrNameLst>
                                          <p:attrName>ppt_w</p:attrName>
                                        </p:attrNameLst>
                                      </p:cBhvr>
                                      <p:tavLst>
                                        <p:tav tm="0">
                                          <p:val>
                                            <p:fltVal val="0"/>
                                          </p:val>
                                        </p:tav>
                                        <p:tav tm="100000">
                                          <p:val>
                                            <p:strVal val="#ppt_w"/>
                                          </p:val>
                                        </p:tav>
                                      </p:tavLst>
                                    </p:anim>
                                    <p:anim calcmode="lin" valueType="num">
                                      <p:cBhvr>
                                        <p:cTn id="8" dur="500" fill="hold"/>
                                        <p:tgtEl>
                                          <p:spTgt spid="869533"/>
                                        </p:tgtEl>
                                        <p:attrNameLst>
                                          <p:attrName>ppt_h</p:attrName>
                                        </p:attrNameLst>
                                      </p:cBhvr>
                                      <p:tavLst>
                                        <p:tav tm="0">
                                          <p:val>
                                            <p:fltVal val="0"/>
                                          </p:val>
                                        </p:tav>
                                        <p:tav tm="100000">
                                          <p:val>
                                            <p:strVal val="#ppt_h"/>
                                          </p:val>
                                        </p:tav>
                                      </p:tavLst>
                                    </p:anim>
                                    <p:animEffect transition="in" filter="fade">
                                      <p:cBhvr>
                                        <p:cTn id="9" dur="500"/>
                                        <p:tgtEl>
                                          <p:spTgt spid="86953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69534"/>
                                        </p:tgtEl>
                                        <p:attrNameLst>
                                          <p:attrName>style.visibility</p:attrName>
                                        </p:attrNameLst>
                                      </p:cBhvr>
                                      <p:to>
                                        <p:strVal val="visible"/>
                                      </p:to>
                                    </p:set>
                                    <p:anim calcmode="lin" valueType="num">
                                      <p:cBhvr>
                                        <p:cTn id="12" dur="500" fill="hold"/>
                                        <p:tgtEl>
                                          <p:spTgt spid="869534"/>
                                        </p:tgtEl>
                                        <p:attrNameLst>
                                          <p:attrName>ppt_w</p:attrName>
                                        </p:attrNameLst>
                                      </p:cBhvr>
                                      <p:tavLst>
                                        <p:tav tm="0">
                                          <p:val>
                                            <p:fltVal val="0"/>
                                          </p:val>
                                        </p:tav>
                                        <p:tav tm="100000">
                                          <p:val>
                                            <p:strVal val="#ppt_w"/>
                                          </p:val>
                                        </p:tav>
                                      </p:tavLst>
                                    </p:anim>
                                    <p:anim calcmode="lin" valueType="num">
                                      <p:cBhvr>
                                        <p:cTn id="13" dur="500" fill="hold"/>
                                        <p:tgtEl>
                                          <p:spTgt spid="869534"/>
                                        </p:tgtEl>
                                        <p:attrNameLst>
                                          <p:attrName>ppt_h</p:attrName>
                                        </p:attrNameLst>
                                      </p:cBhvr>
                                      <p:tavLst>
                                        <p:tav tm="0">
                                          <p:val>
                                            <p:fltVal val="0"/>
                                          </p:val>
                                        </p:tav>
                                        <p:tav tm="100000">
                                          <p:val>
                                            <p:strVal val="#ppt_h"/>
                                          </p:val>
                                        </p:tav>
                                      </p:tavLst>
                                    </p:anim>
                                    <p:animEffect transition="in" filter="fade">
                                      <p:cBhvr>
                                        <p:cTn id="14" dur="500"/>
                                        <p:tgtEl>
                                          <p:spTgt spid="86953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869532"/>
                                        </p:tgtEl>
                                        <p:attrNameLst>
                                          <p:attrName>style.visibility</p:attrName>
                                        </p:attrNameLst>
                                      </p:cBhvr>
                                      <p:to>
                                        <p:strVal val="visible"/>
                                      </p:to>
                                    </p:set>
                                    <p:anim calcmode="lin" valueType="num">
                                      <p:cBhvr>
                                        <p:cTn id="19" dur="500" fill="hold"/>
                                        <p:tgtEl>
                                          <p:spTgt spid="869532"/>
                                        </p:tgtEl>
                                        <p:attrNameLst>
                                          <p:attrName>ppt_w</p:attrName>
                                        </p:attrNameLst>
                                      </p:cBhvr>
                                      <p:tavLst>
                                        <p:tav tm="0">
                                          <p:val>
                                            <p:fltVal val="0"/>
                                          </p:val>
                                        </p:tav>
                                        <p:tav tm="100000">
                                          <p:val>
                                            <p:strVal val="#ppt_w"/>
                                          </p:val>
                                        </p:tav>
                                      </p:tavLst>
                                    </p:anim>
                                    <p:anim calcmode="lin" valueType="num">
                                      <p:cBhvr>
                                        <p:cTn id="20" dur="500" fill="hold"/>
                                        <p:tgtEl>
                                          <p:spTgt spid="869532"/>
                                        </p:tgtEl>
                                        <p:attrNameLst>
                                          <p:attrName>ppt_h</p:attrName>
                                        </p:attrNameLst>
                                      </p:cBhvr>
                                      <p:tavLst>
                                        <p:tav tm="0">
                                          <p:val>
                                            <p:fltVal val="0"/>
                                          </p:val>
                                        </p:tav>
                                        <p:tav tm="100000">
                                          <p:val>
                                            <p:strVal val="#ppt_h"/>
                                          </p:val>
                                        </p:tav>
                                      </p:tavLst>
                                    </p:anim>
                                    <p:animEffect transition="in" filter="fade">
                                      <p:cBhvr>
                                        <p:cTn id="21" dur="500"/>
                                        <p:tgtEl>
                                          <p:spTgt spid="869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533" grpId="0"/>
      <p:bldP spid="86953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466725" y="260350"/>
            <a:ext cx="8677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dirty="0">
                <a:solidFill>
                  <a:srgbClr val="DC6308"/>
                </a:solidFill>
              </a:rPr>
              <a:t>La logique </a:t>
            </a:r>
            <a:r>
              <a:rPr lang="fr-FR" b="1" dirty="0" smtClean="0">
                <a:solidFill>
                  <a:srgbClr val="DC6308"/>
                </a:solidFill>
              </a:rPr>
              <a:t>programmable FPGA</a:t>
            </a:r>
            <a:endParaRPr lang="en-GB" b="1" dirty="0">
              <a:solidFill>
                <a:srgbClr val="DC6308"/>
              </a:solidFill>
            </a:endParaRPr>
          </a:p>
        </p:txBody>
      </p:sp>
      <p:sp>
        <p:nvSpPr>
          <p:cNvPr id="7270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34293127-B9A7-47CB-B485-840C44CFA94B}" type="slidenum">
              <a:rPr lang="fr-FR" sz="1200">
                <a:solidFill>
                  <a:schemeClr val="tx1">
                    <a:lumMod val="50000"/>
                    <a:lumOff val="50000"/>
                  </a:schemeClr>
                </a:solidFill>
              </a:rPr>
              <a:pPr algn="r">
                <a:defRPr/>
              </a:pPr>
              <a:t>65</a:t>
            </a:fld>
            <a:endParaRPr lang="fr-FR" sz="1200" dirty="0">
              <a:solidFill>
                <a:schemeClr val="tx1">
                  <a:lumMod val="50000"/>
                  <a:lumOff val="50000"/>
                </a:schemeClr>
              </a:solidFill>
            </a:endParaRPr>
          </a:p>
        </p:txBody>
      </p:sp>
      <p:sp>
        <p:nvSpPr>
          <p:cNvPr id="72709" name="Text Box 7"/>
          <p:cNvSpPr txBox="1">
            <a:spLocks noChangeArrowheads="1"/>
          </p:cNvSpPr>
          <p:nvPr/>
        </p:nvSpPr>
        <p:spPr bwMode="auto">
          <a:xfrm>
            <a:off x="684213" y="692620"/>
            <a:ext cx="8135937" cy="4139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b="1" dirty="0"/>
              <a:t>Quelques caractéristiques :</a:t>
            </a:r>
          </a:p>
          <a:p>
            <a:pPr eaLnBrk="1" hangingPunct="1">
              <a:spcBef>
                <a:spcPct val="50000"/>
              </a:spcBef>
            </a:pPr>
            <a:r>
              <a:rPr lang="fr-FR" sz="1800" dirty="0"/>
              <a:t>Les FPGA sont particulièrement adaptés au design synchrone (lignes de propagation d’horloge dédiées). Les fréquences de fonctionnement peuvent être très élevées (plusieurs centaines de MHz).</a:t>
            </a:r>
          </a:p>
          <a:p>
            <a:pPr eaLnBrk="1" hangingPunct="1">
              <a:spcBef>
                <a:spcPct val="50000"/>
              </a:spcBef>
            </a:pPr>
            <a:endParaRPr lang="fr-FR" sz="1000" b="1" dirty="0"/>
          </a:p>
          <a:p>
            <a:pPr eaLnBrk="1" hangingPunct="1">
              <a:spcBef>
                <a:spcPct val="50000"/>
              </a:spcBef>
            </a:pPr>
            <a:r>
              <a:rPr lang="fr-FR" sz="1800" dirty="0"/>
              <a:t>Plusieurs centaines de milliers d’éléments logiques.</a:t>
            </a:r>
          </a:p>
          <a:p>
            <a:pPr eaLnBrk="1" hangingPunct="1">
              <a:spcBef>
                <a:spcPct val="50000"/>
              </a:spcBef>
            </a:pPr>
            <a:endParaRPr lang="fr-FR" sz="1000" dirty="0"/>
          </a:p>
          <a:p>
            <a:pPr eaLnBrk="1" hangingPunct="1">
              <a:spcBef>
                <a:spcPct val="50000"/>
              </a:spcBef>
            </a:pPr>
            <a:r>
              <a:rPr lang="fr-FR" sz="1800" dirty="0"/>
              <a:t>Des blocs spécifiques sont disponibles tels que des </a:t>
            </a:r>
            <a:r>
              <a:rPr lang="fr-FR" sz="1800" dirty="0" err="1"/>
              <a:t>RAMs</a:t>
            </a:r>
            <a:r>
              <a:rPr lang="fr-FR" sz="1800" dirty="0"/>
              <a:t> (mémoire vive), PLL (boucle à verrouillage de phase), processeurs (soft ou hard), interface de bus standard (PCI, USB,…),…</a:t>
            </a:r>
          </a:p>
          <a:p>
            <a:pPr eaLnBrk="1" hangingPunct="1">
              <a:spcBef>
                <a:spcPct val="50000"/>
              </a:spcBef>
            </a:pPr>
            <a:endParaRPr lang="fr-FR" sz="1000" b="1" dirty="0"/>
          </a:p>
          <a:p>
            <a:pPr eaLnBrk="1" hangingPunct="1">
              <a:spcBef>
                <a:spcPct val="50000"/>
              </a:spcBef>
            </a:pPr>
            <a:r>
              <a:rPr lang="fr-FR" sz="1800" dirty="0"/>
              <a:t>Le standard électrique des </a:t>
            </a:r>
            <a:r>
              <a:rPr lang="fr-FR" sz="1800" dirty="0" smtClean="0"/>
              <a:t>entrées/sorties 			     est </a:t>
            </a:r>
            <a:r>
              <a:rPr lang="fr-FR" sz="1800" dirty="0"/>
              <a:t>configurable (LVTTL,LVDS</a:t>
            </a:r>
            <a:r>
              <a:rPr lang="fr-FR" sz="1800" dirty="0" smtClean="0"/>
              <a:t>,…).  </a:t>
            </a:r>
          </a:p>
        </p:txBody>
      </p:sp>
      <p:pic>
        <p:nvPicPr>
          <p:cNvPr id="727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4008280"/>
            <a:ext cx="2847975" cy="179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11" name="Text Box 10"/>
          <p:cNvSpPr txBox="1">
            <a:spLocks noChangeArrowheads="1"/>
          </p:cNvSpPr>
          <p:nvPr/>
        </p:nvSpPr>
        <p:spPr bwMode="auto">
          <a:xfrm>
            <a:off x="7308850" y="3789050"/>
            <a:ext cx="1647825" cy="244475"/>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dirty="0" err="1"/>
              <a:t>Logic</a:t>
            </a:r>
            <a:r>
              <a:rPr lang="fr-FR" sz="1000" dirty="0"/>
              <a:t> </a:t>
            </a:r>
            <a:r>
              <a:rPr lang="fr-FR" sz="1000" dirty="0" err="1"/>
              <a:t>Element</a:t>
            </a:r>
            <a:r>
              <a:rPr lang="fr-FR" sz="1000" dirty="0"/>
              <a:t> / ALTERA</a:t>
            </a:r>
          </a:p>
        </p:txBody>
      </p:sp>
      <p:sp>
        <p:nvSpPr>
          <p:cNvPr id="2" name="Rectangle 1"/>
          <p:cNvSpPr/>
          <p:nvPr/>
        </p:nvSpPr>
        <p:spPr>
          <a:xfrm>
            <a:off x="704708" y="5037061"/>
            <a:ext cx="6243622" cy="1200329"/>
          </a:xfrm>
          <a:prstGeom prst="rect">
            <a:avLst/>
          </a:prstGeom>
        </p:spPr>
        <p:txBody>
          <a:bodyPr wrap="square">
            <a:spAutoFit/>
          </a:bodyPr>
          <a:lstStyle/>
          <a:p>
            <a:pPr eaLnBrk="1" hangingPunct="1">
              <a:spcBef>
                <a:spcPct val="50000"/>
              </a:spcBef>
            </a:pPr>
            <a:r>
              <a:rPr lang="fr-FR" sz="1800" dirty="0"/>
              <a:t>Un petit exemple</a:t>
            </a:r>
            <a:r>
              <a:rPr lang="fr-FR" sz="1800" dirty="0" smtClean="0"/>
              <a:t>: </a:t>
            </a:r>
            <a:r>
              <a:rPr lang="fr-FR" sz="1800" dirty="0" err="1" smtClean="0"/>
              <a:t>Stratix</a:t>
            </a:r>
            <a:r>
              <a:rPr lang="fr-FR" sz="1800" dirty="0" smtClean="0"/>
              <a:t> 5SGXBB </a:t>
            </a:r>
            <a:r>
              <a:rPr lang="fr-FR" sz="1800" dirty="0" err="1" smtClean="0"/>
              <a:t>Altera</a:t>
            </a:r>
            <a:endParaRPr lang="fr-FR" sz="1800" dirty="0" smtClean="0"/>
          </a:p>
          <a:p>
            <a:pPr eaLnBrk="1" hangingPunct="1">
              <a:spcBef>
                <a:spcPct val="50000"/>
              </a:spcBef>
            </a:pPr>
            <a:r>
              <a:rPr lang="fr-FR" sz="1800" dirty="0" smtClean="0"/>
              <a:t>	~700 MHz, ~ 10</a:t>
            </a:r>
            <a:r>
              <a:rPr lang="fr-FR" sz="1800" baseline="30000" dirty="0" smtClean="0"/>
              <a:t>6</a:t>
            </a:r>
            <a:r>
              <a:rPr lang="fr-FR" sz="1800" dirty="0" smtClean="0"/>
              <a:t> LE, 52 Mbits, 352 DSP, </a:t>
            </a:r>
          </a:p>
          <a:p>
            <a:pPr eaLnBrk="1" hangingPunct="1">
              <a:spcBef>
                <a:spcPct val="50000"/>
              </a:spcBef>
            </a:pPr>
            <a:r>
              <a:rPr lang="fr-FR" sz="1800" dirty="0" smtClean="0"/>
              <a:t>	66 </a:t>
            </a:r>
            <a:r>
              <a:rPr lang="fr-FR" sz="1800" dirty="0" err="1" smtClean="0"/>
              <a:t>tramsmetteurs</a:t>
            </a:r>
            <a:r>
              <a:rPr lang="fr-FR" sz="1800" dirty="0" smtClean="0"/>
              <a:t> 14 </a:t>
            </a:r>
            <a:r>
              <a:rPr lang="fr-FR" sz="1800" dirty="0" err="1" smtClean="0"/>
              <a:t>Gbps</a:t>
            </a:r>
            <a:r>
              <a:rPr lang="fr-FR" sz="1800" dirty="0" smtClean="0"/>
              <a:t>, 4 IP PCI,…</a:t>
            </a:r>
            <a:endParaRPr lang="fr-FR" sz="1800"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466725" y="260350"/>
            <a:ext cx="8677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dirty="0">
                <a:solidFill>
                  <a:srgbClr val="DC6308"/>
                </a:solidFill>
              </a:rPr>
              <a:t>La logique </a:t>
            </a:r>
            <a:r>
              <a:rPr lang="fr-FR" b="1" dirty="0" smtClean="0">
                <a:solidFill>
                  <a:srgbClr val="DC6308"/>
                </a:solidFill>
              </a:rPr>
              <a:t>programmable FPGA</a:t>
            </a:r>
            <a:endParaRPr lang="en-GB" b="1" dirty="0">
              <a:solidFill>
                <a:srgbClr val="DC6308"/>
              </a:solidFill>
            </a:endParaRPr>
          </a:p>
          <a:p>
            <a:pPr eaLnBrk="1" hangingPunct="1"/>
            <a:endParaRPr lang="en-GB" b="1" dirty="0">
              <a:solidFill>
                <a:srgbClr val="DC6308"/>
              </a:solidFill>
            </a:endParaRPr>
          </a:p>
        </p:txBody>
      </p:sp>
      <p:sp>
        <p:nvSpPr>
          <p:cNvPr id="73731"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54825EA2-D7ED-40D8-9874-117E40F9DACB}" type="slidenum">
              <a:rPr lang="fr-FR" sz="1200">
                <a:solidFill>
                  <a:schemeClr val="tx1">
                    <a:lumMod val="50000"/>
                    <a:lumOff val="50000"/>
                  </a:schemeClr>
                </a:solidFill>
              </a:rPr>
              <a:pPr algn="r">
                <a:defRPr/>
              </a:pPr>
              <a:t>66</a:t>
            </a:fld>
            <a:endParaRPr lang="fr-FR" sz="1200" dirty="0">
              <a:solidFill>
                <a:schemeClr val="tx1">
                  <a:lumMod val="50000"/>
                  <a:lumOff val="50000"/>
                </a:schemeClr>
              </a:solidFill>
            </a:endParaRPr>
          </a:p>
        </p:txBody>
      </p:sp>
      <p:sp>
        <p:nvSpPr>
          <p:cNvPr id="73733" name="Text Box 9"/>
          <p:cNvSpPr txBox="1">
            <a:spLocks noChangeArrowheads="1"/>
          </p:cNvSpPr>
          <p:nvPr/>
        </p:nvSpPr>
        <p:spPr bwMode="auto">
          <a:xfrm>
            <a:off x="323850" y="1123950"/>
            <a:ext cx="8424863" cy="2438400"/>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542925" indent="-1588"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buClr>
                <a:srgbClr val="336699"/>
              </a:buClr>
            </a:pPr>
            <a:r>
              <a:rPr lang="fr-FR"/>
              <a:t>Avantages :</a:t>
            </a:r>
          </a:p>
          <a:p>
            <a:pPr lvl="1" eaLnBrk="1" hangingPunct="1">
              <a:spcBef>
                <a:spcPct val="50000"/>
              </a:spcBef>
              <a:buClr>
                <a:srgbClr val="FF6600"/>
              </a:buClr>
            </a:pPr>
            <a:r>
              <a:rPr lang="fr-FR" sz="2000">
                <a:sym typeface="Wingdings" pitchFamily="2" charset="2"/>
              </a:rPr>
              <a:t> </a:t>
            </a:r>
            <a:r>
              <a:rPr lang="fr-FR" sz="2000"/>
              <a:t>Parallélisme  </a:t>
            </a:r>
            <a:r>
              <a:rPr lang="fr-FR" sz="2000">
                <a:sym typeface="Wingdings" pitchFamily="2" charset="2"/>
              </a:rPr>
              <a:t>  Rapidité</a:t>
            </a:r>
          </a:p>
          <a:p>
            <a:pPr lvl="1" eaLnBrk="1" hangingPunct="1">
              <a:spcBef>
                <a:spcPct val="50000"/>
              </a:spcBef>
              <a:buClr>
                <a:srgbClr val="FF6600"/>
              </a:buClr>
            </a:pPr>
            <a:r>
              <a:rPr lang="fr-FR" sz="2000">
                <a:sym typeface="Wingdings" pitchFamily="2" charset="2"/>
              </a:rPr>
              <a:t> </a:t>
            </a:r>
            <a:r>
              <a:rPr lang="fr-FR" sz="2000"/>
              <a:t>Reprogrammable totalement ou en partie  </a:t>
            </a:r>
            <a:r>
              <a:rPr lang="fr-FR" sz="2000">
                <a:sym typeface="Wingdings" pitchFamily="2" charset="2"/>
              </a:rPr>
              <a:t>  Souplesse</a:t>
            </a:r>
            <a:endParaRPr lang="fr-FR" sz="2000"/>
          </a:p>
          <a:p>
            <a:pPr lvl="1" eaLnBrk="1" hangingPunct="1">
              <a:spcBef>
                <a:spcPct val="50000"/>
              </a:spcBef>
              <a:buClr>
                <a:srgbClr val="FF6600"/>
              </a:buClr>
            </a:pPr>
            <a:r>
              <a:rPr lang="fr-FR" sz="2000">
                <a:sym typeface="Wingdings" pitchFamily="2" charset="2"/>
              </a:rPr>
              <a:t> </a:t>
            </a:r>
            <a:r>
              <a:rPr lang="fr-FR" sz="2000"/>
              <a:t>Portabilité du code  </a:t>
            </a:r>
            <a:r>
              <a:rPr lang="fr-FR" sz="2000">
                <a:sym typeface="Wingdings" pitchFamily="2" charset="2"/>
              </a:rPr>
              <a:t></a:t>
            </a:r>
            <a:r>
              <a:rPr lang="fr-FR" sz="2000"/>
              <a:t>  pas d'obsolescence (si pas de 						déclaration de blocs spécifiques 					dans le code)</a:t>
            </a:r>
          </a:p>
        </p:txBody>
      </p:sp>
      <p:sp>
        <p:nvSpPr>
          <p:cNvPr id="873482" name="Text Box 10"/>
          <p:cNvSpPr txBox="1">
            <a:spLocks noChangeArrowheads="1"/>
          </p:cNvSpPr>
          <p:nvPr/>
        </p:nvSpPr>
        <p:spPr bwMode="auto">
          <a:xfrm>
            <a:off x="395288" y="3644900"/>
            <a:ext cx="7705725" cy="2224088"/>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09625" indent="-809625"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buClr>
                <a:srgbClr val="336699"/>
              </a:buClr>
            </a:pPr>
            <a:r>
              <a:rPr lang="fr-FR"/>
              <a:t>Inconvénients :</a:t>
            </a:r>
          </a:p>
          <a:p>
            <a:pPr eaLnBrk="1" hangingPunct="1">
              <a:spcBef>
                <a:spcPct val="50000"/>
              </a:spcBef>
              <a:buClr>
                <a:srgbClr val="336699"/>
              </a:buClr>
            </a:pPr>
            <a:r>
              <a:rPr lang="fr-FR"/>
              <a:t>     </a:t>
            </a:r>
            <a:r>
              <a:rPr lang="fr-FR" sz="2000">
                <a:sym typeface="Wingdings" pitchFamily="2" charset="2"/>
              </a:rPr>
              <a:t></a:t>
            </a:r>
            <a:r>
              <a:rPr lang="fr-FR">
                <a:sym typeface="Wingdings" pitchFamily="2" charset="2"/>
              </a:rPr>
              <a:t> </a:t>
            </a:r>
            <a:r>
              <a:rPr lang="fr-FR" sz="2000"/>
              <a:t>Complexité pour les algorithmes complexes mais IP (µC,         FFT, Ethernet,…)</a:t>
            </a:r>
          </a:p>
          <a:p>
            <a:pPr eaLnBrk="1" hangingPunct="1">
              <a:spcBef>
                <a:spcPct val="50000"/>
              </a:spcBef>
              <a:buClr>
                <a:srgbClr val="336699"/>
              </a:buClr>
            </a:pPr>
            <a:r>
              <a:rPr lang="fr-FR" sz="2000"/>
              <a:t>      </a:t>
            </a:r>
            <a:r>
              <a:rPr lang="fr-FR" sz="2000">
                <a:sym typeface="Wingdings" pitchFamily="2" charset="2"/>
              </a:rPr>
              <a:t> </a:t>
            </a:r>
            <a:r>
              <a:rPr lang="fr-FR" sz="2000"/>
              <a:t>Difficulté de debug (ça s’améliore!)</a:t>
            </a:r>
          </a:p>
          <a:p>
            <a:pPr eaLnBrk="1" hangingPunct="1">
              <a:spcBef>
                <a:spcPct val="50000"/>
              </a:spcBef>
              <a:buClr>
                <a:srgbClr val="336699"/>
              </a:buClr>
            </a:pPr>
            <a:r>
              <a:rPr lang="fr-FR" sz="2000"/>
              <a:t>      </a:t>
            </a:r>
            <a:r>
              <a:rPr lang="fr-FR" sz="2000">
                <a:sym typeface="Wingdings" pitchFamily="2" charset="2"/>
              </a:rPr>
              <a:t> </a:t>
            </a:r>
            <a:r>
              <a:rPr lang="fr-FR" sz="2000"/>
              <a:t>Prix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3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48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179388" y="188913"/>
            <a:ext cx="878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DC6308"/>
                </a:solidFill>
              </a:rPr>
              <a:t>Une fois que l’on a numérisé le signal, </a:t>
            </a:r>
          </a:p>
          <a:p>
            <a:pPr eaLnBrk="1" hangingPunct="1"/>
            <a:r>
              <a:rPr lang="fr-FR" b="1">
                <a:solidFill>
                  <a:srgbClr val="DC6308"/>
                </a:solidFill>
              </a:rPr>
              <a:t>		« on fait ce que l’on en veut ou presque…»</a:t>
            </a:r>
            <a:endParaRPr lang="fr-FR" sz="1800" b="1">
              <a:solidFill>
                <a:srgbClr val="DC6308"/>
              </a:solidFill>
            </a:endParaRPr>
          </a:p>
        </p:txBody>
      </p:sp>
      <p:grpSp>
        <p:nvGrpSpPr>
          <p:cNvPr id="885763" name="Group 3"/>
          <p:cNvGrpSpPr>
            <a:grpSpLocks/>
          </p:cNvGrpSpPr>
          <p:nvPr/>
        </p:nvGrpSpPr>
        <p:grpSpPr bwMode="auto">
          <a:xfrm>
            <a:off x="1763713" y="1773238"/>
            <a:ext cx="5688012" cy="3613150"/>
            <a:chOff x="1111" y="1117"/>
            <a:chExt cx="3583" cy="2276"/>
          </a:xfrm>
        </p:grpSpPr>
        <p:graphicFrame>
          <p:nvGraphicFramePr>
            <p:cNvPr id="74764" name="Object 3"/>
            <p:cNvGraphicFramePr>
              <a:graphicFrameLocks noChangeAspect="1"/>
            </p:cNvGraphicFramePr>
            <p:nvPr/>
          </p:nvGraphicFramePr>
          <p:xfrm>
            <a:off x="1111" y="1117"/>
            <a:ext cx="3583" cy="2276"/>
          </p:xfrm>
          <a:graphic>
            <a:graphicData uri="http://schemas.openxmlformats.org/presentationml/2006/ole">
              <mc:AlternateContent xmlns:mc="http://schemas.openxmlformats.org/markup-compatibility/2006">
                <mc:Choice xmlns:v="urn:schemas-microsoft-com:vml" Requires="v">
                  <p:oleObj spid="_x0000_s74795" name="Graphique" r:id="rId4" imgW="3752850" imgH="2190750" progId="Excel.Chart.8">
                    <p:embed/>
                  </p:oleObj>
                </mc:Choice>
                <mc:Fallback>
                  <p:oleObj name="Graphique" r:id="rId4" imgW="3752850" imgH="2190750" progId="Excel.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l="-154"/>
                        <a:stretch>
                          <a:fillRect/>
                        </a:stretch>
                      </p:blipFill>
                      <p:spPr bwMode="auto">
                        <a:xfrm>
                          <a:off x="1111" y="1117"/>
                          <a:ext cx="3583" cy="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4765" name="Rectangle 5"/>
            <p:cNvSpPr>
              <a:spLocks noChangeArrowheads="1"/>
            </p:cNvSpPr>
            <p:nvPr/>
          </p:nvSpPr>
          <p:spPr bwMode="auto">
            <a:xfrm>
              <a:off x="1565" y="1253"/>
              <a:ext cx="2041"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fr-FR" sz="1800" b="1"/>
                <a:t>Réalisation d’un retard numérique de 10Te</a:t>
              </a:r>
            </a:p>
          </p:txBody>
        </p:sp>
      </p:grpSp>
      <p:sp>
        <p:nvSpPr>
          <p:cNvPr id="74756"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1A555A79-A96F-49C8-8988-C822AAFD0080}" type="slidenum">
              <a:rPr lang="fr-FR" sz="1200">
                <a:solidFill>
                  <a:schemeClr val="tx1">
                    <a:lumMod val="50000"/>
                    <a:lumOff val="50000"/>
                  </a:schemeClr>
                </a:solidFill>
              </a:rPr>
              <a:pPr algn="r">
                <a:defRPr/>
              </a:pPr>
              <a:t>67</a:t>
            </a:fld>
            <a:endParaRPr lang="fr-FR" sz="1200" dirty="0">
              <a:solidFill>
                <a:schemeClr val="tx1">
                  <a:lumMod val="50000"/>
                  <a:lumOff val="50000"/>
                </a:schemeClr>
              </a:solidFill>
            </a:endParaRPr>
          </a:p>
        </p:txBody>
      </p:sp>
      <p:grpSp>
        <p:nvGrpSpPr>
          <p:cNvPr id="885768" name="Group 8"/>
          <p:cNvGrpSpPr>
            <a:grpSpLocks/>
          </p:cNvGrpSpPr>
          <p:nvPr/>
        </p:nvGrpSpPr>
        <p:grpSpPr bwMode="auto">
          <a:xfrm>
            <a:off x="755650" y="5661025"/>
            <a:ext cx="7921625" cy="779463"/>
            <a:chOff x="476" y="3566"/>
            <a:chExt cx="4990" cy="491"/>
          </a:xfrm>
        </p:grpSpPr>
        <p:sp>
          <p:nvSpPr>
            <p:cNvPr id="74762" name="Text Box 17"/>
            <p:cNvSpPr txBox="1">
              <a:spLocks noChangeArrowheads="1"/>
            </p:cNvSpPr>
            <p:nvPr/>
          </p:nvSpPr>
          <p:spPr bwMode="auto">
            <a:xfrm>
              <a:off x="476" y="3566"/>
              <a:ext cx="499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Petit calcul</a:t>
              </a:r>
              <a:r>
                <a:rPr lang="fr-FR" sz="1800"/>
                <a:t> : si Te = 10 ns (Fe = 100 MHz)  </a:t>
              </a:r>
              <a:r>
                <a:rPr lang="fr-FR" sz="1800">
                  <a:sym typeface="Wingdings" pitchFamily="2" charset="2"/>
                </a:rPr>
                <a:t> 10Te = </a:t>
              </a:r>
              <a:r>
                <a:rPr lang="fr-FR" sz="1800" b="1">
                  <a:sym typeface="Wingdings" pitchFamily="2" charset="2"/>
                </a:rPr>
                <a:t>100 ns</a:t>
              </a:r>
              <a:r>
                <a:rPr lang="fr-FR" sz="1800">
                  <a:sym typeface="Wingdings" pitchFamily="2" charset="2"/>
                </a:rPr>
                <a:t> </a:t>
              </a:r>
            </a:p>
            <a:p>
              <a:pPr eaLnBrk="1" hangingPunct="1"/>
              <a:r>
                <a:rPr lang="fr-FR" sz="1800">
                  <a:sym typeface="Wingdings" pitchFamily="2" charset="2"/>
                </a:rPr>
                <a:t>						</a:t>
              </a:r>
              <a:endParaRPr lang="fr-FR" sz="1800" b="1">
                <a:sym typeface="Wingdings" pitchFamily="2" charset="2"/>
              </a:endParaRPr>
            </a:p>
          </p:txBody>
        </p:sp>
        <p:pic>
          <p:nvPicPr>
            <p:cNvPr id="7476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 y="3793"/>
              <a:ext cx="276"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885771" name="Rectangle 11"/>
          <p:cNvSpPr>
            <a:spLocks noChangeArrowheads="1"/>
          </p:cNvSpPr>
          <p:nvPr/>
        </p:nvSpPr>
        <p:spPr bwMode="auto">
          <a:xfrm>
            <a:off x="0" y="1123950"/>
            <a:ext cx="91440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fr-FR" sz="2000" b="1">
                <a:solidFill>
                  <a:srgbClr val="DC6308"/>
                </a:solidFill>
              </a:rPr>
              <a:t>Exemple de traitement numérique du signal:</a:t>
            </a:r>
          </a:p>
          <a:p>
            <a:pPr algn="ctr"/>
            <a:r>
              <a:rPr lang="fr-FR" sz="1600" b="1"/>
              <a:t>Le plus simple et en plus très utile…</a:t>
            </a:r>
          </a:p>
        </p:txBody>
      </p:sp>
      <p:sp>
        <p:nvSpPr>
          <p:cNvPr id="885772" name="Text Box 4"/>
          <p:cNvSpPr txBox="1">
            <a:spLocks noChangeArrowheads="1"/>
          </p:cNvSpPr>
          <p:nvPr/>
        </p:nvSpPr>
        <p:spPr bwMode="auto">
          <a:xfrm>
            <a:off x="323850" y="5084763"/>
            <a:ext cx="8483600" cy="495300"/>
          </a:xfrm>
          <a:prstGeom prst="rect">
            <a:avLst/>
          </a:prstGeom>
          <a:solidFill>
            <a:schemeClr val="bg1"/>
          </a:solidFill>
          <a:ln w="38100" cmpd="dbl">
            <a:solidFill>
              <a:srgbClr val="E4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a:solidFill>
                  <a:srgbClr val="E40000"/>
                </a:solidFill>
              </a:rPr>
              <a:t>Plus facile que de mettre du câble pour retarder le signal !</a:t>
            </a:r>
          </a:p>
        </p:txBody>
      </p:sp>
      <p:sp>
        <p:nvSpPr>
          <p:cNvPr id="885773" name="Rectangle 13"/>
          <p:cNvSpPr>
            <a:spLocks noChangeArrowheads="1"/>
          </p:cNvSpPr>
          <p:nvPr/>
        </p:nvSpPr>
        <p:spPr bwMode="auto">
          <a:xfrm>
            <a:off x="6084888" y="5949950"/>
            <a:ext cx="276383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a:sym typeface="Wingdings" pitchFamily="2" charset="2"/>
              </a:rPr>
              <a:t>= </a:t>
            </a:r>
            <a:r>
              <a:rPr lang="fr-FR" b="1">
                <a:sym typeface="Wingdings" pitchFamily="2" charset="2"/>
              </a:rPr>
              <a:t>20 m de câble!!!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85771"/>
                                        </p:tgtEl>
                                        <p:attrNameLst>
                                          <p:attrName>style.visibility</p:attrName>
                                        </p:attrNameLst>
                                      </p:cBhvr>
                                      <p:to>
                                        <p:strVal val="visible"/>
                                      </p:to>
                                    </p:set>
                                    <p:anim calcmode="lin" valueType="num">
                                      <p:cBhvr>
                                        <p:cTn id="7" dur="500" fill="hold"/>
                                        <p:tgtEl>
                                          <p:spTgt spid="885771"/>
                                        </p:tgtEl>
                                        <p:attrNameLst>
                                          <p:attrName>ppt_w</p:attrName>
                                        </p:attrNameLst>
                                      </p:cBhvr>
                                      <p:tavLst>
                                        <p:tav tm="0">
                                          <p:val>
                                            <p:fltVal val="0"/>
                                          </p:val>
                                        </p:tav>
                                        <p:tav tm="100000">
                                          <p:val>
                                            <p:strVal val="#ppt_w"/>
                                          </p:val>
                                        </p:tav>
                                      </p:tavLst>
                                    </p:anim>
                                    <p:anim calcmode="lin" valueType="num">
                                      <p:cBhvr>
                                        <p:cTn id="8" dur="500" fill="hold"/>
                                        <p:tgtEl>
                                          <p:spTgt spid="885771"/>
                                        </p:tgtEl>
                                        <p:attrNameLst>
                                          <p:attrName>ppt_h</p:attrName>
                                        </p:attrNameLst>
                                      </p:cBhvr>
                                      <p:tavLst>
                                        <p:tav tm="0">
                                          <p:val>
                                            <p:fltVal val="0"/>
                                          </p:val>
                                        </p:tav>
                                        <p:tav tm="100000">
                                          <p:val>
                                            <p:strVal val="#ppt_h"/>
                                          </p:val>
                                        </p:tav>
                                      </p:tavLst>
                                    </p:anim>
                                    <p:animEffect transition="in" filter="fade">
                                      <p:cBhvr>
                                        <p:cTn id="9" dur="500"/>
                                        <p:tgtEl>
                                          <p:spTgt spid="885771"/>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885763"/>
                                        </p:tgtEl>
                                        <p:attrNameLst>
                                          <p:attrName>style.visibility</p:attrName>
                                        </p:attrNameLst>
                                      </p:cBhvr>
                                      <p:to>
                                        <p:strVal val="visible"/>
                                      </p:to>
                                    </p:set>
                                    <p:anim calcmode="lin" valueType="num">
                                      <p:cBhvr>
                                        <p:cTn id="13" dur="1000" fill="hold"/>
                                        <p:tgtEl>
                                          <p:spTgt spid="885763"/>
                                        </p:tgtEl>
                                        <p:attrNameLst>
                                          <p:attrName>ppt_w</p:attrName>
                                        </p:attrNameLst>
                                      </p:cBhvr>
                                      <p:tavLst>
                                        <p:tav tm="0">
                                          <p:val>
                                            <p:fltVal val="0"/>
                                          </p:val>
                                        </p:tav>
                                        <p:tav tm="100000">
                                          <p:val>
                                            <p:strVal val="#ppt_w"/>
                                          </p:val>
                                        </p:tav>
                                      </p:tavLst>
                                    </p:anim>
                                    <p:anim calcmode="lin" valueType="num">
                                      <p:cBhvr>
                                        <p:cTn id="14" dur="1000" fill="hold"/>
                                        <p:tgtEl>
                                          <p:spTgt spid="885763"/>
                                        </p:tgtEl>
                                        <p:attrNameLst>
                                          <p:attrName>ppt_h</p:attrName>
                                        </p:attrNameLst>
                                      </p:cBhvr>
                                      <p:tavLst>
                                        <p:tav tm="0">
                                          <p:val>
                                            <p:fltVal val="0"/>
                                          </p:val>
                                        </p:tav>
                                        <p:tav tm="100000">
                                          <p:val>
                                            <p:strVal val="#ppt_h"/>
                                          </p:val>
                                        </p:tav>
                                      </p:tavLst>
                                    </p:anim>
                                    <p:animEffect transition="in" filter="fade">
                                      <p:cBhvr>
                                        <p:cTn id="15" dur="1000"/>
                                        <p:tgtEl>
                                          <p:spTgt spid="88576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885772"/>
                                        </p:tgtEl>
                                        <p:attrNameLst>
                                          <p:attrName>style.visibility</p:attrName>
                                        </p:attrNameLst>
                                      </p:cBhvr>
                                      <p:to>
                                        <p:strVal val="visible"/>
                                      </p:to>
                                    </p:set>
                                    <p:anim calcmode="lin" valueType="num">
                                      <p:cBhvr>
                                        <p:cTn id="20" dur="500" fill="hold"/>
                                        <p:tgtEl>
                                          <p:spTgt spid="885772"/>
                                        </p:tgtEl>
                                        <p:attrNameLst>
                                          <p:attrName>ppt_w</p:attrName>
                                        </p:attrNameLst>
                                      </p:cBhvr>
                                      <p:tavLst>
                                        <p:tav tm="0">
                                          <p:val>
                                            <p:fltVal val="0"/>
                                          </p:val>
                                        </p:tav>
                                        <p:tav tm="100000">
                                          <p:val>
                                            <p:strVal val="#ppt_w"/>
                                          </p:val>
                                        </p:tav>
                                      </p:tavLst>
                                    </p:anim>
                                    <p:anim calcmode="lin" valueType="num">
                                      <p:cBhvr>
                                        <p:cTn id="21" dur="500" fill="hold"/>
                                        <p:tgtEl>
                                          <p:spTgt spid="885772"/>
                                        </p:tgtEl>
                                        <p:attrNameLst>
                                          <p:attrName>ppt_h</p:attrName>
                                        </p:attrNameLst>
                                      </p:cBhvr>
                                      <p:tavLst>
                                        <p:tav tm="0">
                                          <p:val>
                                            <p:fltVal val="0"/>
                                          </p:val>
                                        </p:tav>
                                        <p:tav tm="100000">
                                          <p:val>
                                            <p:strVal val="#ppt_h"/>
                                          </p:val>
                                        </p:tav>
                                      </p:tavLst>
                                    </p:anim>
                                    <p:animEffect transition="in" filter="fade">
                                      <p:cBhvr>
                                        <p:cTn id="22" dur="500"/>
                                        <p:tgtEl>
                                          <p:spTgt spid="88577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3" fill="hold" nodeType="clickEffect">
                                  <p:stCondLst>
                                    <p:cond delay="0"/>
                                  </p:stCondLst>
                                  <p:childTnLst>
                                    <p:set>
                                      <p:cBhvr>
                                        <p:cTn id="26" dur="1" fill="hold">
                                          <p:stCondLst>
                                            <p:cond delay="0"/>
                                          </p:stCondLst>
                                        </p:cTn>
                                        <p:tgtEl>
                                          <p:spTgt spid="885768"/>
                                        </p:tgtEl>
                                        <p:attrNameLst>
                                          <p:attrName>style.visibility</p:attrName>
                                        </p:attrNameLst>
                                      </p:cBhvr>
                                      <p:to>
                                        <p:strVal val="visible"/>
                                      </p:to>
                                    </p:set>
                                    <p:animEffect transition="in" filter="strips(upRight)">
                                      <p:cBhvr>
                                        <p:cTn id="27" dur="1000"/>
                                        <p:tgtEl>
                                          <p:spTgt spid="88576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885773"/>
                                        </p:tgtEl>
                                        <p:attrNameLst>
                                          <p:attrName>style.visibility</p:attrName>
                                        </p:attrNameLst>
                                      </p:cBhvr>
                                      <p:to>
                                        <p:strVal val="visible"/>
                                      </p:to>
                                    </p:set>
                                    <p:anim calcmode="lin" valueType="num">
                                      <p:cBhvr>
                                        <p:cTn id="32" dur="1000" fill="hold"/>
                                        <p:tgtEl>
                                          <p:spTgt spid="885773"/>
                                        </p:tgtEl>
                                        <p:attrNameLst>
                                          <p:attrName>ppt_w</p:attrName>
                                        </p:attrNameLst>
                                      </p:cBhvr>
                                      <p:tavLst>
                                        <p:tav tm="0">
                                          <p:val>
                                            <p:fltVal val="0"/>
                                          </p:val>
                                        </p:tav>
                                        <p:tav tm="100000">
                                          <p:val>
                                            <p:strVal val="#ppt_w"/>
                                          </p:val>
                                        </p:tav>
                                      </p:tavLst>
                                    </p:anim>
                                    <p:anim calcmode="lin" valueType="num">
                                      <p:cBhvr>
                                        <p:cTn id="33" dur="1000" fill="hold"/>
                                        <p:tgtEl>
                                          <p:spTgt spid="885773"/>
                                        </p:tgtEl>
                                        <p:attrNameLst>
                                          <p:attrName>ppt_h</p:attrName>
                                        </p:attrNameLst>
                                      </p:cBhvr>
                                      <p:tavLst>
                                        <p:tav tm="0">
                                          <p:val>
                                            <p:fltVal val="0"/>
                                          </p:val>
                                        </p:tav>
                                        <p:tav tm="100000">
                                          <p:val>
                                            <p:strVal val="#ppt_h"/>
                                          </p:val>
                                        </p:tav>
                                      </p:tavLst>
                                    </p:anim>
                                    <p:animEffect transition="in" filter="fade">
                                      <p:cBhvr>
                                        <p:cTn id="34" dur="1000"/>
                                        <p:tgtEl>
                                          <p:spTgt spid="885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1" grpId="0"/>
      <p:bldP spid="885772" grpId="0" animBg="1"/>
      <p:bldP spid="88577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466725" y="188913"/>
            <a:ext cx="86772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DC6308"/>
                </a:solidFill>
              </a:rPr>
              <a:t>Autre exemple: un filtre numérique </a:t>
            </a:r>
          </a:p>
          <a:p>
            <a:pPr eaLnBrk="1" hangingPunct="1"/>
            <a:r>
              <a:rPr lang="fr-FR" sz="1800" b="1"/>
              <a:t>(En numérique, on peut faire du filtrage comme en analogique).</a:t>
            </a:r>
          </a:p>
        </p:txBody>
      </p:sp>
      <p:sp>
        <p:nvSpPr>
          <p:cNvPr id="887811" name="Rectangle 3"/>
          <p:cNvSpPr>
            <a:spLocks noChangeArrowheads="1"/>
          </p:cNvSpPr>
          <p:nvPr/>
        </p:nvSpPr>
        <p:spPr bwMode="auto">
          <a:xfrm>
            <a:off x="684213" y="1052513"/>
            <a:ext cx="748823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fr-FR" sz="1800" b="1"/>
              <a:t>Le Filtre à moyenne mobile (filtre MA, Moving Average)</a:t>
            </a:r>
          </a:p>
          <a:p>
            <a:pPr algn="ctr"/>
            <a:r>
              <a:rPr lang="fr-FR" sz="1800" b="1"/>
              <a:t>Filtre passe bas</a:t>
            </a:r>
          </a:p>
        </p:txBody>
      </p:sp>
      <p:sp>
        <p:nvSpPr>
          <p:cNvPr id="75780"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F1E5DED0-EE57-4E87-9808-8D56FF1ADBC9}" type="slidenum">
              <a:rPr lang="fr-FR" sz="1200">
                <a:solidFill>
                  <a:schemeClr val="tx1">
                    <a:lumMod val="50000"/>
                    <a:lumOff val="50000"/>
                  </a:schemeClr>
                </a:solidFill>
              </a:rPr>
              <a:pPr algn="r">
                <a:defRPr/>
              </a:pPr>
              <a:t>68</a:t>
            </a:fld>
            <a:endParaRPr lang="fr-FR" sz="1200" dirty="0">
              <a:solidFill>
                <a:schemeClr val="tx1">
                  <a:lumMod val="50000"/>
                  <a:lumOff val="50000"/>
                </a:schemeClr>
              </a:solidFill>
            </a:endParaRPr>
          </a:p>
        </p:txBody>
      </p:sp>
      <p:graphicFrame>
        <p:nvGraphicFramePr>
          <p:cNvPr id="75782" name="Object 6"/>
          <p:cNvGraphicFramePr>
            <a:graphicFrameLocks noChangeAspect="1"/>
          </p:cNvGraphicFramePr>
          <p:nvPr/>
        </p:nvGraphicFramePr>
        <p:xfrm>
          <a:off x="1476375" y="1773238"/>
          <a:ext cx="6096000" cy="3725862"/>
        </p:xfrm>
        <a:graphic>
          <a:graphicData uri="http://schemas.openxmlformats.org/presentationml/2006/ole">
            <mc:AlternateContent xmlns:mc="http://schemas.openxmlformats.org/markup-compatibility/2006">
              <mc:Choice xmlns:v="urn:schemas-microsoft-com:vml" Requires="v">
                <p:oleObj spid="_x0000_s75877" name="Graphique" r:id="rId4" imgW="9772650" imgH="5972175" progId="Excel.Chart.8">
                  <p:embed/>
                </p:oleObj>
              </mc:Choice>
              <mc:Fallback>
                <p:oleObj name="Graphique" r:id="rId4" imgW="9772650" imgH="5972175" progId="Excel.Chart.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1773238"/>
                        <a:ext cx="6096000" cy="3725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87815" name="Group 7"/>
          <p:cNvGrpSpPr>
            <a:grpSpLocks/>
          </p:cNvGrpSpPr>
          <p:nvPr/>
        </p:nvGrpSpPr>
        <p:grpSpPr bwMode="auto">
          <a:xfrm>
            <a:off x="1476375" y="1773238"/>
            <a:ext cx="6096000" cy="3730625"/>
            <a:chOff x="340" y="2341"/>
            <a:chExt cx="3840" cy="2350"/>
          </a:xfrm>
        </p:grpSpPr>
        <p:graphicFrame>
          <p:nvGraphicFramePr>
            <p:cNvPr id="75788" name="Object 8"/>
            <p:cNvGraphicFramePr>
              <a:graphicFrameLocks noChangeAspect="1"/>
            </p:cNvGraphicFramePr>
            <p:nvPr/>
          </p:nvGraphicFramePr>
          <p:xfrm>
            <a:off x="340" y="2341"/>
            <a:ext cx="3840" cy="2350"/>
          </p:xfrm>
          <a:graphic>
            <a:graphicData uri="http://schemas.openxmlformats.org/presentationml/2006/ole">
              <mc:AlternateContent xmlns:mc="http://schemas.openxmlformats.org/markup-compatibility/2006">
                <mc:Choice xmlns:v="urn:schemas-microsoft-com:vml" Requires="v">
                  <p:oleObj spid="_x0000_s75878" name="Graphique" r:id="rId6" imgW="9791510" imgH="5991034" progId="Excel.Chart.8">
                    <p:embed/>
                  </p:oleObj>
                </mc:Choice>
                <mc:Fallback>
                  <p:oleObj name="Graphique" r:id="rId6" imgW="9791510" imgH="5991034" progId="Excel.Chart.8">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 y="2341"/>
                          <a:ext cx="3840" cy="2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5789" name="Text Box 4"/>
            <p:cNvSpPr txBox="1">
              <a:spLocks noChangeArrowheads="1"/>
            </p:cNvSpPr>
            <p:nvPr/>
          </p:nvSpPr>
          <p:spPr bwMode="auto">
            <a:xfrm>
              <a:off x="1202" y="2704"/>
              <a:ext cx="2890" cy="274"/>
            </a:xfrm>
            <a:prstGeom prst="rect">
              <a:avLst/>
            </a:prstGeom>
            <a:solidFill>
              <a:srgbClr val="FFCC00"/>
            </a:solidFill>
            <a:ln w="38100">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Moy4  : yn = (x</a:t>
              </a:r>
              <a:r>
                <a:rPr lang="fr-FR" sz="2000" baseline="-25000"/>
                <a:t>n-3</a:t>
              </a:r>
              <a:r>
                <a:rPr lang="fr-FR" sz="2000"/>
                <a:t> + x</a:t>
              </a:r>
              <a:r>
                <a:rPr lang="fr-FR" sz="2000" baseline="-25000"/>
                <a:t>n-2</a:t>
              </a:r>
              <a:r>
                <a:rPr lang="fr-FR" sz="2000"/>
                <a:t> + x</a:t>
              </a:r>
              <a:r>
                <a:rPr lang="fr-FR" sz="2000" baseline="-25000"/>
                <a:t>n-1</a:t>
              </a:r>
              <a:r>
                <a:rPr lang="fr-FR" sz="2000"/>
                <a:t> + x</a:t>
              </a:r>
              <a:r>
                <a:rPr lang="fr-FR" sz="2000" baseline="-25000"/>
                <a:t>n</a:t>
              </a:r>
              <a:r>
                <a:rPr lang="fr-FR" sz="2000"/>
                <a:t>) / 4</a:t>
              </a:r>
            </a:p>
          </p:txBody>
        </p:sp>
      </p:grpSp>
      <p:grpSp>
        <p:nvGrpSpPr>
          <p:cNvPr id="887818" name="Group 10"/>
          <p:cNvGrpSpPr>
            <a:grpSpLocks/>
          </p:cNvGrpSpPr>
          <p:nvPr/>
        </p:nvGrpSpPr>
        <p:grpSpPr bwMode="auto">
          <a:xfrm>
            <a:off x="1476375" y="1773238"/>
            <a:ext cx="6096000" cy="3727450"/>
            <a:chOff x="1519" y="3067"/>
            <a:chExt cx="3840" cy="2348"/>
          </a:xfrm>
        </p:grpSpPr>
        <p:graphicFrame>
          <p:nvGraphicFramePr>
            <p:cNvPr id="75785" name="Object 11"/>
            <p:cNvGraphicFramePr>
              <a:graphicFrameLocks noChangeAspect="1"/>
            </p:cNvGraphicFramePr>
            <p:nvPr/>
          </p:nvGraphicFramePr>
          <p:xfrm>
            <a:off x="1519" y="3067"/>
            <a:ext cx="3840" cy="2348"/>
          </p:xfrm>
          <a:graphic>
            <a:graphicData uri="http://schemas.openxmlformats.org/presentationml/2006/ole">
              <mc:AlternateContent xmlns:mc="http://schemas.openxmlformats.org/markup-compatibility/2006">
                <mc:Choice xmlns:v="urn:schemas-microsoft-com:vml" Requires="v">
                  <p:oleObj spid="_x0000_s75879" name="Graphique" r:id="rId8" imgW="9782366" imgH="5981890" progId="Excel.Chart.8">
                    <p:embed/>
                  </p:oleObj>
                </mc:Choice>
                <mc:Fallback>
                  <p:oleObj name="Graphique" r:id="rId8" imgW="9782366" imgH="5981890" progId="Excel.Chart.8">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19" y="3067"/>
                          <a:ext cx="3840" cy="2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5786" name="Text Box 4"/>
            <p:cNvSpPr txBox="1">
              <a:spLocks noChangeArrowheads="1"/>
            </p:cNvSpPr>
            <p:nvPr/>
          </p:nvSpPr>
          <p:spPr bwMode="auto">
            <a:xfrm>
              <a:off x="2064" y="5063"/>
              <a:ext cx="3075" cy="274"/>
            </a:xfrm>
            <a:prstGeom prst="rect">
              <a:avLst/>
            </a:prstGeom>
            <a:solidFill>
              <a:srgbClr val="FFCC00"/>
            </a:solidFill>
            <a:ln w="38100">
              <a:solidFill>
                <a:srgbClr val="008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Moy8  : yn = (x</a:t>
              </a:r>
              <a:r>
                <a:rPr lang="fr-FR" sz="2000" baseline="-25000"/>
                <a:t>n-7</a:t>
              </a:r>
              <a:r>
                <a:rPr lang="fr-FR" sz="2000"/>
                <a:t> + x</a:t>
              </a:r>
              <a:r>
                <a:rPr lang="fr-FR" sz="2000" baseline="-25000"/>
                <a:t>n-5</a:t>
              </a:r>
              <a:r>
                <a:rPr lang="fr-FR" sz="2000"/>
                <a:t> +…+ x</a:t>
              </a:r>
              <a:r>
                <a:rPr lang="fr-FR" sz="2000" baseline="-25000"/>
                <a:t>n-1</a:t>
              </a:r>
              <a:r>
                <a:rPr lang="fr-FR" sz="2000"/>
                <a:t> + x</a:t>
              </a:r>
              <a:r>
                <a:rPr lang="fr-FR" sz="2000" baseline="-25000"/>
                <a:t>n</a:t>
              </a:r>
              <a:r>
                <a:rPr lang="fr-FR" sz="2000"/>
                <a:t>) / 8</a:t>
              </a:r>
            </a:p>
          </p:txBody>
        </p:sp>
        <p:sp>
          <p:nvSpPr>
            <p:cNvPr id="75787" name="Text Box 4"/>
            <p:cNvSpPr txBox="1">
              <a:spLocks noChangeArrowheads="1"/>
            </p:cNvSpPr>
            <p:nvPr/>
          </p:nvSpPr>
          <p:spPr bwMode="auto">
            <a:xfrm>
              <a:off x="2381" y="3430"/>
              <a:ext cx="2890" cy="274"/>
            </a:xfrm>
            <a:prstGeom prst="rect">
              <a:avLst/>
            </a:prstGeom>
            <a:solidFill>
              <a:srgbClr val="FFCC00"/>
            </a:solidFill>
            <a:ln w="38100">
              <a:solidFill>
                <a:srgbClr val="FF0000"/>
              </a:solidFill>
              <a:miter lim="800000"/>
              <a:headEnd/>
              <a:tailEnd/>
            </a:ln>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Moy4  : yn = (x</a:t>
              </a:r>
              <a:r>
                <a:rPr lang="fr-FR" sz="2000" baseline="-25000"/>
                <a:t>n-3</a:t>
              </a:r>
              <a:r>
                <a:rPr lang="fr-FR" sz="2000"/>
                <a:t> + x</a:t>
              </a:r>
              <a:r>
                <a:rPr lang="fr-FR" sz="2000" baseline="-25000"/>
                <a:t>n-2</a:t>
              </a:r>
              <a:r>
                <a:rPr lang="fr-FR" sz="2000"/>
                <a:t> + x</a:t>
              </a:r>
              <a:r>
                <a:rPr lang="fr-FR" sz="2000" baseline="-25000"/>
                <a:t>n-1</a:t>
              </a:r>
              <a:r>
                <a:rPr lang="fr-FR" sz="2000"/>
                <a:t> + x</a:t>
              </a:r>
              <a:r>
                <a:rPr lang="fr-FR" sz="2000" baseline="-25000"/>
                <a:t>n</a:t>
              </a:r>
              <a:r>
                <a:rPr lang="fr-FR" sz="2000"/>
                <a:t>) / 4</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87811"/>
                                        </p:tgtEl>
                                        <p:attrNameLst>
                                          <p:attrName>style.visibility</p:attrName>
                                        </p:attrNameLst>
                                      </p:cBhvr>
                                      <p:to>
                                        <p:strVal val="visible"/>
                                      </p:to>
                                    </p:set>
                                    <p:anim calcmode="lin" valueType="num">
                                      <p:cBhvr>
                                        <p:cTn id="7" dur="500" fill="hold"/>
                                        <p:tgtEl>
                                          <p:spTgt spid="887811"/>
                                        </p:tgtEl>
                                        <p:attrNameLst>
                                          <p:attrName>ppt_w</p:attrName>
                                        </p:attrNameLst>
                                      </p:cBhvr>
                                      <p:tavLst>
                                        <p:tav tm="0">
                                          <p:val>
                                            <p:fltVal val="0"/>
                                          </p:val>
                                        </p:tav>
                                        <p:tav tm="100000">
                                          <p:val>
                                            <p:strVal val="#ppt_w"/>
                                          </p:val>
                                        </p:tav>
                                      </p:tavLst>
                                    </p:anim>
                                    <p:anim calcmode="lin" valueType="num">
                                      <p:cBhvr>
                                        <p:cTn id="8" dur="500" fill="hold"/>
                                        <p:tgtEl>
                                          <p:spTgt spid="887811"/>
                                        </p:tgtEl>
                                        <p:attrNameLst>
                                          <p:attrName>ppt_h</p:attrName>
                                        </p:attrNameLst>
                                      </p:cBhvr>
                                      <p:tavLst>
                                        <p:tav tm="0">
                                          <p:val>
                                            <p:fltVal val="0"/>
                                          </p:val>
                                        </p:tav>
                                        <p:tav tm="100000">
                                          <p:val>
                                            <p:strVal val="#ppt_h"/>
                                          </p:val>
                                        </p:tav>
                                      </p:tavLst>
                                    </p:anim>
                                    <p:animEffect transition="in" filter="fade">
                                      <p:cBhvr>
                                        <p:cTn id="9" dur="500"/>
                                        <p:tgtEl>
                                          <p:spTgt spid="8878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887815"/>
                                        </p:tgtEl>
                                        <p:attrNameLst>
                                          <p:attrName>style.visibility</p:attrName>
                                        </p:attrNameLst>
                                      </p:cBhvr>
                                      <p:to>
                                        <p:strVal val="visible"/>
                                      </p:to>
                                    </p:set>
                                    <p:anim calcmode="lin" valueType="num">
                                      <p:cBhvr>
                                        <p:cTn id="14" dur="500" fill="hold"/>
                                        <p:tgtEl>
                                          <p:spTgt spid="887815"/>
                                        </p:tgtEl>
                                        <p:attrNameLst>
                                          <p:attrName>ppt_w</p:attrName>
                                        </p:attrNameLst>
                                      </p:cBhvr>
                                      <p:tavLst>
                                        <p:tav tm="0">
                                          <p:val>
                                            <p:fltVal val="0"/>
                                          </p:val>
                                        </p:tav>
                                        <p:tav tm="100000">
                                          <p:val>
                                            <p:strVal val="#ppt_w"/>
                                          </p:val>
                                        </p:tav>
                                      </p:tavLst>
                                    </p:anim>
                                    <p:anim calcmode="lin" valueType="num">
                                      <p:cBhvr>
                                        <p:cTn id="15" dur="500" fill="hold"/>
                                        <p:tgtEl>
                                          <p:spTgt spid="887815"/>
                                        </p:tgtEl>
                                        <p:attrNameLst>
                                          <p:attrName>ppt_h</p:attrName>
                                        </p:attrNameLst>
                                      </p:cBhvr>
                                      <p:tavLst>
                                        <p:tav tm="0">
                                          <p:val>
                                            <p:fltVal val="0"/>
                                          </p:val>
                                        </p:tav>
                                        <p:tav tm="100000">
                                          <p:val>
                                            <p:strVal val="#ppt_h"/>
                                          </p:val>
                                        </p:tav>
                                      </p:tavLst>
                                    </p:anim>
                                    <p:animEffect transition="in" filter="fade">
                                      <p:cBhvr>
                                        <p:cTn id="16" dur="500"/>
                                        <p:tgtEl>
                                          <p:spTgt spid="8878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887818"/>
                                        </p:tgtEl>
                                        <p:attrNameLst>
                                          <p:attrName>style.visibility</p:attrName>
                                        </p:attrNameLst>
                                      </p:cBhvr>
                                      <p:to>
                                        <p:strVal val="visible"/>
                                      </p:to>
                                    </p:set>
                                    <p:anim calcmode="lin" valueType="num">
                                      <p:cBhvr>
                                        <p:cTn id="21" dur="500" fill="hold"/>
                                        <p:tgtEl>
                                          <p:spTgt spid="887818"/>
                                        </p:tgtEl>
                                        <p:attrNameLst>
                                          <p:attrName>ppt_w</p:attrName>
                                        </p:attrNameLst>
                                      </p:cBhvr>
                                      <p:tavLst>
                                        <p:tav tm="0">
                                          <p:val>
                                            <p:fltVal val="0"/>
                                          </p:val>
                                        </p:tav>
                                        <p:tav tm="100000">
                                          <p:val>
                                            <p:strVal val="#ppt_w"/>
                                          </p:val>
                                        </p:tav>
                                      </p:tavLst>
                                    </p:anim>
                                    <p:anim calcmode="lin" valueType="num">
                                      <p:cBhvr>
                                        <p:cTn id="22" dur="500" fill="hold"/>
                                        <p:tgtEl>
                                          <p:spTgt spid="887818"/>
                                        </p:tgtEl>
                                        <p:attrNameLst>
                                          <p:attrName>ppt_h</p:attrName>
                                        </p:attrNameLst>
                                      </p:cBhvr>
                                      <p:tavLst>
                                        <p:tav tm="0">
                                          <p:val>
                                            <p:fltVal val="0"/>
                                          </p:val>
                                        </p:tav>
                                        <p:tav tm="100000">
                                          <p:val>
                                            <p:strVal val="#ppt_h"/>
                                          </p:val>
                                        </p:tav>
                                      </p:tavLst>
                                    </p:anim>
                                    <p:animEffect transition="in" filter="fade">
                                      <p:cBhvr>
                                        <p:cTn id="23" dur="500"/>
                                        <p:tgtEl>
                                          <p:spTgt spid="887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466725" y="188913"/>
            <a:ext cx="8677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DC6308"/>
                </a:solidFill>
              </a:rPr>
              <a:t>Autre exemple: Le filtre trapézoïdale (Gated integrator)</a:t>
            </a:r>
          </a:p>
        </p:txBody>
      </p:sp>
      <p:sp>
        <p:nvSpPr>
          <p:cNvPr id="76803"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n°2 – L’électronique numérique et mixte</a:t>
            </a:r>
            <a:endParaRPr lang="fr-FR" sz="1200">
              <a:solidFill>
                <a:srgbClr val="7F7F7F"/>
              </a:solidFill>
            </a:endParaRP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0105EE0A-721D-455A-895C-DAC585F0AC6B}" type="slidenum">
              <a:rPr lang="fr-FR" sz="1200">
                <a:solidFill>
                  <a:schemeClr val="tx1">
                    <a:lumMod val="50000"/>
                    <a:lumOff val="50000"/>
                  </a:schemeClr>
                </a:solidFill>
              </a:rPr>
              <a:pPr algn="r">
                <a:defRPr/>
              </a:pPr>
              <a:t>69</a:t>
            </a:fld>
            <a:endParaRPr lang="fr-FR" sz="1200" dirty="0">
              <a:solidFill>
                <a:schemeClr val="tx1">
                  <a:lumMod val="50000"/>
                  <a:lumOff val="50000"/>
                </a:schemeClr>
              </a:solidFill>
            </a:endParaRPr>
          </a:p>
        </p:txBody>
      </p:sp>
      <p:sp>
        <p:nvSpPr>
          <p:cNvPr id="76805" name="ZoneTexte 1"/>
          <p:cNvSpPr txBox="1">
            <a:spLocks noChangeArrowheads="1"/>
          </p:cNvSpPr>
          <p:nvPr/>
        </p:nvSpPr>
        <p:spPr bwMode="auto">
          <a:xfrm>
            <a:off x="684213" y="846138"/>
            <a:ext cx="784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Ce type de filtre est très utilisé dans la mesure d’énergie.</a:t>
            </a:r>
          </a:p>
        </p:txBody>
      </p:sp>
      <p:graphicFrame>
        <p:nvGraphicFramePr>
          <p:cNvPr id="76806" name="Objet 2"/>
          <p:cNvGraphicFramePr>
            <a:graphicFrameLocks noChangeAspect="1"/>
          </p:cNvGraphicFramePr>
          <p:nvPr/>
        </p:nvGraphicFramePr>
        <p:xfrm>
          <a:off x="2882900" y="1273175"/>
          <a:ext cx="3133725" cy="1712913"/>
        </p:xfrm>
        <a:graphic>
          <a:graphicData uri="http://schemas.openxmlformats.org/presentationml/2006/ole">
            <mc:AlternateContent xmlns:mc="http://schemas.openxmlformats.org/markup-compatibility/2006">
              <mc:Choice xmlns:v="urn:schemas-microsoft-com:vml" Requires="v">
                <p:oleObj spid="_x0000_s76839" name="Graphique" r:id="rId5" imgW="4934021" imgH="2695570" progId="Excel.Chart.8">
                  <p:embed/>
                </p:oleObj>
              </mc:Choice>
              <mc:Fallback>
                <p:oleObj name="Graphique" r:id="rId5" imgW="4934021" imgH="2695570" progId="Excel.Chart.8">
                  <p:embed/>
                  <p:pic>
                    <p:nvPicPr>
                      <p:cNvPr id="0" name="Obje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900" y="1273175"/>
                        <a:ext cx="3133725"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6807" name="Text Box 14"/>
          <p:cNvSpPr txBox="1">
            <a:spLocks noChangeArrowheads="1"/>
          </p:cNvSpPr>
          <p:nvPr/>
        </p:nvSpPr>
        <p:spPr bwMode="auto">
          <a:xfrm>
            <a:off x="2987675" y="5661025"/>
            <a:ext cx="2922588" cy="366713"/>
          </a:xfrm>
          <a:prstGeom prst="rect">
            <a:avLst/>
          </a:prstGeom>
          <a:noFill/>
          <a:ln w="31750">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CEB = 1,075</a:t>
            </a:r>
            <a:r>
              <a:rPr lang="fr-FR" sz="1800">
                <a:sym typeface="Wingdings" pitchFamily="2" charset="2"/>
              </a:rPr>
              <a:t>1,15</a:t>
            </a:r>
            <a:r>
              <a:rPr lang="fr-FR" sz="1800"/>
              <a:t> . CEB</a:t>
            </a:r>
            <a:r>
              <a:rPr lang="fr-FR" sz="1800" baseline="-25000">
                <a:cs typeface="Arial" pitchFamily="34" charset="0"/>
              </a:rPr>
              <a:t>∞</a:t>
            </a:r>
          </a:p>
        </p:txBody>
      </p:sp>
      <p:sp>
        <p:nvSpPr>
          <p:cNvPr id="76808" name="Text Box 15"/>
          <p:cNvSpPr txBox="1">
            <a:spLocks noChangeArrowheads="1"/>
          </p:cNvSpPr>
          <p:nvPr/>
        </p:nvSpPr>
        <p:spPr bwMode="auto">
          <a:xfrm>
            <a:off x="5969000" y="5707063"/>
            <a:ext cx="1955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Suivant largeur du plateau</a:t>
            </a:r>
          </a:p>
        </p:txBody>
      </p:sp>
      <p:sp>
        <p:nvSpPr>
          <p:cNvPr id="76809" name="Text Box 13"/>
          <p:cNvSpPr txBox="1">
            <a:spLocks noChangeArrowheads="1"/>
          </p:cNvSpPr>
          <p:nvPr/>
        </p:nvSpPr>
        <p:spPr bwMode="auto">
          <a:xfrm>
            <a:off x="879475" y="2997200"/>
            <a:ext cx="8199438"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0000"/>
                </a:solidFill>
              </a:rPr>
              <a:t>Bruit : </a:t>
            </a:r>
          </a:p>
          <a:p>
            <a:pPr eaLnBrk="1" hangingPunct="1"/>
            <a:r>
              <a:rPr lang="fr-FR" sz="1800">
                <a:solidFill>
                  <a:srgbClr val="000000"/>
                </a:solidFill>
              </a:rPr>
              <a:t>	presque optimal, dépend de la largeur du plateau</a:t>
            </a:r>
          </a:p>
          <a:p>
            <a:pPr eaLnBrk="1" hangingPunct="1"/>
            <a:r>
              <a:rPr lang="fr-FR" sz="1800">
                <a:solidFill>
                  <a:srgbClr val="000000"/>
                </a:solidFill>
              </a:rPr>
              <a:t>Empilements : </a:t>
            </a:r>
          </a:p>
          <a:p>
            <a:pPr eaLnBrk="1" hangingPunct="1"/>
            <a:r>
              <a:rPr lang="fr-FR" sz="1800">
                <a:solidFill>
                  <a:srgbClr val="000000"/>
                </a:solidFill>
              </a:rPr>
              <a:t>	excellentes performances</a:t>
            </a:r>
          </a:p>
          <a:p>
            <a:pPr eaLnBrk="1" hangingPunct="1"/>
            <a:r>
              <a:rPr lang="fr-FR" sz="1800">
                <a:solidFill>
                  <a:srgbClr val="000000"/>
                </a:solidFill>
              </a:rPr>
              <a:t>Déficit balistique : </a:t>
            </a:r>
          </a:p>
          <a:p>
            <a:pPr eaLnBrk="1" hangingPunct="1"/>
            <a:r>
              <a:rPr lang="fr-FR" sz="1800">
                <a:solidFill>
                  <a:srgbClr val="000000"/>
                </a:solidFill>
              </a:rPr>
              <a:t>	rigoureusement insensible (durée de plateau &gt; variation balistique)</a:t>
            </a:r>
          </a:p>
          <a:p>
            <a:pPr eaLnBrk="1" hangingPunct="1"/>
            <a:r>
              <a:rPr lang="fr-FR" sz="1800">
                <a:solidFill>
                  <a:srgbClr val="000000"/>
                </a:solidFill>
              </a:rPr>
              <a:t>Commentaires :</a:t>
            </a:r>
          </a:p>
          <a:p>
            <a:pPr eaLnBrk="1" hangingPunct="1"/>
            <a:r>
              <a:rPr lang="fr-FR" sz="1800">
                <a:solidFill>
                  <a:srgbClr val="000000"/>
                </a:solidFill>
              </a:rPr>
              <a:t>	Filtre de réalisation très aisée en numérique. Il représente, </a:t>
            </a:r>
          </a:p>
          <a:p>
            <a:pPr eaLnBrk="1" hangingPunct="1"/>
            <a:r>
              <a:rPr lang="fr-FR" sz="1800">
                <a:solidFill>
                  <a:srgbClr val="000000"/>
                </a:solidFill>
              </a:rPr>
              <a:t>	en numérique, l’équivalent du CR(RC)</a:t>
            </a:r>
            <a:r>
              <a:rPr lang="fr-FR" sz="1800" baseline="30000">
                <a:solidFill>
                  <a:srgbClr val="000000"/>
                </a:solidFill>
              </a:rPr>
              <a:t>4</a:t>
            </a:r>
            <a:r>
              <a:rPr lang="fr-FR" sz="1800">
                <a:solidFill>
                  <a:srgbClr val="000000"/>
                </a:solidFill>
              </a:rPr>
              <a:t> analogique. </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Les expériences de Physique</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
        <p:nvSpPr>
          <p:cNvPr id="13315" name="Rectangle 6"/>
          <p:cNvSpPr>
            <a:spLocks noGrp="1" noChangeArrowheads="1"/>
          </p:cNvSpPr>
          <p:nvPr>
            <p:ph type="body" idx="4294967295"/>
          </p:nvPr>
        </p:nvSpPr>
        <p:spPr bwMode="auto">
          <a:xfrm>
            <a:off x="0" y="115888"/>
            <a:ext cx="8915400" cy="2665412"/>
          </a:xfrm>
          <a:prstGeom prst="rect">
            <a:avLst/>
          </a:prstGeom>
          <a:noFill/>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a:lnSpc>
                <a:spcPct val="90000"/>
              </a:lnSpc>
              <a:buFont typeface="Wingdings 2" pitchFamily="18" charset="2"/>
              <a:buNone/>
            </a:pPr>
            <a:r>
              <a:rPr lang="fr-FR" sz="2800" b="1" smtClean="0">
                <a:solidFill>
                  <a:srgbClr val="DC6308"/>
                </a:solidFill>
                <a:latin typeface="Comic Sans MS" pitchFamily="66" charset="0"/>
              </a:rPr>
              <a:t>Beaucoup d’électronique dans les expériences…</a:t>
            </a:r>
          </a:p>
          <a:p>
            <a:pPr>
              <a:lnSpc>
                <a:spcPct val="90000"/>
              </a:lnSpc>
              <a:buFont typeface="Wingdings 2" pitchFamily="18" charset="2"/>
              <a:buNone/>
            </a:pPr>
            <a:endParaRPr lang="fr-FR" sz="2800" b="1" smtClean="0">
              <a:solidFill>
                <a:srgbClr val="DC6308"/>
              </a:solidFill>
              <a:latin typeface="Comic Sans MS" pitchFamily="66" charset="0"/>
            </a:endParaRPr>
          </a:p>
          <a:p>
            <a:pPr lvl="1">
              <a:lnSpc>
                <a:spcPct val="90000"/>
              </a:lnSpc>
              <a:buFont typeface="Wingdings" pitchFamily="2" charset="2"/>
              <a:buNone/>
            </a:pPr>
            <a:r>
              <a:rPr lang="fr-FR" sz="2000" smtClean="0">
                <a:solidFill>
                  <a:srgbClr val="000000"/>
                </a:solidFill>
                <a:latin typeface="Comic Sans MS" pitchFamily="66" charset="0"/>
                <a:sym typeface="Wingdings" pitchFamily="2" charset="2"/>
              </a:rPr>
              <a:t> Grande diversité des fonctions: </a:t>
            </a:r>
          </a:p>
          <a:p>
            <a:pPr lvl="1">
              <a:lnSpc>
                <a:spcPct val="90000"/>
              </a:lnSpc>
              <a:buFont typeface="Wingdings" pitchFamily="2" charset="2"/>
              <a:buNone/>
            </a:pPr>
            <a:r>
              <a:rPr lang="fr-FR" sz="2000" smtClean="0">
                <a:solidFill>
                  <a:srgbClr val="000000"/>
                </a:solidFill>
                <a:latin typeface="Comic Sans MS" pitchFamily="66" charset="0"/>
              </a:rPr>
              <a:t>		</a:t>
            </a:r>
            <a:r>
              <a:rPr lang="fr-FR" sz="2000" smtClean="0">
                <a:solidFill>
                  <a:srgbClr val="000000"/>
                </a:solidFill>
                <a:latin typeface="Comic Sans MS" pitchFamily="66" charset="0"/>
                <a:sym typeface="Wingdings" pitchFamily="2" charset="2"/>
              </a:rPr>
              <a:t> </a:t>
            </a:r>
            <a:r>
              <a:rPr lang="fr-FR" sz="2000" smtClean="0">
                <a:solidFill>
                  <a:srgbClr val="000000"/>
                </a:solidFill>
                <a:latin typeface="Comic Sans MS" pitchFamily="66" charset="0"/>
              </a:rPr>
              <a:t>Amplification, filtrage… : </a:t>
            </a:r>
            <a:r>
              <a:rPr lang="fr-FR" sz="2000" smtClean="0">
                <a:solidFill>
                  <a:srgbClr val="0000FF"/>
                </a:solidFill>
                <a:latin typeface="Comic Sans MS" pitchFamily="66" charset="0"/>
              </a:rPr>
              <a:t>électronique analogique  (A,V)</a:t>
            </a:r>
          </a:p>
          <a:p>
            <a:pPr lvl="1">
              <a:lnSpc>
                <a:spcPct val="90000"/>
              </a:lnSpc>
              <a:buFont typeface="Wingdings 2" pitchFamily="18" charset="2"/>
              <a:buNone/>
            </a:pPr>
            <a:r>
              <a:rPr lang="fr-FR" sz="2000" smtClean="0">
                <a:solidFill>
                  <a:srgbClr val="000000"/>
                </a:solidFill>
                <a:latin typeface="Comic Sans MS" pitchFamily="66" charset="0"/>
                <a:sym typeface="Wingdings" pitchFamily="2" charset="2"/>
              </a:rPr>
              <a:t>		 </a:t>
            </a:r>
            <a:r>
              <a:rPr lang="fr-FR" sz="2000" smtClean="0">
                <a:solidFill>
                  <a:srgbClr val="000000"/>
                </a:solidFill>
                <a:latin typeface="Comic Sans MS" pitchFamily="66" charset="0"/>
              </a:rPr>
              <a:t>Traitement du signal, trigger… : </a:t>
            </a:r>
            <a:r>
              <a:rPr lang="fr-FR" sz="2000" smtClean="0">
                <a:solidFill>
                  <a:srgbClr val="0000FF"/>
                </a:solidFill>
                <a:latin typeface="Comic Sans MS" pitchFamily="66" charset="0"/>
              </a:rPr>
              <a:t>électronique numérique  (bits) </a:t>
            </a:r>
          </a:p>
          <a:p>
            <a:pPr lvl="1">
              <a:lnSpc>
                <a:spcPct val="90000"/>
              </a:lnSpc>
              <a:buFont typeface="Wingdings 2" pitchFamily="18" charset="2"/>
              <a:buNone/>
            </a:pPr>
            <a:endParaRPr lang="fr-FR" sz="2000" smtClean="0">
              <a:solidFill>
                <a:srgbClr val="000000"/>
              </a:solidFill>
              <a:latin typeface="Comic Sans MS" pitchFamily="66" charset="0"/>
              <a:sym typeface="Wingdings" pitchFamily="2" charset="2"/>
            </a:endParaRPr>
          </a:p>
          <a:p>
            <a:pPr lvl="1">
              <a:lnSpc>
                <a:spcPct val="90000"/>
              </a:lnSpc>
              <a:buFont typeface="Wingdings 2" pitchFamily="18" charset="2"/>
              <a:buNone/>
            </a:pPr>
            <a:r>
              <a:rPr lang="fr-FR" sz="2000" smtClean="0">
                <a:solidFill>
                  <a:srgbClr val="000000"/>
                </a:solidFill>
                <a:latin typeface="Comic Sans MS" pitchFamily="66" charset="0"/>
                <a:sym typeface="Wingdings" pitchFamily="2" charset="2"/>
              </a:rPr>
              <a:t></a:t>
            </a:r>
            <a:r>
              <a:rPr lang="fr-FR" sz="2000" smtClean="0">
                <a:solidFill>
                  <a:srgbClr val="FF3300"/>
                </a:solidFill>
                <a:latin typeface="Comic Sans MS" pitchFamily="66" charset="0"/>
              </a:rPr>
              <a:t> </a:t>
            </a:r>
            <a:r>
              <a:rPr lang="fr-FR" sz="2000" smtClean="0">
                <a:latin typeface="Comic Sans MS" pitchFamily="66" charset="0"/>
              </a:rPr>
              <a:t>La performance de l’électronique est souvent déterminante</a:t>
            </a:r>
          </a:p>
        </p:txBody>
      </p:sp>
      <p:pic>
        <p:nvPicPr>
          <p:cNvPr id="13316" name="Picture 7" descr="Photo_Ale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924175"/>
            <a:ext cx="5045075"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8"/>
          <p:cNvSpPr txBox="1">
            <a:spLocks noChangeArrowheads="1"/>
          </p:cNvSpPr>
          <p:nvPr/>
        </p:nvSpPr>
        <p:spPr bwMode="auto">
          <a:xfrm>
            <a:off x="5867400" y="5876925"/>
            <a:ext cx="1106488" cy="244475"/>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ALEPH / CERN </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Line 3"/>
          <p:cNvSpPr>
            <a:spLocks noChangeShapeType="1"/>
          </p:cNvSpPr>
          <p:nvPr/>
        </p:nvSpPr>
        <p:spPr bwMode="auto">
          <a:xfrm>
            <a:off x="381000" y="685800"/>
            <a:ext cx="8534400" cy="0"/>
          </a:xfrm>
          <a:prstGeom prst="line">
            <a:avLst/>
          </a:prstGeom>
          <a:noFill/>
          <a:ln w="38100" cmpd="thinThick">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fr-FR"/>
          </a:p>
        </p:txBody>
      </p:sp>
      <p:sp>
        <p:nvSpPr>
          <p:cNvPr id="271365" name="Rectangle 5"/>
          <p:cNvSpPr>
            <a:spLocks noChangeArrowheads="1"/>
          </p:cNvSpPr>
          <p:nvPr/>
        </p:nvSpPr>
        <p:spPr bwMode="auto">
          <a:xfrm>
            <a:off x="396875" y="1089025"/>
            <a:ext cx="8583613" cy="4575175"/>
          </a:xfrm>
          <a:prstGeom prst="rect">
            <a:avLst/>
          </a:prstGeom>
          <a:noFill/>
          <a:ln w="9525">
            <a:noFill/>
            <a:miter lim="800000"/>
            <a:headEnd/>
            <a:tailEnd/>
          </a:ln>
          <a:effectLst/>
        </p:spPr>
        <p:txBody>
          <a:bodyPr/>
          <a:lstStyle/>
          <a:p>
            <a:pPr marL="812800" indent="-812800">
              <a:lnSpc>
                <a:spcPct val="80000"/>
              </a:lnSpc>
              <a:spcBef>
                <a:spcPct val="20000"/>
              </a:spcBef>
              <a:buClr>
                <a:schemeClr val="hlink"/>
              </a:buClr>
              <a:buSzPct val="70000"/>
              <a:buFont typeface="Wingdings" pitchFamily="2" charset="2"/>
              <a:buNone/>
              <a:defRPr/>
            </a:pPr>
            <a:r>
              <a:rPr lang="fr-FR" b="1" u="sng">
                <a:solidFill>
                  <a:srgbClr val="DC6308"/>
                </a:solidFill>
              </a:rPr>
              <a:t>D. La tendance de l’électronique front-end</a:t>
            </a:r>
          </a:p>
          <a:p>
            <a:pPr marL="812800" indent="-812800">
              <a:lnSpc>
                <a:spcPct val="80000"/>
              </a:lnSpc>
              <a:spcBef>
                <a:spcPct val="20000"/>
              </a:spcBef>
              <a:buClr>
                <a:schemeClr val="hlink"/>
              </a:buClr>
              <a:buSzPct val="70000"/>
              <a:buFont typeface="Wingdings" pitchFamily="2" charset="2"/>
              <a:buNone/>
              <a:defRPr/>
            </a:pPr>
            <a:r>
              <a:rPr lang="fr-FR"/>
              <a:t>	</a:t>
            </a:r>
            <a:r>
              <a:rPr lang="fr-FR" sz="2000"/>
              <a:t>- Front-End numérique</a:t>
            </a:r>
          </a:p>
          <a:p>
            <a:pPr marL="812800" indent="-812800">
              <a:lnSpc>
                <a:spcPct val="80000"/>
              </a:lnSpc>
              <a:spcBef>
                <a:spcPct val="20000"/>
              </a:spcBef>
              <a:spcAft>
                <a:spcPts val="600"/>
              </a:spcAft>
              <a:buClr>
                <a:schemeClr val="hlink"/>
              </a:buClr>
              <a:buSzPct val="70000"/>
              <a:buFont typeface="Wingdings" pitchFamily="2" charset="2"/>
              <a:buNone/>
              <a:defRPr/>
            </a:pPr>
            <a:r>
              <a:rPr lang="fr-FR" sz="2000"/>
              <a:t>	- L’analyse de forme des signaux</a:t>
            </a:r>
          </a:p>
          <a:p>
            <a:pPr marL="812800" indent="-812800">
              <a:lnSpc>
                <a:spcPct val="80000"/>
              </a:lnSpc>
              <a:spcBef>
                <a:spcPct val="20000"/>
              </a:spcBef>
              <a:spcAft>
                <a:spcPts val="600"/>
              </a:spcAft>
              <a:buClr>
                <a:schemeClr val="hlink"/>
              </a:buClr>
              <a:buSzPct val="70000"/>
              <a:buFont typeface="Wingdings" pitchFamily="2" charset="2"/>
              <a:buNone/>
              <a:defRPr/>
            </a:pPr>
            <a:r>
              <a:rPr lang="fr-FR" sz="2000"/>
              <a:t>	- La datation haute résolution des événements </a:t>
            </a:r>
          </a:p>
          <a:p>
            <a:pPr marL="812800" indent="-812800">
              <a:lnSpc>
                <a:spcPct val="80000"/>
              </a:lnSpc>
              <a:spcBef>
                <a:spcPct val="20000"/>
              </a:spcBef>
              <a:spcAft>
                <a:spcPts val="600"/>
              </a:spcAft>
              <a:buClr>
                <a:schemeClr val="hlink"/>
              </a:buClr>
              <a:buSzPct val="70000"/>
              <a:buFont typeface="Wingdings" pitchFamily="2" charset="2"/>
              <a:buNone/>
              <a:defRPr/>
            </a:pPr>
            <a:endParaRPr lang="fr-FR" sz="2000"/>
          </a:p>
          <a:p>
            <a:pPr marL="812800" indent="-812800">
              <a:lnSpc>
                <a:spcPct val="80000"/>
              </a:lnSpc>
              <a:spcBef>
                <a:spcPct val="20000"/>
              </a:spcBef>
              <a:spcAft>
                <a:spcPts val="600"/>
              </a:spcAft>
              <a:buClr>
                <a:schemeClr val="hlink"/>
              </a:buClr>
              <a:buSzPct val="150000"/>
              <a:buFont typeface="Wingdings" pitchFamily="2" charset="2"/>
              <a:buNone/>
              <a:defRPr/>
            </a:pPr>
            <a:r>
              <a:rPr lang="fr-FR" b="1" u="sng">
                <a:solidFill>
                  <a:srgbClr val="DC6308"/>
                </a:solidFill>
              </a:rPr>
              <a:t>E. Mise en œuvre d’une chaine d’acquisition </a:t>
            </a:r>
          </a:p>
          <a:p>
            <a:pPr marL="812800" indent="-812800">
              <a:lnSpc>
                <a:spcPct val="80000"/>
              </a:lnSpc>
              <a:spcBef>
                <a:spcPct val="20000"/>
              </a:spcBef>
              <a:buClr>
                <a:schemeClr val="hlink"/>
              </a:buClr>
              <a:buSzPct val="150000"/>
              <a:buFont typeface="Wingdings" pitchFamily="2" charset="2"/>
              <a:buNone/>
              <a:defRPr/>
            </a:pPr>
            <a:r>
              <a:rPr lang="fr-FR" sz="2000">
                <a:effectLst>
                  <a:outerShdw blurRad="38100" dist="38100" dir="2700000" algn="tl">
                    <a:srgbClr val="C0C0C0"/>
                  </a:outerShdw>
                </a:effectLst>
              </a:rPr>
              <a:t>	</a:t>
            </a:r>
            <a:r>
              <a:rPr lang="fr-FR" sz="1800"/>
              <a:t>-  </a:t>
            </a:r>
            <a:r>
              <a:rPr lang="fr-FR" sz="2000"/>
              <a:t>Critères de choix d’intégration</a:t>
            </a:r>
          </a:p>
          <a:p>
            <a:pPr marL="2336800" lvl="4" indent="-508000">
              <a:buFont typeface="Wingdings" pitchFamily="2" charset="2"/>
              <a:buChar char="§"/>
              <a:defRPr/>
            </a:pPr>
            <a:r>
              <a:rPr lang="fr-FR" sz="1800">
                <a:solidFill>
                  <a:srgbClr val="000000"/>
                </a:solidFill>
              </a:rPr>
              <a:t>Evolution des expériences de physique</a:t>
            </a:r>
            <a:endParaRPr lang="fr-FR" sz="1800"/>
          </a:p>
          <a:p>
            <a:pPr marL="2336800" lvl="4" indent="-508000">
              <a:buFont typeface="Wingdings" pitchFamily="2" charset="2"/>
              <a:buChar char="§"/>
              <a:defRPr/>
            </a:pPr>
            <a:r>
              <a:rPr lang="fr-FR" sz="1800"/>
              <a:t>Electronique </a:t>
            </a:r>
            <a:r>
              <a:rPr lang="fr-FR" sz="1800">
                <a:sym typeface="Wingdings" pitchFamily="2" charset="2"/>
              </a:rPr>
              <a:t></a:t>
            </a:r>
            <a:r>
              <a:rPr lang="fr-FR" sz="1800"/>
              <a:t> Microélectronique</a:t>
            </a:r>
            <a:endParaRPr lang="fr-FR" sz="1800">
              <a:solidFill>
                <a:srgbClr val="000000"/>
              </a:solidFill>
            </a:endParaRPr>
          </a:p>
          <a:p>
            <a:pPr marL="2336800" lvl="4" indent="-508000">
              <a:buFont typeface="Wingdings" pitchFamily="2" charset="2"/>
              <a:buChar char="§"/>
              <a:defRPr/>
            </a:pPr>
            <a:r>
              <a:rPr lang="fr-FR" sz="1800"/>
              <a:t>Les standards d’instrumentation</a:t>
            </a:r>
          </a:p>
          <a:p>
            <a:pPr marL="2336800" lvl="4" indent="-508000">
              <a:spcAft>
                <a:spcPts val="600"/>
              </a:spcAft>
              <a:buFont typeface="Wingdings" pitchFamily="2" charset="2"/>
              <a:buChar char="§"/>
              <a:defRPr/>
            </a:pPr>
            <a:r>
              <a:rPr lang="fr-FR" sz="1800"/>
              <a:t>Les standards d’acquisition de données</a:t>
            </a:r>
          </a:p>
          <a:p>
            <a:pPr marL="812800" indent="-812800">
              <a:spcAft>
                <a:spcPts val="600"/>
              </a:spcAft>
              <a:defRPr/>
            </a:pPr>
            <a:r>
              <a:rPr lang="fr-FR" sz="2000"/>
              <a:t>	- Exemple de chaine d’acquisition en  physique nucléaire</a:t>
            </a:r>
          </a:p>
          <a:p>
            <a:pPr marL="812800" indent="-812800">
              <a:spcAft>
                <a:spcPts val="600"/>
              </a:spcAft>
              <a:defRPr/>
            </a:pPr>
            <a:r>
              <a:rPr lang="fr-FR" sz="2000"/>
              <a:t>	- Exemple de chaine d’acquisition en  physique des particules</a:t>
            </a:r>
            <a:endParaRPr lang="fr-FR" sz="1800"/>
          </a:p>
        </p:txBody>
      </p:sp>
      <p:sp>
        <p:nvSpPr>
          <p:cNvPr id="13"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668B5910-C571-4862-A558-2D3214EC470E}" type="slidenum">
              <a:rPr lang="fr-FR" sz="1200">
                <a:solidFill>
                  <a:schemeClr val="tx1">
                    <a:lumMod val="50000"/>
                    <a:lumOff val="50000"/>
                  </a:schemeClr>
                </a:solidFill>
              </a:rPr>
              <a:pPr algn="r">
                <a:defRPr/>
              </a:pPr>
              <a:t>70</a:t>
            </a:fld>
            <a:endParaRPr lang="fr-FR" sz="1200" dirty="0">
              <a:solidFill>
                <a:schemeClr val="tx1">
                  <a:lumMod val="50000"/>
                  <a:lumOff val="50000"/>
                </a:schemeClr>
              </a:solidFill>
            </a:endParaRPr>
          </a:p>
        </p:txBody>
      </p:sp>
      <p:sp>
        <p:nvSpPr>
          <p:cNvPr id="77829" name="Text Box 9"/>
          <p:cNvSpPr txBox="1">
            <a:spLocks noChangeArrowheads="1"/>
          </p:cNvSpPr>
          <p:nvPr/>
        </p:nvSpPr>
        <p:spPr bwMode="auto">
          <a:xfrm>
            <a:off x="0" y="6667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3200"/>
              <a:t>Cours n°3</a:t>
            </a:r>
          </a:p>
        </p:txBody>
      </p:sp>
      <p:sp>
        <p:nvSpPr>
          <p:cNvPr id="77830"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539750" y="188913"/>
            <a:ext cx="6121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Electronique Front-End Numérique</a:t>
            </a:r>
          </a:p>
        </p:txBody>
      </p:sp>
      <p:sp>
        <p:nvSpPr>
          <p:cNvPr id="78851" name="Text Box 29"/>
          <p:cNvSpPr txBox="1">
            <a:spLocks noChangeArrowheads="1"/>
          </p:cNvSpPr>
          <p:nvPr/>
        </p:nvSpPr>
        <p:spPr bwMode="auto">
          <a:xfrm>
            <a:off x="323850" y="836613"/>
            <a:ext cx="864076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a:t>Evolution des ADC en terme :</a:t>
            </a:r>
          </a:p>
          <a:p>
            <a:pPr eaLnBrk="1" hangingPunct="1">
              <a:spcBef>
                <a:spcPct val="50000"/>
              </a:spcBef>
            </a:pPr>
            <a:r>
              <a:rPr lang="fr-FR"/>
              <a:t>	</a:t>
            </a:r>
            <a:r>
              <a:rPr lang="fr-FR" sz="1800"/>
              <a:t>Fréquence d’échantillonnage</a:t>
            </a:r>
          </a:p>
          <a:p>
            <a:pPr eaLnBrk="1" hangingPunct="1">
              <a:spcBef>
                <a:spcPct val="50000"/>
              </a:spcBef>
            </a:pPr>
            <a:r>
              <a:rPr lang="fr-FR" sz="1800"/>
              <a:t>	Résolution </a:t>
            </a:r>
            <a:r>
              <a:rPr lang="fr-FR"/>
              <a:t>	</a:t>
            </a:r>
          </a:p>
        </p:txBody>
      </p:sp>
      <p:sp>
        <p:nvSpPr>
          <p:cNvPr id="78852" name="AutoShape 9"/>
          <p:cNvSpPr>
            <a:spLocks/>
          </p:cNvSpPr>
          <p:nvPr/>
        </p:nvSpPr>
        <p:spPr bwMode="auto">
          <a:xfrm>
            <a:off x="1116013" y="1412875"/>
            <a:ext cx="215900" cy="936625"/>
          </a:xfrm>
          <a:prstGeom prst="leftBrace">
            <a:avLst>
              <a:gd name="adj1" fmla="val 36152"/>
              <a:gd name="adj2" fmla="val 50000"/>
            </a:avLst>
          </a:prstGeom>
          <a:noFill/>
          <a:ln w="19050">
            <a:solidFill>
              <a:srgbClr val="DC6308"/>
            </a:solidFill>
            <a:round/>
            <a:headEnd/>
            <a:tailEnd/>
          </a:ln>
          <a:effectLst>
            <a:prstShdw prst="shdw17" dist="17961" dir="2700000">
              <a:srgbClr val="843B05"/>
            </a:prst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302090" name="AutoShape 10"/>
          <p:cNvSpPr>
            <a:spLocks noChangeArrowheads="1"/>
          </p:cNvSpPr>
          <p:nvPr/>
        </p:nvSpPr>
        <p:spPr bwMode="auto">
          <a:xfrm>
            <a:off x="611188" y="1844675"/>
            <a:ext cx="431800" cy="1079500"/>
          </a:xfrm>
          <a:prstGeom prst="curvedRightArrow">
            <a:avLst>
              <a:gd name="adj1" fmla="val 56736"/>
              <a:gd name="adj2" fmla="val 113449"/>
              <a:gd name="adj3" fmla="val 33333"/>
            </a:avLst>
          </a:prstGeom>
          <a:solidFill>
            <a:srgbClr val="DC6308"/>
          </a:solidFill>
          <a:ln>
            <a:noFill/>
          </a:ln>
          <a:effectLst>
            <a:prstShdw prst="shdw17" dist="17961" dir="2700000">
              <a:srgbClr val="843B05"/>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fr-FR" sz="1800">
              <a:solidFill>
                <a:srgbClr val="DC6308"/>
              </a:solidFill>
            </a:endParaRPr>
          </a:p>
        </p:txBody>
      </p:sp>
      <p:grpSp>
        <p:nvGrpSpPr>
          <p:cNvPr id="302109" name="Group 29"/>
          <p:cNvGrpSpPr>
            <a:grpSpLocks/>
          </p:cNvGrpSpPr>
          <p:nvPr/>
        </p:nvGrpSpPr>
        <p:grpSpPr bwMode="auto">
          <a:xfrm>
            <a:off x="1116013" y="2957513"/>
            <a:ext cx="7489825" cy="2416175"/>
            <a:chOff x="703" y="1971"/>
            <a:chExt cx="4718" cy="1522"/>
          </a:xfrm>
        </p:grpSpPr>
        <p:sp>
          <p:nvSpPr>
            <p:cNvPr id="78866" name="Text Box 279"/>
            <p:cNvSpPr txBox="1">
              <a:spLocks noChangeArrowheads="1"/>
            </p:cNvSpPr>
            <p:nvPr/>
          </p:nvSpPr>
          <p:spPr bwMode="auto">
            <a:xfrm>
              <a:off x="794" y="2024"/>
              <a:ext cx="4627"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solidFill>
                    <a:srgbClr val="009900"/>
                  </a:solidFill>
                </a:rPr>
                <a:t>Avantages : 	Flexibilité du traitement du signal </a:t>
              </a:r>
              <a:r>
                <a:rPr lang="fr-FR" sz="2000">
                  <a:solidFill>
                    <a:srgbClr val="009900"/>
                  </a:solidFill>
                  <a:sym typeface="Wingdings" pitchFamily="2" charset="2"/>
                </a:rPr>
                <a:t></a:t>
              </a:r>
              <a:r>
                <a:rPr lang="fr-FR" sz="2000">
                  <a:solidFill>
                    <a:srgbClr val="009900"/>
                  </a:solidFill>
                </a:rPr>
                <a:t> </a:t>
              </a:r>
            </a:p>
            <a:p>
              <a:pPr eaLnBrk="1" hangingPunct="1"/>
              <a:r>
                <a:rPr lang="fr-FR" sz="2000">
                  <a:solidFill>
                    <a:srgbClr val="009900"/>
                  </a:solidFill>
                </a:rPr>
                <a:t>		Possibilité d’analyser la forme du signal</a:t>
              </a:r>
            </a:p>
            <a:p>
              <a:pPr eaLnBrk="1" hangingPunct="1"/>
              <a:r>
                <a:rPr lang="fr-FR" sz="2000">
                  <a:solidFill>
                    <a:srgbClr val="009900"/>
                  </a:solidFill>
                </a:rPr>
                <a:t>		Fonctionnement sans trigger (tri off line)</a:t>
              </a:r>
              <a:r>
                <a:rPr lang="fr-FR">
                  <a:solidFill>
                    <a:srgbClr val="E40000"/>
                  </a:solidFill>
                </a:rPr>
                <a:t> </a:t>
              </a:r>
            </a:p>
          </p:txBody>
        </p:sp>
        <p:sp>
          <p:nvSpPr>
            <p:cNvPr id="78867" name="Text Box 279"/>
            <p:cNvSpPr txBox="1">
              <a:spLocks noChangeArrowheads="1"/>
            </p:cNvSpPr>
            <p:nvPr/>
          </p:nvSpPr>
          <p:spPr bwMode="auto">
            <a:xfrm>
              <a:off x="793" y="2659"/>
              <a:ext cx="4400"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solidFill>
                    <a:srgbClr val="F80000"/>
                  </a:solidFill>
                </a:rPr>
                <a:t>Inconvénients : Coût des ADC </a:t>
              </a:r>
              <a:r>
                <a:rPr lang="fr-FR" sz="2000">
                  <a:solidFill>
                    <a:srgbClr val="F80000"/>
                  </a:solidFill>
                  <a:sym typeface="Wingdings" pitchFamily="2" charset="2"/>
                </a:rPr>
                <a:t></a:t>
              </a:r>
              <a:r>
                <a:rPr lang="fr-FR" sz="2000">
                  <a:solidFill>
                    <a:srgbClr val="F80000"/>
                  </a:solidFill>
                </a:rPr>
                <a:t> </a:t>
              </a:r>
            </a:p>
            <a:p>
              <a:pPr eaLnBrk="1" hangingPunct="1"/>
              <a:r>
                <a:rPr lang="fr-FR" sz="2000">
                  <a:solidFill>
                    <a:srgbClr val="F80000"/>
                  </a:solidFill>
                </a:rPr>
                <a:t>		Consommation de puissance </a:t>
              </a:r>
              <a:r>
                <a:rPr lang="fr-FR" sz="2000">
                  <a:solidFill>
                    <a:srgbClr val="F80000"/>
                  </a:solidFill>
                  <a:sym typeface="Wingdings" pitchFamily="2" charset="2"/>
                </a:rPr>
                <a:t></a:t>
              </a:r>
              <a:r>
                <a:rPr lang="fr-FR" sz="2000"/>
                <a:t> </a:t>
              </a:r>
            </a:p>
            <a:p>
              <a:pPr eaLnBrk="1" hangingPunct="1"/>
              <a:r>
                <a:rPr lang="fr-FR" sz="2000"/>
                <a:t>		</a:t>
              </a:r>
              <a:r>
                <a:rPr lang="fr-FR" sz="2000">
                  <a:solidFill>
                    <a:srgbClr val="FF0000"/>
                  </a:solidFill>
                </a:rPr>
                <a:t>Quantité de données (stockage) </a:t>
              </a:r>
              <a:r>
                <a:rPr lang="fr-FR" sz="2000">
                  <a:solidFill>
                    <a:srgbClr val="F80000"/>
                  </a:solidFill>
                  <a:sym typeface="Wingdings" pitchFamily="2" charset="2"/>
                </a:rPr>
                <a:t></a:t>
              </a:r>
            </a:p>
            <a:p>
              <a:pPr eaLnBrk="1" hangingPunct="1"/>
              <a:r>
                <a:rPr lang="fr-FR" sz="2000">
                  <a:solidFill>
                    <a:srgbClr val="F80000"/>
                  </a:solidFill>
                  <a:sym typeface="Wingdings" pitchFamily="2" charset="2"/>
                </a:rPr>
                <a:t>		Complexité de mise en œuvre </a:t>
              </a:r>
            </a:p>
          </p:txBody>
        </p:sp>
        <p:sp>
          <p:nvSpPr>
            <p:cNvPr id="78868" name="Rectangle 11"/>
            <p:cNvSpPr>
              <a:spLocks noChangeArrowheads="1"/>
            </p:cNvSpPr>
            <p:nvPr/>
          </p:nvSpPr>
          <p:spPr bwMode="auto">
            <a:xfrm>
              <a:off x="703" y="1971"/>
              <a:ext cx="4581" cy="1504"/>
            </a:xfrm>
            <a:prstGeom prst="rect">
              <a:avLst/>
            </a:prstGeom>
            <a:noFill/>
            <a:ln w="9525">
              <a:solidFill>
                <a:srgbClr val="3333FF"/>
              </a:solidFill>
              <a:miter lim="800000"/>
              <a:headEnd/>
              <a:tailEnd/>
            </a:ln>
            <a:effectLst>
              <a:prstShdw prst="shdw17" dist="17961" dir="2700000">
                <a:srgbClr val="1F1F99"/>
              </a:prst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grpSp>
      <p:sp>
        <p:nvSpPr>
          <p:cNvPr id="302094" name="Text Box 29"/>
          <p:cNvSpPr txBox="1">
            <a:spLocks noChangeArrowheads="1"/>
          </p:cNvSpPr>
          <p:nvPr/>
        </p:nvSpPr>
        <p:spPr bwMode="auto">
          <a:xfrm>
            <a:off x="1187450" y="2492375"/>
            <a:ext cx="7956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rend possible la numérisation du signal au plus près du détecteur</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BDDAFA37-9AB9-42A7-999A-F52A358FA15B}" type="slidenum">
              <a:rPr lang="fr-FR" sz="1200">
                <a:solidFill>
                  <a:schemeClr val="tx1">
                    <a:lumMod val="50000"/>
                    <a:lumOff val="50000"/>
                  </a:schemeClr>
                </a:solidFill>
              </a:rPr>
              <a:pPr algn="r">
                <a:defRPr/>
              </a:pPr>
              <a:t>71</a:t>
            </a:fld>
            <a:endParaRPr lang="fr-FR" sz="1200" dirty="0">
              <a:solidFill>
                <a:schemeClr val="tx1">
                  <a:lumMod val="50000"/>
                  <a:lumOff val="50000"/>
                </a:schemeClr>
              </a:solidFill>
            </a:endParaRPr>
          </a:p>
        </p:txBody>
      </p:sp>
      <p:sp>
        <p:nvSpPr>
          <p:cNvPr id="7885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grpSp>
        <p:nvGrpSpPr>
          <p:cNvPr id="302102" name="Group 22"/>
          <p:cNvGrpSpPr>
            <a:grpSpLocks/>
          </p:cNvGrpSpPr>
          <p:nvPr/>
        </p:nvGrpSpPr>
        <p:grpSpPr bwMode="auto">
          <a:xfrm>
            <a:off x="6588125" y="692150"/>
            <a:ext cx="2449513" cy="936625"/>
            <a:chOff x="3111" y="1253"/>
            <a:chExt cx="1963" cy="590"/>
          </a:xfrm>
        </p:grpSpPr>
        <p:pic>
          <p:nvPicPr>
            <p:cNvPr id="78864"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 y="1253"/>
              <a:ext cx="549" cy="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65" name="Text Box 21"/>
            <p:cNvSpPr txBox="1">
              <a:spLocks noChangeArrowheads="1"/>
            </p:cNvSpPr>
            <p:nvPr/>
          </p:nvSpPr>
          <p:spPr bwMode="auto">
            <a:xfrm>
              <a:off x="3111" y="1254"/>
              <a:ext cx="1963" cy="213"/>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solidFill>
                    <a:srgbClr val="F80000"/>
                  </a:solidFill>
                </a:rPr>
                <a:t>C’est du très costaud!!!</a:t>
              </a:r>
            </a:p>
          </p:txBody>
        </p:sp>
      </p:grpSp>
      <p:sp>
        <p:nvSpPr>
          <p:cNvPr id="302104" name="Rectangle 24"/>
          <p:cNvSpPr>
            <a:spLocks noChangeArrowheads="1"/>
          </p:cNvSpPr>
          <p:nvPr/>
        </p:nvSpPr>
        <p:spPr bwMode="auto">
          <a:xfrm>
            <a:off x="4427538" y="1484313"/>
            <a:ext cx="3565525"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b="1"/>
              <a:t>Fe = 3,6 GHz </a:t>
            </a:r>
            <a:r>
              <a:rPr lang="fr-FR" sz="1800" b="1">
                <a:sym typeface="Wingdings" pitchFamily="2" charset="2"/>
              </a:rPr>
              <a:t></a:t>
            </a:r>
            <a:r>
              <a:rPr lang="fr-FR" sz="1800" b="1"/>
              <a:t> Te = 280 ps</a:t>
            </a:r>
            <a:endParaRPr lang="fr-FR" sz="1800"/>
          </a:p>
        </p:txBody>
      </p:sp>
      <p:sp>
        <p:nvSpPr>
          <p:cNvPr id="302106" name="Rectangle 26"/>
          <p:cNvSpPr>
            <a:spLocks noChangeArrowheads="1"/>
          </p:cNvSpPr>
          <p:nvPr/>
        </p:nvSpPr>
        <p:spPr bwMode="auto">
          <a:xfrm>
            <a:off x="5292725" y="1989138"/>
            <a:ext cx="979488"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spcBef>
                <a:spcPct val="50000"/>
              </a:spcBef>
            </a:pPr>
            <a:r>
              <a:rPr lang="fr-FR" sz="1800" b="1"/>
              <a:t>12 bits</a:t>
            </a:r>
            <a:endParaRPr lang="fr-FR" sz="1800"/>
          </a:p>
        </p:txBody>
      </p:sp>
      <p:grpSp>
        <p:nvGrpSpPr>
          <p:cNvPr id="302110" name="Group 30"/>
          <p:cNvGrpSpPr>
            <a:grpSpLocks/>
          </p:cNvGrpSpPr>
          <p:nvPr/>
        </p:nvGrpSpPr>
        <p:grpSpPr bwMode="auto">
          <a:xfrm>
            <a:off x="360363" y="5302250"/>
            <a:ext cx="8891587" cy="1006475"/>
            <a:chOff x="0" y="3339"/>
            <a:chExt cx="5601" cy="634"/>
          </a:xfrm>
        </p:grpSpPr>
        <p:sp>
          <p:nvSpPr>
            <p:cNvPr id="78862" name="Text Box 27"/>
            <p:cNvSpPr txBox="1">
              <a:spLocks noChangeArrowheads="1"/>
            </p:cNvSpPr>
            <p:nvPr/>
          </p:nvSpPr>
          <p:spPr bwMode="auto">
            <a:xfrm>
              <a:off x="0" y="3339"/>
              <a:ext cx="156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Exemples récents:</a:t>
              </a:r>
              <a:r>
                <a:rPr lang="fr-FR"/>
                <a:t> </a:t>
              </a:r>
            </a:p>
          </p:txBody>
        </p:sp>
        <p:sp>
          <p:nvSpPr>
            <p:cNvPr id="78863" name="Text Box 28"/>
            <p:cNvSpPr txBox="1">
              <a:spLocks noChangeArrowheads="1"/>
            </p:cNvSpPr>
            <p:nvPr/>
          </p:nvSpPr>
          <p:spPr bwMode="auto">
            <a:xfrm>
              <a:off x="113" y="3566"/>
              <a:ext cx="5488" cy="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dirty="0"/>
                <a:t>ADC12D1800 (TI): 12 bits, 3,6GHz, pipeline, LVDS, </a:t>
              </a:r>
              <a:r>
                <a:rPr lang="fr-FR" sz="1800" dirty="0" smtClean="0"/>
                <a:t>4.1W</a:t>
              </a:r>
              <a:r>
                <a:rPr lang="fr-FR" sz="1800" dirty="0"/>
                <a:t>, </a:t>
              </a:r>
              <a:r>
                <a:rPr lang="fr-FR" sz="1800" b="1" dirty="0">
                  <a:solidFill>
                    <a:srgbClr val="FF0000"/>
                  </a:solidFill>
                </a:rPr>
                <a:t>2500 US$/100u</a:t>
              </a:r>
              <a:r>
                <a:rPr lang="fr-FR" sz="1800" dirty="0"/>
                <a:t> ADS5400 (TI): 12 bits, 1GHz, pipeline, LVDS, 2.2W, </a:t>
              </a:r>
              <a:r>
                <a:rPr lang="fr-FR" sz="1800" b="1" dirty="0">
                  <a:solidFill>
                    <a:srgbClr val="FF0000"/>
                  </a:solidFill>
                </a:rPr>
                <a:t>775 US$/100u</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02104"/>
                                        </p:tgtEl>
                                        <p:attrNameLst>
                                          <p:attrName>style.visibility</p:attrName>
                                        </p:attrNameLst>
                                      </p:cBhvr>
                                      <p:to>
                                        <p:strVal val="visible"/>
                                      </p:to>
                                    </p:set>
                                    <p:anim calcmode="lin" valueType="num">
                                      <p:cBhvr>
                                        <p:cTn id="7" dur="500" fill="hold"/>
                                        <p:tgtEl>
                                          <p:spTgt spid="302104"/>
                                        </p:tgtEl>
                                        <p:attrNameLst>
                                          <p:attrName>ppt_w</p:attrName>
                                        </p:attrNameLst>
                                      </p:cBhvr>
                                      <p:tavLst>
                                        <p:tav tm="0">
                                          <p:val>
                                            <p:fltVal val="0"/>
                                          </p:val>
                                        </p:tav>
                                        <p:tav tm="100000">
                                          <p:val>
                                            <p:strVal val="#ppt_w"/>
                                          </p:val>
                                        </p:tav>
                                      </p:tavLst>
                                    </p:anim>
                                    <p:anim calcmode="lin" valueType="num">
                                      <p:cBhvr>
                                        <p:cTn id="8" dur="500" fill="hold"/>
                                        <p:tgtEl>
                                          <p:spTgt spid="302104"/>
                                        </p:tgtEl>
                                        <p:attrNameLst>
                                          <p:attrName>ppt_h</p:attrName>
                                        </p:attrNameLst>
                                      </p:cBhvr>
                                      <p:tavLst>
                                        <p:tav tm="0">
                                          <p:val>
                                            <p:fltVal val="0"/>
                                          </p:val>
                                        </p:tav>
                                        <p:tav tm="100000">
                                          <p:val>
                                            <p:strVal val="#ppt_h"/>
                                          </p:val>
                                        </p:tav>
                                      </p:tavLst>
                                    </p:anim>
                                    <p:animEffect transition="in" filter="fade">
                                      <p:cBhvr>
                                        <p:cTn id="9" dur="500"/>
                                        <p:tgtEl>
                                          <p:spTgt spid="30210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02106"/>
                                        </p:tgtEl>
                                        <p:attrNameLst>
                                          <p:attrName>style.visibility</p:attrName>
                                        </p:attrNameLst>
                                      </p:cBhvr>
                                      <p:to>
                                        <p:strVal val="visible"/>
                                      </p:to>
                                    </p:set>
                                    <p:anim calcmode="lin" valueType="num">
                                      <p:cBhvr>
                                        <p:cTn id="12" dur="500" fill="hold"/>
                                        <p:tgtEl>
                                          <p:spTgt spid="302106"/>
                                        </p:tgtEl>
                                        <p:attrNameLst>
                                          <p:attrName>ppt_w</p:attrName>
                                        </p:attrNameLst>
                                      </p:cBhvr>
                                      <p:tavLst>
                                        <p:tav tm="0">
                                          <p:val>
                                            <p:fltVal val="0"/>
                                          </p:val>
                                        </p:tav>
                                        <p:tav tm="100000">
                                          <p:val>
                                            <p:strVal val="#ppt_w"/>
                                          </p:val>
                                        </p:tav>
                                      </p:tavLst>
                                    </p:anim>
                                    <p:anim calcmode="lin" valueType="num">
                                      <p:cBhvr>
                                        <p:cTn id="13" dur="500" fill="hold"/>
                                        <p:tgtEl>
                                          <p:spTgt spid="302106"/>
                                        </p:tgtEl>
                                        <p:attrNameLst>
                                          <p:attrName>ppt_h</p:attrName>
                                        </p:attrNameLst>
                                      </p:cBhvr>
                                      <p:tavLst>
                                        <p:tav tm="0">
                                          <p:val>
                                            <p:fltVal val="0"/>
                                          </p:val>
                                        </p:tav>
                                        <p:tav tm="100000">
                                          <p:val>
                                            <p:strVal val="#ppt_h"/>
                                          </p:val>
                                        </p:tav>
                                      </p:tavLst>
                                    </p:anim>
                                    <p:animEffect transition="in" filter="fade">
                                      <p:cBhvr>
                                        <p:cTn id="14" dur="500"/>
                                        <p:tgtEl>
                                          <p:spTgt spid="302106"/>
                                        </p:tgtEl>
                                      </p:cBhvr>
                                    </p:animEffect>
                                  </p:childTnLst>
                                </p:cTn>
                              </p:par>
                            </p:childTnLst>
                          </p:cTn>
                        </p:par>
                        <p:par>
                          <p:cTn id="15" fill="hold" nodeType="afterGroup">
                            <p:stCondLst>
                              <p:cond delay="500"/>
                            </p:stCondLst>
                            <p:childTnLst>
                              <p:par>
                                <p:cTn id="16" presetID="53" presetClass="entr" presetSubtype="0" fill="hold" nodeType="afterEffect">
                                  <p:stCondLst>
                                    <p:cond delay="0"/>
                                  </p:stCondLst>
                                  <p:childTnLst>
                                    <p:set>
                                      <p:cBhvr>
                                        <p:cTn id="17" dur="1" fill="hold">
                                          <p:stCondLst>
                                            <p:cond delay="0"/>
                                          </p:stCondLst>
                                        </p:cTn>
                                        <p:tgtEl>
                                          <p:spTgt spid="302102"/>
                                        </p:tgtEl>
                                        <p:attrNameLst>
                                          <p:attrName>style.visibility</p:attrName>
                                        </p:attrNameLst>
                                      </p:cBhvr>
                                      <p:to>
                                        <p:strVal val="visible"/>
                                      </p:to>
                                    </p:set>
                                    <p:anim calcmode="lin" valueType="num">
                                      <p:cBhvr>
                                        <p:cTn id="18" dur="2000" fill="hold"/>
                                        <p:tgtEl>
                                          <p:spTgt spid="302102"/>
                                        </p:tgtEl>
                                        <p:attrNameLst>
                                          <p:attrName>ppt_w</p:attrName>
                                        </p:attrNameLst>
                                      </p:cBhvr>
                                      <p:tavLst>
                                        <p:tav tm="0">
                                          <p:val>
                                            <p:fltVal val="0"/>
                                          </p:val>
                                        </p:tav>
                                        <p:tav tm="100000">
                                          <p:val>
                                            <p:strVal val="#ppt_w"/>
                                          </p:val>
                                        </p:tav>
                                      </p:tavLst>
                                    </p:anim>
                                    <p:anim calcmode="lin" valueType="num">
                                      <p:cBhvr>
                                        <p:cTn id="19" dur="2000" fill="hold"/>
                                        <p:tgtEl>
                                          <p:spTgt spid="302102"/>
                                        </p:tgtEl>
                                        <p:attrNameLst>
                                          <p:attrName>ppt_h</p:attrName>
                                        </p:attrNameLst>
                                      </p:cBhvr>
                                      <p:tavLst>
                                        <p:tav tm="0">
                                          <p:val>
                                            <p:fltVal val="0"/>
                                          </p:val>
                                        </p:tav>
                                        <p:tav tm="100000">
                                          <p:val>
                                            <p:strVal val="#ppt_h"/>
                                          </p:val>
                                        </p:tav>
                                      </p:tavLst>
                                    </p:anim>
                                    <p:animEffect transition="in" filter="fade">
                                      <p:cBhvr>
                                        <p:cTn id="20" dur="2000"/>
                                        <p:tgtEl>
                                          <p:spTgt spid="30210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302090"/>
                                        </p:tgtEl>
                                        <p:attrNameLst>
                                          <p:attrName>style.visibility</p:attrName>
                                        </p:attrNameLst>
                                      </p:cBhvr>
                                      <p:to>
                                        <p:strVal val="visible"/>
                                      </p:to>
                                    </p:set>
                                    <p:anim calcmode="lin" valueType="num">
                                      <p:cBhvr>
                                        <p:cTn id="25" dur="500" fill="hold"/>
                                        <p:tgtEl>
                                          <p:spTgt spid="302090"/>
                                        </p:tgtEl>
                                        <p:attrNameLst>
                                          <p:attrName>ppt_w</p:attrName>
                                        </p:attrNameLst>
                                      </p:cBhvr>
                                      <p:tavLst>
                                        <p:tav tm="0">
                                          <p:val>
                                            <p:fltVal val="0"/>
                                          </p:val>
                                        </p:tav>
                                        <p:tav tm="100000">
                                          <p:val>
                                            <p:strVal val="#ppt_w"/>
                                          </p:val>
                                        </p:tav>
                                      </p:tavLst>
                                    </p:anim>
                                    <p:anim calcmode="lin" valueType="num">
                                      <p:cBhvr>
                                        <p:cTn id="26" dur="500" fill="hold"/>
                                        <p:tgtEl>
                                          <p:spTgt spid="302090"/>
                                        </p:tgtEl>
                                        <p:attrNameLst>
                                          <p:attrName>ppt_h</p:attrName>
                                        </p:attrNameLst>
                                      </p:cBhvr>
                                      <p:tavLst>
                                        <p:tav tm="0">
                                          <p:val>
                                            <p:fltVal val="0"/>
                                          </p:val>
                                        </p:tav>
                                        <p:tav tm="100000">
                                          <p:val>
                                            <p:strVal val="#ppt_h"/>
                                          </p:val>
                                        </p:tav>
                                      </p:tavLst>
                                    </p:anim>
                                    <p:animEffect transition="in" filter="fade">
                                      <p:cBhvr>
                                        <p:cTn id="27" dur="500"/>
                                        <p:tgtEl>
                                          <p:spTgt spid="302090"/>
                                        </p:tgtEl>
                                      </p:cBhvr>
                                    </p:animEffect>
                                  </p:childTnLst>
                                </p:cTn>
                              </p:par>
                              <p:par>
                                <p:cTn id="28" presetID="53" presetClass="entr" presetSubtype="0" fill="hold" grpId="0" nodeType="withEffect">
                                  <p:stCondLst>
                                    <p:cond delay="0"/>
                                  </p:stCondLst>
                                  <p:childTnLst>
                                    <p:set>
                                      <p:cBhvr>
                                        <p:cTn id="29" dur="1" fill="hold">
                                          <p:stCondLst>
                                            <p:cond delay="0"/>
                                          </p:stCondLst>
                                        </p:cTn>
                                        <p:tgtEl>
                                          <p:spTgt spid="302094"/>
                                        </p:tgtEl>
                                        <p:attrNameLst>
                                          <p:attrName>style.visibility</p:attrName>
                                        </p:attrNameLst>
                                      </p:cBhvr>
                                      <p:to>
                                        <p:strVal val="visible"/>
                                      </p:to>
                                    </p:set>
                                    <p:anim calcmode="lin" valueType="num">
                                      <p:cBhvr>
                                        <p:cTn id="30" dur="500" fill="hold"/>
                                        <p:tgtEl>
                                          <p:spTgt spid="302094"/>
                                        </p:tgtEl>
                                        <p:attrNameLst>
                                          <p:attrName>ppt_w</p:attrName>
                                        </p:attrNameLst>
                                      </p:cBhvr>
                                      <p:tavLst>
                                        <p:tav tm="0">
                                          <p:val>
                                            <p:fltVal val="0"/>
                                          </p:val>
                                        </p:tav>
                                        <p:tav tm="100000">
                                          <p:val>
                                            <p:strVal val="#ppt_w"/>
                                          </p:val>
                                        </p:tav>
                                      </p:tavLst>
                                    </p:anim>
                                    <p:anim calcmode="lin" valueType="num">
                                      <p:cBhvr>
                                        <p:cTn id="31" dur="500" fill="hold"/>
                                        <p:tgtEl>
                                          <p:spTgt spid="302094"/>
                                        </p:tgtEl>
                                        <p:attrNameLst>
                                          <p:attrName>ppt_h</p:attrName>
                                        </p:attrNameLst>
                                      </p:cBhvr>
                                      <p:tavLst>
                                        <p:tav tm="0">
                                          <p:val>
                                            <p:fltVal val="0"/>
                                          </p:val>
                                        </p:tav>
                                        <p:tav tm="100000">
                                          <p:val>
                                            <p:strVal val="#ppt_h"/>
                                          </p:val>
                                        </p:tav>
                                      </p:tavLst>
                                    </p:anim>
                                    <p:animEffect transition="in" filter="fade">
                                      <p:cBhvr>
                                        <p:cTn id="32" dur="500"/>
                                        <p:tgtEl>
                                          <p:spTgt spid="30209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nodeType="clickEffect">
                                  <p:stCondLst>
                                    <p:cond delay="0"/>
                                  </p:stCondLst>
                                  <p:childTnLst>
                                    <p:set>
                                      <p:cBhvr>
                                        <p:cTn id="36" dur="1" fill="hold">
                                          <p:stCondLst>
                                            <p:cond delay="0"/>
                                          </p:stCondLst>
                                        </p:cTn>
                                        <p:tgtEl>
                                          <p:spTgt spid="302109"/>
                                        </p:tgtEl>
                                        <p:attrNameLst>
                                          <p:attrName>style.visibility</p:attrName>
                                        </p:attrNameLst>
                                      </p:cBhvr>
                                      <p:to>
                                        <p:strVal val="visible"/>
                                      </p:to>
                                    </p:set>
                                    <p:anim calcmode="lin" valueType="num">
                                      <p:cBhvr>
                                        <p:cTn id="37" dur="1000" fill="hold"/>
                                        <p:tgtEl>
                                          <p:spTgt spid="302109"/>
                                        </p:tgtEl>
                                        <p:attrNameLst>
                                          <p:attrName>ppt_w</p:attrName>
                                        </p:attrNameLst>
                                      </p:cBhvr>
                                      <p:tavLst>
                                        <p:tav tm="0">
                                          <p:val>
                                            <p:fltVal val="0"/>
                                          </p:val>
                                        </p:tav>
                                        <p:tav tm="100000">
                                          <p:val>
                                            <p:strVal val="#ppt_w"/>
                                          </p:val>
                                        </p:tav>
                                      </p:tavLst>
                                    </p:anim>
                                    <p:anim calcmode="lin" valueType="num">
                                      <p:cBhvr>
                                        <p:cTn id="38" dur="1000" fill="hold"/>
                                        <p:tgtEl>
                                          <p:spTgt spid="302109"/>
                                        </p:tgtEl>
                                        <p:attrNameLst>
                                          <p:attrName>ppt_h</p:attrName>
                                        </p:attrNameLst>
                                      </p:cBhvr>
                                      <p:tavLst>
                                        <p:tav tm="0">
                                          <p:val>
                                            <p:fltVal val="0"/>
                                          </p:val>
                                        </p:tav>
                                        <p:tav tm="100000">
                                          <p:val>
                                            <p:strVal val="#ppt_h"/>
                                          </p:val>
                                        </p:tav>
                                      </p:tavLst>
                                    </p:anim>
                                    <p:animEffect transition="in" filter="fade">
                                      <p:cBhvr>
                                        <p:cTn id="39" dur="1000"/>
                                        <p:tgtEl>
                                          <p:spTgt spid="30210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3" presetClass="entr" presetSubtype="0" fill="hold" nodeType="clickEffect">
                                  <p:stCondLst>
                                    <p:cond delay="0"/>
                                  </p:stCondLst>
                                  <p:childTnLst>
                                    <p:set>
                                      <p:cBhvr>
                                        <p:cTn id="43" dur="1" fill="hold">
                                          <p:stCondLst>
                                            <p:cond delay="0"/>
                                          </p:stCondLst>
                                        </p:cTn>
                                        <p:tgtEl>
                                          <p:spTgt spid="302110"/>
                                        </p:tgtEl>
                                        <p:attrNameLst>
                                          <p:attrName>style.visibility</p:attrName>
                                        </p:attrNameLst>
                                      </p:cBhvr>
                                      <p:to>
                                        <p:strVal val="visible"/>
                                      </p:to>
                                    </p:set>
                                    <p:anim calcmode="lin" valueType="num">
                                      <p:cBhvr>
                                        <p:cTn id="44" dur="500" fill="hold"/>
                                        <p:tgtEl>
                                          <p:spTgt spid="302110"/>
                                        </p:tgtEl>
                                        <p:attrNameLst>
                                          <p:attrName>ppt_w</p:attrName>
                                        </p:attrNameLst>
                                      </p:cBhvr>
                                      <p:tavLst>
                                        <p:tav tm="0">
                                          <p:val>
                                            <p:fltVal val="0"/>
                                          </p:val>
                                        </p:tav>
                                        <p:tav tm="100000">
                                          <p:val>
                                            <p:strVal val="#ppt_w"/>
                                          </p:val>
                                        </p:tav>
                                      </p:tavLst>
                                    </p:anim>
                                    <p:anim calcmode="lin" valueType="num">
                                      <p:cBhvr>
                                        <p:cTn id="45" dur="500" fill="hold"/>
                                        <p:tgtEl>
                                          <p:spTgt spid="302110"/>
                                        </p:tgtEl>
                                        <p:attrNameLst>
                                          <p:attrName>ppt_h</p:attrName>
                                        </p:attrNameLst>
                                      </p:cBhvr>
                                      <p:tavLst>
                                        <p:tav tm="0">
                                          <p:val>
                                            <p:fltVal val="0"/>
                                          </p:val>
                                        </p:tav>
                                        <p:tav tm="100000">
                                          <p:val>
                                            <p:strVal val="#ppt_h"/>
                                          </p:val>
                                        </p:tav>
                                      </p:tavLst>
                                    </p:anim>
                                    <p:animEffect transition="in" filter="fade">
                                      <p:cBhvr>
                                        <p:cTn id="46" dur="500"/>
                                        <p:tgtEl>
                                          <p:spTgt spid="302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90" grpId="0" animBg="1"/>
      <p:bldP spid="302094" grpId="0"/>
      <p:bldP spid="302104" grpId="0"/>
      <p:bldP spid="30210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50825" y="260350"/>
            <a:ext cx="612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Electronique Front-End Numérique</a:t>
            </a:r>
          </a:p>
        </p:txBody>
      </p:sp>
      <p:grpSp>
        <p:nvGrpSpPr>
          <p:cNvPr id="304214" name="Group 86"/>
          <p:cNvGrpSpPr>
            <a:grpSpLocks/>
          </p:cNvGrpSpPr>
          <p:nvPr/>
        </p:nvGrpSpPr>
        <p:grpSpPr bwMode="auto">
          <a:xfrm>
            <a:off x="74613" y="2205038"/>
            <a:ext cx="9175750" cy="2295525"/>
            <a:chOff x="47" y="1480"/>
            <a:chExt cx="5780" cy="1723"/>
          </a:xfrm>
        </p:grpSpPr>
        <p:sp>
          <p:nvSpPr>
            <p:cNvPr id="79887" name="Rectangle 130" descr="50 %"/>
            <p:cNvSpPr>
              <a:spLocks noChangeArrowheads="1"/>
            </p:cNvSpPr>
            <p:nvPr/>
          </p:nvSpPr>
          <p:spPr bwMode="auto">
            <a:xfrm>
              <a:off x="2925" y="1706"/>
              <a:ext cx="2369" cy="1497"/>
            </a:xfrm>
            <a:prstGeom prst="rect">
              <a:avLst/>
            </a:prstGeom>
            <a:pattFill prst="pct50">
              <a:fgClr>
                <a:schemeClr val="folHlink"/>
              </a:fgClr>
              <a:bgClr>
                <a:srgbClr val="FFFFFF"/>
              </a:bgClr>
            </a:pattFill>
            <a:ln w="9525">
              <a:solidFill>
                <a:srgbClr val="009900"/>
              </a:solidFill>
              <a:miter lim="800000"/>
              <a:headEnd/>
              <a:tailEnd/>
            </a:ln>
          </p:spPr>
          <p:txBody>
            <a:bodyPr wrap="none" anchor="ctr"/>
            <a:lstStyle/>
            <a:p>
              <a:endParaRPr lang="fr-FR" sz="1800"/>
            </a:p>
          </p:txBody>
        </p:sp>
        <p:sp>
          <p:nvSpPr>
            <p:cNvPr id="79888" name="Text Box 151"/>
            <p:cNvSpPr txBox="1">
              <a:spLocks noChangeArrowheads="1"/>
            </p:cNvSpPr>
            <p:nvPr/>
          </p:nvSpPr>
          <p:spPr bwMode="auto">
            <a:xfrm>
              <a:off x="3619" y="2523"/>
              <a:ext cx="449" cy="250"/>
            </a:xfrm>
            <a:prstGeom prst="rect">
              <a:avLst/>
            </a:prstGeom>
            <a:gradFill rotWithShape="1">
              <a:gsLst>
                <a:gs pos="0">
                  <a:srgbClr val="33CC33"/>
                </a:gs>
                <a:gs pos="50000">
                  <a:srgbClr val="185E18"/>
                </a:gs>
                <a:gs pos="100000">
                  <a:srgbClr val="33CC3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solidFill>
                    <a:schemeClr val="bg1"/>
                  </a:solidFill>
                </a:rPr>
                <a:t>Horloge</a:t>
              </a:r>
            </a:p>
            <a:p>
              <a:pPr eaLnBrk="1" hangingPunct="1"/>
              <a:r>
                <a:rPr lang="fr-FR" sz="1000">
                  <a:solidFill>
                    <a:schemeClr val="bg1"/>
                  </a:solidFill>
                </a:rPr>
                <a:t>100 MHz</a:t>
              </a:r>
            </a:p>
          </p:txBody>
        </p:sp>
        <p:sp>
          <p:nvSpPr>
            <p:cNvPr id="79889" name="AutoShape 198"/>
            <p:cNvSpPr>
              <a:spLocks noChangeArrowheads="1"/>
            </p:cNvSpPr>
            <p:nvPr/>
          </p:nvSpPr>
          <p:spPr bwMode="auto">
            <a:xfrm rot="5400000">
              <a:off x="3701" y="1969"/>
              <a:ext cx="290" cy="36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69 w 21600"/>
                <a:gd name="T13" fmla="*/ 4522 h 21600"/>
                <a:gd name="T14" fmla="*/ 17131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FFFF00"/>
                </a:gs>
                <a:gs pos="100000">
                  <a:srgbClr val="767600"/>
                </a:gs>
              </a:gsLst>
              <a:path path="rect">
                <a:fillToRect l="50000" t="50000" r="50000" b="50000"/>
              </a:path>
            </a:gradFill>
            <a:ln w="9525">
              <a:solidFill>
                <a:schemeClr val="tx1"/>
              </a:solidFill>
              <a:miter lim="800000"/>
              <a:headEnd/>
              <a:tailEnd/>
            </a:ln>
          </p:spPr>
          <p:txBody>
            <a:bodyPr rot="10800000" vert="eaVert" wrap="none" anchor="ctr"/>
            <a:lstStyle/>
            <a:p>
              <a:endParaRPr lang="fr-FR"/>
            </a:p>
          </p:txBody>
        </p:sp>
        <p:sp>
          <p:nvSpPr>
            <p:cNvPr id="79890" name="Line 141"/>
            <p:cNvSpPr>
              <a:spLocks noChangeShapeType="1"/>
            </p:cNvSpPr>
            <p:nvPr/>
          </p:nvSpPr>
          <p:spPr bwMode="auto">
            <a:xfrm>
              <a:off x="2925" y="2150"/>
              <a:ext cx="7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891" name="Rectangle 142"/>
            <p:cNvSpPr>
              <a:spLocks noChangeArrowheads="1"/>
            </p:cNvSpPr>
            <p:nvPr/>
          </p:nvSpPr>
          <p:spPr bwMode="auto">
            <a:xfrm>
              <a:off x="4241" y="2004"/>
              <a:ext cx="827" cy="1067"/>
            </a:xfrm>
            <a:prstGeom prst="rect">
              <a:avLst/>
            </a:prstGeom>
            <a:gradFill rotWithShape="1">
              <a:gsLst>
                <a:gs pos="0">
                  <a:srgbClr val="E40000"/>
                </a:gs>
                <a:gs pos="100000">
                  <a:srgbClr val="6A0000"/>
                </a:gs>
              </a:gsLst>
              <a:path path="shape">
                <a:fillToRect l="50000" t="50000" r="50000" b="50000"/>
              </a:path>
            </a:gradFill>
            <a:ln w="9525">
              <a:solidFill>
                <a:schemeClr val="tx1"/>
              </a:solidFill>
              <a:miter lim="800000"/>
              <a:headEnd/>
              <a:tailEnd/>
            </a:ln>
          </p:spPr>
          <p:txBody>
            <a:bodyPr wrap="none" anchor="ctr"/>
            <a:lstStyle/>
            <a:p>
              <a:endParaRPr lang="fr-FR" sz="1800"/>
            </a:p>
          </p:txBody>
        </p:sp>
        <p:sp>
          <p:nvSpPr>
            <p:cNvPr id="79892" name="Line 145"/>
            <p:cNvSpPr>
              <a:spLocks noChangeShapeType="1"/>
            </p:cNvSpPr>
            <p:nvPr/>
          </p:nvSpPr>
          <p:spPr bwMode="auto">
            <a:xfrm>
              <a:off x="4018" y="2140"/>
              <a:ext cx="2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893" name="Rectangle 150"/>
            <p:cNvSpPr>
              <a:spLocks noChangeArrowheads="1"/>
            </p:cNvSpPr>
            <p:nvPr/>
          </p:nvSpPr>
          <p:spPr bwMode="auto">
            <a:xfrm>
              <a:off x="3619" y="2514"/>
              <a:ext cx="453" cy="27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79894" name="Text Box 152"/>
            <p:cNvSpPr txBox="1">
              <a:spLocks noChangeArrowheads="1"/>
            </p:cNvSpPr>
            <p:nvPr/>
          </p:nvSpPr>
          <p:spPr bwMode="auto">
            <a:xfrm>
              <a:off x="4434" y="2016"/>
              <a:ext cx="47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chemeClr val="bg1"/>
                  </a:solidFill>
                </a:rPr>
                <a:t>Filtrage</a:t>
              </a:r>
            </a:p>
          </p:txBody>
        </p:sp>
        <p:sp>
          <p:nvSpPr>
            <p:cNvPr id="79895" name="Text Box 153"/>
            <p:cNvSpPr txBox="1">
              <a:spLocks noChangeArrowheads="1"/>
            </p:cNvSpPr>
            <p:nvPr/>
          </p:nvSpPr>
          <p:spPr bwMode="auto">
            <a:xfrm>
              <a:off x="4377" y="2568"/>
              <a:ext cx="5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chemeClr val="bg1"/>
                  </a:solidFill>
                </a:rPr>
                <a:t>Datation</a:t>
              </a:r>
            </a:p>
          </p:txBody>
        </p:sp>
        <p:sp>
          <p:nvSpPr>
            <p:cNvPr id="79896" name="Line 155"/>
            <p:cNvSpPr>
              <a:spLocks noChangeShapeType="1"/>
            </p:cNvSpPr>
            <p:nvPr/>
          </p:nvSpPr>
          <p:spPr bwMode="auto">
            <a:xfrm flipV="1">
              <a:off x="3844" y="2251"/>
              <a:ext cx="1"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9897" name="Line 157"/>
            <p:cNvSpPr>
              <a:spLocks noChangeShapeType="1"/>
            </p:cNvSpPr>
            <p:nvPr/>
          </p:nvSpPr>
          <p:spPr bwMode="auto">
            <a:xfrm>
              <a:off x="5067" y="2553"/>
              <a:ext cx="600" cy="0"/>
            </a:xfrm>
            <a:prstGeom prst="line">
              <a:avLst/>
            </a:prstGeom>
            <a:noFill/>
            <a:ln w="1143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9898" name="Text Box 164"/>
            <p:cNvSpPr txBox="1">
              <a:spLocks noChangeArrowheads="1"/>
            </p:cNvSpPr>
            <p:nvPr/>
          </p:nvSpPr>
          <p:spPr bwMode="auto">
            <a:xfrm>
              <a:off x="4422" y="1817"/>
              <a:ext cx="48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FPGA</a:t>
              </a:r>
            </a:p>
          </p:txBody>
        </p:sp>
        <p:sp>
          <p:nvSpPr>
            <p:cNvPr id="79899" name="Line 165"/>
            <p:cNvSpPr>
              <a:spLocks noChangeShapeType="1"/>
            </p:cNvSpPr>
            <p:nvPr/>
          </p:nvSpPr>
          <p:spPr bwMode="auto">
            <a:xfrm>
              <a:off x="4251" y="2185"/>
              <a:ext cx="8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00" name="Line 166"/>
            <p:cNvSpPr>
              <a:spLocks noChangeShapeType="1"/>
            </p:cNvSpPr>
            <p:nvPr/>
          </p:nvSpPr>
          <p:spPr bwMode="auto">
            <a:xfrm>
              <a:off x="4241" y="2750"/>
              <a:ext cx="8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01" name="Oval 168"/>
            <p:cNvSpPr>
              <a:spLocks noChangeArrowheads="1"/>
            </p:cNvSpPr>
            <p:nvPr/>
          </p:nvSpPr>
          <p:spPr bwMode="auto">
            <a:xfrm>
              <a:off x="658" y="2231"/>
              <a:ext cx="90" cy="544"/>
            </a:xfrm>
            <a:prstGeom prst="ellipse">
              <a:avLst/>
            </a:prstGeom>
            <a:gradFill rotWithShape="1">
              <a:gsLst>
                <a:gs pos="0">
                  <a:srgbClr val="E40000"/>
                </a:gs>
                <a:gs pos="100000">
                  <a:srgbClr val="6A0000"/>
                </a:gs>
              </a:gsLst>
              <a:lin ang="0" scaled="1"/>
            </a:gradFill>
            <a:ln w="9525">
              <a:solidFill>
                <a:schemeClr val="tx1"/>
              </a:solidFill>
              <a:round/>
              <a:headEnd/>
              <a:tailEnd/>
            </a:ln>
          </p:spPr>
          <p:txBody>
            <a:bodyPr wrap="none" anchor="ctr"/>
            <a:lstStyle/>
            <a:p>
              <a:endParaRPr lang="fr-FR" sz="1800"/>
            </a:p>
          </p:txBody>
        </p:sp>
        <p:sp>
          <p:nvSpPr>
            <p:cNvPr id="79902" name="Line 169"/>
            <p:cNvSpPr>
              <a:spLocks noChangeShapeType="1"/>
            </p:cNvSpPr>
            <p:nvPr/>
          </p:nvSpPr>
          <p:spPr bwMode="auto">
            <a:xfrm flipV="1">
              <a:off x="748" y="2231"/>
              <a:ext cx="409" cy="318"/>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79903" name="Line 170"/>
            <p:cNvSpPr>
              <a:spLocks noChangeShapeType="1"/>
            </p:cNvSpPr>
            <p:nvPr/>
          </p:nvSpPr>
          <p:spPr bwMode="auto">
            <a:xfrm>
              <a:off x="748" y="2503"/>
              <a:ext cx="635" cy="136"/>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79904" name="Line 171"/>
            <p:cNvSpPr>
              <a:spLocks noChangeShapeType="1"/>
            </p:cNvSpPr>
            <p:nvPr/>
          </p:nvSpPr>
          <p:spPr bwMode="auto">
            <a:xfrm>
              <a:off x="794" y="2503"/>
              <a:ext cx="998" cy="0"/>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79905" name="Line 172"/>
            <p:cNvSpPr>
              <a:spLocks noChangeShapeType="1"/>
            </p:cNvSpPr>
            <p:nvPr/>
          </p:nvSpPr>
          <p:spPr bwMode="auto">
            <a:xfrm>
              <a:off x="748" y="2503"/>
              <a:ext cx="363" cy="499"/>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79906" name="Line 173"/>
            <p:cNvSpPr>
              <a:spLocks noChangeShapeType="1"/>
            </p:cNvSpPr>
            <p:nvPr/>
          </p:nvSpPr>
          <p:spPr bwMode="auto">
            <a:xfrm flipH="1" flipV="1">
              <a:off x="567" y="2367"/>
              <a:ext cx="91" cy="136"/>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79907" name="Line 174"/>
            <p:cNvSpPr>
              <a:spLocks noChangeShapeType="1"/>
            </p:cNvSpPr>
            <p:nvPr/>
          </p:nvSpPr>
          <p:spPr bwMode="auto">
            <a:xfrm flipH="1">
              <a:off x="431" y="2503"/>
              <a:ext cx="227" cy="90"/>
            </a:xfrm>
            <a:prstGeom prst="line">
              <a:avLst/>
            </a:prstGeom>
            <a:noFill/>
            <a:ln w="9525">
              <a:solidFill>
                <a:srgbClr val="E40000"/>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79908" name="Oval 175"/>
            <p:cNvSpPr>
              <a:spLocks noChangeArrowheads="1"/>
            </p:cNvSpPr>
            <p:nvPr/>
          </p:nvSpPr>
          <p:spPr bwMode="auto">
            <a:xfrm rot="-2804142">
              <a:off x="447" y="2200"/>
              <a:ext cx="250" cy="69"/>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23728" name="Oval 176"/>
            <p:cNvSpPr>
              <a:spLocks noChangeArrowheads="1"/>
            </p:cNvSpPr>
            <p:nvPr/>
          </p:nvSpPr>
          <p:spPr bwMode="auto">
            <a:xfrm rot="-9273485">
              <a:off x="2041" y="2004"/>
              <a:ext cx="250" cy="69"/>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23729" name="Oval 177"/>
            <p:cNvSpPr>
              <a:spLocks noChangeArrowheads="1"/>
            </p:cNvSpPr>
            <p:nvPr/>
          </p:nvSpPr>
          <p:spPr bwMode="auto">
            <a:xfrm rot="-9609500">
              <a:off x="1768" y="1914"/>
              <a:ext cx="250" cy="69"/>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23730" name="Oval 178"/>
            <p:cNvSpPr>
              <a:spLocks noChangeArrowheads="1"/>
            </p:cNvSpPr>
            <p:nvPr/>
          </p:nvSpPr>
          <p:spPr bwMode="auto">
            <a:xfrm rot="-22268795">
              <a:off x="1768" y="3002"/>
              <a:ext cx="250" cy="69"/>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79912" name="Oval 179"/>
            <p:cNvSpPr>
              <a:spLocks noChangeArrowheads="1"/>
            </p:cNvSpPr>
            <p:nvPr/>
          </p:nvSpPr>
          <p:spPr bwMode="auto">
            <a:xfrm rot="-4221905">
              <a:off x="2358" y="2593"/>
              <a:ext cx="250" cy="69"/>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79913" name="Oval 180"/>
            <p:cNvSpPr>
              <a:spLocks noChangeArrowheads="1"/>
            </p:cNvSpPr>
            <p:nvPr/>
          </p:nvSpPr>
          <p:spPr bwMode="auto">
            <a:xfrm rot="-7582910">
              <a:off x="2313" y="2253"/>
              <a:ext cx="250" cy="69"/>
            </a:xfrm>
            <a:prstGeom prst="ellipse">
              <a:avLst/>
            </a:prstGeom>
            <a:gradFill rotWithShape="1">
              <a:gsLst>
                <a:gs pos="0">
                  <a:schemeClr val="accent2"/>
                </a:gs>
                <a:gs pos="100000">
                  <a:srgbClr val="004964"/>
                </a:gs>
              </a:gsLst>
              <a:lin ang="0" scaled="1"/>
            </a:gradFill>
            <a:ln w="9525">
              <a:solidFill>
                <a:schemeClr val="tx1"/>
              </a:solidFill>
              <a:round/>
              <a:headEnd/>
              <a:tailEnd/>
            </a:ln>
          </p:spPr>
          <p:txBody>
            <a:bodyPr rot="10800000" wrap="none" anchor="ctr"/>
            <a:lstStyle/>
            <a:p>
              <a:pPr algn="ctr"/>
              <a:endParaRPr lang="fr-FR" sz="1800"/>
            </a:p>
          </p:txBody>
        </p:sp>
        <p:sp>
          <p:nvSpPr>
            <p:cNvPr id="23733" name="Oval 181"/>
            <p:cNvSpPr>
              <a:spLocks noChangeArrowheads="1"/>
            </p:cNvSpPr>
            <p:nvPr/>
          </p:nvSpPr>
          <p:spPr bwMode="auto">
            <a:xfrm rot="-23610751">
              <a:off x="2109" y="2866"/>
              <a:ext cx="250" cy="69"/>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79915" name="Oval 182"/>
            <p:cNvSpPr>
              <a:spLocks noChangeArrowheads="1"/>
            </p:cNvSpPr>
            <p:nvPr/>
          </p:nvSpPr>
          <p:spPr bwMode="auto">
            <a:xfrm>
              <a:off x="431" y="1868"/>
              <a:ext cx="2131" cy="1270"/>
            </a:xfrm>
            <a:prstGeom prst="ellipse">
              <a:avLst/>
            </a:prstGeom>
            <a:noFill/>
            <a:ln w="57150" cap="rnd">
              <a:solidFill>
                <a:schemeClr val="accent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fr-FR" sz="1800"/>
            </a:p>
          </p:txBody>
        </p:sp>
        <p:sp>
          <p:nvSpPr>
            <p:cNvPr id="23735" name="Oval 183"/>
            <p:cNvSpPr>
              <a:spLocks noChangeArrowheads="1"/>
            </p:cNvSpPr>
            <p:nvPr/>
          </p:nvSpPr>
          <p:spPr bwMode="auto">
            <a:xfrm rot="-8232244">
              <a:off x="476" y="2753"/>
              <a:ext cx="250" cy="68"/>
            </a:xfrm>
            <a:prstGeom prst="ellipse">
              <a:avLst/>
            </a:prstGeom>
            <a:gradFill rotWithShape="1">
              <a:gsLst>
                <a:gs pos="0">
                  <a:schemeClr val="accent2"/>
                </a:gs>
                <a:gs pos="100000">
                  <a:schemeClr val="accent2">
                    <a:gamma/>
                    <a:shade val="46275"/>
                    <a:invGamma/>
                  </a:schemeClr>
                </a:gs>
              </a:gsLst>
              <a:lin ang="0" scaled="1"/>
            </a:gradFill>
            <a:ln w="9525">
              <a:solidFill>
                <a:schemeClr val="tx1"/>
              </a:solidFill>
              <a:round/>
              <a:headEnd/>
              <a:tailEnd/>
            </a:ln>
            <a:effectLst/>
          </p:spPr>
          <p:txBody>
            <a:bodyPr rot="10800000" wrap="none" anchor="ctr"/>
            <a:lstStyle/>
            <a:p>
              <a:pPr algn="ctr">
                <a:defRPr/>
              </a:pPr>
              <a:endParaRPr lang="fr-FR" sz="1800"/>
            </a:p>
          </p:txBody>
        </p:sp>
        <p:sp>
          <p:nvSpPr>
            <p:cNvPr id="79917" name="Freeform 184"/>
            <p:cNvSpPr>
              <a:spLocks/>
            </p:cNvSpPr>
            <p:nvPr/>
          </p:nvSpPr>
          <p:spPr bwMode="auto">
            <a:xfrm>
              <a:off x="2426" y="1936"/>
              <a:ext cx="453" cy="159"/>
            </a:xfrm>
            <a:custGeom>
              <a:avLst/>
              <a:gdLst>
                <a:gd name="T0" fmla="*/ 0 w 453"/>
                <a:gd name="T1" fmla="*/ 23 h 159"/>
                <a:gd name="T2" fmla="*/ 181 w 453"/>
                <a:gd name="T3" fmla="*/ 23 h 159"/>
                <a:gd name="T4" fmla="*/ 227 w 453"/>
                <a:gd name="T5" fmla="*/ 159 h 159"/>
                <a:gd name="T6" fmla="*/ 363 w 453"/>
                <a:gd name="T7" fmla="*/ 23 h 159"/>
                <a:gd name="T8" fmla="*/ 453 w 453"/>
                <a:gd name="T9" fmla="*/ 23 h 159"/>
                <a:gd name="T10" fmla="*/ 0 60000 65536"/>
                <a:gd name="T11" fmla="*/ 0 60000 65536"/>
                <a:gd name="T12" fmla="*/ 0 60000 65536"/>
                <a:gd name="T13" fmla="*/ 0 60000 65536"/>
                <a:gd name="T14" fmla="*/ 0 60000 65536"/>
                <a:gd name="T15" fmla="*/ 0 w 453"/>
                <a:gd name="T16" fmla="*/ 0 h 159"/>
                <a:gd name="T17" fmla="*/ 453 w 453"/>
                <a:gd name="T18" fmla="*/ 159 h 159"/>
              </a:gdLst>
              <a:ahLst/>
              <a:cxnLst>
                <a:cxn ang="T10">
                  <a:pos x="T0" y="T1"/>
                </a:cxn>
                <a:cxn ang="T11">
                  <a:pos x="T2" y="T3"/>
                </a:cxn>
                <a:cxn ang="T12">
                  <a:pos x="T4" y="T5"/>
                </a:cxn>
                <a:cxn ang="T13">
                  <a:pos x="T6" y="T7"/>
                </a:cxn>
                <a:cxn ang="T14">
                  <a:pos x="T8" y="T9"/>
                </a:cxn>
              </a:cxnLst>
              <a:rect l="T15" t="T16" r="T17" b="T18"/>
              <a:pathLst>
                <a:path w="453" h="159">
                  <a:moveTo>
                    <a:pt x="0" y="23"/>
                  </a:moveTo>
                  <a:cubicBezTo>
                    <a:pt x="71" y="11"/>
                    <a:pt x="143" y="0"/>
                    <a:pt x="181" y="23"/>
                  </a:cubicBezTo>
                  <a:cubicBezTo>
                    <a:pt x="219" y="46"/>
                    <a:pt x="197" y="159"/>
                    <a:pt x="227" y="159"/>
                  </a:cubicBezTo>
                  <a:cubicBezTo>
                    <a:pt x="257" y="159"/>
                    <a:pt x="326" y="46"/>
                    <a:pt x="363" y="23"/>
                  </a:cubicBezTo>
                  <a:cubicBezTo>
                    <a:pt x="400" y="0"/>
                    <a:pt x="426" y="11"/>
                    <a:pt x="453" y="23"/>
                  </a:cubicBezTo>
                </a:path>
              </a:pathLst>
            </a:custGeom>
            <a:noFill/>
            <a:ln w="28575">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9918" name="Line 185"/>
            <p:cNvSpPr>
              <a:spLocks noChangeShapeType="1"/>
            </p:cNvSpPr>
            <p:nvPr/>
          </p:nvSpPr>
          <p:spPr bwMode="auto">
            <a:xfrm flipV="1">
              <a:off x="2472" y="2146"/>
              <a:ext cx="136"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19" name="Line 186"/>
            <p:cNvSpPr>
              <a:spLocks noChangeShapeType="1"/>
            </p:cNvSpPr>
            <p:nvPr/>
          </p:nvSpPr>
          <p:spPr bwMode="auto">
            <a:xfrm flipV="1">
              <a:off x="2200" y="1913"/>
              <a:ext cx="136"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20" name="Line 187"/>
            <p:cNvSpPr>
              <a:spLocks noChangeShapeType="1"/>
            </p:cNvSpPr>
            <p:nvPr/>
          </p:nvSpPr>
          <p:spPr bwMode="auto">
            <a:xfrm flipV="1">
              <a:off x="1928" y="1823"/>
              <a:ext cx="136"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21" name="Line 189"/>
            <p:cNvSpPr>
              <a:spLocks noChangeShapeType="1"/>
            </p:cNvSpPr>
            <p:nvPr/>
          </p:nvSpPr>
          <p:spPr bwMode="auto">
            <a:xfrm>
              <a:off x="2291" y="2911"/>
              <a:ext cx="181" cy="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22" name="Line 190"/>
            <p:cNvSpPr>
              <a:spLocks noChangeShapeType="1"/>
            </p:cNvSpPr>
            <p:nvPr/>
          </p:nvSpPr>
          <p:spPr bwMode="auto">
            <a:xfrm>
              <a:off x="1928" y="3048"/>
              <a:ext cx="181" cy="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23" name="Line 191"/>
            <p:cNvSpPr>
              <a:spLocks noChangeShapeType="1"/>
            </p:cNvSpPr>
            <p:nvPr/>
          </p:nvSpPr>
          <p:spPr bwMode="auto">
            <a:xfrm flipV="1">
              <a:off x="431" y="2820"/>
              <a:ext cx="136"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24" name="Line 192"/>
            <p:cNvSpPr>
              <a:spLocks noChangeShapeType="1"/>
            </p:cNvSpPr>
            <p:nvPr/>
          </p:nvSpPr>
          <p:spPr bwMode="auto">
            <a:xfrm>
              <a:off x="340" y="2185"/>
              <a:ext cx="181" cy="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25" name="WordArt 194"/>
            <p:cNvSpPr>
              <a:spLocks noChangeArrowheads="1" noChangeShapeType="1" noTextEdit="1"/>
            </p:cNvSpPr>
            <p:nvPr/>
          </p:nvSpPr>
          <p:spPr bwMode="auto">
            <a:xfrm>
              <a:off x="695" y="1761"/>
              <a:ext cx="1560" cy="270"/>
            </a:xfrm>
            <a:prstGeom prst="rect">
              <a:avLst/>
            </a:prstGeom>
          </p:spPr>
          <p:txBody>
            <a:bodyPr spcFirstLastPara="1" wrap="none" fromWordArt="1">
              <a:prstTxWarp prst="textArchUp">
                <a:avLst>
                  <a:gd name="adj" fmla="val 10800004"/>
                </a:avLst>
              </a:prstTxWarp>
            </a:bodyPr>
            <a:lstStyle/>
            <a:p>
              <a:pPr algn="ctr"/>
              <a:r>
                <a:rPr lang="fr-FR" kern="10">
                  <a:ln w="9525">
                    <a:solidFill>
                      <a:srgbClr val="000000"/>
                    </a:solidFill>
                    <a:round/>
                    <a:headEnd/>
                    <a:tailEnd/>
                  </a:ln>
                  <a:solidFill>
                    <a:schemeClr val="accent2"/>
                  </a:solidFill>
                  <a:latin typeface="Comic Sans MS"/>
                </a:rPr>
                <a:t>Multi-Détecteurs</a:t>
              </a:r>
            </a:p>
          </p:txBody>
        </p:sp>
        <p:grpSp>
          <p:nvGrpSpPr>
            <p:cNvPr id="79926" name="Group 204"/>
            <p:cNvGrpSpPr>
              <a:grpSpLocks/>
            </p:cNvGrpSpPr>
            <p:nvPr/>
          </p:nvGrpSpPr>
          <p:grpSpPr bwMode="auto">
            <a:xfrm>
              <a:off x="47" y="2090"/>
              <a:ext cx="384" cy="826"/>
              <a:chOff x="33" y="1954"/>
              <a:chExt cx="761" cy="826"/>
            </a:xfrm>
          </p:grpSpPr>
          <p:sp>
            <p:nvSpPr>
              <p:cNvPr id="79938" name="Line 167"/>
              <p:cNvSpPr>
                <a:spLocks noChangeShapeType="1"/>
              </p:cNvSpPr>
              <p:nvPr/>
            </p:nvSpPr>
            <p:spPr bwMode="auto">
              <a:xfrm>
                <a:off x="204" y="2367"/>
                <a:ext cx="590" cy="0"/>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9939" name="Text Box 195"/>
              <p:cNvSpPr txBox="1">
                <a:spLocks noChangeArrowheads="1"/>
              </p:cNvSpPr>
              <p:nvPr/>
            </p:nvSpPr>
            <p:spPr bwMode="auto">
              <a:xfrm>
                <a:off x="33" y="1954"/>
                <a:ext cx="347"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b="1"/>
                  <a:t>F</a:t>
                </a:r>
              </a:p>
              <a:p>
                <a:pPr eaLnBrk="1" hangingPunct="1"/>
                <a:r>
                  <a:rPr lang="fr-FR" sz="1000" b="1"/>
                  <a:t>A</a:t>
                </a:r>
              </a:p>
              <a:p>
                <a:pPr eaLnBrk="1" hangingPunct="1"/>
                <a:r>
                  <a:rPr lang="fr-FR" sz="1000" b="1"/>
                  <a:t>I</a:t>
                </a:r>
              </a:p>
              <a:p>
                <a:pPr eaLnBrk="1" hangingPunct="1"/>
                <a:r>
                  <a:rPr lang="fr-FR" sz="1000" b="1"/>
                  <a:t>S</a:t>
                </a:r>
              </a:p>
              <a:p>
                <a:pPr eaLnBrk="1" hangingPunct="1"/>
                <a:r>
                  <a:rPr lang="fr-FR" sz="1000" b="1"/>
                  <a:t>C</a:t>
                </a:r>
              </a:p>
              <a:p>
                <a:pPr eaLnBrk="1" hangingPunct="1"/>
                <a:r>
                  <a:rPr lang="fr-FR" sz="1000" b="1"/>
                  <a:t>E</a:t>
                </a:r>
              </a:p>
              <a:p>
                <a:pPr eaLnBrk="1" hangingPunct="1"/>
                <a:r>
                  <a:rPr lang="fr-FR" sz="1000" b="1"/>
                  <a:t>A</a:t>
                </a:r>
              </a:p>
              <a:p>
                <a:pPr eaLnBrk="1" hangingPunct="1"/>
                <a:r>
                  <a:rPr lang="fr-FR" sz="1000" b="1"/>
                  <a:t>U</a:t>
                </a:r>
              </a:p>
            </p:txBody>
          </p:sp>
        </p:grpSp>
        <p:sp>
          <p:nvSpPr>
            <p:cNvPr id="79927" name="Line 197"/>
            <p:cNvSpPr>
              <a:spLocks noChangeShapeType="1"/>
            </p:cNvSpPr>
            <p:nvPr/>
          </p:nvSpPr>
          <p:spPr bwMode="auto">
            <a:xfrm>
              <a:off x="2608" y="2149"/>
              <a:ext cx="3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28" name="Text Box 144"/>
            <p:cNvSpPr txBox="1">
              <a:spLocks noChangeArrowheads="1"/>
            </p:cNvSpPr>
            <p:nvPr/>
          </p:nvSpPr>
          <p:spPr bwMode="auto">
            <a:xfrm>
              <a:off x="3664" y="2069"/>
              <a:ext cx="3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ADC</a:t>
              </a:r>
            </a:p>
          </p:txBody>
        </p:sp>
        <p:sp>
          <p:nvSpPr>
            <p:cNvPr id="79929" name="AutoShape 71"/>
            <p:cNvSpPr>
              <a:spLocks noChangeArrowheads="1"/>
            </p:cNvSpPr>
            <p:nvPr/>
          </p:nvSpPr>
          <p:spPr bwMode="auto">
            <a:xfrm rot="5400000">
              <a:off x="3143" y="1968"/>
              <a:ext cx="292" cy="363"/>
            </a:xfrm>
            <a:prstGeom prst="flowChartExtract">
              <a:avLst/>
            </a:prstGeom>
            <a:gradFill rotWithShape="1">
              <a:gsLst>
                <a:gs pos="0">
                  <a:srgbClr val="FFFF00"/>
                </a:gs>
                <a:gs pos="100000">
                  <a:srgbClr val="7676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00"/>
                    </a:outerShdw>
                  </a:effectLst>
                </a14:hiddenEffects>
              </a:ext>
            </a:extLst>
          </p:spPr>
          <p:txBody>
            <a:bodyPr wrap="none" anchor="ctr"/>
            <a:lstStyle/>
            <a:p>
              <a:endParaRPr lang="fr-FR"/>
            </a:p>
          </p:txBody>
        </p:sp>
        <p:sp>
          <p:nvSpPr>
            <p:cNvPr id="79930" name="Text Box 144"/>
            <p:cNvSpPr txBox="1">
              <a:spLocks noChangeArrowheads="1"/>
            </p:cNvSpPr>
            <p:nvPr/>
          </p:nvSpPr>
          <p:spPr bwMode="auto">
            <a:xfrm>
              <a:off x="3071" y="2059"/>
              <a:ext cx="4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PA</a:t>
              </a:r>
            </a:p>
          </p:txBody>
        </p:sp>
        <p:sp>
          <p:nvSpPr>
            <p:cNvPr id="79931" name="Line 155"/>
            <p:cNvSpPr>
              <a:spLocks noChangeShapeType="1"/>
            </p:cNvSpPr>
            <p:nvPr/>
          </p:nvSpPr>
          <p:spPr bwMode="auto">
            <a:xfrm flipV="1">
              <a:off x="4059" y="2659"/>
              <a:ext cx="18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9932" name="Line 166"/>
            <p:cNvSpPr>
              <a:spLocks noChangeShapeType="1"/>
            </p:cNvSpPr>
            <p:nvPr/>
          </p:nvSpPr>
          <p:spPr bwMode="auto">
            <a:xfrm>
              <a:off x="4241" y="2568"/>
              <a:ext cx="8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9933" name="Text Box 152"/>
            <p:cNvSpPr txBox="1">
              <a:spLocks noChangeArrowheads="1"/>
            </p:cNvSpPr>
            <p:nvPr/>
          </p:nvSpPr>
          <p:spPr bwMode="auto">
            <a:xfrm>
              <a:off x="4286" y="1525"/>
              <a:ext cx="4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chemeClr val="bg1"/>
                  </a:solidFill>
                </a:rPr>
                <a:t>Trame</a:t>
              </a:r>
            </a:p>
          </p:txBody>
        </p:sp>
        <p:sp>
          <p:nvSpPr>
            <p:cNvPr id="79934" name="Text Box 153"/>
            <p:cNvSpPr txBox="1">
              <a:spLocks noChangeArrowheads="1"/>
            </p:cNvSpPr>
            <p:nvPr/>
          </p:nvSpPr>
          <p:spPr bwMode="auto">
            <a:xfrm>
              <a:off x="4317" y="2750"/>
              <a:ext cx="69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a:solidFill>
                    <a:schemeClr val="bg1"/>
                  </a:solidFill>
                </a:rPr>
                <a:t>Trigger local</a:t>
              </a:r>
            </a:p>
            <a:p>
              <a:pPr algn="ctr" eaLnBrk="1" hangingPunct="1"/>
              <a:r>
                <a:rPr lang="fr-FR" sz="1200">
                  <a:solidFill>
                    <a:schemeClr val="bg1"/>
                  </a:solidFill>
                </a:rPr>
                <a:t>numérique</a:t>
              </a:r>
            </a:p>
          </p:txBody>
        </p:sp>
        <p:sp>
          <p:nvSpPr>
            <p:cNvPr id="79935" name="Text Box 152"/>
            <p:cNvSpPr txBox="1">
              <a:spLocks noChangeArrowheads="1"/>
            </p:cNvSpPr>
            <p:nvPr/>
          </p:nvSpPr>
          <p:spPr bwMode="auto">
            <a:xfrm>
              <a:off x="4241" y="2165"/>
              <a:ext cx="818"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100">
                  <a:solidFill>
                    <a:schemeClr val="bg1"/>
                  </a:solidFill>
                </a:rPr>
                <a:t>Codeur</a:t>
              </a:r>
            </a:p>
            <a:p>
              <a:pPr algn="ctr" eaLnBrk="1" hangingPunct="1"/>
              <a:r>
                <a:rPr lang="fr-FR" sz="1100">
                  <a:solidFill>
                    <a:schemeClr val="bg1"/>
                  </a:solidFill>
                </a:rPr>
                <a:t> numérique</a:t>
              </a:r>
            </a:p>
            <a:p>
              <a:pPr algn="ctr" eaLnBrk="1" hangingPunct="1"/>
              <a:r>
                <a:rPr lang="fr-FR" sz="1100">
                  <a:solidFill>
                    <a:schemeClr val="bg1"/>
                  </a:solidFill>
                </a:rPr>
                <a:t>ADC, QDC, TDC</a:t>
              </a:r>
            </a:p>
          </p:txBody>
        </p:sp>
        <p:sp>
          <p:nvSpPr>
            <p:cNvPr id="79936" name="Text Box 144"/>
            <p:cNvSpPr txBox="1">
              <a:spLocks noChangeArrowheads="1"/>
            </p:cNvSpPr>
            <p:nvPr/>
          </p:nvSpPr>
          <p:spPr bwMode="auto">
            <a:xfrm>
              <a:off x="5015" y="1919"/>
              <a:ext cx="812"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b="1"/>
                <a:t>Liens séries </a:t>
              </a:r>
            </a:p>
            <a:p>
              <a:pPr algn="ctr" eaLnBrk="1" hangingPunct="1"/>
              <a:r>
                <a:rPr lang="fr-FR" sz="1400" b="1"/>
                <a:t>Rapides </a:t>
              </a:r>
            </a:p>
            <a:p>
              <a:pPr algn="ctr" eaLnBrk="1" hangingPunct="1"/>
              <a:r>
                <a:rPr lang="fr-FR" sz="1400" b="1"/>
                <a:t>(Gbits)</a:t>
              </a:r>
            </a:p>
          </p:txBody>
        </p:sp>
        <p:sp>
          <p:nvSpPr>
            <p:cNvPr id="304208" name="Rectangle 80"/>
            <p:cNvSpPr>
              <a:spLocks noChangeArrowheads="1"/>
            </p:cNvSpPr>
            <p:nvPr/>
          </p:nvSpPr>
          <p:spPr bwMode="auto">
            <a:xfrm>
              <a:off x="2925" y="1480"/>
              <a:ext cx="1616" cy="23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fr-FR" sz="1800" b="1"/>
                <a:t>Front-End Numérique</a:t>
              </a:r>
            </a:p>
          </p:txBody>
        </p:sp>
      </p:grpSp>
      <p:sp>
        <p:nvSpPr>
          <p:cNvPr id="79876"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3EBB04AB-D6B6-4B00-B2CE-D15BB2CDDA9A}" type="slidenum">
              <a:rPr lang="fr-FR" sz="1200">
                <a:solidFill>
                  <a:schemeClr val="tx1">
                    <a:lumMod val="50000"/>
                    <a:lumOff val="50000"/>
                  </a:schemeClr>
                </a:solidFill>
              </a:rPr>
              <a:pPr algn="r">
                <a:defRPr/>
              </a:pPr>
              <a:t>72</a:t>
            </a:fld>
            <a:endParaRPr lang="fr-FR" sz="1200" dirty="0">
              <a:solidFill>
                <a:schemeClr val="tx1">
                  <a:lumMod val="50000"/>
                  <a:lumOff val="50000"/>
                </a:schemeClr>
              </a:solidFill>
            </a:endParaRPr>
          </a:p>
        </p:txBody>
      </p:sp>
      <p:sp>
        <p:nvSpPr>
          <p:cNvPr id="79878" name="Text Box 2"/>
          <p:cNvSpPr txBox="1">
            <a:spLocks noChangeArrowheads="1"/>
          </p:cNvSpPr>
          <p:nvPr/>
        </p:nvSpPr>
        <p:spPr bwMode="auto">
          <a:xfrm>
            <a:off x="179388" y="836613"/>
            <a:ext cx="89646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Au vue des performances des ADCs, des FPGAs et des possibilités offertes par le traitement numérique du signal, la tendance va être de numériser le signal dès que possible et ensuite de lui appliquer les mêmes traitements que l’on faisait en analogique sauf que là c’est numérique! </a:t>
            </a:r>
          </a:p>
        </p:txBody>
      </p:sp>
      <p:grpSp>
        <p:nvGrpSpPr>
          <p:cNvPr id="304215" name="Group 87"/>
          <p:cNvGrpSpPr>
            <a:grpSpLocks/>
          </p:cNvGrpSpPr>
          <p:nvPr/>
        </p:nvGrpSpPr>
        <p:grpSpPr bwMode="auto">
          <a:xfrm>
            <a:off x="5364163" y="3933825"/>
            <a:ext cx="1131887" cy="439738"/>
            <a:chOff x="2744" y="3566"/>
            <a:chExt cx="713" cy="277"/>
          </a:xfrm>
        </p:grpSpPr>
        <p:sp>
          <p:nvSpPr>
            <p:cNvPr id="79884" name="Text Box 205"/>
            <p:cNvSpPr txBox="1">
              <a:spLocks noChangeArrowheads="1"/>
            </p:cNvSpPr>
            <p:nvPr/>
          </p:nvSpPr>
          <p:spPr bwMode="auto">
            <a:xfrm>
              <a:off x="2971" y="3612"/>
              <a:ext cx="4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Gigue</a:t>
              </a:r>
            </a:p>
          </p:txBody>
        </p:sp>
        <p:sp>
          <p:nvSpPr>
            <p:cNvPr id="79885" name="AutoShape 207"/>
            <p:cNvSpPr>
              <a:spLocks noChangeArrowheads="1"/>
            </p:cNvSpPr>
            <p:nvPr/>
          </p:nvSpPr>
          <p:spPr bwMode="auto">
            <a:xfrm>
              <a:off x="2744" y="3566"/>
              <a:ext cx="272" cy="272"/>
            </a:xfrm>
            <a:prstGeom prst="triangle">
              <a:avLst>
                <a:gd name="adj" fmla="val 50000"/>
              </a:avLst>
            </a:prstGeom>
            <a:solidFill>
              <a:srgbClr val="FFFF00"/>
            </a:solidFill>
            <a:ln w="28575">
              <a:solidFill>
                <a:srgbClr val="E40000"/>
              </a:solidFill>
              <a:miter lim="800000"/>
              <a:headEnd/>
              <a:tailEnd/>
            </a:ln>
          </p:spPr>
          <p:txBody>
            <a:bodyPr wrap="none" anchor="ctr"/>
            <a:lstStyle/>
            <a:p>
              <a:endParaRPr lang="fr-FR" sz="1800"/>
            </a:p>
          </p:txBody>
        </p:sp>
        <p:sp>
          <p:nvSpPr>
            <p:cNvPr id="79886" name="Text Box 208"/>
            <p:cNvSpPr txBox="1">
              <a:spLocks noChangeArrowheads="1"/>
            </p:cNvSpPr>
            <p:nvPr/>
          </p:nvSpPr>
          <p:spPr bwMode="auto">
            <a:xfrm>
              <a:off x="2810" y="3606"/>
              <a:ext cx="14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accent2"/>
                  </a:solidFill>
                </a:rPr>
                <a:t>!</a:t>
              </a:r>
            </a:p>
          </p:txBody>
        </p:sp>
      </p:grpSp>
      <p:grpSp>
        <p:nvGrpSpPr>
          <p:cNvPr id="2" name="Groupe 1"/>
          <p:cNvGrpSpPr/>
          <p:nvPr/>
        </p:nvGrpSpPr>
        <p:grpSpPr>
          <a:xfrm>
            <a:off x="214313" y="4724400"/>
            <a:ext cx="8782050" cy="1657350"/>
            <a:chOff x="214313" y="4724400"/>
            <a:chExt cx="8782050" cy="1657350"/>
          </a:xfrm>
        </p:grpSpPr>
        <p:pic>
          <p:nvPicPr>
            <p:cNvPr id="79880" name="Picture 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050" y="5280025"/>
              <a:ext cx="317817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Lst>
          </p:spPr>
        </p:pic>
        <p:sp>
          <p:nvSpPr>
            <p:cNvPr id="68" name="Text Box 48"/>
            <p:cNvSpPr txBox="1">
              <a:spLocks noChangeArrowheads="1"/>
            </p:cNvSpPr>
            <p:nvPr/>
          </p:nvSpPr>
          <p:spPr bwMode="auto">
            <a:xfrm>
              <a:off x="900113" y="6021388"/>
              <a:ext cx="1019175" cy="246062"/>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FAZIA/IPNO</a:t>
              </a:r>
            </a:p>
          </p:txBody>
        </p:sp>
        <p:sp>
          <p:nvSpPr>
            <p:cNvPr id="79882" name="ZoneTexte 2"/>
            <p:cNvSpPr txBox="1">
              <a:spLocks noChangeArrowheads="1"/>
            </p:cNvSpPr>
            <p:nvPr/>
          </p:nvSpPr>
          <p:spPr bwMode="auto">
            <a:xfrm>
              <a:off x="214313" y="4724400"/>
              <a:ext cx="4214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Un exemple :  carte front-end FAZIA </a:t>
              </a:r>
            </a:p>
          </p:txBody>
        </p:sp>
        <p:sp>
          <p:nvSpPr>
            <p:cNvPr id="79883" name="ZoneTexte 3"/>
            <p:cNvSpPr txBox="1">
              <a:spLocks noChangeArrowheads="1"/>
            </p:cNvSpPr>
            <p:nvPr/>
          </p:nvSpPr>
          <p:spPr bwMode="auto">
            <a:xfrm>
              <a:off x="4716463" y="4926013"/>
              <a:ext cx="42799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a:t>- À proximité des détecteurs dans le vide</a:t>
              </a:r>
            </a:p>
            <a:p>
              <a:pPr eaLnBrk="1" hangingPunct="1"/>
              <a:r>
                <a:rPr lang="fr-FR" sz="1600"/>
                <a:t>- ADC 14 bits @ 100 MHz et 250 MHz</a:t>
              </a:r>
            </a:p>
            <a:p>
              <a:pPr eaLnBrk="1" hangingPunct="1"/>
              <a:r>
                <a:rPr lang="fr-FR" sz="1600"/>
                <a:t>- FPGA VIRTEX-5 </a:t>
              </a:r>
            </a:p>
            <a:p>
              <a:pPr eaLnBrk="1" hangingPunct="1"/>
              <a:r>
                <a:rPr lang="fr-FR" sz="1600">
                  <a:sym typeface="Wingdings" pitchFamily="2" charset="2"/>
                </a:rPr>
                <a:t>- Analyse de forme, énergie et temps</a:t>
              </a:r>
            </a:p>
            <a:p>
              <a:pPr eaLnBrk="1" hangingPunct="1"/>
              <a:r>
                <a:rPr lang="fr-FR" sz="1600">
                  <a:sym typeface="Wingdings" pitchFamily="2" charset="2"/>
                </a:rPr>
                <a:t>- Liens séries rapides (400 Mbits/s)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04214"/>
                                        </p:tgtEl>
                                        <p:attrNameLst>
                                          <p:attrName>style.visibility</p:attrName>
                                        </p:attrNameLst>
                                      </p:cBhvr>
                                      <p:to>
                                        <p:strVal val="visible"/>
                                      </p:to>
                                    </p:set>
                                    <p:anim calcmode="lin" valueType="num">
                                      <p:cBhvr>
                                        <p:cTn id="7" dur="500" fill="hold"/>
                                        <p:tgtEl>
                                          <p:spTgt spid="304214"/>
                                        </p:tgtEl>
                                        <p:attrNameLst>
                                          <p:attrName>ppt_w</p:attrName>
                                        </p:attrNameLst>
                                      </p:cBhvr>
                                      <p:tavLst>
                                        <p:tav tm="0">
                                          <p:val>
                                            <p:fltVal val="0"/>
                                          </p:val>
                                        </p:tav>
                                        <p:tav tm="100000">
                                          <p:val>
                                            <p:strVal val="#ppt_w"/>
                                          </p:val>
                                        </p:tav>
                                      </p:tavLst>
                                    </p:anim>
                                    <p:anim calcmode="lin" valueType="num">
                                      <p:cBhvr>
                                        <p:cTn id="8" dur="500" fill="hold"/>
                                        <p:tgtEl>
                                          <p:spTgt spid="304214"/>
                                        </p:tgtEl>
                                        <p:attrNameLst>
                                          <p:attrName>ppt_h</p:attrName>
                                        </p:attrNameLst>
                                      </p:cBhvr>
                                      <p:tavLst>
                                        <p:tav tm="0">
                                          <p:val>
                                            <p:fltVal val="0"/>
                                          </p:val>
                                        </p:tav>
                                        <p:tav tm="100000">
                                          <p:val>
                                            <p:strVal val="#ppt_h"/>
                                          </p:val>
                                        </p:tav>
                                      </p:tavLst>
                                    </p:anim>
                                    <p:animEffect transition="in" filter="fade">
                                      <p:cBhvr>
                                        <p:cTn id="9" dur="500"/>
                                        <p:tgtEl>
                                          <p:spTgt spid="3042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nodeType="clickEffect">
                                  <p:stCondLst>
                                    <p:cond delay="0"/>
                                  </p:stCondLst>
                                  <p:childTnLst>
                                    <p:set>
                                      <p:cBhvr>
                                        <p:cTn id="20" dur="1" fill="hold">
                                          <p:stCondLst>
                                            <p:cond delay="0"/>
                                          </p:stCondLst>
                                        </p:cTn>
                                        <p:tgtEl>
                                          <p:spTgt spid="304215"/>
                                        </p:tgtEl>
                                        <p:attrNameLst>
                                          <p:attrName>style.visibility</p:attrName>
                                        </p:attrNameLst>
                                      </p:cBhvr>
                                      <p:to>
                                        <p:strVal val="visible"/>
                                      </p:to>
                                    </p:set>
                                    <p:animEffect transition="in" filter="wipe(down)">
                                      <p:cBhvr>
                                        <p:cTn id="21" dur="580">
                                          <p:stCondLst>
                                            <p:cond delay="0"/>
                                          </p:stCondLst>
                                        </p:cTn>
                                        <p:tgtEl>
                                          <p:spTgt spid="304215"/>
                                        </p:tgtEl>
                                      </p:cBhvr>
                                    </p:animEffect>
                                    <p:anim calcmode="lin" valueType="num">
                                      <p:cBhvr>
                                        <p:cTn id="22" dur="1822" tmFilter="0,0; 0.14,0.36; 0.43,0.73; 0.71,0.91; 1.0,1.0">
                                          <p:stCondLst>
                                            <p:cond delay="0"/>
                                          </p:stCondLst>
                                        </p:cTn>
                                        <p:tgtEl>
                                          <p:spTgt spid="30421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0421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0421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0421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04215"/>
                                        </p:tgtEl>
                                        <p:attrNameLst>
                                          <p:attrName>ppt_y</p:attrName>
                                        </p:attrNameLst>
                                      </p:cBhvr>
                                      <p:tavLst>
                                        <p:tav tm="0" fmla="#ppt_y-sin(pi*$)/81">
                                          <p:val>
                                            <p:fltVal val="0"/>
                                          </p:val>
                                        </p:tav>
                                        <p:tav tm="100000">
                                          <p:val>
                                            <p:fltVal val="1"/>
                                          </p:val>
                                        </p:tav>
                                      </p:tavLst>
                                    </p:anim>
                                    <p:animScale>
                                      <p:cBhvr>
                                        <p:cTn id="27" dur="26">
                                          <p:stCondLst>
                                            <p:cond delay="650"/>
                                          </p:stCondLst>
                                        </p:cTn>
                                        <p:tgtEl>
                                          <p:spTgt spid="304215"/>
                                        </p:tgtEl>
                                      </p:cBhvr>
                                      <p:to x="100000" y="60000"/>
                                    </p:animScale>
                                    <p:animScale>
                                      <p:cBhvr>
                                        <p:cTn id="28" dur="166" decel="50000">
                                          <p:stCondLst>
                                            <p:cond delay="676"/>
                                          </p:stCondLst>
                                        </p:cTn>
                                        <p:tgtEl>
                                          <p:spTgt spid="304215"/>
                                        </p:tgtEl>
                                      </p:cBhvr>
                                      <p:to x="100000" y="100000"/>
                                    </p:animScale>
                                    <p:animScale>
                                      <p:cBhvr>
                                        <p:cTn id="29" dur="26">
                                          <p:stCondLst>
                                            <p:cond delay="1312"/>
                                          </p:stCondLst>
                                        </p:cTn>
                                        <p:tgtEl>
                                          <p:spTgt spid="304215"/>
                                        </p:tgtEl>
                                      </p:cBhvr>
                                      <p:to x="100000" y="80000"/>
                                    </p:animScale>
                                    <p:animScale>
                                      <p:cBhvr>
                                        <p:cTn id="30" dur="166" decel="50000">
                                          <p:stCondLst>
                                            <p:cond delay="1338"/>
                                          </p:stCondLst>
                                        </p:cTn>
                                        <p:tgtEl>
                                          <p:spTgt spid="304215"/>
                                        </p:tgtEl>
                                      </p:cBhvr>
                                      <p:to x="100000" y="100000"/>
                                    </p:animScale>
                                    <p:animScale>
                                      <p:cBhvr>
                                        <p:cTn id="31" dur="26">
                                          <p:stCondLst>
                                            <p:cond delay="1642"/>
                                          </p:stCondLst>
                                        </p:cTn>
                                        <p:tgtEl>
                                          <p:spTgt spid="304215"/>
                                        </p:tgtEl>
                                      </p:cBhvr>
                                      <p:to x="100000" y="90000"/>
                                    </p:animScale>
                                    <p:animScale>
                                      <p:cBhvr>
                                        <p:cTn id="32" dur="166" decel="50000">
                                          <p:stCondLst>
                                            <p:cond delay="1668"/>
                                          </p:stCondLst>
                                        </p:cTn>
                                        <p:tgtEl>
                                          <p:spTgt spid="304215"/>
                                        </p:tgtEl>
                                      </p:cBhvr>
                                      <p:to x="100000" y="100000"/>
                                    </p:animScale>
                                    <p:animScale>
                                      <p:cBhvr>
                                        <p:cTn id="33" dur="26">
                                          <p:stCondLst>
                                            <p:cond delay="1808"/>
                                          </p:stCondLst>
                                        </p:cTn>
                                        <p:tgtEl>
                                          <p:spTgt spid="304215"/>
                                        </p:tgtEl>
                                      </p:cBhvr>
                                      <p:to x="100000" y="95000"/>
                                    </p:animScale>
                                    <p:animScale>
                                      <p:cBhvr>
                                        <p:cTn id="34" dur="166" decel="50000">
                                          <p:stCondLst>
                                            <p:cond delay="1834"/>
                                          </p:stCondLst>
                                        </p:cTn>
                                        <p:tgtEl>
                                          <p:spTgt spid="3042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6"/>
          <p:cNvSpPr txBox="1">
            <a:spLocks noChangeArrowheads="1"/>
          </p:cNvSpPr>
          <p:nvPr/>
        </p:nvSpPr>
        <p:spPr bwMode="auto">
          <a:xfrm>
            <a:off x="250825" y="188913"/>
            <a:ext cx="88931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La gigue (jitter) de l’horloge d’échantillonnage</a:t>
            </a:r>
          </a:p>
        </p:txBody>
      </p:sp>
      <p:sp>
        <p:nvSpPr>
          <p:cNvPr id="80899" name="Line 7"/>
          <p:cNvSpPr>
            <a:spLocks noChangeShapeType="1"/>
          </p:cNvSpPr>
          <p:nvPr/>
        </p:nvSpPr>
        <p:spPr bwMode="auto">
          <a:xfrm>
            <a:off x="1187450" y="1981200"/>
            <a:ext cx="3673475" cy="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0900" name="Line 8"/>
          <p:cNvSpPr>
            <a:spLocks noChangeShapeType="1"/>
          </p:cNvSpPr>
          <p:nvPr/>
        </p:nvSpPr>
        <p:spPr bwMode="auto">
          <a:xfrm flipV="1">
            <a:off x="1331913" y="1262063"/>
            <a:ext cx="0" cy="863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0901" name="Freeform 9"/>
          <p:cNvSpPr>
            <a:spLocks/>
          </p:cNvSpPr>
          <p:nvPr/>
        </p:nvSpPr>
        <p:spPr bwMode="auto">
          <a:xfrm>
            <a:off x="1331913" y="1333500"/>
            <a:ext cx="1439862" cy="647700"/>
          </a:xfrm>
          <a:custGeom>
            <a:avLst/>
            <a:gdLst>
              <a:gd name="T0" fmla="*/ 0 w 907"/>
              <a:gd name="T1" fmla="*/ 2147483647 h 408"/>
              <a:gd name="T2" fmla="*/ 2147483647 w 907"/>
              <a:gd name="T3" fmla="*/ 0 h 408"/>
              <a:gd name="T4" fmla="*/ 2147483647 w 907"/>
              <a:gd name="T5" fmla="*/ 2147483647 h 408"/>
              <a:gd name="T6" fmla="*/ 0 60000 65536"/>
              <a:gd name="T7" fmla="*/ 0 60000 65536"/>
              <a:gd name="T8" fmla="*/ 0 60000 65536"/>
              <a:gd name="T9" fmla="*/ 0 w 907"/>
              <a:gd name="T10" fmla="*/ 0 h 408"/>
              <a:gd name="T11" fmla="*/ 907 w 907"/>
              <a:gd name="T12" fmla="*/ 408 h 408"/>
            </a:gdLst>
            <a:ahLst/>
            <a:cxnLst>
              <a:cxn ang="T6">
                <a:pos x="T0" y="T1"/>
              </a:cxn>
              <a:cxn ang="T7">
                <a:pos x="T2" y="T3"/>
              </a:cxn>
              <a:cxn ang="T8">
                <a:pos x="T4" y="T5"/>
              </a:cxn>
            </a:cxnLst>
            <a:rect l="T9" t="T10" r="T11" b="T12"/>
            <a:pathLst>
              <a:path w="907" h="408">
                <a:moveTo>
                  <a:pt x="0" y="408"/>
                </a:moveTo>
                <a:cubicBezTo>
                  <a:pt x="151" y="204"/>
                  <a:pt x="303" y="0"/>
                  <a:pt x="454" y="0"/>
                </a:cubicBezTo>
                <a:cubicBezTo>
                  <a:pt x="605" y="0"/>
                  <a:pt x="756" y="204"/>
                  <a:pt x="907" y="408"/>
                </a:cubicBezTo>
              </a:path>
            </a:pathLst>
          </a:custGeom>
          <a:noFill/>
          <a:ln w="9525">
            <a:solidFill>
              <a:srgbClr val="E4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0902" name="Freeform 10"/>
          <p:cNvSpPr>
            <a:spLocks/>
          </p:cNvSpPr>
          <p:nvPr/>
        </p:nvSpPr>
        <p:spPr bwMode="auto">
          <a:xfrm flipV="1">
            <a:off x="2773363" y="1981200"/>
            <a:ext cx="1439862" cy="647700"/>
          </a:xfrm>
          <a:custGeom>
            <a:avLst/>
            <a:gdLst>
              <a:gd name="T0" fmla="*/ 0 w 907"/>
              <a:gd name="T1" fmla="*/ 2147483647 h 408"/>
              <a:gd name="T2" fmla="*/ 2147483647 w 907"/>
              <a:gd name="T3" fmla="*/ 0 h 408"/>
              <a:gd name="T4" fmla="*/ 2147483647 w 907"/>
              <a:gd name="T5" fmla="*/ 2147483647 h 408"/>
              <a:gd name="T6" fmla="*/ 0 60000 65536"/>
              <a:gd name="T7" fmla="*/ 0 60000 65536"/>
              <a:gd name="T8" fmla="*/ 0 60000 65536"/>
              <a:gd name="T9" fmla="*/ 0 w 907"/>
              <a:gd name="T10" fmla="*/ 0 h 408"/>
              <a:gd name="T11" fmla="*/ 907 w 907"/>
              <a:gd name="T12" fmla="*/ 408 h 408"/>
            </a:gdLst>
            <a:ahLst/>
            <a:cxnLst>
              <a:cxn ang="T6">
                <a:pos x="T0" y="T1"/>
              </a:cxn>
              <a:cxn ang="T7">
                <a:pos x="T2" y="T3"/>
              </a:cxn>
              <a:cxn ang="T8">
                <a:pos x="T4" y="T5"/>
              </a:cxn>
            </a:cxnLst>
            <a:rect l="T9" t="T10" r="T11" b="T12"/>
            <a:pathLst>
              <a:path w="907" h="408">
                <a:moveTo>
                  <a:pt x="0" y="408"/>
                </a:moveTo>
                <a:cubicBezTo>
                  <a:pt x="151" y="204"/>
                  <a:pt x="303" y="0"/>
                  <a:pt x="454" y="0"/>
                </a:cubicBezTo>
                <a:cubicBezTo>
                  <a:pt x="605" y="0"/>
                  <a:pt x="756" y="204"/>
                  <a:pt x="907" y="40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fr-FR"/>
          </a:p>
        </p:txBody>
      </p:sp>
      <p:sp>
        <p:nvSpPr>
          <p:cNvPr id="80903" name="Text Box 11"/>
          <p:cNvSpPr txBox="1">
            <a:spLocks noChangeArrowheads="1"/>
          </p:cNvSpPr>
          <p:nvPr/>
        </p:nvSpPr>
        <p:spPr bwMode="auto">
          <a:xfrm>
            <a:off x="4840288" y="1790700"/>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sp>
        <p:nvSpPr>
          <p:cNvPr id="80904" name="Text Box 12"/>
          <p:cNvSpPr txBox="1">
            <a:spLocks noChangeArrowheads="1"/>
          </p:cNvSpPr>
          <p:nvPr/>
        </p:nvSpPr>
        <p:spPr bwMode="auto">
          <a:xfrm>
            <a:off x="2413000" y="1331913"/>
            <a:ext cx="1731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F80000"/>
                </a:solidFill>
              </a:rPr>
              <a:t>e(t) = Asin(wt)</a:t>
            </a:r>
          </a:p>
        </p:txBody>
      </p:sp>
      <p:sp>
        <p:nvSpPr>
          <p:cNvPr id="80905" name="Line 13"/>
          <p:cNvSpPr>
            <a:spLocks noChangeShapeType="1"/>
          </p:cNvSpPr>
          <p:nvPr/>
        </p:nvSpPr>
        <p:spPr bwMode="auto">
          <a:xfrm>
            <a:off x="1476375" y="1766888"/>
            <a:ext cx="0" cy="935037"/>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80906" name="Line 14"/>
          <p:cNvSpPr>
            <a:spLocks noChangeShapeType="1"/>
          </p:cNvSpPr>
          <p:nvPr/>
        </p:nvSpPr>
        <p:spPr bwMode="auto">
          <a:xfrm>
            <a:off x="1620838" y="1622425"/>
            <a:ext cx="0" cy="10795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80907" name="Line 15"/>
          <p:cNvSpPr>
            <a:spLocks noChangeShapeType="1"/>
          </p:cNvSpPr>
          <p:nvPr/>
        </p:nvSpPr>
        <p:spPr bwMode="auto">
          <a:xfrm flipH="1">
            <a:off x="1187450" y="1622425"/>
            <a:ext cx="433388"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80908" name="Line 16"/>
          <p:cNvSpPr>
            <a:spLocks noChangeShapeType="1"/>
          </p:cNvSpPr>
          <p:nvPr/>
        </p:nvSpPr>
        <p:spPr bwMode="auto">
          <a:xfrm flipH="1">
            <a:off x="1187450" y="1766888"/>
            <a:ext cx="288925"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a:p>
        </p:txBody>
      </p:sp>
      <p:sp>
        <p:nvSpPr>
          <p:cNvPr id="80909" name="Text Box 17"/>
          <p:cNvSpPr txBox="1">
            <a:spLocks noChangeArrowheads="1"/>
          </p:cNvSpPr>
          <p:nvPr/>
        </p:nvSpPr>
        <p:spPr bwMode="auto">
          <a:xfrm>
            <a:off x="1620838" y="2054225"/>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latin typeface="Symbol" pitchFamily="18" charset="2"/>
              </a:rPr>
              <a:t>D</a:t>
            </a:r>
            <a:r>
              <a:rPr lang="fr-FR" sz="1800"/>
              <a:t>t</a:t>
            </a:r>
          </a:p>
        </p:txBody>
      </p:sp>
      <p:sp>
        <p:nvSpPr>
          <p:cNvPr id="80910" name="Text Box 18"/>
          <p:cNvSpPr txBox="1">
            <a:spLocks noChangeArrowheads="1"/>
          </p:cNvSpPr>
          <p:nvPr/>
        </p:nvSpPr>
        <p:spPr bwMode="auto">
          <a:xfrm>
            <a:off x="684213" y="1477963"/>
            <a:ext cx="4905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latin typeface="Symbol" pitchFamily="18" charset="2"/>
              </a:rPr>
              <a:t>D</a:t>
            </a:r>
            <a:r>
              <a:rPr lang="fr-FR" sz="1800"/>
              <a:t>A</a:t>
            </a:r>
          </a:p>
        </p:txBody>
      </p:sp>
      <p:sp>
        <p:nvSpPr>
          <p:cNvPr id="80911" name="Line 19"/>
          <p:cNvSpPr>
            <a:spLocks noChangeShapeType="1"/>
          </p:cNvSpPr>
          <p:nvPr/>
        </p:nvSpPr>
        <p:spPr bwMode="auto">
          <a:xfrm>
            <a:off x="1620838" y="2341563"/>
            <a:ext cx="287337" cy="0"/>
          </a:xfrm>
          <a:prstGeom prst="line">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fr-FR"/>
          </a:p>
        </p:txBody>
      </p:sp>
      <p:sp>
        <p:nvSpPr>
          <p:cNvPr id="80912" name="Line 20"/>
          <p:cNvSpPr>
            <a:spLocks noChangeShapeType="1"/>
          </p:cNvSpPr>
          <p:nvPr/>
        </p:nvSpPr>
        <p:spPr bwMode="auto">
          <a:xfrm flipV="1">
            <a:off x="1187450" y="1622425"/>
            <a:ext cx="0" cy="144463"/>
          </a:xfrm>
          <a:prstGeom prst="line">
            <a:avLst/>
          </a:prstGeom>
          <a:noFill/>
          <a:ln w="9525">
            <a:solidFill>
              <a:schemeClr val="tx1"/>
            </a:solidFill>
            <a:round/>
            <a:headEnd type="arrow" w="med" len="sm"/>
            <a:tailEnd type="arrow" w="med" len="sm"/>
          </a:ln>
          <a:extLst>
            <a:ext uri="{909E8E84-426E-40DD-AFC4-6F175D3DCCD1}">
              <a14:hiddenFill xmlns:a14="http://schemas.microsoft.com/office/drawing/2010/main">
                <a:noFill/>
              </a14:hiddenFill>
            </a:ext>
          </a:extLst>
        </p:spPr>
        <p:txBody>
          <a:bodyPr/>
          <a:lstStyle/>
          <a:p>
            <a:endParaRPr lang="fr-FR"/>
          </a:p>
        </p:txBody>
      </p:sp>
      <p:sp>
        <p:nvSpPr>
          <p:cNvPr id="312341" name="Text Box 26"/>
          <p:cNvSpPr txBox="1">
            <a:spLocks noChangeArrowheads="1"/>
          </p:cNvSpPr>
          <p:nvPr/>
        </p:nvSpPr>
        <p:spPr bwMode="auto">
          <a:xfrm>
            <a:off x="1258888" y="5084763"/>
            <a:ext cx="73453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7800" indent="-177800"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t>Petit calcul :</a:t>
            </a:r>
          </a:p>
          <a:p>
            <a:pPr eaLnBrk="1" hangingPunct="1"/>
            <a:r>
              <a:rPr lang="fr-FR" sz="1800"/>
              <a:t>   Fsignal = 70 MHz</a:t>
            </a:r>
          </a:p>
          <a:p>
            <a:pPr eaLnBrk="1" hangingPunct="1"/>
            <a:r>
              <a:rPr lang="fr-FR" sz="1800"/>
              <a:t>   On veut 10 bits de résolution minimum donc SNR &gt; 60dB</a:t>
            </a:r>
          </a:p>
          <a:p>
            <a:pPr eaLnBrk="1" hangingPunct="1"/>
            <a:r>
              <a:rPr lang="fr-FR" sz="1800"/>
              <a:t>	Il faut alors</a:t>
            </a:r>
            <a:r>
              <a:rPr lang="fr-FR" sz="1800">
                <a:latin typeface="Symbol" pitchFamily="18" charset="2"/>
              </a:rPr>
              <a:t> </a:t>
            </a:r>
            <a:r>
              <a:rPr lang="fr-FR" sz="1800" b="1">
                <a:latin typeface="Symbol" pitchFamily="18" charset="2"/>
              </a:rPr>
              <a:t>D</a:t>
            </a:r>
            <a:r>
              <a:rPr lang="fr-FR" sz="1800" b="1"/>
              <a:t>t &lt; 2.3 ps</a:t>
            </a:r>
          </a:p>
        </p:txBody>
      </p:sp>
      <p:sp>
        <p:nvSpPr>
          <p:cNvPr id="312343" name="Text Box 30"/>
          <p:cNvSpPr txBox="1">
            <a:spLocks noChangeArrowheads="1"/>
          </p:cNvSpPr>
          <p:nvPr/>
        </p:nvSpPr>
        <p:spPr bwMode="auto">
          <a:xfrm>
            <a:off x="6011863" y="3206750"/>
            <a:ext cx="2087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Avec SNR en dB</a:t>
            </a:r>
          </a:p>
        </p:txBody>
      </p:sp>
      <p:graphicFrame>
        <p:nvGraphicFramePr>
          <p:cNvPr id="312344" name="Object 31"/>
          <p:cNvGraphicFramePr>
            <a:graphicFrameLocks noChangeAspect="1"/>
          </p:cNvGraphicFramePr>
          <p:nvPr/>
        </p:nvGraphicFramePr>
        <p:xfrm>
          <a:off x="6011863" y="1624013"/>
          <a:ext cx="2160587" cy="1547812"/>
        </p:xfrm>
        <a:graphic>
          <a:graphicData uri="http://schemas.openxmlformats.org/presentationml/2006/ole">
            <mc:AlternateContent xmlns:mc="http://schemas.openxmlformats.org/markup-compatibility/2006">
              <mc:Choice xmlns:v="urn:schemas-microsoft-com:vml" Requires="v">
                <p:oleObj spid="_x0000_s80981" name="Equation" r:id="rId4" imgW="761669" imgH="545863" progId="Equation.3">
                  <p:embed/>
                </p:oleObj>
              </mc:Choice>
              <mc:Fallback>
                <p:oleObj name="Equation" r:id="rId4" imgW="761669" imgH="545863" progId="Equation.3">
                  <p:embed/>
                  <p:pic>
                    <p:nvPicPr>
                      <p:cNvPr id="0"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1624013"/>
                        <a:ext cx="2160587" cy="1547812"/>
                      </a:xfrm>
                      <a:prstGeom prst="rect">
                        <a:avLst/>
                      </a:prstGeom>
                      <a:noFill/>
                      <a:ln w="38100">
                        <a:solidFill>
                          <a:srgbClr val="E4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0916" name="Text Box 27"/>
          <p:cNvSpPr txBox="1">
            <a:spLocks noChangeArrowheads="1"/>
          </p:cNvSpPr>
          <p:nvPr/>
        </p:nvSpPr>
        <p:spPr bwMode="auto">
          <a:xfrm>
            <a:off x="2195513" y="1046163"/>
            <a:ext cx="216058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solidFill>
                  <a:srgbClr val="F80000"/>
                </a:solidFill>
              </a:rPr>
              <a:t>Signal à numériser</a:t>
            </a:r>
          </a:p>
        </p:txBody>
      </p:sp>
      <p:sp>
        <p:nvSpPr>
          <p:cNvPr id="8091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697D53A9-CE79-4D1F-8614-9CCE43FFE621}" type="slidenum">
              <a:rPr lang="fr-FR" sz="1200">
                <a:solidFill>
                  <a:schemeClr val="tx1">
                    <a:lumMod val="50000"/>
                    <a:lumOff val="50000"/>
                  </a:schemeClr>
                </a:solidFill>
              </a:rPr>
              <a:pPr algn="r">
                <a:defRPr/>
              </a:pPr>
              <a:t>73</a:t>
            </a:fld>
            <a:endParaRPr lang="fr-FR" sz="1200" dirty="0">
              <a:solidFill>
                <a:schemeClr val="tx1">
                  <a:lumMod val="50000"/>
                  <a:lumOff val="50000"/>
                </a:schemeClr>
              </a:solidFill>
            </a:endParaRPr>
          </a:p>
        </p:txBody>
      </p:sp>
      <p:sp>
        <p:nvSpPr>
          <p:cNvPr id="80919" name="Line 7"/>
          <p:cNvSpPr>
            <a:spLocks noChangeShapeType="1"/>
          </p:cNvSpPr>
          <p:nvPr/>
        </p:nvSpPr>
        <p:spPr bwMode="auto">
          <a:xfrm>
            <a:off x="1187450" y="2990850"/>
            <a:ext cx="3673475" cy="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0920" name="Text Box 11"/>
          <p:cNvSpPr txBox="1">
            <a:spLocks noChangeArrowheads="1"/>
          </p:cNvSpPr>
          <p:nvPr/>
        </p:nvSpPr>
        <p:spPr bwMode="auto">
          <a:xfrm>
            <a:off x="4860925" y="2774950"/>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a:t>
            </a:r>
          </a:p>
        </p:txBody>
      </p:sp>
      <p:sp>
        <p:nvSpPr>
          <p:cNvPr id="80921" name="Line 37"/>
          <p:cNvSpPr>
            <a:spLocks noChangeShapeType="1"/>
          </p:cNvSpPr>
          <p:nvPr/>
        </p:nvSpPr>
        <p:spPr bwMode="auto">
          <a:xfrm flipV="1">
            <a:off x="2339975" y="2701925"/>
            <a:ext cx="0" cy="2889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22" name="Line 38"/>
          <p:cNvSpPr>
            <a:spLocks noChangeShapeType="1"/>
          </p:cNvSpPr>
          <p:nvPr/>
        </p:nvSpPr>
        <p:spPr bwMode="auto">
          <a:xfrm>
            <a:off x="2339975" y="2701925"/>
            <a:ext cx="431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23" name="Line 40"/>
          <p:cNvSpPr>
            <a:spLocks noChangeShapeType="1"/>
          </p:cNvSpPr>
          <p:nvPr/>
        </p:nvSpPr>
        <p:spPr bwMode="auto">
          <a:xfrm>
            <a:off x="2771775" y="2701925"/>
            <a:ext cx="0" cy="2889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24" name="Line 41"/>
          <p:cNvSpPr>
            <a:spLocks noChangeShapeType="1"/>
          </p:cNvSpPr>
          <p:nvPr/>
        </p:nvSpPr>
        <p:spPr bwMode="auto">
          <a:xfrm>
            <a:off x="2771775" y="2990850"/>
            <a:ext cx="144463"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25" name="Line 85"/>
          <p:cNvSpPr>
            <a:spLocks noChangeShapeType="1"/>
          </p:cNvSpPr>
          <p:nvPr/>
        </p:nvSpPr>
        <p:spPr bwMode="auto">
          <a:xfrm>
            <a:off x="1908175" y="2990850"/>
            <a:ext cx="431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26" name="Line 86"/>
          <p:cNvSpPr>
            <a:spLocks noChangeShapeType="1"/>
          </p:cNvSpPr>
          <p:nvPr/>
        </p:nvSpPr>
        <p:spPr bwMode="auto">
          <a:xfrm flipV="1">
            <a:off x="1476375" y="2701925"/>
            <a:ext cx="0" cy="28892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27" name="Line 87"/>
          <p:cNvSpPr>
            <a:spLocks noChangeShapeType="1"/>
          </p:cNvSpPr>
          <p:nvPr/>
        </p:nvSpPr>
        <p:spPr bwMode="auto">
          <a:xfrm>
            <a:off x="1476375" y="2701925"/>
            <a:ext cx="431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28" name="Line 88"/>
          <p:cNvSpPr>
            <a:spLocks noChangeShapeType="1"/>
          </p:cNvSpPr>
          <p:nvPr/>
        </p:nvSpPr>
        <p:spPr bwMode="auto">
          <a:xfrm>
            <a:off x="1908175" y="2701925"/>
            <a:ext cx="0" cy="2889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29" name="Line 89"/>
          <p:cNvSpPr>
            <a:spLocks noChangeShapeType="1"/>
          </p:cNvSpPr>
          <p:nvPr/>
        </p:nvSpPr>
        <p:spPr bwMode="auto">
          <a:xfrm>
            <a:off x="1908175" y="2990850"/>
            <a:ext cx="144463"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0" name="Line 90"/>
          <p:cNvSpPr>
            <a:spLocks noChangeShapeType="1"/>
          </p:cNvSpPr>
          <p:nvPr/>
        </p:nvSpPr>
        <p:spPr bwMode="auto">
          <a:xfrm>
            <a:off x="1044575" y="2990850"/>
            <a:ext cx="431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1" name="Line 91"/>
          <p:cNvSpPr>
            <a:spLocks noChangeShapeType="1"/>
          </p:cNvSpPr>
          <p:nvPr/>
        </p:nvSpPr>
        <p:spPr bwMode="auto">
          <a:xfrm flipV="1">
            <a:off x="3203575" y="2701925"/>
            <a:ext cx="0" cy="2889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2" name="Line 92"/>
          <p:cNvSpPr>
            <a:spLocks noChangeShapeType="1"/>
          </p:cNvSpPr>
          <p:nvPr/>
        </p:nvSpPr>
        <p:spPr bwMode="auto">
          <a:xfrm>
            <a:off x="3203575" y="2701925"/>
            <a:ext cx="431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3" name="Line 93"/>
          <p:cNvSpPr>
            <a:spLocks noChangeShapeType="1"/>
          </p:cNvSpPr>
          <p:nvPr/>
        </p:nvSpPr>
        <p:spPr bwMode="auto">
          <a:xfrm>
            <a:off x="3635375" y="2701925"/>
            <a:ext cx="0" cy="2889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4" name="Line 94"/>
          <p:cNvSpPr>
            <a:spLocks noChangeShapeType="1"/>
          </p:cNvSpPr>
          <p:nvPr/>
        </p:nvSpPr>
        <p:spPr bwMode="auto">
          <a:xfrm>
            <a:off x="3635375" y="2990850"/>
            <a:ext cx="144463"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5" name="Line 95"/>
          <p:cNvSpPr>
            <a:spLocks noChangeShapeType="1"/>
          </p:cNvSpPr>
          <p:nvPr/>
        </p:nvSpPr>
        <p:spPr bwMode="auto">
          <a:xfrm>
            <a:off x="2771775" y="2990850"/>
            <a:ext cx="431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6" name="Line 96"/>
          <p:cNvSpPr>
            <a:spLocks noChangeShapeType="1"/>
          </p:cNvSpPr>
          <p:nvPr/>
        </p:nvSpPr>
        <p:spPr bwMode="auto">
          <a:xfrm>
            <a:off x="2771775" y="2701925"/>
            <a:ext cx="0" cy="2889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7" name="Line 97"/>
          <p:cNvSpPr>
            <a:spLocks noChangeShapeType="1"/>
          </p:cNvSpPr>
          <p:nvPr/>
        </p:nvSpPr>
        <p:spPr bwMode="auto">
          <a:xfrm>
            <a:off x="2771775" y="2990850"/>
            <a:ext cx="144463"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8" name="Line 98"/>
          <p:cNvSpPr>
            <a:spLocks noChangeShapeType="1"/>
          </p:cNvSpPr>
          <p:nvPr/>
        </p:nvSpPr>
        <p:spPr bwMode="auto">
          <a:xfrm flipV="1">
            <a:off x="1547813" y="2701925"/>
            <a:ext cx="0" cy="28892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39" name="Line 99"/>
          <p:cNvSpPr>
            <a:spLocks noChangeShapeType="1"/>
          </p:cNvSpPr>
          <p:nvPr/>
        </p:nvSpPr>
        <p:spPr bwMode="auto">
          <a:xfrm flipV="1">
            <a:off x="1620838" y="2701925"/>
            <a:ext cx="0" cy="288925"/>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40" name="Line 100"/>
          <p:cNvSpPr>
            <a:spLocks noChangeShapeType="1"/>
          </p:cNvSpPr>
          <p:nvPr/>
        </p:nvSpPr>
        <p:spPr bwMode="auto">
          <a:xfrm flipH="1">
            <a:off x="1404938" y="2990850"/>
            <a:ext cx="215900" cy="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41" name="Line 101"/>
          <p:cNvSpPr>
            <a:spLocks noChangeShapeType="1"/>
          </p:cNvSpPr>
          <p:nvPr/>
        </p:nvSpPr>
        <p:spPr bwMode="auto">
          <a:xfrm flipH="1">
            <a:off x="1331913" y="2990850"/>
            <a:ext cx="2159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42" name="Line 19"/>
          <p:cNvSpPr>
            <a:spLocks noChangeShapeType="1"/>
          </p:cNvSpPr>
          <p:nvPr/>
        </p:nvSpPr>
        <p:spPr bwMode="auto">
          <a:xfrm>
            <a:off x="1187450" y="2341563"/>
            <a:ext cx="287338"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80943" name="Line 103"/>
          <p:cNvSpPr>
            <a:spLocks noChangeShapeType="1"/>
          </p:cNvSpPr>
          <p:nvPr/>
        </p:nvSpPr>
        <p:spPr bwMode="auto">
          <a:xfrm>
            <a:off x="1404938" y="2341563"/>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44" name="Line 104"/>
          <p:cNvSpPr>
            <a:spLocks noChangeShapeType="1"/>
          </p:cNvSpPr>
          <p:nvPr/>
        </p:nvSpPr>
        <p:spPr bwMode="auto">
          <a:xfrm flipV="1">
            <a:off x="1331913" y="2486025"/>
            <a:ext cx="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45" name="Text Box 105"/>
          <p:cNvSpPr txBox="1">
            <a:spLocks noChangeArrowheads="1"/>
          </p:cNvSpPr>
          <p:nvPr/>
        </p:nvSpPr>
        <p:spPr bwMode="auto">
          <a:xfrm>
            <a:off x="323850" y="2414588"/>
            <a:ext cx="122396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horloge</a:t>
            </a:r>
          </a:p>
        </p:txBody>
      </p:sp>
      <p:sp>
        <p:nvSpPr>
          <p:cNvPr id="80946" name="Line 106"/>
          <p:cNvSpPr>
            <a:spLocks noChangeShapeType="1"/>
          </p:cNvSpPr>
          <p:nvPr/>
        </p:nvSpPr>
        <p:spPr bwMode="auto">
          <a:xfrm>
            <a:off x="2339975" y="2846388"/>
            <a:ext cx="863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47" name="Text Box 107"/>
          <p:cNvSpPr txBox="1">
            <a:spLocks noChangeArrowheads="1"/>
          </p:cNvSpPr>
          <p:nvPr/>
        </p:nvSpPr>
        <p:spPr bwMode="auto">
          <a:xfrm>
            <a:off x="2700338" y="2559050"/>
            <a:ext cx="576262"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Te</a:t>
            </a:r>
          </a:p>
        </p:txBody>
      </p:sp>
      <p:sp>
        <p:nvSpPr>
          <p:cNvPr id="80948" name="Line 108"/>
          <p:cNvSpPr>
            <a:spLocks noChangeShapeType="1"/>
          </p:cNvSpPr>
          <p:nvPr/>
        </p:nvSpPr>
        <p:spPr bwMode="auto">
          <a:xfrm flipH="1" flipV="1">
            <a:off x="1547813" y="2997200"/>
            <a:ext cx="144462" cy="360363"/>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949" name="Text Box 109"/>
          <p:cNvSpPr txBox="1">
            <a:spLocks noChangeArrowheads="1"/>
          </p:cNvSpPr>
          <p:nvPr/>
        </p:nvSpPr>
        <p:spPr bwMode="auto">
          <a:xfrm>
            <a:off x="1619250" y="3068638"/>
            <a:ext cx="345598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800"/>
              <a:t>Fluctuations temporelles aléatoires = gigue</a:t>
            </a:r>
          </a:p>
        </p:txBody>
      </p:sp>
      <p:pic>
        <p:nvPicPr>
          <p:cNvPr id="312433" name="Picture 1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5084763"/>
            <a:ext cx="43815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2435" name="Rectangle 115"/>
          <p:cNvSpPr>
            <a:spLocks noChangeArrowheads="1"/>
          </p:cNvSpPr>
          <p:nvPr/>
        </p:nvSpPr>
        <p:spPr bwMode="auto">
          <a:xfrm>
            <a:off x="755650" y="3716338"/>
            <a:ext cx="6769100" cy="1220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800" b="1"/>
              <a:t>L’effet de la gigue :</a:t>
            </a:r>
            <a:r>
              <a:rPr lang="fr-FR" sz="2000"/>
              <a:t> </a:t>
            </a:r>
          </a:p>
          <a:p>
            <a:r>
              <a:rPr lang="fr-FR" sz="1800"/>
              <a:t>	L’incertitude du départ de la mesure </a:t>
            </a:r>
            <a:r>
              <a:rPr lang="fr-FR" sz="1800">
                <a:latin typeface="Symbol" pitchFamily="18" charset="2"/>
              </a:rPr>
              <a:t>D</a:t>
            </a:r>
            <a:r>
              <a:rPr lang="fr-FR" sz="1800"/>
              <a:t>t conduit à une incertitude sur la mesure </a:t>
            </a:r>
            <a:r>
              <a:rPr lang="fr-FR" sz="1800">
                <a:latin typeface="Symbol" pitchFamily="18" charset="2"/>
              </a:rPr>
              <a:t>D</a:t>
            </a:r>
            <a:r>
              <a:rPr lang="fr-FR" sz="1800"/>
              <a:t>A qui peut dégrader le SNR et donc diminuer la résolution initiale.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12343"/>
                                        </p:tgtEl>
                                        <p:attrNameLst>
                                          <p:attrName>style.visibility</p:attrName>
                                        </p:attrNameLst>
                                      </p:cBhvr>
                                      <p:to>
                                        <p:strVal val="visible"/>
                                      </p:to>
                                    </p:set>
                                    <p:anim calcmode="lin" valueType="num">
                                      <p:cBhvr>
                                        <p:cTn id="7" dur="500" fill="hold"/>
                                        <p:tgtEl>
                                          <p:spTgt spid="312343"/>
                                        </p:tgtEl>
                                        <p:attrNameLst>
                                          <p:attrName>ppt_w</p:attrName>
                                        </p:attrNameLst>
                                      </p:cBhvr>
                                      <p:tavLst>
                                        <p:tav tm="0">
                                          <p:val>
                                            <p:fltVal val="0"/>
                                          </p:val>
                                        </p:tav>
                                        <p:tav tm="100000">
                                          <p:val>
                                            <p:strVal val="#ppt_w"/>
                                          </p:val>
                                        </p:tav>
                                      </p:tavLst>
                                    </p:anim>
                                    <p:anim calcmode="lin" valueType="num">
                                      <p:cBhvr>
                                        <p:cTn id="8" dur="500" fill="hold"/>
                                        <p:tgtEl>
                                          <p:spTgt spid="312343"/>
                                        </p:tgtEl>
                                        <p:attrNameLst>
                                          <p:attrName>ppt_h</p:attrName>
                                        </p:attrNameLst>
                                      </p:cBhvr>
                                      <p:tavLst>
                                        <p:tav tm="0">
                                          <p:val>
                                            <p:fltVal val="0"/>
                                          </p:val>
                                        </p:tav>
                                        <p:tav tm="100000">
                                          <p:val>
                                            <p:strVal val="#ppt_h"/>
                                          </p:val>
                                        </p:tav>
                                      </p:tavLst>
                                    </p:anim>
                                    <p:animEffect transition="in" filter="fade">
                                      <p:cBhvr>
                                        <p:cTn id="9" dur="500"/>
                                        <p:tgtEl>
                                          <p:spTgt spid="312343"/>
                                        </p:tgtEl>
                                      </p:cBhvr>
                                    </p:animEffect>
                                  </p:childTnLst>
                                </p:cTn>
                              </p:par>
                              <p:par>
                                <p:cTn id="10" presetID="53" presetClass="entr" presetSubtype="0" fill="hold" nodeType="withEffect">
                                  <p:stCondLst>
                                    <p:cond delay="0"/>
                                  </p:stCondLst>
                                  <p:childTnLst>
                                    <p:set>
                                      <p:cBhvr>
                                        <p:cTn id="11" dur="1" fill="hold">
                                          <p:stCondLst>
                                            <p:cond delay="0"/>
                                          </p:stCondLst>
                                        </p:cTn>
                                        <p:tgtEl>
                                          <p:spTgt spid="312344"/>
                                        </p:tgtEl>
                                        <p:attrNameLst>
                                          <p:attrName>style.visibility</p:attrName>
                                        </p:attrNameLst>
                                      </p:cBhvr>
                                      <p:to>
                                        <p:strVal val="visible"/>
                                      </p:to>
                                    </p:set>
                                    <p:anim calcmode="lin" valueType="num">
                                      <p:cBhvr>
                                        <p:cTn id="12" dur="500" fill="hold"/>
                                        <p:tgtEl>
                                          <p:spTgt spid="312344"/>
                                        </p:tgtEl>
                                        <p:attrNameLst>
                                          <p:attrName>ppt_w</p:attrName>
                                        </p:attrNameLst>
                                      </p:cBhvr>
                                      <p:tavLst>
                                        <p:tav tm="0">
                                          <p:val>
                                            <p:fltVal val="0"/>
                                          </p:val>
                                        </p:tav>
                                        <p:tav tm="100000">
                                          <p:val>
                                            <p:strVal val="#ppt_w"/>
                                          </p:val>
                                        </p:tav>
                                      </p:tavLst>
                                    </p:anim>
                                    <p:anim calcmode="lin" valueType="num">
                                      <p:cBhvr>
                                        <p:cTn id="13" dur="500" fill="hold"/>
                                        <p:tgtEl>
                                          <p:spTgt spid="312344"/>
                                        </p:tgtEl>
                                        <p:attrNameLst>
                                          <p:attrName>ppt_h</p:attrName>
                                        </p:attrNameLst>
                                      </p:cBhvr>
                                      <p:tavLst>
                                        <p:tav tm="0">
                                          <p:val>
                                            <p:fltVal val="0"/>
                                          </p:val>
                                        </p:tav>
                                        <p:tav tm="100000">
                                          <p:val>
                                            <p:strVal val="#ppt_h"/>
                                          </p:val>
                                        </p:tav>
                                      </p:tavLst>
                                    </p:anim>
                                    <p:animEffect transition="in" filter="fade">
                                      <p:cBhvr>
                                        <p:cTn id="14" dur="500"/>
                                        <p:tgtEl>
                                          <p:spTgt spid="31234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12435"/>
                                        </p:tgtEl>
                                        <p:attrNameLst>
                                          <p:attrName>style.visibility</p:attrName>
                                        </p:attrNameLst>
                                      </p:cBhvr>
                                      <p:to>
                                        <p:strVal val="visible"/>
                                      </p:to>
                                    </p:set>
                                    <p:anim calcmode="lin" valueType="num">
                                      <p:cBhvr>
                                        <p:cTn id="19" dur="500" fill="hold"/>
                                        <p:tgtEl>
                                          <p:spTgt spid="312435"/>
                                        </p:tgtEl>
                                        <p:attrNameLst>
                                          <p:attrName>ppt_w</p:attrName>
                                        </p:attrNameLst>
                                      </p:cBhvr>
                                      <p:tavLst>
                                        <p:tav tm="0">
                                          <p:val>
                                            <p:fltVal val="0"/>
                                          </p:val>
                                        </p:tav>
                                        <p:tav tm="100000">
                                          <p:val>
                                            <p:strVal val="#ppt_w"/>
                                          </p:val>
                                        </p:tav>
                                      </p:tavLst>
                                    </p:anim>
                                    <p:anim calcmode="lin" valueType="num">
                                      <p:cBhvr>
                                        <p:cTn id="20" dur="500" fill="hold"/>
                                        <p:tgtEl>
                                          <p:spTgt spid="312435"/>
                                        </p:tgtEl>
                                        <p:attrNameLst>
                                          <p:attrName>ppt_h</p:attrName>
                                        </p:attrNameLst>
                                      </p:cBhvr>
                                      <p:tavLst>
                                        <p:tav tm="0">
                                          <p:val>
                                            <p:fltVal val="0"/>
                                          </p:val>
                                        </p:tav>
                                        <p:tav tm="100000">
                                          <p:val>
                                            <p:strVal val="#ppt_h"/>
                                          </p:val>
                                        </p:tav>
                                      </p:tavLst>
                                    </p:anim>
                                    <p:animEffect transition="in" filter="fade">
                                      <p:cBhvr>
                                        <p:cTn id="21" dur="500"/>
                                        <p:tgtEl>
                                          <p:spTgt spid="31243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312341"/>
                                        </p:tgtEl>
                                        <p:attrNameLst>
                                          <p:attrName>style.visibility</p:attrName>
                                        </p:attrNameLst>
                                      </p:cBhvr>
                                      <p:to>
                                        <p:strVal val="visible"/>
                                      </p:to>
                                    </p:set>
                                    <p:anim calcmode="lin" valueType="num">
                                      <p:cBhvr>
                                        <p:cTn id="26" dur="500" fill="hold"/>
                                        <p:tgtEl>
                                          <p:spTgt spid="312341"/>
                                        </p:tgtEl>
                                        <p:attrNameLst>
                                          <p:attrName>ppt_w</p:attrName>
                                        </p:attrNameLst>
                                      </p:cBhvr>
                                      <p:tavLst>
                                        <p:tav tm="0">
                                          <p:val>
                                            <p:fltVal val="0"/>
                                          </p:val>
                                        </p:tav>
                                        <p:tav tm="100000">
                                          <p:val>
                                            <p:strVal val="#ppt_w"/>
                                          </p:val>
                                        </p:tav>
                                      </p:tavLst>
                                    </p:anim>
                                    <p:anim calcmode="lin" valueType="num">
                                      <p:cBhvr>
                                        <p:cTn id="27" dur="500" fill="hold"/>
                                        <p:tgtEl>
                                          <p:spTgt spid="312341"/>
                                        </p:tgtEl>
                                        <p:attrNameLst>
                                          <p:attrName>ppt_h</p:attrName>
                                        </p:attrNameLst>
                                      </p:cBhvr>
                                      <p:tavLst>
                                        <p:tav tm="0">
                                          <p:val>
                                            <p:fltVal val="0"/>
                                          </p:val>
                                        </p:tav>
                                        <p:tav tm="100000">
                                          <p:val>
                                            <p:strVal val="#ppt_h"/>
                                          </p:val>
                                        </p:tav>
                                      </p:tavLst>
                                    </p:anim>
                                    <p:animEffect transition="in" filter="fade">
                                      <p:cBhvr>
                                        <p:cTn id="28" dur="500"/>
                                        <p:tgtEl>
                                          <p:spTgt spid="312341"/>
                                        </p:tgtEl>
                                      </p:cBhvr>
                                    </p:animEffect>
                                  </p:childTnLst>
                                </p:cTn>
                              </p:par>
                              <p:par>
                                <p:cTn id="29" presetID="53" presetClass="entr" presetSubtype="0" fill="hold" nodeType="withEffect">
                                  <p:stCondLst>
                                    <p:cond delay="0"/>
                                  </p:stCondLst>
                                  <p:childTnLst>
                                    <p:set>
                                      <p:cBhvr>
                                        <p:cTn id="30" dur="1" fill="hold">
                                          <p:stCondLst>
                                            <p:cond delay="0"/>
                                          </p:stCondLst>
                                        </p:cTn>
                                        <p:tgtEl>
                                          <p:spTgt spid="312433"/>
                                        </p:tgtEl>
                                        <p:attrNameLst>
                                          <p:attrName>style.visibility</p:attrName>
                                        </p:attrNameLst>
                                      </p:cBhvr>
                                      <p:to>
                                        <p:strVal val="visible"/>
                                      </p:to>
                                    </p:set>
                                    <p:anim calcmode="lin" valueType="num">
                                      <p:cBhvr>
                                        <p:cTn id="31" dur="500" fill="hold"/>
                                        <p:tgtEl>
                                          <p:spTgt spid="312433"/>
                                        </p:tgtEl>
                                        <p:attrNameLst>
                                          <p:attrName>ppt_w</p:attrName>
                                        </p:attrNameLst>
                                      </p:cBhvr>
                                      <p:tavLst>
                                        <p:tav tm="0">
                                          <p:val>
                                            <p:fltVal val="0"/>
                                          </p:val>
                                        </p:tav>
                                        <p:tav tm="100000">
                                          <p:val>
                                            <p:strVal val="#ppt_w"/>
                                          </p:val>
                                        </p:tav>
                                      </p:tavLst>
                                    </p:anim>
                                    <p:anim calcmode="lin" valueType="num">
                                      <p:cBhvr>
                                        <p:cTn id="32" dur="500" fill="hold"/>
                                        <p:tgtEl>
                                          <p:spTgt spid="312433"/>
                                        </p:tgtEl>
                                        <p:attrNameLst>
                                          <p:attrName>ppt_h</p:attrName>
                                        </p:attrNameLst>
                                      </p:cBhvr>
                                      <p:tavLst>
                                        <p:tav tm="0">
                                          <p:val>
                                            <p:fltVal val="0"/>
                                          </p:val>
                                        </p:tav>
                                        <p:tav tm="100000">
                                          <p:val>
                                            <p:strVal val="#ppt_h"/>
                                          </p:val>
                                        </p:tav>
                                      </p:tavLst>
                                    </p:anim>
                                    <p:animEffect transition="in" filter="fade">
                                      <p:cBhvr>
                                        <p:cTn id="33" dur="500"/>
                                        <p:tgtEl>
                                          <p:spTgt spid="312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41" grpId="0"/>
      <p:bldP spid="312343" grpId="0"/>
      <p:bldP spid="31243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395288" y="260350"/>
            <a:ext cx="612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Electronique Front-End Numérique</a:t>
            </a:r>
          </a:p>
        </p:txBody>
      </p:sp>
      <p:sp>
        <p:nvSpPr>
          <p:cNvPr id="81923" name="Text Box 29"/>
          <p:cNvSpPr txBox="1">
            <a:spLocks noChangeArrowheads="1"/>
          </p:cNvSpPr>
          <p:nvPr/>
        </p:nvSpPr>
        <p:spPr bwMode="auto">
          <a:xfrm>
            <a:off x="468313" y="908050"/>
            <a:ext cx="84978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a:t>On a vu un ADC dernière génération avec:  </a:t>
            </a:r>
          </a:p>
          <a:p>
            <a:pPr eaLnBrk="1" hangingPunct="1">
              <a:spcBef>
                <a:spcPct val="50000"/>
              </a:spcBef>
            </a:pPr>
            <a:r>
              <a:rPr lang="fr-FR" sz="2000"/>
              <a:t>     F</a:t>
            </a:r>
            <a:r>
              <a:rPr lang="fr-FR" sz="2000" baseline="-25000"/>
              <a:t>e</a:t>
            </a:r>
            <a:r>
              <a:rPr lang="fr-FR" sz="2000"/>
              <a:t> = 3,6 GHz </a:t>
            </a:r>
            <a:r>
              <a:rPr lang="fr-FR" sz="2000">
                <a:sym typeface="Wingdings" pitchFamily="2" charset="2"/>
              </a:rPr>
              <a:t>(</a:t>
            </a:r>
            <a:r>
              <a:rPr lang="fr-FR" sz="2000"/>
              <a:t>Te = 280 ps)   et   Dynamique = 12 bits</a:t>
            </a:r>
          </a:p>
        </p:txBody>
      </p:sp>
      <p:grpSp>
        <p:nvGrpSpPr>
          <p:cNvPr id="306208" name="Group 32"/>
          <p:cNvGrpSpPr>
            <a:grpSpLocks/>
          </p:cNvGrpSpPr>
          <p:nvPr/>
        </p:nvGrpSpPr>
        <p:grpSpPr bwMode="auto">
          <a:xfrm>
            <a:off x="395288" y="4292106"/>
            <a:ext cx="8291512" cy="1728788"/>
            <a:chOff x="158" y="2976"/>
            <a:chExt cx="5223" cy="1089"/>
          </a:xfrm>
        </p:grpSpPr>
        <p:sp>
          <p:nvSpPr>
            <p:cNvPr id="81929" name="Text Box 279"/>
            <p:cNvSpPr txBox="1">
              <a:spLocks noChangeArrowheads="1"/>
            </p:cNvSpPr>
            <p:nvPr/>
          </p:nvSpPr>
          <p:spPr bwMode="auto">
            <a:xfrm>
              <a:off x="612" y="3158"/>
              <a:ext cx="4490"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b="1" dirty="0">
                  <a:solidFill>
                    <a:srgbClr val="E40000"/>
                  </a:solidFill>
                </a:rPr>
                <a:t>Développement de circuits intégrés spécifiques ASIC</a:t>
              </a:r>
            </a:p>
            <a:p>
              <a:pPr algn="ctr" eaLnBrk="1" hangingPunct="1"/>
              <a:r>
                <a:rPr lang="fr-FR" sz="2000" b="1" dirty="0">
                  <a:solidFill>
                    <a:srgbClr val="E40000"/>
                  </a:solidFill>
                </a:rPr>
                <a:t>qui sont des mémoires analogiques avec des fréquences d’échantillonnage allant jusqu’à </a:t>
              </a:r>
              <a:r>
                <a:rPr lang="fr-FR" sz="2000" b="1" dirty="0" err="1">
                  <a:solidFill>
                    <a:srgbClr val="E40000"/>
                  </a:solidFill>
                </a:rPr>
                <a:t>qqs</a:t>
              </a:r>
              <a:r>
                <a:rPr lang="fr-FR" sz="2000" b="1" dirty="0">
                  <a:solidFill>
                    <a:srgbClr val="E40000"/>
                  </a:solidFill>
                </a:rPr>
                <a:t> </a:t>
              </a:r>
              <a:r>
                <a:rPr lang="fr-FR" sz="2000" b="1" dirty="0" smtClean="0">
                  <a:solidFill>
                    <a:srgbClr val="E40000"/>
                  </a:solidFill>
                </a:rPr>
                <a:t>GHz.</a:t>
              </a:r>
            </a:p>
            <a:p>
              <a:pPr algn="ctr" eaLnBrk="1" hangingPunct="1"/>
              <a:r>
                <a:rPr lang="fr-FR" sz="2000" b="1" dirty="0" smtClean="0">
                  <a:solidFill>
                    <a:srgbClr val="E40000"/>
                  </a:solidFill>
                </a:rPr>
                <a:t>(Défaut: Introduit du temps mort)</a:t>
              </a:r>
              <a:endParaRPr lang="fr-FR" sz="2000" b="1" dirty="0">
                <a:solidFill>
                  <a:srgbClr val="E40000"/>
                </a:solidFill>
              </a:endParaRPr>
            </a:p>
          </p:txBody>
        </p:sp>
        <p:sp>
          <p:nvSpPr>
            <p:cNvPr id="306185" name="AutoShape 9"/>
            <p:cNvSpPr>
              <a:spLocks noChangeArrowheads="1"/>
            </p:cNvSpPr>
            <p:nvPr/>
          </p:nvSpPr>
          <p:spPr bwMode="auto">
            <a:xfrm>
              <a:off x="158" y="3022"/>
              <a:ext cx="272" cy="545"/>
            </a:xfrm>
            <a:prstGeom prst="curvedRightArrow">
              <a:avLst>
                <a:gd name="adj1" fmla="val 40074"/>
                <a:gd name="adj2" fmla="val 80147"/>
                <a:gd name="adj3" fmla="val 33333"/>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sp>
          <p:nvSpPr>
            <p:cNvPr id="81931" name="Oval 10"/>
            <p:cNvSpPr>
              <a:spLocks noChangeArrowheads="1"/>
            </p:cNvSpPr>
            <p:nvPr/>
          </p:nvSpPr>
          <p:spPr bwMode="auto">
            <a:xfrm>
              <a:off x="430" y="2976"/>
              <a:ext cx="4951" cy="1089"/>
            </a:xfrm>
            <a:prstGeom prst="ellipse">
              <a:avLst/>
            </a:prstGeom>
            <a:noFill/>
            <a:ln w="28575">
              <a:solidFill>
                <a:srgbClr val="00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003D99"/>
                    </a:outerShdw>
                  </a:effectLst>
                </a14:hiddenEffects>
              </a:ext>
            </a:extLst>
          </p:spPr>
          <p:txBody>
            <a:bodyPr wrap="none" anchor="ctr"/>
            <a:lstStyle/>
            <a:p>
              <a:endParaRPr lang="fr-FR"/>
            </a:p>
          </p:txBody>
        </p:sp>
      </p:grpSp>
      <p:sp>
        <p:nvSpPr>
          <p:cNvPr id="306203" name="Text Box 29"/>
          <p:cNvSpPr txBox="1">
            <a:spLocks noChangeArrowheads="1"/>
          </p:cNvSpPr>
          <p:nvPr/>
        </p:nvSpPr>
        <p:spPr bwMode="auto">
          <a:xfrm>
            <a:off x="323850" y="2046288"/>
            <a:ext cx="8820150" cy="2246312"/>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accent2"/>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2000" dirty="0"/>
              <a:t>Même si ces caractéristiques permettent d’échantillonner les signaux des détecteurs les + rapides (ex : diamant </a:t>
            </a:r>
            <a:r>
              <a:rPr lang="fr-FR" sz="2000" dirty="0" err="1"/>
              <a:t>tm</a:t>
            </a:r>
            <a:r>
              <a:rPr lang="fr-FR" sz="2000" dirty="0"/>
              <a:t> </a:t>
            </a:r>
            <a:r>
              <a:rPr lang="en-US" sz="2000" dirty="0"/>
              <a:t>≈ </a:t>
            </a:r>
            <a:r>
              <a:rPr lang="en-US" sz="2000" dirty="0" smtClean="0"/>
              <a:t>1 </a:t>
            </a:r>
            <a:r>
              <a:rPr lang="en-US" sz="2000" dirty="0"/>
              <a:t>ns). </a:t>
            </a:r>
          </a:p>
          <a:p>
            <a:pPr eaLnBrk="1" hangingPunct="1">
              <a:spcBef>
                <a:spcPct val="50000"/>
              </a:spcBef>
            </a:pPr>
            <a:endParaRPr lang="en-US" sz="2000" dirty="0"/>
          </a:p>
          <a:p>
            <a:pPr eaLnBrk="1" hangingPunct="1">
              <a:spcBef>
                <a:spcPct val="50000"/>
              </a:spcBef>
            </a:pPr>
            <a:r>
              <a:rPr lang="en-US" sz="2000" dirty="0"/>
              <a:t>Les </a:t>
            </a:r>
            <a:r>
              <a:rPr lang="en-US" sz="2000" dirty="0" err="1"/>
              <a:t>inconvénients</a:t>
            </a:r>
            <a:r>
              <a:rPr lang="en-US" sz="2000" dirty="0"/>
              <a:t> (</a:t>
            </a:r>
            <a:r>
              <a:rPr lang="en-US" sz="2000" dirty="0" err="1"/>
              <a:t>cités</a:t>
            </a:r>
            <a:r>
              <a:rPr lang="en-US" sz="2000" dirty="0"/>
              <a:t> </a:t>
            </a:r>
            <a:r>
              <a:rPr lang="en-US" sz="2000" dirty="0" err="1"/>
              <a:t>précédemment</a:t>
            </a:r>
            <a:r>
              <a:rPr lang="en-US" sz="2000" dirty="0"/>
              <a:t>) </a:t>
            </a:r>
            <a:r>
              <a:rPr lang="en-US" sz="2000" dirty="0" err="1"/>
              <a:t>sont</a:t>
            </a:r>
            <a:r>
              <a:rPr lang="en-US" sz="2000" dirty="0"/>
              <a:t> </a:t>
            </a:r>
            <a:r>
              <a:rPr lang="en-US" sz="2000" dirty="0" err="1"/>
              <a:t>suffisament</a:t>
            </a:r>
            <a:r>
              <a:rPr lang="en-US" sz="2000" dirty="0"/>
              <a:t> </a:t>
            </a:r>
            <a:r>
              <a:rPr lang="en-US" sz="2000" dirty="0" err="1"/>
              <a:t>prépondérants</a:t>
            </a:r>
            <a:r>
              <a:rPr lang="en-US" sz="2000" dirty="0"/>
              <a:t> pour </a:t>
            </a:r>
            <a:r>
              <a:rPr lang="en-US" sz="2000" dirty="0" err="1"/>
              <a:t>développer</a:t>
            </a:r>
            <a:r>
              <a:rPr lang="en-US" sz="2000" dirty="0"/>
              <a:t> </a:t>
            </a:r>
            <a:r>
              <a:rPr lang="en-US" sz="2000" dirty="0" err="1"/>
              <a:t>d’autres</a:t>
            </a:r>
            <a:r>
              <a:rPr lang="en-US" sz="2000" dirty="0"/>
              <a:t> solutions </a:t>
            </a:r>
            <a:r>
              <a:rPr lang="en-US" sz="2000" dirty="0" err="1"/>
              <a:t>gardant</a:t>
            </a:r>
            <a:r>
              <a:rPr lang="en-US" sz="2000" dirty="0"/>
              <a:t> les </a:t>
            </a:r>
            <a:r>
              <a:rPr lang="en-US" sz="2000" dirty="0" err="1"/>
              <a:t>avantages</a:t>
            </a:r>
            <a:r>
              <a:rPr lang="en-US" sz="2000" dirty="0"/>
              <a:t> de </a:t>
            </a:r>
            <a:r>
              <a:rPr lang="en-US" sz="2000" dirty="0" err="1"/>
              <a:t>ces</a:t>
            </a:r>
            <a:r>
              <a:rPr lang="en-US" sz="2000" dirty="0"/>
              <a:t> ADC sans les </a:t>
            </a:r>
            <a:r>
              <a:rPr lang="en-US" sz="2000" dirty="0" err="1"/>
              <a:t>défauts</a:t>
            </a:r>
            <a:r>
              <a:rPr lang="en-US" sz="2000" dirty="0" smtClean="0"/>
              <a:t>! </a:t>
            </a:r>
            <a:endParaRPr lang="en-US" sz="2000" dirty="0"/>
          </a:p>
        </p:txBody>
      </p:sp>
      <p:sp>
        <p:nvSpPr>
          <p:cNvPr id="81926"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A8723837-462A-40A2-BFFB-89437DE120B2}" type="slidenum">
              <a:rPr lang="fr-FR" sz="1200">
                <a:solidFill>
                  <a:schemeClr val="tx1">
                    <a:lumMod val="50000"/>
                    <a:lumOff val="50000"/>
                  </a:schemeClr>
                </a:solidFill>
              </a:rPr>
              <a:pPr algn="r">
                <a:defRPr/>
              </a:pPr>
              <a:t>74</a:t>
            </a:fld>
            <a:endParaRPr lang="fr-FR" sz="1200" dirty="0">
              <a:solidFill>
                <a:schemeClr val="tx1">
                  <a:lumMod val="50000"/>
                  <a:lumOff val="50000"/>
                </a:schemeClr>
              </a:solidFill>
            </a:endParaRPr>
          </a:p>
        </p:txBody>
      </p:sp>
      <p:graphicFrame>
        <p:nvGraphicFramePr>
          <p:cNvPr id="81928" name="Objet 1"/>
          <p:cNvGraphicFramePr>
            <a:graphicFrameLocks noChangeAspect="1"/>
          </p:cNvGraphicFramePr>
          <p:nvPr/>
        </p:nvGraphicFramePr>
        <p:xfrm>
          <a:off x="7173913" y="311150"/>
          <a:ext cx="1827212" cy="1193800"/>
        </p:xfrm>
        <a:graphic>
          <a:graphicData uri="http://schemas.openxmlformats.org/presentationml/2006/ole">
            <mc:AlternateContent xmlns:mc="http://schemas.openxmlformats.org/markup-compatibility/2006">
              <mc:Choice xmlns:v="urn:schemas-microsoft-com:vml" Requires="v">
                <p:oleObj spid="_x0000_s81961" name="Photo Editor Photo" r:id="rId4" imgW="14752381" imgH="6980952" progId="MSPhotoEd.3">
                  <p:embed/>
                </p:oleObj>
              </mc:Choice>
              <mc:Fallback>
                <p:oleObj name="Photo Editor Photo" r:id="rId4" imgW="14752381" imgH="6980952" progId="MSPhotoEd.3">
                  <p:embed/>
                  <p:pic>
                    <p:nvPicPr>
                      <p:cNvPr id="0" name="Obje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3913" y="311150"/>
                        <a:ext cx="1827212" cy="1193800"/>
                      </a:xfrm>
                      <a:prstGeom prst="rect">
                        <a:avLst/>
                      </a:prstGeom>
                      <a:noFill/>
                      <a:ln>
                        <a:noFill/>
                      </a:ln>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06203"/>
                                        </p:tgtEl>
                                        <p:attrNameLst>
                                          <p:attrName>style.visibility</p:attrName>
                                        </p:attrNameLst>
                                      </p:cBhvr>
                                      <p:to>
                                        <p:strVal val="visible"/>
                                      </p:to>
                                    </p:set>
                                    <p:anim calcmode="lin" valueType="num">
                                      <p:cBhvr>
                                        <p:cTn id="7" dur="500" fill="hold"/>
                                        <p:tgtEl>
                                          <p:spTgt spid="306203"/>
                                        </p:tgtEl>
                                        <p:attrNameLst>
                                          <p:attrName>ppt_w</p:attrName>
                                        </p:attrNameLst>
                                      </p:cBhvr>
                                      <p:tavLst>
                                        <p:tav tm="0">
                                          <p:val>
                                            <p:fltVal val="0"/>
                                          </p:val>
                                        </p:tav>
                                        <p:tav tm="100000">
                                          <p:val>
                                            <p:strVal val="#ppt_w"/>
                                          </p:val>
                                        </p:tav>
                                      </p:tavLst>
                                    </p:anim>
                                    <p:anim calcmode="lin" valueType="num">
                                      <p:cBhvr>
                                        <p:cTn id="8" dur="500" fill="hold"/>
                                        <p:tgtEl>
                                          <p:spTgt spid="306203"/>
                                        </p:tgtEl>
                                        <p:attrNameLst>
                                          <p:attrName>ppt_h</p:attrName>
                                        </p:attrNameLst>
                                      </p:cBhvr>
                                      <p:tavLst>
                                        <p:tav tm="0">
                                          <p:val>
                                            <p:fltVal val="0"/>
                                          </p:val>
                                        </p:tav>
                                        <p:tav tm="100000">
                                          <p:val>
                                            <p:strVal val="#ppt_h"/>
                                          </p:val>
                                        </p:tav>
                                      </p:tavLst>
                                    </p:anim>
                                    <p:animEffect transition="in" filter="fade">
                                      <p:cBhvr>
                                        <p:cTn id="9" dur="500"/>
                                        <p:tgtEl>
                                          <p:spTgt spid="306203"/>
                                        </p:tgtEl>
                                      </p:cBhvr>
                                    </p:animEffect>
                                  </p:childTnLst>
                                </p:cTn>
                              </p:par>
                              <p:par>
                                <p:cTn id="10" presetID="53" presetClass="entr" presetSubtype="16" fill="hold" nodeType="withEffect">
                                  <p:stCondLst>
                                    <p:cond delay="0"/>
                                  </p:stCondLst>
                                  <p:childTnLst>
                                    <p:set>
                                      <p:cBhvr>
                                        <p:cTn id="11" dur="1" fill="hold">
                                          <p:stCondLst>
                                            <p:cond delay="0"/>
                                          </p:stCondLst>
                                        </p:cTn>
                                        <p:tgtEl>
                                          <p:spTgt spid="81928"/>
                                        </p:tgtEl>
                                        <p:attrNameLst>
                                          <p:attrName>style.visibility</p:attrName>
                                        </p:attrNameLst>
                                      </p:cBhvr>
                                      <p:to>
                                        <p:strVal val="visible"/>
                                      </p:to>
                                    </p:set>
                                    <p:anim calcmode="lin" valueType="num">
                                      <p:cBhvr>
                                        <p:cTn id="12" dur="500" fill="hold"/>
                                        <p:tgtEl>
                                          <p:spTgt spid="81928"/>
                                        </p:tgtEl>
                                        <p:attrNameLst>
                                          <p:attrName>ppt_w</p:attrName>
                                        </p:attrNameLst>
                                      </p:cBhvr>
                                      <p:tavLst>
                                        <p:tav tm="0">
                                          <p:val>
                                            <p:fltVal val="0"/>
                                          </p:val>
                                        </p:tav>
                                        <p:tav tm="100000">
                                          <p:val>
                                            <p:strVal val="#ppt_w"/>
                                          </p:val>
                                        </p:tav>
                                      </p:tavLst>
                                    </p:anim>
                                    <p:anim calcmode="lin" valueType="num">
                                      <p:cBhvr>
                                        <p:cTn id="13" dur="500" fill="hold"/>
                                        <p:tgtEl>
                                          <p:spTgt spid="81928"/>
                                        </p:tgtEl>
                                        <p:attrNameLst>
                                          <p:attrName>ppt_h</p:attrName>
                                        </p:attrNameLst>
                                      </p:cBhvr>
                                      <p:tavLst>
                                        <p:tav tm="0">
                                          <p:val>
                                            <p:fltVal val="0"/>
                                          </p:val>
                                        </p:tav>
                                        <p:tav tm="100000">
                                          <p:val>
                                            <p:strVal val="#ppt_h"/>
                                          </p:val>
                                        </p:tav>
                                      </p:tavLst>
                                    </p:anim>
                                    <p:animEffect transition="in" filter="fade">
                                      <p:cBhvr>
                                        <p:cTn id="14" dur="500"/>
                                        <p:tgtEl>
                                          <p:spTgt spid="819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06208"/>
                                        </p:tgtEl>
                                        <p:attrNameLst>
                                          <p:attrName>style.visibility</p:attrName>
                                        </p:attrNameLst>
                                      </p:cBhvr>
                                      <p:to>
                                        <p:strVal val="visible"/>
                                      </p:to>
                                    </p:set>
                                    <p:anim calcmode="lin" valueType="num">
                                      <p:cBhvr>
                                        <p:cTn id="19" dur="500" fill="hold"/>
                                        <p:tgtEl>
                                          <p:spTgt spid="306208"/>
                                        </p:tgtEl>
                                        <p:attrNameLst>
                                          <p:attrName>ppt_w</p:attrName>
                                        </p:attrNameLst>
                                      </p:cBhvr>
                                      <p:tavLst>
                                        <p:tav tm="0">
                                          <p:val>
                                            <p:fltVal val="0"/>
                                          </p:val>
                                        </p:tav>
                                        <p:tav tm="100000">
                                          <p:val>
                                            <p:strVal val="#ppt_w"/>
                                          </p:val>
                                        </p:tav>
                                      </p:tavLst>
                                    </p:anim>
                                    <p:anim calcmode="lin" valueType="num">
                                      <p:cBhvr>
                                        <p:cTn id="20" dur="500" fill="hold"/>
                                        <p:tgtEl>
                                          <p:spTgt spid="306208"/>
                                        </p:tgtEl>
                                        <p:attrNameLst>
                                          <p:attrName>ppt_h</p:attrName>
                                        </p:attrNameLst>
                                      </p:cBhvr>
                                      <p:tavLst>
                                        <p:tav tm="0">
                                          <p:val>
                                            <p:fltVal val="0"/>
                                          </p:val>
                                        </p:tav>
                                        <p:tav tm="100000">
                                          <p:val>
                                            <p:strVal val="#ppt_h"/>
                                          </p:val>
                                        </p:tav>
                                      </p:tavLst>
                                    </p:anim>
                                    <p:animEffect transition="in" filter="fade">
                                      <p:cBhvr>
                                        <p:cTn id="21" dur="500"/>
                                        <p:tgtEl>
                                          <p:spTgt spid="306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20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4"/>
          <p:cNvSpPr txBox="1">
            <a:spLocks noChangeArrowheads="1"/>
          </p:cNvSpPr>
          <p:nvPr/>
        </p:nvSpPr>
        <p:spPr bwMode="auto">
          <a:xfrm>
            <a:off x="1079500" y="260350"/>
            <a:ext cx="7170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Principe d’une mémoire analogique rapide</a:t>
            </a:r>
          </a:p>
        </p:txBody>
      </p:sp>
      <p:sp>
        <p:nvSpPr>
          <p:cNvPr id="82947" name="Text Box 35"/>
          <p:cNvSpPr txBox="1">
            <a:spLocks noChangeArrowheads="1"/>
          </p:cNvSpPr>
          <p:nvPr/>
        </p:nvSpPr>
        <p:spPr bwMode="auto">
          <a:xfrm>
            <a:off x="179388" y="765175"/>
            <a:ext cx="856773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Mémorisation (échantillonneur / bloqueur) du signal d’entrée sur des capacités </a:t>
            </a:r>
          </a:p>
          <a:p>
            <a:pPr eaLnBrk="1" hangingPunct="1"/>
            <a:r>
              <a:rPr lang="fr-FR" sz="1800"/>
              <a:t>au rythme de la période d’échantillonnage.</a:t>
            </a:r>
          </a:p>
          <a:p>
            <a:pPr eaLnBrk="1" hangingPunct="1"/>
            <a:r>
              <a:rPr lang="fr-FR" sz="1800"/>
              <a:t>Mémoire circulaire </a:t>
            </a:r>
          </a:p>
          <a:p>
            <a:pPr eaLnBrk="1" hangingPunct="1"/>
            <a:r>
              <a:rPr lang="fr-FR" sz="1800"/>
              <a:t>	</a:t>
            </a:r>
            <a:r>
              <a:rPr lang="fr-FR" sz="1800">
                <a:sym typeface="Wingdings" pitchFamily="2" charset="2"/>
              </a:rPr>
              <a:t> échantillonne en permanence (« écriture »)</a:t>
            </a:r>
          </a:p>
          <a:p>
            <a:pPr eaLnBrk="1" hangingPunct="1"/>
            <a:r>
              <a:rPr lang="fr-FR" sz="1800">
                <a:sym typeface="Wingdings" pitchFamily="2" charset="2"/>
              </a:rPr>
              <a:t>	 nombre d’échantillons limité (nb de capas)</a:t>
            </a:r>
          </a:p>
        </p:txBody>
      </p:sp>
      <p:grpSp>
        <p:nvGrpSpPr>
          <p:cNvPr id="82948" name="Groupe 1"/>
          <p:cNvGrpSpPr>
            <a:grpSpLocks/>
          </p:cNvGrpSpPr>
          <p:nvPr/>
        </p:nvGrpSpPr>
        <p:grpSpPr bwMode="auto">
          <a:xfrm>
            <a:off x="1619250" y="3933825"/>
            <a:ext cx="6037263" cy="1544638"/>
            <a:chOff x="1304925" y="3933383"/>
            <a:chExt cx="6784379" cy="2022475"/>
          </a:xfrm>
        </p:grpSpPr>
        <p:sp>
          <p:nvSpPr>
            <p:cNvPr id="83019" name="Oval 6"/>
            <p:cNvSpPr>
              <a:spLocks noChangeArrowheads="1"/>
            </p:cNvSpPr>
            <p:nvPr/>
          </p:nvSpPr>
          <p:spPr bwMode="auto">
            <a:xfrm>
              <a:off x="1304925" y="4111183"/>
              <a:ext cx="647700" cy="576262"/>
            </a:xfrm>
            <a:prstGeom prst="ellipse">
              <a:avLst/>
            </a:prstGeom>
            <a:gradFill rotWithShape="1">
              <a:gsLst>
                <a:gs pos="0">
                  <a:srgbClr val="6A0000"/>
                </a:gs>
                <a:gs pos="100000">
                  <a:srgbClr val="E400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83020" name="Text Box 7"/>
            <p:cNvSpPr txBox="1">
              <a:spLocks noChangeArrowheads="1"/>
            </p:cNvSpPr>
            <p:nvPr/>
          </p:nvSpPr>
          <p:spPr bwMode="auto">
            <a:xfrm>
              <a:off x="1363663" y="4211195"/>
              <a:ext cx="501111" cy="40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chemeClr val="bg1"/>
                  </a:solidFill>
                </a:rPr>
                <a:t>Vin</a:t>
              </a:r>
            </a:p>
          </p:txBody>
        </p:sp>
        <p:sp>
          <p:nvSpPr>
            <p:cNvPr id="83021" name="Rectangle 8"/>
            <p:cNvSpPr>
              <a:spLocks noChangeArrowheads="1"/>
            </p:cNvSpPr>
            <p:nvPr/>
          </p:nvSpPr>
          <p:spPr bwMode="auto">
            <a:xfrm>
              <a:off x="2600325" y="4076258"/>
              <a:ext cx="2303463" cy="782637"/>
            </a:xfrm>
            <a:prstGeom prst="rect">
              <a:avLst/>
            </a:prstGeom>
            <a:gradFill rotWithShape="1">
              <a:gsLst>
                <a:gs pos="0">
                  <a:schemeClr val="hlink"/>
                </a:gs>
                <a:gs pos="100000">
                  <a:srgbClr val="696300"/>
                </a:gs>
              </a:gsLst>
              <a:path path="rect">
                <a:fillToRect r="100000" b="100000"/>
              </a:path>
            </a:gradFill>
            <a:ln w="38100">
              <a:solidFill>
                <a:schemeClr val="tx1"/>
              </a:solidFill>
              <a:miter lim="800000"/>
              <a:headEnd/>
              <a:tailEnd/>
            </a:ln>
          </p:spPr>
          <p:txBody>
            <a:bodyPr wrap="none" anchor="ctr"/>
            <a:lstStyle/>
            <a:p>
              <a:pPr algn="ctr"/>
              <a:r>
                <a:rPr lang="fr-FR" sz="1400">
                  <a:solidFill>
                    <a:schemeClr val="bg1"/>
                  </a:solidFill>
                </a:rPr>
                <a:t>Mémoire Analogique</a:t>
              </a:r>
            </a:p>
            <a:p>
              <a:pPr algn="ctr"/>
              <a:r>
                <a:rPr lang="fr-FR" sz="1400">
                  <a:solidFill>
                    <a:schemeClr val="bg1"/>
                  </a:solidFill>
                </a:rPr>
                <a:t>Rapide</a:t>
              </a:r>
            </a:p>
          </p:txBody>
        </p:sp>
        <p:sp>
          <p:nvSpPr>
            <p:cNvPr id="83022" name="AutoShape 9"/>
            <p:cNvSpPr>
              <a:spLocks noChangeArrowheads="1"/>
            </p:cNvSpPr>
            <p:nvPr/>
          </p:nvSpPr>
          <p:spPr bwMode="auto">
            <a:xfrm rot="5400000">
              <a:off x="6003925" y="3907983"/>
              <a:ext cx="863600" cy="914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FFFF00"/>
                </a:gs>
                <a:gs pos="100000">
                  <a:srgbClr val="767600"/>
                </a:gs>
              </a:gsLst>
              <a:path path="rect">
                <a:fillToRect r="100000" b="100000"/>
              </a:path>
            </a:gradFill>
            <a:ln w="9525">
              <a:solidFill>
                <a:schemeClr val="tx1"/>
              </a:solidFill>
              <a:miter lim="800000"/>
              <a:headEnd/>
              <a:tailEnd/>
            </a:ln>
          </p:spPr>
          <p:txBody>
            <a:bodyPr wrap="none" anchor="ctr"/>
            <a:lstStyle/>
            <a:p>
              <a:endParaRPr lang="fr-FR"/>
            </a:p>
          </p:txBody>
        </p:sp>
        <p:sp>
          <p:nvSpPr>
            <p:cNvPr id="83023" name="Line 12"/>
            <p:cNvSpPr>
              <a:spLocks noChangeShapeType="1"/>
            </p:cNvSpPr>
            <p:nvPr/>
          </p:nvSpPr>
          <p:spPr bwMode="auto">
            <a:xfrm>
              <a:off x="1952625" y="4398520"/>
              <a:ext cx="6477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3024" name="Line 14"/>
            <p:cNvSpPr>
              <a:spLocks noChangeShapeType="1"/>
            </p:cNvSpPr>
            <p:nvPr/>
          </p:nvSpPr>
          <p:spPr bwMode="auto">
            <a:xfrm>
              <a:off x="4903788" y="4398520"/>
              <a:ext cx="1081087"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3025" name="Line 16"/>
            <p:cNvSpPr>
              <a:spLocks noChangeShapeType="1"/>
            </p:cNvSpPr>
            <p:nvPr/>
          </p:nvSpPr>
          <p:spPr bwMode="auto">
            <a:xfrm>
              <a:off x="6891338" y="3995295"/>
              <a:ext cx="504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3026" name="Line 17"/>
            <p:cNvSpPr>
              <a:spLocks noChangeShapeType="1"/>
            </p:cNvSpPr>
            <p:nvPr/>
          </p:nvSpPr>
          <p:spPr bwMode="auto">
            <a:xfrm>
              <a:off x="6891338" y="4139758"/>
              <a:ext cx="504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3027" name="Line 18"/>
            <p:cNvSpPr>
              <a:spLocks noChangeShapeType="1"/>
            </p:cNvSpPr>
            <p:nvPr/>
          </p:nvSpPr>
          <p:spPr bwMode="auto">
            <a:xfrm>
              <a:off x="6891338" y="4284220"/>
              <a:ext cx="504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3028" name="Line 19"/>
            <p:cNvSpPr>
              <a:spLocks noChangeShapeType="1"/>
            </p:cNvSpPr>
            <p:nvPr/>
          </p:nvSpPr>
          <p:spPr bwMode="auto">
            <a:xfrm>
              <a:off x="6891338" y="4428683"/>
              <a:ext cx="504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3029" name="Line 20"/>
            <p:cNvSpPr>
              <a:spLocks noChangeShapeType="1"/>
            </p:cNvSpPr>
            <p:nvPr/>
          </p:nvSpPr>
          <p:spPr bwMode="auto">
            <a:xfrm>
              <a:off x="6891338" y="4573145"/>
              <a:ext cx="504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3030" name="Line 21"/>
            <p:cNvSpPr>
              <a:spLocks noChangeShapeType="1"/>
            </p:cNvSpPr>
            <p:nvPr/>
          </p:nvSpPr>
          <p:spPr bwMode="auto">
            <a:xfrm>
              <a:off x="6891338" y="4717608"/>
              <a:ext cx="504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pic>
          <p:nvPicPr>
            <p:cNvPr id="83031" name="Picture 24" descr="clock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27750" y="5012883"/>
              <a:ext cx="5953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32" name="Picture 25" descr="clock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28975" y="5157345"/>
              <a:ext cx="936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33" name="Line 26"/>
            <p:cNvSpPr>
              <a:spLocks noChangeShapeType="1"/>
            </p:cNvSpPr>
            <p:nvPr/>
          </p:nvSpPr>
          <p:spPr bwMode="auto">
            <a:xfrm flipH="1" flipV="1">
              <a:off x="3733800" y="4862070"/>
              <a:ext cx="0" cy="36671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3034" name="Line 27"/>
            <p:cNvSpPr>
              <a:spLocks noChangeShapeType="1"/>
            </p:cNvSpPr>
            <p:nvPr/>
          </p:nvSpPr>
          <p:spPr bwMode="auto">
            <a:xfrm flipV="1">
              <a:off x="6397625" y="4652520"/>
              <a:ext cx="0" cy="5048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3035" name="Text Box 28"/>
            <p:cNvSpPr txBox="1">
              <a:spLocks noChangeArrowheads="1"/>
            </p:cNvSpPr>
            <p:nvPr/>
          </p:nvSpPr>
          <p:spPr bwMode="auto">
            <a:xfrm>
              <a:off x="1948498" y="5546793"/>
              <a:ext cx="856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E40000"/>
                  </a:solidFill>
                </a:rPr>
                <a:t>3.2 GHz</a:t>
              </a:r>
            </a:p>
          </p:txBody>
        </p:sp>
        <p:sp>
          <p:nvSpPr>
            <p:cNvPr id="83036" name="Text Box 29"/>
            <p:cNvSpPr txBox="1">
              <a:spLocks noChangeArrowheads="1"/>
            </p:cNvSpPr>
            <p:nvPr/>
          </p:nvSpPr>
          <p:spPr bwMode="auto">
            <a:xfrm>
              <a:off x="7006695" y="5546792"/>
              <a:ext cx="953226" cy="40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rgbClr val="009900"/>
                  </a:solidFill>
                </a:rPr>
                <a:t>20 MHz</a:t>
              </a:r>
            </a:p>
          </p:txBody>
        </p:sp>
        <p:sp>
          <p:nvSpPr>
            <p:cNvPr id="83037" name="Text Box 33"/>
            <p:cNvSpPr txBox="1">
              <a:spLocks noChangeArrowheads="1"/>
            </p:cNvSpPr>
            <p:nvPr/>
          </p:nvSpPr>
          <p:spPr bwMode="auto">
            <a:xfrm>
              <a:off x="6127750" y="4182620"/>
              <a:ext cx="621795" cy="40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a:solidFill>
                    <a:schemeClr val="bg1"/>
                  </a:solidFill>
                </a:rPr>
                <a:t>ADC</a:t>
              </a:r>
            </a:p>
          </p:txBody>
        </p:sp>
        <p:sp>
          <p:nvSpPr>
            <p:cNvPr id="83038" name="Text Box 37"/>
            <p:cNvSpPr txBox="1">
              <a:spLocks noChangeArrowheads="1"/>
            </p:cNvSpPr>
            <p:nvPr/>
          </p:nvSpPr>
          <p:spPr bwMode="auto">
            <a:xfrm>
              <a:off x="6768109" y="5084320"/>
              <a:ext cx="13211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99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a:solidFill>
                    <a:srgbClr val="009900"/>
                  </a:solidFill>
                </a:rPr>
                <a:t>Fréquence </a:t>
              </a:r>
            </a:p>
            <a:p>
              <a:pPr algn="ctr" eaLnBrk="1" hangingPunct="1"/>
              <a:r>
                <a:rPr lang="fr-FR" sz="1400">
                  <a:solidFill>
                    <a:srgbClr val="009900"/>
                  </a:solidFill>
                </a:rPr>
                <a:t>de conversion</a:t>
              </a:r>
            </a:p>
          </p:txBody>
        </p:sp>
        <p:sp>
          <p:nvSpPr>
            <p:cNvPr id="83039" name="Text Box 39"/>
            <p:cNvSpPr txBox="1">
              <a:spLocks noChangeArrowheads="1"/>
            </p:cNvSpPr>
            <p:nvPr/>
          </p:nvSpPr>
          <p:spPr bwMode="auto">
            <a:xfrm>
              <a:off x="1620855" y="5084320"/>
              <a:ext cx="1604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4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a:solidFill>
                    <a:srgbClr val="E40000"/>
                  </a:solidFill>
                </a:rPr>
                <a:t>Fréquence </a:t>
              </a:r>
            </a:p>
            <a:p>
              <a:pPr algn="ctr" eaLnBrk="1" hangingPunct="1"/>
              <a:r>
                <a:rPr lang="fr-FR" sz="1400">
                  <a:solidFill>
                    <a:srgbClr val="E40000"/>
                  </a:solidFill>
                </a:rPr>
                <a:t>d’échantillonnage</a:t>
              </a:r>
            </a:p>
          </p:txBody>
        </p:sp>
      </p:grpSp>
      <p:grpSp>
        <p:nvGrpSpPr>
          <p:cNvPr id="82949" name="Group 95"/>
          <p:cNvGrpSpPr>
            <a:grpSpLocks/>
          </p:cNvGrpSpPr>
          <p:nvPr/>
        </p:nvGrpSpPr>
        <p:grpSpPr bwMode="auto">
          <a:xfrm>
            <a:off x="6191250" y="1123950"/>
            <a:ext cx="2952750" cy="1223963"/>
            <a:chOff x="3107" y="1117"/>
            <a:chExt cx="2380" cy="895"/>
          </a:xfrm>
        </p:grpSpPr>
        <p:grpSp>
          <p:nvGrpSpPr>
            <p:cNvPr id="82970" name="Group 42"/>
            <p:cNvGrpSpPr>
              <a:grpSpLocks/>
            </p:cNvGrpSpPr>
            <p:nvPr/>
          </p:nvGrpSpPr>
          <p:grpSpPr bwMode="auto">
            <a:xfrm>
              <a:off x="3751" y="1298"/>
              <a:ext cx="148" cy="699"/>
              <a:chOff x="4151" y="432"/>
              <a:chExt cx="217" cy="1175"/>
            </a:xfrm>
          </p:grpSpPr>
          <p:grpSp>
            <p:nvGrpSpPr>
              <p:cNvPr id="83006" name="Group 43"/>
              <p:cNvGrpSpPr>
                <a:grpSpLocks/>
              </p:cNvGrpSpPr>
              <p:nvPr/>
            </p:nvGrpSpPr>
            <p:grpSpPr bwMode="auto">
              <a:xfrm>
                <a:off x="4151" y="1223"/>
                <a:ext cx="192" cy="144"/>
                <a:chOff x="1440" y="2160"/>
                <a:chExt cx="192" cy="288"/>
              </a:xfrm>
            </p:grpSpPr>
            <p:sp>
              <p:nvSpPr>
                <p:cNvPr id="83015" name="Line 44"/>
                <p:cNvSpPr>
                  <a:spLocks noChangeShapeType="1"/>
                </p:cNvSpPr>
                <p:nvPr/>
              </p:nvSpPr>
              <p:spPr bwMode="auto">
                <a:xfrm>
                  <a:off x="1440" y="2352"/>
                  <a:ext cx="192"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3016" name="Line 45"/>
                <p:cNvSpPr>
                  <a:spLocks noChangeShapeType="1"/>
                </p:cNvSpPr>
                <p:nvPr/>
              </p:nvSpPr>
              <p:spPr bwMode="auto">
                <a:xfrm>
                  <a:off x="1440" y="2256"/>
                  <a:ext cx="192"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3017" name="Line 46"/>
                <p:cNvSpPr>
                  <a:spLocks noChangeShapeType="1"/>
                </p:cNvSpPr>
                <p:nvPr/>
              </p:nvSpPr>
              <p:spPr bwMode="auto">
                <a:xfrm>
                  <a:off x="1536" y="2352"/>
                  <a:ext cx="0" cy="9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3018" name="Line 47"/>
                <p:cNvSpPr>
                  <a:spLocks noChangeShapeType="1"/>
                </p:cNvSpPr>
                <p:nvPr/>
              </p:nvSpPr>
              <p:spPr bwMode="auto">
                <a:xfrm>
                  <a:off x="1536" y="2160"/>
                  <a:ext cx="0" cy="9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83007" name="Line 48"/>
              <p:cNvSpPr>
                <a:spLocks noChangeShapeType="1"/>
              </p:cNvSpPr>
              <p:nvPr/>
            </p:nvSpPr>
            <p:spPr bwMode="auto">
              <a:xfrm rot="16200000" flipH="1">
                <a:off x="4127" y="1487"/>
                <a:ext cx="240"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08" name="Line 49"/>
              <p:cNvSpPr>
                <a:spLocks noChangeShapeType="1"/>
              </p:cNvSpPr>
              <p:nvPr/>
            </p:nvSpPr>
            <p:spPr bwMode="auto">
              <a:xfrm rot="16200000" flipH="1">
                <a:off x="4175" y="1151"/>
                <a:ext cx="144"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09" name="Line 50"/>
              <p:cNvSpPr>
                <a:spLocks noChangeShapeType="1"/>
              </p:cNvSpPr>
              <p:nvPr/>
            </p:nvSpPr>
            <p:spPr bwMode="auto">
              <a:xfrm rot="16200000" flipH="1">
                <a:off x="4127" y="959"/>
                <a:ext cx="144" cy="96"/>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10" name="Line 51"/>
              <p:cNvSpPr>
                <a:spLocks noChangeShapeType="1"/>
              </p:cNvSpPr>
              <p:nvPr/>
            </p:nvSpPr>
            <p:spPr bwMode="auto">
              <a:xfrm rot="16200000" flipH="1">
                <a:off x="4175" y="863"/>
                <a:ext cx="144"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11" name="Line 52"/>
              <p:cNvSpPr>
                <a:spLocks noChangeShapeType="1"/>
              </p:cNvSpPr>
              <p:nvPr/>
            </p:nvSpPr>
            <p:spPr bwMode="auto">
              <a:xfrm rot="16200000" flipH="1">
                <a:off x="4152" y="936"/>
                <a:ext cx="432" cy="0"/>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12" name="Line 53"/>
              <p:cNvSpPr>
                <a:spLocks noChangeShapeType="1"/>
              </p:cNvSpPr>
              <p:nvPr/>
            </p:nvSpPr>
            <p:spPr bwMode="auto">
              <a:xfrm rot="16200000" flipH="1">
                <a:off x="4248" y="600"/>
                <a:ext cx="144" cy="96"/>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13" name="Line 54"/>
              <p:cNvSpPr>
                <a:spLocks noChangeShapeType="1"/>
              </p:cNvSpPr>
              <p:nvPr/>
            </p:nvSpPr>
            <p:spPr bwMode="auto">
              <a:xfrm rot="16200000" flipH="1">
                <a:off x="4296" y="504"/>
                <a:ext cx="144" cy="0"/>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14" name="Line 55"/>
              <p:cNvSpPr>
                <a:spLocks noChangeShapeType="1"/>
              </p:cNvSpPr>
              <p:nvPr/>
            </p:nvSpPr>
            <p:spPr bwMode="auto">
              <a:xfrm rot="5400000">
                <a:off x="4320" y="1104"/>
                <a:ext cx="0" cy="96"/>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grpSp>
        <p:sp>
          <p:nvSpPr>
            <p:cNvPr id="82971" name="Line 56"/>
            <p:cNvSpPr>
              <a:spLocks noChangeShapeType="1"/>
            </p:cNvSpPr>
            <p:nvPr/>
          </p:nvSpPr>
          <p:spPr bwMode="auto">
            <a:xfrm rot="5400000">
              <a:off x="4456" y="741"/>
              <a:ext cx="0" cy="1113"/>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72" name="Line 57"/>
            <p:cNvSpPr>
              <a:spLocks noChangeShapeType="1"/>
            </p:cNvSpPr>
            <p:nvPr/>
          </p:nvSpPr>
          <p:spPr bwMode="auto">
            <a:xfrm rot="16200000" flipH="1">
              <a:off x="4089" y="906"/>
              <a:ext cx="18" cy="1166"/>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grpSp>
          <p:nvGrpSpPr>
            <p:cNvPr id="82973" name="Group 58"/>
            <p:cNvGrpSpPr>
              <a:grpSpLocks/>
            </p:cNvGrpSpPr>
            <p:nvPr/>
          </p:nvGrpSpPr>
          <p:grpSpPr bwMode="auto">
            <a:xfrm>
              <a:off x="4012" y="1298"/>
              <a:ext cx="148" cy="699"/>
              <a:chOff x="4151" y="432"/>
              <a:chExt cx="217" cy="1175"/>
            </a:xfrm>
          </p:grpSpPr>
          <p:grpSp>
            <p:nvGrpSpPr>
              <p:cNvPr id="82993" name="Group 59"/>
              <p:cNvGrpSpPr>
                <a:grpSpLocks/>
              </p:cNvGrpSpPr>
              <p:nvPr/>
            </p:nvGrpSpPr>
            <p:grpSpPr bwMode="auto">
              <a:xfrm>
                <a:off x="4151" y="1223"/>
                <a:ext cx="192" cy="144"/>
                <a:chOff x="1440" y="2160"/>
                <a:chExt cx="192" cy="288"/>
              </a:xfrm>
            </p:grpSpPr>
            <p:sp>
              <p:nvSpPr>
                <p:cNvPr id="83002" name="Line 60"/>
                <p:cNvSpPr>
                  <a:spLocks noChangeShapeType="1"/>
                </p:cNvSpPr>
                <p:nvPr/>
              </p:nvSpPr>
              <p:spPr bwMode="auto">
                <a:xfrm>
                  <a:off x="1440" y="2352"/>
                  <a:ext cx="192"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3003" name="Line 61"/>
                <p:cNvSpPr>
                  <a:spLocks noChangeShapeType="1"/>
                </p:cNvSpPr>
                <p:nvPr/>
              </p:nvSpPr>
              <p:spPr bwMode="auto">
                <a:xfrm>
                  <a:off x="1440" y="2256"/>
                  <a:ext cx="192"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3004" name="Line 62"/>
                <p:cNvSpPr>
                  <a:spLocks noChangeShapeType="1"/>
                </p:cNvSpPr>
                <p:nvPr/>
              </p:nvSpPr>
              <p:spPr bwMode="auto">
                <a:xfrm>
                  <a:off x="1536" y="2352"/>
                  <a:ext cx="0" cy="9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3005" name="Line 63"/>
                <p:cNvSpPr>
                  <a:spLocks noChangeShapeType="1"/>
                </p:cNvSpPr>
                <p:nvPr/>
              </p:nvSpPr>
              <p:spPr bwMode="auto">
                <a:xfrm>
                  <a:off x="1536" y="2160"/>
                  <a:ext cx="0" cy="9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82994" name="Line 64"/>
              <p:cNvSpPr>
                <a:spLocks noChangeShapeType="1"/>
              </p:cNvSpPr>
              <p:nvPr/>
            </p:nvSpPr>
            <p:spPr bwMode="auto">
              <a:xfrm rot="16200000" flipH="1">
                <a:off x="4127" y="1487"/>
                <a:ext cx="240"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95" name="Line 65"/>
              <p:cNvSpPr>
                <a:spLocks noChangeShapeType="1"/>
              </p:cNvSpPr>
              <p:nvPr/>
            </p:nvSpPr>
            <p:spPr bwMode="auto">
              <a:xfrm rot="16200000" flipH="1">
                <a:off x="4175" y="1151"/>
                <a:ext cx="144"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96" name="Line 66"/>
              <p:cNvSpPr>
                <a:spLocks noChangeShapeType="1"/>
              </p:cNvSpPr>
              <p:nvPr/>
            </p:nvSpPr>
            <p:spPr bwMode="auto">
              <a:xfrm rot="16200000" flipH="1">
                <a:off x="4127" y="959"/>
                <a:ext cx="144" cy="96"/>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97" name="Line 67"/>
              <p:cNvSpPr>
                <a:spLocks noChangeShapeType="1"/>
              </p:cNvSpPr>
              <p:nvPr/>
            </p:nvSpPr>
            <p:spPr bwMode="auto">
              <a:xfrm rot="16200000" flipH="1">
                <a:off x="4175" y="863"/>
                <a:ext cx="144"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98" name="Line 68"/>
              <p:cNvSpPr>
                <a:spLocks noChangeShapeType="1"/>
              </p:cNvSpPr>
              <p:nvPr/>
            </p:nvSpPr>
            <p:spPr bwMode="auto">
              <a:xfrm rot="16200000" flipH="1">
                <a:off x="4152" y="936"/>
                <a:ext cx="432" cy="0"/>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99" name="Line 69"/>
              <p:cNvSpPr>
                <a:spLocks noChangeShapeType="1"/>
              </p:cNvSpPr>
              <p:nvPr/>
            </p:nvSpPr>
            <p:spPr bwMode="auto">
              <a:xfrm rot="16200000" flipH="1">
                <a:off x="4248" y="600"/>
                <a:ext cx="144" cy="96"/>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00" name="Line 70"/>
              <p:cNvSpPr>
                <a:spLocks noChangeShapeType="1"/>
              </p:cNvSpPr>
              <p:nvPr/>
            </p:nvSpPr>
            <p:spPr bwMode="auto">
              <a:xfrm rot="16200000" flipH="1">
                <a:off x="4296" y="504"/>
                <a:ext cx="144" cy="0"/>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3001" name="Line 71"/>
              <p:cNvSpPr>
                <a:spLocks noChangeShapeType="1"/>
              </p:cNvSpPr>
              <p:nvPr/>
            </p:nvSpPr>
            <p:spPr bwMode="auto">
              <a:xfrm rot="5400000">
                <a:off x="4320" y="1104"/>
                <a:ext cx="0" cy="96"/>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82974" name="Group 72"/>
            <p:cNvGrpSpPr>
              <a:grpSpLocks/>
            </p:cNvGrpSpPr>
            <p:nvPr/>
          </p:nvGrpSpPr>
          <p:grpSpPr bwMode="auto">
            <a:xfrm>
              <a:off x="4616" y="1298"/>
              <a:ext cx="147" cy="699"/>
              <a:chOff x="4151" y="432"/>
              <a:chExt cx="217" cy="1175"/>
            </a:xfrm>
          </p:grpSpPr>
          <p:grpSp>
            <p:nvGrpSpPr>
              <p:cNvPr id="82980" name="Group 73"/>
              <p:cNvGrpSpPr>
                <a:grpSpLocks/>
              </p:cNvGrpSpPr>
              <p:nvPr/>
            </p:nvGrpSpPr>
            <p:grpSpPr bwMode="auto">
              <a:xfrm>
                <a:off x="4151" y="1223"/>
                <a:ext cx="192" cy="144"/>
                <a:chOff x="1440" y="2160"/>
                <a:chExt cx="192" cy="288"/>
              </a:xfrm>
            </p:grpSpPr>
            <p:sp>
              <p:nvSpPr>
                <p:cNvPr id="82989" name="Line 74"/>
                <p:cNvSpPr>
                  <a:spLocks noChangeShapeType="1"/>
                </p:cNvSpPr>
                <p:nvPr/>
              </p:nvSpPr>
              <p:spPr bwMode="auto">
                <a:xfrm>
                  <a:off x="1440" y="2352"/>
                  <a:ext cx="192"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2990" name="Line 75"/>
                <p:cNvSpPr>
                  <a:spLocks noChangeShapeType="1"/>
                </p:cNvSpPr>
                <p:nvPr/>
              </p:nvSpPr>
              <p:spPr bwMode="auto">
                <a:xfrm>
                  <a:off x="1440" y="2256"/>
                  <a:ext cx="192"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2991" name="Line 76"/>
                <p:cNvSpPr>
                  <a:spLocks noChangeShapeType="1"/>
                </p:cNvSpPr>
                <p:nvPr/>
              </p:nvSpPr>
              <p:spPr bwMode="auto">
                <a:xfrm>
                  <a:off x="1536" y="2352"/>
                  <a:ext cx="0" cy="9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2992" name="Line 77"/>
                <p:cNvSpPr>
                  <a:spLocks noChangeShapeType="1"/>
                </p:cNvSpPr>
                <p:nvPr/>
              </p:nvSpPr>
              <p:spPr bwMode="auto">
                <a:xfrm>
                  <a:off x="1536" y="2160"/>
                  <a:ext cx="0" cy="9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82981" name="Line 78"/>
              <p:cNvSpPr>
                <a:spLocks noChangeShapeType="1"/>
              </p:cNvSpPr>
              <p:nvPr/>
            </p:nvSpPr>
            <p:spPr bwMode="auto">
              <a:xfrm rot="16200000" flipH="1">
                <a:off x="4127" y="1487"/>
                <a:ext cx="240"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82" name="Line 79"/>
              <p:cNvSpPr>
                <a:spLocks noChangeShapeType="1"/>
              </p:cNvSpPr>
              <p:nvPr/>
            </p:nvSpPr>
            <p:spPr bwMode="auto">
              <a:xfrm rot="16200000" flipH="1">
                <a:off x="4175" y="1151"/>
                <a:ext cx="144"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83" name="Line 80"/>
              <p:cNvSpPr>
                <a:spLocks noChangeShapeType="1"/>
              </p:cNvSpPr>
              <p:nvPr/>
            </p:nvSpPr>
            <p:spPr bwMode="auto">
              <a:xfrm rot="16200000" flipH="1">
                <a:off x="4127" y="959"/>
                <a:ext cx="144" cy="96"/>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84" name="Line 81"/>
              <p:cNvSpPr>
                <a:spLocks noChangeShapeType="1"/>
              </p:cNvSpPr>
              <p:nvPr/>
            </p:nvSpPr>
            <p:spPr bwMode="auto">
              <a:xfrm rot="16200000" flipH="1">
                <a:off x="4175" y="863"/>
                <a:ext cx="144" cy="0"/>
              </a:xfrm>
              <a:prstGeom prst="line">
                <a:avLst/>
              </a:prstGeom>
              <a:noFill/>
              <a:ln w="25400" cap="sq">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85" name="Line 82"/>
              <p:cNvSpPr>
                <a:spLocks noChangeShapeType="1"/>
              </p:cNvSpPr>
              <p:nvPr/>
            </p:nvSpPr>
            <p:spPr bwMode="auto">
              <a:xfrm rot="16200000" flipH="1">
                <a:off x="4152" y="936"/>
                <a:ext cx="432" cy="0"/>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86" name="Line 83"/>
              <p:cNvSpPr>
                <a:spLocks noChangeShapeType="1"/>
              </p:cNvSpPr>
              <p:nvPr/>
            </p:nvSpPr>
            <p:spPr bwMode="auto">
              <a:xfrm rot="16200000" flipH="1">
                <a:off x="4248" y="600"/>
                <a:ext cx="144" cy="96"/>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87" name="Line 84"/>
              <p:cNvSpPr>
                <a:spLocks noChangeShapeType="1"/>
              </p:cNvSpPr>
              <p:nvPr/>
            </p:nvSpPr>
            <p:spPr bwMode="auto">
              <a:xfrm rot="16200000" flipH="1">
                <a:off x="4296" y="504"/>
                <a:ext cx="144" cy="0"/>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88" name="Line 85"/>
              <p:cNvSpPr>
                <a:spLocks noChangeShapeType="1"/>
              </p:cNvSpPr>
              <p:nvPr/>
            </p:nvSpPr>
            <p:spPr bwMode="auto">
              <a:xfrm rot="5400000">
                <a:off x="4320" y="1104"/>
                <a:ext cx="0" cy="96"/>
              </a:xfrm>
              <a:prstGeom prst="line">
                <a:avLst/>
              </a:prstGeom>
              <a:noFill/>
              <a:ln w="25400" cap="sq">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grpSp>
        <p:sp>
          <p:nvSpPr>
            <p:cNvPr id="82975" name="Line 90"/>
            <p:cNvSpPr>
              <a:spLocks noChangeShapeType="1"/>
            </p:cNvSpPr>
            <p:nvPr/>
          </p:nvSpPr>
          <p:spPr bwMode="auto">
            <a:xfrm>
              <a:off x="3801" y="2012"/>
              <a:ext cx="880" cy="0"/>
            </a:xfrm>
            <a:prstGeom prst="line">
              <a:avLst/>
            </a:prstGeom>
            <a:noFill/>
            <a:ln w="381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2976" name="Oval 91"/>
            <p:cNvSpPr>
              <a:spLocks noChangeArrowheads="1"/>
            </p:cNvSpPr>
            <p:nvPr/>
          </p:nvSpPr>
          <p:spPr bwMode="auto">
            <a:xfrm>
              <a:off x="3107" y="1303"/>
              <a:ext cx="408" cy="363"/>
            </a:xfrm>
            <a:prstGeom prst="ellipse">
              <a:avLst/>
            </a:prstGeom>
            <a:gradFill rotWithShape="1">
              <a:gsLst>
                <a:gs pos="0">
                  <a:srgbClr val="6A0000"/>
                </a:gs>
                <a:gs pos="100000">
                  <a:srgbClr val="E40000"/>
                </a:gs>
              </a:gsLst>
              <a:path path="shape">
                <a:fillToRect l="50000" t="50000" r="50000" b="50000"/>
              </a:path>
            </a:gradFill>
            <a:ln w="9525">
              <a:solidFill>
                <a:schemeClr val="tx1"/>
              </a:solidFill>
              <a:round/>
              <a:headEnd/>
              <a:tailEnd/>
            </a:ln>
          </p:spPr>
          <p:txBody>
            <a:bodyPr wrap="none" anchor="ctr"/>
            <a:lstStyle/>
            <a:p>
              <a:endParaRPr lang="fr-FR" sz="1800"/>
            </a:p>
          </p:txBody>
        </p:sp>
        <p:sp>
          <p:nvSpPr>
            <p:cNvPr id="82977" name="Text Box 92"/>
            <p:cNvSpPr txBox="1">
              <a:spLocks noChangeArrowheads="1"/>
            </p:cNvSpPr>
            <p:nvPr/>
          </p:nvSpPr>
          <p:spPr bwMode="auto">
            <a:xfrm>
              <a:off x="3144" y="1367"/>
              <a:ext cx="416"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Vin</a:t>
              </a:r>
            </a:p>
          </p:txBody>
        </p:sp>
        <p:sp>
          <p:nvSpPr>
            <p:cNvPr id="131165" name="Oval 93"/>
            <p:cNvSpPr>
              <a:spLocks noChangeArrowheads="1"/>
            </p:cNvSpPr>
            <p:nvPr/>
          </p:nvSpPr>
          <p:spPr bwMode="auto">
            <a:xfrm>
              <a:off x="5012" y="1117"/>
              <a:ext cx="408" cy="363"/>
            </a:xfrm>
            <a:prstGeom prst="ellipse">
              <a:avLst/>
            </a:prstGeom>
            <a:gradFill rotWithShape="1">
              <a:gsLst>
                <a:gs pos="0">
                  <a:schemeClr val="accent2">
                    <a:gamma/>
                    <a:shade val="46275"/>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pPr>
                <a:defRPr/>
              </a:pPr>
              <a:endParaRPr lang="fr-FR" sz="1800"/>
            </a:p>
          </p:txBody>
        </p:sp>
        <p:sp>
          <p:nvSpPr>
            <p:cNvPr id="82979" name="Text Box 94"/>
            <p:cNvSpPr txBox="1">
              <a:spLocks noChangeArrowheads="1"/>
            </p:cNvSpPr>
            <p:nvPr/>
          </p:nvSpPr>
          <p:spPr bwMode="auto">
            <a:xfrm>
              <a:off x="5033" y="1163"/>
              <a:ext cx="45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V</a:t>
              </a:r>
              <a:r>
                <a:rPr lang="fr-FR" sz="1200">
                  <a:solidFill>
                    <a:schemeClr val="bg1"/>
                  </a:solidFill>
                </a:rPr>
                <a:t>out</a:t>
              </a:r>
            </a:p>
          </p:txBody>
        </p:sp>
      </p:grpSp>
      <p:sp>
        <p:nvSpPr>
          <p:cNvPr id="82950" name="Text Box 98"/>
          <p:cNvSpPr txBox="1">
            <a:spLocks noChangeArrowheads="1"/>
          </p:cNvSpPr>
          <p:nvPr/>
        </p:nvSpPr>
        <p:spPr bwMode="auto">
          <a:xfrm>
            <a:off x="6119813" y="1916113"/>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E40000"/>
                </a:solidFill>
              </a:rPr>
              <a:t>Écriture</a:t>
            </a:r>
          </a:p>
        </p:txBody>
      </p:sp>
      <p:sp>
        <p:nvSpPr>
          <p:cNvPr id="82951" name="Text Box 99"/>
          <p:cNvSpPr txBox="1">
            <a:spLocks noChangeArrowheads="1"/>
          </p:cNvSpPr>
          <p:nvPr/>
        </p:nvSpPr>
        <p:spPr bwMode="auto">
          <a:xfrm>
            <a:off x="8243888" y="1628775"/>
            <a:ext cx="7381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chemeClr val="accent2"/>
                </a:solidFill>
              </a:rPr>
              <a:t>Lecture</a:t>
            </a:r>
          </a:p>
        </p:txBody>
      </p:sp>
      <p:sp>
        <p:nvSpPr>
          <p:cNvPr id="82952"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09BD59AB-5A47-4004-8CD5-90E1E6594B76}" type="slidenum">
              <a:rPr lang="fr-FR" sz="1200">
                <a:solidFill>
                  <a:schemeClr val="tx1">
                    <a:lumMod val="50000"/>
                    <a:lumOff val="50000"/>
                  </a:schemeClr>
                </a:solidFill>
              </a:rPr>
              <a:pPr algn="r">
                <a:defRPr/>
              </a:pPr>
              <a:t>75</a:t>
            </a:fld>
            <a:endParaRPr lang="fr-FR" sz="1200" dirty="0">
              <a:solidFill>
                <a:schemeClr val="tx1">
                  <a:lumMod val="50000"/>
                  <a:lumOff val="50000"/>
                </a:schemeClr>
              </a:solidFill>
            </a:endParaRPr>
          </a:p>
        </p:txBody>
      </p:sp>
      <p:grpSp>
        <p:nvGrpSpPr>
          <p:cNvPr id="308317" name="Group 93"/>
          <p:cNvGrpSpPr>
            <a:grpSpLocks/>
          </p:cNvGrpSpPr>
          <p:nvPr/>
        </p:nvGrpSpPr>
        <p:grpSpPr bwMode="auto">
          <a:xfrm>
            <a:off x="6696075" y="1843088"/>
            <a:ext cx="1728788" cy="720725"/>
            <a:chOff x="4218" y="1479"/>
            <a:chExt cx="1089" cy="454"/>
          </a:xfrm>
        </p:grpSpPr>
        <p:sp>
          <p:nvSpPr>
            <p:cNvPr id="82967" name="Oval 89"/>
            <p:cNvSpPr>
              <a:spLocks noChangeArrowheads="1"/>
            </p:cNvSpPr>
            <p:nvPr/>
          </p:nvSpPr>
          <p:spPr bwMode="auto">
            <a:xfrm>
              <a:off x="4218" y="1479"/>
              <a:ext cx="1089" cy="454"/>
            </a:xfrm>
            <a:prstGeom prst="ellipse">
              <a:avLst/>
            </a:prstGeom>
            <a:noFill/>
            <a:ln w="25400" algn="ctr">
              <a:solidFill>
                <a:srgbClr val="008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82968" name="Line 90"/>
            <p:cNvSpPr>
              <a:spLocks noChangeShapeType="1"/>
            </p:cNvSpPr>
            <p:nvPr/>
          </p:nvSpPr>
          <p:spPr bwMode="auto">
            <a:xfrm>
              <a:off x="4762" y="1525"/>
              <a:ext cx="137" cy="0"/>
            </a:xfrm>
            <a:prstGeom prst="line">
              <a:avLst/>
            </a:prstGeom>
            <a:noFill/>
            <a:ln w="222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2969" name="Line 91"/>
            <p:cNvSpPr>
              <a:spLocks noChangeShapeType="1"/>
            </p:cNvSpPr>
            <p:nvPr/>
          </p:nvSpPr>
          <p:spPr bwMode="auto">
            <a:xfrm flipH="1">
              <a:off x="4672" y="1888"/>
              <a:ext cx="136" cy="0"/>
            </a:xfrm>
            <a:prstGeom prst="line">
              <a:avLst/>
            </a:prstGeom>
            <a:noFill/>
            <a:ln w="222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308321" name="Group 97"/>
          <p:cNvGrpSpPr>
            <a:grpSpLocks/>
          </p:cNvGrpSpPr>
          <p:nvPr/>
        </p:nvGrpSpPr>
        <p:grpSpPr bwMode="auto">
          <a:xfrm>
            <a:off x="2195513" y="2479675"/>
            <a:ext cx="2668587" cy="1209675"/>
            <a:chOff x="839" y="1661"/>
            <a:chExt cx="1681" cy="762"/>
          </a:xfrm>
        </p:grpSpPr>
        <p:graphicFrame>
          <p:nvGraphicFramePr>
            <p:cNvPr id="82965" name="Object 88"/>
            <p:cNvGraphicFramePr>
              <a:graphicFrameLocks noChangeAspect="1"/>
            </p:cNvGraphicFramePr>
            <p:nvPr/>
          </p:nvGraphicFramePr>
          <p:xfrm>
            <a:off x="839" y="1661"/>
            <a:ext cx="1679" cy="762"/>
          </p:xfrm>
          <a:graphic>
            <a:graphicData uri="http://schemas.openxmlformats.org/presentationml/2006/ole">
              <mc:AlternateContent xmlns:mc="http://schemas.openxmlformats.org/markup-compatibility/2006">
                <mc:Choice xmlns:v="urn:schemas-microsoft-com:vml" Requires="v">
                  <p:oleObj spid="_x0000_s83069" name="Visio" r:id="rId6" imgW="4867200" imgH="1486800" progId="Visio.Drawing.11">
                    <p:embed/>
                  </p:oleObj>
                </mc:Choice>
                <mc:Fallback>
                  <p:oleObj name="Visio" r:id="rId6" imgW="4867200" imgH="1486800" progId="Visio.Drawing.11">
                    <p:embed/>
                    <p:pic>
                      <p:nvPicPr>
                        <p:cNvPr id="0" name="Object 88"/>
                        <p:cNvPicPr>
                          <a:picLocks noChangeAspect="1" noChangeArrowheads="1"/>
                        </p:cNvPicPr>
                        <p:nvPr/>
                      </p:nvPicPr>
                      <p:blipFill>
                        <a:blip r:embed="rId7">
                          <a:extLst>
                            <a:ext uri="{28A0092B-C50C-407E-A947-70E740481C1C}">
                              <a14:useLocalDpi xmlns:a14="http://schemas.microsoft.com/office/drawing/2010/main" val="0"/>
                            </a:ext>
                          </a:extLst>
                        </a:blip>
                        <a:srcRect r="32646"/>
                        <a:stretch>
                          <a:fillRect/>
                        </a:stretch>
                      </p:blipFill>
                      <p:spPr bwMode="auto">
                        <a:xfrm>
                          <a:off x="839" y="1661"/>
                          <a:ext cx="1679" cy="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66" name="Line 92"/>
            <p:cNvSpPr>
              <a:spLocks noChangeShapeType="1"/>
            </p:cNvSpPr>
            <p:nvPr/>
          </p:nvSpPr>
          <p:spPr bwMode="auto">
            <a:xfrm>
              <a:off x="1023" y="2130"/>
              <a:ext cx="1497" cy="0"/>
            </a:xfrm>
            <a:prstGeom prst="line">
              <a:avLst/>
            </a:prstGeom>
            <a:noFill/>
            <a:ln w="381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308320" name="Group 96"/>
          <p:cNvGrpSpPr>
            <a:grpSpLocks/>
          </p:cNvGrpSpPr>
          <p:nvPr/>
        </p:nvGrpSpPr>
        <p:grpSpPr bwMode="auto">
          <a:xfrm>
            <a:off x="7308850" y="1268413"/>
            <a:ext cx="1009650" cy="0"/>
            <a:chOff x="4604" y="1117"/>
            <a:chExt cx="636" cy="0"/>
          </a:xfrm>
        </p:grpSpPr>
        <p:sp>
          <p:nvSpPr>
            <p:cNvPr id="82963" name="Line 94"/>
            <p:cNvSpPr>
              <a:spLocks noChangeShapeType="1"/>
            </p:cNvSpPr>
            <p:nvPr/>
          </p:nvSpPr>
          <p:spPr bwMode="auto">
            <a:xfrm>
              <a:off x="4604" y="1117"/>
              <a:ext cx="226" cy="0"/>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2964" name="Line 95"/>
            <p:cNvSpPr>
              <a:spLocks noChangeShapeType="1"/>
            </p:cNvSpPr>
            <p:nvPr/>
          </p:nvSpPr>
          <p:spPr bwMode="auto">
            <a:xfrm>
              <a:off x="4967" y="1117"/>
              <a:ext cx="273" cy="0"/>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308323" name="Rectangle 99"/>
          <p:cNvSpPr>
            <a:spLocks noChangeArrowheads="1"/>
          </p:cNvSpPr>
          <p:nvPr/>
        </p:nvSpPr>
        <p:spPr bwMode="auto">
          <a:xfrm>
            <a:off x="179388" y="2349500"/>
            <a:ext cx="5942012"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sym typeface="Wingdings" pitchFamily="2" charset="2"/>
              </a:rPr>
              <a:t>Passage du seuil (discriminateur)  arrêt de l’écriture</a:t>
            </a:r>
          </a:p>
        </p:txBody>
      </p:sp>
      <p:sp>
        <p:nvSpPr>
          <p:cNvPr id="308324" name="Rectangle 100"/>
          <p:cNvSpPr>
            <a:spLocks noChangeArrowheads="1"/>
          </p:cNvSpPr>
          <p:nvPr/>
        </p:nvSpPr>
        <p:spPr bwMode="auto">
          <a:xfrm>
            <a:off x="179388" y="3573463"/>
            <a:ext cx="8202612"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sym typeface="Wingdings" pitchFamily="2" charset="2"/>
              </a:rPr>
              <a:t>Mémoriser rapidement (max d’infos) puis lecture « lente » des échantillons </a:t>
            </a:r>
          </a:p>
        </p:txBody>
      </p:sp>
      <p:grpSp>
        <p:nvGrpSpPr>
          <p:cNvPr id="3" name="Groupe 2"/>
          <p:cNvGrpSpPr/>
          <p:nvPr/>
        </p:nvGrpSpPr>
        <p:grpSpPr>
          <a:xfrm>
            <a:off x="179388" y="5467350"/>
            <a:ext cx="8245475" cy="1279525"/>
            <a:chOff x="179388" y="5467350"/>
            <a:chExt cx="8245475" cy="1279525"/>
          </a:xfrm>
        </p:grpSpPr>
        <p:sp>
          <p:nvSpPr>
            <p:cNvPr id="82960" name="ZoneTexte 92"/>
            <p:cNvSpPr txBox="1">
              <a:spLocks noChangeArrowheads="1"/>
            </p:cNvSpPr>
            <p:nvPr/>
          </p:nvSpPr>
          <p:spPr bwMode="auto">
            <a:xfrm>
              <a:off x="179388" y="5467350"/>
              <a:ext cx="4214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600" dirty="0"/>
                <a:t>Un exemple :  ASIC SAMLONG</a:t>
              </a:r>
            </a:p>
          </p:txBody>
        </p:sp>
        <p:grpSp>
          <p:nvGrpSpPr>
            <p:cNvPr id="2" name="Groupe 1"/>
            <p:cNvGrpSpPr/>
            <p:nvPr/>
          </p:nvGrpSpPr>
          <p:grpSpPr>
            <a:xfrm>
              <a:off x="484188" y="5794375"/>
              <a:ext cx="7940675" cy="952500"/>
              <a:chOff x="484188" y="5794375"/>
              <a:chExt cx="7940675" cy="952500"/>
            </a:xfrm>
          </p:grpSpPr>
          <p:pic>
            <p:nvPicPr>
              <p:cNvPr id="82959" name="Picture 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188" y="5794375"/>
                <a:ext cx="171132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Lst>
            </p:spPr>
          </p:pic>
          <p:sp>
            <p:nvSpPr>
              <p:cNvPr id="94" name="Text Box 48"/>
              <p:cNvSpPr txBox="1">
                <a:spLocks noChangeArrowheads="1"/>
              </p:cNvSpPr>
              <p:nvPr/>
            </p:nvSpPr>
            <p:spPr bwMode="auto">
              <a:xfrm>
                <a:off x="830263" y="6500813"/>
                <a:ext cx="825500" cy="246062"/>
              </a:xfrm>
              <a:prstGeom prst="rect">
                <a:avLst/>
              </a:prstGeom>
              <a:solidFill>
                <a:srgbClr val="FFCC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t>CEA/IRFU</a:t>
                </a:r>
              </a:p>
            </p:txBody>
          </p:sp>
          <p:sp>
            <p:nvSpPr>
              <p:cNvPr id="82962" name="ZoneTexte 2"/>
              <p:cNvSpPr txBox="1">
                <a:spLocks noChangeArrowheads="1"/>
              </p:cNvSpPr>
              <p:nvPr/>
            </p:nvSpPr>
            <p:spPr bwMode="auto">
              <a:xfrm>
                <a:off x="2411413" y="5876925"/>
                <a:ext cx="6013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dirty="0"/>
                  <a:t>2 voies - 1024 </a:t>
                </a:r>
                <a:r>
                  <a:rPr lang="fr-FR" sz="1800" dirty="0" err="1"/>
                  <a:t>éch</a:t>
                </a:r>
                <a:r>
                  <a:rPr lang="fr-FR" sz="1800" dirty="0"/>
                  <a:t>/voie - 12 bits @ 3,2 GHz - 250 mW </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08317"/>
                                        </p:tgtEl>
                                        <p:attrNameLst>
                                          <p:attrName>style.visibility</p:attrName>
                                        </p:attrNameLst>
                                      </p:cBhvr>
                                      <p:to>
                                        <p:strVal val="visible"/>
                                      </p:to>
                                    </p:set>
                                    <p:anim calcmode="lin" valueType="num">
                                      <p:cBhvr>
                                        <p:cTn id="7" dur="500" fill="hold"/>
                                        <p:tgtEl>
                                          <p:spTgt spid="308317"/>
                                        </p:tgtEl>
                                        <p:attrNameLst>
                                          <p:attrName>ppt_w</p:attrName>
                                        </p:attrNameLst>
                                      </p:cBhvr>
                                      <p:tavLst>
                                        <p:tav tm="0">
                                          <p:val>
                                            <p:fltVal val="0"/>
                                          </p:val>
                                        </p:tav>
                                        <p:tav tm="100000">
                                          <p:val>
                                            <p:strVal val="#ppt_w"/>
                                          </p:val>
                                        </p:tav>
                                      </p:tavLst>
                                    </p:anim>
                                    <p:anim calcmode="lin" valueType="num">
                                      <p:cBhvr>
                                        <p:cTn id="8" dur="500" fill="hold"/>
                                        <p:tgtEl>
                                          <p:spTgt spid="308317"/>
                                        </p:tgtEl>
                                        <p:attrNameLst>
                                          <p:attrName>ppt_h</p:attrName>
                                        </p:attrNameLst>
                                      </p:cBhvr>
                                      <p:tavLst>
                                        <p:tav tm="0">
                                          <p:val>
                                            <p:fltVal val="0"/>
                                          </p:val>
                                        </p:tav>
                                        <p:tav tm="100000">
                                          <p:val>
                                            <p:strVal val="#ppt_h"/>
                                          </p:val>
                                        </p:tav>
                                      </p:tavLst>
                                    </p:anim>
                                    <p:animEffect transition="in" filter="fade">
                                      <p:cBhvr>
                                        <p:cTn id="9" dur="500"/>
                                        <p:tgtEl>
                                          <p:spTgt spid="30831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08323"/>
                                        </p:tgtEl>
                                        <p:attrNameLst>
                                          <p:attrName>style.visibility</p:attrName>
                                        </p:attrNameLst>
                                      </p:cBhvr>
                                      <p:to>
                                        <p:strVal val="visible"/>
                                      </p:to>
                                    </p:set>
                                    <p:anim calcmode="lin" valueType="num">
                                      <p:cBhvr>
                                        <p:cTn id="14" dur="500" fill="hold"/>
                                        <p:tgtEl>
                                          <p:spTgt spid="308323"/>
                                        </p:tgtEl>
                                        <p:attrNameLst>
                                          <p:attrName>ppt_w</p:attrName>
                                        </p:attrNameLst>
                                      </p:cBhvr>
                                      <p:tavLst>
                                        <p:tav tm="0">
                                          <p:val>
                                            <p:fltVal val="0"/>
                                          </p:val>
                                        </p:tav>
                                        <p:tav tm="100000">
                                          <p:val>
                                            <p:strVal val="#ppt_w"/>
                                          </p:val>
                                        </p:tav>
                                      </p:tavLst>
                                    </p:anim>
                                    <p:anim calcmode="lin" valueType="num">
                                      <p:cBhvr>
                                        <p:cTn id="15" dur="500" fill="hold"/>
                                        <p:tgtEl>
                                          <p:spTgt spid="308323"/>
                                        </p:tgtEl>
                                        <p:attrNameLst>
                                          <p:attrName>ppt_h</p:attrName>
                                        </p:attrNameLst>
                                      </p:cBhvr>
                                      <p:tavLst>
                                        <p:tav tm="0">
                                          <p:val>
                                            <p:fltVal val="0"/>
                                          </p:val>
                                        </p:tav>
                                        <p:tav tm="100000">
                                          <p:val>
                                            <p:strVal val="#ppt_h"/>
                                          </p:val>
                                        </p:tav>
                                      </p:tavLst>
                                    </p:anim>
                                    <p:animEffect transition="in" filter="fade">
                                      <p:cBhvr>
                                        <p:cTn id="16" dur="500"/>
                                        <p:tgtEl>
                                          <p:spTgt spid="308323"/>
                                        </p:tgtEl>
                                      </p:cBhvr>
                                    </p:animEffect>
                                  </p:childTnLst>
                                </p:cTn>
                              </p:par>
                              <p:par>
                                <p:cTn id="17" presetID="53" presetClass="entr" presetSubtype="0" fill="hold" nodeType="withEffect">
                                  <p:stCondLst>
                                    <p:cond delay="0"/>
                                  </p:stCondLst>
                                  <p:childTnLst>
                                    <p:set>
                                      <p:cBhvr>
                                        <p:cTn id="18" dur="1" fill="hold">
                                          <p:stCondLst>
                                            <p:cond delay="0"/>
                                          </p:stCondLst>
                                        </p:cTn>
                                        <p:tgtEl>
                                          <p:spTgt spid="308321"/>
                                        </p:tgtEl>
                                        <p:attrNameLst>
                                          <p:attrName>style.visibility</p:attrName>
                                        </p:attrNameLst>
                                      </p:cBhvr>
                                      <p:to>
                                        <p:strVal val="visible"/>
                                      </p:to>
                                    </p:set>
                                    <p:anim calcmode="lin" valueType="num">
                                      <p:cBhvr>
                                        <p:cTn id="19" dur="500" fill="hold"/>
                                        <p:tgtEl>
                                          <p:spTgt spid="308321"/>
                                        </p:tgtEl>
                                        <p:attrNameLst>
                                          <p:attrName>ppt_w</p:attrName>
                                        </p:attrNameLst>
                                      </p:cBhvr>
                                      <p:tavLst>
                                        <p:tav tm="0">
                                          <p:val>
                                            <p:fltVal val="0"/>
                                          </p:val>
                                        </p:tav>
                                        <p:tav tm="100000">
                                          <p:val>
                                            <p:strVal val="#ppt_w"/>
                                          </p:val>
                                        </p:tav>
                                      </p:tavLst>
                                    </p:anim>
                                    <p:anim calcmode="lin" valueType="num">
                                      <p:cBhvr>
                                        <p:cTn id="20" dur="500" fill="hold"/>
                                        <p:tgtEl>
                                          <p:spTgt spid="308321"/>
                                        </p:tgtEl>
                                        <p:attrNameLst>
                                          <p:attrName>ppt_h</p:attrName>
                                        </p:attrNameLst>
                                      </p:cBhvr>
                                      <p:tavLst>
                                        <p:tav tm="0">
                                          <p:val>
                                            <p:fltVal val="0"/>
                                          </p:val>
                                        </p:tav>
                                        <p:tav tm="100000">
                                          <p:val>
                                            <p:strVal val="#ppt_h"/>
                                          </p:val>
                                        </p:tav>
                                      </p:tavLst>
                                    </p:anim>
                                    <p:animEffect transition="in" filter="fade">
                                      <p:cBhvr>
                                        <p:cTn id="21" dur="500"/>
                                        <p:tgtEl>
                                          <p:spTgt spid="30832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3" fill="hold" nodeType="clickEffect">
                                  <p:stCondLst>
                                    <p:cond delay="0"/>
                                  </p:stCondLst>
                                  <p:childTnLst>
                                    <p:set>
                                      <p:cBhvr>
                                        <p:cTn id="25" dur="1" fill="hold">
                                          <p:stCondLst>
                                            <p:cond delay="0"/>
                                          </p:stCondLst>
                                        </p:cTn>
                                        <p:tgtEl>
                                          <p:spTgt spid="308320"/>
                                        </p:tgtEl>
                                        <p:attrNameLst>
                                          <p:attrName>style.visibility</p:attrName>
                                        </p:attrNameLst>
                                      </p:cBhvr>
                                      <p:to>
                                        <p:strVal val="visible"/>
                                      </p:to>
                                    </p:set>
                                    <p:animEffect transition="in" filter="strips(upRight)">
                                      <p:cBhvr>
                                        <p:cTn id="26" dur="500"/>
                                        <p:tgtEl>
                                          <p:spTgt spid="3083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08324"/>
                                        </p:tgtEl>
                                        <p:attrNameLst>
                                          <p:attrName>style.visibility</p:attrName>
                                        </p:attrNameLst>
                                      </p:cBhvr>
                                      <p:to>
                                        <p:strVal val="visible"/>
                                      </p:to>
                                    </p:set>
                                    <p:anim calcmode="lin" valueType="num">
                                      <p:cBhvr>
                                        <p:cTn id="31" dur="500" fill="hold"/>
                                        <p:tgtEl>
                                          <p:spTgt spid="308324"/>
                                        </p:tgtEl>
                                        <p:attrNameLst>
                                          <p:attrName>ppt_w</p:attrName>
                                        </p:attrNameLst>
                                      </p:cBhvr>
                                      <p:tavLst>
                                        <p:tav tm="0">
                                          <p:val>
                                            <p:fltVal val="0"/>
                                          </p:val>
                                        </p:tav>
                                        <p:tav tm="100000">
                                          <p:val>
                                            <p:strVal val="#ppt_w"/>
                                          </p:val>
                                        </p:tav>
                                      </p:tavLst>
                                    </p:anim>
                                    <p:anim calcmode="lin" valueType="num">
                                      <p:cBhvr>
                                        <p:cTn id="32" dur="500" fill="hold"/>
                                        <p:tgtEl>
                                          <p:spTgt spid="308324"/>
                                        </p:tgtEl>
                                        <p:attrNameLst>
                                          <p:attrName>ppt_h</p:attrName>
                                        </p:attrNameLst>
                                      </p:cBhvr>
                                      <p:tavLst>
                                        <p:tav tm="0">
                                          <p:val>
                                            <p:fltVal val="0"/>
                                          </p:val>
                                        </p:tav>
                                        <p:tav tm="100000">
                                          <p:val>
                                            <p:strVal val="#ppt_h"/>
                                          </p:val>
                                        </p:tav>
                                      </p:tavLst>
                                    </p:anim>
                                    <p:animEffect transition="in" filter="fade">
                                      <p:cBhvr>
                                        <p:cTn id="33" dur="500"/>
                                        <p:tgtEl>
                                          <p:spTgt spid="30832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82948"/>
                                        </p:tgtEl>
                                        <p:attrNameLst>
                                          <p:attrName>style.visibility</p:attrName>
                                        </p:attrNameLst>
                                      </p:cBhvr>
                                      <p:to>
                                        <p:strVal val="visible"/>
                                      </p:to>
                                    </p:set>
                                    <p:anim calcmode="lin" valueType="num">
                                      <p:cBhvr>
                                        <p:cTn id="38" dur="500" fill="hold"/>
                                        <p:tgtEl>
                                          <p:spTgt spid="82948"/>
                                        </p:tgtEl>
                                        <p:attrNameLst>
                                          <p:attrName>ppt_w</p:attrName>
                                        </p:attrNameLst>
                                      </p:cBhvr>
                                      <p:tavLst>
                                        <p:tav tm="0">
                                          <p:val>
                                            <p:fltVal val="0"/>
                                          </p:val>
                                        </p:tav>
                                        <p:tav tm="100000">
                                          <p:val>
                                            <p:strVal val="#ppt_w"/>
                                          </p:val>
                                        </p:tav>
                                      </p:tavLst>
                                    </p:anim>
                                    <p:anim calcmode="lin" valueType="num">
                                      <p:cBhvr>
                                        <p:cTn id="39" dur="500" fill="hold"/>
                                        <p:tgtEl>
                                          <p:spTgt spid="82948"/>
                                        </p:tgtEl>
                                        <p:attrNameLst>
                                          <p:attrName>ppt_h</p:attrName>
                                        </p:attrNameLst>
                                      </p:cBhvr>
                                      <p:tavLst>
                                        <p:tav tm="0">
                                          <p:val>
                                            <p:fltVal val="0"/>
                                          </p:val>
                                        </p:tav>
                                        <p:tav tm="100000">
                                          <p:val>
                                            <p:strVal val="#ppt_h"/>
                                          </p:val>
                                        </p:tav>
                                      </p:tavLst>
                                    </p:anim>
                                    <p:animEffect transition="in" filter="fade">
                                      <p:cBhvr>
                                        <p:cTn id="40" dur="500"/>
                                        <p:tgtEl>
                                          <p:spTgt spid="8294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500" fill="hold"/>
                                        <p:tgtEl>
                                          <p:spTgt spid="3"/>
                                        </p:tgtEl>
                                        <p:attrNameLst>
                                          <p:attrName>ppt_w</p:attrName>
                                        </p:attrNameLst>
                                      </p:cBhvr>
                                      <p:tavLst>
                                        <p:tav tm="0">
                                          <p:val>
                                            <p:fltVal val="0"/>
                                          </p:val>
                                        </p:tav>
                                        <p:tav tm="100000">
                                          <p:val>
                                            <p:strVal val="#ppt_w"/>
                                          </p:val>
                                        </p:tav>
                                      </p:tavLst>
                                    </p:anim>
                                    <p:anim calcmode="lin" valueType="num">
                                      <p:cBhvr>
                                        <p:cTn id="46" dur="500" fill="hold"/>
                                        <p:tgtEl>
                                          <p:spTgt spid="3"/>
                                        </p:tgtEl>
                                        <p:attrNameLst>
                                          <p:attrName>ppt_h</p:attrName>
                                        </p:attrNameLst>
                                      </p:cBhvr>
                                      <p:tavLst>
                                        <p:tav tm="0">
                                          <p:val>
                                            <p:fltVal val="0"/>
                                          </p:val>
                                        </p:tav>
                                        <p:tav tm="100000">
                                          <p:val>
                                            <p:strVal val="#ppt_h"/>
                                          </p:val>
                                        </p:tav>
                                      </p:tavLst>
                                    </p:anim>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23" grpId="0"/>
      <p:bldP spid="30832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p:cNvGrpSpPr>
            <a:grpSpLocks/>
          </p:cNvGrpSpPr>
          <p:nvPr/>
        </p:nvGrpSpPr>
        <p:grpSpPr bwMode="auto">
          <a:xfrm>
            <a:off x="2339975" y="1511300"/>
            <a:ext cx="6372225" cy="2738438"/>
            <a:chOff x="1633" y="1390"/>
            <a:chExt cx="3695" cy="1398"/>
          </a:xfrm>
        </p:grpSpPr>
        <p:pic>
          <p:nvPicPr>
            <p:cNvPr id="83991" name="Picture 3" descr="moments1et21"/>
            <p:cNvPicPr>
              <a:picLocks noChangeAspect="1" noChangeArrowheads="1"/>
            </p:cNvPicPr>
            <p:nvPr/>
          </p:nvPicPr>
          <p:blipFill>
            <a:blip r:embed="rId3">
              <a:extLst>
                <a:ext uri="{28A0092B-C50C-407E-A947-70E740481C1C}">
                  <a14:useLocalDpi xmlns:a14="http://schemas.microsoft.com/office/drawing/2010/main" val="0"/>
                </a:ext>
              </a:extLst>
            </a:blip>
            <a:srcRect t="50636" r="50575"/>
            <a:stretch>
              <a:fillRect/>
            </a:stretch>
          </p:blipFill>
          <p:spPr bwMode="auto">
            <a:xfrm>
              <a:off x="1834" y="1390"/>
              <a:ext cx="2065" cy="139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2" name="Text Box 4"/>
            <p:cNvSpPr txBox="1">
              <a:spLocks noChangeArrowheads="1"/>
            </p:cNvSpPr>
            <p:nvPr/>
          </p:nvSpPr>
          <p:spPr bwMode="auto">
            <a:xfrm>
              <a:off x="3872" y="2552"/>
              <a:ext cx="1456"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600"/>
                <a:t>moment 2</a:t>
              </a:r>
              <a:r>
                <a:rPr lang="fr-FR" sz="1600" baseline="30000"/>
                <a:t>ième</a:t>
              </a:r>
              <a:r>
                <a:rPr lang="fr-FR" sz="1600"/>
                <a:t> ordre (ns</a:t>
              </a:r>
              <a:r>
                <a:rPr lang="fr-FR" sz="1600" baseline="30000"/>
                <a:t>2</a:t>
              </a:r>
              <a:r>
                <a:rPr lang="fr-FR" sz="1600"/>
                <a:t>)</a:t>
              </a:r>
            </a:p>
          </p:txBody>
        </p:sp>
        <p:sp>
          <p:nvSpPr>
            <p:cNvPr id="83993" name="Text Box 5"/>
            <p:cNvSpPr txBox="1">
              <a:spLocks noChangeArrowheads="1"/>
            </p:cNvSpPr>
            <p:nvPr/>
          </p:nvSpPr>
          <p:spPr bwMode="auto">
            <a:xfrm rot="-5400000">
              <a:off x="1107" y="1989"/>
              <a:ext cx="124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600"/>
                <a:t>Nombre de coups</a:t>
              </a:r>
            </a:p>
          </p:txBody>
        </p:sp>
      </p:grpSp>
      <p:pic>
        <p:nvPicPr>
          <p:cNvPr id="83971" name="Picture 6" descr="moments1et2"/>
          <p:cNvPicPr>
            <a:picLocks noChangeAspect="1" noChangeArrowheads="1"/>
          </p:cNvPicPr>
          <p:nvPr/>
        </p:nvPicPr>
        <p:blipFill>
          <a:blip r:embed="rId4">
            <a:extLst>
              <a:ext uri="{28A0092B-C50C-407E-A947-70E740481C1C}">
                <a14:useLocalDpi xmlns:a14="http://schemas.microsoft.com/office/drawing/2010/main" val="0"/>
              </a:ext>
            </a:extLst>
          </a:blip>
          <a:srcRect t="49576" r="50584"/>
          <a:stretch>
            <a:fillRect/>
          </a:stretch>
        </p:blipFill>
        <p:spPr bwMode="auto">
          <a:xfrm>
            <a:off x="2700338" y="1720850"/>
            <a:ext cx="3598862"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2" name="Group 7"/>
          <p:cNvGrpSpPr>
            <a:grpSpLocks/>
          </p:cNvGrpSpPr>
          <p:nvPr/>
        </p:nvGrpSpPr>
        <p:grpSpPr bwMode="auto">
          <a:xfrm>
            <a:off x="500063" y="4581525"/>
            <a:ext cx="8643937" cy="1841500"/>
            <a:chOff x="-7" y="2913"/>
            <a:chExt cx="5838" cy="1470"/>
          </a:xfrm>
        </p:grpSpPr>
        <p:pic>
          <p:nvPicPr>
            <p:cNvPr id="83983" name="Picture 8" descr="c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 y="2913"/>
              <a:ext cx="2040" cy="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4" name="Picture 9" descr="c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9" y="2914"/>
              <a:ext cx="2037" cy="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5" name="Text Box 10"/>
            <p:cNvSpPr txBox="1">
              <a:spLocks noChangeArrowheads="1"/>
            </p:cNvSpPr>
            <p:nvPr/>
          </p:nvSpPr>
          <p:spPr bwMode="auto">
            <a:xfrm>
              <a:off x="768" y="3510"/>
              <a:ext cx="570"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2000" baseline="30000">
                  <a:solidFill>
                    <a:srgbClr val="FF0000"/>
                  </a:solidFill>
                </a:rPr>
                <a:t>12</a:t>
              </a:r>
              <a:r>
                <a:rPr lang="fr-FR" sz="2000">
                  <a:solidFill>
                    <a:srgbClr val="FF0000"/>
                  </a:solidFill>
                </a:rPr>
                <a:t>C</a:t>
              </a:r>
            </a:p>
          </p:txBody>
        </p:sp>
        <p:sp>
          <p:nvSpPr>
            <p:cNvPr id="83986" name="Text Box 11"/>
            <p:cNvSpPr txBox="1">
              <a:spLocks noChangeArrowheads="1"/>
            </p:cNvSpPr>
            <p:nvPr/>
          </p:nvSpPr>
          <p:spPr bwMode="auto">
            <a:xfrm>
              <a:off x="4229" y="3528"/>
              <a:ext cx="569"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2000" baseline="30000">
                  <a:solidFill>
                    <a:srgbClr val="3333CC"/>
                  </a:solidFill>
                </a:rPr>
                <a:t>13</a:t>
              </a:r>
              <a:r>
                <a:rPr lang="fr-FR" sz="2000">
                  <a:solidFill>
                    <a:srgbClr val="3333CC"/>
                  </a:solidFill>
                </a:rPr>
                <a:t>C</a:t>
              </a:r>
            </a:p>
          </p:txBody>
        </p:sp>
        <p:sp>
          <p:nvSpPr>
            <p:cNvPr id="83987" name="Text Box 12"/>
            <p:cNvSpPr txBox="1">
              <a:spLocks noChangeArrowheads="1"/>
            </p:cNvSpPr>
            <p:nvPr/>
          </p:nvSpPr>
          <p:spPr bwMode="auto">
            <a:xfrm rot="-5400000">
              <a:off x="-417" y="3509"/>
              <a:ext cx="1025"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400"/>
                <a:t>V(mV)</a:t>
              </a:r>
            </a:p>
          </p:txBody>
        </p:sp>
        <p:sp>
          <p:nvSpPr>
            <p:cNvPr id="83988" name="Text Box 13"/>
            <p:cNvSpPr txBox="1">
              <a:spLocks noChangeArrowheads="1"/>
            </p:cNvSpPr>
            <p:nvPr/>
          </p:nvSpPr>
          <p:spPr bwMode="auto">
            <a:xfrm rot="-5400000">
              <a:off x="3253" y="3501"/>
              <a:ext cx="1027"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400"/>
                <a:t>V(mV)</a:t>
              </a:r>
            </a:p>
          </p:txBody>
        </p:sp>
        <p:sp>
          <p:nvSpPr>
            <p:cNvPr id="83989" name="Text Box 14"/>
            <p:cNvSpPr txBox="1">
              <a:spLocks noChangeArrowheads="1"/>
            </p:cNvSpPr>
            <p:nvPr/>
          </p:nvSpPr>
          <p:spPr bwMode="auto">
            <a:xfrm>
              <a:off x="918" y="4140"/>
              <a:ext cx="1242"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400"/>
                <a:t>time (ns)</a:t>
              </a:r>
            </a:p>
          </p:txBody>
        </p:sp>
        <p:sp>
          <p:nvSpPr>
            <p:cNvPr id="83990" name="Text Box 15"/>
            <p:cNvSpPr txBox="1">
              <a:spLocks noChangeArrowheads="1"/>
            </p:cNvSpPr>
            <p:nvPr/>
          </p:nvSpPr>
          <p:spPr bwMode="auto">
            <a:xfrm>
              <a:off x="4589" y="4134"/>
              <a:ext cx="124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400"/>
                <a:t>time (ns)</a:t>
              </a:r>
            </a:p>
          </p:txBody>
        </p:sp>
      </p:grpSp>
      <p:grpSp>
        <p:nvGrpSpPr>
          <p:cNvPr id="83973" name="Group 16"/>
          <p:cNvGrpSpPr>
            <a:grpSpLocks/>
          </p:cNvGrpSpPr>
          <p:nvPr/>
        </p:nvGrpSpPr>
        <p:grpSpPr bwMode="auto">
          <a:xfrm>
            <a:off x="2725738" y="3724275"/>
            <a:ext cx="3698875" cy="1316038"/>
            <a:chOff x="1717" y="2435"/>
            <a:chExt cx="2330" cy="829"/>
          </a:xfrm>
        </p:grpSpPr>
        <p:sp>
          <p:nvSpPr>
            <p:cNvPr id="83981" name="AutoShape 17"/>
            <p:cNvSpPr>
              <a:spLocks noChangeArrowheads="1"/>
            </p:cNvSpPr>
            <p:nvPr/>
          </p:nvSpPr>
          <p:spPr bwMode="auto">
            <a:xfrm rot="18347338" flipV="1">
              <a:off x="1587" y="2572"/>
              <a:ext cx="822" cy="561"/>
            </a:xfrm>
            <a:prstGeom prst="rightArrow">
              <a:avLst>
                <a:gd name="adj1" fmla="val 50000"/>
                <a:gd name="adj2" fmla="val 36631"/>
              </a:avLst>
            </a:prstGeom>
            <a:solidFill>
              <a:srgbClr val="00A800"/>
            </a:solidFill>
            <a:ln w="19050" algn="ctr">
              <a:solidFill>
                <a:srgbClr val="FF0000"/>
              </a:solidFill>
              <a:miter lim="800000"/>
              <a:headEnd/>
              <a:tailEnd/>
            </a:ln>
          </p:spPr>
          <p:txBody>
            <a:bodyPr anchor="ctr">
              <a:spAutoFit/>
            </a:bodyPr>
            <a:lstStyle/>
            <a:p>
              <a:endParaRPr lang="fr-FR" sz="1800"/>
            </a:p>
          </p:txBody>
        </p:sp>
        <p:sp>
          <p:nvSpPr>
            <p:cNvPr id="83982" name="AutoShape 18"/>
            <p:cNvSpPr>
              <a:spLocks noChangeArrowheads="1"/>
            </p:cNvSpPr>
            <p:nvPr/>
          </p:nvSpPr>
          <p:spPr bwMode="auto">
            <a:xfrm rot="3252662" flipH="1" flipV="1">
              <a:off x="3356" y="2565"/>
              <a:ext cx="822" cy="561"/>
            </a:xfrm>
            <a:prstGeom prst="rightArrow">
              <a:avLst>
                <a:gd name="adj1" fmla="val 50000"/>
                <a:gd name="adj2" fmla="val 36631"/>
              </a:avLst>
            </a:prstGeom>
            <a:solidFill>
              <a:srgbClr val="00A800"/>
            </a:solidFill>
            <a:ln w="19050" algn="ctr">
              <a:solidFill>
                <a:srgbClr val="FF0000"/>
              </a:solidFill>
              <a:miter lim="800000"/>
              <a:headEnd/>
              <a:tailEnd/>
            </a:ln>
          </p:spPr>
          <p:txBody>
            <a:bodyPr anchor="ctr">
              <a:spAutoFit/>
            </a:bodyPr>
            <a:lstStyle/>
            <a:p>
              <a:endParaRPr lang="fr-FR" sz="1800"/>
            </a:p>
          </p:txBody>
        </p:sp>
      </p:grpSp>
      <p:grpSp>
        <p:nvGrpSpPr>
          <p:cNvPr id="83974" name="Group 20"/>
          <p:cNvGrpSpPr>
            <a:grpSpLocks/>
          </p:cNvGrpSpPr>
          <p:nvPr/>
        </p:nvGrpSpPr>
        <p:grpSpPr bwMode="auto">
          <a:xfrm>
            <a:off x="3543300" y="2389188"/>
            <a:ext cx="1970088" cy="1022350"/>
            <a:chOff x="2232" y="1602"/>
            <a:chExt cx="1241" cy="644"/>
          </a:xfrm>
        </p:grpSpPr>
        <p:sp>
          <p:nvSpPr>
            <p:cNvPr id="83979" name="Text Box 21"/>
            <p:cNvSpPr txBox="1">
              <a:spLocks noChangeArrowheads="1"/>
            </p:cNvSpPr>
            <p:nvPr/>
          </p:nvSpPr>
          <p:spPr bwMode="auto">
            <a:xfrm>
              <a:off x="2232" y="1602"/>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800" baseline="30000">
                  <a:solidFill>
                    <a:srgbClr val="FF0000"/>
                  </a:solidFill>
                </a:rPr>
                <a:t>12</a:t>
              </a:r>
              <a:r>
                <a:rPr lang="fr-FR" sz="1800">
                  <a:solidFill>
                    <a:srgbClr val="FF0000"/>
                  </a:solidFill>
                </a:rPr>
                <a:t>C</a:t>
              </a:r>
            </a:p>
          </p:txBody>
        </p:sp>
        <p:sp>
          <p:nvSpPr>
            <p:cNvPr id="83980" name="Text Box 22"/>
            <p:cNvSpPr txBox="1">
              <a:spLocks noChangeArrowheads="1"/>
            </p:cNvSpPr>
            <p:nvPr/>
          </p:nvSpPr>
          <p:spPr bwMode="auto">
            <a:xfrm>
              <a:off x="2789" y="2015"/>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fr-FR" sz="1800" baseline="30000">
                  <a:solidFill>
                    <a:srgbClr val="3333CC"/>
                  </a:solidFill>
                </a:rPr>
                <a:t>13</a:t>
              </a:r>
              <a:r>
                <a:rPr lang="fr-FR" sz="1800">
                  <a:solidFill>
                    <a:srgbClr val="3333CC"/>
                  </a:solidFill>
                </a:rPr>
                <a:t>C</a:t>
              </a:r>
            </a:p>
          </p:txBody>
        </p:sp>
      </p:grpSp>
      <p:sp>
        <p:nvSpPr>
          <p:cNvPr id="83975" name="Text Box 23"/>
          <p:cNvSpPr txBox="1">
            <a:spLocks noChangeArrowheads="1"/>
          </p:cNvSpPr>
          <p:nvPr/>
        </p:nvSpPr>
        <p:spPr bwMode="auto">
          <a:xfrm>
            <a:off x="279400" y="284163"/>
            <a:ext cx="837882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800" b="1">
                <a:solidFill>
                  <a:srgbClr val="DC6308"/>
                </a:solidFill>
              </a:rPr>
              <a:t>Analyse de forme des signaux</a:t>
            </a:r>
          </a:p>
          <a:p>
            <a:pPr algn="ctr" eaLnBrk="1" hangingPunct="1"/>
            <a:r>
              <a:rPr lang="fr-FR">
                <a:solidFill>
                  <a:schemeClr val="accent2"/>
                </a:solidFill>
              </a:rPr>
              <a:t>Discrimination d’isotopes par la méthode des « moments »</a:t>
            </a:r>
          </a:p>
        </p:txBody>
      </p:sp>
      <p:sp>
        <p:nvSpPr>
          <p:cNvPr id="83976" name="Text Box 24"/>
          <p:cNvSpPr txBox="1">
            <a:spLocks noChangeArrowheads="1"/>
          </p:cNvSpPr>
          <p:nvPr/>
        </p:nvSpPr>
        <p:spPr bwMode="auto">
          <a:xfrm>
            <a:off x="6246813" y="2232025"/>
            <a:ext cx="257333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accent2"/>
                </a:solidFill>
              </a:rPr>
              <a:t>Expérience au Tandem</a:t>
            </a:r>
          </a:p>
          <a:p>
            <a:pPr eaLnBrk="1" hangingPunct="1"/>
            <a:endParaRPr lang="fr-FR" sz="1800">
              <a:solidFill>
                <a:schemeClr val="accent2"/>
              </a:solidFill>
            </a:endParaRPr>
          </a:p>
          <a:p>
            <a:pPr eaLnBrk="1" hangingPunct="1"/>
            <a:r>
              <a:rPr lang="fr-FR" sz="1800">
                <a:solidFill>
                  <a:schemeClr val="accent2"/>
                </a:solidFill>
              </a:rPr>
              <a:t>Silicium de 100 mm</a:t>
            </a:r>
            <a:r>
              <a:rPr lang="fr-FR" sz="1800" baseline="30000">
                <a:solidFill>
                  <a:schemeClr val="accent2"/>
                </a:solidFill>
              </a:rPr>
              <a:t>2</a:t>
            </a:r>
            <a:r>
              <a:rPr lang="fr-FR" sz="1800">
                <a:solidFill>
                  <a:schemeClr val="accent2"/>
                </a:solidFill>
              </a:rPr>
              <a:t> </a:t>
            </a:r>
          </a:p>
        </p:txBody>
      </p:sp>
      <p:sp>
        <p:nvSpPr>
          <p:cNvPr id="8397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641F9A0B-BDFC-4CA2-94C0-F947CD3595DA}" type="slidenum">
              <a:rPr lang="fr-FR" sz="1200">
                <a:solidFill>
                  <a:schemeClr val="tx1">
                    <a:lumMod val="50000"/>
                    <a:lumOff val="50000"/>
                  </a:schemeClr>
                </a:solidFill>
              </a:rPr>
              <a:pPr algn="r">
                <a:defRPr/>
              </a:pPr>
              <a:t>76</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bwMode="auto">
          <a:xfrm>
            <a:off x="466725" y="981075"/>
            <a:ext cx="8229600" cy="506413"/>
          </a:xfrm>
          <a:prstGeom prst="rect">
            <a:avLst/>
          </a:prstGeom>
          <a:solidFill>
            <a:srgbClr val="FFFFFF"/>
          </a:solidFill>
          <a:ln>
            <a:solidFill>
              <a:srgbClr val="000000"/>
            </a:solidFill>
            <a:miter lim="800000"/>
            <a:headEnd/>
            <a:tailEnd/>
          </a:ln>
        </p:spPr>
        <p:txBody>
          <a:bodyPr lIns="0" rIns="0" bIns="0" anchor="b"/>
          <a:lstStyle/>
          <a:p>
            <a:r>
              <a:rPr lang="fr-FR" sz="2800" b="1" smtClean="0">
                <a:solidFill>
                  <a:srgbClr val="DC6308"/>
                </a:solidFill>
                <a:latin typeface="Comic Sans MS" pitchFamily="66" charset="0"/>
              </a:rPr>
              <a:t>Analyse de forme des signaux</a:t>
            </a:r>
          </a:p>
        </p:txBody>
      </p:sp>
      <p:graphicFrame>
        <p:nvGraphicFramePr>
          <p:cNvPr id="84995" name="Object 6"/>
          <p:cNvGraphicFramePr>
            <a:graphicFrameLocks noGrp="1" noChangeAspect="1"/>
          </p:cNvGraphicFramePr>
          <p:nvPr>
            <p:ph sz="half" idx="4294967295"/>
          </p:nvPr>
        </p:nvGraphicFramePr>
        <p:xfrm>
          <a:off x="1063625" y="4176713"/>
          <a:ext cx="1800225" cy="1052512"/>
        </p:xfrm>
        <a:graphic>
          <a:graphicData uri="http://schemas.openxmlformats.org/presentationml/2006/ole">
            <mc:AlternateContent xmlns:mc="http://schemas.openxmlformats.org/markup-compatibility/2006">
              <mc:Choice xmlns:v="urn:schemas-microsoft-com:vml" Requires="v">
                <p:oleObj spid="_x0000_s85059" name="Equation" r:id="rId4" imgW="1129810" imgH="660113" progId="Equation.3">
                  <p:embed/>
                </p:oleObj>
              </mc:Choice>
              <mc:Fallback>
                <p:oleObj name="Equation" r:id="rId4" imgW="1129810" imgH="660113"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625" y="4176713"/>
                        <a:ext cx="1800225" cy="1052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4996" name="Object 8"/>
          <p:cNvGraphicFramePr>
            <a:graphicFrameLocks noGrp="1" noChangeAspect="1"/>
          </p:cNvGraphicFramePr>
          <p:nvPr>
            <p:ph sz="half" idx="4294967295"/>
          </p:nvPr>
        </p:nvGraphicFramePr>
        <p:xfrm>
          <a:off x="5673725" y="4271963"/>
          <a:ext cx="1868488" cy="925512"/>
        </p:xfrm>
        <a:graphic>
          <a:graphicData uri="http://schemas.openxmlformats.org/presentationml/2006/ole">
            <mc:AlternateContent xmlns:mc="http://schemas.openxmlformats.org/markup-compatibility/2006">
              <mc:Choice xmlns:v="urn:schemas-microsoft-com:vml" Requires="v">
                <p:oleObj spid="_x0000_s85060" name="Equation" r:id="rId6" imgW="1333500" imgH="660400" progId="Equation.3">
                  <p:embed/>
                </p:oleObj>
              </mc:Choice>
              <mc:Fallback>
                <p:oleObj name="Equation" r:id="rId6" imgW="1333500" imgH="6604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3725" y="4271963"/>
                        <a:ext cx="1868488" cy="925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4997" name="Text Box 4"/>
          <p:cNvSpPr txBox="1">
            <a:spLocks noChangeArrowheads="1"/>
          </p:cNvSpPr>
          <p:nvPr/>
        </p:nvSpPr>
        <p:spPr bwMode="auto">
          <a:xfrm>
            <a:off x="755650" y="1936750"/>
            <a:ext cx="76660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Notation Te période d’échantillonnage</a:t>
            </a:r>
          </a:p>
          <a:p>
            <a:pPr eaLnBrk="1" hangingPunct="1"/>
            <a:r>
              <a:rPr lang="fr-FR" sz="1800"/>
              <a:t>X(i) valeur de l’échantillon en iTe</a:t>
            </a:r>
          </a:p>
          <a:p>
            <a:pPr eaLnBrk="1" hangingPunct="1"/>
            <a:r>
              <a:rPr lang="fr-FR" sz="1800"/>
              <a:t>Les valeurs de x(i) sont prises au dessus d’un seuil (présence du signal)</a:t>
            </a:r>
          </a:p>
        </p:txBody>
      </p:sp>
      <p:sp>
        <p:nvSpPr>
          <p:cNvPr id="84998" name="Text Box 5"/>
          <p:cNvSpPr txBox="1">
            <a:spLocks noChangeArrowheads="1"/>
          </p:cNvSpPr>
          <p:nvPr/>
        </p:nvSpPr>
        <p:spPr bwMode="auto">
          <a:xfrm>
            <a:off x="971550" y="3524250"/>
            <a:ext cx="6797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Moment d’ordre 1 :			Moment d’ordre 2 :</a:t>
            </a:r>
          </a:p>
          <a:p>
            <a:pPr eaLnBrk="1" hangingPunct="1"/>
            <a:r>
              <a:rPr lang="fr-FR" sz="1800"/>
              <a:t>         (s)                                                               (s</a:t>
            </a:r>
            <a:r>
              <a:rPr lang="fr-FR" sz="1800" baseline="30000"/>
              <a:t>2</a:t>
            </a:r>
            <a:r>
              <a:rPr lang="fr-FR" sz="1800"/>
              <a:t>)</a:t>
            </a:r>
          </a:p>
        </p:txBody>
      </p:sp>
      <p:sp>
        <p:nvSpPr>
          <p:cNvPr id="84999"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E511E058-924A-4CAE-99C0-456FF0964FC8}" type="slidenum">
              <a:rPr lang="fr-FR" sz="1200">
                <a:solidFill>
                  <a:schemeClr val="tx1">
                    <a:lumMod val="50000"/>
                    <a:lumOff val="50000"/>
                  </a:schemeClr>
                </a:solidFill>
              </a:rPr>
              <a:pPr algn="r">
                <a:defRPr/>
              </a:pPr>
              <a:t>77</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fld id="{9609B6B1-521F-4628-9F03-4C72563B098D}" type="slidenum">
              <a:rPr lang="fr-FR" sz="1200" smtClean="0">
                <a:solidFill>
                  <a:srgbClr val="4E4E4E"/>
                </a:solidFill>
              </a:rPr>
              <a:pPr eaLnBrk="1" hangingPunct="1"/>
              <a:t>78</a:t>
            </a:fld>
            <a:endParaRPr lang="fr-FR" sz="1200" smtClean="0">
              <a:solidFill>
                <a:srgbClr val="4E4E4E"/>
              </a:solidFill>
            </a:endParaRPr>
          </a:p>
        </p:txBody>
      </p:sp>
      <p:sp>
        <p:nvSpPr>
          <p:cNvPr id="86019" name="Text Box 3"/>
          <p:cNvSpPr txBox="1">
            <a:spLocks noChangeArrowheads="1"/>
          </p:cNvSpPr>
          <p:nvPr/>
        </p:nvSpPr>
        <p:spPr bwMode="auto">
          <a:xfrm>
            <a:off x="179388" y="1052513"/>
            <a:ext cx="89646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SzPct val="135000"/>
              <a:buFont typeface="Wingdings" pitchFamily="2" charset="2"/>
              <a:buNone/>
            </a:pPr>
            <a:r>
              <a:rPr lang="fr-FR" b="1">
                <a:solidFill>
                  <a:srgbClr val="000000"/>
                </a:solidFill>
              </a:rPr>
              <a:t>But : 	marquer les paramètres physiques avec une 	grande dynamique et une haute résolution temporelle</a:t>
            </a:r>
            <a:r>
              <a:rPr lang="fr-FR">
                <a:solidFill>
                  <a:srgbClr val="000000"/>
                </a:solidFill>
              </a:rPr>
              <a:t> </a:t>
            </a:r>
          </a:p>
        </p:txBody>
      </p:sp>
      <p:sp>
        <p:nvSpPr>
          <p:cNvPr id="318466" name="Rectangle 2"/>
          <p:cNvSpPr>
            <a:spLocks noChangeArrowheads="1"/>
          </p:cNvSpPr>
          <p:nvPr/>
        </p:nvSpPr>
        <p:spPr bwMode="auto">
          <a:xfrm>
            <a:off x="611188" y="5589588"/>
            <a:ext cx="5854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SzPct val="130000"/>
              <a:buFont typeface="Wingdings" pitchFamily="2" charset="2"/>
              <a:buChar char="§"/>
            </a:pPr>
            <a:r>
              <a:rPr lang="fr-FR"/>
              <a:t> mesure du temps de vol des particules</a:t>
            </a:r>
          </a:p>
        </p:txBody>
      </p:sp>
      <p:sp>
        <p:nvSpPr>
          <p:cNvPr id="318468" name="Rectangle 4"/>
          <p:cNvSpPr>
            <a:spLocks noChangeArrowheads="1"/>
          </p:cNvSpPr>
          <p:nvPr/>
        </p:nvSpPr>
        <p:spPr bwMode="auto">
          <a:xfrm>
            <a:off x="611188" y="3860800"/>
            <a:ext cx="761365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SzPct val="130000"/>
              <a:buFont typeface="Wingdings" pitchFamily="2" charset="2"/>
              <a:buChar char="§"/>
            </a:pPr>
            <a:r>
              <a:rPr lang="fr-FR"/>
              <a:t> Voies complètement indépendantes</a:t>
            </a:r>
          </a:p>
          <a:p>
            <a:pPr lvl="1">
              <a:buSzPct val="130000"/>
              <a:buFont typeface="Wingdings" pitchFamily="2" charset="2"/>
              <a:buNone/>
            </a:pPr>
            <a:endParaRPr lang="fr-FR" sz="1000"/>
          </a:p>
          <a:p>
            <a:pPr>
              <a:buSzPct val="130000"/>
              <a:buFont typeface="Wingdings" pitchFamily="2" charset="2"/>
              <a:buChar char="§"/>
            </a:pPr>
            <a:r>
              <a:rPr lang="fr-FR"/>
              <a:t> Plus de temps mort commun</a:t>
            </a:r>
          </a:p>
          <a:p>
            <a:pPr>
              <a:buSzPct val="130000"/>
              <a:buFont typeface="Wingdings" pitchFamily="2" charset="2"/>
              <a:buNone/>
            </a:pPr>
            <a:r>
              <a:rPr lang="fr-FR" sz="1000"/>
              <a:t>  </a:t>
            </a:r>
          </a:p>
          <a:p>
            <a:pPr>
              <a:buSzPct val="130000"/>
              <a:buFont typeface="Wingdings" pitchFamily="2" charset="2"/>
              <a:buChar char="§"/>
            </a:pPr>
            <a:r>
              <a:rPr lang="fr-FR"/>
              <a:t> implémentation possible d’un trigger « software »</a:t>
            </a:r>
            <a:r>
              <a:rPr lang="fr-FR" b="1"/>
              <a:t> </a:t>
            </a:r>
          </a:p>
        </p:txBody>
      </p:sp>
      <p:sp>
        <p:nvSpPr>
          <p:cNvPr id="318469" name="Rectangle 5"/>
          <p:cNvSpPr>
            <a:spLocks noChangeArrowheads="1"/>
          </p:cNvSpPr>
          <p:nvPr/>
        </p:nvSpPr>
        <p:spPr bwMode="auto">
          <a:xfrm>
            <a:off x="611188" y="2060575"/>
            <a:ext cx="8316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SzPct val="130000"/>
              <a:buFont typeface="Wingdings" pitchFamily="2" charset="2"/>
              <a:buChar char="§"/>
            </a:pPr>
            <a:r>
              <a:rPr lang="fr-FR"/>
              <a:t>  Reconstituer les événements physiques « off line »</a:t>
            </a:r>
          </a:p>
        </p:txBody>
      </p:sp>
      <p:sp>
        <p:nvSpPr>
          <p:cNvPr id="318470" name="AutoShape 6"/>
          <p:cNvSpPr>
            <a:spLocks noChangeArrowheads="1"/>
          </p:cNvSpPr>
          <p:nvPr/>
        </p:nvSpPr>
        <p:spPr bwMode="auto">
          <a:xfrm>
            <a:off x="250825" y="1700213"/>
            <a:ext cx="223838" cy="660400"/>
          </a:xfrm>
          <a:prstGeom prst="curvedRightArrow">
            <a:avLst>
              <a:gd name="adj1" fmla="val 59007"/>
              <a:gd name="adj2" fmla="val 118014"/>
              <a:gd name="adj3" fmla="val 33333"/>
            </a:avLst>
          </a:prstGeom>
          <a:noFill/>
          <a:ln w="9525">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6024" name="Text Box 7"/>
          <p:cNvSpPr txBox="1">
            <a:spLocks noChangeArrowheads="1"/>
          </p:cNvSpPr>
          <p:nvPr/>
        </p:nvSpPr>
        <p:spPr bwMode="auto">
          <a:xfrm>
            <a:off x="323850" y="333375"/>
            <a:ext cx="80549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La datation haute résolution des événements</a:t>
            </a:r>
          </a:p>
        </p:txBody>
      </p:sp>
      <p:sp>
        <p:nvSpPr>
          <p:cNvPr id="8602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A3A44F54-75FE-4709-AF3C-D3B8999EC1A9}" type="slidenum">
              <a:rPr lang="fr-FR" sz="1200">
                <a:solidFill>
                  <a:schemeClr val="tx1">
                    <a:lumMod val="50000"/>
                    <a:lumOff val="50000"/>
                  </a:schemeClr>
                </a:solidFill>
              </a:rPr>
              <a:pPr algn="r">
                <a:defRPr/>
              </a:pPr>
              <a:t>78</a:t>
            </a:fld>
            <a:endParaRPr lang="fr-FR" sz="1200" dirty="0">
              <a:solidFill>
                <a:schemeClr val="tx1">
                  <a:lumMod val="50000"/>
                  <a:lumOff val="50000"/>
                </a:schemeClr>
              </a:solidFill>
            </a:endParaRPr>
          </a:p>
        </p:txBody>
      </p:sp>
      <p:sp>
        <p:nvSpPr>
          <p:cNvPr id="318478" name="Rectangle 14"/>
          <p:cNvSpPr>
            <a:spLocks noChangeArrowheads="1"/>
          </p:cNvSpPr>
          <p:nvPr/>
        </p:nvSpPr>
        <p:spPr bwMode="auto">
          <a:xfrm>
            <a:off x="1331913" y="2492375"/>
            <a:ext cx="741680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20000"/>
              </a:spcBef>
              <a:buClr>
                <a:schemeClr val="tx1"/>
              </a:buClr>
              <a:buFont typeface="Wingdings" pitchFamily="2" charset="2"/>
              <a:buNone/>
            </a:pPr>
            <a:r>
              <a:rPr lang="fr-FR">
                <a:solidFill>
                  <a:srgbClr val="000000"/>
                </a:solidFill>
                <a:sym typeface="Wingdings" pitchFamily="2" charset="2"/>
              </a:rPr>
              <a:t>″</a:t>
            </a:r>
            <a:r>
              <a:rPr lang="fr-FR" b="1">
                <a:solidFill>
                  <a:srgbClr val="000000"/>
                </a:solidFill>
                <a:sym typeface="Wingdings" pitchFamily="2" charset="2"/>
              </a:rPr>
              <a:t>Rejouer</a:t>
            </a:r>
            <a:r>
              <a:rPr lang="fr-FR">
                <a:solidFill>
                  <a:srgbClr val="000000"/>
                </a:solidFill>
                <a:sym typeface="Wingdings" pitchFamily="2" charset="2"/>
              </a:rPr>
              <a:t>″ l’expérience </a:t>
            </a:r>
            <a:r>
              <a:rPr lang="fr-FR" b="1">
                <a:solidFill>
                  <a:srgbClr val="000000"/>
                </a:solidFill>
                <a:sym typeface="Wingdings" pitchFamily="2" charset="2"/>
              </a:rPr>
              <a:t>hors ligne</a:t>
            </a:r>
            <a:r>
              <a:rPr lang="fr-FR">
                <a:solidFill>
                  <a:srgbClr val="000000"/>
                </a:solidFill>
                <a:sym typeface="Wingdings" pitchFamily="2" charset="2"/>
              </a:rPr>
              <a:t> avec différentes </a:t>
            </a:r>
            <a:r>
              <a:rPr lang="fr-FR" b="1">
                <a:solidFill>
                  <a:srgbClr val="000000"/>
                </a:solidFill>
                <a:sym typeface="Wingdings" pitchFamily="2" charset="2"/>
              </a:rPr>
              <a:t>conditions de tri</a:t>
            </a:r>
            <a:r>
              <a:rPr lang="fr-FR">
                <a:solidFill>
                  <a:srgbClr val="000000"/>
                </a:solidFill>
                <a:sym typeface="Wingdings" pitchFamily="2" charset="2"/>
              </a:rPr>
              <a:t> (coïncidence des événements) et en tenant compte de l’</a:t>
            </a:r>
            <a:r>
              <a:rPr lang="fr-FR" b="1">
                <a:solidFill>
                  <a:srgbClr val="000000"/>
                </a:solidFill>
                <a:sym typeface="Wingdings" pitchFamily="2" charset="2"/>
              </a:rPr>
              <a:t>environnement</a:t>
            </a:r>
            <a:r>
              <a:rPr lang="fr-FR">
                <a:solidFill>
                  <a:srgbClr val="000000"/>
                </a:solidFill>
                <a:sym typeface="Wingdings" pitchFamily="2" charset="2"/>
              </a:rPr>
              <a:t> (défauts)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18470"/>
                                        </p:tgtEl>
                                        <p:attrNameLst>
                                          <p:attrName>style.visibility</p:attrName>
                                        </p:attrNameLst>
                                      </p:cBhvr>
                                      <p:to>
                                        <p:strVal val="visible"/>
                                      </p:to>
                                    </p:set>
                                    <p:anim calcmode="lin" valueType="num">
                                      <p:cBhvr>
                                        <p:cTn id="7" dur="500" fill="hold"/>
                                        <p:tgtEl>
                                          <p:spTgt spid="318470"/>
                                        </p:tgtEl>
                                        <p:attrNameLst>
                                          <p:attrName>ppt_w</p:attrName>
                                        </p:attrNameLst>
                                      </p:cBhvr>
                                      <p:tavLst>
                                        <p:tav tm="0">
                                          <p:val>
                                            <p:fltVal val="0"/>
                                          </p:val>
                                        </p:tav>
                                        <p:tav tm="100000">
                                          <p:val>
                                            <p:strVal val="#ppt_w"/>
                                          </p:val>
                                        </p:tav>
                                      </p:tavLst>
                                    </p:anim>
                                    <p:anim calcmode="lin" valueType="num">
                                      <p:cBhvr>
                                        <p:cTn id="8" dur="500" fill="hold"/>
                                        <p:tgtEl>
                                          <p:spTgt spid="318470"/>
                                        </p:tgtEl>
                                        <p:attrNameLst>
                                          <p:attrName>ppt_h</p:attrName>
                                        </p:attrNameLst>
                                      </p:cBhvr>
                                      <p:tavLst>
                                        <p:tav tm="0">
                                          <p:val>
                                            <p:fltVal val="0"/>
                                          </p:val>
                                        </p:tav>
                                        <p:tav tm="100000">
                                          <p:val>
                                            <p:strVal val="#ppt_h"/>
                                          </p:val>
                                        </p:tav>
                                      </p:tavLst>
                                    </p:anim>
                                    <p:animEffect transition="in" filter="fade">
                                      <p:cBhvr>
                                        <p:cTn id="9" dur="500"/>
                                        <p:tgtEl>
                                          <p:spTgt spid="31847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18469"/>
                                        </p:tgtEl>
                                        <p:attrNameLst>
                                          <p:attrName>style.visibility</p:attrName>
                                        </p:attrNameLst>
                                      </p:cBhvr>
                                      <p:to>
                                        <p:strVal val="visible"/>
                                      </p:to>
                                    </p:set>
                                    <p:anim calcmode="lin" valueType="num">
                                      <p:cBhvr>
                                        <p:cTn id="14" dur="500" fill="hold"/>
                                        <p:tgtEl>
                                          <p:spTgt spid="318469"/>
                                        </p:tgtEl>
                                        <p:attrNameLst>
                                          <p:attrName>ppt_w</p:attrName>
                                        </p:attrNameLst>
                                      </p:cBhvr>
                                      <p:tavLst>
                                        <p:tav tm="0">
                                          <p:val>
                                            <p:fltVal val="0"/>
                                          </p:val>
                                        </p:tav>
                                        <p:tav tm="100000">
                                          <p:val>
                                            <p:strVal val="#ppt_w"/>
                                          </p:val>
                                        </p:tav>
                                      </p:tavLst>
                                    </p:anim>
                                    <p:anim calcmode="lin" valueType="num">
                                      <p:cBhvr>
                                        <p:cTn id="15" dur="500" fill="hold"/>
                                        <p:tgtEl>
                                          <p:spTgt spid="318469"/>
                                        </p:tgtEl>
                                        <p:attrNameLst>
                                          <p:attrName>ppt_h</p:attrName>
                                        </p:attrNameLst>
                                      </p:cBhvr>
                                      <p:tavLst>
                                        <p:tav tm="0">
                                          <p:val>
                                            <p:fltVal val="0"/>
                                          </p:val>
                                        </p:tav>
                                        <p:tav tm="100000">
                                          <p:val>
                                            <p:strVal val="#ppt_h"/>
                                          </p:val>
                                        </p:tav>
                                      </p:tavLst>
                                    </p:anim>
                                    <p:animEffect transition="in" filter="fade">
                                      <p:cBhvr>
                                        <p:cTn id="16" dur="500"/>
                                        <p:tgtEl>
                                          <p:spTgt spid="31846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18478"/>
                                        </p:tgtEl>
                                        <p:attrNameLst>
                                          <p:attrName>style.visibility</p:attrName>
                                        </p:attrNameLst>
                                      </p:cBhvr>
                                      <p:to>
                                        <p:strVal val="visible"/>
                                      </p:to>
                                    </p:set>
                                    <p:anim calcmode="lin" valueType="num">
                                      <p:cBhvr>
                                        <p:cTn id="21" dur="500" fill="hold"/>
                                        <p:tgtEl>
                                          <p:spTgt spid="318478"/>
                                        </p:tgtEl>
                                        <p:attrNameLst>
                                          <p:attrName>ppt_w</p:attrName>
                                        </p:attrNameLst>
                                      </p:cBhvr>
                                      <p:tavLst>
                                        <p:tav tm="0">
                                          <p:val>
                                            <p:fltVal val="0"/>
                                          </p:val>
                                        </p:tav>
                                        <p:tav tm="100000">
                                          <p:val>
                                            <p:strVal val="#ppt_w"/>
                                          </p:val>
                                        </p:tav>
                                      </p:tavLst>
                                    </p:anim>
                                    <p:anim calcmode="lin" valueType="num">
                                      <p:cBhvr>
                                        <p:cTn id="22" dur="500" fill="hold"/>
                                        <p:tgtEl>
                                          <p:spTgt spid="318478"/>
                                        </p:tgtEl>
                                        <p:attrNameLst>
                                          <p:attrName>ppt_h</p:attrName>
                                        </p:attrNameLst>
                                      </p:cBhvr>
                                      <p:tavLst>
                                        <p:tav tm="0">
                                          <p:val>
                                            <p:fltVal val="0"/>
                                          </p:val>
                                        </p:tav>
                                        <p:tav tm="100000">
                                          <p:val>
                                            <p:strVal val="#ppt_h"/>
                                          </p:val>
                                        </p:tav>
                                      </p:tavLst>
                                    </p:anim>
                                    <p:animEffect transition="in" filter="fade">
                                      <p:cBhvr>
                                        <p:cTn id="23" dur="500"/>
                                        <p:tgtEl>
                                          <p:spTgt spid="31847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18468"/>
                                        </p:tgtEl>
                                        <p:attrNameLst>
                                          <p:attrName>style.visibility</p:attrName>
                                        </p:attrNameLst>
                                      </p:cBhvr>
                                      <p:to>
                                        <p:strVal val="visible"/>
                                      </p:to>
                                    </p:set>
                                    <p:anim calcmode="lin" valueType="num">
                                      <p:cBhvr>
                                        <p:cTn id="28" dur="500" fill="hold"/>
                                        <p:tgtEl>
                                          <p:spTgt spid="318468"/>
                                        </p:tgtEl>
                                        <p:attrNameLst>
                                          <p:attrName>ppt_w</p:attrName>
                                        </p:attrNameLst>
                                      </p:cBhvr>
                                      <p:tavLst>
                                        <p:tav tm="0">
                                          <p:val>
                                            <p:fltVal val="0"/>
                                          </p:val>
                                        </p:tav>
                                        <p:tav tm="100000">
                                          <p:val>
                                            <p:strVal val="#ppt_w"/>
                                          </p:val>
                                        </p:tav>
                                      </p:tavLst>
                                    </p:anim>
                                    <p:anim calcmode="lin" valueType="num">
                                      <p:cBhvr>
                                        <p:cTn id="29" dur="500" fill="hold"/>
                                        <p:tgtEl>
                                          <p:spTgt spid="318468"/>
                                        </p:tgtEl>
                                        <p:attrNameLst>
                                          <p:attrName>ppt_h</p:attrName>
                                        </p:attrNameLst>
                                      </p:cBhvr>
                                      <p:tavLst>
                                        <p:tav tm="0">
                                          <p:val>
                                            <p:fltVal val="0"/>
                                          </p:val>
                                        </p:tav>
                                        <p:tav tm="100000">
                                          <p:val>
                                            <p:strVal val="#ppt_h"/>
                                          </p:val>
                                        </p:tav>
                                      </p:tavLst>
                                    </p:anim>
                                    <p:animEffect transition="in" filter="fade">
                                      <p:cBhvr>
                                        <p:cTn id="30" dur="500"/>
                                        <p:tgtEl>
                                          <p:spTgt spid="31846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18466"/>
                                        </p:tgtEl>
                                        <p:attrNameLst>
                                          <p:attrName>style.visibility</p:attrName>
                                        </p:attrNameLst>
                                      </p:cBhvr>
                                      <p:to>
                                        <p:strVal val="visible"/>
                                      </p:to>
                                    </p:set>
                                    <p:anim calcmode="lin" valueType="num">
                                      <p:cBhvr>
                                        <p:cTn id="35" dur="500" fill="hold"/>
                                        <p:tgtEl>
                                          <p:spTgt spid="318466"/>
                                        </p:tgtEl>
                                        <p:attrNameLst>
                                          <p:attrName>ppt_w</p:attrName>
                                        </p:attrNameLst>
                                      </p:cBhvr>
                                      <p:tavLst>
                                        <p:tav tm="0">
                                          <p:val>
                                            <p:fltVal val="0"/>
                                          </p:val>
                                        </p:tav>
                                        <p:tav tm="100000">
                                          <p:val>
                                            <p:strVal val="#ppt_w"/>
                                          </p:val>
                                        </p:tav>
                                      </p:tavLst>
                                    </p:anim>
                                    <p:anim calcmode="lin" valueType="num">
                                      <p:cBhvr>
                                        <p:cTn id="36" dur="500" fill="hold"/>
                                        <p:tgtEl>
                                          <p:spTgt spid="318466"/>
                                        </p:tgtEl>
                                        <p:attrNameLst>
                                          <p:attrName>ppt_h</p:attrName>
                                        </p:attrNameLst>
                                      </p:cBhvr>
                                      <p:tavLst>
                                        <p:tav tm="0">
                                          <p:val>
                                            <p:fltVal val="0"/>
                                          </p:val>
                                        </p:tav>
                                        <p:tav tm="100000">
                                          <p:val>
                                            <p:strVal val="#ppt_h"/>
                                          </p:val>
                                        </p:tav>
                                      </p:tavLst>
                                    </p:anim>
                                    <p:animEffect transition="in" filter="fade">
                                      <p:cBhvr>
                                        <p:cTn id="37" dur="500"/>
                                        <p:tgtEl>
                                          <p:spTgt spid="318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6" grpId="0"/>
      <p:bldP spid="318468" grpId="0"/>
      <p:bldP spid="318469" grpId="0"/>
      <p:bldP spid="318470" grpId="0" animBg="1"/>
      <p:bldP spid="31847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fld id="{8EF62042-6DA4-4ED7-B1FB-CC5D13FB7D0C}" type="slidenum">
              <a:rPr lang="fr-FR" sz="1200" smtClean="0">
                <a:solidFill>
                  <a:srgbClr val="4E4E4E"/>
                </a:solidFill>
              </a:rPr>
              <a:pPr eaLnBrk="1" hangingPunct="1"/>
              <a:t>79</a:t>
            </a:fld>
            <a:endParaRPr lang="fr-FR" sz="1200" smtClean="0">
              <a:solidFill>
                <a:srgbClr val="4E4E4E"/>
              </a:solidFill>
            </a:endParaRPr>
          </a:p>
        </p:txBody>
      </p:sp>
      <p:sp>
        <p:nvSpPr>
          <p:cNvPr id="87043" name="Rectangle 2"/>
          <p:cNvSpPr>
            <a:spLocks noChangeArrowheads="1"/>
          </p:cNvSpPr>
          <p:nvPr/>
        </p:nvSpPr>
        <p:spPr bwMode="auto">
          <a:xfrm>
            <a:off x="7485063" y="485775"/>
            <a:ext cx="1517650" cy="1127125"/>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044" name="Line 3"/>
          <p:cNvSpPr>
            <a:spLocks noChangeShapeType="1"/>
          </p:cNvSpPr>
          <p:nvPr/>
        </p:nvSpPr>
        <p:spPr bwMode="auto">
          <a:xfrm>
            <a:off x="3014663" y="5746750"/>
            <a:ext cx="1189037" cy="0"/>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45" name="Line 4"/>
          <p:cNvSpPr>
            <a:spLocks noChangeShapeType="1"/>
          </p:cNvSpPr>
          <p:nvPr/>
        </p:nvSpPr>
        <p:spPr bwMode="auto">
          <a:xfrm>
            <a:off x="3071813" y="1546225"/>
            <a:ext cx="1287462" cy="0"/>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46" name="Line 5"/>
          <p:cNvSpPr>
            <a:spLocks noChangeShapeType="1"/>
          </p:cNvSpPr>
          <p:nvPr/>
        </p:nvSpPr>
        <p:spPr bwMode="auto">
          <a:xfrm>
            <a:off x="4459288" y="4332288"/>
            <a:ext cx="652462" cy="0"/>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47" name="Line 6"/>
          <p:cNvSpPr>
            <a:spLocks noChangeShapeType="1"/>
          </p:cNvSpPr>
          <p:nvPr/>
        </p:nvSpPr>
        <p:spPr bwMode="auto">
          <a:xfrm>
            <a:off x="4981575" y="2854325"/>
            <a:ext cx="800100" cy="0"/>
          </a:xfrm>
          <a:prstGeom prst="line">
            <a:avLst/>
          </a:prstGeom>
          <a:noFill/>
          <a:ln w="19050">
            <a:solidFill>
              <a:srgbClr val="9966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48" name="Line 7"/>
          <p:cNvSpPr>
            <a:spLocks noChangeShapeType="1"/>
          </p:cNvSpPr>
          <p:nvPr/>
        </p:nvSpPr>
        <p:spPr bwMode="auto">
          <a:xfrm>
            <a:off x="5011738" y="3059113"/>
            <a:ext cx="769937" cy="0"/>
          </a:xfrm>
          <a:prstGeom prst="line">
            <a:avLst/>
          </a:prstGeom>
          <a:noFill/>
          <a:ln w="1905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49" name="Text Box 8"/>
          <p:cNvSpPr txBox="1">
            <a:spLocks noChangeArrowheads="1"/>
          </p:cNvSpPr>
          <p:nvPr/>
        </p:nvSpPr>
        <p:spPr bwMode="auto">
          <a:xfrm>
            <a:off x="0" y="139700"/>
            <a:ext cx="53641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La datation haute résolution </a:t>
            </a:r>
          </a:p>
          <a:p>
            <a:pPr eaLnBrk="1" hangingPunct="1"/>
            <a:r>
              <a:rPr lang="fr-FR" sz="2800" b="1">
                <a:solidFill>
                  <a:srgbClr val="DC6308"/>
                </a:solidFill>
              </a:rPr>
              <a:t>	des événements</a:t>
            </a:r>
          </a:p>
        </p:txBody>
      </p:sp>
      <p:sp>
        <p:nvSpPr>
          <p:cNvPr id="87050" name="Rectangle 9"/>
          <p:cNvSpPr>
            <a:spLocks noChangeArrowheads="1"/>
          </p:cNvSpPr>
          <p:nvPr/>
        </p:nvSpPr>
        <p:spPr bwMode="auto">
          <a:xfrm>
            <a:off x="914400" y="762000"/>
            <a:ext cx="71739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fr-FR" sz="5000">
              <a:solidFill>
                <a:schemeClr val="tx2"/>
              </a:solidFill>
              <a:latin typeface="Calibri" pitchFamily="34" charset="0"/>
            </a:endParaRPr>
          </a:p>
        </p:txBody>
      </p:sp>
      <p:grpSp>
        <p:nvGrpSpPr>
          <p:cNvPr id="87051" name="Group 10"/>
          <p:cNvGrpSpPr>
            <a:grpSpLocks/>
          </p:cNvGrpSpPr>
          <p:nvPr/>
        </p:nvGrpSpPr>
        <p:grpSpPr bwMode="auto">
          <a:xfrm>
            <a:off x="2347913" y="1828800"/>
            <a:ext cx="2012950" cy="3452813"/>
            <a:chOff x="4333" y="1062"/>
            <a:chExt cx="1604" cy="2175"/>
          </a:xfrm>
        </p:grpSpPr>
        <p:sp>
          <p:nvSpPr>
            <p:cNvPr id="87206" name="Rectangle 11"/>
            <p:cNvSpPr>
              <a:spLocks noChangeArrowheads="1"/>
            </p:cNvSpPr>
            <p:nvPr/>
          </p:nvSpPr>
          <p:spPr bwMode="auto">
            <a:xfrm rot="-5400000">
              <a:off x="4629" y="820"/>
              <a:ext cx="126" cy="609"/>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207" name="Rectangle 12"/>
            <p:cNvSpPr>
              <a:spLocks noChangeArrowheads="1"/>
            </p:cNvSpPr>
            <p:nvPr/>
          </p:nvSpPr>
          <p:spPr bwMode="auto">
            <a:xfrm rot="-3560344">
              <a:off x="5227" y="976"/>
              <a:ext cx="126" cy="609"/>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208" name="Rectangle 13"/>
            <p:cNvSpPr>
              <a:spLocks noChangeArrowheads="1"/>
            </p:cNvSpPr>
            <p:nvPr/>
          </p:nvSpPr>
          <p:spPr bwMode="auto">
            <a:xfrm rot="-1786549">
              <a:off x="5652" y="1422"/>
              <a:ext cx="147" cy="522"/>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209" name="Rectangle 14"/>
            <p:cNvSpPr>
              <a:spLocks noChangeArrowheads="1"/>
            </p:cNvSpPr>
            <p:nvPr/>
          </p:nvSpPr>
          <p:spPr bwMode="auto">
            <a:xfrm rot="4234715">
              <a:off x="5193" y="2761"/>
              <a:ext cx="126" cy="609"/>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210" name="Rectangle 15"/>
            <p:cNvSpPr>
              <a:spLocks noChangeArrowheads="1"/>
            </p:cNvSpPr>
            <p:nvPr/>
          </p:nvSpPr>
          <p:spPr bwMode="auto">
            <a:xfrm rot="2001564">
              <a:off x="5644" y="2469"/>
              <a:ext cx="147" cy="522"/>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211" name="Rectangle 16"/>
            <p:cNvSpPr>
              <a:spLocks noChangeArrowheads="1"/>
            </p:cNvSpPr>
            <p:nvPr/>
          </p:nvSpPr>
          <p:spPr bwMode="auto">
            <a:xfrm>
              <a:off x="5790" y="1944"/>
              <a:ext cx="147" cy="522"/>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212" name="Rectangle 17"/>
            <p:cNvSpPr>
              <a:spLocks noChangeArrowheads="1"/>
            </p:cNvSpPr>
            <p:nvPr/>
          </p:nvSpPr>
          <p:spPr bwMode="auto">
            <a:xfrm rot="-5400000">
              <a:off x="4575" y="2869"/>
              <a:ext cx="126" cy="609"/>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87052" name="Text Box 18"/>
          <p:cNvSpPr txBox="1">
            <a:spLocks noChangeArrowheads="1"/>
          </p:cNvSpPr>
          <p:nvPr/>
        </p:nvSpPr>
        <p:spPr bwMode="auto">
          <a:xfrm>
            <a:off x="844550" y="1676400"/>
            <a:ext cx="1471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r>
              <a:rPr lang="fr-FR" sz="2000">
                <a:solidFill>
                  <a:srgbClr val="FF9933"/>
                </a:solidFill>
              </a:rPr>
              <a:t>Détecteurs</a:t>
            </a:r>
            <a:r>
              <a:rPr lang="fr-FR" sz="2000">
                <a:solidFill>
                  <a:srgbClr val="FF9933"/>
                </a:solidFill>
                <a:latin typeface="Times New Roman" pitchFamily="18" charset="0"/>
              </a:rPr>
              <a:t> </a:t>
            </a:r>
            <a:endParaRPr lang="fr-FR" sz="2000">
              <a:latin typeface="Times New Roman" pitchFamily="18" charset="0"/>
            </a:endParaRPr>
          </a:p>
        </p:txBody>
      </p:sp>
      <p:grpSp>
        <p:nvGrpSpPr>
          <p:cNvPr id="319507" name="Group 19"/>
          <p:cNvGrpSpPr>
            <a:grpSpLocks/>
          </p:cNvGrpSpPr>
          <p:nvPr/>
        </p:nvGrpSpPr>
        <p:grpSpPr bwMode="auto">
          <a:xfrm>
            <a:off x="0" y="2955925"/>
            <a:ext cx="2251075" cy="866775"/>
            <a:chOff x="0" y="1958"/>
            <a:chExt cx="1536" cy="546"/>
          </a:xfrm>
        </p:grpSpPr>
        <p:grpSp>
          <p:nvGrpSpPr>
            <p:cNvPr id="87202" name="Group 20"/>
            <p:cNvGrpSpPr>
              <a:grpSpLocks/>
            </p:cNvGrpSpPr>
            <p:nvPr/>
          </p:nvGrpSpPr>
          <p:grpSpPr bwMode="auto">
            <a:xfrm>
              <a:off x="0" y="2171"/>
              <a:ext cx="1536" cy="333"/>
              <a:chOff x="0" y="1993"/>
              <a:chExt cx="4467" cy="333"/>
            </a:xfrm>
          </p:grpSpPr>
          <p:sp>
            <p:nvSpPr>
              <p:cNvPr id="87204" name="Rectangle 21"/>
              <p:cNvSpPr>
                <a:spLocks noChangeArrowheads="1"/>
              </p:cNvSpPr>
              <p:nvPr/>
            </p:nvSpPr>
            <p:spPr bwMode="auto">
              <a:xfrm>
                <a:off x="0" y="1993"/>
                <a:ext cx="4381" cy="327"/>
              </a:xfrm>
              <a:prstGeom prst="rect">
                <a:avLst/>
              </a:prstGeom>
              <a:gradFill rotWithShape="0">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205" name="Oval 22"/>
              <p:cNvSpPr>
                <a:spLocks noChangeArrowheads="1"/>
              </p:cNvSpPr>
              <p:nvPr/>
            </p:nvSpPr>
            <p:spPr bwMode="auto">
              <a:xfrm>
                <a:off x="4320" y="2002"/>
                <a:ext cx="147" cy="324"/>
              </a:xfrm>
              <a:prstGeom prst="ellipse">
                <a:avLst/>
              </a:prstGeom>
              <a:gradFill rotWithShape="0">
                <a:gsLst>
                  <a:gs pos="0">
                    <a:srgbClr val="FF8200"/>
                  </a:gs>
                  <a:gs pos="10001">
                    <a:srgbClr val="FF0000"/>
                  </a:gs>
                  <a:gs pos="35001">
                    <a:srgbClr val="BA0066"/>
                  </a:gs>
                  <a:gs pos="70000">
                    <a:srgbClr val="66008F"/>
                  </a:gs>
                  <a:gs pos="100000">
                    <a:srgbClr val="00008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87203" name="Text Box 23"/>
            <p:cNvSpPr txBox="1">
              <a:spLocks noChangeArrowheads="1"/>
            </p:cNvSpPr>
            <p:nvPr/>
          </p:nvSpPr>
          <p:spPr bwMode="auto">
            <a:xfrm>
              <a:off x="240" y="1958"/>
              <a:ext cx="86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solidFill>
                    <a:srgbClr val="FF0000"/>
                  </a:solidFill>
                </a:rPr>
                <a:t>Faisceau </a:t>
              </a:r>
            </a:p>
          </p:txBody>
        </p:sp>
      </p:grpSp>
      <p:sp>
        <p:nvSpPr>
          <p:cNvPr id="87054" name="Text Box 24"/>
          <p:cNvSpPr txBox="1">
            <a:spLocks noChangeArrowheads="1"/>
          </p:cNvSpPr>
          <p:nvPr/>
        </p:nvSpPr>
        <p:spPr bwMode="auto">
          <a:xfrm>
            <a:off x="1617663" y="3886200"/>
            <a:ext cx="709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Cible</a:t>
            </a:r>
          </a:p>
        </p:txBody>
      </p:sp>
      <p:sp>
        <p:nvSpPr>
          <p:cNvPr id="87055" name="Line 25"/>
          <p:cNvSpPr>
            <a:spLocks noChangeShapeType="1"/>
          </p:cNvSpPr>
          <p:nvPr/>
        </p:nvSpPr>
        <p:spPr bwMode="auto">
          <a:xfrm>
            <a:off x="4395788" y="2981325"/>
            <a:ext cx="652462" cy="0"/>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56" name="Oval 26"/>
          <p:cNvSpPr>
            <a:spLocks noChangeArrowheads="1"/>
          </p:cNvSpPr>
          <p:nvPr/>
        </p:nvSpPr>
        <p:spPr bwMode="auto">
          <a:xfrm>
            <a:off x="2181225" y="3124200"/>
            <a:ext cx="846138" cy="914400"/>
          </a:xfrm>
          <a:prstGeom prst="ellipse">
            <a:avLst/>
          </a:prstGeom>
          <a:gradFill rotWithShape="0">
            <a:gsLst>
              <a:gs pos="0">
                <a:srgbClr val="000000"/>
              </a:gs>
              <a:gs pos="39999">
                <a:srgbClr val="0A128C"/>
              </a:gs>
              <a:gs pos="70000">
                <a:srgbClr val="181CC7"/>
              </a:gs>
              <a:gs pos="88000">
                <a:srgbClr val="7005D4"/>
              </a:gs>
              <a:gs pos="100000">
                <a:srgbClr val="8C3D9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19515" name="Freeform 27"/>
          <p:cNvSpPr>
            <a:spLocks/>
          </p:cNvSpPr>
          <p:nvPr/>
        </p:nvSpPr>
        <p:spPr bwMode="auto">
          <a:xfrm flipV="1">
            <a:off x="2760663" y="1419225"/>
            <a:ext cx="422275" cy="344488"/>
          </a:xfrm>
          <a:custGeom>
            <a:avLst/>
            <a:gdLst>
              <a:gd name="T0" fmla="*/ 0 w 457"/>
              <a:gd name="T1" fmla="*/ 2147483647 h 376"/>
              <a:gd name="T2" fmla="*/ 2147483647 w 457"/>
              <a:gd name="T3" fmla="*/ 2147483647 h 376"/>
              <a:gd name="T4" fmla="*/ 2147483647 w 457"/>
              <a:gd name="T5" fmla="*/ 2147483647 h 376"/>
              <a:gd name="T6" fmla="*/ 2147483647 w 457"/>
              <a:gd name="T7" fmla="*/ 2147483647 h 376"/>
              <a:gd name="T8" fmla="*/ 2147483647 w 457"/>
              <a:gd name="T9" fmla="*/ 2147483647 h 376"/>
              <a:gd name="T10" fmla="*/ 2147483647 w 457"/>
              <a:gd name="T11" fmla="*/ 2147483647 h 376"/>
              <a:gd name="T12" fmla="*/ 2147483647 w 457"/>
              <a:gd name="T13" fmla="*/ 2147483647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76">
                <a:moveTo>
                  <a:pt x="0" y="355"/>
                </a:moveTo>
                <a:cubicBezTo>
                  <a:pt x="28" y="349"/>
                  <a:pt x="56" y="344"/>
                  <a:pt x="82" y="318"/>
                </a:cubicBezTo>
                <a:cubicBezTo>
                  <a:pt x="108" y="292"/>
                  <a:pt x="137" y="242"/>
                  <a:pt x="155" y="199"/>
                </a:cubicBezTo>
                <a:cubicBezTo>
                  <a:pt x="173" y="156"/>
                  <a:pt x="175" y="88"/>
                  <a:pt x="192" y="62"/>
                </a:cubicBezTo>
                <a:cubicBezTo>
                  <a:pt x="209" y="36"/>
                  <a:pt x="232" y="0"/>
                  <a:pt x="256" y="44"/>
                </a:cubicBezTo>
                <a:cubicBezTo>
                  <a:pt x="280" y="88"/>
                  <a:pt x="304" y="278"/>
                  <a:pt x="338" y="327"/>
                </a:cubicBezTo>
                <a:cubicBezTo>
                  <a:pt x="372" y="376"/>
                  <a:pt x="437" y="335"/>
                  <a:pt x="457" y="337"/>
                </a:cubicBezTo>
              </a:path>
            </a:pathLst>
          </a:custGeom>
          <a:noFill/>
          <a:ln w="3810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9516" name="Freeform 28"/>
          <p:cNvSpPr>
            <a:spLocks/>
          </p:cNvSpPr>
          <p:nvPr/>
        </p:nvSpPr>
        <p:spPr bwMode="auto">
          <a:xfrm flipV="1">
            <a:off x="4248150" y="4403725"/>
            <a:ext cx="374650" cy="596900"/>
          </a:xfrm>
          <a:custGeom>
            <a:avLst/>
            <a:gdLst>
              <a:gd name="T0" fmla="*/ 0 w 457"/>
              <a:gd name="T1" fmla="*/ 2147483647 h 376"/>
              <a:gd name="T2" fmla="*/ 2147483647 w 457"/>
              <a:gd name="T3" fmla="*/ 2147483647 h 376"/>
              <a:gd name="T4" fmla="*/ 2147483647 w 457"/>
              <a:gd name="T5" fmla="*/ 2147483647 h 376"/>
              <a:gd name="T6" fmla="*/ 2147483647 w 457"/>
              <a:gd name="T7" fmla="*/ 2147483647 h 376"/>
              <a:gd name="T8" fmla="*/ 2147483647 w 457"/>
              <a:gd name="T9" fmla="*/ 2147483647 h 376"/>
              <a:gd name="T10" fmla="*/ 2147483647 w 457"/>
              <a:gd name="T11" fmla="*/ 2147483647 h 376"/>
              <a:gd name="T12" fmla="*/ 2147483647 w 457"/>
              <a:gd name="T13" fmla="*/ 2147483647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76">
                <a:moveTo>
                  <a:pt x="0" y="355"/>
                </a:moveTo>
                <a:cubicBezTo>
                  <a:pt x="28" y="349"/>
                  <a:pt x="56" y="344"/>
                  <a:pt x="82" y="318"/>
                </a:cubicBezTo>
                <a:cubicBezTo>
                  <a:pt x="108" y="292"/>
                  <a:pt x="137" y="242"/>
                  <a:pt x="155" y="199"/>
                </a:cubicBezTo>
                <a:cubicBezTo>
                  <a:pt x="173" y="156"/>
                  <a:pt x="175" y="88"/>
                  <a:pt x="192" y="62"/>
                </a:cubicBezTo>
                <a:cubicBezTo>
                  <a:pt x="209" y="36"/>
                  <a:pt x="232" y="0"/>
                  <a:pt x="256" y="44"/>
                </a:cubicBezTo>
                <a:cubicBezTo>
                  <a:pt x="280" y="88"/>
                  <a:pt x="304" y="278"/>
                  <a:pt x="338" y="327"/>
                </a:cubicBezTo>
                <a:cubicBezTo>
                  <a:pt x="372" y="376"/>
                  <a:pt x="437" y="335"/>
                  <a:pt x="457" y="337"/>
                </a:cubicBezTo>
              </a:path>
            </a:pathLst>
          </a:custGeom>
          <a:noFill/>
          <a:ln w="3810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9517" name="Freeform 29"/>
          <p:cNvSpPr>
            <a:spLocks/>
          </p:cNvSpPr>
          <p:nvPr/>
        </p:nvSpPr>
        <p:spPr bwMode="auto">
          <a:xfrm flipV="1">
            <a:off x="2449513" y="5268913"/>
            <a:ext cx="714375" cy="954087"/>
          </a:xfrm>
          <a:custGeom>
            <a:avLst/>
            <a:gdLst>
              <a:gd name="T0" fmla="*/ 0 w 457"/>
              <a:gd name="T1" fmla="*/ 2147483647 h 376"/>
              <a:gd name="T2" fmla="*/ 2147483647 w 457"/>
              <a:gd name="T3" fmla="*/ 2147483647 h 376"/>
              <a:gd name="T4" fmla="*/ 2147483647 w 457"/>
              <a:gd name="T5" fmla="*/ 2147483647 h 376"/>
              <a:gd name="T6" fmla="*/ 2147483647 w 457"/>
              <a:gd name="T7" fmla="*/ 2147483647 h 376"/>
              <a:gd name="T8" fmla="*/ 2147483647 w 457"/>
              <a:gd name="T9" fmla="*/ 2147483647 h 376"/>
              <a:gd name="T10" fmla="*/ 2147483647 w 457"/>
              <a:gd name="T11" fmla="*/ 2147483647 h 376"/>
              <a:gd name="T12" fmla="*/ 2147483647 w 457"/>
              <a:gd name="T13" fmla="*/ 2147483647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76">
                <a:moveTo>
                  <a:pt x="0" y="355"/>
                </a:moveTo>
                <a:cubicBezTo>
                  <a:pt x="28" y="349"/>
                  <a:pt x="56" y="344"/>
                  <a:pt x="82" y="318"/>
                </a:cubicBezTo>
                <a:cubicBezTo>
                  <a:pt x="108" y="292"/>
                  <a:pt x="137" y="242"/>
                  <a:pt x="155" y="199"/>
                </a:cubicBezTo>
                <a:cubicBezTo>
                  <a:pt x="173" y="156"/>
                  <a:pt x="175" y="88"/>
                  <a:pt x="192" y="62"/>
                </a:cubicBezTo>
                <a:cubicBezTo>
                  <a:pt x="209" y="36"/>
                  <a:pt x="232" y="0"/>
                  <a:pt x="256" y="44"/>
                </a:cubicBezTo>
                <a:cubicBezTo>
                  <a:pt x="280" y="88"/>
                  <a:pt x="304" y="278"/>
                  <a:pt x="338" y="327"/>
                </a:cubicBezTo>
                <a:cubicBezTo>
                  <a:pt x="372" y="376"/>
                  <a:pt x="437" y="335"/>
                  <a:pt x="457" y="337"/>
                </a:cubicBezTo>
              </a:path>
            </a:pathLst>
          </a:custGeom>
          <a:noFill/>
          <a:ln w="3810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9518" name="Freeform 30"/>
          <p:cNvSpPr>
            <a:spLocks/>
          </p:cNvSpPr>
          <p:nvPr/>
        </p:nvSpPr>
        <p:spPr bwMode="auto">
          <a:xfrm flipV="1">
            <a:off x="4259263" y="2546350"/>
            <a:ext cx="454025" cy="415925"/>
          </a:xfrm>
          <a:custGeom>
            <a:avLst/>
            <a:gdLst>
              <a:gd name="T0" fmla="*/ 0 w 457"/>
              <a:gd name="T1" fmla="*/ 2147483647 h 376"/>
              <a:gd name="T2" fmla="*/ 2147483647 w 457"/>
              <a:gd name="T3" fmla="*/ 2147483647 h 376"/>
              <a:gd name="T4" fmla="*/ 2147483647 w 457"/>
              <a:gd name="T5" fmla="*/ 2147483647 h 376"/>
              <a:gd name="T6" fmla="*/ 2147483647 w 457"/>
              <a:gd name="T7" fmla="*/ 2147483647 h 376"/>
              <a:gd name="T8" fmla="*/ 2147483647 w 457"/>
              <a:gd name="T9" fmla="*/ 2147483647 h 376"/>
              <a:gd name="T10" fmla="*/ 2147483647 w 457"/>
              <a:gd name="T11" fmla="*/ 2147483647 h 376"/>
              <a:gd name="T12" fmla="*/ 2147483647 w 457"/>
              <a:gd name="T13" fmla="*/ 2147483647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76">
                <a:moveTo>
                  <a:pt x="0" y="355"/>
                </a:moveTo>
                <a:cubicBezTo>
                  <a:pt x="28" y="349"/>
                  <a:pt x="56" y="344"/>
                  <a:pt x="82" y="318"/>
                </a:cubicBezTo>
                <a:cubicBezTo>
                  <a:pt x="108" y="292"/>
                  <a:pt x="137" y="242"/>
                  <a:pt x="155" y="199"/>
                </a:cubicBezTo>
                <a:cubicBezTo>
                  <a:pt x="173" y="156"/>
                  <a:pt x="175" y="88"/>
                  <a:pt x="192" y="62"/>
                </a:cubicBezTo>
                <a:cubicBezTo>
                  <a:pt x="209" y="36"/>
                  <a:pt x="232" y="0"/>
                  <a:pt x="256" y="44"/>
                </a:cubicBezTo>
                <a:cubicBezTo>
                  <a:pt x="280" y="88"/>
                  <a:pt x="304" y="278"/>
                  <a:pt x="338" y="327"/>
                </a:cubicBezTo>
                <a:cubicBezTo>
                  <a:pt x="372" y="376"/>
                  <a:pt x="437" y="335"/>
                  <a:pt x="457" y="337"/>
                </a:cubicBezTo>
              </a:path>
            </a:pathLst>
          </a:custGeom>
          <a:noFill/>
          <a:ln w="3810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319519" name="Group 31"/>
          <p:cNvGrpSpPr>
            <a:grpSpLocks/>
          </p:cNvGrpSpPr>
          <p:nvPr/>
        </p:nvGrpSpPr>
        <p:grpSpPr bwMode="auto">
          <a:xfrm>
            <a:off x="2144713" y="2133600"/>
            <a:ext cx="1789112" cy="2819400"/>
            <a:chOff x="1464" y="1440"/>
            <a:chExt cx="1221" cy="1776"/>
          </a:xfrm>
        </p:grpSpPr>
        <p:grpSp>
          <p:nvGrpSpPr>
            <p:cNvPr id="87191" name="Group 32"/>
            <p:cNvGrpSpPr>
              <a:grpSpLocks/>
            </p:cNvGrpSpPr>
            <p:nvPr/>
          </p:nvGrpSpPr>
          <p:grpSpPr bwMode="auto">
            <a:xfrm>
              <a:off x="1464" y="2048"/>
              <a:ext cx="624" cy="672"/>
              <a:chOff x="1104" y="2544"/>
              <a:chExt cx="1213" cy="1056"/>
            </a:xfrm>
          </p:grpSpPr>
          <p:graphicFrame>
            <p:nvGraphicFramePr>
              <p:cNvPr id="87200" name="Object 33"/>
              <p:cNvGraphicFramePr>
                <a:graphicFrameLocks noChangeAspect="1"/>
              </p:cNvGraphicFramePr>
              <p:nvPr/>
            </p:nvGraphicFramePr>
            <p:xfrm>
              <a:off x="1104" y="2544"/>
              <a:ext cx="1213" cy="1056"/>
            </p:xfrm>
            <a:graphic>
              <a:graphicData uri="http://schemas.openxmlformats.org/presentationml/2006/ole">
                <mc:AlternateContent xmlns:mc="http://schemas.openxmlformats.org/markup-compatibility/2006">
                  <mc:Choice xmlns:v="urn:schemas-microsoft-com:vml" Requires="v">
                    <p:oleObj spid="_x0000_s87242" name="Image Photo Editor" r:id="rId3" imgW="628571" imgH="638264" progId="MSPhotoEd.3">
                      <p:embed/>
                    </p:oleObj>
                  </mc:Choice>
                  <mc:Fallback>
                    <p:oleObj name="Image Photo Editor" r:id="rId3" imgW="628571" imgH="638264" progId="MSPhotoEd.3">
                      <p:embed/>
                      <p:pic>
                        <p:nvPicPr>
                          <p:cNvPr id="0" name="Object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2544"/>
                            <a:ext cx="1213" cy="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201" name="Oval 34"/>
              <p:cNvSpPr>
                <a:spLocks noChangeArrowheads="1"/>
              </p:cNvSpPr>
              <p:nvPr/>
            </p:nvSpPr>
            <p:spPr bwMode="auto">
              <a:xfrm>
                <a:off x="1200" y="2592"/>
                <a:ext cx="1007" cy="864"/>
              </a:xfrm>
              <a:prstGeom prst="ellipse">
                <a:avLst/>
              </a:prstGeom>
              <a:noFill/>
              <a:ln w="762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7192" name="Group 35"/>
            <p:cNvGrpSpPr>
              <a:grpSpLocks/>
            </p:cNvGrpSpPr>
            <p:nvPr/>
          </p:nvGrpSpPr>
          <p:grpSpPr bwMode="auto">
            <a:xfrm>
              <a:off x="1680" y="1440"/>
              <a:ext cx="1005" cy="1776"/>
              <a:chOff x="1680" y="1440"/>
              <a:chExt cx="1005" cy="1776"/>
            </a:xfrm>
          </p:grpSpPr>
          <p:sp>
            <p:nvSpPr>
              <p:cNvPr id="87193" name="Oval 36"/>
              <p:cNvSpPr>
                <a:spLocks noChangeArrowheads="1"/>
              </p:cNvSpPr>
              <p:nvPr/>
            </p:nvSpPr>
            <p:spPr bwMode="auto">
              <a:xfrm>
                <a:off x="1786" y="1440"/>
                <a:ext cx="134" cy="144"/>
              </a:xfrm>
              <a:prstGeom prst="ellipse">
                <a:avLst/>
              </a:prstGeom>
              <a:gradFill rotWithShape="0">
                <a:gsLst>
                  <a:gs pos="0">
                    <a:srgbClr val="FF8200"/>
                  </a:gs>
                  <a:gs pos="10001">
                    <a:srgbClr val="FF0000"/>
                  </a:gs>
                  <a:gs pos="35001">
                    <a:srgbClr val="BA0066"/>
                  </a:gs>
                  <a:gs pos="70000">
                    <a:srgbClr val="66008F"/>
                  </a:gs>
                  <a:gs pos="100000">
                    <a:srgbClr val="000082"/>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194" name="Oval 37"/>
              <p:cNvSpPr>
                <a:spLocks noChangeArrowheads="1"/>
              </p:cNvSpPr>
              <p:nvPr/>
            </p:nvSpPr>
            <p:spPr bwMode="auto">
              <a:xfrm>
                <a:off x="2112" y="2304"/>
                <a:ext cx="188" cy="207"/>
              </a:xfrm>
              <a:prstGeom prst="ellipse">
                <a:avLst/>
              </a:prstGeom>
              <a:gradFill rotWithShape="0">
                <a:gsLst>
                  <a:gs pos="0">
                    <a:srgbClr val="FF8200"/>
                  </a:gs>
                  <a:gs pos="10001">
                    <a:srgbClr val="FF0000"/>
                  </a:gs>
                  <a:gs pos="35001">
                    <a:srgbClr val="BA0066"/>
                  </a:gs>
                  <a:gs pos="70000">
                    <a:srgbClr val="66008F"/>
                  </a:gs>
                  <a:gs pos="100000">
                    <a:srgbClr val="000082"/>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195" name="Oval 38"/>
              <p:cNvSpPr>
                <a:spLocks noChangeArrowheads="1"/>
              </p:cNvSpPr>
              <p:nvPr/>
            </p:nvSpPr>
            <p:spPr bwMode="auto">
              <a:xfrm>
                <a:off x="2496" y="1872"/>
                <a:ext cx="189" cy="207"/>
              </a:xfrm>
              <a:prstGeom prst="ellipse">
                <a:avLst/>
              </a:prstGeom>
              <a:gradFill rotWithShape="0">
                <a:gsLst>
                  <a:gs pos="0">
                    <a:srgbClr val="FF8200"/>
                  </a:gs>
                  <a:gs pos="10001">
                    <a:srgbClr val="FF0000"/>
                  </a:gs>
                  <a:gs pos="35001">
                    <a:srgbClr val="BA0066"/>
                  </a:gs>
                  <a:gs pos="70000">
                    <a:srgbClr val="66008F"/>
                  </a:gs>
                  <a:gs pos="100000">
                    <a:srgbClr val="000082"/>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196" name="Oval 39"/>
              <p:cNvSpPr>
                <a:spLocks noChangeArrowheads="1"/>
              </p:cNvSpPr>
              <p:nvPr/>
            </p:nvSpPr>
            <p:spPr bwMode="auto">
              <a:xfrm>
                <a:off x="2473" y="2745"/>
                <a:ext cx="188" cy="207"/>
              </a:xfrm>
              <a:prstGeom prst="ellipse">
                <a:avLst/>
              </a:prstGeom>
              <a:gradFill rotWithShape="0">
                <a:gsLst>
                  <a:gs pos="0">
                    <a:srgbClr val="FF8200"/>
                  </a:gs>
                  <a:gs pos="10001">
                    <a:srgbClr val="FF0000"/>
                  </a:gs>
                  <a:gs pos="35001">
                    <a:srgbClr val="BA0066"/>
                  </a:gs>
                  <a:gs pos="70000">
                    <a:srgbClr val="66008F"/>
                  </a:gs>
                  <a:gs pos="100000">
                    <a:srgbClr val="000082"/>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197" name="Oval 40"/>
              <p:cNvSpPr>
                <a:spLocks noChangeArrowheads="1"/>
              </p:cNvSpPr>
              <p:nvPr/>
            </p:nvSpPr>
            <p:spPr bwMode="auto">
              <a:xfrm>
                <a:off x="1680" y="2976"/>
                <a:ext cx="240" cy="240"/>
              </a:xfrm>
              <a:prstGeom prst="ellipse">
                <a:avLst/>
              </a:prstGeom>
              <a:gradFill rotWithShape="0">
                <a:gsLst>
                  <a:gs pos="0">
                    <a:srgbClr val="FF8200"/>
                  </a:gs>
                  <a:gs pos="10001">
                    <a:srgbClr val="FF0000"/>
                  </a:gs>
                  <a:gs pos="35001">
                    <a:srgbClr val="BA0066"/>
                  </a:gs>
                  <a:gs pos="70000">
                    <a:srgbClr val="66008F"/>
                  </a:gs>
                  <a:gs pos="100000">
                    <a:srgbClr val="000082"/>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198" name="Oval 41"/>
              <p:cNvSpPr>
                <a:spLocks noChangeArrowheads="1"/>
              </p:cNvSpPr>
              <p:nvPr/>
            </p:nvSpPr>
            <p:spPr bwMode="auto">
              <a:xfrm>
                <a:off x="2016" y="2592"/>
                <a:ext cx="144" cy="144"/>
              </a:xfrm>
              <a:prstGeom prst="ellipse">
                <a:avLst/>
              </a:prstGeom>
              <a:gradFill rotWithShape="0">
                <a:gsLst>
                  <a:gs pos="0">
                    <a:srgbClr val="FF8200"/>
                  </a:gs>
                  <a:gs pos="10001">
                    <a:srgbClr val="FF0000"/>
                  </a:gs>
                  <a:gs pos="35001">
                    <a:srgbClr val="BA0066"/>
                  </a:gs>
                  <a:gs pos="70000">
                    <a:srgbClr val="66008F"/>
                  </a:gs>
                  <a:gs pos="100000">
                    <a:srgbClr val="000082"/>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7199" name="Oval 42"/>
              <p:cNvSpPr>
                <a:spLocks noChangeArrowheads="1"/>
              </p:cNvSpPr>
              <p:nvPr/>
            </p:nvSpPr>
            <p:spPr bwMode="auto">
              <a:xfrm>
                <a:off x="1968" y="1824"/>
                <a:ext cx="240" cy="240"/>
              </a:xfrm>
              <a:prstGeom prst="ellipse">
                <a:avLst/>
              </a:prstGeom>
              <a:gradFill rotWithShape="0">
                <a:gsLst>
                  <a:gs pos="0">
                    <a:srgbClr val="FF8200"/>
                  </a:gs>
                  <a:gs pos="10001">
                    <a:srgbClr val="FF0000"/>
                  </a:gs>
                  <a:gs pos="35001">
                    <a:srgbClr val="BA0066"/>
                  </a:gs>
                  <a:gs pos="70000">
                    <a:srgbClr val="66008F"/>
                  </a:gs>
                  <a:gs pos="100000">
                    <a:srgbClr val="000082"/>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pic>
        <p:nvPicPr>
          <p:cNvPr id="87062" name="Picture 43" descr="setup_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2525" y="622300"/>
            <a:ext cx="75565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63" name="Line 44"/>
          <p:cNvSpPr>
            <a:spLocks noChangeShapeType="1"/>
          </p:cNvSpPr>
          <p:nvPr/>
        </p:nvSpPr>
        <p:spPr bwMode="auto">
          <a:xfrm flipH="1">
            <a:off x="6932613" y="1076325"/>
            <a:ext cx="563562"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64" name="Line 45"/>
          <p:cNvSpPr>
            <a:spLocks noChangeShapeType="1"/>
          </p:cNvSpPr>
          <p:nvPr/>
        </p:nvSpPr>
        <p:spPr bwMode="auto">
          <a:xfrm flipH="1">
            <a:off x="6918325" y="2484438"/>
            <a:ext cx="388938"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65" name="Line 46"/>
          <p:cNvSpPr>
            <a:spLocks noChangeShapeType="1"/>
          </p:cNvSpPr>
          <p:nvPr/>
        </p:nvSpPr>
        <p:spPr bwMode="auto">
          <a:xfrm flipH="1">
            <a:off x="6932613" y="3868738"/>
            <a:ext cx="387350"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66" name="Line 47"/>
          <p:cNvSpPr>
            <a:spLocks noChangeShapeType="1"/>
          </p:cNvSpPr>
          <p:nvPr/>
        </p:nvSpPr>
        <p:spPr bwMode="auto">
          <a:xfrm flipH="1">
            <a:off x="6932613" y="5276850"/>
            <a:ext cx="390525"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67" name="Line 48"/>
          <p:cNvSpPr>
            <a:spLocks noChangeShapeType="1"/>
          </p:cNvSpPr>
          <p:nvPr/>
        </p:nvSpPr>
        <p:spPr bwMode="auto">
          <a:xfrm rot="16200000" flipH="1">
            <a:off x="5225256" y="3183732"/>
            <a:ext cx="4186237"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68" name="Text Box 49"/>
          <p:cNvSpPr txBox="1">
            <a:spLocks noChangeArrowheads="1"/>
          </p:cNvSpPr>
          <p:nvPr/>
        </p:nvSpPr>
        <p:spPr bwMode="auto">
          <a:xfrm>
            <a:off x="8032750" y="661988"/>
            <a:ext cx="105251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a:t>Horloge </a:t>
            </a:r>
          </a:p>
          <a:p>
            <a:pPr algn="ctr" eaLnBrk="1" hangingPunct="1"/>
            <a:r>
              <a:rPr lang="fr-FR" sz="1600"/>
              <a:t>de </a:t>
            </a:r>
          </a:p>
          <a:p>
            <a:pPr algn="ctr" eaLnBrk="1" hangingPunct="1"/>
            <a:r>
              <a:rPr lang="fr-FR" sz="1600"/>
              <a:t>référence</a:t>
            </a:r>
          </a:p>
        </p:txBody>
      </p:sp>
      <p:sp>
        <p:nvSpPr>
          <p:cNvPr id="87069" name="AutoShape 50"/>
          <p:cNvSpPr>
            <a:spLocks noChangeArrowheads="1"/>
          </p:cNvSpPr>
          <p:nvPr/>
        </p:nvSpPr>
        <p:spPr bwMode="auto">
          <a:xfrm rot="5400000">
            <a:off x="4288632" y="1358106"/>
            <a:ext cx="401638" cy="415925"/>
          </a:xfrm>
          <a:prstGeom prst="flowChartExtract">
            <a:avLst/>
          </a:prstGeom>
          <a:solidFill>
            <a:schemeClr val="hlink"/>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7070" name="AutoShape 51"/>
          <p:cNvSpPr>
            <a:spLocks noChangeArrowheads="1"/>
          </p:cNvSpPr>
          <p:nvPr/>
        </p:nvSpPr>
        <p:spPr bwMode="auto">
          <a:xfrm rot="5400000">
            <a:off x="4913313" y="2767012"/>
            <a:ext cx="401638" cy="417513"/>
          </a:xfrm>
          <a:prstGeom prst="flowChartExtract">
            <a:avLst/>
          </a:prstGeom>
          <a:solidFill>
            <a:schemeClr val="hlink"/>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7071" name="AutoShape 52"/>
          <p:cNvSpPr>
            <a:spLocks noChangeArrowheads="1"/>
          </p:cNvSpPr>
          <p:nvPr/>
        </p:nvSpPr>
        <p:spPr bwMode="auto">
          <a:xfrm rot="5400000">
            <a:off x="4858544" y="4129881"/>
            <a:ext cx="401638" cy="415925"/>
          </a:xfrm>
          <a:prstGeom prst="flowChartExtract">
            <a:avLst/>
          </a:prstGeom>
          <a:solidFill>
            <a:schemeClr val="hlink"/>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7072" name="AutoShape 53"/>
          <p:cNvSpPr>
            <a:spLocks noChangeArrowheads="1"/>
          </p:cNvSpPr>
          <p:nvPr/>
        </p:nvSpPr>
        <p:spPr bwMode="auto">
          <a:xfrm rot="5400000">
            <a:off x="4152900" y="5543551"/>
            <a:ext cx="401637" cy="417512"/>
          </a:xfrm>
          <a:prstGeom prst="flowChartExtract">
            <a:avLst/>
          </a:prstGeom>
          <a:solidFill>
            <a:schemeClr val="hlink"/>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7073" name="AutoShape 54"/>
          <p:cNvSpPr>
            <a:spLocks noChangeArrowheads="1"/>
          </p:cNvSpPr>
          <p:nvPr/>
        </p:nvSpPr>
        <p:spPr bwMode="auto">
          <a:xfrm>
            <a:off x="5792788" y="2335213"/>
            <a:ext cx="1131887" cy="603250"/>
          </a:xfrm>
          <a:prstGeom prst="flowChartAlternateProcess">
            <a:avLst/>
          </a:prstGeom>
          <a:noFill/>
          <a:ln w="19050" cap="rnd">
            <a:solidFill>
              <a:srgbClr val="996633"/>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074" name="Text Box 55"/>
          <p:cNvSpPr txBox="1">
            <a:spLocks noChangeArrowheads="1"/>
          </p:cNvSpPr>
          <p:nvPr/>
        </p:nvSpPr>
        <p:spPr bwMode="auto">
          <a:xfrm>
            <a:off x="5829300" y="2319338"/>
            <a:ext cx="9556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996633"/>
                </a:solidFill>
              </a:rPr>
              <a:t>Time Stamp</a:t>
            </a:r>
          </a:p>
        </p:txBody>
      </p:sp>
      <p:sp>
        <p:nvSpPr>
          <p:cNvPr id="87075" name="Rectangle 56"/>
          <p:cNvSpPr>
            <a:spLocks noChangeArrowheads="1"/>
          </p:cNvSpPr>
          <p:nvPr/>
        </p:nvSpPr>
        <p:spPr bwMode="auto">
          <a:xfrm>
            <a:off x="7896225" y="1741488"/>
            <a:ext cx="763588" cy="4410075"/>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7076" name="Line 57"/>
          <p:cNvSpPr>
            <a:spLocks noChangeShapeType="1"/>
          </p:cNvSpPr>
          <p:nvPr/>
        </p:nvSpPr>
        <p:spPr bwMode="auto">
          <a:xfrm flipV="1">
            <a:off x="7002463" y="2924175"/>
            <a:ext cx="8636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77" name="Line 58"/>
          <p:cNvSpPr>
            <a:spLocks noChangeShapeType="1"/>
          </p:cNvSpPr>
          <p:nvPr/>
        </p:nvSpPr>
        <p:spPr bwMode="auto">
          <a:xfrm flipV="1">
            <a:off x="7051675" y="4306888"/>
            <a:ext cx="8509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78" name="Line 59"/>
          <p:cNvSpPr>
            <a:spLocks noChangeShapeType="1"/>
          </p:cNvSpPr>
          <p:nvPr/>
        </p:nvSpPr>
        <p:spPr bwMode="auto">
          <a:xfrm flipV="1">
            <a:off x="7031038" y="5737225"/>
            <a:ext cx="862012"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79" name="Text Box 60"/>
          <p:cNvSpPr txBox="1">
            <a:spLocks noChangeArrowheads="1"/>
          </p:cNvSpPr>
          <p:nvPr/>
        </p:nvSpPr>
        <p:spPr bwMode="auto">
          <a:xfrm rot="-5400000">
            <a:off x="7189788" y="2736850"/>
            <a:ext cx="220503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b="1">
                <a:solidFill>
                  <a:schemeClr val="tx2"/>
                </a:solidFill>
                <a:latin typeface="Times New Roman" pitchFamily="18" charset="0"/>
              </a:rPr>
              <a:t>S</a:t>
            </a:r>
          </a:p>
          <a:p>
            <a:pPr eaLnBrk="1" hangingPunct="1">
              <a:spcBef>
                <a:spcPct val="50000"/>
              </a:spcBef>
            </a:pPr>
            <a:r>
              <a:rPr lang="fr-FR" sz="1400" b="1">
                <a:solidFill>
                  <a:schemeClr val="tx2"/>
                </a:solidFill>
                <a:latin typeface="Times New Roman" pitchFamily="18" charset="0"/>
              </a:rPr>
              <a:t>Y</a:t>
            </a:r>
          </a:p>
          <a:p>
            <a:pPr eaLnBrk="1" hangingPunct="1">
              <a:spcBef>
                <a:spcPct val="50000"/>
              </a:spcBef>
            </a:pPr>
            <a:r>
              <a:rPr lang="fr-FR" sz="1400" b="1">
                <a:solidFill>
                  <a:schemeClr val="tx2"/>
                </a:solidFill>
                <a:latin typeface="Times New Roman" pitchFamily="18" charset="0"/>
              </a:rPr>
              <a:t>S</a:t>
            </a:r>
          </a:p>
          <a:p>
            <a:pPr eaLnBrk="1" hangingPunct="1">
              <a:spcBef>
                <a:spcPct val="50000"/>
              </a:spcBef>
            </a:pPr>
            <a:r>
              <a:rPr lang="fr-FR" sz="1400" b="1">
                <a:solidFill>
                  <a:schemeClr val="tx2"/>
                </a:solidFill>
                <a:latin typeface="Times New Roman" pitchFamily="18" charset="0"/>
              </a:rPr>
              <a:t>T</a:t>
            </a:r>
          </a:p>
          <a:p>
            <a:pPr eaLnBrk="1" hangingPunct="1">
              <a:spcBef>
                <a:spcPct val="50000"/>
              </a:spcBef>
            </a:pPr>
            <a:r>
              <a:rPr lang="fr-FR" sz="1400" b="1">
                <a:solidFill>
                  <a:schemeClr val="tx2"/>
                </a:solidFill>
                <a:latin typeface="Times New Roman" pitchFamily="18" charset="0"/>
              </a:rPr>
              <a:t>E</a:t>
            </a:r>
            <a:br>
              <a:rPr lang="fr-FR" sz="1400" b="1">
                <a:solidFill>
                  <a:schemeClr val="tx2"/>
                </a:solidFill>
                <a:latin typeface="Times New Roman" pitchFamily="18" charset="0"/>
              </a:rPr>
            </a:br>
            <a:r>
              <a:rPr lang="fr-FR" sz="1400" b="1">
                <a:solidFill>
                  <a:schemeClr val="tx2"/>
                </a:solidFill>
                <a:latin typeface="Times New Roman" pitchFamily="18" charset="0"/>
              </a:rPr>
              <a:t>M</a:t>
            </a:r>
          </a:p>
          <a:p>
            <a:pPr eaLnBrk="1" hangingPunct="1">
              <a:spcBef>
                <a:spcPct val="50000"/>
              </a:spcBef>
            </a:pPr>
            <a:r>
              <a:rPr lang="fr-FR" sz="1400" b="1">
                <a:solidFill>
                  <a:schemeClr val="tx2"/>
                </a:solidFill>
                <a:latin typeface="Times New Roman" pitchFamily="18" charset="0"/>
              </a:rPr>
              <a:t>E</a:t>
            </a:r>
          </a:p>
        </p:txBody>
      </p:sp>
      <p:sp>
        <p:nvSpPr>
          <p:cNvPr id="87080" name="AutoShape 61"/>
          <p:cNvSpPr>
            <a:spLocks noChangeArrowheads="1"/>
          </p:cNvSpPr>
          <p:nvPr/>
        </p:nvSpPr>
        <p:spPr bwMode="auto">
          <a:xfrm>
            <a:off x="5794375" y="2943225"/>
            <a:ext cx="1131888" cy="458788"/>
          </a:xfrm>
          <a:prstGeom prst="flowChartAlternateProcess">
            <a:avLst/>
          </a:prstGeom>
          <a:noFill/>
          <a:ln w="19050" cap="rnd">
            <a:solidFill>
              <a:srgbClr val="3333FF"/>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081" name="Text Box 62"/>
          <p:cNvSpPr txBox="1">
            <a:spLocks noChangeArrowheads="1"/>
          </p:cNvSpPr>
          <p:nvPr/>
        </p:nvSpPr>
        <p:spPr bwMode="auto">
          <a:xfrm>
            <a:off x="5275263" y="2651125"/>
            <a:ext cx="434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latin typeface="Times New Roman" pitchFamily="18" charset="0"/>
              </a:rPr>
              <a:t>fast</a:t>
            </a:r>
          </a:p>
        </p:txBody>
      </p:sp>
      <p:sp>
        <p:nvSpPr>
          <p:cNvPr id="87082" name="Text Box 63"/>
          <p:cNvSpPr txBox="1">
            <a:spLocks noChangeArrowheads="1"/>
          </p:cNvSpPr>
          <p:nvPr/>
        </p:nvSpPr>
        <p:spPr bwMode="auto">
          <a:xfrm>
            <a:off x="5280025" y="2847975"/>
            <a:ext cx="346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b="1">
                <a:latin typeface="Times New Roman" pitchFamily="18" charset="0"/>
              </a:rPr>
              <a:t>low</a:t>
            </a:r>
          </a:p>
        </p:txBody>
      </p:sp>
      <p:sp>
        <p:nvSpPr>
          <p:cNvPr id="87083" name="Oval 64"/>
          <p:cNvSpPr>
            <a:spLocks noChangeArrowheads="1"/>
          </p:cNvSpPr>
          <p:nvPr/>
        </p:nvSpPr>
        <p:spPr bwMode="auto">
          <a:xfrm>
            <a:off x="1558925" y="5626100"/>
            <a:ext cx="84455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87084" name="Text Box 65"/>
          <p:cNvSpPr txBox="1">
            <a:spLocks noChangeArrowheads="1"/>
          </p:cNvSpPr>
          <p:nvPr/>
        </p:nvSpPr>
        <p:spPr bwMode="auto">
          <a:xfrm>
            <a:off x="5757863" y="3151188"/>
            <a:ext cx="1123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solidFill>
                  <a:srgbClr val="3333FF"/>
                </a:solidFill>
              </a:rPr>
              <a:t>Signal Processing</a:t>
            </a:r>
          </a:p>
        </p:txBody>
      </p:sp>
      <p:sp>
        <p:nvSpPr>
          <p:cNvPr id="87085" name="AutoShape 66"/>
          <p:cNvSpPr>
            <a:spLocks noChangeArrowheads="1"/>
          </p:cNvSpPr>
          <p:nvPr/>
        </p:nvSpPr>
        <p:spPr bwMode="auto">
          <a:xfrm>
            <a:off x="5676900" y="2274888"/>
            <a:ext cx="1330325" cy="1182687"/>
          </a:xfrm>
          <a:prstGeom prst="flowChartAlternateProcess">
            <a:avLst/>
          </a:prstGeom>
          <a:noFill/>
          <a:ln w="9525">
            <a:solidFill>
              <a:srgbClr val="003300"/>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086" name="Text Box 67"/>
          <p:cNvSpPr txBox="1">
            <a:spLocks noChangeArrowheads="1"/>
          </p:cNvSpPr>
          <p:nvPr/>
        </p:nvSpPr>
        <p:spPr bwMode="auto">
          <a:xfrm>
            <a:off x="5978525" y="2038350"/>
            <a:ext cx="944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F.E.E</a:t>
            </a:r>
          </a:p>
        </p:txBody>
      </p:sp>
      <p:grpSp>
        <p:nvGrpSpPr>
          <p:cNvPr id="319556" name="Group 68"/>
          <p:cNvGrpSpPr>
            <a:grpSpLocks/>
          </p:cNvGrpSpPr>
          <p:nvPr/>
        </p:nvGrpSpPr>
        <p:grpSpPr bwMode="auto">
          <a:xfrm>
            <a:off x="5213350" y="2381250"/>
            <a:ext cx="447675" cy="1104900"/>
            <a:chOff x="3558" y="1500"/>
            <a:chExt cx="305" cy="696"/>
          </a:xfrm>
        </p:grpSpPr>
        <p:grpSp>
          <p:nvGrpSpPr>
            <p:cNvPr id="87180" name="Group 69"/>
            <p:cNvGrpSpPr>
              <a:grpSpLocks/>
            </p:cNvGrpSpPr>
            <p:nvPr/>
          </p:nvGrpSpPr>
          <p:grpSpPr bwMode="auto">
            <a:xfrm>
              <a:off x="3558" y="1500"/>
              <a:ext cx="305" cy="170"/>
              <a:chOff x="3368" y="751"/>
              <a:chExt cx="526" cy="170"/>
            </a:xfrm>
          </p:grpSpPr>
          <p:sp>
            <p:nvSpPr>
              <p:cNvPr id="87186" name="Line 70"/>
              <p:cNvSpPr>
                <a:spLocks noChangeShapeType="1"/>
              </p:cNvSpPr>
              <p:nvPr/>
            </p:nvSpPr>
            <p:spPr bwMode="auto">
              <a:xfrm flipV="1">
                <a:off x="3532" y="755"/>
                <a:ext cx="40" cy="16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87" name="Line 71"/>
              <p:cNvSpPr>
                <a:spLocks noChangeShapeType="1"/>
              </p:cNvSpPr>
              <p:nvPr/>
            </p:nvSpPr>
            <p:spPr bwMode="auto">
              <a:xfrm>
                <a:off x="3572" y="755"/>
                <a:ext cx="118"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88" name="Line 72"/>
              <p:cNvSpPr>
                <a:spLocks noChangeShapeType="1"/>
              </p:cNvSpPr>
              <p:nvPr/>
            </p:nvSpPr>
            <p:spPr bwMode="auto">
              <a:xfrm>
                <a:off x="3694" y="751"/>
                <a:ext cx="43" cy="16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89" name="Line 73"/>
              <p:cNvSpPr>
                <a:spLocks noChangeShapeType="1"/>
              </p:cNvSpPr>
              <p:nvPr/>
            </p:nvSpPr>
            <p:spPr bwMode="auto">
              <a:xfrm>
                <a:off x="3736" y="919"/>
                <a:ext cx="158"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90" name="Line 74"/>
              <p:cNvSpPr>
                <a:spLocks noChangeShapeType="1"/>
              </p:cNvSpPr>
              <p:nvPr/>
            </p:nvSpPr>
            <p:spPr bwMode="auto">
              <a:xfrm>
                <a:off x="3368" y="919"/>
                <a:ext cx="166"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87181" name="Group 75"/>
            <p:cNvGrpSpPr>
              <a:grpSpLocks/>
            </p:cNvGrpSpPr>
            <p:nvPr/>
          </p:nvGrpSpPr>
          <p:grpSpPr bwMode="auto">
            <a:xfrm>
              <a:off x="3603" y="1939"/>
              <a:ext cx="256" cy="257"/>
              <a:chOff x="3603" y="1939"/>
              <a:chExt cx="256" cy="257"/>
            </a:xfrm>
          </p:grpSpPr>
          <p:sp>
            <p:nvSpPr>
              <p:cNvPr id="87182" name="Freeform 76"/>
              <p:cNvSpPr>
                <a:spLocks/>
              </p:cNvSpPr>
              <p:nvPr/>
            </p:nvSpPr>
            <p:spPr bwMode="auto">
              <a:xfrm>
                <a:off x="3603" y="1939"/>
                <a:ext cx="256" cy="257"/>
              </a:xfrm>
              <a:custGeom>
                <a:avLst/>
                <a:gdLst>
                  <a:gd name="T0" fmla="*/ 0 w 457"/>
                  <a:gd name="T1" fmla="*/ 36 h 376"/>
                  <a:gd name="T2" fmla="*/ 2 w 457"/>
                  <a:gd name="T3" fmla="*/ 32 h 376"/>
                  <a:gd name="T4" fmla="*/ 4 w 457"/>
                  <a:gd name="T5" fmla="*/ 21 h 376"/>
                  <a:gd name="T6" fmla="*/ 6 w 457"/>
                  <a:gd name="T7" fmla="*/ 7 h 376"/>
                  <a:gd name="T8" fmla="*/ 8 w 457"/>
                  <a:gd name="T9" fmla="*/ 5 h 376"/>
                  <a:gd name="T10" fmla="*/ 10 w 457"/>
                  <a:gd name="T11" fmla="*/ 33 h 376"/>
                  <a:gd name="T12" fmla="*/ 14 w 457"/>
                  <a:gd name="T13" fmla="*/ 34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76">
                    <a:moveTo>
                      <a:pt x="0" y="355"/>
                    </a:moveTo>
                    <a:cubicBezTo>
                      <a:pt x="28" y="349"/>
                      <a:pt x="56" y="344"/>
                      <a:pt x="82" y="318"/>
                    </a:cubicBezTo>
                    <a:cubicBezTo>
                      <a:pt x="108" y="292"/>
                      <a:pt x="137" y="242"/>
                      <a:pt x="155" y="199"/>
                    </a:cubicBezTo>
                    <a:cubicBezTo>
                      <a:pt x="173" y="156"/>
                      <a:pt x="175" y="88"/>
                      <a:pt x="192" y="62"/>
                    </a:cubicBezTo>
                    <a:cubicBezTo>
                      <a:pt x="209" y="36"/>
                      <a:pt x="232" y="0"/>
                      <a:pt x="256" y="44"/>
                    </a:cubicBezTo>
                    <a:cubicBezTo>
                      <a:pt x="280" y="88"/>
                      <a:pt x="304" y="278"/>
                      <a:pt x="338" y="327"/>
                    </a:cubicBezTo>
                    <a:cubicBezTo>
                      <a:pt x="372" y="376"/>
                      <a:pt x="437" y="335"/>
                      <a:pt x="457" y="337"/>
                    </a:cubicBezTo>
                  </a:path>
                </a:pathLst>
              </a:custGeom>
              <a:noFill/>
              <a:ln w="28575" cap="flat" cmpd="sng">
                <a:solidFill>
                  <a:srgbClr val="3333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83" name="Line 77"/>
              <p:cNvSpPr>
                <a:spLocks noChangeShapeType="1"/>
              </p:cNvSpPr>
              <p:nvPr/>
            </p:nvSpPr>
            <p:spPr bwMode="auto">
              <a:xfrm flipH="1">
                <a:off x="3657" y="2013"/>
                <a:ext cx="105" cy="16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84" name="Line 78"/>
              <p:cNvSpPr>
                <a:spLocks noChangeShapeType="1"/>
              </p:cNvSpPr>
              <p:nvPr/>
            </p:nvSpPr>
            <p:spPr bwMode="auto">
              <a:xfrm flipV="1">
                <a:off x="3710" y="2088"/>
                <a:ext cx="58" cy="8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85" name="Line 79"/>
              <p:cNvSpPr>
                <a:spLocks noChangeShapeType="1"/>
              </p:cNvSpPr>
              <p:nvPr/>
            </p:nvSpPr>
            <p:spPr bwMode="auto">
              <a:xfrm flipV="1">
                <a:off x="3696" y="1964"/>
                <a:ext cx="53" cy="81"/>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grpSp>
        <p:nvGrpSpPr>
          <p:cNvPr id="319568" name="Group 80"/>
          <p:cNvGrpSpPr>
            <a:grpSpLocks/>
          </p:cNvGrpSpPr>
          <p:nvPr/>
        </p:nvGrpSpPr>
        <p:grpSpPr bwMode="auto">
          <a:xfrm>
            <a:off x="5705475" y="2478088"/>
            <a:ext cx="571500" cy="738187"/>
            <a:chOff x="3894" y="1561"/>
            <a:chExt cx="389" cy="465"/>
          </a:xfrm>
        </p:grpSpPr>
        <p:pic>
          <p:nvPicPr>
            <p:cNvPr id="87177" name="Picture 81" descr="svegl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1" y="1602"/>
              <a:ext cx="234"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178" name="Text Box 82"/>
            <p:cNvSpPr txBox="1">
              <a:spLocks noChangeArrowheads="1"/>
            </p:cNvSpPr>
            <p:nvPr/>
          </p:nvSpPr>
          <p:spPr bwMode="auto">
            <a:xfrm>
              <a:off x="3894" y="1829"/>
              <a:ext cx="3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solidFill>
                    <a:srgbClr val="3333FF"/>
                  </a:solidFill>
                </a:rPr>
                <a:t>   E</a:t>
              </a:r>
            </a:p>
          </p:txBody>
        </p:sp>
        <p:sp>
          <p:nvSpPr>
            <p:cNvPr id="87179" name="Oval 83"/>
            <p:cNvSpPr>
              <a:spLocks noChangeArrowheads="1"/>
            </p:cNvSpPr>
            <p:nvPr/>
          </p:nvSpPr>
          <p:spPr bwMode="auto">
            <a:xfrm>
              <a:off x="3981" y="1561"/>
              <a:ext cx="302" cy="465"/>
            </a:xfrm>
            <a:prstGeom prst="ellipse">
              <a:avLst/>
            </a:prstGeom>
            <a:noFill/>
            <a:ln w="127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87089" name="Line 84"/>
          <p:cNvSpPr>
            <a:spLocks noChangeShapeType="1"/>
          </p:cNvSpPr>
          <p:nvPr/>
        </p:nvSpPr>
        <p:spPr bwMode="auto">
          <a:xfrm>
            <a:off x="5018088" y="4227513"/>
            <a:ext cx="800100" cy="0"/>
          </a:xfrm>
          <a:prstGeom prst="line">
            <a:avLst/>
          </a:prstGeom>
          <a:noFill/>
          <a:ln w="19050">
            <a:solidFill>
              <a:srgbClr val="9966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90" name="Line 85"/>
          <p:cNvSpPr>
            <a:spLocks noChangeShapeType="1"/>
          </p:cNvSpPr>
          <p:nvPr/>
        </p:nvSpPr>
        <p:spPr bwMode="auto">
          <a:xfrm>
            <a:off x="5046663" y="4432300"/>
            <a:ext cx="771525" cy="0"/>
          </a:xfrm>
          <a:prstGeom prst="line">
            <a:avLst/>
          </a:prstGeom>
          <a:noFill/>
          <a:ln w="1905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091" name="AutoShape 86"/>
          <p:cNvSpPr>
            <a:spLocks noChangeArrowheads="1"/>
          </p:cNvSpPr>
          <p:nvPr/>
        </p:nvSpPr>
        <p:spPr bwMode="auto">
          <a:xfrm>
            <a:off x="5827713" y="3708400"/>
            <a:ext cx="1133475" cy="603250"/>
          </a:xfrm>
          <a:prstGeom prst="flowChartAlternateProcess">
            <a:avLst/>
          </a:prstGeom>
          <a:noFill/>
          <a:ln w="19050" cap="rnd">
            <a:solidFill>
              <a:srgbClr val="996633"/>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092" name="Text Box 87"/>
          <p:cNvSpPr txBox="1">
            <a:spLocks noChangeArrowheads="1"/>
          </p:cNvSpPr>
          <p:nvPr/>
        </p:nvSpPr>
        <p:spPr bwMode="auto">
          <a:xfrm>
            <a:off x="5864225" y="3692525"/>
            <a:ext cx="955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996633"/>
                </a:solidFill>
              </a:rPr>
              <a:t>Time Stamp</a:t>
            </a:r>
          </a:p>
        </p:txBody>
      </p:sp>
      <p:sp>
        <p:nvSpPr>
          <p:cNvPr id="87093" name="AutoShape 88"/>
          <p:cNvSpPr>
            <a:spLocks noChangeArrowheads="1"/>
          </p:cNvSpPr>
          <p:nvPr/>
        </p:nvSpPr>
        <p:spPr bwMode="auto">
          <a:xfrm>
            <a:off x="5829300" y="4316413"/>
            <a:ext cx="1133475" cy="458787"/>
          </a:xfrm>
          <a:prstGeom prst="flowChartAlternateProcess">
            <a:avLst/>
          </a:prstGeom>
          <a:noFill/>
          <a:ln w="19050" cap="rnd">
            <a:solidFill>
              <a:srgbClr val="3333FF"/>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094" name="Text Box 89"/>
          <p:cNvSpPr txBox="1">
            <a:spLocks noChangeArrowheads="1"/>
          </p:cNvSpPr>
          <p:nvPr/>
        </p:nvSpPr>
        <p:spPr bwMode="auto">
          <a:xfrm>
            <a:off x="5310188" y="4024313"/>
            <a:ext cx="434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latin typeface="Times New Roman" pitchFamily="18" charset="0"/>
              </a:rPr>
              <a:t>fast</a:t>
            </a:r>
          </a:p>
        </p:txBody>
      </p:sp>
      <p:sp>
        <p:nvSpPr>
          <p:cNvPr id="87095" name="Text Box 90"/>
          <p:cNvSpPr txBox="1">
            <a:spLocks noChangeArrowheads="1"/>
          </p:cNvSpPr>
          <p:nvPr/>
        </p:nvSpPr>
        <p:spPr bwMode="auto">
          <a:xfrm>
            <a:off x="5314950" y="4221163"/>
            <a:ext cx="346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b="1">
                <a:latin typeface="Times New Roman" pitchFamily="18" charset="0"/>
              </a:rPr>
              <a:t>low</a:t>
            </a:r>
          </a:p>
        </p:txBody>
      </p:sp>
      <p:sp>
        <p:nvSpPr>
          <p:cNvPr id="87096" name="Text Box 91"/>
          <p:cNvSpPr txBox="1">
            <a:spLocks noChangeArrowheads="1"/>
          </p:cNvSpPr>
          <p:nvPr/>
        </p:nvSpPr>
        <p:spPr bwMode="auto">
          <a:xfrm>
            <a:off x="5792788" y="4524375"/>
            <a:ext cx="1123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solidFill>
                  <a:srgbClr val="3333FF"/>
                </a:solidFill>
              </a:rPr>
              <a:t>Signal Processing</a:t>
            </a:r>
          </a:p>
        </p:txBody>
      </p:sp>
      <p:sp>
        <p:nvSpPr>
          <p:cNvPr id="87097" name="AutoShape 92"/>
          <p:cNvSpPr>
            <a:spLocks noChangeArrowheads="1"/>
          </p:cNvSpPr>
          <p:nvPr/>
        </p:nvSpPr>
        <p:spPr bwMode="auto">
          <a:xfrm>
            <a:off x="5711825" y="3648075"/>
            <a:ext cx="1330325" cy="1182688"/>
          </a:xfrm>
          <a:prstGeom prst="flowChartAlternateProcess">
            <a:avLst/>
          </a:prstGeom>
          <a:noFill/>
          <a:ln w="9525">
            <a:solidFill>
              <a:srgbClr val="003300"/>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098" name="Text Box 93"/>
          <p:cNvSpPr txBox="1">
            <a:spLocks noChangeArrowheads="1"/>
          </p:cNvSpPr>
          <p:nvPr/>
        </p:nvSpPr>
        <p:spPr bwMode="auto">
          <a:xfrm>
            <a:off x="6013450" y="3411538"/>
            <a:ext cx="944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F.E.E</a:t>
            </a:r>
          </a:p>
        </p:txBody>
      </p:sp>
      <p:grpSp>
        <p:nvGrpSpPr>
          <p:cNvPr id="319582" name="Group 94"/>
          <p:cNvGrpSpPr>
            <a:grpSpLocks/>
          </p:cNvGrpSpPr>
          <p:nvPr/>
        </p:nvGrpSpPr>
        <p:grpSpPr bwMode="auto">
          <a:xfrm>
            <a:off x="5248275" y="3754438"/>
            <a:ext cx="447675" cy="1104900"/>
            <a:chOff x="3558" y="1500"/>
            <a:chExt cx="305" cy="696"/>
          </a:xfrm>
        </p:grpSpPr>
        <p:grpSp>
          <p:nvGrpSpPr>
            <p:cNvPr id="87166" name="Group 95"/>
            <p:cNvGrpSpPr>
              <a:grpSpLocks/>
            </p:cNvGrpSpPr>
            <p:nvPr/>
          </p:nvGrpSpPr>
          <p:grpSpPr bwMode="auto">
            <a:xfrm>
              <a:off x="3558" y="1500"/>
              <a:ext cx="305" cy="170"/>
              <a:chOff x="3368" y="751"/>
              <a:chExt cx="526" cy="170"/>
            </a:xfrm>
          </p:grpSpPr>
          <p:sp>
            <p:nvSpPr>
              <p:cNvPr id="87172" name="Line 96"/>
              <p:cNvSpPr>
                <a:spLocks noChangeShapeType="1"/>
              </p:cNvSpPr>
              <p:nvPr/>
            </p:nvSpPr>
            <p:spPr bwMode="auto">
              <a:xfrm flipV="1">
                <a:off x="3532" y="755"/>
                <a:ext cx="40" cy="16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73" name="Line 97"/>
              <p:cNvSpPr>
                <a:spLocks noChangeShapeType="1"/>
              </p:cNvSpPr>
              <p:nvPr/>
            </p:nvSpPr>
            <p:spPr bwMode="auto">
              <a:xfrm>
                <a:off x="3572" y="755"/>
                <a:ext cx="118"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74" name="Line 98"/>
              <p:cNvSpPr>
                <a:spLocks noChangeShapeType="1"/>
              </p:cNvSpPr>
              <p:nvPr/>
            </p:nvSpPr>
            <p:spPr bwMode="auto">
              <a:xfrm>
                <a:off x="3694" y="751"/>
                <a:ext cx="43" cy="16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75" name="Line 99"/>
              <p:cNvSpPr>
                <a:spLocks noChangeShapeType="1"/>
              </p:cNvSpPr>
              <p:nvPr/>
            </p:nvSpPr>
            <p:spPr bwMode="auto">
              <a:xfrm>
                <a:off x="3736" y="919"/>
                <a:ext cx="158"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76" name="Line 100"/>
              <p:cNvSpPr>
                <a:spLocks noChangeShapeType="1"/>
              </p:cNvSpPr>
              <p:nvPr/>
            </p:nvSpPr>
            <p:spPr bwMode="auto">
              <a:xfrm>
                <a:off x="3368" y="919"/>
                <a:ext cx="166"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87167" name="Group 101"/>
            <p:cNvGrpSpPr>
              <a:grpSpLocks/>
            </p:cNvGrpSpPr>
            <p:nvPr/>
          </p:nvGrpSpPr>
          <p:grpSpPr bwMode="auto">
            <a:xfrm>
              <a:off x="3603" y="1939"/>
              <a:ext cx="256" cy="257"/>
              <a:chOff x="3603" y="1939"/>
              <a:chExt cx="256" cy="257"/>
            </a:xfrm>
          </p:grpSpPr>
          <p:sp>
            <p:nvSpPr>
              <p:cNvPr id="87168" name="Freeform 102"/>
              <p:cNvSpPr>
                <a:spLocks/>
              </p:cNvSpPr>
              <p:nvPr/>
            </p:nvSpPr>
            <p:spPr bwMode="auto">
              <a:xfrm>
                <a:off x="3603" y="1939"/>
                <a:ext cx="256" cy="257"/>
              </a:xfrm>
              <a:custGeom>
                <a:avLst/>
                <a:gdLst>
                  <a:gd name="T0" fmla="*/ 0 w 457"/>
                  <a:gd name="T1" fmla="*/ 36 h 376"/>
                  <a:gd name="T2" fmla="*/ 2 w 457"/>
                  <a:gd name="T3" fmla="*/ 32 h 376"/>
                  <a:gd name="T4" fmla="*/ 4 w 457"/>
                  <a:gd name="T5" fmla="*/ 21 h 376"/>
                  <a:gd name="T6" fmla="*/ 6 w 457"/>
                  <a:gd name="T7" fmla="*/ 7 h 376"/>
                  <a:gd name="T8" fmla="*/ 8 w 457"/>
                  <a:gd name="T9" fmla="*/ 5 h 376"/>
                  <a:gd name="T10" fmla="*/ 10 w 457"/>
                  <a:gd name="T11" fmla="*/ 33 h 376"/>
                  <a:gd name="T12" fmla="*/ 14 w 457"/>
                  <a:gd name="T13" fmla="*/ 34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76">
                    <a:moveTo>
                      <a:pt x="0" y="355"/>
                    </a:moveTo>
                    <a:cubicBezTo>
                      <a:pt x="28" y="349"/>
                      <a:pt x="56" y="344"/>
                      <a:pt x="82" y="318"/>
                    </a:cubicBezTo>
                    <a:cubicBezTo>
                      <a:pt x="108" y="292"/>
                      <a:pt x="137" y="242"/>
                      <a:pt x="155" y="199"/>
                    </a:cubicBezTo>
                    <a:cubicBezTo>
                      <a:pt x="173" y="156"/>
                      <a:pt x="175" y="88"/>
                      <a:pt x="192" y="62"/>
                    </a:cubicBezTo>
                    <a:cubicBezTo>
                      <a:pt x="209" y="36"/>
                      <a:pt x="232" y="0"/>
                      <a:pt x="256" y="44"/>
                    </a:cubicBezTo>
                    <a:cubicBezTo>
                      <a:pt x="280" y="88"/>
                      <a:pt x="304" y="278"/>
                      <a:pt x="338" y="327"/>
                    </a:cubicBezTo>
                    <a:cubicBezTo>
                      <a:pt x="372" y="376"/>
                      <a:pt x="437" y="335"/>
                      <a:pt x="457" y="337"/>
                    </a:cubicBezTo>
                  </a:path>
                </a:pathLst>
              </a:custGeom>
              <a:noFill/>
              <a:ln w="28575" cap="flat" cmpd="sng">
                <a:solidFill>
                  <a:srgbClr val="3333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69" name="Line 103"/>
              <p:cNvSpPr>
                <a:spLocks noChangeShapeType="1"/>
              </p:cNvSpPr>
              <p:nvPr/>
            </p:nvSpPr>
            <p:spPr bwMode="auto">
              <a:xfrm flipH="1">
                <a:off x="3657" y="2013"/>
                <a:ext cx="105" cy="16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70" name="Line 104"/>
              <p:cNvSpPr>
                <a:spLocks noChangeShapeType="1"/>
              </p:cNvSpPr>
              <p:nvPr/>
            </p:nvSpPr>
            <p:spPr bwMode="auto">
              <a:xfrm flipV="1">
                <a:off x="3710" y="2088"/>
                <a:ext cx="58" cy="8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71" name="Line 105"/>
              <p:cNvSpPr>
                <a:spLocks noChangeShapeType="1"/>
              </p:cNvSpPr>
              <p:nvPr/>
            </p:nvSpPr>
            <p:spPr bwMode="auto">
              <a:xfrm flipV="1">
                <a:off x="3696" y="1964"/>
                <a:ext cx="53" cy="81"/>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grpSp>
        <p:nvGrpSpPr>
          <p:cNvPr id="319594" name="Group 106"/>
          <p:cNvGrpSpPr>
            <a:grpSpLocks/>
          </p:cNvGrpSpPr>
          <p:nvPr/>
        </p:nvGrpSpPr>
        <p:grpSpPr bwMode="auto">
          <a:xfrm>
            <a:off x="5741988" y="3851275"/>
            <a:ext cx="569912" cy="738188"/>
            <a:chOff x="3894" y="1561"/>
            <a:chExt cx="389" cy="465"/>
          </a:xfrm>
        </p:grpSpPr>
        <p:pic>
          <p:nvPicPr>
            <p:cNvPr id="87163" name="Picture 107" descr="svegl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1" y="1602"/>
              <a:ext cx="234"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164" name="Text Box 108"/>
            <p:cNvSpPr txBox="1">
              <a:spLocks noChangeArrowheads="1"/>
            </p:cNvSpPr>
            <p:nvPr/>
          </p:nvSpPr>
          <p:spPr bwMode="auto">
            <a:xfrm>
              <a:off x="3894" y="1829"/>
              <a:ext cx="3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solidFill>
                    <a:srgbClr val="3333FF"/>
                  </a:solidFill>
                </a:rPr>
                <a:t>   E</a:t>
              </a:r>
            </a:p>
          </p:txBody>
        </p:sp>
        <p:sp>
          <p:nvSpPr>
            <p:cNvPr id="87165" name="Oval 109"/>
            <p:cNvSpPr>
              <a:spLocks noChangeArrowheads="1"/>
            </p:cNvSpPr>
            <p:nvPr/>
          </p:nvSpPr>
          <p:spPr bwMode="auto">
            <a:xfrm>
              <a:off x="3981" y="1561"/>
              <a:ext cx="302" cy="465"/>
            </a:xfrm>
            <a:prstGeom prst="ellipse">
              <a:avLst/>
            </a:prstGeom>
            <a:noFill/>
            <a:ln w="127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87101" name="Line 110"/>
          <p:cNvSpPr>
            <a:spLocks noChangeShapeType="1"/>
          </p:cNvSpPr>
          <p:nvPr/>
        </p:nvSpPr>
        <p:spPr bwMode="auto">
          <a:xfrm>
            <a:off x="4484688" y="1443038"/>
            <a:ext cx="1303337" cy="0"/>
          </a:xfrm>
          <a:prstGeom prst="line">
            <a:avLst/>
          </a:prstGeom>
          <a:noFill/>
          <a:ln w="19050">
            <a:solidFill>
              <a:srgbClr val="9966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02" name="Line 111"/>
          <p:cNvSpPr>
            <a:spLocks noChangeShapeType="1"/>
          </p:cNvSpPr>
          <p:nvPr/>
        </p:nvSpPr>
        <p:spPr bwMode="auto">
          <a:xfrm>
            <a:off x="4524375" y="1647825"/>
            <a:ext cx="1263650" cy="0"/>
          </a:xfrm>
          <a:prstGeom prst="line">
            <a:avLst/>
          </a:prstGeom>
          <a:noFill/>
          <a:ln w="1905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03" name="AutoShape 112"/>
          <p:cNvSpPr>
            <a:spLocks noChangeArrowheads="1"/>
          </p:cNvSpPr>
          <p:nvPr/>
        </p:nvSpPr>
        <p:spPr bwMode="auto">
          <a:xfrm>
            <a:off x="5799138" y="923925"/>
            <a:ext cx="1131887" cy="603250"/>
          </a:xfrm>
          <a:prstGeom prst="flowChartAlternateProcess">
            <a:avLst/>
          </a:prstGeom>
          <a:noFill/>
          <a:ln w="19050" cap="rnd">
            <a:solidFill>
              <a:srgbClr val="996633"/>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104" name="Text Box 113"/>
          <p:cNvSpPr txBox="1">
            <a:spLocks noChangeArrowheads="1"/>
          </p:cNvSpPr>
          <p:nvPr/>
        </p:nvSpPr>
        <p:spPr bwMode="auto">
          <a:xfrm>
            <a:off x="5835650" y="908050"/>
            <a:ext cx="955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996633"/>
                </a:solidFill>
              </a:rPr>
              <a:t>Time Stamp</a:t>
            </a:r>
          </a:p>
        </p:txBody>
      </p:sp>
      <p:sp>
        <p:nvSpPr>
          <p:cNvPr id="87105" name="AutoShape 114"/>
          <p:cNvSpPr>
            <a:spLocks noChangeArrowheads="1"/>
          </p:cNvSpPr>
          <p:nvPr/>
        </p:nvSpPr>
        <p:spPr bwMode="auto">
          <a:xfrm>
            <a:off x="5800725" y="1531938"/>
            <a:ext cx="1131888" cy="458787"/>
          </a:xfrm>
          <a:prstGeom prst="flowChartAlternateProcess">
            <a:avLst/>
          </a:prstGeom>
          <a:noFill/>
          <a:ln w="19050" cap="rnd">
            <a:solidFill>
              <a:srgbClr val="3333FF"/>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106" name="Text Box 115"/>
          <p:cNvSpPr txBox="1">
            <a:spLocks noChangeArrowheads="1"/>
          </p:cNvSpPr>
          <p:nvPr/>
        </p:nvSpPr>
        <p:spPr bwMode="auto">
          <a:xfrm>
            <a:off x="5281613" y="1239838"/>
            <a:ext cx="434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latin typeface="Times New Roman" pitchFamily="18" charset="0"/>
              </a:rPr>
              <a:t>fast</a:t>
            </a:r>
          </a:p>
        </p:txBody>
      </p:sp>
      <p:sp>
        <p:nvSpPr>
          <p:cNvPr id="87107" name="Text Box 116"/>
          <p:cNvSpPr txBox="1">
            <a:spLocks noChangeArrowheads="1"/>
          </p:cNvSpPr>
          <p:nvPr/>
        </p:nvSpPr>
        <p:spPr bwMode="auto">
          <a:xfrm>
            <a:off x="5286375" y="1436688"/>
            <a:ext cx="3444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b="1">
                <a:latin typeface="Times New Roman" pitchFamily="18" charset="0"/>
              </a:rPr>
              <a:t>low</a:t>
            </a:r>
          </a:p>
        </p:txBody>
      </p:sp>
      <p:sp>
        <p:nvSpPr>
          <p:cNvPr id="87108" name="Text Box 117"/>
          <p:cNvSpPr txBox="1">
            <a:spLocks noChangeArrowheads="1"/>
          </p:cNvSpPr>
          <p:nvPr/>
        </p:nvSpPr>
        <p:spPr bwMode="auto">
          <a:xfrm>
            <a:off x="5762625" y="1739900"/>
            <a:ext cx="1123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solidFill>
                  <a:srgbClr val="3333FF"/>
                </a:solidFill>
              </a:rPr>
              <a:t>Signal Processing</a:t>
            </a:r>
          </a:p>
        </p:txBody>
      </p:sp>
      <p:sp>
        <p:nvSpPr>
          <p:cNvPr id="87109" name="AutoShape 118"/>
          <p:cNvSpPr>
            <a:spLocks noChangeArrowheads="1"/>
          </p:cNvSpPr>
          <p:nvPr/>
        </p:nvSpPr>
        <p:spPr bwMode="auto">
          <a:xfrm>
            <a:off x="5683250" y="863600"/>
            <a:ext cx="1330325" cy="1182688"/>
          </a:xfrm>
          <a:prstGeom prst="flowChartAlternateProcess">
            <a:avLst/>
          </a:prstGeom>
          <a:noFill/>
          <a:ln w="9525">
            <a:solidFill>
              <a:srgbClr val="003300"/>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110" name="Text Box 119"/>
          <p:cNvSpPr txBox="1">
            <a:spLocks noChangeArrowheads="1"/>
          </p:cNvSpPr>
          <p:nvPr/>
        </p:nvSpPr>
        <p:spPr bwMode="auto">
          <a:xfrm>
            <a:off x="5984875" y="627063"/>
            <a:ext cx="942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F.E.E</a:t>
            </a:r>
          </a:p>
        </p:txBody>
      </p:sp>
      <p:grpSp>
        <p:nvGrpSpPr>
          <p:cNvPr id="319608" name="Group 120"/>
          <p:cNvGrpSpPr>
            <a:grpSpLocks/>
          </p:cNvGrpSpPr>
          <p:nvPr/>
        </p:nvGrpSpPr>
        <p:grpSpPr bwMode="auto">
          <a:xfrm>
            <a:off x="5219700" y="969963"/>
            <a:ext cx="447675" cy="1104900"/>
            <a:chOff x="3558" y="1500"/>
            <a:chExt cx="305" cy="696"/>
          </a:xfrm>
        </p:grpSpPr>
        <p:grpSp>
          <p:nvGrpSpPr>
            <p:cNvPr id="87152" name="Group 121"/>
            <p:cNvGrpSpPr>
              <a:grpSpLocks/>
            </p:cNvGrpSpPr>
            <p:nvPr/>
          </p:nvGrpSpPr>
          <p:grpSpPr bwMode="auto">
            <a:xfrm>
              <a:off x="3558" y="1500"/>
              <a:ext cx="305" cy="170"/>
              <a:chOff x="3368" y="751"/>
              <a:chExt cx="526" cy="170"/>
            </a:xfrm>
          </p:grpSpPr>
          <p:sp>
            <p:nvSpPr>
              <p:cNvPr id="87158" name="Line 122"/>
              <p:cNvSpPr>
                <a:spLocks noChangeShapeType="1"/>
              </p:cNvSpPr>
              <p:nvPr/>
            </p:nvSpPr>
            <p:spPr bwMode="auto">
              <a:xfrm flipV="1">
                <a:off x="3532" y="755"/>
                <a:ext cx="40" cy="16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59" name="Line 123"/>
              <p:cNvSpPr>
                <a:spLocks noChangeShapeType="1"/>
              </p:cNvSpPr>
              <p:nvPr/>
            </p:nvSpPr>
            <p:spPr bwMode="auto">
              <a:xfrm>
                <a:off x="3572" y="755"/>
                <a:ext cx="118"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60" name="Line 124"/>
              <p:cNvSpPr>
                <a:spLocks noChangeShapeType="1"/>
              </p:cNvSpPr>
              <p:nvPr/>
            </p:nvSpPr>
            <p:spPr bwMode="auto">
              <a:xfrm>
                <a:off x="3694" y="751"/>
                <a:ext cx="43" cy="16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61" name="Line 125"/>
              <p:cNvSpPr>
                <a:spLocks noChangeShapeType="1"/>
              </p:cNvSpPr>
              <p:nvPr/>
            </p:nvSpPr>
            <p:spPr bwMode="auto">
              <a:xfrm>
                <a:off x="3736" y="919"/>
                <a:ext cx="158"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62" name="Line 126"/>
              <p:cNvSpPr>
                <a:spLocks noChangeShapeType="1"/>
              </p:cNvSpPr>
              <p:nvPr/>
            </p:nvSpPr>
            <p:spPr bwMode="auto">
              <a:xfrm>
                <a:off x="3368" y="919"/>
                <a:ext cx="166"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87153" name="Group 127"/>
            <p:cNvGrpSpPr>
              <a:grpSpLocks/>
            </p:cNvGrpSpPr>
            <p:nvPr/>
          </p:nvGrpSpPr>
          <p:grpSpPr bwMode="auto">
            <a:xfrm>
              <a:off x="3603" y="1939"/>
              <a:ext cx="256" cy="257"/>
              <a:chOff x="3603" y="1939"/>
              <a:chExt cx="256" cy="257"/>
            </a:xfrm>
          </p:grpSpPr>
          <p:sp>
            <p:nvSpPr>
              <p:cNvPr id="87154" name="Freeform 128"/>
              <p:cNvSpPr>
                <a:spLocks/>
              </p:cNvSpPr>
              <p:nvPr/>
            </p:nvSpPr>
            <p:spPr bwMode="auto">
              <a:xfrm>
                <a:off x="3603" y="1939"/>
                <a:ext cx="256" cy="257"/>
              </a:xfrm>
              <a:custGeom>
                <a:avLst/>
                <a:gdLst>
                  <a:gd name="T0" fmla="*/ 0 w 457"/>
                  <a:gd name="T1" fmla="*/ 36 h 376"/>
                  <a:gd name="T2" fmla="*/ 2 w 457"/>
                  <a:gd name="T3" fmla="*/ 32 h 376"/>
                  <a:gd name="T4" fmla="*/ 4 w 457"/>
                  <a:gd name="T5" fmla="*/ 21 h 376"/>
                  <a:gd name="T6" fmla="*/ 6 w 457"/>
                  <a:gd name="T7" fmla="*/ 7 h 376"/>
                  <a:gd name="T8" fmla="*/ 8 w 457"/>
                  <a:gd name="T9" fmla="*/ 5 h 376"/>
                  <a:gd name="T10" fmla="*/ 10 w 457"/>
                  <a:gd name="T11" fmla="*/ 33 h 376"/>
                  <a:gd name="T12" fmla="*/ 14 w 457"/>
                  <a:gd name="T13" fmla="*/ 34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76">
                    <a:moveTo>
                      <a:pt x="0" y="355"/>
                    </a:moveTo>
                    <a:cubicBezTo>
                      <a:pt x="28" y="349"/>
                      <a:pt x="56" y="344"/>
                      <a:pt x="82" y="318"/>
                    </a:cubicBezTo>
                    <a:cubicBezTo>
                      <a:pt x="108" y="292"/>
                      <a:pt x="137" y="242"/>
                      <a:pt x="155" y="199"/>
                    </a:cubicBezTo>
                    <a:cubicBezTo>
                      <a:pt x="173" y="156"/>
                      <a:pt x="175" y="88"/>
                      <a:pt x="192" y="62"/>
                    </a:cubicBezTo>
                    <a:cubicBezTo>
                      <a:pt x="209" y="36"/>
                      <a:pt x="232" y="0"/>
                      <a:pt x="256" y="44"/>
                    </a:cubicBezTo>
                    <a:cubicBezTo>
                      <a:pt x="280" y="88"/>
                      <a:pt x="304" y="278"/>
                      <a:pt x="338" y="327"/>
                    </a:cubicBezTo>
                    <a:cubicBezTo>
                      <a:pt x="372" y="376"/>
                      <a:pt x="437" y="335"/>
                      <a:pt x="457" y="337"/>
                    </a:cubicBezTo>
                  </a:path>
                </a:pathLst>
              </a:custGeom>
              <a:noFill/>
              <a:ln w="28575" cap="flat" cmpd="sng">
                <a:solidFill>
                  <a:srgbClr val="3333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55" name="Line 129"/>
              <p:cNvSpPr>
                <a:spLocks noChangeShapeType="1"/>
              </p:cNvSpPr>
              <p:nvPr/>
            </p:nvSpPr>
            <p:spPr bwMode="auto">
              <a:xfrm flipH="1">
                <a:off x="3657" y="2013"/>
                <a:ext cx="105" cy="16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56" name="Line 130"/>
              <p:cNvSpPr>
                <a:spLocks noChangeShapeType="1"/>
              </p:cNvSpPr>
              <p:nvPr/>
            </p:nvSpPr>
            <p:spPr bwMode="auto">
              <a:xfrm flipV="1">
                <a:off x="3710" y="2088"/>
                <a:ext cx="58" cy="8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57" name="Line 131"/>
              <p:cNvSpPr>
                <a:spLocks noChangeShapeType="1"/>
              </p:cNvSpPr>
              <p:nvPr/>
            </p:nvSpPr>
            <p:spPr bwMode="auto">
              <a:xfrm flipV="1">
                <a:off x="3696" y="1964"/>
                <a:ext cx="53" cy="81"/>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grpSp>
        <p:nvGrpSpPr>
          <p:cNvPr id="319620" name="Group 132"/>
          <p:cNvGrpSpPr>
            <a:grpSpLocks/>
          </p:cNvGrpSpPr>
          <p:nvPr/>
        </p:nvGrpSpPr>
        <p:grpSpPr bwMode="auto">
          <a:xfrm>
            <a:off x="5711825" y="1066800"/>
            <a:ext cx="569913" cy="738188"/>
            <a:chOff x="3894" y="1561"/>
            <a:chExt cx="389" cy="465"/>
          </a:xfrm>
        </p:grpSpPr>
        <p:pic>
          <p:nvPicPr>
            <p:cNvPr id="87149" name="Picture 133" descr="svegl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1" y="1602"/>
              <a:ext cx="234"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150" name="Text Box 134"/>
            <p:cNvSpPr txBox="1">
              <a:spLocks noChangeArrowheads="1"/>
            </p:cNvSpPr>
            <p:nvPr/>
          </p:nvSpPr>
          <p:spPr bwMode="auto">
            <a:xfrm>
              <a:off x="3894" y="1829"/>
              <a:ext cx="3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solidFill>
                    <a:srgbClr val="3333FF"/>
                  </a:solidFill>
                </a:rPr>
                <a:t>   E</a:t>
              </a:r>
            </a:p>
          </p:txBody>
        </p:sp>
        <p:sp>
          <p:nvSpPr>
            <p:cNvPr id="87151" name="Oval 135"/>
            <p:cNvSpPr>
              <a:spLocks noChangeArrowheads="1"/>
            </p:cNvSpPr>
            <p:nvPr/>
          </p:nvSpPr>
          <p:spPr bwMode="auto">
            <a:xfrm>
              <a:off x="3981" y="1561"/>
              <a:ext cx="302" cy="465"/>
            </a:xfrm>
            <a:prstGeom prst="ellipse">
              <a:avLst/>
            </a:prstGeom>
            <a:noFill/>
            <a:ln w="127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87113" name="Line 136"/>
          <p:cNvSpPr>
            <a:spLocks noChangeShapeType="1"/>
          </p:cNvSpPr>
          <p:nvPr/>
        </p:nvSpPr>
        <p:spPr bwMode="auto">
          <a:xfrm>
            <a:off x="4318000" y="5653088"/>
            <a:ext cx="1468438" cy="0"/>
          </a:xfrm>
          <a:prstGeom prst="line">
            <a:avLst/>
          </a:prstGeom>
          <a:noFill/>
          <a:ln w="19050">
            <a:solidFill>
              <a:srgbClr val="9966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14" name="Line 137"/>
          <p:cNvSpPr>
            <a:spLocks noChangeShapeType="1"/>
          </p:cNvSpPr>
          <p:nvPr/>
        </p:nvSpPr>
        <p:spPr bwMode="auto">
          <a:xfrm>
            <a:off x="4357688" y="5857875"/>
            <a:ext cx="1428750" cy="0"/>
          </a:xfrm>
          <a:prstGeom prst="line">
            <a:avLst/>
          </a:prstGeom>
          <a:noFill/>
          <a:ln w="1905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15" name="AutoShape 138"/>
          <p:cNvSpPr>
            <a:spLocks noChangeArrowheads="1"/>
          </p:cNvSpPr>
          <p:nvPr/>
        </p:nvSpPr>
        <p:spPr bwMode="auto">
          <a:xfrm>
            <a:off x="5797550" y="5133975"/>
            <a:ext cx="1131888" cy="603250"/>
          </a:xfrm>
          <a:prstGeom prst="flowChartAlternateProcess">
            <a:avLst/>
          </a:prstGeom>
          <a:noFill/>
          <a:ln w="19050" cap="rnd">
            <a:solidFill>
              <a:srgbClr val="996633"/>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116" name="Text Box 139"/>
          <p:cNvSpPr txBox="1">
            <a:spLocks noChangeArrowheads="1"/>
          </p:cNvSpPr>
          <p:nvPr/>
        </p:nvSpPr>
        <p:spPr bwMode="auto">
          <a:xfrm>
            <a:off x="5834063" y="5118100"/>
            <a:ext cx="955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solidFill>
                  <a:srgbClr val="996633"/>
                </a:solidFill>
              </a:rPr>
              <a:t>Time Stamp</a:t>
            </a:r>
          </a:p>
        </p:txBody>
      </p:sp>
      <p:sp>
        <p:nvSpPr>
          <p:cNvPr id="87117" name="AutoShape 140"/>
          <p:cNvSpPr>
            <a:spLocks noChangeArrowheads="1"/>
          </p:cNvSpPr>
          <p:nvPr/>
        </p:nvSpPr>
        <p:spPr bwMode="auto">
          <a:xfrm>
            <a:off x="5799138" y="5741988"/>
            <a:ext cx="1131887" cy="458787"/>
          </a:xfrm>
          <a:prstGeom prst="flowChartAlternateProcess">
            <a:avLst/>
          </a:prstGeom>
          <a:noFill/>
          <a:ln w="19050" cap="rnd">
            <a:solidFill>
              <a:srgbClr val="3333FF"/>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118" name="Text Box 141"/>
          <p:cNvSpPr txBox="1">
            <a:spLocks noChangeArrowheads="1"/>
          </p:cNvSpPr>
          <p:nvPr/>
        </p:nvSpPr>
        <p:spPr bwMode="auto">
          <a:xfrm>
            <a:off x="5280025" y="5449888"/>
            <a:ext cx="434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000" b="1">
                <a:latin typeface="Times New Roman" pitchFamily="18" charset="0"/>
              </a:rPr>
              <a:t>fast</a:t>
            </a:r>
          </a:p>
        </p:txBody>
      </p:sp>
      <p:sp>
        <p:nvSpPr>
          <p:cNvPr id="87119" name="Text Box 142"/>
          <p:cNvSpPr txBox="1">
            <a:spLocks noChangeArrowheads="1"/>
          </p:cNvSpPr>
          <p:nvPr/>
        </p:nvSpPr>
        <p:spPr bwMode="auto">
          <a:xfrm>
            <a:off x="5284788" y="5646738"/>
            <a:ext cx="3444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b="1">
                <a:latin typeface="Times New Roman" pitchFamily="18" charset="0"/>
              </a:rPr>
              <a:t>low</a:t>
            </a:r>
          </a:p>
        </p:txBody>
      </p:sp>
      <p:sp>
        <p:nvSpPr>
          <p:cNvPr id="87120" name="Text Box 143"/>
          <p:cNvSpPr txBox="1">
            <a:spLocks noChangeArrowheads="1"/>
          </p:cNvSpPr>
          <p:nvPr/>
        </p:nvSpPr>
        <p:spPr bwMode="auto">
          <a:xfrm>
            <a:off x="5762625" y="5949950"/>
            <a:ext cx="1123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000">
                <a:solidFill>
                  <a:srgbClr val="3333FF"/>
                </a:solidFill>
              </a:rPr>
              <a:t>Signal Processing</a:t>
            </a:r>
          </a:p>
        </p:txBody>
      </p:sp>
      <p:sp>
        <p:nvSpPr>
          <p:cNvPr id="87121" name="AutoShape 144"/>
          <p:cNvSpPr>
            <a:spLocks noChangeArrowheads="1"/>
          </p:cNvSpPr>
          <p:nvPr/>
        </p:nvSpPr>
        <p:spPr bwMode="auto">
          <a:xfrm>
            <a:off x="5681663" y="5073650"/>
            <a:ext cx="1330325" cy="1182688"/>
          </a:xfrm>
          <a:prstGeom prst="flowChartAlternateProcess">
            <a:avLst/>
          </a:prstGeom>
          <a:noFill/>
          <a:ln w="9525">
            <a:solidFill>
              <a:srgbClr val="003300"/>
            </a:solidFill>
            <a:prstDash val="sysDot"/>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87122" name="Text Box 145"/>
          <p:cNvSpPr txBox="1">
            <a:spLocks noChangeArrowheads="1"/>
          </p:cNvSpPr>
          <p:nvPr/>
        </p:nvSpPr>
        <p:spPr bwMode="auto">
          <a:xfrm>
            <a:off x="5983288" y="4837113"/>
            <a:ext cx="942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t>F.E.E</a:t>
            </a:r>
          </a:p>
        </p:txBody>
      </p:sp>
      <p:grpSp>
        <p:nvGrpSpPr>
          <p:cNvPr id="319634" name="Group 146"/>
          <p:cNvGrpSpPr>
            <a:grpSpLocks/>
          </p:cNvGrpSpPr>
          <p:nvPr/>
        </p:nvGrpSpPr>
        <p:grpSpPr bwMode="auto">
          <a:xfrm>
            <a:off x="5218113" y="5180013"/>
            <a:ext cx="447675" cy="1104900"/>
            <a:chOff x="3558" y="1500"/>
            <a:chExt cx="305" cy="696"/>
          </a:xfrm>
        </p:grpSpPr>
        <p:grpSp>
          <p:nvGrpSpPr>
            <p:cNvPr id="87138" name="Group 147"/>
            <p:cNvGrpSpPr>
              <a:grpSpLocks/>
            </p:cNvGrpSpPr>
            <p:nvPr/>
          </p:nvGrpSpPr>
          <p:grpSpPr bwMode="auto">
            <a:xfrm>
              <a:off x="3558" y="1500"/>
              <a:ext cx="305" cy="170"/>
              <a:chOff x="3368" y="751"/>
              <a:chExt cx="526" cy="170"/>
            </a:xfrm>
          </p:grpSpPr>
          <p:sp>
            <p:nvSpPr>
              <p:cNvPr id="87144" name="Line 148"/>
              <p:cNvSpPr>
                <a:spLocks noChangeShapeType="1"/>
              </p:cNvSpPr>
              <p:nvPr/>
            </p:nvSpPr>
            <p:spPr bwMode="auto">
              <a:xfrm flipV="1">
                <a:off x="3532" y="755"/>
                <a:ext cx="40" cy="16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45" name="Line 149"/>
              <p:cNvSpPr>
                <a:spLocks noChangeShapeType="1"/>
              </p:cNvSpPr>
              <p:nvPr/>
            </p:nvSpPr>
            <p:spPr bwMode="auto">
              <a:xfrm>
                <a:off x="3572" y="755"/>
                <a:ext cx="118"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46" name="Line 150"/>
              <p:cNvSpPr>
                <a:spLocks noChangeShapeType="1"/>
              </p:cNvSpPr>
              <p:nvPr/>
            </p:nvSpPr>
            <p:spPr bwMode="auto">
              <a:xfrm>
                <a:off x="3694" y="751"/>
                <a:ext cx="43" cy="166"/>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47" name="Line 151"/>
              <p:cNvSpPr>
                <a:spLocks noChangeShapeType="1"/>
              </p:cNvSpPr>
              <p:nvPr/>
            </p:nvSpPr>
            <p:spPr bwMode="auto">
              <a:xfrm>
                <a:off x="3736" y="919"/>
                <a:ext cx="158"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48" name="Line 152"/>
              <p:cNvSpPr>
                <a:spLocks noChangeShapeType="1"/>
              </p:cNvSpPr>
              <p:nvPr/>
            </p:nvSpPr>
            <p:spPr bwMode="auto">
              <a:xfrm>
                <a:off x="3368" y="919"/>
                <a:ext cx="166"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87139" name="Group 153"/>
            <p:cNvGrpSpPr>
              <a:grpSpLocks/>
            </p:cNvGrpSpPr>
            <p:nvPr/>
          </p:nvGrpSpPr>
          <p:grpSpPr bwMode="auto">
            <a:xfrm>
              <a:off x="3603" y="1939"/>
              <a:ext cx="256" cy="257"/>
              <a:chOff x="3603" y="1939"/>
              <a:chExt cx="256" cy="257"/>
            </a:xfrm>
          </p:grpSpPr>
          <p:sp>
            <p:nvSpPr>
              <p:cNvPr id="87140" name="Freeform 154"/>
              <p:cNvSpPr>
                <a:spLocks/>
              </p:cNvSpPr>
              <p:nvPr/>
            </p:nvSpPr>
            <p:spPr bwMode="auto">
              <a:xfrm>
                <a:off x="3603" y="1939"/>
                <a:ext cx="256" cy="257"/>
              </a:xfrm>
              <a:custGeom>
                <a:avLst/>
                <a:gdLst>
                  <a:gd name="T0" fmla="*/ 0 w 457"/>
                  <a:gd name="T1" fmla="*/ 36 h 376"/>
                  <a:gd name="T2" fmla="*/ 2 w 457"/>
                  <a:gd name="T3" fmla="*/ 32 h 376"/>
                  <a:gd name="T4" fmla="*/ 4 w 457"/>
                  <a:gd name="T5" fmla="*/ 21 h 376"/>
                  <a:gd name="T6" fmla="*/ 6 w 457"/>
                  <a:gd name="T7" fmla="*/ 7 h 376"/>
                  <a:gd name="T8" fmla="*/ 8 w 457"/>
                  <a:gd name="T9" fmla="*/ 5 h 376"/>
                  <a:gd name="T10" fmla="*/ 10 w 457"/>
                  <a:gd name="T11" fmla="*/ 33 h 376"/>
                  <a:gd name="T12" fmla="*/ 14 w 457"/>
                  <a:gd name="T13" fmla="*/ 34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7" h="376">
                    <a:moveTo>
                      <a:pt x="0" y="355"/>
                    </a:moveTo>
                    <a:cubicBezTo>
                      <a:pt x="28" y="349"/>
                      <a:pt x="56" y="344"/>
                      <a:pt x="82" y="318"/>
                    </a:cubicBezTo>
                    <a:cubicBezTo>
                      <a:pt x="108" y="292"/>
                      <a:pt x="137" y="242"/>
                      <a:pt x="155" y="199"/>
                    </a:cubicBezTo>
                    <a:cubicBezTo>
                      <a:pt x="173" y="156"/>
                      <a:pt x="175" y="88"/>
                      <a:pt x="192" y="62"/>
                    </a:cubicBezTo>
                    <a:cubicBezTo>
                      <a:pt x="209" y="36"/>
                      <a:pt x="232" y="0"/>
                      <a:pt x="256" y="44"/>
                    </a:cubicBezTo>
                    <a:cubicBezTo>
                      <a:pt x="280" y="88"/>
                      <a:pt x="304" y="278"/>
                      <a:pt x="338" y="327"/>
                    </a:cubicBezTo>
                    <a:cubicBezTo>
                      <a:pt x="372" y="376"/>
                      <a:pt x="437" y="335"/>
                      <a:pt x="457" y="337"/>
                    </a:cubicBezTo>
                  </a:path>
                </a:pathLst>
              </a:custGeom>
              <a:noFill/>
              <a:ln w="28575" cap="flat" cmpd="sng">
                <a:solidFill>
                  <a:srgbClr val="3333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41" name="Line 155"/>
              <p:cNvSpPr>
                <a:spLocks noChangeShapeType="1"/>
              </p:cNvSpPr>
              <p:nvPr/>
            </p:nvSpPr>
            <p:spPr bwMode="auto">
              <a:xfrm flipH="1">
                <a:off x="3657" y="2013"/>
                <a:ext cx="105" cy="16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42" name="Line 156"/>
              <p:cNvSpPr>
                <a:spLocks noChangeShapeType="1"/>
              </p:cNvSpPr>
              <p:nvPr/>
            </p:nvSpPr>
            <p:spPr bwMode="auto">
              <a:xfrm flipV="1">
                <a:off x="3710" y="2088"/>
                <a:ext cx="58" cy="8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43" name="Line 157"/>
              <p:cNvSpPr>
                <a:spLocks noChangeShapeType="1"/>
              </p:cNvSpPr>
              <p:nvPr/>
            </p:nvSpPr>
            <p:spPr bwMode="auto">
              <a:xfrm flipV="1">
                <a:off x="3696" y="1964"/>
                <a:ext cx="53" cy="81"/>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grpSp>
        <p:nvGrpSpPr>
          <p:cNvPr id="319646" name="Group 158"/>
          <p:cNvGrpSpPr>
            <a:grpSpLocks/>
          </p:cNvGrpSpPr>
          <p:nvPr/>
        </p:nvGrpSpPr>
        <p:grpSpPr bwMode="auto">
          <a:xfrm>
            <a:off x="5710238" y="5276850"/>
            <a:ext cx="569912" cy="738188"/>
            <a:chOff x="3894" y="1561"/>
            <a:chExt cx="389" cy="465"/>
          </a:xfrm>
        </p:grpSpPr>
        <p:pic>
          <p:nvPicPr>
            <p:cNvPr id="87135" name="Picture 159" descr="svegl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1" y="1602"/>
              <a:ext cx="234"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136" name="Text Box 160"/>
            <p:cNvSpPr txBox="1">
              <a:spLocks noChangeArrowheads="1"/>
            </p:cNvSpPr>
            <p:nvPr/>
          </p:nvSpPr>
          <p:spPr bwMode="auto">
            <a:xfrm>
              <a:off x="3894" y="1829"/>
              <a:ext cx="3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400" b="1">
                  <a:solidFill>
                    <a:srgbClr val="3333FF"/>
                  </a:solidFill>
                </a:rPr>
                <a:t>   E</a:t>
              </a:r>
            </a:p>
          </p:txBody>
        </p:sp>
        <p:sp>
          <p:nvSpPr>
            <p:cNvPr id="87137" name="Oval 161"/>
            <p:cNvSpPr>
              <a:spLocks noChangeArrowheads="1"/>
            </p:cNvSpPr>
            <p:nvPr/>
          </p:nvSpPr>
          <p:spPr bwMode="auto">
            <a:xfrm>
              <a:off x="3981" y="1561"/>
              <a:ext cx="302" cy="465"/>
            </a:xfrm>
            <a:prstGeom prst="ellipse">
              <a:avLst/>
            </a:prstGeom>
            <a:noFill/>
            <a:ln w="127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87125" name="Line 162"/>
          <p:cNvSpPr>
            <a:spLocks noChangeShapeType="1"/>
          </p:cNvSpPr>
          <p:nvPr/>
        </p:nvSpPr>
        <p:spPr bwMode="auto">
          <a:xfrm>
            <a:off x="6991350" y="1539875"/>
            <a:ext cx="914400" cy="6731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7126" name="Text Box 163"/>
          <p:cNvSpPr txBox="1">
            <a:spLocks noChangeArrowheads="1"/>
          </p:cNvSpPr>
          <p:nvPr/>
        </p:nvSpPr>
        <p:spPr bwMode="auto">
          <a:xfrm rot="-5400000">
            <a:off x="6419056" y="4136232"/>
            <a:ext cx="42259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fr-FR" sz="1400" b="1">
                <a:solidFill>
                  <a:schemeClr val="tx2"/>
                </a:solidFill>
                <a:latin typeface="Times New Roman" pitchFamily="18" charset="0"/>
              </a:rPr>
              <a:t>d’</a:t>
            </a:r>
          </a:p>
          <a:p>
            <a:pPr eaLnBrk="1" hangingPunct="1">
              <a:spcBef>
                <a:spcPct val="50000"/>
              </a:spcBef>
            </a:pPr>
            <a:r>
              <a:rPr lang="fr-FR" sz="1400" b="1">
                <a:solidFill>
                  <a:schemeClr val="tx2"/>
                </a:solidFill>
                <a:latin typeface="Times New Roman" pitchFamily="18" charset="0"/>
              </a:rPr>
              <a:t>A</a:t>
            </a:r>
          </a:p>
          <a:p>
            <a:pPr eaLnBrk="1" hangingPunct="1">
              <a:spcBef>
                <a:spcPct val="50000"/>
              </a:spcBef>
            </a:pPr>
            <a:r>
              <a:rPr lang="fr-FR" sz="1400" b="1">
                <a:solidFill>
                  <a:schemeClr val="tx2"/>
                </a:solidFill>
                <a:latin typeface="Times New Roman" pitchFamily="18" charset="0"/>
              </a:rPr>
              <a:t>C</a:t>
            </a:r>
          </a:p>
          <a:p>
            <a:pPr eaLnBrk="1" hangingPunct="1">
              <a:spcBef>
                <a:spcPct val="50000"/>
              </a:spcBef>
            </a:pPr>
            <a:r>
              <a:rPr lang="fr-FR" sz="1400" b="1">
                <a:solidFill>
                  <a:schemeClr val="tx2"/>
                </a:solidFill>
                <a:latin typeface="Times New Roman" pitchFamily="18" charset="0"/>
              </a:rPr>
              <a:t>Q</a:t>
            </a:r>
          </a:p>
          <a:p>
            <a:pPr eaLnBrk="1" hangingPunct="1">
              <a:spcBef>
                <a:spcPct val="50000"/>
              </a:spcBef>
            </a:pPr>
            <a:r>
              <a:rPr lang="fr-FR" sz="1400" b="1">
                <a:solidFill>
                  <a:schemeClr val="tx2"/>
                </a:solidFill>
                <a:latin typeface="Times New Roman" pitchFamily="18" charset="0"/>
              </a:rPr>
              <a:t>U</a:t>
            </a:r>
          </a:p>
          <a:p>
            <a:pPr eaLnBrk="1" hangingPunct="1">
              <a:spcBef>
                <a:spcPct val="50000"/>
              </a:spcBef>
            </a:pPr>
            <a:r>
              <a:rPr lang="fr-FR" sz="1400" b="1">
                <a:solidFill>
                  <a:schemeClr val="tx2"/>
                </a:solidFill>
                <a:latin typeface="Times New Roman" pitchFamily="18" charset="0"/>
              </a:rPr>
              <a:t>I</a:t>
            </a:r>
          </a:p>
          <a:p>
            <a:pPr eaLnBrk="1" hangingPunct="1">
              <a:spcBef>
                <a:spcPct val="50000"/>
              </a:spcBef>
            </a:pPr>
            <a:r>
              <a:rPr lang="fr-FR" sz="1400" b="1">
                <a:solidFill>
                  <a:schemeClr val="tx2"/>
                </a:solidFill>
                <a:latin typeface="Times New Roman" pitchFamily="18" charset="0"/>
              </a:rPr>
              <a:t>S</a:t>
            </a:r>
          </a:p>
          <a:p>
            <a:pPr eaLnBrk="1" hangingPunct="1">
              <a:spcBef>
                <a:spcPct val="50000"/>
              </a:spcBef>
            </a:pPr>
            <a:r>
              <a:rPr lang="fr-FR" sz="1400" b="1">
                <a:solidFill>
                  <a:schemeClr val="tx2"/>
                </a:solidFill>
                <a:latin typeface="Times New Roman" pitchFamily="18" charset="0"/>
              </a:rPr>
              <a:t>I</a:t>
            </a:r>
          </a:p>
          <a:p>
            <a:pPr eaLnBrk="1" hangingPunct="1">
              <a:spcBef>
                <a:spcPct val="50000"/>
              </a:spcBef>
            </a:pPr>
            <a:r>
              <a:rPr lang="fr-FR" sz="1400" b="1">
                <a:solidFill>
                  <a:schemeClr val="tx2"/>
                </a:solidFill>
                <a:latin typeface="Times New Roman" pitchFamily="18" charset="0"/>
              </a:rPr>
              <a:t>T</a:t>
            </a:r>
          </a:p>
          <a:p>
            <a:pPr eaLnBrk="1" hangingPunct="1">
              <a:spcBef>
                <a:spcPct val="50000"/>
              </a:spcBef>
            </a:pPr>
            <a:r>
              <a:rPr lang="fr-FR" sz="1400" b="1">
                <a:solidFill>
                  <a:schemeClr val="tx2"/>
                </a:solidFill>
                <a:latin typeface="Times New Roman" pitchFamily="18" charset="0"/>
              </a:rPr>
              <a:t>I</a:t>
            </a:r>
          </a:p>
          <a:p>
            <a:pPr eaLnBrk="1" hangingPunct="1">
              <a:spcBef>
                <a:spcPct val="50000"/>
              </a:spcBef>
            </a:pPr>
            <a:r>
              <a:rPr lang="fr-FR" sz="1400" b="1">
                <a:solidFill>
                  <a:schemeClr val="tx2"/>
                </a:solidFill>
                <a:latin typeface="Times New Roman" pitchFamily="18" charset="0"/>
              </a:rPr>
              <a:t>O</a:t>
            </a:r>
          </a:p>
          <a:p>
            <a:pPr eaLnBrk="1" hangingPunct="1">
              <a:spcBef>
                <a:spcPct val="50000"/>
              </a:spcBef>
            </a:pPr>
            <a:r>
              <a:rPr lang="fr-FR" sz="1400" b="1">
                <a:solidFill>
                  <a:schemeClr val="tx2"/>
                </a:solidFill>
                <a:latin typeface="Times New Roman" pitchFamily="18" charset="0"/>
              </a:rPr>
              <a:t>N</a:t>
            </a:r>
          </a:p>
          <a:p>
            <a:pPr eaLnBrk="1" hangingPunct="1">
              <a:spcBef>
                <a:spcPct val="50000"/>
              </a:spcBef>
            </a:pPr>
            <a:endParaRPr lang="fr-FR" sz="1400" b="1">
              <a:solidFill>
                <a:schemeClr val="tx2"/>
              </a:solidFill>
              <a:latin typeface="Times New Roman" pitchFamily="18" charset="0"/>
            </a:endParaRPr>
          </a:p>
        </p:txBody>
      </p:sp>
      <p:grpSp>
        <p:nvGrpSpPr>
          <p:cNvPr id="319652" name="Group 164"/>
          <p:cNvGrpSpPr>
            <a:grpSpLocks/>
          </p:cNvGrpSpPr>
          <p:nvPr/>
        </p:nvGrpSpPr>
        <p:grpSpPr bwMode="auto">
          <a:xfrm>
            <a:off x="7042150" y="496888"/>
            <a:ext cx="447675" cy="269875"/>
            <a:chOff x="3368" y="751"/>
            <a:chExt cx="526" cy="170"/>
          </a:xfrm>
        </p:grpSpPr>
        <p:sp>
          <p:nvSpPr>
            <p:cNvPr id="87130" name="Line 165"/>
            <p:cNvSpPr>
              <a:spLocks noChangeShapeType="1"/>
            </p:cNvSpPr>
            <p:nvPr/>
          </p:nvSpPr>
          <p:spPr bwMode="auto">
            <a:xfrm flipV="1">
              <a:off x="3532" y="755"/>
              <a:ext cx="40" cy="16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31" name="Line 166"/>
            <p:cNvSpPr>
              <a:spLocks noChangeShapeType="1"/>
            </p:cNvSpPr>
            <p:nvPr/>
          </p:nvSpPr>
          <p:spPr bwMode="auto">
            <a:xfrm>
              <a:off x="3572" y="755"/>
              <a:ext cx="118"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32" name="Line 167"/>
            <p:cNvSpPr>
              <a:spLocks noChangeShapeType="1"/>
            </p:cNvSpPr>
            <p:nvPr/>
          </p:nvSpPr>
          <p:spPr bwMode="auto">
            <a:xfrm>
              <a:off x="3694" y="751"/>
              <a:ext cx="43" cy="16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7133" name="Line 168"/>
            <p:cNvSpPr>
              <a:spLocks noChangeShapeType="1"/>
            </p:cNvSpPr>
            <p:nvPr/>
          </p:nvSpPr>
          <p:spPr bwMode="auto">
            <a:xfrm>
              <a:off x="3736" y="919"/>
              <a:ext cx="158"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87134" name="Line 169"/>
            <p:cNvSpPr>
              <a:spLocks noChangeShapeType="1"/>
            </p:cNvSpPr>
            <p:nvPr/>
          </p:nvSpPr>
          <p:spPr bwMode="auto">
            <a:xfrm>
              <a:off x="3368" y="919"/>
              <a:ext cx="166"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87128"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la tendance de l’électronique front-end</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7A3EBCCA-0C97-4E7B-9671-0C94C4E86DD5}" type="slidenum">
              <a:rPr lang="fr-FR" sz="1200">
                <a:solidFill>
                  <a:schemeClr val="tx1">
                    <a:lumMod val="50000"/>
                    <a:lumOff val="50000"/>
                  </a:schemeClr>
                </a:solidFill>
              </a:rPr>
              <a:pPr algn="r">
                <a:defRPr/>
              </a:pPr>
              <a:t>79</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repeatCount="indefinite" accel="50000" decel="50000" fill="hold" nodeType="withEffect">
                                  <p:stCondLst>
                                    <p:cond delay="0"/>
                                  </p:stCondLst>
                                  <p:childTnLst>
                                    <p:animMotion origin="layout" path="M -0.02709 3.06358E-6 L 2.24431E-7 3.06358E-6 " pathEditMode="relative" rAng="0" ptsTypes="AA">
                                      <p:cBhvr>
                                        <p:cTn id="6" dur="1000" fill="hold"/>
                                        <p:tgtEl>
                                          <p:spTgt spid="319652"/>
                                        </p:tgtEl>
                                        <p:attrNameLst>
                                          <p:attrName>ppt_x</p:attrName>
                                          <p:attrName>ppt_y</p:attrName>
                                        </p:attrNameLst>
                                      </p:cBhvr>
                                      <p:rCtr x="1347" y="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319507"/>
                                        </p:tgtEl>
                                        <p:attrNameLst>
                                          <p:attrName>style.visibility</p:attrName>
                                        </p:attrNameLst>
                                      </p:cBhvr>
                                      <p:to>
                                        <p:strVal val="visible"/>
                                      </p:to>
                                    </p:set>
                                    <p:animEffect transition="in" filter="wipe(left)">
                                      <p:cBhvr>
                                        <p:cTn id="11" dur="500"/>
                                        <p:tgtEl>
                                          <p:spTgt spid="319507"/>
                                        </p:tgtEl>
                                      </p:cBhvr>
                                    </p:animEffect>
                                  </p:childTnLst>
                                </p:cTn>
                              </p:par>
                            </p:childTnLst>
                          </p:cTn>
                        </p:par>
                        <p:par>
                          <p:cTn id="12" fill="hold" nodeType="afterGroup">
                            <p:stCondLst>
                              <p:cond delay="500"/>
                            </p:stCondLst>
                            <p:childTnLst>
                              <p:par>
                                <p:cTn id="13" presetID="16" presetClass="entr" presetSubtype="42" fill="hold" nodeType="afterEffect">
                                  <p:stCondLst>
                                    <p:cond delay="0"/>
                                  </p:stCondLst>
                                  <p:childTnLst>
                                    <p:set>
                                      <p:cBhvr>
                                        <p:cTn id="14" dur="1" fill="hold">
                                          <p:stCondLst>
                                            <p:cond delay="0"/>
                                          </p:stCondLst>
                                        </p:cTn>
                                        <p:tgtEl>
                                          <p:spTgt spid="319519"/>
                                        </p:tgtEl>
                                        <p:attrNameLst>
                                          <p:attrName>style.visibility</p:attrName>
                                        </p:attrNameLst>
                                      </p:cBhvr>
                                      <p:to>
                                        <p:strVal val="visible"/>
                                      </p:to>
                                    </p:set>
                                    <p:animEffect transition="in" filter="barn(outHorizontal)">
                                      <p:cBhvr>
                                        <p:cTn id="15" dur="500"/>
                                        <p:tgtEl>
                                          <p:spTgt spid="319519"/>
                                        </p:tgtEl>
                                      </p:cBhvr>
                                    </p:animEffect>
                                  </p:childTnLst>
                                </p:cTn>
                              </p:par>
                            </p:childTnLst>
                          </p:cTn>
                        </p:par>
                        <p:par>
                          <p:cTn id="16" fill="hold" nodeType="afterGroup">
                            <p:stCondLst>
                              <p:cond delay="1000"/>
                            </p:stCondLst>
                            <p:childTnLst>
                              <p:par>
                                <p:cTn id="17" presetID="16" presetClass="entr" presetSubtype="26" fill="hold" grpId="0" nodeType="afterEffect">
                                  <p:stCondLst>
                                    <p:cond delay="1000"/>
                                  </p:stCondLst>
                                  <p:childTnLst>
                                    <p:set>
                                      <p:cBhvr>
                                        <p:cTn id="18" dur="1" fill="hold">
                                          <p:stCondLst>
                                            <p:cond delay="0"/>
                                          </p:stCondLst>
                                        </p:cTn>
                                        <p:tgtEl>
                                          <p:spTgt spid="319516"/>
                                        </p:tgtEl>
                                        <p:attrNameLst>
                                          <p:attrName>style.visibility</p:attrName>
                                        </p:attrNameLst>
                                      </p:cBhvr>
                                      <p:to>
                                        <p:strVal val="visible"/>
                                      </p:to>
                                    </p:set>
                                    <p:animEffect transition="in" filter="barn(inHorizontal)">
                                      <p:cBhvr>
                                        <p:cTn id="19" dur="500"/>
                                        <p:tgtEl>
                                          <p:spTgt spid="319516"/>
                                        </p:tgtEl>
                                      </p:cBhvr>
                                    </p:animEffect>
                                  </p:childTnLst>
                                </p:cTn>
                              </p:par>
                            </p:childTnLst>
                          </p:cTn>
                        </p:par>
                        <p:par>
                          <p:cTn id="20" fill="hold" nodeType="afterGroup">
                            <p:stCondLst>
                              <p:cond delay="2500"/>
                            </p:stCondLst>
                            <p:childTnLst>
                              <p:par>
                                <p:cTn id="21" presetID="16" presetClass="entr" presetSubtype="26" fill="hold" nodeType="afterEffect">
                                  <p:stCondLst>
                                    <p:cond delay="500"/>
                                  </p:stCondLst>
                                  <p:childTnLst>
                                    <p:set>
                                      <p:cBhvr>
                                        <p:cTn id="22" dur="1" fill="hold">
                                          <p:stCondLst>
                                            <p:cond delay="0"/>
                                          </p:stCondLst>
                                        </p:cTn>
                                        <p:tgtEl>
                                          <p:spTgt spid="319582"/>
                                        </p:tgtEl>
                                        <p:attrNameLst>
                                          <p:attrName>style.visibility</p:attrName>
                                        </p:attrNameLst>
                                      </p:cBhvr>
                                      <p:to>
                                        <p:strVal val="visible"/>
                                      </p:to>
                                    </p:set>
                                    <p:animEffect transition="in" filter="barn(inHorizontal)">
                                      <p:cBhvr>
                                        <p:cTn id="23" dur="1000"/>
                                        <p:tgtEl>
                                          <p:spTgt spid="31958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19594"/>
                                        </p:tgtEl>
                                        <p:attrNameLst>
                                          <p:attrName>style.visibility</p:attrName>
                                        </p:attrNameLst>
                                      </p:cBhvr>
                                      <p:to>
                                        <p:strVal val="visible"/>
                                      </p:to>
                                    </p:set>
                                    <p:animEffect transition="in" filter="barn(inVertical)">
                                      <p:cBhvr>
                                        <p:cTn id="28" dur="500"/>
                                        <p:tgtEl>
                                          <p:spTgt spid="31959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3" presetClass="path" presetSubtype="0" accel="50000" decel="50000" fill="hold" nodeType="clickEffect">
                                  <p:stCondLst>
                                    <p:cond delay="0"/>
                                  </p:stCondLst>
                                  <p:childTnLst>
                                    <p:animMotion origin="layout" path="M 1.75056E-6 3.52601E-6 L 0.13514 3.52601E-6 " pathEditMode="relative" rAng="0" ptsTypes="AA">
                                      <p:cBhvr>
                                        <p:cTn id="32" dur="2000" fill="hold"/>
                                        <p:tgtEl>
                                          <p:spTgt spid="319594"/>
                                        </p:tgtEl>
                                        <p:attrNameLst>
                                          <p:attrName>ppt_x</p:attrName>
                                          <p:attrName>ppt_y</p:attrName>
                                        </p:attrNameLst>
                                      </p:cBhvr>
                                      <p:rCtr x="6749" y="0"/>
                                    </p:animMotion>
                                  </p:childTnLst>
                                </p:cTn>
                              </p:par>
                            </p:childTnLst>
                          </p:cTn>
                        </p:par>
                        <p:par>
                          <p:cTn id="33" fill="hold" nodeType="afterGroup">
                            <p:stCondLst>
                              <p:cond delay="2000"/>
                            </p:stCondLst>
                            <p:childTnLst>
                              <p:par>
                                <p:cTn id="34" presetID="5" presetClass="exit" presetSubtype="10" fill="hold" grpId="1" nodeType="afterEffect">
                                  <p:stCondLst>
                                    <p:cond delay="500"/>
                                  </p:stCondLst>
                                  <p:childTnLst>
                                    <p:animEffect transition="out" filter="checkerboard(across)">
                                      <p:cBhvr>
                                        <p:cTn id="35" dur="500"/>
                                        <p:tgtEl>
                                          <p:spTgt spid="319516"/>
                                        </p:tgtEl>
                                      </p:cBhvr>
                                    </p:animEffect>
                                    <p:set>
                                      <p:cBhvr>
                                        <p:cTn id="36" dur="1" fill="hold">
                                          <p:stCondLst>
                                            <p:cond delay="499"/>
                                          </p:stCondLst>
                                        </p:cTn>
                                        <p:tgtEl>
                                          <p:spTgt spid="319516"/>
                                        </p:tgtEl>
                                        <p:attrNameLst>
                                          <p:attrName>style.visibility</p:attrName>
                                        </p:attrNameLst>
                                      </p:cBhvr>
                                      <p:to>
                                        <p:strVal val="hidden"/>
                                      </p:to>
                                    </p:set>
                                  </p:childTnLst>
                                </p:cTn>
                              </p:par>
                              <p:par>
                                <p:cTn id="37" presetID="5" presetClass="exit" presetSubtype="10" fill="hold" nodeType="withEffect">
                                  <p:stCondLst>
                                    <p:cond delay="500"/>
                                  </p:stCondLst>
                                  <p:childTnLst>
                                    <p:animEffect transition="out" filter="checkerboard(across)">
                                      <p:cBhvr>
                                        <p:cTn id="38" dur="500"/>
                                        <p:tgtEl>
                                          <p:spTgt spid="319582"/>
                                        </p:tgtEl>
                                      </p:cBhvr>
                                    </p:animEffect>
                                    <p:set>
                                      <p:cBhvr>
                                        <p:cTn id="39" dur="1" fill="hold">
                                          <p:stCondLst>
                                            <p:cond delay="499"/>
                                          </p:stCondLst>
                                        </p:cTn>
                                        <p:tgtEl>
                                          <p:spTgt spid="319582"/>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319515"/>
                                        </p:tgtEl>
                                        <p:attrNameLst>
                                          <p:attrName>style.visibility</p:attrName>
                                        </p:attrNameLst>
                                      </p:cBhvr>
                                      <p:to>
                                        <p:strVal val="visible"/>
                                      </p:to>
                                    </p:set>
                                    <p:animEffect transition="in" filter="barn(inHorizontal)">
                                      <p:cBhvr>
                                        <p:cTn id="44" dur="500"/>
                                        <p:tgtEl>
                                          <p:spTgt spid="319515"/>
                                        </p:tgtEl>
                                      </p:cBhvr>
                                    </p:animEffect>
                                  </p:childTnLst>
                                </p:cTn>
                              </p:par>
                            </p:childTnLst>
                          </p:cTn>
                        </p:par>
                        <p:par>
                          <p:cTn id="45" fill="hold" nodeType="afterGroup">
                            <p:stCondLst>
                              <p:cond delay="500"/>
                            </p:stCondLst>
                            <p:childTnLst>
                              <p:par>
                                <p:cTn id="46" presetID="16" presetClass="entr" presetSubtype="26" fill="hold" nodeType="afterEffect">
                                  <p:stCondLst>
                                    <p:cond delay="0"/>
                                  </p:stCondLst>
                                  <p:childTnLst>
                                    <p:set>
                                      <p:cBhvr>
                                        <p:cTn id="47" dur="1" fill="hold">
                                          <p:stCondLst>
                                            <p:cond delay="0"/>
                                          </p:stCondLst>
                                        </p:cTn>
                                        <p:tgtEl>
                                          <p:spTgt spid="319608"/>
                                        </p:tgtEl>
                                        <p:attrNameLst>
                                          <p:attrName>style.visibility</p:attrName>
                                        </p:attrNameLst>
                                      </p:cBhvr>
                                      <p:to>
                                        <p:strVal val="visible"/>
                                      </p:to>
                                    </p:set>
                                    <p:animEffect transition="in" filter="barn(inHorizontal)">
                                      <p:cBhvr>
                                        <p:cTn id="48" dur="500"/>
                                        <p:tgtEl>
                                          <p:spTgt spid="319608"/>
                                        </p:tgtEl>
                                      </p:cBhvr>
                                    </p:animEffect>
                                  </p:childTnLst>
                                </p:cTn>
                              </p:par>
                            </p:childTnLst>
                          </p:cTn>
                        </p:par>
                        <p:par>
                          <p:cTn id="49" fill="hold" nodeType="afterGroup">
                            <p:stCondLst>
                              <p:cond delay="1000"/>
                            </p:stCondLst>
                            <p:childTnLst>
                              <p:par>
                                <p:cTn id="50" presetID="16" presetClass="entr" presetSubtype="21" fill="hold" nodeType="afterEffect">
                                  <p:stCondLst>
                                    <p:cond delay="0"/>
                                  </p:stCondLst>
                                  <p:childTnLst>
                                    <p:set>
                                      <p:cBhvr>
                                        <p:cTn id="51" dur="1" fill="hold">
                                          <p:stCondLst>
                                            <p:cond delay="0"/>
                                          </p:stCondLst>
                                        </p:cTn>
                                        <p:tgtEl>
                                          <p:spTgt spid="319620"/>
                                        </p:tgtEl>
                                        <p:attrNameLst>
                                          <p:attrName>style.visibility</p:attrName>
                                        </p:attrNameLst>
                                      </p:cBhvr>
                                      <p:to>
                                        <p:strVal val="visible"/>
                                      </p:to>
                                    </p:set>
                                    <p:animEffect transition="in" filter="barn(inVertical)">
                                      <p:cBhvr>
                                        <p:cTn id="52" dur="500"/>
                                        <p:tgtEl>
                                          <p:spTgt spid="319620"/>
                                        </p:tgtEl>
                                      </p:cBhvr>
                                    </p:animEffect>
                                  </p:childTnLst>
                                </p:cTn>
                              </p:par>
                            </p:childTnLst>
                          </p:cTn>
                        </p:par>
                        <p:par>
                          <p:cTn id="53" fill="hold" nodeType="afterGroup">
                            <p:stCondLst>
                              <p:cond delay="1500"/>
                            </p:stCondLst>
                            <p:childTnLst>
                              <p:par>
                                <p:cTn id="54" presetID="63" presetClass="path" presetSubtype="0" accel="50000" decel="50000" fill="hold" nodeType="afterEffect">
                                  <p:stCondLst>
                                    <p:cond delay="0"/>
                                  </p:stCondLst>
                                  <p:childTnLst>
                                    <p:animMotion origin="layout" path="M 1.75056E-6 3.52601E-6 L 0.13514 3.52601E-6 " pathEditMode="relative" rAng="0" ptsTypes="AA">
                                      <p:cBhvr>
                                        <p:cTn id="55" dur="1000" fill="hold"/>
                                        <p:tgtEl>
                                          <p:spTgt spid="319620"/>
                                        </p:tgtEl>
                                        <p:attrNameLst>
                                          <p:attrName>ppt_x</p:attrName>
                                          <p:attrName>ppt_y</p:attrName>
                                        </p:attrNameLst>
                                      </p:cBhvr>
                                      <p:rCtr x="6749" y="0"/>
                                    </p:animMotion>
                                  </p:childTnLst>
                                </p:cTn>
                              </p:par>
                            </p:childTnLst>
                          </p:cTn>
                        </p:par>
                        <p:par>
                          <p:cTn id="56" fill="hold" nodeType="afterGroup">
                            <p:stCondLst>
                              <p:cond delay="2500"/>
                            </p:stCondLst>
                            <p:childTnLst>
                              <p:par>
                                <p:cTn id="57" presetID="5" presetClass="exit" presetSubtype="10" fill="hold" grpId="1" nodeType="afterEffect">
                                  <p:stCondLst>
                                    <p:cond delay="500"/>
                                  </p:stCondLst>
                                  <p:childTnLst>
                                    <p:animEffect transition="out" filter="checkerboard(across)">
                                      <p:cBhvr>
                                        <p:cTn id="58" dur="500"/>
                                        <p:tgtEl>
                                          <p:spTgt spid="319515"/>
                                        </p:tgtEl>
                                      </p:cBhvr>
                                    </p:animEffect>
                                    <p:set>
                                      <p:cBhvr>
                                        <p:cTn id="59" dur="1" fill="hold">
                                          <p:stCondLst>
                                            <p:cond delay="499"/>
                                          </p:stCondLst>
                                        </p:cTn>
                                        <p:tgtEl>
                                          <p:spTgt spid="319515"/>
                                        </p:tgtEl>
                                        <p:attrNameLst>
                                          <p:attrName>style.visibility</p:attrName>
                                        </p:attrNameLst>
                                      </p:cBhvr>
                                      <p:to>
                                        <p:strVal val="hidden"/>
                                      </p:to>
                                    </p:set>
                                  </p:childTnLst>
                                </p:cTn>
                              </p:par>
                              <p:par>
                                <p:cTn id="60" presetID="5" presetClass="exit" presetSubtype="10" fill="hold" nodeType="withEffect">
                                  <p:stCondLst>
                                    <p:cond delay="500"/>
                                  </p:stCondLst>
                                  <p:childTnLst>
                                    <p:animEffect transition="out" filter="checkerboard(across)">
                                      <p:cBhvr>
                                        <p:cTn id="61" dur="500"/>
                                        <p:tgtEl>
                                          <p:spTgt spid="319608"/>
                                        </p:tgtEl>
                                      </p:cBhvr>
                                    </p:animEffect>
                                    <p:set>
                                      <p:cBhvr>
                                        <p:cTn id="62" dur="1" fill="hold">
                                          <p:stCondLst>
                                            <p:cond delay="499"/>
                                          </p:stCondLst>
                                        </p:cTn>
                                        <p:tgtEl>
                                          <p:spTgt spid="319608"/>
                                        </p:tgtEl>
                                        <p:attrNameLst>
                                          <p:attrName>style.visibility</p:attrName>
                                        </p:attrNameLst>
                                      </p:cBhvr>
                                      <p:to>
                                        <p:strVal val="hidden"/>
                                      </p:to>
                                    </p:set>
                                  </p:childTnLst>
                                </p:cTn>
                              </p:par>
                            </p:childTnLst>
                          </p:cTn>
                        </p:par>
                        <p:par>
                          <p:cTn id="63" fill="hold" nodeType="afterGroup">
                            <p:stCondLst>
                              <p:cond delay="3500"/>
                            </p:stCondLst>
                            <p:childTnLst>
                              <p:par>
                                <p:cTn id="64" presetID="16" presetClass="entr" presetSubtype="26" fill="hold" grpId="0" nodeType="afterEffect">
                                  <p:stCondLst>
                                    <p:cond delay="0"/>
                                  </p:stCondLst>
                                  <p:childTnLst>
                                    <p:set>
                                      <p:cBhvr>
                                        <p:cTn id="65" dur="1" fill="hold">
                                          <p:stCondLst>
                                            <p:cond delay="0"/>
                                          </p:stCondLst>
                                        </p:cTn>
                                        <p:tgtEl>
                                          <p:spTgt spid="319517"/>
                                        </p:tgtEl>
                                        <p:attrNameLst>
                                          <p:attrName>style.visibility</p:attrName>
                                        </p:attrNameLst>
                                      </p:cBhvr>
                                      <p:to>
                                        <p:strVal val="visible"/>
                                      </p:to>
                                    </p:set>
                                    <p:animEffect transition="in" filter="barn(inHorizontal)">
                                      <p:cBhvr>
                                        <p:cTn id="66" dur="500"/>
                                        <p:tgtEl>
                                          <p:spTgt spid="319517"/>
                                        </p:tgtEl>
                                      </p:cBhvr>
                                    </p:animEffect>
                                  </p:childTnLst>
                                </p:cTn>
                              </p:par>
                            </p:childTnLst>
                          </p:cTn>
                        </p:par>
                        <p:par>
                          <p:cTn id="67" fill="hold" nodeType="afterGroup">
                            <p:stCondLst>
                              <p:cond delay="4000"/>
                            </p:stCondLst>
                            <p:childTnLst>
                              <p:par>
                                <p:cTn id="68" presetID="16" presetClass="entr" presetSubtype="26" fill="hold" nodeType="afterEffect">
                                  <p:stCondLst>
                                    <p:cond delay="0"/>
                                  </p:stCondLst>
                                  <p:childTnLst>
                                    <p:set>
                                      <p:cBhvr>
                                        <p:cTn id="69" dur="1" fill="hold">
                                          <p:stCondLst>
                                            <p:cond delay="0"/>
                                          </p:stCondLst>
                                        </p:cTn>
                                        <p:tgtEl>
                                          <p:spTgt spid="319634"/>
                                        </p:tgtEl>
                                        <p:attrNameLst>
                                          <p:attrName>style.visibility</p:attrName>
                                        </p:attrNameLst>
                                      </p:cBhvr>
                                      <p:to>
                                        <p:strVal val="visible"/>
                                      </p:to>
                                    </p:set>
                                    <p:animEffect transition="in" filter="barn(inHorizontal)">
                                      <p:cBhvr>
                                        <p:cTn id="70" dur="1000"/>
                                        <p:tgtEl>
                                          <p:spTgt spid="319634"/>
                                        </p:tgtEl>
                                      </p:cBhvr>
                                    </p:animEffect>
                                  </p:childTnLst>
                                </p:cTn>
                              </p:par>
                            </p:childTnLst>
                          </p:cTn>
                        </p:par>
                        <p:par>
                          <p:cTn id="71" fill="hold" nodeType="afterGroup">
                            <p:stCondLst>
                              <p:cond delay="5000"/>
                            </p:stCondLst>
                            <p:childTnLst>
                              <p:par>
                                <p:cTn id="72" presetID="16" presetClass="entr" presetSubtype="21" fill="hold" nodeType="afterEffect">
                                  <p:stCondLst>
                                    <p:cond delay="0"/>
                                  </p:stCondLst>
                                  <p:childTnLst>
                                    <p:set>
                                      <p:cBhvr>
                                        <p:cTn id="73" dur="1" fill="hold">
                                          <p:stCondLst>
                                            <p:cond delay="0"/>
                                          </p:stCondLst>
                                        </p:cTn>
                                        <p:tgtEl>
                                          <p:spTgt spid="319646"/>
                                        </p:tgtEl>
                                        <p:attrNameLst>
                                          <p:attrName>style.visibility</p:attrName>
                                        </p:attrNameLst>
                                      </p:cBhvr>
                                      <p:to>
                                        <p:strVal val="visible"/>
                                      </p:to>
                                    </p:set>
                                    <p:animEffect transition="in" filter="barn(inVertical)">
                                      <p:cBhvr>
                                        <p:cTn id="74" dur="500"/>
                                        <p:tgtEl>
                                          <p:spTgt spid="319646"/>
                                        </p:tgtEl>
                                      </p:cBhvr>
                                    </p:animEffect>
                                  </p:childTnLst>
                                </p:cTn>
                              </p:par>
                            </p:childTnLst>
                          </p:cTn>
                        </p:par>
                        <p:par>
                          <p:cTn id="75" fill="hold" nodeType="afterGroup">
                            <p:stCondLst>
                              <p:cond delay="5500"/>
                            </p:stCondLst>
                            <p:childTnLst>
                              <p:par>
                                <p:cTn id="76" presetID="63" presetClass="path" presetSubtype="0" accel="50000" decel="50000" fill="hold" nodeType="afterEffect">
                                  <p:stCondLst>
                                    <p:cond delay="0"/>
                                  </p:stCondLst>
                                  <p:childTnLst>
                                    <p:animMotion origin="layout" path="M 1.75056E-6 3.52601E-6 L 0.13514 3.52601E-6 " pathEditMode="relative" rAng="0" ptsTypes="AA">
                                      <p:cBhvr>
                                        <p:cTn id="77" dur="1000" fill="hold"/>
                                        <p:tgtEl>
                                          <p:spTgt spid="319646"/>
                                        </p:tgtEl>
                                        <p:attrNameLst>
                                          <p:attrName>ppt_x</p:attrName>
                                          <p:attrName>ppt_y</p:attrName>
                                        </p:attrNameLst>
                                      </p:cBhvr>
                                      <p:rCtr x="6749" y="0"/>
                                    </p:animMotion>
                                  </p:childTnLst>
                                </p:cTn>
                              </p:par>
                            </p:childTnLst>
                          </p:cTn>
                        </p:par>
                        <p:par>
                          <p:cTn id="78" fill="hold" nodeType="afterGroup">
                            <p:stCondLst>
                              <p:cond delay="6500"/>
                            </p:stCondLst>
                            <p:childTnLst>
                              <p:par>
                                <p:cTn id="79" presetID="5" presetClass="exit" presetSubtype="10" fill="hold" grpId="1" nodeType="afterEffect">
                                  <p:stCondLst>
                                    <p:cond delay="500"/>
                                  </p:stCondLst>
                                  <p:childTnLst>
                                    <p:animEffect transition="out" filter="checkerboard(across)">
                                      <p:cBhvr>
                                        <p:cTn id="80" dur="500"/>
                                        <p:tgtEl>
                                          <p:spTgt spid="319517"/>
                                        </p:tgtEl>
                                      </p:cBhvr>
                                    </p:animEffect>
                                    <p:set>
                                      <p:cBhvr>
                                        <p:cTn id="81" dur="1" fill="hold">
                                          <p:stCondLst>
                                            <p:cond delay="499"/>
                                          </p:stCondLst>
                                        </p:cTn>
                                        <p:tgtEl>
                                          <p:spTgt spid="319517"/>
                                        </p:tgtEl>
                                        <p:attrNameLst>
                                          <p:attrName>style.visibility</p:attrName>
                                        </p:attrNameLst>
                                      </p:cBhvr>
                                      <p:to>
                                        <p:strVal val="hidden"/>
                                      </p:to>
                                    </p:set>
                                  </p:childTnLst>
                                </p:cTn>
                              </p:par>
                              <p:par>
                                <p:cTn id="82" presetID="5" presetClass="exit" presetSubtype="10" fill="hold" nodeType="withEffect">
                                  <p:stCondLst>
                                    <p:cond delay="500"/>
                                  </p:stCondLst>
                                  <p:childTnLst>
                                    <p:animEffect transition="out" filter="checkerboard(across)">
                                      <p:cBhvr>
                                        <p:cTn id="83" dur="500"/>
                                        <p:tgtEl>
                                          <p:spTgt spid="319634"/>
                                        </p:tgtEl>
                                      </p:cBhvr>
                                    </p:animEffect>
                                    <p:set>
                                      <p:cBhvr>
                                        <p:cTn id="84" dur="1" fill="hold">
                                          <p:stCondLst>
                                            <p:cond delay="499"/>
                                          </p:stCondLst>
                                        </p:cTn>
                                        <p:tgtEl>
                                          <p:spTgt spid="319634"/>
                                        </p:tgtEl>
                                        <p:attrNameLst>
                                          <p:attrName>style.visibility</p:attrName>
                                        </p:attrNameLst>
                                      </p:cBhvr>
                                      <p:to>
                                        <p:strVal val="hidden"/>
                                      </p:to>
                                    </p:set>
                                  </p:childTnLst>
                                </p:cTn>
                              </p:par>
                            </p:childTnLst>
                          </p:cTn>
                        </p:par>
                        <p:par>
                          <p:cTn id="85" fill="hold" nodeType="afterGroup">
                            <p:stCondLst>
                              <p:cond delay="7500"/>
                            </p:stCondLst>
                            <p:childTnLst>
                              <p:par>
                                <p:cTn id="86" presetID="16" presetClass="entr" presetSubtype="26" fill="hold" grpId="0" nodeType="afterEffect">
                                  <p:stCondLst>
                                    <p:cond delay="0"/>
                                  </p:stCondLst>
                                  <p:childTnLst>
                                    <p:set>
                                      <p:cBhvr>
                                        <p:cTn id="87" dur="1" fill="hold">
                                          <p:stCondLst>
                                            <p:cond delay="0"/>
                                          </p:stCondLst>
                                        </p:cTn>
                                        <p:tgtEl>
                                          <p:spTgt spid="319518"/>
                                        </p:tgtEl>
                                        <p:attrNameLst>
                                          <p:attrName>style.visibility</p:attrName>
                                        </p:attrNameLst>
                                      </p:cBhvr>
                                      <p:to>
                                        <p:strVal val="visible"/>
                                      </p:to>
                                    </p:set>
                                    <p:animEffect transition="in" filter="barn(inHorizontal)">
                                      <p:cBhvr>
                                        <p:cTn id="88" dur="500"/>
                                        <p:tgtEl>
                                          <p:spTgt spid="319518"/>
                                        </p:tgtEl>
                                      </p:cBhvr>
                                    </p:animEffect>
                                  </p:childTnLst>
                                </p:cTn>
                              </p:par>
                            </p:childTnLst>
                          </p:cTn>
                        </p:par>
                        <p:par>
                          <p:cTn id="89" fill="hold" nodeType="afterGroup">
                            <p:stCondLst>
                              <p:cond delay="8000"/>
                            </p:stCondLst>
                            <p:childTnLst>
                              <p:par>
                                <p:cTn id="90" presetID="16" presetClass="entr" presetSubtype="26" fill="hold" nodeType="afterEffect">
                                  <p:stCondLst>
                                    <p:cond delay="0"/>
                                  </p:stCondLst>
                                  <p:childTnLst>
                                    <p:set>
                                      <p:cBhvr>
                                        <p:cTn id="91" dur="1" fill="hold">
                                          <p:stCondLst>
                                            <p:cond delay="0"/>
                                          </p:stCondLst>
                                        </p:cTn>
                                        <p:tgtEl>
                                          <p:spTgt spid="319556"/>
                                        </p:tgtEl>
                                        <p:attrNameLst>
                                          <p:attrName>style.visibility</p:attrName>
                                        </p:attrNameLst>
                                      </p:cBhvr>
                                      <p:to>
                                        <p:strVal val="visible"/>
                                      </p:to>
                                    </p:set>
                                    <p:animEffect transition="in" filter="barn(inHorizontal)">
                                      <p:cBhvr>
                                        <p:cTn id="92" dur="1000"/>
                                        <p:tgtEl>
                                          <p:spTgt spid="319556"/>
                                        </p:tgtEl>
                                      </p:cBhvr>
                                    </p:animEffect>
                                  </p:childTnLst>
                                </p:cTn>
                              </p:par>
                            </p:childTnLst>
                          </p:cTn>
                        </p:par>
                        <p:par>
                          <p:cTn id="93" fill="hold" nodeType="afterGroup">
                            <p:stCondLst>
                              <p:cond delay="9000"/>
                            </p:stCondLst>
                            <p:childTnLst>
                              <p:par>
                                <p:cTn id="94" presetID="16" presetClass="entr" presetSubtype="21" fill="hold" nodeType="afterEffect">
                                  <p:stCondLst>
                                    <p:cond delay="0"/>
                                  </p:stCondLst>
                                  <p:childTnLst>
                                    <p:set>
                                      <p:cBhvr>
                                        <p:cTn id="95" dur="1" fill="hold">
                                          <p:stCondLst>
                                            <p:cond delay="0"/>
                                          </p:stCondLst>
                                        </p:cTn>
                                        <p:tgtEl>
                                          <p:spTgt spid="319568"/>
                                        </p:tgtEl>
                                        <p:attrNameLst>
                                          <p:attrName>style.visibility</p:attrName>
                                        </p:attrNameLst>
                                      </p:cBhvr>
                                      <p:to>
                                        <p:strVal val="visible"/>
                                      </p:to>
                                    </p:set>
                                    <p:animEffect transition="in" filter="barn(inVertical)">
                                      <p:cBhvr>
                                        <p:cTn id="96" dur="500"/>
                                        <p:tgtEl>
                                          <p:spTgt spid="319568"/>
                                        </p:tgtEl>
                                      </p:cBhvr>
                                    </p:animEffect>
                                  </p:childTnLst>
                                </p:cTn>
                              </p:par>
                            </p:childTnLst>
                          </p:cTn>
                        </p:par>
                        <p:par>
                          <p:cTn id="97" fill="hold" nodeType="afterGroup">
                            <p:stCondLst>
                              <p:cond delay="9500"/>
                            </p:stCondLst>
                            <p:childTnLst>
                              <p:par>
                                <p:cTn id="98" presetID="63" presetClass="path" presetSubtype="0" accel="50000" decel="50000" fill="hold" nodeType="afterEffect">
                                  <p:stCondLst>
                                    <p:cond delay="0"/>
                                  </p:stCondLst>
                                  <p:childTnLst>
                                    <p:animMotion origin="layout" path="M 1.79487E-6 3.7037E-6 L 0.13509 3.7037E-6 " pathEditMode="relative" rAng="0" ptsTypes="AA">
                                      <p:cBhvr>
                                        <p:cTn id="99" dur="1000" fill="hold"/>
                                        <p:tgtEl>
                                          <p:spTgt spid="319568"/>
                                        </p:tgtEl>
                                        <p:attrNameLst>
                                          <p:attrName>ppt_x</p:attrName>
                                          <p:attrName>ppt_y</p:attrName>
                                        </p:attrNameLst>
                                      </p:cBhvr>
                                      <p:rCtr x="6747" y="0"/>
                                    </p:animMotion>
                                  </p:childTnLst>
                                </p:cTn>
                              </p:par>
                            </p:childTnLst>
                          </p:cTn>
                        </p:par>
                        <p:par>
                          <p:cTn id="100" fill="hold" nodeType="afterGroup">
                            <p:stCondLst>
                              <p:cond delay="10500"/>
                            </p:stCondLst>
                            <p:childTnLst>
                              <p:par>
                                <p:cTn id="101" presetID="5" presetClass="exit" presetSubtype="10" fill="hold" grpId="1" nodeType="afterEffect">
                                  <p:stCondLst>
                                    <p:cond delay="500"/>
                                  </p:stCondLst>
                                  <p:childTnLst>
                                    <p:animEffect transition="out" filter="checkerboard(across)">
                                      <p:cBhvr>
                                        <p:cTn id="102" dur="500"/>
                                        <p:tgtEl>
                                          <p:spTgt spid="319518"/>
                                        </p:tgtEl>
                                      </p:cBhvr>
                                    </p:animEffect>
                                    <p:set>
                                      <p:cBhvr>
                                        <p:cTn id="103" dur="1" fill="hold">
                                          <p:stCondLst>
                                            <p:cond delay="499"/>
                                          </p:stCondLst>
                                        </p:cTn>
                                        <p:tgtEl>
                                          <p:spTgt spid="319518"/>
                                        </p:tgtEl>
                                        <p:attrNameLst>
                                          <p:attrName>style.visibility</p:attrName>
                                        </p:attrNameLst>
                                      </p:cBhvr>
                                      <p:to>
                                        <p:strVal val="hidden"/>
                                      </p:to>
                                    </p:set>
                                  </p:childTnLst>
                                </p:cTn>
                              </p:par>
                              <p:par>
                                <p:cTn id="104" presetID="5" presetClass="exit" presetSubtype="10" fill="hold" nodeType="withEffect">
                                  <p:stCondLst>
                                    <p:cond delay="500"/>
                                  </p:stCondLst>
                                  <p:childTnLst>
                                    <p:animEffect transition="out" filter="checkerboard(across)">
                                      <p:cBhvr>
                                        <p:cTn id="105" dur="500"/>
                                        <p:tgtEl>
                                          <p:spTgt spid="319556"/>
                                        </p:tgtEl>
                                      </p:cBhvr>
                                    </p:animEffect>
                                    <p:set>
                                      <p:cBhvr>
                                        <p:cTn id="106" dur="1" fill="hold">
                                          <p:stCondLst>
                                            <p:cond delay="499"/>
                                          </p:stCondLst>
                                        </p:cTn>
                                        <p:tgtEl>
                                          <p:spTgt spid="319556"/>
                                        </p:tgtEl>
                                        <p:attrNameLst>
                                          <p:attrName>style.visibility</p:attrName>
                                        </p:attrNameLst>
                                      </p:cBhvr>
                                      <p:to>
                                        <p:strVal val="hidden"/>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49" presetClass="path" presetSubtype="0" accel="50000" decel="50000" fill="hold" nodeType="clickEffect">
                                  <p:stCondLst>
                                    <p:cond delay="0"/>
                                  </p:stCondLst>
                                  <p:childTnLst>
                                    <p:animMotion origin="layout" path="M 0.1351 7.40741E-7 L 0.23638 0.09792 " pathEditMode="relative" rAng="0" ptsTypes="AA">
                                      <p:cBhvr>
                                        <p:cTn id="110" dur="2000" fill="hold"/>
                                        <p:tgtEl>
                                          <p:spTgt spid="319620"/>
                                        </p:tgtEl>
                                        <p:attrNameLst>
                                          <p:attrName>ppt_x</p:attrName>
                                          <p:attrName>ppt_y</p:attrName>
                                        </p:attrNameLst>
                                      </p:cBhvr>
                                      <p:rCtr x="5064" y="4884"/>
                                    </p:animMotion>
                                  </p:childTnLst>
                                </p:cTn>
                              </p:par>
                            </p:childTnLst>
                          </p:cTn>
                        </p:par>
                        <p:par>
                          <p:cTn id="111" fill="hold" nodeType="afterGroup">
                            <p:stCondLst>
                              <p:cond delay="2000"/>
                            </p:stCondLst>
                            <p:childTnLst>
                              <p:par>
                                <p:cTn id="112" presetID="5" presetClass="exit" presetSubtype="10" fill="hold" nodeType="afterEffect">
                                  <p:stCondLst>
                                    <p:cond delay="500"/>
                                  </p:stCondLst>
                                  <p:childTnLst>
                                    <p:animEffect transition="out" filter="checkerboard(across)">
                                      <p:cBhvr>
                                        <p:cTn id="113" dur="500"/>
                                        <p:tgtEl>
                                          <p:spTgt spid="319620"/>
                                        </p:tgtEl>
                                      </p:cBhvr>
                                    </p:animEffect>
                                    <p:set>
                                      <p:cBhvr>
                                        <p:cTn id="114" dur="1" fill="hold">
                                          <p:stCondLst>
                                            <p:cond delay="499"/>
                                          </p:stCondLst>
                                        </p:cTn>
                                        <p:tgtEl>
                                          <p:spTgt spid="319620"/>
                                        </p:tgtEl>
                                        <p:attrNameLst>
                                          <p:attrName>style.visibility</p:attrName>
                                        </p:attrNameLst>
                                      </p:cBhvr>
                                      <p:to>
                                        <p:strVal val="hidden"/>
                                      </p:to>
                                    </p:set>
                                  </p:childTnLst>
                                </p:cTn>
                              </p:par>
                            </p:childTnLst>
                          </p:cTn>
                        </p:par>
                        <p:par>
                          <p:cTn id="115" fill="hold" nodeType="afterGroup">
                            <p:stCondLst>
                              <p:cond delay="3000"/>
                            </p:stCondLst>
                            <p:childTnLst>
                              <p:par>
                                <p:cTn id="116" presetID="63" presetClass="path" presetSubtype="0" accel="50000" decel="50000" fill="hold" nodeType="afterEffect">
                                  <p:stCondLst>
                                    <p:cond delay="0"/>
                                  </p:stCondLst>
                                  <p:childTnLst>
                                    <p:animMotion origin="layout" path="M 0.13509 3.7037E-6 L 0.23894 3.7037E-6 " pathEditMode="relative" rAng="0" ptsTypes="AA">
                                      <p:cBhvr>
                                        <p:cTn id="117" dur="1000" fill="hold"/>
                                        <p:tgtEl>
                                          <p:spTgt spid="319568"/>
                                        </p:tgtEl>
                                        <p:attrNameLst>
                                          <p:attrName>ppt_x</p:attrName>
                                          <p:attrName>ppt_y</p:attrName>
                                        </p:attrNameLst>
                                      </p:cBhvr>
                                      <p:rCtr x="5192" y="0"/>
                                    </p:animMotion>
                                  </p:childTnLst>
                                </p:cTn>
                              </p:par>
                            </p:childTnLst>
                          </p:cTn>
                        </p:par>
                        <p:par>
                          <p:cTn id="118" fill="hold" nodeType="afterGroup">
                            <p:stCondLst>
                              <p:cond delay="4000"/>
                            </p:stCondLst>
                            <p:childTnLst>
                              <p:par>
                                <p:cTn id="119" presetID="5" presetClass="exit" presetSubtype="10" fill="hold" nodeType="afterEffect">
                                  <p:stCondLst>
                                    <p:cond delay="500"/>
                                  </p:stCondLst>
                                  <p:childTnLst>
                                    <p:animEffect transition="out" filter="checkerboard(across)">
                                      <p:cBhvr>
                                        <p:cTn id="120" dur="500"/>
                                        <p:tgtEl>
                                          <p:spTgt spid="319568"/>
                                        </p:tgtEl>
                                      </p:cBhvr>
                                    </p:animEffect>
                                    <p:set>
                                      <p:cBhvr>
                                        <p:cTn id="121" dur="1" fill="hold">
                                          <p:stCondLst>
                                            <p:cond delay="499"/>
                                          </p:stCondLst>
                                        </p:cTn>
                                        <p:tgtEl>
                                          <p:spTgt spid="319568"/>
                                        </p:tgtEl>
                                        <p:attrNameLst>
                                          <p:attrName>style.visibility</p:attrName>
                                        </p:attrNameLst>
                                      </p:cBhvr>
                                      <p:to>
                                        <p:strVal val="hidden"/>
                                      </p:to>
                                    </p:set>
                                  </p:childTnLst>
                                </p:cTn>
                              </p:par>
                            </p:childTnLst>
                          </p:cTn>
                        </p:par>
                        <p:par>
                          <p:cTn id="122" fill="hold" nodeType="afterGroup">
                            <p:stCondLst>
                              <p:cond delay="5000"/>
                            </p:stCondLst>
                            <p:childTnLst>
                              <p:par>
                                <p:cTn id="123" presetID="63" presetClass="path" presetSubtype="0" accel="50000" decel="50000" fill="hold" nodeType="afterEffect">
                                  <p:stCondLst>
                                    <p:cond delay="0"/>
                                  </p:stCondLst>
                                  <p:childTnLst>
                                    <p:animMotion origin="layout" path="M 0.1351 2.22222E-6 L 0.23638 2.22222E-6 " pathEditMode="relative" rAng="0" ptsTypes="AA">
                                      <p:cBhvr>
                                        <p:cTn id="124" dur="1000" fill="hold"/>
                                        <p:tgtEl>
                                          <p:spTgt spid="319594"/>
                                        </p:tgtEl>
                                        <p:attrNameLst>
                                          <p:attrName>ppt_x</p:attrName>
                                          <p:attrName>ppt_y</p:attrName>
                                        </p:attrNameLst>
                                      </p:cBhvr>
                                      <p:rCtr x="5064" y="0"/>
                                    </p:animMotion>
                                  </p:childTnLst>
                                </p:cTn>
                              </p:par>
                            </p:childTnLst>
                          </p:cTn>
                        </p:par>
                        <p:par>
                          <p:cTn id="125" fill="hold" nodeType="afterGroup">
                            <p:stCondLst>
                              <p:cond delay="6000"/>
                            </p:stCondLst>
                            <p:childTnLst>
                              <p:par>
                                <p:cTn id="126" presetID="5" presetClass="exit" presetSubtype="10" fill="hold" nodeType="afterEffect">
                                  <p:stCondLst>
                                    <p:cond delay="500"/>
                                  </p:stCondLst>
                                  <p:childTnLst>
                                    <p:animEffect transition="out" filter="checkerboard(across)">
                                      <p:cBhvr>
                                        <p:cTn id="127" dur="500"/>
                                        <p:tgtEl>
                                          <p:spTgt spid="319594"/>
                                        </p:tgtEl>
                                      </p:cBhvr>
                                    </p:animEffect>
                                    <p:set>
                                      <p:cBhvr>
                                        <p:cTn id="128" dur="1" fill="hold">
                                          <p:stCondLst>
                                            <p:cond delay="499"/>
                                          </p:stCondLst>
                                        </p:cTn>
                                        <p:tgtEl>
                                          <p:spTgt spid="319594"/>
                                        </p:tgtEl>
                                        <p:attrNameLst>
                                          <p:attrName>style.visibility</p:attrName>
                                        </p:attrNameLst>
                                      </p:cBhvr>
                                      <p:to>
                                        <p:strVal val="hidden"/>
                                      </p:to>
                                    </p:set>
                                  </p:childTnLst>
                                </p:cTn>
                              </p:par>
                            </p:childTnLst>
                          </p:cTn>
                        </p:par>
                        <p:par>
                          <p:cTn id="129" fill="hold" nodeType="afterGroup">
                            <p:stCondLst>
                              <p:cond delay="7000"/>
                            </p:stCondLst>
                            <p:childTnLst>
                              <p:par>
                                <p:cTn id="130" presetID="63" presetClass="path" presetSubtype="0" accel="50000" decel="50000" fill="hold" nodeType="afterEffect">
                                  <p:stCondLst>
                                    <p:cond delay="0"/>
                                  </p:stCondLst>
                                  <p:childTnLst>
                                    <p:animMotion origin="layout" path="M 0.1351 1.85185E-6 L 0.24279 1.85185E-6 " pathEditMode="relative" rAng="0" ptsTypes="AA">
                                      <p:cBhvr>
                                        <p:cTn id="131" dur="1000" fill="hold"/>
                                        <p:tgtEl>
                                          <p:spTgt spid="319646"/>
                                        </p:tgtEl>
                                        <p:attrNameLst>
                                          <p:attrName>ppt_x</p:attrName>
                                          <p:attrName>ppt_y</p:attrName>
                                        </p:attrNameLst>
                                      </p:cBhvr>
                                      <p:rCtr x="5385" y="0"/>
                                    </p:animMotion>
                                  </p:childTnLst>
                                </p:cTn>
                              </p:par>
                            </p:childTnLst>
                          </p:cTn>
                        </p:par>
                        <p:par>
                          <p:cTn id="132" fill="hold" nodeType="afterGroup">
                            <p:stCondLst>
                              <p:cond delay="8000"/>
                            </p:stCondLst>
                            <p:childTnLst>
                              <p:par>
                                <p:cTn id="133" presetID="5" presetClass="exit" presetSubtype="10" fill="hold" nodeType="afterEffect">
                                  <p:stCondLst>
                                    <p:cond delay="500"/>
                                  </p:stCondLst>
                                  <p:childTnLst>
                                    <p:animEffect transition="out" filter="checkerboard(across)">
                                      <p:cBhvr>
                                        <p:cTn id="134" dur="500"/>
                                        <p:tgtEl>
                                          <p:spTgt spid="319646"/>
                                        </p:tgtEl>
                                      </p:cBhvr>
                                    </p:animEffect>
                                    <p:set>
                                      <p:cBhvr>
                                        <p:cTn id="135" dur="1" fill="hold">
                                          <p:stCondLst>
                                            <p:cond delay="499"/>
                                          </p:stCondLst>
                                        </p:cTn>
                                        <p:tgtEl>
                                          <p:spTgt spid="3196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515" grpId="0" animBg="1"/>
      <p:bldP spid="319515" grpId="1" animBg="1"/>
      <p:bldP spid="319516" grpId="0" animBg="1"/>
      <p:bldP spid="319516" grpId="1" animBg="1"/>
      <p:bldP spid="319517" grpId="0" animBg="1"/>
      <p:bldP spid="319517" grpId="1" animBg="1"/>
      <p:bldP spid="319518" grpId="0" animBg="1"/>
      <p:bldP spid="3195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fld id="{7F26E967-83CA-4E6B-845F-B1C262DC046A}" type="slidenum">
              <a:rPr lang="fr-FR" sz="1200" smtClean="0">
                <a:solidFill>
                  <a:srgbClr val="4E4E4E"/>
                </a:solidFill>
              </a:rPr>
              <a:pPr eaLnBrk="1" hangingPunct="1"/>
              <a:t>8</a:t>
            </a:fld>
            <a:endParaRPr lang="fr-FR" sz="1200" smtClean="0">
              <a:solidFill>
                <a:srgbClr val="4E4E4E"/>
              </a:solidFill>
            </a:endParaRPr>
          </a:p>
        </p:txBody>
      </p:sp>
      <p:sp>
        <p:nvSpPr>
          <p:cNvPr id="44" name="Rectangle à coins arrondis 43"/>
          <p:cNvSpPr>
            <a:spLocks noChangeArrowheads="1"/>
          </p:cNvSpPr>
          <p:nvPr/>
        </p:nvSpPr>
        <p:spPr bwMode="auto">
          <a:xfrm rot="2583203">
            <a:off x="1433513" y="2359025"/>
            <a:ext cx="3735387" cy="2185988"/>
          </a:xfrm>
          <a:prstGeom prst="roundRect">
            <a:avLst>
              <a:gd name="adj" fmla="val 16667"/>
            </a:avLst>
          </a:prstGeom>
          <a:gradFill rotWithShape="1">
            <a:gsLst>
              <a:gs pos="0">
                <a:srgbClr val="8686FF">
                  <a:gamma/>
                  <a:shade val="46275"/>
                  <a:invGamma/>
                </a:srgbClr>
              </a:gs>
              <a:gs pos="50000">
                <a:srgbClr val="8686FF">
                  <a:alpha val="42999"/>
                </a:srgbClr>
              </a:gs>
              <a:gs pos="100000">
                <a:srgbClr val="8686FF">
                  <a:gamma/>
                  <a:shade val="46275"/>
                  <a:invGamma/>
                </a:srgbClr>
              </a:gs>
            </a:gsLst>
            <a:lin ang="2700000" scaled="1"/>
          </a:gradFill>
          <a:ln>
            <a:noFill/>
          </a:ln>
          <a:extLst>
            <a:ext uri="{91240B29-F687-4F45-9708-019B960494DF}">
              <a14:hiddenLine xmlns:a14="http://schemas.microsoft.com/office/drawing/2010/main" w="38100" algn="ctr">
                <a:solidFill>
                  <a:srgbClr val="DC6308"/>
                </a:solidFill>
                <a:prstDash val="sysDot"/>
                <a:round/>
                <a:headEnd/>
                <a:tailEnd/>
              </a14:hiddenLine>
            </a:ext>
          </a:extLst>
        </p:spPr>
        <p:txBody>
          <a:bodyPr anchor="ctr"/>
          <a:lstStyle/>
          <a:p>
            <a:pPr algn="ctr">
              <a:defRPr/>
            </a:pPr>
            <a:endParaRPr lang="fr-FR" sz="1800">
              <a:solidFill>
                <a:schemeClr val="lt1"/>
              </a:solidFill>
              <a:latin typeface="+mn-lt"/>
            </a:endParaRPr>
          </a:p>
        </p:txBody>
      </p:sp>
      <p:sp>
        <p:nvSpPr>
          <p:cNvPr id="46103" name="Text Box 5"/>
          <p:cNvSpPr txBox="1">
            <a:spLocks noChangeArrowheads="1"/>
          </p:cNvSpPr>
          <p:nvPr/>
        </p:nvSpPr>
        <p:spPr bwMode="auto">
          <a:xfrm rot="2583203">
            <a:off x="1116013" y="3860800"/>
            <a:ext cx="2913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b="1">
                <a:solidFill>
                  <a:schemeClr val="accent2"/>
                </a:solidFill>
              </a:rPr>
              <a:t>La chaine d’acquisition</a:t>
            </a:r>
          </a:p>
        </p:txBody>
      </p:sp>
      <p:sp>
        <p:nvSpPr>
          <p:cNvPr id="14343" name="Text Box 54"/>
          <p:cNvSpPr txBox="1">
            <a:spLocks noChangeArrowheads="1"/>
          </p:cNvSpPr>
          <p:nvPr/>
        </p:nvSpPr>
        <p:spPr bwMode="auto">
          <a:xfrm>
            <a:off x="179388" y="115888"/>
            <a:ext cx="89646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Conception d’une expérience </a:t>
            </a:r>
            <a:r>
              <a:rPr lang="fr-FR" sz="1800" b="1">
                <a:solidFill>
                  <a:srgbClr val="DC6308"/>
                </a:solidFill>
              </a:rPr>
              <a:t>du point de vue de l’électronique</a:t>
            </a:r>
            <a:endParaRPr lang="fr-FR" sz="2800" b="1">
              <a:solidFill>
                <a:srgbClr val="DC6308"/>
              </a:solidFill>
            </a:endParaRPr>
          </a:p>
        </p:txBody>
      </p:sp>
      <p:sp>
        <p:nvSpPr>
          <p:cNvPr id="46085" name="Oval 80"/>
          <p:cNvSpPr>
            <a:spLocks noChangeArrowheads="1"/>
          </p:cNvSpPr>
          <p:nvPr/>
        </p:nvSpPr>
        <p:spPr bwMode="auto">
          <a:xfrm>
            <a:off x="539750" y="1052513"/>
            <a:ext cx="2160588" cy="720725"/>
          </a:xfrm>
          <a:prstGeom prst="ellipse">
            <a:avLst/>
          </a:prstGeom>
          <a:gradFill rotWithShape="1">
            <a:gsLst>
              <a:gs pos="0">
                <a:srgbClr val="8686FF"/>
              </a:gs>
              <a:gs pos="50000">
                <a:srgbClr val="B6B6FF"/>
              </a:gs>
              <a:gs pos="100000">
                <a:srgbClr val="DBDBFF"/>
              </a:gs>
            </a:gsLst>
            <a:lin ang="13500000" scaled="1"/>
          </a:gradFill>
          <a:ln w="19050" cap="rnd">
            <a:solidFill>
              <a:srgbClr val="3333FF"/>
            </a:solidFill>
            <a:prstDash val="sysDot"/>
            <a:round/>
            <a:headEnd/>
            <a:tailEnd/>
          </a:ln>
        </p:spPr>
        <p:txBody>
          <a:bodyPr wrap="none" anchor="ctr"/>
          <a:lstStyle/>
          <a:p>
            <a:endParaRPr lang="fr-FR" sz="1800"/>
          </a:p>
        </p:txBody>
      </p:sp>
      <p:sp>
        <p:nvSpPr>
          <p:cNvPr id="14345" name="Text Box 88"/>
          <p:cNvSpPr txBox="1">
            <a:spLocks noChangeArrowheads="1"/>
          </p:cNvSpPr>
          <p:nvPr/>
        </p:nvSpPr>
        <p:spPr bwMode="auto">
          <a:xfrm>
            <a:off x="896938" y="1123950"/>
            <a:ext cx="1341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a:solidFill>
                  <a:schemeClr val="bg1"/>
                </a:solidFill>
              </a:rPr>
              <a:t>Objectif</a:t>
            </a:r>
          </a:p>
          <a:p>
            <a:pPr algn="ctr" eaLnBrk="1" hangingPunct="1"/>
            <a:r>
              <a:rPr lang="fr-FR" sz="1600">
                <a:solidFill>
                  <a:schemeClr val="bg1"/>
                </a:solidFill>
              </a:rPr>
              <a:t>Scientifique</a:t>
            </a:r>
          </a:p>
        </p:txBody>
      </p:sp>
      <p:sp>
        <p:nvSpPr>
          <p:cNvPr id="2" name="Rectangle à coins arrondis 43"/>
          <p:cNvSpPr/>
          <p:nvPr/>
        </p:nvSpPr>
        <p:spPr>
          <a:xfrm>
            <a:off x="250825" y="765175"/>
            <a:ext cx="8426450" cy="5543550"/>
          </a:xfrm>
          <a:prstGeom prst="roundRect">
            <a:avLst/>
          </a:prstGeom>
          <a:noFill/>
          <a:ln w="38100">
            <a:solidFill>
              <a:srgbClr val="DC63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sp>
        <p:nvSpPr>
          <p:cNvPr id="14347"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Les expériences de Physique</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grpSp>
        <p:nvGrpSpPr>
          <p:cNvPr id="46142" name="Group 62"/>
          <p:cNvGrpSpPr>
            <a:grpSpLocks/>
          </p:cNvGrpSpPr>
          <p:nvPr/>
        </p:nvGrpSpPr>
        <p:grpSpPr bwMode="auto">
          <a:xfrm>
            <a:off x="2700338" y="1052513"/>
            <a:ext cx="2663825" cy="720725"/>
            <a:chOff x="1701" y="663"/>
            <a:chExt cx="1678" cy="454"/>
          </a:xfrm>
        </p:grpSpPr>
        <p:sp>
          <p:nvSpPr>
            <p:cNvPr id="14373" name="Line 17"/>
            <p:cNvSpPr>
              <a:spLocks noChangeShapeType="1"/>
            </p:cNvSpPr>
            <p:nvPr/>
          </p:nvSpPr>
          <p:spPr bwMode="auto">
            <a:xfrm>
              <a:off x="1701" y="890"/>
              <a:ext cx="499" cy="0"/>
            </a:xfrm>
            <a:prstGeom prst="line">
              <a:avLst/>
            </a:prstGeom>
            <a:noFill/>
            <a:ln w="38100">
              <a:solidFill>
                <a:srgbClr val="DC6308"/>
              </a:solidFill>
              <a:round/>
              <a:headEnd/>
              <a:tailEnd type="triangle" w="med" len="med"/>
            </a:ln>
            <a:effectLst>
              <a:prstShdw prst="shdw17" dist="17961" dir="2700000">
                <a:srgbClr val="843B05"/>
              </a:prstShdw>
            </a:effectLst>
            <a:extLst>
              <a:ext uri="{909E8E84-426E-40DD-AFC4-6F175D3DCCD1}">
                <a14:hiddenFill xmlns:a14="http://schemas.microsoft.com/office/drawing/2010/main">
                  <a:noFill/>
                </a14:hiddenFill>
              </a:ext>
            </a:extLst>
          </p:spPr>
          <p:txBody>
            <a:bodyPr/>
            <a:lstStyle/>
            <a:p>
              <a:endParaRPr lang="fr-FR"/>
            </a:p>
          </p:txBody>
        </p:sp>
        <p:grpSp>
          <p:nvGrpSpPr>
            <p:cNvPr id="14374" name="Group 43"/>
            <p:cNvGrpSpPr>
              <a:grpSpLocks/>
            </p:cNvGrpSpPr>
            <p:nvPr/>
          </p:nvGrpSpPr>
          <p:grpSpPr bwMode="auto">
            <a:xfrm>
              <a:off x="2159" y="663"/>
              <a:ext cx="1220" cy="454"/>
              <a:chOff x="2025" y="799"/>
              <a:chExt cx="1064" cy="454"/>
            </a:xfrm>
          </p:grpSpPr>
          <p:sp>
            <p:nvSpPr>
              <p:cNvPr id="14375" name="Oval 80"/>
              <p:cNvSpPr>
                <a:spLocks noChangeArrowheads="1"/>
              </p:cNvSpPr>
              <p:nvPr/>
            </p:nvSpPr>
            <p:spPr bwMode="auto">
              <a:xfrm>
                <a:off x="2064" y="799"/>
                <a:ext cx="997" cy="454"/>
              </a:xfrm>
              <a:prstGeom prst="ellipse">
                <a:avLst/>
              </a:prstGeom>
              <a:solidFill>
                <a:srgbClr val="CC99FF"/>
              </a:solidFill>
              <a:ln w="19050" cap="rnd">
                <a:solidFill>
                  <a:srgbClr val="993366"/>
                </a:solidFill>
                <a:prstDash val="sysDot"/>
                <a:round/>
                <a:headEnd/>
                <a:tailEnd/>
              </a:ln>
            </p:spPr>
            <p:txBody>
              <a:bodyPr wrap="none" anchor="ctr"/>
              <a:lstStyle/>
              <a:p>
                <a:endParaRPr lang="fr-FR" sz="1400"/>
              </a:p>
            </p:txBody>
          </p:sp>
          <p:sp>
            <p:nvSpPr>
              <p:cNvPr id="14376" name="Text Box 88"/>
              <p:cNvSpPr txBox="1">
                <a:spLocks noChangeArrowheads="1"/>
              </p:cNvSpPr>
              <p:nvPr/>
            </p:nvSpPr>
            <p:spPr bwMode="auto">
              <a:xfrm>
                <a:off x="2025" y="845"/>
                <a:ext cx="106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a:solidFill>
                      <a:schemeClr val="bg1"/>
                    </a:solidFill>
                  </a:rPr>
                  <a:t>Particules </a:t>
                </a:r>
              </a:p>
              <a:p>
                <a:pPr algn="ctr" eaLnBrk="1" hangingPunct="1"/>
                <a:r>
                  <a:rPr lang="fr-FR" sz="1400">
                    <a:solidFill>
                      <a:schemeClr val="bg1"/>
                    </a:solidFill>
                  </a:rPr>
                  <a:t>à identifier</a:t>
                </a:r>
              </a:p>
            </p:txBody>
          </p:sp>
        </p:grpSp>
      </p:grpSp>
      <p:grpSp>
        <p:nvGrpSpPr>
          <p:cNvPr id="46145" name="Group 65"/>
          <p:cNvGrpSpPr>
            <a:grpSpLocks/>
          </p:cNvGrpSpPr>
          <p:nvPr/>
        </p:nvGrpSpPr>
        <p:grpSpPr bwMode="auto">
          <a:xfrm>
            <a:off x="1692275" y="1773238"/>
            <a:ext cx="2592388" cy="1152525"/>
            <a:chOff x="1066" y="1117"/>
            <a:chExt cx="1633" cy="726"/>
          </a:xfrm>
        </p:grpSpPr>
        <p:grpSp>
          <p:nvGrpSpPr>
            <p:cNvPr id="14369" name="Group 47"/>
            <p:cNvGrpSpPr>
              <a:grpSpLocks/>
            </p:cNvGrpSpPr>
            <p:nvPr/>
          </p:nvGrpSpPr>
          <p:grpSpPr bwMode="auto">
            <a:xfrm>
              <a:off x="1066" y="1389"/>
              <a:ext cx="1361" cy="454"/>
              <a:chOff x="2064" y="1706"/>
              <a:chExt cx="1361" cy="454"/>
            </a:xfrm>
          </p:grpSpPr>
          <p:sp>
            <p:nvSpPr>
              <p:cNvPr id="14371" name="Oval 80"/>
              <p:cNvSpPr>
                <a:spLocks noChangeArrowheads="1"/>
              </p:cNvSpPr>
              <p:nvPr/>
            </p:nvSpPr>
            <p:spPr bwMode="auto">
              <a:xfrm>
                <a:off x="2064" y="1706"/>
                <a:ext cx="1361" cy="454"/>
              </a:xfrm>
              <a:prstGeom prst="ellipse">
                <a:avLst/>
              </a:prstGeom>
              <a:gradFill rotWithShape="1">
                <a:gsLst>
                  <a:gs pos="0">
                    <a:srgbClr val="8686FF"/>
                  </a:gs>
                  <a:gs pos="50000">
                    <a:srgbClr val="B6B6FF"/>
                  </a:gs>
                  <a:gs pos="100000">
                    <a:srgbClr val="DBDBFF"/>
                  </a:gs>
                </a:gsLst>
                <a:lin ang="13500000" scaled="1"/>
              </a:gradFill>
              <a:ln w="19050" cap="rnd">
                <a:solidFill>
                  <a:srgbClr val="3333FF"/>
                </a:solidFill>
                <a:prstDash val="sysDot"/>
                <a:round/>
                <a:headEnd/>
                <a:tailEnd/>
              </a:ln>
            </p:spPr>
            <p:txBody>
              <a:bodyPr wrap="none" anchor="ctr"/>
              <a:lstStyle/>
              <a:p>
                <a:endParaRPr lang="fr-FR" sz="1800"/>
              </a:p>
            </p:txBody>
          </p:sp>
          <p:sp>
            <p:nvSpPr>
              <p:cNvPr id="14372" name="Text Box 88"/>
              <p:cNvSpPr txBox="1">
                <a:spLocks noChangeArrowheads="1"/>
              </p:cNvSpPr>
              <p:nvPr/>
            </p:nvSpPr>
            <p:spPr bwMode="auto">
              <a:xfrm>
                <a:off x="2154" y="1752"/>
                <a:ext cx="123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a:solidFill>
                      <a:schemeClr val="bg1"/>
                    </a:solidFill>
                  </a:rPr>
                  <a:t>Choix du système  </a:t>
                </a:r>
              </a:p>
              <a:p>
                <a:pPr algn="ctr" eaLnBrk="1" hangingPunct="1"/>
                <a:r>
                  <a:rPr lang="fr-FR" sz="1600">
                    <a:solidFill>
                      <a:schemeClr val="bg1"/>
                    </a:solidFill>
                  </a:rPr>
                  <a:t>de détection</a:t>
                </a:r>
              </a:p>
            </p:txBody>
          </p:sp>
        </p:grpSp>
        <p:sp>
          <p:nvSpPr>
            <p:cNvPr id="14370" name="Line 46"/>
            <p:cNvSpPr>
              <a:spLocks noChangeShapeType="1"/>
            </p:cNvSpPr>
            <p:nvPr/>
          </p:nvSpPr>
          <p:spPr bwMode="auto">
            <a:xfrm flipH="1">
              <a:off x="2200" y="1117"/>
              <a:ext cx="499" cy="317"/>
            </a:xfrm>
            <a:prstGeom prst="line">
              <a:avLst/>
            </a:prstGeom>
            <a:noFill/>
            <a:ln w="38100">
              <a:solidFill>
                <a:srgbClr val="DC6308"/>
              </a:solidFill>
              <a:round/>
              <a:headEnd/>
              <a:tailEnd type="triangle" w="med" len="med"/>
            </a:ln>
            <a:effectLst>
              <a:prstShdw prst="shdw17" dist="17961" dir="2700000">
                <a:srgbClr val="843B05"/>
              </a:prstShdw>
            </a:effectLst>
            <a:extLst>
              <a:ext uri="{909E8E84-426E-40DD-AFC4-6F175D3DCCD1}">
                <a14:hiddenFill xmlns:a14="http://schemas.microsoft.com/office/drawing/2010/main">
                  <a:noFill/>
                </a14:hiddenFill>
              </a:ext>
            </a:extLst>
          </p:spPr>
          <p:txBody>
            <a:bodyPr/>
            <a:lstStyle/>
            <a:p>
              <a:endParaRPr lang="fr-FR"/>
            </a:p>
          </p:txBody>
        </p:sp>
      </p:grpSp>
      <p:grpSp>
        <p:nvGrpSpPr>
          <p:cNvPr id="46143" name="Group 63"/>
          <p:cNvGrpSpPr>
            <a:grpSpLocks/>
          </p:cNvGrpSpPr>
          <p:nvPr/>
        </p:nvGrpSpPr>
        <p:grpSpPr bwMode="auto">
          <a:xfrm>
            <a:off x="3851275" y="2205038"/>
            <a:ext cx="2736850" cy="720725"/>
            <a:chOff x="2426" y="1389"/>
            <a:chExt cx="1724" cy="454"/>
          </a:xfrm>
        </p:grpSpPr>
        <p:grpSp>
          <p:nvGrpSpPr>
            <p:cNvPr id="14365" name="Group 48"/>
            <p:cNvGrpSpPr>
              <a:grpSpLocks/>
            </p:cNvGrpSpPr>
            <p:nvPr/>
          </p:nvGrpSpPr>
          <p:grpSpPr bwMode="auto">
            <a:xfrm>
              <a:off x="2835" y="1389"/>
              <a:ext cx="1315" cy="454"/>
              <a:chOff x="1993" y="799"/>
              <a:chExt cx="1138" cy="454"/>
            </a:xfrm>
          </p:grpSpPr>
          <p:sp>
            <p:nvSpPr>
              <p:cNvPr id="14367" name="Oval 80"/>
              <p:cNvSpPr>
                <a:spLocks noChangeArrowheads="1"/>
              </p:cNvSpPr>
              <p:nvPr/>
            </p:nvSpPr>
            <p:spPr bwMode="auto">
              <a:xfrm>
                <a:off x="2064" y="799"/>
                <a:ext cx="997" cy="454"/>
              </a:xfrm>
              <a:prstGeom prst="ellipse">
                <a:avLst/>
              </a:prstGeom>
              <a:solidFill>
                <a:srgbClr val="CC99FF"/>
              </a:solidFill>
              <a:ln w="19050" cap="rnd">
                <a:solidFill>
                  <a:srgbClr val="993366"/>
                </a:solidFill>
                <a:prstDash val="sysDot"/>
                <a:round/>
                <a:headEnd/>
                <a:tailEnd/>
              </a:ln>
            </p:spPr>
            <p:txBody>
              <a:bodyPr wrap="none" anchor="ctr"/>
              <a:lstStyle/>
              <a:p>
                <a:endParaRPr lang="fr-FR" sz="1400"/>
              </a:p>
            </p:txBody>
          </p:sp>
          <p:sp>
            <p:nvSpPr>
              <p:cNvPr id="14368" name="Text Box 88"/>
              <p:cNvSpPr txBox="1">
                <a:spLocks noChangeArrowheads="1"/>
              </p:cNvSpPr>
              <p:nvPr/>
            </p:nvSpPr>
            <p:spPr bwMode="auto">
              <a:xfrm>
                <a:off x="1993" y="845"/>
                <a:ext cx="113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a:solidFill>
                      <a:schemeClr val="bg1"/>
                    </a:solidFill>
                  </a:rPr>
                  <a:t>Nature des </a:t>
                </a:r>
              </a:p>
              <a:p>
                <a:pPr algn="ctr" eaLnBrk="1" hangingPunct="1"/>
                <a:r>
                  <a:rPr lang="fr-FR" sz="1400">
                    <a:solidFill>
                      <a:schemeClr val="bg1"/>
                    </a:solidFill>
                  </a:rPr>
                  <a:t>signaux électriques</a:t>
                </a:r>
              </a:p>
            </p:txBody>
          </p:sp>
        </p:grpSp>
        <p:sp>
          <p:nvSpPr>
            <p:cNvPr id="14366" name="Line 52"/>
            <p:cNvSpPr>
              <a:spLocks noChangeShapeType="1"/>
            </p:cNvSpPr>
            <p:nvPr/>
          </p:nvSpPr>
          <p:spPr bwMode="auto">
            <a:xfrm>
              <a:off x="2426" y="1616"/>
              <a:ext cx="499" cy="0"/>
            </a:xfrm>
            <a:prstGeom prst="line">
              <a:avLst/>
            </a:prstGeom>
            <a:noFill/>
            <a:ln w="38100">
              <a:solidFill>
                <a:srgbClr val="DC6308"/>
              </a:solidFill>
              <a:round/>
              <a:headEnd/>
              <a:tailEnd type="triangle" w="med" len="med"/>
            </a:ln>
            <a:effectLst>
              <a:prstShdw prst="shdw17" dist="17961" dir="2700000">
                <a:srgbClr val="843B05"/>
              </a:prstShdw>
            </a:effectLst>
            <a:extLst>
              <a:ext uri="{909E8E84-426E-40DD-AFC4-6F175D3DCCD1}">
                <a14:hiddenFill xmlns:a14="http://schemas.microsoft.com/office/drawing/2010/main">
                  <a:noFill/>
                </a14:hiddenFill>
              </a:ext>
            </a:extLst>
          </p:spPr>
          <p:txBody>
            <a:bodyPr/>
            <a:lstStyle/>
            <a:p>
              <a:endParaRPr lang="fr-FR"/>
            </a:p>
          </p:txBody>
        </p:sp>
      </p:grpSp>
      <p:grpSp>
        <p:nvGrpSpPr>
          <p:cNvPr id="46146" name="Group 66"/>
          <p:cNvGrpSpPr>
            <a:grpSpLocks/>
          </p:cNvGrpSpPr>
          <p:nvPr/>
        </p:nvGrpSpPr>
        <p:grpSpPr bwMode="auto">
          <a:xfrm>
            <a:off x="2627313" y="2924175"/>
            <a:ext cx="2808287" cy="1296988"/>
            <a:chOff x="1655" y="1842"/>
            <a:chExt cx="1769" cy="817"/>
          </a:xfrm>
        </p:grpSpPr>
        <p:sp>
          <p:nvSpPr>
            <p:cNvPr id="14362" name="Oval 80"/>
            <p:cNvSpPr>
              <a:spLocks noChangeArrowheads="1"/>
            </p:cNvSpPr>
            <p:nvPr/>
          </p:nvSpPr>
          <p:spPr bwMode="auto">
            <a:xfrm>
              <a:off x="1664" y="2069"/>
              <a:ext cx="1487" cy="590"/>
            </a:xfrm>
            <a:prstGeom prst="ellipse">
              <a:avLst/>
            </a:prstGeom>
            <a:gradFill rotWithShape="1">
              <a:gsLst>
                <a:gs pos="0">
                  <a:srgbClr val="8686FF"/>
                </a:gs>
                <a:gs pos="50000">
                  <a:srgbClr val="B6B6FF"/>
                </a:gs>
                <a:gs pos="100000">
                  <a:srgbClr val="DBDBFF"/>
                </a:gs>
              </a:gsLst>
              <a:lin ang="13500000" scaled="1"/>
            </a:gradFill>
            <a:ln w="19050" cap="rnd">
              <a:solidFill>
                <a:srgbClr val="3333FF"/>
              </a:solidFill>
              <a:prstDash val="sysDot"/>
              <a:round/>
              <a:headEnd/>
              <a:tailEnd/>
            </a:ln>
          </p:spPr>
          <p:txBody>
            <a:bodyPr wrap="none" anchor="ctr"/>
            <a:lstStyle/>
            <a:p>
              <a:endParaRPr lang="fr-FR" sz="1800"/>
            </a:p>
          </p:txBody>
        </p:sp>
        <p:sp>
          <p:nvSpPr>
            <p:cNvPr id="14363" name="Text Box 88"/>
            <p:cNvSpPr txBox="1">
              <a:spLocks noChangeArrowheads="1"/>
            </p:cNvSpPr>
            <p:nvPr/>
          </p:nvSpPr>
          <p:spPr bwMode="auto">
            <a:xfrm>
              <a:off x="1655" y="2115"/>
              <a:ext cx="150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a:solidFill>
                    <a:schemeClr val="bg1"/>
                  </a:solidFill>
                </a:rPr>
                <a:t>Choix de la chaine </a:t>
              </a:r>
            </a:p>
            <a:p>
              <a:pPr algn="ctr" eaLnBrk="1" hangingPunct="1"/>
              <a:r>
                <a:rPr lang="fr-FR" sz="1600">
                  <a:solidFill>
                    <a:schemeClr val="bg1"/>
                  </a:solidFill>
                </a:rPr>
                <a:t>d’instrumentation</a:t>
              </a:r>
            </a:p>
            <a:p>
              <a:pPr algn="ctr" eaLnBrk="1" hangingPunct="1"/>
              <a:r>
                <a:rPr lang="fr-FR" sz="1600">
                  <a:solidFill>
                    <a:schemeClr val="bg1"/>
                  </a:solidFill>
                </a:rPr>
                <a:t>associée</a:t>
              </a:r>
            </a:p>
          </p:txBody>
        </p:sp>
        <p:sp>
          <p:nvSpPr>
            <p:cNvPr id="14364" name="Line 53"/>
            <p:cNvSpPr>
              <a:spLocks noChangeShapeType="1"/>
            </p:cNvSpPr>
            <p:nvPr/>
          </p:nvSpPr>
          <p:spPr bwMode="auto">
            <a:xfrm flipH="1">
              <a:off x="2925" y="1842"/>
              <a:ext cx="499" cy="317"/>
            </a:xfrm>
            <a:prstGeom prst="line">
              <a:avLst/>
            </a:prstGeom>
            <a:noFill/>
            <a:ln w="38100">
              <a:solidFill>
                <a:srgbClr val="DC6308"/>
              </a:solidFill>
              <a:round/>
              <a:headEnd/>
              <a:tailEnd type="triangle" w="med" len="med"/>
            </a:ln>
            <a:effectLst>
              <a:prstShdw prst="shdw17" dist="17961" dir="2700000">
                <a:srgbClr val="843B05"/>
              </a:prstShdw>
            </a:effectLst>
            <a:extLst>
              <a:ext uri="{909E8E84-426E-40DD-AFC4-6F175D3DCCD1}">
                <a14:hiddenFill xmlns:a14="http://schemas.microsoft.com/office/drawing/2010/main">
                  <a:noFill/>
                </a14:hiddenFill>
              </a:ext>
            </a:extLst>
          </p:spPr>
          <p:txBody>
            <a:bodyPr/>
            <a:lstStyle/>
            <a:p>
              <a:endParaRPr lang="fr-FR"/>
            </a:p>
          </p:txBody>
        </p:sp>
      </p:grpSp>
      <p:grpSp>
        <p:nvGrpSpPr>
          <p:cNvPr id="46147" name="Group 67"/>
          <p:cNvGrpSpPr>
            <a:grpSpLocks/>
          </p:cNvGrpSpPr>
          <p:nvPr/>
        </p:nvGrpSpPr>
        <p:grpSpPr bwMode="auto">
          <a:xfrm>
            <a:off x="4716463" y="4292600"/>
            <a:ext cx="2886075" cy="1873250"/>
            <a:chOff x="2971" y="2704"/>
            <a:chExt cx="1818" cy="1180"/>
          </a:xfrm>
        </p:grpSpPr>
        <p:grpSp>
          <p:nvGrpSpPr>
            <p:cNvPr id="14358" name="Group 61"/>
            <p:cNvGrpSpPr>
              <a:grpSpLocks/>
            </p:cNvGrpSpPr>
            <p:nvPr/>
          </p:nvGrpSpPr>
          <p:grpSpPr bwMode="auto">
            <a:xfrm>
              <a:off x="2971" y="3022"/>
              <a:ext cx="1818" cy="862"/>
              <a:chOff x="2835" y="3022"/>
              <a:chExt cx="1818" cy="862"/>
            </a:xfrm>
          </p:grpSpPr>
          <p:sp>
            <p:nvSpPr>
              <p:cNvPr id="14360" name="Oval 80"/>
              <p:cNvSpPr>
                <a:spLocks noChangeArrowheads="1"/>
              </p:cNvSpPr>
              <p:nvPr/>
            </p:nvSpPr>
            <p:spPr bwMode="auto">
              <a:xfrm>
                <a:off x="2880" y="3022"/>
                <a:ext cx="1769" cy="862"/>
              </a:xfrm>
              <a:prstGeom prst="ellipse">
                <a:avLst/>
              </a:prstGeom>
              <a:solidFill>
                <a:srgbClr val="DF8521"/>
              </a:solidFill>
              <a:ln w="19050" cap="rnd">
                <a:solidFill>
                  <a:srgbClr val="3333FF"/>
                </a:solidFill>
                <a:prstDash val="sysDot"/>
                <a:round/>
                <a:headEnd/>
                <a:tailEnd/>
              </a:ln>
            </p:spPr>
            <p:txBody>
              <a:bodyPr wrap="none" anchor="ctr"/>
              <a:lstStyle/>
              <a:p>
                <a:endParaRPr lang="fr-FR" sz="1800"/>
              </a:p>
            </p:txBody>
          </p:sp>
          <p:sp>
            <p:nvSpPr>
              <p:cNvPr id="14361" name="Text Box 88"/>
              <p:cNvSpPr txBox="1">
                <a:spLocks noChangeArrowheads="1"/>
              </p:cNvSpPr>
              <p:nvPr/>
            </p:nvSpPr>
            <p:spPr bwMode="auto">
              <a:xfrm>
                <a:off x="2835" y="3113"/>
                <a:ext cx="1818"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Choix de la </a:t>
                </a:r>
              </a:p>
              <a:p>
                <a:pPr algn="ctr" eaLnBrk="1" hangingPunct="1"/>
                <a:r>
                  <a:rPr lang="fr-FR" sz="1800">
                    <a:solidFill>
                      <a:schemeClr val="bg1"/>
                    </a:solidFill>
                  </a:rPr>
                  <a:t>technologie d’intégration</a:t>
                </a:r>
              </a:p>
              <a:p>
                <a:pPr algn="ctr" eaLnBrk="1" hangingPunct="1"/>
                <a:r>
                  <a:rPr lang="fr-FR" sz="1800">
                    <a:solidFill>
                      <a:schemeClr val="bg1"/>
                    </a:solidFill>
                  </a:rPr>
                  <a:t>de l’électronique</a:t>
                </a:r>
              </a:p>
            </p:txBody>
          </p:sp>
        </p:grpSp>
        <p:sp>
          <p:nvSpPr>
            <p:cNvPr id="14359" name="Line 58"/>
            <p:cNvSpPr>
              <a:spLocks noChangeShapeType="1"/>
            </p:cNvSpPr>
            <p:nvPr/>
          </p:nvSpPr>
          <p:spPr bwMode="auto">
            <a:xfrm flipH="1">
              <a:off x="4105" y="2704"/>
              <a:ext cx="181" cy="318"/>
            </a:xfrm>
            <a:prstGeom prst="line">
              <a:avLst/>
            </a:prstGeom>
            <a:noFill/>
            <a:ln w="38100">
              <a:solidFill>
                <a:srgbClr val="DC6308"/>
              </a:solidFill>
              <a:round/>
              <a:headEnd/>
              <a:tailEnd type="triangle" w="med" len="med"/>
            </a:ln>
            <a:effectLst>
              <a:prstShdw prst="shdw17" dist="17961" dir="2700000">
                <a:srgbClr val="843B05"/>
              </a:prstShdw>
            </a:effectLst>
            <a:extLst>
              <a:ext uri="{909E8E84-426E-40DD-AFC4-6F175D3DCCD1}">
                <a14:hiddenFill xmlns:a14="http://schemas.microsoft.com/office/drawing/2010/main">
                  <a:noFill/>
                </a14:hiddenFill>
              </a:ext>
            </a:extLst>
          </p:spPr>
          <p:txBody>
            <a:bodyPr/>
            <a:lstStyle/>
            <a:p>
              <a:endParaRPr lang="fr-FR"/>
            </a:p>
          </p:txBody>
        </p:sp>
      </p:grpSp>
      <p:grpSp>
        <p:nvGrpSpPr>
          <p:cNvPr id="46144" name="Group 64"/>
          <p:cNvGrpSpPr>
            <a:grpSpLocks/>
          </p:cNvGrpSpPr>
          <p:nvPr/>
        </p:nvGrpSpPr>
        <p:grpSpPr bwMode="auto">
          <a:xfrm>
            <a:off x="5292725" y="3573463"/>
            <a:ext cx="2735263" cy="720725"/>
            <a:chOff x="3334" y="2251"/>
            <a:chExt cx="1723" cy="454"/>
          </a:xfrm>
        </p:grpSpPr>
        <p:grpSp>
          <p:nvGrpSpPr>
            <p:cNvPr id="14354" name="Group 55"/>
            <p:cNvGrpSpPr>
              <a:grpSpLocks/>
            </p:cNvGrpSpPr>
            <p:nvPr/>
          </p:nvGrpSpPr>
          <p:grpSpPr bwMode="auto">
            <a:xfrm>
              <a:off x="3742" y="2251"/>
              <a:ext cx="1315" cy="454"/>
              <a:chOff x="1993" y="799"/>
              <a:chExt cx="1138" cy="454"/>
            </a:xfrm>
          </p:grpSpPr>
          <p:sp>
            <p:nvSpPr>
              <p:cNvPr id="14356" name="Oval 80"/>
              <p:cNvSpPr>
                <a:spLocks noChangeArrowheads="1"/>
              </p:cNvSpPr>
              <p:nvPr/>
            </p:nvSpPr>
            <p:spPr bwMode="auto">
              <a:xfrm>
                <a:off x="2064" y="799"/>
                <a:ext cx="997" cy="454"/>
              </a:xfrm>
              <a:prstGeom prst="ellipse">
                <a:avLst/>
              </a:prstGeom>
              <a:solidFill>
                <a:srgbClr val="CC99FF"/>
              </a:solidFill>
              <a:ln w="19050" cap="rnd">
                <a:solidFill>
                  <a:srgbClr val="993366"/>
                </a:solidFill>
                <a:prstDash val="sysDot"/>
                <a:round/>
                <a:headEnd/>
                <a:tailEnd/>
              </a:ln>
            </p:spPr>
            <p:txBody>
              <a:bodyPr wrap="none" anchor="ctr"/>
              <a:lstStyle/>
              <a:p>
                <a:endParaRPr lang="fr-FR" sz="1400"/>
              </a:p>
            </p:txBody>
          </p:sp>
          <p:sp>
            <p:nvSpPr>
              <p:cNvPr id="14357" name="Text Box 88"/>
              <p:cNvSpPr txBox="1">
                <a:spLocks noChangeArrowheads="1"/>
              </p:cNvSpPr>
              <p:nvPr/>
            </p:nvSpPr>
            <p:spPr bwMode="auto">
              <a:xfrm>
                <a:off x="1993" y="845"/>
                <a:ext cx="113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a:solidFill>
                      <a:schemeClr val="bg1"/>
                    </a:solidFill>
                  </a:rPr>
                  <a:t>Performances et contraintes</a:t>
                </a:r>
              </a:p>
            </p:txBody>
          </p:sp>
        </p:grpSp>
        <p:sp>
          <p:nvSpPr>
            <p:cNvPr id="14355" name="Line 60"/>
            <p:cNvSpPr>
              <a:spLocks noChangeShapeType="1"/>
            </p:cNvSpPr>
            <p:nvPr/>
          </p:nvSpPr>
          <p:spPr bwMode="auto">
            <a:xfrm>
              <a:off x="3334" y="2478"/>
              <a:ext cx="499" cy="0"/>
            </a:xfrm>
            <a:prstGeom prst="line">
              <a:avLst/>
            </a:prstGeom>
            <a:noFill/>
            <a:ln w="38100">
              <a:solidFill>
                <a:srgbClr val="DC6308"/>
              </a:solidFill>
              <a:round/>
              <a:headEnd/>
              <a:tailEnd type="triangle" w="med" len="med"/>
            </a:ln>
            <a:effectLst>
              <a:prstShdw prst="shdw17" dist="17961" dir="2700000">
                <a:srgbClr val="843B05"/>
              </a:prstShdw>
            </a:effectLst>
            <a:extLst>
              <a:ext uri="{909E8E84-426E-40DD-AFC4-6F175D3DCCD1}">
                <a14:hiddenFill xmlns:a14="http://schemas.microsoft.com/office/drawing/2010/main">
                  <a:noFill/>
                </a14:hiddenFill>
              </a:ext>
            </a:extLst>
          </p:spPr>
          <p:txBody>
            <a:bodyPr/>
            <a:lstStyle/>
            <a:p>
              <a:endParaRPr lang="fr-F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box(out)">
                                      <p:cBhvr>
                                        <p:cTn id="7" dur="500"/>
                                        <p:tgtEl>
                                          <p:spTgt spid="460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46142"/>
                                        </p:tgtEl>
                                        <p:attrNameLst>
                                          <p:attrName>style.visibility</p:attrName>
                                        </p:attrNameLst>
                                      </p:cBhvr>
                                      <p:to>
                                        <p:strVal val="visible"/>
                                      </p:to>
                                    </p:set>
                                    <p:animEffect transition="in" filter="strips(upRight)">
                                      <p:cBhvr>
                                        <p:cTn id="12" dur="500"/>
                                        <p:tgtEl>
                                          <p:spTgt spid="461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46145"/>
                                        </p:tgtEl>
                                        <p:attrNameLst>
                                          <p:attrName>style.visibility</p:attrName>
                                        </p:attrNameLst>
                                      </p:cBhvr>
                                      <p:to>
                                        <p:strVal val="visible"/>
                                      </p:to>
                                    </p:set>
                                    <p:animEffect transition="in" filter="strips(downLeft)">
                                      <p:cBhvr>
                                        <p:cTn id="17" dur="1000"/>
                                        <p:tgtEl>
                                          <p:spTgt spid="461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3" fill="hold" nodeType="clickEffect">
                                  <p:stCondLst>
                                    <p:cond delay="0"/>
                                  </p:stCondLst>
                                  <p:childTnLst>
                                    <p:set>
                                      <p:cBhvr>
                                        <p:cTn id="21" dur="1" fill="hold">
                                          <p:stCondLst>
                                            <p:cond delay="0"/>
                                          </p:stCondLst>
                                        </p:cTn>
                                        <p:tgtEl>
                                          <p:spTgt spid="46143"/>
                                        </p:tgtEl>
                                        <p:attrNameLst>
                                          <p:attrName>style.visibility</p:attrName>
                                        </p:attrNameLst>
                                      </p:cBhvr>
                                      <p:to>
                                        <p:strVal val="visible"/>
                                      </p:to>
                                    </p:set>
                                    <p:animEffect transition="in" filter="strips(upRight)">
                                      <p:cBhvr>
                                        <p:cTn id="22" dur="500"/>
                                        <p:tgtEl>
                                          <p:spTgt spid="461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nodeType="clickEffect">
                                  <p:stCondLst>
                                    <p:cond delay="0"/>
                                  </p:stCondLst>
                                  <p:childTnLst>
                                    <p:set>
                                      <p:cBhvr>
                                        <p:cTn id="26" dur="1" fill="hold">
                                          <p:stCondLst>
                                            <p:cond delay="0"/>
                                          </p:stCondLst>
                                        </p:cTn>
                                        <p:tgtEl>
                                          <p:spTgt spid="46146"/>
                                        </p:tgtEl>
                                        <p:attrNameLst>
                                          <p:attrName>style.visibility</p:attrName>
                                        </p:attrNameLst>
                                      </p:cBhvr>
                                      <p:to>
                                        <p:strVal val="visible"/>
                                      </p:to>
                                    </p:set>
                                    <p:animEffect transition="in" filter="strips(downLeft)">
                                      <p:cBhvr>
                                        <p:cTn id="27" dur="500"/>
                                        <p:tgtEl>
                                          <p:spTgt spid="461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ox(out)">
                                      <p:cBhvr>
                                        <p:cTn id="32" dur="500"/>
                                        <p:tgtEl>
                                          <p:spTgt spid="44"/>
                                        </p:tgtEl>
                                      </p:cBhvr>
                                    </p:animEffect>
                                  </p:childTnLst>
                                </p:cTn>
                              </p:par>
                              <p:par>
                                <p:cTn id="33" presetID="4" presetClass="entr" presetSubtype="32" fill="hold" grpId="0" nodeType="withEffect">
                                  <p:stCondLst>
                                    <p:cond delay="0"/>
                                  </p:stCondLst>
                                  <p:childTnLst>
                                    <p:set>
                                      <p:cBhvr>
                                        <p:cTn id="34" dur="1" fill="hold">
                                          <p:stCondLst>
                                            <p:cond delay="0"/>
                                          </p:stCondLst>
                                        </p:cTn>
                                        <p:tgtEl>
                                          <p:spTgt spid="46103"/>
                                        </p:tgtEl>
                                        <p:attrNameLst>
                                          <p:attrName>style.visibility</p:attrName>
                                        </p:attrNameLst>
                                      </p:cBhvr>
                                      <p:to>
                                        <p:strVal val="visible"/>
                                      </p:to>
                                    </p:set>
                                    <p:animEffect transition="in" filter="box(out)">
                                      <p:cBhvr>
                                        <p:cTn id="35" dur="500"/>
                                        <p:tgtEl>
                                          <p:spTgt spid="4610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8" presetClass="entr" presetSubtype="3" fill="hold" nodeType="clickEffect">
                                  <p:stCondLst>
                                    <p:cond delay="0"/>
                                  </p:stCondLst>
                                  <p:childTnLst>
                                    <p:set>
                                      <p:cBhvr>
                                        <p:cTn id="39" dur="1" fill="hold">
                                          <p:stCondLst>
                                            <p:cond delay="0"/>
                                          </p:stCondLst>
                                        </p:cTn>
                                        <p:tgtEl>
                                          <p:spTgt spid="46144"/>
                                        </p:tgtEl>
                                        <p:attrNameLst>
                                          <p:attrName>style.visibility</p:attrName>
                                        </p:attrNameLst>
                                      </p:cBhvr>
                                      <p:to>
                                        <p:strVal val="visible"/>
                                      </p:to>
                                    </p:set>
                                    <p:animEffect transition="in" filter="strips(upRight)">
                                      <p:cBhvr>
                                        <p:cTn id="40" dur="500"/>
                                        <p:tgtEl>
                                          <p:spTgt spid="4614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8" presetClass="entr" presetSubtype="12" fill="hold" nodeType="clickEffect">
                                  <p:stCondLst>
                                    <p:cond delay="0"/>
                                  </p:stCondLst>
                                  <p:childTnLst>
                                    <p:set>
                                      <p:cBhvr>
                                        <p:cTn id="44" dur="1" fill="hold">
                                          <p:stCondLst>
                                            <p:cond delay="0"/>
                                          </p:stCondLst>
                                        </p:cTn>
                                        <p:tgtEl>
                                          <p:spTgt spid="46147"/>
                                        </p:tgtEl>
                                        <p:attrNameLst>
                                          <p:attrName>style.visibility</p:attrName>
                                        </p:attrNameLst>
                                      </p:cBhvr>
                                      <p:to>
                                        <p:strVal val="visible"/>
                                      </p:to>
                                    </p:set>
                                    <p:animEffect transition="in" filter="strips(downLeft)">
                                      <p:cBhvr>
                                        <p:cTn id="45" dur="500"/>
                                        <p:tgtEl>
                                          <p:spTgt spid="4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03" grpId="0"/>
      <p:bldP spid="4608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7" name="Rectangle 5"/>
          <p:cNvSpPr>
            <a:spLocks noChangeArrowheads="1"/>
          </p:cNvSpPr>
          <p:nvPr/>
        </p:nvSpPr>
        <p:spPr bwMode="auto">
          <a:xfrm>
            <a:off x="395288" y="404813"/>
            <a:ext cx="7304087" cy="5191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fr-FR" sz="2800" b="1">
                <a:solidFill>
                  <a:srgbClr val="DC6308"/>
                </a:solidFill>
              </a:rPr>
              <a:t>Mise en œuvre d’une chaine d’acquisition </a:t>
            </a:r>
          </a:p>
        </p:txBody>
      </p:sp>
      <p:sp>
        <p:nvSpPr>
          <p:cNvPr id="88067" name="Text Box 7"/>
          <p:cNvSpPr txBox="1">
            <a:spLocks noChangeArrowheads="1"/>
          </p:cNvSpPr>
          <p:nvPr/>
        </p:nvSpPr>
        <p:spPr bwMode="auto">
          <a:xfrm>
            <a:off x="466725" y="1123950"/>
            <a:ext cx="53832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
            </a:pPr>
            <a:r>
              <a:rPr lang="fr-FR" sz="2800">
                <a:solidFill>
                  <a:srgbClr val="000000"/>
                </a:solidFill>
              </a:rPr>
              <a:t> Critère de choix d’intégration</a:t>
            </a:r>
          </a:p>
        </p:txBody>
      </p:sp>
      <p:sp>
        <p:nvSpPr>
          <p:cNvPr id="88068" name="Text Box 7"/>
          <p:cNvSpPr txBox="1">
            <a:spLocks noChangeArrowheads="1"/>
          </p:cNvSpPr>
          <p:nvPr/>
        </p:nvSpPr>
        <p:spPr bwMode="auto">
          <a:xfrm>
            <a:off x="1763713" y="2276475"/>
            <a:ext cx="5889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SzPct val="110000"/>
              <a:buFont typeface="Wingdings" pitchFamily="2" charset="2"/>
              <a:buChar char="§"/>
            </a:pPr>
            <a:r>
              <a:rPr lang="fr-FR">
                <a:solidFill>
                  <a:srgbClr val="000000"/>
                </a:solidFill>
              </a:rPr>
              <a:t> Electronique &lt;-&gt; Microélectronique</a:t>
            </a:r>
          </a:p>
        </p:txBody>
      </p:sp>
      <p:sp>
        <p:nvSpPr>
          <p:cNvPr id="88069" name="Text Box 7"/>
          <p:cNvSpPr txBox="1">
            <a:spLocks noChangeArrowheads="1"/>
          </p:cNvSpPr>
          <p:nvPr/>
        </p:nvSpPr>
        <p:spPr bwMode="auto">
          <a:xfrm>
            <a:off x="1763713" y="2925763"/>
            <a:ext cx="7200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SzPct val="110000"/>
              <a:buFont typeface="Wingdings" pitchFamily="2" charset="2"/>
              <a:buChar char="§"/>
            </a:pPr>
            <a:r>
              <a:rPr lang="fr-FR">
                <a:solidFill>
                  <a:srgbClr val="000000"/>
                </a:solidFill>
              </a:rPr>
              <a:t> Les standards d’instrumentation</a:t>
            </a:r>
          </a:p>
        </p:txBody>
      </p:sp>
      <p:sp>
        <p:nvSpPr>
          <p:cNvPr id="88070" name="Text Box 7"/>
          <p:cNvSpPr txBox="1">
            <a:spLocks noChangeArrowheads="1"/>
          </p:cNvSpPr>
          <p:nvPr/>
        </p:nvSpPr>
        <p:spPr bwMode="auto">
          <a:xfrm>
            <a:off x="1763713" y="3573463"/>
            <a:ext cx="7200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SzPct val="110000"/>
              <a:buFont typeface="Wingdings" pitchFamily="2" charset="2"/>
              <a:buChar char="§"/>
            </a:pPr>
            <a:r>
              <a:rPr lang="fr-FR">
                <a:solidFill>
                  <a:srgbClr val="000000"/>
                </a:solidFill>
              </a:rPr>
              <a:t> Les standards d’acquisition de données</a:t>
            </a:r>
          </a:p>
        </p:txBody>
      </p:sp>
      <p:sp>
        <p:nvSpPr>
          <p:cNvPr id="88071" name="Rectangle 4"/>
          <p:cNvSpPr>
            <a:spLocks noChangeArrowheads="1"/>
          </p:cNvSpPr>
          <p:nvPr/>
        </p:nvSpPr>
        <p:spPr bwMode="auto">
          <a:xfrm>
            <a:off x="1763713" y="1700213"/>
            <a:ext cx="673258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buSzPct val="110000"/>
              <a:buFont typeface="Wingdings" pitchFamily="2" charset="2"/>
              <a:buChar char="§"/>
            </a:pPr>
            <a:r>
              <a:rPr lang="fr-FR">
                <a:solidFill>
                  <a:srgbClr val="000000"/>
                </a:solidFill>
              </a:rPr>
              <a:t> Evolution des expériences de physique </a:t>
            </a:r>
          </a:p>
        </p:txBody>
      </p:sp>
      <p:sp>
        <p:nvSpPr>
          <p:cNvPr id="88072" name="Text Box 2"/>
          <p:cNvSpPr txBox="1">
            <a:spLocks noChangeArrowheads="1"/>
          </p:cNvSpPr>
          <p:nvPr/>
        </p:nvSpPr>
        <p:spPr bwMode="auto">
          <a:xfrm>
            <a:off x="539750" y="4210050"/>
            <a:ext cx="75612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
            </a:pPr>
            <a:r>
              <a:rPr lang="fr-FR" sz="2800">
                <a:solidFill>
                  <a:srgbClr val="000000"/>
                </a:solidFill>
              </a:rPr>
              <a:t> Exemple d’une chaine d’instrumentation </a:t>
            </a:r>
          </a:p>
          <a:p>
            <a:pPr eaLnBrk="1" hangingPunct="1">
              <a:buFont typeface="Wingdings" pitchFamily="2" charset="2"/>
              <a:buNone/>
            </a:pPr>
            <a:r>
              <a:rPr lang="fr-FR" sz="2800">
                <a:solidFill>
                  <a:srgbClr val="000000"/>
                </a:solidFill>
              </a:rPr>
              <a:t>	en physique nucléaire</a:t>
            </a:r>
          </a:p>
        </p:txBody>
      </p:sp>
      <p:sp>
        <p:nvSpPr>
          <p:cNvPr id="88073" name="Text Box 2"/>
          <p:cNvSpPr txBox="1">
            <a:spLocks noChangeArrowheads="1"/>
          </p:cNvSpPr>
          <p:nvPr/>
        </p:nvSpPr>
        <p:spPr bwMode="auto">
          <a:xfrm>
            <a:off x="539750" y="5362575"/>
            <a:ext cx="75612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buFont typeface="Wingdings" pitchFamily="2" charset="2"/>
              <a:buChar char="§"/>
            </a:pPr>
            <a:r>
              <a:rPr lang="fr-FR" sz="2800">
                <a:solidFill>
                  <a:srgbClr val="000000"/>
                </a:solidFill>
              </a:rPr>
              <a:t> Exemple d’une chaine d’instrumentation </a:t>
            </a:r>
          </a:p>
          <a:p>
            <a:pPr eaLnBrk="1" hangingPunct="1">
              <a:buFont typeface="Wingdings" pitchFamily="2" charset="2"/>
              <a:buNone/>
            </a:pPr>
            <a:r>
              <a:rPr lang="fr-FR" sz="2800">
                <a:solidFill>
                  <a:srgbClr val="000000"/>
                </a:solidFill>
              </a:rPr>
              <a:t>	en  physique des particules</a:t>
            </a:r>
          </a:p>
        </p:txBody>
      </p:sp>
      <p:sp>
        <p:nvSpPr>
          <p:cNvPr id="88074"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14CEA502-F371-4B57-8BBF-E349AC13BBDB}" type="slidenum">
              <a:rPr lang="fr-FR" sz="1200">
                <a:solidFill>
                  <a:schemeClr val="tx1">
                    <a:lumMod val="50000"/>
                    <a:lumOff val="50000"/>
                  </a:schemeClr>
                </a:solidFill>
              </a:rPr>
              <a:pPr algn="r">
                <a:defRPr/>
              </a:pPr>
              <a:t>80</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ChangeArrowheads="1"/>
          </p:cNvSpPr>
          <p:nvPr/>
        </p:nvSpPr>
        <p:spPr bwMode="auto">
          <a:xfrm>
            <a:off x="323850" y="908050"/>
            <a:ext cx="81359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buSzPct val="85000"/>
            </a:pPr>
            <a:r>
              <a:rPr lang="fr-FR" b="1"/>
              <a:t>Evolution des expériences de physique </a:t>
            </a:r>
          </a:p>
          <a:p>
            <a:pPr>
              <a:lnSpc>
                <a:spcPct val="90000"/>
              </a:lnSpc>
              <a:spcBef>
                <a:spcPct val="20000"/>
              </a:spcBef>
              <a:buSzPct val="85000"/>
            </a:pPr>
            <a:r>
              <a:rPr lang="fr-FR" b="1"/>
              <a:t>		vers de plus en plus de voies !!</a:t>
            </a:r>
          </a:p>
        </p:txBody>
      </p:sp>
      <p:sp>
        <p:nvSpPr>
          <p:cNvPr id="89091" name="Text Box 5"/>
          <p:cNvSpPr txBox="1">
            <a:spLocks noChangeArrowheads="1"/>
          </p:cNvSpPr>
          <p:nvPr/>
        </p:nvSpPr>
        <p:spPr bwMode="auto">
          <a:xfrm>
            <a:off x="684213" y="284163"/>
            <a:ext cx="5308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Critère de choix d’intégration</a:t>
            </a:r>
          </a:p>
        </p:txBody>
      </p:sp>
      <p:grpSp>
        <p:nvGrpSpPr>
          <p:cNvPr id="322579" name="Group 19"/>
          <p:cNvGrpSpPr>
            <a:grpSpLocks/>
          </p:cNvGrpSpPr>
          <p:nvPr/>
        </p:nvGrpSpPr>
        <p:grpSpPr bwMode="auto">
          <a:xfrm>
            <a:off x="611188" y="4076700"/>
            <a:ext cx="8353425" cy="1976438"/>
            <a:chOff x="385" y="2568"/>
            <a:chExt cx="5262" cy="1245"/>
          </a:xfrm>
        </p:grpSpPr>
        <p:sp>
          <p:nvSpPr>
            <p:cNvPr id="89099" name="Rectangle 5"/>
            <p:cNvSpPr>
              <a:spLocks noChangeArrowheads="1"/>
            </p:cNvSpPr>
            <p:nvPr/>
          </p:nvSpPr>
          <p:spPr bwMode="auto">
            <a:xfrm>
              <a:off x="521" y="2568"/>
              <a:ext cx="5126" cy="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buFont typeface="Wingdings" pitchFamily="2" charset="2"/>
                <a:buChar char="§"/>
              </a:pPr>
              <a:r>
                <a:rPr lang="fr-FR" b="1" dirty="0">
                  <a:solidFill>
                    <a:srgbClr val="003399"/>
                  </a:solidFill>
                </a:rPr>
                <a:t> en physique des particules :</a:t>
              </a:r>
            </a:p>
            <a:p>
              <a:pPr>
                <a:lnSpc>
                  <a:spcPct val="90000"/>
                </a:lnSpc>
                <a:spcBef>
                  <a:spcPct val="20000"/>
                </a:spcBef>
                <a:buSzPct val="85000"/>
              </a:pPr>
              <a:r>
                <a:rPr lang="fr-FR" b="1" dirty="0">
                  <a:solidFill>
                    <a:srgbClr val="003399"/>
                  </a:solidFill>
                </a:rPr>
                <a:t>		DELPHI ~ 250000 voies en 1990</a:t>
              </a:r>
            </a:p>
            <a:p>
              <a:pPr>
                <a:lnSpc>
                  <a:spcPct val="90000"/>
                </a:lnSpc>
                <a:spcBef>
                  <a:spcPct val="20000"/>
                </a:spcBef>
                <a:buSzPct val="85000"/>
              </a:pPr>
              <a:r>
                <a:rPr lang="fr-FR" b="1" dirty="0">
                  <a:solidFill>
                    <a:srgbClr val="003399"/>
                  </a:solidFill>
                </a:rPr>
                <a:t>		ATLAS ~ 1200000 voies en 1990</a:t>
              </a:r>
            </a:p>
            <a:p>
              <a:pPr>
                <a:lnSpc>
                  <a:spcPct val="90000"/>
                </a:lnSpc>
                <a:spcBef>
                  <a:spcPct val="20000"/>
                </a:spcBef>
                <a:buSzPct val="85000"/>
              </a:pPr>
              <a:r>
                <a:rPr lang="fr-FR" b="1" dirty="0">
                  <a:solidFill>
                    <a:srgbClr val="003399"/>
                  </a:solidFill>
                </a:rPr>
                <a:t>		ECAL / ILC ~ </a:t>
              </a:r>
              <a:r>
                <a:rPr lang="fr-FR" b="1" dirty="0" smtClean="0">
                  <a:solidFill>
                    <a:srgbClr val="003399"/>
                  </a:solidFill>
                </a:rPr>
                <a:t>25 </a:t>
              </a:r>
              <a:r>
                <a:rPr lang="fr-FR" b="1" dirty="0">
                  <a:solidFill>
                    <a:srgbClr val="003399"/>
                  </a:solidFill>
                </a:rPr>
                <a:t>millions de voies 						</a:t>
              </a:r>
              <a:r>
                <a:rPr lang="fr-FR" b="1" dirty="0" smtClean="0">
                  <a:solidFill>
                    <a:srgbClr val="003399"/>
                  </a:solidFill>
                </a:rPr>
                <a:t>	en </a:t>
              </a:r>
              <a:r>
                <a:rPr lang="fr-FR" b="1" dirty="0">
                  <a:solidFill>
                    <a:srgbClr val="003399"/>
                  </a:solidFill>
                </a:rPr>
                <a:t>2020</a:t>
              </a:r>
            </a:p>
          </p:txBody>
        </p:sp>
        <p:sp>
          <p:nvSpPr>
            <p:cNvPr id="322573" name="AutoShape 13"/>
            <p:cNvSpPr>
              <a:spLocks noChangeArrowheads="1"/>
            </p:cNvSpPr>
            <p:nvPr/>
          </p:nvSpPr>
          <p:spPr bwMode="auto">
            <a:xfrm>
              <a:off x="1111" y="2931"/>
              <a:ext cx="371" cy="635"/>
            </a:xfrm>
            <a:prstGeom prst="curvedRightArrow">
              <a:avLst>
                <a:gd name="adj1" fmla="val 34232"/>
                <a:gd name="adj2" fmla="val 68464"/>
                <a:gd name="adj3" fmla="val 33333"/>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sp>
          <p:nvSpPr>
            <p:cNvPr id="322574" name="Rectangle 14"/>
            <p:cNvSpPr>
              <a:spLocks noChangeArrowheads="1"/>
            </p:cNvSpPr>
            <p:nvPr/>
          </p:nvSpPr>
          <p:spPr bwMode="auto">
            <a:xfrm>
              <a:off x="385" y="3113"/>
              <a:ext cx="663" cy="2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fr-FR" b="1">
                  <a:solidFill>
                    <a:srgbClr val="DC6308"/>
                  </a:solidFill>
                </a:rPr>
                <a:t>x 100</a:t>
              </a:r>
            </a:p>
          </p:txBody>
        </p:sp>
      </p:grpSp>
      <p:grpSp>
        <p:nvGrpSpPr>
          <p:cNvPr id="322578" name="Group 18"/>
          <p:cNvGrpSpPr>
            <a:grpSpLocks/>
          </p:cNvGrpSpPr>
          <p:nvPr/>
        </p:nvGrpSpPr>
        <p:grpSpPr bwMode="auto">
          <a:xfrm>
            <a:off x="827088" y="2133600"/>
            <a:ext cx="7993062" cy="1625600"/>
            <a:chOff x="521" y="1344"/>
            <a:chExt cx="5035" cy="1024"/>
          </a:xfrm>
        </p:grpSpPr>
        <p:sp>
          <p:nvSpPr>
            <p:cNvPr id="89096" name="Rectangle 5"/>
            <p:cNvSpPr>
              <a:spLocks noChangeArrowheads="1"/>
            </p:cNvSpPr>
            <p:nvPr/>
          </p:nvSpPr>
          <p:spPr bwMode="auto">
            <a:xfrm>
              <a:off x="521" y="1344"/>
              <a:ext cx="5035"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buFont typeface="Wingdings" pitchFamily="2" charset="2"/>
                <a:buChar char="§"/>
              </a:pPr>
              <a:r>
                <a:rPr lang="fr-FR" b="1">
                  <a:solidFill>
                    <a:srgbClr val="003399"/>
                  </a:solidFill>
                </a:rPr>
                <a:t> en physique nucléaire : </a:t>
              </a:r>
            </a:p>
            <a:p>
              <a:pPr>
                <a:lnSpc>
                  <a:spcPct val="90000"/>
                </a:lnSpc>
                <a:spcBef>
                  <a:spcPct val="20000"/>
                </a:spcBef>
                <a:buSzPct val="85000"/>
              </a:pPr>
              <a:r>
                <a:rPr lang="fr-FR" b="1">
                  <a:solidFill>
                    <a:srgbClr val="003399"/>
                  </a:solidFill>
                </a:rPr>
                <a:t>			INDRA ~ 1000 voies en 1990</a:t>
              </a:r>
            </a:p>
            <a:p>
              <a:pPr>
                <a:lnSpc>
                  <a:spcPct val="90000"/>
                </a:lnSpc>
                <a:spcBef>
                  <a:spcPct val="20000"/>
                </a:spcBef>
                <a:buSzPct val="85000"/>
              </a:pPr>
              <a:r>
                <a:rPr lang="fr-FR" b="1">
                  <a:solidFill>
                    <a:srgbClr val="003399"/>
                  </a:solidFill>
                </a:rPr>
                <a:t>			AGATA ~ 6000 voies prévues</a:t>
              </a:r>
            </a:p>
            <a:p>
              <a:pPr>
                <a:lnSpc>
                  <a:spcPct val="90000"/>
                </a:lnSpc>
                <a:spcBef>
                  <a:spcPct val="20000"/>
                </a:spcBef>
                <a:buSzPct val="85000"/>
              </a:pPr>
              <a:r>
                <a:rPr lang="fr-FR" b="1">
                  <a:solidFill>
                    <a:srgbClr val="003399"/>
                  </a:solidFill>
                </a:rPr>
                <a:t>			FAZIA ~ 20000 voies prévues</a:t>
              </a:r>
            </a:p>
          </p:txBody>
        </p:sp>
        <p:sp>
          <p:nvSpPr>
            <p:cNvPr id="322572" name="AutoShape 12"/>
            <p:cNvSpPr>
              <a:spLocks noChangeArrowheads="1"/>
            </p:cNvSpPr>
            <p:nvPr/>
          </p:nvSpPr>
          <p:spPr bwMode="auto">
            <a:xfrm>
              <a:off x="1701" y="1661"/>
              <a:ext cx="371" cy="635"/>
            </a:xfrm>
            <a:prstGeom prst="curvedRightArrow">
              <a:avLst>
                <a:gd name="adj1" fmla="val 34232"/>
                <a:gd name="adj2" fmla="val 68464"/>
                <a:gd name="adj3" fmla="val 33333"/>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sp>
          <p:nvSpPr>
            <p:cNvPr id="322575" name="Rectangle 15"/>
            <p:cNvSpPr>
              <a:spLocks noChangeArrowheads="1"/>
            </p:cNvSpPr>
            <p:nvPr/>
          </p:nvSpPr>
          <p:spPr bwMode="auto">
            <a:xfrm>
              <a:off x="1066" y="1812"/>
              <a:ext cx="546" cy="2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fr-FR" b="1">
                  <a:solidFill>
                    <a:srgbClr val="DC6308"/>
                  </a:solidFill>
                </a:rPr>
                <a:t>x 20</a:t>
              </a:r>
            </a:p>
          </p:txBody>
        </p:sp>
      </p:gr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B7BC8B47-19E8-4AA1-A333-6A7AC92A2068}" type="slidenum">
              <a:rPr lang="fr-FR" sz="1200">
                <a:solidFill>
                  <a:schemeClr val="tx1">
                    <a:lumMod val="50000"/>
                    <a:lumOff val="50000"/>
                  </a:schemeClr>
                </a:solidFill>
              </a:rPr>
              <a:pPr algn="r">
                <a:defRPr/>
              </a:pPr>
              <a:t>81</a:t>
            </a:fld>
            <a:endParaRPr lang="fr-FR" sz="1200" dirty="0">
              <a:solidFill>
                <a:schemeClr val="tx1">
                  <a:lumMod val="50000"/>
                  <a:lumOff val="50000"/>
                </a:schemeClr>
              </a:solidFill>
            </a:endParaRPr>
          </a:p>
        </p:txBody>
      </p:sp>
      <p:sp>
        <p:nvSpPr>
          <p:cNvPr id="8909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22578"/>
                                        </p:tgtEl>
                                        <p:attrNameLst>
                                          <p:attrName>style.visibility</p:attrName>
                                        </p:attrNameLst>
                                      </p:cBhvr>
                                      <p:to>
                                        <p:strVal val="visible"/>
                                      </p:to>
                                    </p:set>
                                    <p:anim calcmode="lin" valueType="num">
                                      <p:cBhvr>
                                        <p:cTn id="7" dur="500" fill="hold"/>
                                        <p:tgtEl>
                                          <p:spTgt spid="322578"/>
                                        </p:tgtEl>
                                        <p:attrNameLst>
                                          <p:attrName>ppt_w</p:attrName>
                                        </p:attrNameLst>
                                      </p:cBhvr>
                                      <p:tavLst>
                                        <p:tav tm="0">
                                          <p:val>
                                            <p:fltVal val="0"/>
                                          </p:val>
                                        </p:tav>
                                        <p:tav tm="100000">
                                          <p:val>
                                            <p:strVal val="#ppt_w"/>
                                          </p:val>
                                        </p:tav>
                                      </p:tavLst>
                                    </p:anim>
                                    <p:anim calcmode="lin" valueType="num">
                                      <p:cBhvr>
                                        <p:cTn id="8" dur="500" fill="hold"/>
                                        <p:tgtEl>
                                          <p:spTgt spid="322578"/>
                                        </p:tgtEl>
                                        <p:attrNameLst>
                                          <p:attrName>ppt_h</p:attrName>
                                        </p:attrNameLst>
                                      </p:cBhvr>
                                      <p:tavLst>
                                        <p:tav tm="0">
                                          <p:val>
                                            <p:fltVal val="0"/>
                                          </p:val>
                                        </p:tav>
                                        <p:tav tm="100000">
                                          <p:val>
                                            <p:strVal val="#ppt_h"/>
                                          </p:val>
                                        </p:tav>
                                      </p:tavLst>
                                    </p:anim>
                                    <p:animEffect transition="in" filter="fade">
                                      <p:cBhvr>
                                        <p:cTn id="9" dur="500"/>
                                        <p:tgtEl>
                                          <p:spTgt spid="3225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22579"/>
                                        </p:tgtEl>
                                        <p:attrNameLst>
                                          <p:attrName>style.visibility</p:attrName>
                                        </p:attrNameLst>
                                      </p:cBhvr>
                                      <p:to>
                                        <p:strVal val="visible"/>
                                      </p:to>
                                    </p:set>
                                    <p:anim calcmode="lin" valueType="num">
                                      <p:cBhvr>
                                        <p:cTn id="14" dur="500" fill="hold"/>
                                        <p:tgtEl>
                                          <p:spTgt spid="322579"/>
                                        </p:tgtEl>
                                        <p:attrNameLst>
                                          <p:attrName>ppt_w</p:attrName>
                                        </p:attrNameLst>
                                      </p:cBhvr>
                                      <p:tavLst>
                                        <p:tav tm="0">
                                          <p:val>
                                            <p:fltVal val="0"/>
                                          </p:val>
                                        </p:tav>
                                        <p:tav tm="100000">
                                          <p:val>
                                            <p:strVal val="#ppt_w"/>
                                          </p:val>
                                        </p:tav>
                                      </p:tavLst>
                                    </p:anim>
                                    <p:anim calcmode="lin" valueType="num">
                                      <p:cBhvr>
                                        <p:cTn id="15" dur="500" fill="hold"/>
                                        <p:tgtEl>
                                          <p:spTgt spid="322579"/>
                                        </p:tgtEl>
                                        <p:attrNameLst>
                                          <p:attrName>ppt_h</p:attrName>
                                        </p:attrNameLst>
                                      </p:cBhvr>
                                      <p:tavLst>
                                        <p:tav tm="0">
                                          <p:val>
                                            <p:fltVal val="0"/>
                                          </p:val>
                                        </p:tav>
                                        <p:tav tm="100000">
                                          <p:val>
                                            <p:strVal val="#ppt_h"/>
                                          </p:val>
                                        </p:tav>
                                      </p:tavLst>
                                    </p:anim>
                                    <p:animEffect transition="in" filter="fade">
                                      <p:cBhvr>
                                        <p:cTn id="16" dur="500"/>
                                        <p:tgtEl>
                                          <p:spTgt spid="322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fld id="{BFE61252-6E50-4962-BE07-63413669FA39}" type="slidenum">
              <a:rPr lang="fr-FR" sz="1200" smtClean="0">
                <a:solidFill>
                  <a:srgbClr val="4E4E4E"/>
                </a:solidFill>
              </a:rPr>
              <a:pPr eaLnBrk="1" hangingPunct="1"/>
              <a:t>82</a:t>
            </a:fld>
            <a:endParaRPr lang="fr-FR" sz="1200" smtClean="0">
              <a:solidFill>
                <a:srgbClr val="4E4E4E"/>
              </a:solidFill>
            </a:endParaRPr>
          </a:p>
        </p:txBody>
      </p:sp>
      <p:sp>
        <p:nvSpPr>
          <p:cNvPr id="90115" name="Rectangle 84"/>
          <p:cNvSpPr>
            <a:spLocks noChangeArrowheads="1"/>
          </p:cNvSpPr>
          <p:nvPr/>
        </p:nvSpPr>
        <p:spPr bwMode="auto">
          <a:xfrm>
            <a:off x="466725" y="1341438"/>
            <a:ext cx="8066088" cy="4751387"/>
          </a:xfrm>
          <a:prstGeom prst="rect">
            <a:avLst/>
          </a:prstGeom>
          <a:gradFill rotWithShape="1">
            <a:gsLst>
              <a:gs pos="0">
                <a:srgbClr val="8686FF"/>
              </a:gs>
              <a:gs pos="50000">
                <a:srgbClr val="B6B6FF"/>
              </a:gs>
              <a:gs pos="100000">
                <a:srgbClr val="DBDBFF"/>
              </a:gs>
            </a:gsLst>
            <a:lin ang="2700000" scaled="1"/>
          </a:gradFill>
          <a:ln w="57150" cap="rnd">
            <a:solidFill>
              <a:srgbClr val="3333FF"/>
            </a:solidFill>
            <a:prstDash val="sysDot"/>
            <a:miter lim="800000"/>
            <a:headEnd/>
            <a:tailEnd/>
          </a:ln>
        </p:spPr>
        <p:txBody>
          <a:bodyPr wrap="none" anchor="ctr"/>
          <a:lstStyle/>
          <a:p>
            <a:endParaRPr lang="fr-FR" sz="1800"/>
          </a:p>
        </p:txBody>
      </p:sp>
      <p:sp>
        <p:nvSpPr>
          <p:cNvPr id="90116" name="Text Box 52"/>
          <p:cNvSpPr txBox="1">
            <a:spLocks noChangeArrowheads="1"/>
          </p:cNvSpPr>
          <p:nvPr/>
        </p:nvSpPr>
        <p:spPr bwMode="auto">
          <a:xfrm>
            <a:off x="250825" y="836613"/>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t>Les contraintes de l’expérience sur l’électronique</a:t>
            </a:r>
          </a:p>
        </p:txBody>
      </p:sp>
      <p:grpSp>
        <p:nvGrpSpPr>
          <p:cNvPr id="515152" name="Group 80"/>
          <p:cNvGrpSpPr>
            <a:grpSpLocks/>
          </p:cNvGrpSpPr>
          <p:nvPr/>
        </p:nvGrpSpPr>
        <p:grpSpPr bwMode="auto">
          <a:xfrm>
            <a:off x="901700" y="2105025"/>
            <a:ext cx="1943100" cy="936625"/>
            <a:chOff x="568" y="1326"/>
            <a:chExt cx="1224" cy="590"/>
          </a:xfrm>
        </p:grpSpPr>
        <p:sp>
          <p:nvSpPr>
            <p:cNvPr id="90156" name="Oval 80"/>
            <p:cNvSpPr>
              <a:spLocks noChangeArrowheads="1"/>
            </p:cNvSpPr>
            <p:nvPr/>
          </p:nvSpPr>
          <p:spPr bwMode="auto">
            <a:xfrm>
              <a:off x="568" y="1326"/>
              <a:ext cx="1224" cy="590"/>
            </a:xfrm>
            <a:prstGeom prst="ellipse">
              <a:avLst/>
            </a:prstGeom>
            <a:gradFill rotWithShape="1">
              <a:gsLst>
                <a:gs pos="0">
                  <a:srgbClr val="8686FF"/>
                </a:gs>
                <a:gs pos="50000">
                  <a:srgbClr val="B6B6FF"/>
                </a:gs>
                <a:gs pos="100000">
                  <a:srgbClr val="DBDBFF"/>
                </a:gs>
              </a:gsLst>
              <a:lin ang="13500000" scaled="1"/>
            </a:gradFill>
            <a:ln w="38100" cap="rnd">
              <a:solidFill>
                <a:srgbClr val="3333FF"/>
              </a:solidFill>
              <a:prstDash val="sysDot"/>
              <a:round/>
              <a:headEnd/>
              <a:tailEnd/>
            </a:ln>
          </p:spPr>
          <p:txBody>
            <a:bodyPr wrap="none" anchor="ctr"/>
            <a:lstStyle/>
            <a:p>
              <a:endParaRPr lang="fr-FR" sz="1800"/>
            </a:p>
          </p:txBody>
        </p:sp>
        <p:sp>
          <p:nvSpPr>
            <p:cNvPr id="90157" name="Text Box 88"/>
            <p:cNvSpPr txBox="1">
              <a:spLocks noChangeArrowheads="1"/>
            </p:cNvSpPr>
            <p:nvPr/>
          </p:nvSpPr>
          <p:spPr bwMode="auto">
            <a:xfrm>
              <a:off x="659" y="1372"/>
              <a:ext cx="106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Tenue </a:t>
              </a:r>
            </a:p>
            <a:p>
              <a:pPr algn="ctr" eaLnBrk="1" hangingPunct="1"/>
              <a:r>
                <a:rPr lang="fr-FR" sz="1800">
                  <a:solidFill>
                    <a:schemeClr val="bg1"/>
                  </a:solidFill>
                </a:rPr>
                <a:t>aux radiations</a:t>
              </a:r>
            </a:p>
          </p:txBody>
        </p:sp>
      </p:grpSp>
      <p:grpSp>
        <p:nvGrpSpPr>
          <p:cNvPr id="515153" name="Group 81"/>
          <p:cNvGrpSpPr>
            <a:grpSpLocks/>
          </p:cNvGrpSpPr>
          <p:nvPr/>
        </p:nvGrpSpPr>
        <p:grpSpPr bwMode="auto">
          <a:xfrm>
            <a:off x="468313" y="3113088"/>
            <a:ext cx="1943100" cy="936625"/>
            <a:chOff x="295" y="1961"/>
            <a:chExt cx="1224" cy="590"/>
          </a:xfrm>
        </p:grpSpPr>
        <p:sp>
          <p:nvSpPr>
            <p:cNvPr id="90154" name="Oval 80"/>
            <p:cNvSpPr>
              <a:spLocks noChangeArrowheads="1"/>
            </p:cNvSpPr>
            <p:nvPr/>
          </p:nvSpPr>
          <p:spPr bwMode="auto">
            <a:xfrm>
              <a:off x="295" y="1961"/>
              <a:ext cx="1224" cy="590"/>
            </a:xfrm>
            <a:prstGeom prst="ellipse">
              <a:avLst/>
            </a:prstGeom>
            <a:gradFill rotWithShape="1">
              <a:gsLst>
                <a:gs pos="0">
                  <a:srgbClr val="8686FF"/>
                </a:gs>
                <a:gs pos="50000">
                  <a:srgbClr val="B6B6FF"/>
                </a:gs>
                <a:gs pos="100000">
                  <a:srgbClr val="DBDBFF"/>
                </a:gs>
              </a:gsLst>
              <a:lin ang="13500000" scaled="1"/>
            </a:gradFill>
            <a:ln w="38100" cap="rnd">
              <a:solidFill>
                <a:srgbClr val="3333FF"/>
              </a:solidFill>
              <a:prstDash val="sysDot"/>
              <a:round/>
              <a:headEnd/>
              <a:tailEnd/>
            </a:ln>
          </p:spPr>
          <p:txBody>
            <a:bodyPr wrap="none" anchor="ctr"/>
            <a:lstStyle/>
            <a:p>
              <a:endParaRPr lang="fr-FR" sz="1800"/>
            </a:p>
          </p:txBody>
        </p:sp>
        <p:sp>
          <p:nvSpPr>
            <p:cNvPr id="90155" name="Text Box 88"/>
            <p:cNvSpPr txBox="1">
              <a:spLocks noChangeArrowheads="1"/>
            </p:cNvSpPr>
            <p:nvPr/>
          </p:nvSpPr>
          <p:spPr bwMode="auto">
            <a:xfrm>
              <a:off x="431" y="2097"/>
              <a:ext cx="87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Robustesse</a:t>
              </a:r>
            </a:p>
          </p:txBody>
        </p:sp>
      </p:grpSp>
      <p:grpSp>
        <p:nvGrpSpPr>
          <p:cNvPr id="515154" name="Group 82"/>
          <p:cNvGrpSpPr>
            <a:grpSpLocks/>
          </p:cNvGrpSpPr>
          <p:nvPr/>
        </p:nvGrpSpPr>
        <p:grpSpPr bwMode="auto">
          <a:xfrm>
            <a:off x="971550" y="4121150"/>
            <a:ext cx="1943100" cy="936625"/>
            <a:chOff x="612" y="2596"/>
            <a:chExt cx="1224" cy="590"/>
          </a:xfrm>
        </p:grpSpPr>
        <p:sp>
          <p:nvSpPr>
            <p:cNvPr id="90152" name="Oval 80"/>
            <p:cNvSpPr>
              <a:spLocks noChangeArrowheads="1"/>
            </p:cNvSpPr>
            <p:nvPr/>
          </p:nvSpPr>
          <p:spPr bwMode="auto">
            <a:xfrm>
              <a:off x="612" y="2596"/>
              <a:ext cx="1224" cy="590"/>
            </a:xfrm>
            <a:prstGeom prst="ellipse">
              <a:avLst/>
            </a:prstGeom>
            <a:gradFill rotWithShape="1">
              <a:gsLst>
                <a:gs pos="0">
                  <a:srgbClr val="8686FF"/>
                </a:gs>
                <a:gs pos="50000">
                  <a:srgbClr val="B6B6FF"/>
                </a:gs>
                <a:gs pos="100000">
                  <a:srgbClr val="DBDBFF"/>
                </a:gs>
              </a:gsLst>
              <a:lin ang="13500000" scaled="1"/>
            </a:gradFill>
            <a:ln w="38100" cap="rnd">
              <a:solidFill>
                <a:srgbClr val="3333FF"/>
              </a:solidFill>
              <a:prstDash val="sysDot"/>
              <a:round/>
              <a:headEnd/>
              <a:tailEnd/>
            </a:ln>
          </p:spPr>
          <p:txBody>
            <a:bodyPr wrap="none" anchor="ctr"/>
            <a:lstStyle/>
            <a:p>
              <a:endParaRPr lang="fr-FR" sz="1800"/>
            </a:p>
          </p:txBody>
        </p:sp>
        <p:sp>
          <p:nvSpPr>
            <p:cNvPr id="90153" name="Text Box 88"/>
            <p:cNvSpPr txBox="1">
              <a:spLocks noChangeArrowheads="1"/>
            </p:cNvSpPr>
            <p:nvPr/>
          </p:nvSpPr>
          <p:spPr bwMode="auto">
            <a:xfrm>
              <a:off x="930" y="2732"/>
              <a:ext cx="42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Coût</a:t>
              </a:r>
            </a:p>
          </p:txBody>
        </p:sp>
      </p:grpSp>
      <p:grpSp>
        <p:nvGrpSpPr>
          <p:cNvPr id="515159" name="Group 87"/>
          <p:cNvGrpSpPr>
            <a:grpSpLocks/>
          </p:cNvGrpSpPr>
          <p:nvPr/>
        </p:nvGrpSpPr>
        <p:grpSpPr bwMode="auto">
          <a:xfrm>
            <a:off x="2932113" y="1412875"/>
            <a:ext cx="1943100" cy="987425"/>
            <a:chOff x="1847" y="890"/>
            <a:chExt cx="1224" cy="622"/>
          </a:xfrm>
        </p:grpSpPr>
        <p:sp>
          <p:nvSpPr>
            <p:cNvPr id="90150" name="Oval 80"/>
            <p:cNvSpPr>
              <a:spLocks noChangeArrowheads="1"/>
            </p:cNvSpPr>
            <p:nvPr/>
          </p:nvSpPr>
          <p:spPr bwMode="auto">
            <a:xfrm>
              <a:off x="1847" y="890"/>
              <a:ext cx="1224" cy="590"/>
            </a:xfrm>
            <a:prstGeom prst="ellipse">
              <a:avLst/>
            </a:prstGeom>
            <a:gradFill rotWithShape="1">
              <a:gsLst>
                <a:gs pos="0">
                  <a:srgbClr val="8686FF"/>
                </a:gs>
                <a:gs pos="50000">
                  <a:srgbClr val="B6B6FF"/>
                </a:gs>
                <a:gs pos="100000">
                  <a:srgbClr val="DBDBFF"/>
                </a:gs>
              </a:gsLst>
              <a:lin ang="13500000" scaled="1"/>
            </a:gradFill>
            <a:ln w="38100" cap="rnd">
              <a:solidFill>
                <a:srgbClr val="3333FF"/>
              </a:solidFill>
              <a:prstDash val="sysDot"/>
              <a:round/>
              <a:headEnd/>
              <a:tailEnd/>
            </a:ln>
          </p:spPr>
          <p:txBody>
            <a:bodyPr wrap="none" anchor="ctr"/>
            <a:lstStyle/>
            <a:p>
              <a:endParaRPr lang="fr-FR" sz="1800"/>
            </a:p>
          </p:txBody>
        </p:sp>
        <p:sp>
          <p:nvSpPr>
            <p:cNvPr id="90151" name="Text Box 88"/>
            <p:cNvSpPr txBox="1">
              <a:spLocks noChangeArrowheads="1"/>
            </p:cNvSpPr>
            <p:nvPr/>
          </p:nvSpPr>
          <p:spPr bwMode="auto">
            <a:xfrm>
              <a:off x="2028" y="935"/>
              <a:ext cx="882"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Puissance</a:t>
              </a:r>
            </a:p>
            <a:p>
              <a:pPr algn="ctr" eaLnBrk="1" hangingPunct="1"/>
              <a:r>
                <a:rPr lang="fr-FR" sz="1800">
                  <a:solidFill>
                    <a:schemeClr val="bg1"/>
                  </a:solidFill>
                </a:rPr>
                <a:t>Consommée</a:t>
              </a:r>
            </a:p>
            <a:p>
              <a:pPr algn="ctr" eaLnBrk="1" hangingPunct="1"/>
              <a:r>
                <a:rPr lang="fr-FR" sz="1800">
                  <a:solidFill>
                    <a:schemeClr val="bg1"/>
                  </a:solidFill>
                </a:rPr>
                <a:t>/ voie</a:t>
              </a:r>
            </a:p>
          </p:txBody>
        </p:sp>
      </p:grpSp>
      <p:grpSp>
        <p:nvGrpSpPr>
          <p:cNvPr id="515158" name="Group 86"/>
          <p:cNvGrpSpPr>
            <a:grpSpLocks/>
          </p:cNvGrpSpPr>
          <p:nvPr/>
        </p:nvGrpSpPr>
        <p:grpSpPr bwMode="auto">
          <a:xfrm>
            <a:off x="5005388" y="2105025"/>
            <a:ext cx="1943100" cy="936625"/>
            <a:chOff x="3153" y="1326"/>
            <a:chExt cx="1224" cy="590"/>
          </a:xfrm>
        </p:grpSpPr>
        <p:sp>
          <p:nvSpPr>
            <p:cNvPr id="90148" name="Oval 80"/>
            <p:cNvSpPr>
              <a:spLocks noChangeArrowheads="1"/>
            </p:cNvSpPr>
            <p:nvPr/>
          </p:nvSpPr>
          <p:spPr bwMode="auto">
            <a:xfrm>
              <a:off x="3153" y="1326"/>
              <a:ext cx="1224" cy="590"/>
            </a:xfrm>
            <a:prstGeom prst="ellipse">
              <a:avLst/>
            </a:prstGeom>
            <a:gradFill rotWithShape="1">
              <a:gsLst>
                <a:gs pos="0">
                  <a:srgbClr val="8686FF"/>
                </a:gs>
                <a:gs pos="50000">
                  <a:srgbClr val="B6B6FF"/>
                </a:gs>
                <a:gs pos="100000">
                  <a:srgbClr val="DBDBFF"/>
                </a:gs>
              </a:gsLst>
              <a:lin ang="13500000" scaled="1"/>
            </a:gradFill>
            <a:ln w="38100" cap="rnd">
              <a:solidFill>
                <a:srgbClr val="3333FF"/>
              </a:solidFill>
              <a:prstDash val="sysDot"/>
              <a:round/>
              <a:headEnd/>
              <a:tailEnd/>
            </a:ln>
          </p:spPr>
          <p:txBody>
            <a:bodyPr wrap="none" anchor="ctr"/>
            <a:lstStyle/>
            <a:p>
              <a:endParaRPr lang="fr-FR" sz="1800"/>
            </a:p>
          </p:txBody>
        </p:sp>
        <p:sp>
          <p:nvSpPr>
            <p:cNvPr id="90149" name="Text Box 88"/>
            <p:cNvSpPr txBox="1">
              <a:spLocks noChangeArrowheads="1"/>
            </p:cNvSpPr>
            <p:nvPr/>
          </p:nvSpPr>
          <p:spPr bwMode="auto">
            <a:xfrm>
              <a:off x="3425" y="1462"/>
              <a:ext cx="65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Vitesse </a:t>
              </a:r>
            </a:p>
          </p:txBody>
        </p:sp>
      </p:grpSp>
      <p:grpSp>
        <p:nvGrpSpPr>
          <p:cNvPr id="515157" name="Group 85"/>
          <p:cNvGrpSpPr>
            <a:grpSpLocks/>
          </p:cNvGrpSpPr>
          <p:nvPr/>
        </p:nvGrpSpPr>
        <p:grpSpPr bwMode="auto">
          <a:xfrm>
            <a:off x="5437188" y="3113088"/>
            <a:ext cx="1943100" cy="936625"/>
            <a:chOff x="3425" y="1961"/>
            <a:chExt cx="1224" cy="590"/>
          </a:xfrm>
        </p:grpSpPr>
        <p:sp>
          <p:nvSpPr>
            <p:cNvPr id="90146" name="Oval 80"/>
            <p:cNvSpPr>
              <a:spLocks noChangeArrowheads="1"/>
            </p:cNvSpPr>
            <p:nvPr/>
          </p:nvSpPr>
          <p:spPr bwMode="auto">
            <a:xfrm>
              <a:off x="3425" y="1961"/>
              <a:ext cx="1224" cy="590"/>
            </a:xfrm>
            <a:prstGeom prst="ellipse">
              <a:avLst/>
            </a:prstGeom>
            <a:gradFill rotWithShape="1">
              <a:gsLst>
                <a:gs pos="0">
                  <a:srgbClr val="8686FF"/>
                </a:gs>
                <a:gs pos="50000">
                  <a:srgbClr val="B6B6FF"/>
                </a:gs>
                <a:gs pos="100000">
                  <a:srgbClr val="DBDBFF"/>
                </a:gs>
              </a:gsLst>
              <a:lin ang="13500000" scaled="1"/>
            </a:gradFill>
            <a:ln w="38100" cap="rnd">
              <a:solidFill>
                <a:srgbClr val="3333FF"/>
              </a:solidFill>
              <a:prstDash val="sysDot"/>
              <a:round/>
              <a:headEnd/>
              <a:tailEnd/>
            </a:ln>
          </p:spPr>
          <p:txBody>
            <a:bodyPr wrap="none" anchor="ctr"/>
            <a:lstStyle/>
            <a:p>
              <a:endParaRPr lang="fr-FR" sz="1800"/>
            </a:p>
          </p:txBody>
        </p:sp>
        <p:sp>
          <p:nvSpPr>
            <p:cNvPr id="90147" name="Text Box 88"/>
            <p:cNvSpPr txBox="1">
              <a:spLocks noChangeArrowheads="1"/>
            </p:cNvSpPr>
            <p:nvPr/>
          </p:nvSpPr>
          <p:spPr bwMode="auto">
            <a:xfrm>
              <a:off x="3788" y="2097"/>
              <a:ext cx="45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Bruit</a:t>
              </a:r>
            </a:p>
          </p:txBody>
        </p:sp>
      </p:grpSp>
      <p:grpSp>
        <p:nvGrpSpPr>
          <p:cNvPr id="515155" name="Group 83"/>
          <p:cNvGrpSpPr>
            <a:grpSpLocks/>
          </p:cNvGrpSpPr>
          <p:nvPr/>
        </p:nvGrpSpPr>
        <p:grpSpPr bwMode="auto">
          <a:xfrm>
            <a:off x="2901950" y="4808538"/>
            <a:ext cx="1943100" cy="936625"/>
            <a:chOff x="1828" y="3029"/>
            <a:chExt cx="1224" cy="590"/>
          </a:xfrm>
        </p:grpSpPr>
        <p:sp>
          <p:nvSpPr>
            <p:cNvPr id="90144" name="Oval 80"/>
            <p:cNvSpPr>
              <a:spLocks noChangeArrowheads="1"/>
            </p:cNvSpPr>
            <p:nvPr/>
          </p:nvSpPr>
          <p:spPr bwMode="auto">
            <a:xfrm>
              <a:off x="1828" y="3029"/>
              <a:ext cx="1224" cy="590"/>
            </a:xfrm>
            <a:prstGeom prst="ellipse">
              <a:avLst/>
            </a:prstGeom>
            <a:gradFill rotWithShape="1">
              <a:gsLst>
                <a:gs pos="0">
                  <a:srgbClr val="8686FF"/>
                </a:gs>
                <a:gs pos="50000">
                  <a:srgbClr val="B6B6FF"/>
                </a:gs>
                <a:gs pos="100000">
                  <a:srgbClr val="DBDBFF"/>
                </a:gs>
              </a:gsLst>
              <a:lin ang="13500000" scaled="1"/>
            </a:gradFill>
            <a:ln w="38100" cap="rnd">
              <a:solidFill>
                <a:srgbClr val="3333FF"/>
              </a:solidFill>
              <a:prstDash val="sysDot"/>
              <a:round/>
              <a:headEnd/>
              <a:tailEnd/>
            </a:ln>
          </p:spPr>
          <p:txBody>
            <a:bodyPr wrap="none" anchor="ctr"/>
            <a:lstStyle/>
            <a:p>
              <a:endParaRPr lang="fr-FR" sz="1800"/>
            </a:p>
          </p:txBody>
        </p:sp>
        <p:sp>
          <p:nvSpPr>
            <p:cNvPr id="90145" name="Text Box 88"/>
            <p:cNvSpPr txBox="1">
              <a:spLocks noChangeArrowheads="1"/>
            </p:cNvSpPr>
            <p:nvPr/>
          </p:nvSpPr>
          <p:spPr bwMode="auto">
            <a:xfrm>
              <a:off x="2050" y="3074"/>
              <a:ext cx="80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Gamme</a:t>
              </a:r>
            </a:p>
            <a:p>
              <a:pPr algn="ctr" eaLnBrk="1" hangingPunct="1"/>
              <a:r>
                <a:rPr lang="fr-FR" sz="1800">
                  <a:solidFill>
                    <a:schemeClr val="bg1"/>
                  </a:solidFill>
                </a:rPr>
                <a:t>dynamique</a:t>
              </a:r>
            </a:p>
          </p:txBody>
        </p:sp>
      </p:grpSp>
      <p:grpSp>
        <p:nvGrpSpPr>
          <p:cNvPr id="515156" name="Group 84"/>
          <p:cNvGrpSpPr>
            <a:grpSpLocks/>
          </p:cNvGrpSpPr>
          <p:nvPr/>
        </p:nvGrpSpPr>
        <p:grpSpPr bwMode="auto">
          <a:xfrm>
            <a:off x="4933950" y="4121150"/>
            <a:ext cx="1943100" cy="936625"/>
            <a:chOff x="3108" y="2596"/>
            <a:chExt cx="1224" cy="590"/>
          </a:xfrm>
        </p:grpSpPr>
        <p:sp>
          <p:nvSpPr>
            <p:cNvPr id="90142" name="Oval 80"/>
            <p:cNvSpPr>
              <a:spLocks noChangeArrowheads="1"/>
            </p:cNvSpPr>
            <p:nvPr/>
          </p:nvSpPr>
          <p:spPr bwMode="auto">
            <a:xfrm>
              <a:off x="3108" y="2596"/>
              <a:ext cx="1224" cy="590"/>
            </a:xfrm>
            <a:prstGeom prst="ellipse">
              <a:avLst/>
            </a:prstGeom>
            <a:gradFill rotWithShape="1">
              <a:gsLst>
                <a:gs pos="0">
                  <a:srgbClr val="8686FF"/>
                </a:gs>
                <a:gs pos="50000">
                  <a:srgbClr val="B6B6FF"/>
                </a:gs>
                <a:gs pos="100000">
                  <a:srgbClr val="DBDBFF"/>
                </a:gs>
              </a:gsLst>
              <a:lin ang="13500000" scaled="1"/>
            </a:gradFill>
            <a:ln w="38100" cap="rnd">
              <a:solidFill>
                <a:srgbClr val="3333FF"/>
              </a:solidFill>
              <a:prstDash val="sysDot"/>
              <a:round/>
              <a:headEnd/>
              <a:tailEnd/>
            </a:ln>
          </p:spPr>
          <p:txBody>
            <a:bodyPr wrap="none" anchor="ctr"/>
            <a:lstStyle/>
            <a:p>
              <a:endParaRPr lang="fr-FR" sz="1800"/>
            </a:p>
          </p:txBody>
        </p:sp>
        <p:sp>
          <p:nvSpPr>
            <p:cNvPr id="90143" name="Text Box 88"/>
            <p:cNvSpPr txBox="1">
              <a:spLocks noChangeArrowheads="1"/>
            </p:cNvSpPr>
            <p:nvPr/>
          </p:nvSpPr>
          <p:spPr bwMode="auto">
            <a:xfrm>
              <a:off x="3199" y="2732"/>
              <a:ext cx="111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chemeClr val="bg1"/>
                  </a:solidFill>
                </a:rPr>
                <a:t>Encombrement</a:t>
              </a:r>
            </a:p>
          </p:txBody>
        </p:sp>
      </p:grpSp>
      <p:sp>
        <p:nvSpPr>
          <p:cNvPr id="515132" name="Oval 60"/>
          <p:cNvSpPr>
            <a:spLocks noChangeArrowheads="1"/>
          </p:cNvSpPr>
          <p:nvPr/>
        </p:nvSpPr>
        <p:spPr bwMode="auto">
          <a:xfrm>
            <a:off x="2989263" y="2968625"/>
            <a:ext cx="1800225" cy="1223963"/>
          </a:xfrm>
          <a:prstGeom prst="ellipse">
            <a:avLst/>
          </a:prstGeom>
          <a:solidFill>
            <a:schemeClr val="hlink"/>
          </a:soli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defRPr/>
            </a:pPr>
            <a:r>
              <a:rPr lang="fr-FR" sz="1800">
                <a:solidFill>
                  <a:srgbClr val="000000"/>
                </a:solidFill>
              </a:rPr>
              <a:t>Spécifications</a:t>
            </a:r>
          </a:p>
          <a:p>
            <a:pPr algn="ctr">
              <a:defRPr/>
            </a:pPr>
            <a:r>
              <a:rPr lang="fr-FR" sz="1800">
                <a:solidFill>
                  <a:srgbClr val="000000"/>
                </a:solidFill>
              </a:rPr>
              <a:t> d’expériences</a:t>
            </a:r>
          </a:p>
        </p:txBody>
      </p:sp>
      <p:sp>
        <p:nvSpPr>
          <p:cNvPr id="90126" name="AutoShape 61"/>
          <p:cNvSpPr>
            <a:spLocks noChangeArrowheads="1"/>
          </p:cNvSpPr>
          <p:nvPr/>
        </p:nvSpPr>
        <p:spPr bwMode="auto">
          <a:xfrm>
            <a:off x="3779838" y="2465388"/>
            <a:ext cx="215900" cy="358775"/>
          </a:xfrm>
          <a:prstGeom prst="triangle">
            <a:avLst>
              <a:gd name="adj" fmla="val 50000"/>
            </a:avLst>
          </a:prstGeom>
          <a:solidFill>
            <a:schemeClr val="hlink"/>
          </a:solidFill>
          <a:ln w="19050">
            <a:solidFill>
              <a:srgbClr val="01991E"/>
            </a:solidFill>
            <a:miter lim="800000"/>
            <a:headEnd/>
            <a:tailEnd/>
          </a:ln>
          <a:effectLst>
            <a:prstShdw prst="shdw17" dist="17961" dir="2700000">
              <a:srgbClr val="015C12"/>
            </a:prstShdw>
          </a:effectLst>
        </p:spPr>
        <p:txBody>
          <a:bodyPr wrap="none" anchor="ctr"/>
          <a:lstStyle/>
          <a:p>
            <a:endParaRPr lang="fr-FR"/>
          </a:p>
        </p:txBody>
      </p:sp>
      <p:sp>
        <p:nvSpPr>
          <p:cNvPr id="90127" name="AutoShape 63"/>
          <p:cNvSpPr>
            <a:spLocks noChangeArrowheads="1"/>
          </p:cNvSpPr>
          <p:nvPr/>
        </p:nvSpPr>
        <p:spPr bwMode="auto">
          <a:xfrm rot="-2700000">
            <a:off x="2989263" y="2681288"/>
            <a:ext cx="215900" cy="358775"/>
          </a:xfrm>
          <a:prstGeom prst="triangle">
            <a:avLst>
              <a:gd name="adj" fmla="val 50000"/>
            </a:avLst>
          </a:prstGeom>
          <a:solidFill>
            <a:schemeClr val="hlink"/>
          </a:solidFill>
          <a:ln w="19050">
            <a:solidFill>
              <a:srgbClr val="01991E"/>
            </a:solidFill>
            <a:miter lim="800000"/>
            <a:headEnd/>
            <a:tailEnd/>
          </a:ln>
          <a:effectLst>
            <a:prstShdw prst="shdw17" dist="17961" dir="2700000">
              <a:srgbClr val="015C12"/>
            </a:prstShdw>
          </a:effectLst>
        </p:spPr>
        <p:txBody>
          <a:bodyPr wrap="none" anchor="ctr"/>
          <a:lstStyle/>
          <a:p>
            <a:endParaRPr lang="fr-FR"/>
          </a:p>
        </p:txBody>
      </p:sp>
      <p:sp>
        <p:nvSpPr>
          <p:cNvPr id="90128" name="AutoShape 66"/>
          <p:cNvSpPr>
            <a:spLocks noChangeArrowheads="1"/>
          </p:cNvSpPr>
          <p:nvPr/>
        </p:nvSpPr>
        <p:spPr bwMode="auto">
          <a:xfrm rot="5400000">
            <a:off x="5005388" y="3400425"/>
            <a:ext cx="215900" cy="358775"/>
          </a:xfrm>
          <a:prstGeom prst="triangle">
            <a:avLst>
              <a:gd name="adj" fmla="val 50000"/>
            </a:avLst>
          </a:prstGeom>
          <a:solidFill>
            <a:schemeClr val="hlink"/>
          </a:solidFill>
          <a:ln w="19050">
            <a:solidFill>
              <a:srgbClr val="01991E"/>
            </a:solidFill>
            <a:miter lim="800000"/>
            <a:headEnd/>
            <a:tailEnd/>
          </a:ln>
          <a:effectLst>
            <a:prstShdw prst="shdw17" dist="17961" dir="2700000">
              <a:srgbClr val="015C12"/>
            </a:prstShdw>
          </a:effectLst>
        </p:spPr>
        <p:txBody>
          <a:bodyPr wrap="none" anchor="ctr"/>
          <a:lstStyle/>
          <a:p>
            <a:endParaRPr lang="fr-FR"/>
          </a:p>
        </p:txBody>
      </p:sp>
      <p:sp>
        <p:nvSpPr>
          <p:cNvPr id="90129" name="AutoShape 67"/>
          <p:cNvSpPr>
            <a:spLocks noChangeArrowheads="1"/>
          </p:cNvSpPr>
          <p:nvPr/>
        </p:nvSpPr>
        <p:spPr bwMode="auto">
          <a:xfrm rot="-5400000">
            <a:off x="2555876" y="3400425"/>
            <a:ext cx="215900" cy="358775"/>
          </a:xfrm>
          <a:prstGeom prst="triangle">
            <a:avLst>
              <a:gd name="adj" fmla="val 50000"/>
            </a:avLst>
          </a:prstGeom>
          <a:solidFill>
            <a:schemeClr val="hlink"/>
          </a:solidFill>
          <a:ln w="19050">
            <a:solidFill>
              <a:srgbClr val="01991E"/>
            </a:solidFill>
            <a:miter lim="800000"/>
            <a:headEnd/>
            <a:tailEnd/>
          </a:ln>
          <a:effectLst>
            <a:prstShdw prst="shdw17" dist="17961" dir="2700000">
              <a:srgbClr val="015C12"/>
            </a:prstShdw>
          </a:effectLst>
        </p:spPr>
        <p:txBody>
          <a:bodyPr wrap="none" anchor="ctr"/>
          <a:lstStyle/>
          <a:p>
            <a:endParaRPr lang="fr-FR"/>
          </a:p>
        </p:txBody>
      </p:sp>
      <p:sp>
        <p:nvSpPr>
          <p:cNvPr id="90130" name="AutoShape 68"/>
          <p:cNvSpPr>
            <a:spLocks noChangeArrowheads="1"/>
          </p:cNvSpPr>
          <p:nvPr/>
        </p:nvSpPr>
        <p:spPr bwMode="auto">
          <a:xfrm flipV="1">
            <a:off x="3779838" y="4337050"/>
            <a:ext cx="215900" cy="358775"/>
          </a:xfrm>
          <a:prstGeom prst="triangle">
            <a:avLst>
              <a:gd name="adj" fmla="val 50000"/>
            </a:avLst>
          </a:prstGeom>
          <a:solidFill>
            <a:schemeClr val="hlink"/>
          </a:solidFill>
          <a:ln w="19050">
            <a:solidFill>
              <a:srgbClr val="01991E"/>
            </a:solidFill>
            <a:miter lim="800000"/>
            <a:headEnd/>
            <a:tailEnd/>
          </a:ln>
          <a:effectLst>
            <a:prstShdw prst="shdw17" dist="17961" dir="2700000">
              <a:srgbClr val="015C12"/>
            </a:prstShdw>
          </a:effectLst>
        </p:spPr>
        <p:txBody>
          <a:bodyPr wrap="none" anchor="ctr"/>
          <a:lstStyle/>
          <a:p>
            <a:endParaRPr lang="fr-FR"/>
          </a:p>
        </p:txBody>
      </p:sp>
      <p:sp>
        <p:nvSpPr>
          <p:cNvPr id="90131" name="AutoShape 69"/>
          <p:cNvSpPr>
            <a:spLocks noChangeArrowheads="1"/>
          </p:cNvSpPr>
          <p:nvPr/>
        </p:nvSpPr>
        <p:spPr bwMode="auto">
          <a:xfrm rot="2700000" flipV="1">
            <a:off x="2989263" y="4049713"/>
            <a:ext cx="215900" cy="358775"/>
          </a:xfrm>
          <a:prstGeom prst="triangle">
            <a:avLst>
              <a:gd name="adj" fmla="val 50000"/>
            </a:avLst>
          </a:prstGeom>
          <a:solidFill>
            <a:schemeClr val="hlink"/>
          </a:solidFill>
          <a:ln w="19050">
            <a:solidFill>
              <a:srgbClr val="01991E"/>
            </a:solidFill>
            <a:miter lim="800000"/>
            <a:headEnd/>
            <a:tailEnd/>
          </a:ln>
          <a:effectLst>
            <a:prstShdw prst="shdw17" dist="17961" dir="2700000">
              <a:srgbClr val="015C12"/>
            </a:prstShdw>
          </a:effectLst>
        </p:spPr>
        <p:txBody>
          <a:bodyPr wrap="none" anchor="ctr"/>
          <a:lstStyle/>
          <a:p>
            <a:endParaRPr lang="fr-FR"/>
          </a:p>
        </p:txBody>
      </p:sp>
      <p:sp>
        <p:nvSpPr>
          <p:cNvPr id="90132" name="AutoShape 70"/>
          <p:cNvSpPr>
            <a:spLocks noChangeArrowheads="1"/>
          </p:cNvSpPr>
          <p:nvPr/>
        </p:nvSpPr>
        <p:spPr bwMode="auto">
          <a:xfrm rot="-2700000" flipH="1" flipV="1">
            <a:off x="4572000" y="4049713"/>
            <a:ext cx="215900" cy="358775"/>
          </a:xfrm>
          <a:prstGeom prst="triangle">
            <a:avLst>
              <a:gd name="adj" fmla="val 50000"/>
            </a:avLst>
          </a:prstGeom>
          <a:solidFill>
            <a:schemeClr val="hlink"/>
          </a:solidFill>
          <a:ln w="19050">
            <a:solidFill>
              <a:srgbClr val="01991E"/>
            </a:solidFill>
            <a:miter lim="800000"/>
            <a:headEnd/>
            <a:tailEnd/>
          </a:ln>
          <a:effectLst>
            <a:prstShdw prst="shdw17" dist="17961" dir="2700000">
              <a:srgbClr val="015C12"/>
            </a:prstShdw>
          </a:effectLst>
        </p:spPr>
        <p:txBody>
          <a:bodyPr wrap="none" anchor="ctr"/>
          <a:lstStyle/>
          <a:p>
            <a:endParaRPr lang="fr-FR"/>
          </a:p>
        </p:txBody>
      </p:sp>
      <p:sp>
        <p:nvSpPr>
          <p:cNvPr id="90133" name="AutoShape 71"/>
          <p:cNvSpPr>
            <a:spLocks noChangeArrowheads="1"/>
          </p:cNvSpPr>
          <p:nvPr/>
        </p:nvSpPr>
        <p:spPr bwMode="auto">
          <a:xfrm rot="2700000" flipH="1">
            <a:off x="4645025" y="2681288"/>
            <a:ext cx="215900" cy="358775"/>
          </a:xfrm>
          <a:prstGeom prst="triangle">
            <a:avLst>
              <a:gd name="adj" fmla="val 50000"/>
            </a:avLst>
          </a:prstGeom>
          <a:solidFill>
            <a:schemeClr val="hlink"/>
          </a:solidFill>
          <a:ln w="19050">
            <a:solidFill>
              <a:srgbClr val="01991E"/>
            </a:solidFill>
            <a:miter lim="800000"/>
            <a:headEnd/>
            <a:tailEnd/>
          </a:ln>
          <a:effectLst>
            <a:prstShdw prst="shdw17" dist="17961" dir="2700000">
              <a:srgbClr val="015C12"/>
            </a:prstShdw>
          </a:effectLst>
        </p:spPr>
        <p:txBody>
          <a:bodyPr wrap="none" anchor="ctr"/>
          <a:lstStyle/>
          <a:p>
            <a:endParaRPr lang="fr-FR"/>
          </a:p>
        </p:txBody>
      </p:sp>
      <p:sp>
        <p:nvSpPr>
          <p:cNvPr id="90134" name="Text Box 5"/>
          <p:cNvSpPr txBox="1">
            <a:spLocks noChangeArrowheads="1"/>
          </p:cNvSpPr>
          <p:nvPr/>
        </p:nvSpPr>
        <p:spPr bwMode="auto">
          <a:xfrm>
            <a:off x="684213" y="284163"/>
            <a:ext cx="5308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Critère de choix d’intégration</a:t>
            </a:r>
          </a:p>
        </p:txBody>
      </p:sp>
      <p:grpSp>
        <p:nvGrpSpPr>
          <p:cNvPr id="515160" name="Group 88"/>
          <p:cNvGrpSpPr>
            <a:grpSpLocks/>
          </p:cNvGrpSpPr>
          <p:nvPr/>
        </p:nvGrpSpPr>
        <p:grpSpPr bwMode="auto">
          <a:xfrm>
            <a:off x="755650" y="5229225"/>
            <a:ext cx="7561263" cy="822325"/>
            <a:chOff x="476" y="3294"/>
            <a:chExt cx="4763" cy="518"/>
          </a:xfrm>
        </p:grpSpPr>
        <p:sp>
          <p:nvSpPr>
            <p:cNvPr id="90139" name="Text Box 5"/>
            <p:cNvSpPr txBox="1">
              <a:spLocks noChangeArrowheads="1"/>
            </p:cNvSpPr>
            <p:nvPr/>
          </p:nvSpPr>
          <p:spPr bwMode="auto">
            <a:xfrm>
              <a:off x="2835" y="3294"/>
              <a:ext cx="240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b="1">
                  <a:solidFill>
                    <a:srgbClr val="DC6308"/>
                  </a:solidFill>
                </a:rPr>
                <a:t>Ensemble de</a:t>
              </a:r>
            </a:p>
            <a:p>
              <a:pPr algn="ctr" eaLnBrk="1" hangingPunct="1"/>
              <a:r>
                <a:rPr lang="fr-FR" b="1">
                  <a:solidFill>
                    <a:srgbClr val="DC6308"/>
                  </a:solidFill>
                </a:rPr>
                <a:t>compromis à trouver</a:t>
              </a:r>
            </a:p>
          </p:txBody>
        </p:sp>
        <p:sp>
          <p:nvSpPr>
            <p:cNvPr id="90140" name="Text Box 5"/>
            <p:cNvSpPr txBox="1">
              <a:spLocks noChangeArrowheads="1"/>
            </p:cNvSpPr>
            <p:nvPr/>
          </p:nvSpPr>
          <p:spPr bwMode="auto">
            <a:xfrm>
              <a:off x="476" y="3294"/>
              <a:ext cx="162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b="1">
                  <a:solidFill>
                    <a:srgbClr val="DC6308"/>
                  </a:solidFill>
                </a:rPr>
                <a:t>Optimisation </a:t>
              </a:r>
            </a:p>
            <a:p>
              <a:pPr algn="ctr" eaLnBrk="1" hangingPunct="1"/>
              <a:r>
                <a:rPr lang="fr-FR" b="1">
                  <a:solidFill>
                    <a:srgbClr val="DC6308"/>
                  </a:solidFill>
                </a:rPr>
                <a:t>de l’électronique</a:t>
              </a:r>
            </a:p>
          </p:txBody>
        </p:sp>
        <p:sp>
          <p:nvSpPr>
            <p:cNvPr id="90141" name="AutoShape 76"/>
            <p:cNvSpPr>
              <a:spLocks noChangeArrowheads="1"/>
            </p:cNvSpPr>
            <p:nvPr/>
          </p:nvSpPr>
          <p:spPr bwMode="auto">
            <a:xfrm>
              <a:off x="2290" y="3521"/>
              <a:ext cx="408" cy="227"/>
            </a:xfrm>
            <a:prstGeom prst="rightArrow">
              <a:avLst>
                <a:gd name="adj1" fmla="val 50000"/>
                <a:gd name="adj2" fmla="val 44934"/>
              </a:avLst>
            </a:prstGeom>
            <a:solidFill>
              <a:srgbClr val="DC6308"/>
            </a:solidFill>
            <a:ln>
              <a:noFill/>
            </a:ln>
            <a:effectLst>
              <a:prstShdw prst="shdw17" dist="17961" dir="2700000">
                <a:srgbClr val="843B05"/>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grpSp>
      <p:sp>
        <p:nvSpPr>
          <p:cNvPr id="515161" name="Oval 89"/>
          <p:cNvSpPr>
            <a:spLocks noChangeArrowheads="1"/>
          </p:cNvSpPr>
          <p:nvPr/>
        </p:nvSpPr>
        <p:spPr bwMode="auto">
          <a:xfrm>
            <a:off x="4572000" y="5589588"/>
            <a:ext cx="2160588" cy="792162"/>
          </a:xfrm>
          <a:prstGeom prst="ellipse">
            <a:avLst/>
          </a:prstGeom>
          <a:noFill/>
          <a:ln w="38100" algn="ctr">
            <a:solidFill>
              <a:srgbClr val="FF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FDDF1067-F5BE-4F23-9F2D-3646B5AAC016}" type="slidenum">
              <a:rPr lang="fr-FR" sz="1200">
                <a:solidFill>
                  <a:schemeClr val="tx1">
                    <a:lumMod val="50000"/>
                    <a:lumOff val="50000"/>
                  </a:schemeClr>
                </a:solidFill>
              </a:rPr>
              <a:pPr algn="r">
                <a:defRPr/>
              </a:pPr>
              <a:t>82</a:t>
            </a:fld>
            <a:endParaRPr lang="fr-FR" sz="1200" dirty="0">
              <a:solidFill>
                <a:schemeClr val="tx1">
                  <a:lumMod val="50000"/>
                  <a:lumOff val="50000"/>
                </a:schemeClr>
              </a:solidFill>
            </a:endParaRPr>
          </a:p>
        </p:txBody>
      </p:sp>
      <p:sp>
        <p:nvSpPr>
          <p:cNvPr id="90138"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15155"/>
                                        </p:tgtEl>
                                        <p:attrNameLst>
                                          <p:attrName>style.visibility</p:attrName>
                                        </p:attrNameLst>
                                      </p:cBhvr>
                                      <p:to>
                                        <p:strVal val="visible"/>
                                      </p:to>
                                    </p:set>
                                    <p:anim calcmode="lin" valueType="num">
                                      <p:cBhvr>
                                        <p:cTn id="7" dur="500" fill="hold"/>
                                        <p:tgtEl>
                                          <p:spTgt spid="515155"/>
                                        </p:tgtEl>
                                        <p:attrNameLst>
                                          <p:attrName>ppt_w</p:attrName>
                                        </p:attrNameLst>
                                      </p:cBhvr>
                                      <p:tavLst>
                                        <p:tav tm="0">
                                          <p:val>
                                            <p:fltVal val="0"/>
                                          </p:val>
                                        </p:tav>
                                        <p:tav tm="100000">
                                          <p:val>
                                            <p:strVal val="#ppt_w"/>
                                          </p:val>
                                        </p:tav>
                                      </p:tavLst>
                                    </p:anim>
                                    <p:anim calcmode="lin" valueType="num">
                                      <p:cBhvr>
                                        <p:cTn id="8" dur="500" fill="hold"/>
                                        <p:tgtEl>
                                          <p:spTgt spid="515155"/>
                                        </p:tgtEl>
                                        <p:attrNameLst>
                                          <p:attrName>ppt_h</p:attrName>
                                        </p:attrNameLst>
                                      </p:cBhvr>
                                      <p:tavLst>
                                        <p:tav tm="0">
                                          <p:val>
                                            <p:fltVal val="0"/>
                                          </p:val>
                                        </p:tav>
                                        <p:tav tm="100000">
                                          <p:val>
                                            <p:strVal val="#ppt_h"/>
                                          </p:val>
                                        </p:tav>
                                      </p:tavLst>
                                    </p:anim>
                                    <p:animEffect transition="in" filter="fade">
                                      <p:cBhvr>
                                        <p:cTn id="9" dur="500"/>
                                        <p:tgtEl>
                                          <p:spTgt spid="51515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515157"/>
                                        </p:tgtEl>
                                        <p:attrNameLst>
                                          <p:attrName>style.visibility</p:attrName>
                                        </p:attrNameLst>
                                      </p:cBhvr>
                                      <p:to>
                                        <p:strVal val="visible"/>
                                      </p:to>
                                    </p:set>
                                    <p:anim calcmode="lin" valueType="num">
                                      <p:cBhvr>
                                        <p:cTn id="14" dur="500" fill="hold"/>
                                        <p:tgtEl>
                                          <p:spTgt spid="515157"/>
                                        </p:tgtEl>
                                        <p:attrNameLst>
                                          <p:attrName>ppt_w</p:attrName>
                                        </p:attrNameLst>
                                      </p:cBhvr>
                                      <p:tavLst>
                                        <p:tav tm="0">
                                          <p:val>
                                            <p:fltVal val="0"/>
                                          </p:val>
                                        </p:tav>
                                        <p:tav tm="100000">
                                          <p:val>
                                            <p:strVal val="#ppt_w"/>
                                          </p:val>
                                        </p:tav>
                                      </p:tavLst>
                                    </p:anim>
                                    <p:anim calcmode="lin" valueType="num">
                                      <p:cBhvr>
                                        <p:cTn id="15" dur="500" fill="hold"/>
                                        <p:tgtEl>
                                          <p:spTgt spid="515157"/>
                                        </p:tgtEl>
                                        <p:attrNameLst>
                                          <p:attrName>ppt_h</p:attrName>
                                        </p:attrNameLst>
                                      </p:cBhvr>
                                      <p:tavLst>
                                        <p:tav tm="0">
                                          <p:val>
                                            <p:fltVal val="0"/>
                                          </p:val>
                                        </p:tav>
                                        <p:tav tm="100000">
                                          <p:val>
                                            <p:strVal val="#ppt_h"/>
                                          </p:val>
                                        </p:tav>
                                      </p:tavLst>
                                    </p:anim>
                                    <p:animEffect transition="in" filter="fade">
                                      <p:cBhvr>
                                        <p:cTn id="16" dur="500"/>
                                        <p:tgtEl>
                                          <p:spTgt spid="51515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515158"/>
                                        </p:tgtEl>
                                        <p:attrNameLst>
                                          <p:attrName>style.visibility</p:attrName>
                                        </p:attrNameLst>
                                      </p:cBhvr>
                                      <p:to>
                                        <p:strVal val="visible"/>
                                      </p:to>
                                    </p:set>
                                    <p:anim calcmode="lin" valueType="num">
                                      <p:cBhvr>
                                        <p:cTn id="21" dur="500" fill="hold"/>
                                        <p:tgtEl>
                                          <p:spTgt spid="515158"/>
                                        </p:tgtEl>
                                        <p:attrNameLst>
                                          <p:attrName>ppt_w</p:attrName>
                                        </p:attrNameLst>
                                      </p:cBhvr>
                                      <p:tavLst>
                                        <p:tav tm="0">
                                          <p:val>
                                            <p:fltVal val="0"/>
                                          </p:val>
                                        </p:tav>
                                        <p:tav tm="100000">
                                          <p:val>
                                            <p:strVal val="#ppt_w"/>
                                          </p:val>
                                        </p:tav>
                                      </p:tavLst>
                                    </p:anim>
                                    <p:anim calcmode="lin" valueType="num">
                                      <p:cBhvr>
                                        <p:cTn id="22" dur="500" fill="hold"/>
                                        <p:tgtEl>
                                          <p:spTgt spid="515158"/>
                                        </p:tgtEl>
                                        <p:attrNameLst>
                                          <p:attrName>ppt_h</p:attrName>
                                        </p:attrNameLst>
                                      </p:cBhvr>
                                      <p:tavLst>
                                        <p:tav tm="0">
                                          <p:val>
                                            <p:fltVal val="0"/>
                                          </p:val>
                                        </p:tav>
                                        <p:tav tm="100000">
                                          <p:val>
                                            <p:strVal val="#ppt_h"/>
                                          </p:val>
                                        </p:tav>
                                      </p:tavLst>
                                    </p:anim>
                                    <p:animEffect transition="in" filter="fade">
                                      <p:cBhvr>
                                        <p:cTn id="23" dur="500"/>
                                        <p:tgtEl>
                                          <p:spTgt spid="5151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515159"/>
                                        </p:tgtEl>
                                        <p:attrNameLst>
                                          <p:attrName>style.visibility</p:attrName>
                                        </p:attrNameLst>
                                      </p:cBhvr>
                                      <p:to>
                                        <p:strVal val="visible"/>
                                      </p:to>
                                    </p:set>
                                    <p:anim calcmode="lin" valueType="num">
                                      <p:cBhvr>
                                        <p:cTn id="28" dur="500" fill="hold"/>
                                        <p:tgtEl>
                                          <p:spTgt spid="515159"/>
                                        </p:tgtEl>
                                        <p:attrNameLst>
                                          <p:attrName>ppt_w</p:attrName>
                                        </p:attrNameLst>
                                      </p:cBhvr>
                                      <p:tavLst>
                                        <p:tav tm="0">
                                          <p:val>
                                            <p:fltVal val="0"/>
                                          </p:val>
                                        </p:tav>
                                        <p:tav tm="100000">
                                          <p:val>
                                            <p:strVal val="#ppt_w"/>
                                          </p:val>
                                        </p:tav>
                                      </p:tavLst>
                                    </p:anim>
                                    <p:anim calcmode="lin" valueType="num">
                                      <p:cBhvr>
                                        <p:cTn id="29" dur="500" fill="hold"/>
                                        <p:tgtEl>
                                          <p:spTgt spid="515159"/>
                                        </p:tgtEl>
                                        <p:attrNameLst>
                                          <p:attrName>ppt_h</p:attrName>
                                        </p:attrNameLst>
                                      </p:cBhvr>
                                      <p:tavLst>
                                        <p:tav tm="0">
                                          <p:val>
                                            <p:fltVal val="0"/>
                                          </p:val>
                                        </p:tav>
                                        <p:tav tm="100000">
                                          <p:val>
                                            <p:strVal val="#ppt_h"/>
                                          </p:val>
                                        </p:tav>
                                      </p:tavLst>
                                    </p:anim>
                                    <p:animEffect transition="in" filter="fade">
                                      <p:cBhvr>
                                        <p:cTn id="30" dur="500"/>
                                        <p:tgtEl>
                                          <p:spTgt spid="51515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515152"/>
                                        </p:tgtEl>
                                        <p:attrNameLst>
                                          <p:attrName>style.visibility</p:attrName>
                                        </p:attrNameLst>
                                      </p:cBhvr>
                                      <p:to>
                                        <p:strVal val="visible"/>
                                      </p:to>
                                    </p:set>
                                    <p:anim calcmode="lin" valueType="num">
                                      <p:cBhvr>
                                        <p:cTn id="35" dur="500" fill="hold"/>
                                        <p:tgtEl>
                                          <p:spTgt spid="515152"/>
                                        </p:tgtEl>
                                        <p:attrNameLst>
                                          <p:attrName>ppt_w</p:attrName>
                                        </p:attrNameLst>
                                      </p:cBhvr>
                                      <p:tavLst>
                                        <p:tav tm="0">
                                          <p:val>
                                            <p:fltVal val="0"/>
                                          </p:val>
                                        </p:tav>
                                        <p:tav tm="100000">
                                          <p:val>
                                            <p:strVal val="#ppt_w"/>
                                          </p:val>
                                        </p:tav>
                                      </p:tavLst>
                                    </p:anim>
                                    <p:anim calcmode="lin" valueType="num">
                                      <p:cBhvr>
                                        <p:cTn id="36" dur="500" fill="hold"/>
                                        <p:tgtEl>
                                          <p:spTgt spid="515152"/>
                                        </p:tgtEl>
                                        <p:attrNameLst>
                                          <p:attrName>ppt_h</p:attrName>
                                        </p:attrNameLst>
                                      </p:cBhvr>
                                      <p:tavLst>
                                        <p:tav tm="0">
                                          <p:val>
                                            <p:fltVal val="0"/>
                                          </p:val>
                                        </p:tav>
                                        <p:tav tm="100000">
                                          <p:val>
                                            <p:strVal val="#ppt_h"/>
                                          </p:val>
                                        </p:tav>
                                      </p:tavLst>
                                    </p:anim>
                                    <p:animEffect transition="in" filter="fade">
                                      <p:cBhvr>
                                        <p:cTn id="37" dur="500"/>
                                        <p:tgtEl>
                                          <p:spTgt spid="5151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nodeType="clickEffect">
                                  <p:stCondLst>
                                    <p:cond delay="0"/>
                                  </p:stCondLst>
                                  <p:childTnLst>
                                    <p:set>
                                      <p:cBhvr>
                                        <p:cTn id="41" dur="1" fill="hold">
                                          <p:stCondLst>
                                            <p:cond delay="0"/>
                                          </p:stCondLst>
                                        </p:cTn>
                                        <p:tgtEl>
                                          <p:spTgt spid="515153"/>
                                        </p:tgtEl>
                                        <p:attrNameLst>
                                          <p:attrName>style.visibility</p:attrName>
                                        </p:attrNameLst>
                                      </p:cBhvr>
                                      <p:to>
                                        <p:strVal val="visible"/>
                                      </p:to>
                                    </p:set>
                                    <p:anim calcmode="lin" valueType="num">
                                      <p:cBhvr>
                                        <p:cTn id="42" dur="500" fill="hold"/>
                                        <p:tgtEl>
                                          <p:spTgt spid="515153"/>
                                        </p:tgtEl>
                                        <p:attrNameLst>
                                          <p:attrName>ppt_w</p:attrName>
                                        </p:attrNameLst>
                                      </p:cBhvr>
                                      <p:tavLst>
                                        <p:tav tm="0">
                                          <p:val>
                                            <p:fltVal val="0"/>
                                          </p:val>
                                        </p:tav>
                                        <p:tav tm="100000">
                                          <p:val>
                                            <p:strVal val="#ppt_w"/>
                                          </p:val>
                                        </p:tav>
                                      </p:tavLst>
                                    </p:anim>
                                    <p:anim calcmode="lin" valueType="num">
                                      <p:cBhvr>
                                        <p:cTn id="43" dur="500" fill="hold"/>
                                        <p:tgtEl>
                                          <p:spTgt spid="515153"/>
                                        </p:tgtEl>
                                        <p:attrNameLst>
                                          <p:attrName>ppt_h</p:attrName>
                                        </p:attrNameLst>
                                      </p:cBhvr>
                                      <p:tavLst>
                                        <p:tav tm="0">
                                          <p:val>
                                            <p:fltVal val="0"/>
                                          </p:val>
                                        </p:tav>
                                        <p:tav tm="100000">
                                          <p:val>
                                            <p:strVal val="#ppt_h"/>
                                          </p:val>
                                        </p:tav>
                                      </p:tavLst>
                                    </p:anim>
                                    <p:animEffect transition="in" filter="fade">
                                      <p:cBhvr>
                                        <p:cTn id="44" dur="500"/>
                                        <p:tgtEl>
                                          <p:spTgt spid="51515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nodeType="clickEffect">
                                  <p:stCondLst>
                                    <p:cond delay="0"/>
                                  </p:stCondLst>
                                  <p:childTnLst>
                                    <p:set>
                                      <p:cBhvr>
                                        <p:cTn id="48" dur="1" fill="hold">
                                          <p:stCondLst>
                                            <p:cond delay="0"/>
                                          </p:stCondLst>
                                        </p:cTn>
                                        <p:tgtEl>
                                          <p:spTgt spid="515156"/>
                                        </p:tgtEl>
                                        <p:attrNameLst>
                                          <p:attrName>style.visibility</p:attrName>
                                        </p:attrNameLst>
                                      </p:cBhvr>
                                      <p:to>
                                        <p:strVal val="visible"/>
                                      </p:to>
                                    </p:set>
                                    <p:anim calcmode="lin" valueType="num">
                                      <p:cBhvr>
                                        <p:cTn id="49" dur="500" fill="hold"/>
                                        <p:tgtEl>
                                          <p:spTgt spid="515156"/>
                                        </p:tgtEl>
                                        <p:attrNameLst>
                                          <p:attrName>ppt_w</p:attrName>
                                        </p:attrNameLst>
                                      </p:cBhvr>
                                      <p:tavLst>
                                        <p:tav tm="0">
                                          <p:val>
                                            <p:fltVal val="0"/>
                                          </p:val>
                                        </p:tav>
                                        <p:tav tm="100000">
                                          <p:val>
                                            <p:strVal val="#ppt_w"/>
                                          </p:val>
                                        </p:tav>
                                      </p:tavLst>
                                    </p:anim>
                                    <p:anim calcmode="lin" valueType="num">
                                      <p:cBhvr>
                                        <p:cTn id="50" dur="500" fill="hold"/>
                                        <p:tgtEl>
                                          <p:spTgt spid="515156"/>
                                        </p:tgtEl>
                                        <p:attrNameLst>
                                          <p:attrName>ppt_h</p:attrName>
                                        </p:attrNameLst>
                                      </p:cBhvr>
                                      <p:tavLst>
                                        <p:tav tm="0">
                                          <p:val>
                                            <p:fltVal val="0"/>
                                          </p:val>
                                        </p:tav>
                                        <p:tav tm="100000">
                                          <p:val>
                                            <p:strVal val="#ppt_h"/>
                                          </p:val>
                                        </p:tav>
                                      </p:tavLst>
                                    </p:anim>
                                    <p:animEffect transition="in" filter="fade">
                                      <p:cBhvr>
                                        <p:cTn id="51" dur="500"/>
                                        <p:tgtEl>
                                          <p:spTgt spid="51515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nodeType="clickEffect">
                                  <p:stCondLst>
                                    <p:cond delay="0"/>
                                  </p:stCondLst>
                                  <p:childTnLst>
                                    <p:set>
                                      <p:cBhvr>
                                        <p:cTn id="55" dur="1" fill="hold">
                                          <p:stCondLst>
                                            <p:cond delay="0"/>
                                          </p:stCondLst>
                                        </p:cTn>
                                        <p:tgtEl>
                                          <p:spTgt spid="515154"/>
                                        </p:tgtEl>
                                        <p:attrNameLst>
                                          <p:attrName>style.visibility</p:attrName>
                                        </p:attrNameLst>
                                      </p:cBhvr>
                                      <p:to>
                                        <p:strVal val="visible"/>
                                      </p:to>
                                    </p:set>
                                    <p:anim calcmode="lin" valueType="num">
                                      <p:cBhvr>
                                        <p:cTn id="56" dur="500" fill="hold"/>
                                        <p:tgtEl>
                                          <p:spTgt spid="515154"/>
                                        </p:tgtEl>
                                        <p:attrNameLst>
                                          <p:attrName>ppt_w</p:attrName>
                                        </p:attrNameLst>
                                      </p:cBhvr>
                                      <p:tavLst>
                                        <p:tav tm="0">
                                          <p:val>
                                            <p:fltVal val="0"/>
                                          </p:val>
                                        </p:tav>
                                        <p:tav tm="100000">
                                          <p:val>
                                            <p:strVal val="#ppt_w"/>
                                          </p:val>
                                        </p:tav>
                                      </p:tavLst>
                                    </p:anim>
                                    <p:anim calcmode="lin" valueType="num">
                                      <p:cBhvr>
                                        <p:cTn id="57" dur="500" fill="hold"/>
                                        <p:tgtEl>
                                          <p:spTgt spid="515154"/>
                                        </p:tgtEl>
                                        <p:attrNameLst>
                                          <p:attrName>ppt_h</p:attrName>
                                        </p:attrNameLst>
                                      </p:cBhvr>
                                      <p:tavLst>
                                        <p:tav tm="0">
                                          <p:val>
                                            <p:fltVal val="0"/>
                                          </p:val>
                                        </p:tav>
                                        <p:tav tm="100000">
                                          <p:val>
                                            <p:strVal val="#ppt_h"/>
                                          </p:val>
                                        </p:tav>
                                      </p:tavLst>
                                    </p:anim>
                                    <p:animEffect transition="in" filter="fade">
                                      <p:cBhvr>
                                        <p:cTn id="58" dur="500"/>
                                        <p:tgtEl>
                                          <p:spTgt spid="51515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nodeType="clickEffect">
                                  <p:stCondLst>
                                    <p:cond delay="0"/>
                                  </p:stCondLst>
                                  <p:childTnLst>
                                    <p:set>
                                      <p:cBhvr>
                                        <p:cTn id="62" dur="1" fill="hold">
                                          <p:stCondLst>
                                            <p:cond delay="0"/>
                                          </p:stCondLst>
                                        </p:cTn>
                                        <p:tgtEl>
                                          <p:spTgt spid="515160"/>
                                        </p:tgtEl>
                                        <p:attrNameLst>
                                          <p:attrName>style.visibility</p:attrName>
                                        </p:attrNameLst>
                                      </p:cBhvr>
                                      <p:to>
                                        <p:strVal val="visible"/>
                                      </p:to>
                                    </p:set>
                                    <p:anim calcmode="lin" valueType="num">
                                      <p:cBhvr>
                                        <p:cTn id="63" dur="500" fill="hold"/>
                                        <p:tgtEl>
                                          <p:spTgt spid="515160"/>
                                        </p:tgtEl>
                                        <p:attrNameLst>
                                          <p:attrName>ppt_w</p:attrName>
                                        </p:attrNameLst>
                                      </p:cBhvr>
                                      <p:tavLst>
                                        <p:tav tm="0">
                                          <p:val>
                                            <p:fltVal val="0"/>
                                          </p:val>
                                        </p:tav>
                                        <p:tav tm="100000">
                                          <p:val>
                                            <p:strVal val="#ppt_w"/>
                                          </p:val>
                                        </p:tav>
                                      </p:tavLst>
                                    </p:anim>
                                    <p:anim calcmode="lin" valueType="num">
                                      <p:cBhvr>
                                        <p:cTn id="64" dur="500" fill="hold"/>
                                        <p:tgtEl>
                                          <p:spTgt spid="515160"/>
                                        </p:tgtEl>
                                        <p:attrNameLst>
                                          <p:attrName>ppt_h</p:attrName>
                                        </p:attrNameLst>
                                      </p:cBhvr>
                                      <p:tavLst>
                                        <p:tav tm="0">
                                          <p:val>
                                            <p:fltVal val="0"/>
                                          </p:val>
                                        </p:tav>
                                        <p:tav tm="100000">
                                          <p:val>
                                            <p:strVal val="#ppt_h"/>
                                          </p:val>
                                        </p:tav>
                                      </p:tavLst>
                                    </p:anim>
                                    <p:animEffect transition="in" filter="fade">
                                      <p:cBhvr>
                                        <p:cTn id="65" dur="500"/>
                                        <p:tgtEl>
                                          <p:spTgt spid="51516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515161"/>
                                        </p:tgtEl>
                                        <p:attrNameLst>
                                          <p:attrName>style.visibility</p:attrName>
                                        </p:attrNameLst>
                                      </p:cBhvr>
                                      <p:to>
                                        <p:strVal val="visible"/>
                                      </p:to>
                                    </p:set>
                                    <p:anim calcmode="lin" valueType="num">
                                      <p:cBhvr>
                                        <p:cTn id="70" dur="500" fill="hold"/>
                                        <p:tgtEl>
                                          <p:spTgt spid="515161"/>
                                        </p:tgtEl>
                                        <p:attrNameLst>
                                          <p:attrName>ppt_w</p:attrName>
                                        </p:attrNameLst>
                                      </p:cBhvr>
                                      <p:tavLst>
                                        <p:tav tm="0">
                                          <p:val>
                                            <p:fltVal val="0"/>
                                          </p:val>
                                        </p:tav>
                                        <p:tav tm="100000">
                                          <p:val>
                                            <p:strVal val="#ppt_w"/>
                                          </p:val>
                                        </p:tav>
                                      </p:tavLst>
                                    </p:anim>
                                    <p:anim calcmode="lin" valueType="num">
                                      <p:cBhvr>
                                        <p:cTn id="71" dur="500" fill="hold"/>
                                        <p:tgtEl>
                                          <p:spTgt spid="515161"/>
                                        </p:tgtEl>
                                        <p:attrNameLst>
                                          <p:attrName>ppt_h</p:attrName>
                                        </p:attrNameLst>
                                      </p:cBhvr>
                                      <p:tavLst>
                                        <p:tav tm="0">
                                          <p:val>
                                            <p:fltVal val="0"/>
                                          </p:val>
                                        </p:tav>
                                        <p:tav tm="100000">
                                          <p:val>
                                            <p:strVal val="#ppt_h"/>
                                          </p:val>
                                        </p:tav>
                                      </p:tavLst>
                                    </p:anim>
                                    <p:animEffect transition="in" filter="fade">
                                      <p:cBhvr>
                                        <p:cTn id="72" dur="500"/>
                                        <p:tgtEl>
                                          <p:spTgt spid="515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6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84"/>
          <p:cNvSpPr>
            <a:spLocks noChangeArrowheads="1"/>
          </p:cNvSpPr>
          <p:nvPr/>
        </p:nvSpPr>
        <p:spPr bwMode="auto">
          <a:xfrm>
            <a:off x="1511300" y="1268413"/>
            <a:ext cx="5832475" cy="2592387"/>
          </a:xfrm>
          <a:prstGeom prst="rect">
            <a:avLst/>
          </a:prstGeom>
          <a:gradFill rotWithShape="1">
            <a:gsLst>
              <a:gs pos="0">
                <a:srgbClr val="8686FF"/>
              </a:gs>
              <a:gs pos="50000">
                <a:srgbClr val="B6B6FF"/>
              </a:gs>
              <a:gs pos="100000">
                <a:srgbClr val="DBDBFF"/>
              </a:gs>
            </a:gsLst>
            <a:lin ang="2700000" scaled="1"/>
          </a:gradFill>
          <a:ln w="57150" cap="rnd">
            <a:solidFill>
              <a:srgbClr val="3333FF"/>
            </a:solidFill>
            <a:prstDash val="sysDot"/>
            <a:miter lim="800000"/>
            <a:headEnd/>
            <a:tailEnd/>
          </a:ln>
        </p:spPr>
        <p:txBody>
          <a:bodyPr wrap="none" anchor="ctr"/>
          <a:lstStyle/>
          <a:p>
            <a:endParaRPr lang="fr-FR" sz="1800"/>
          </a:p>
        </p:txBody>
      </p:sp>
      <p:sp>
        <p:nvSpPr>
          <p:cNvPr id="91139" name="Oval 80"/>
          <p:cNvSpPr>
            <a:spLocks noChangeArrowheads="1"/>
          </p:cNvSpPr>
          <p:nvPr/>
        </p:nvSpPr>
        <p:spPr bwMode="auto">
          <a:xfrm>
            <a:off x="1800225" y="1771650"/>
            <a:ext cx="2520950" cy="1871663"/>
          </a:xfrm>
          <a:prstGeom prst="ellipse">
            <a:avLst/>
          </a:prstGeom>
          <a:gradFill rotWithShape="1">
            <a:gsLst>
              <a:gs pos="0">
                <a:srgbClr val="8686FF"/>
              </a:gs>
              <a:gs pos="50000">
                <a:srgbClr val="B6B6FF"/>
              </a:gs>
              <a:gs pos="100000">
                <a:srgbClr val="DBDBFF"/>
              </a:gs>
            </a:gsLst>
            <a:lin ang="13500000" scaled="1"/>
          </a:gradFill>
          <a:ln w="19050" cap="rnd">
            <a:solidFill>
              <a:srgbClr val="3333FF"/>
            </a:solidFill>
            <a:prstDash val="sysDot"/>
            <a:round/>
            <a:headEnd/>
            <a:tailEnd/>
          </a:ln>
        </p:spPr>
        <p:txBody>
          <a:bodyPr wrap="none" anchor="ctr"/>
          <a:lstStyle/>
          <a:p>
            <a:endParaRPr lang="fr-FR" sz="1800"/>
          </a:p>
        </p:txBody>
      </p:sp>
      <p:sp>
        <p:nvSpPr>
          <p:cNvPr id="91140" name="Text Box 2"/>
          <p:cNvSpPr txBox="1">
            <a:spLocks noChangeArrowheads="1"/>
          </p:cNvSpPr>
          <p:nvPr/>
        </p:nvSpPr>
        <p:spPr bwMode="auto">
          <a:xfrm>
            <a:off x="179388" y="188913"/>
            <a:ext cx="73644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L’intégration de l’électronique front end</a:t>
            </a:r>
          </a:p>
          <a:p>
            <a:pPr eaLnBrk="1" hangingPunct="1"/>
            <a:endParaRPr lang="fr-FR" sz="2800" b="1">
              <a:solidFill>
                <a:srgbClr val="DC6308"/>
              </a:solidFill>
            </a:endParaRPr>
          </a:p>
        </p:txBody>
      </p:sp>
      <p:sp>
        <p:nvSpPr>
          <p:cNvPr id="91141" name="Text Box 8"/>
          <p:cNvSpPr txBox="1">
            <a:spLocks noChangeArrowheads="1"/>
          </p:cNvSpPr>
          <p:nvPr/>
        </p:nvSpPr>
        <p:spPr bwMode="auto">
          <a:xfrm>
            <a:off x="742950" y="1098550"/>
            <a:ext cx="252413" cy="366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 </a:t>
            </a:r>
          </a:p>
        </p:txBody>
      </p:sp>
      <p:sp>
        <p:nvSpPr>
          <p:cNvPr id="91142" name="Oval 58"/>
          <p:cNvSpPr>
            <a:spLocks noChangeArrowheads="1"/>
          </p:cNvSpPr>
          <p:nvPr/>
        </p:nvSpPr>
        <p:spPr bwMode="auto">
          <a:xfrm>
            <a:off x="4751388" y="1771650"/>
            <a:ext cx="2519362" cy="1800225"/>
          </a:xfrm>
          <a:prstGeom prst="ellipse">
            <a:avLst/>
          </a:prstGeom>
          <a:gradFill rotWithShape="1">
            <a:gsLst>
              <a:gs pos="0">
                <a:srgbClr val="8686FF"/>
              </a:gs>
              <a:gs pos="50000">
                <a:srgbClr val="B6B6FF"/>
              </a:gs>
              <a:gs pos="100000">
                <a:srgbClr val="DBDBFF"/>
              </a:gs>
            </a:gsLst>
            <a:lin ang="16200000" scaled="1"/>
          </a:gradFill>
          <a:ln w="28575" cap="rnd">
            <a:solidFill>
              <a:srgbClr val="3333FF"/>
            </a:solidFill>
            <a:prstDash val="sysDot"/>
            <a:round/>
            <a:headEnd/>
            <a:tailEnd/>
          </a:ln>
        </p:spPr>
        <p:txBody>
          <a:bodyPr wrap="none" anchor="ctr"/>
          <a:lstStyle/>
          <a:p>
            <a:endParaRPr lang="fr-FR" sz="1800"/>
          </a:p>
        </p:txBody>
      </p:sp>
      <p:sp>
        <p:nvSpPr>
          <p:cNvPr id="91143" name="Line 60"/>
          <p:cNvSpPr>
            <a:spLocks noChangeShapeType="1"/>
          </p:cNvSpPr>
          <p:nvPr/>
        </p:nvSpPr>
        <p:spPr bwMode="auto">
          <a:xfrm>
            <a:off x="2808288" y="2708275"/>
            <a:ext cx="50323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1144" name="Text Box 68"/>
          <p:cNvSpPr txBox="1">
            <a:spLocks noChangeArrowheads="1"/>
          </p:cNvSpPr>
          <p:nvPr/>
        </p:nvSpPr>
        <p:spPr bwMode="auto">
          <a:xfrm>
            <a:off x="2879725" y="836613"/>
            <a:ext cx="3611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3333FF"/>
                </a:solidFill>
              </a:rPr>
              <a:t>Electronique Front-End</a:t>
            </a:r>
          </a:p>
        </p:txBody>
      </p:sp>
      <p:sp>
        <p:nvSpPr>
          <p:cNvPr id="91145" name="AutoShape 70"/>
          <p:cNvSpPr>
            <a:spLocks noChangeArrowheads="1"/>
          </p:cNvSpPr>
          <p:nvPr/>
        </p:nvSpPr>
        <p:spPr bwMode="auto">
          <a:xfrm rot="5400000">
            <a:off x="2005013" y="2351088"/>
            <a:ext cx="1031875" cy="720725"/>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sz="1800"/>
          </a:p>
        </p:txBody>
      </p:sp>
      <p:sp>
        <p:nvSpPr>
          <p:cNvPr id="91146" name="Text Box 71"/>
          <p:cNvSpPr txBox="1">
            <a:spLocks noChangeArrowheads="1"/>
          </p:cNvSpPr>
          <p:nvPr/>
        </p:nvSpPr>
        <p:spPr bwMode="auto">
          <a:xfrm>
            <a:off x="2160588" y="2557463"/>
            <a:ext cx="792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PA</a:t>
            </a:r>
          </a:p>
        </p:txBody>
      </p:sp>
      <p:sp>
        <p:nvSpPr>
          <p:cNvPr id="91147" name="Line 73"/>
          <p:cNvSpPr>
            <a:spLocks noChangeShapeType="1"/>
          </p:cNvSpPr>
          <p:nvPr/>
        </p:nvSpPr>
        <p:spPr bwMode="auto">
          <a:xfrm>
            <a:off x="5746750" y="2682875"/>
            <a:ext cx="4445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1148" name="Rectangle 78"/>
          <p:cNvSpPr>
            <a:spLocks noChangeArrowheads="1"/>
          </p:cNvSpPr>
          <p:nvPr/>
        </p:nvSpPr>
        <p:spPr bwMode="auto">
          <a:xfrm>
            <a:off x="5110163" y="2182813"/>
            <a:ext cx="649287" cy="1008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91149" name="Text Box 79"/>
          <p:cNvSpPr txBox="1">
            <a:spLocks noChangeArrowheads="1"/>
          </p:cNvSpPr>
          <p:nvPr/>
        </p:nvSpPr>
        <p:spPr bwMode="auto">
          <a:xfrm>
            <a:off x="5216525" y="2500313"/>
            <a:ext cx="498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TS</a:t>
            </a:r>
          </a:p>
        </p:txBody>
      </p:sp>
      <p:sp>
        <p:nvSpPr>
          <p:cNvPr id="91150" name="Text Box 81"/>
          <p:cNvSpPr txBox="1">
            <a:spLocks noChangeArrowheads="1"/>
          </p:cNvSpPr>
          <p:nvPr/>
        </p:nvSpPr>
        <p:spPr bwMode="auto">
          <a:xfrm>
            <a:off x="2160588" y="1339850"/>
            <a:ext cx="1808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Conditionneur</a:t>
            </a:r>
          </a:p>
        </p:txBody>
      </p:sp>
      <p:sp>
        <p:nvSpPr>
          <p:cNvPr id="91151" name="Text Box 82"/>
          <p:cNvSpPr txBox="1">
            <a:spLocks noChangeArrowheads="1"/>
          </p:cNvSpPr>
          <p:nvPr/>
        </p:nvSpPr>
        <p:spPr bwMode="auto">
          <a:xfrm>
            <a:off x="5543550" y="1411288"/>
            <a:ext cx="1012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Codeur</a:t>
            </a:r>
          </a:p>
        </p:txBody>
      </p:sp>
      <p:sp>
        <p:nvSpPr>
          <p:cNvPr id="91152" name="Line 83"/>
          <p:cNvSpPr>
            <a:spLocks noChangeShapeType="1"/>
          </p:cNvSpPr>
          <p:nvPr/>
        </p:nvSpPr>
        <p:spPr bwMode="auto">
          <a:xfrm>
            <a:off x="3924300" y="2687638"/>
            <a:ext cx="118745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1153" name="Line 85"/>
          <p:cNvSpPr>
            <a:spLocks noChangeShapeType="1"/>
          </p:cNvSpPr>
          <p:nvPr/>
        </p:nvSpPr>
        <p:spPr bwMode="auto">
          <a:xfrm>
            <a:off x="6838950" y="2670175"/>
            <a:ext cx="6858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1154" name="Text Box 86"/>
          <p:cNvSpPr txBox="1">
            <a:spLocks noChangeArrowheads="1"/>
          </p:cNvSpPr>
          <p:nvPr/>
        </p:nvSpPr>
        <p:spPr bwMode="auto">
          <a:xfrm>
            <a:off x="6948488" y="2779713"/>
            <a:ext cx="7540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données</a:t>
            </a:r>
            <a:endParaRPr lang="fr-FR" sz="1200">
              <a:solidFill>
                <a:srgbClr val="CCECFF"/>
              </a:solidFill>
            </a:endParaRPr>
          </a:p>
        </p:txBody>
      </p:sp>
      <p:sp>
        <p:nvSpPr>
          <p:cNvPr id="237655" name="Oval 87"/>
          <p:cNvSpPr>
            <a:spLocks noChangeArrowheads="1"/>
          </p:cNvSpPr>
          <p:nvPr/>
        </p:nvSpPr>
        <p:spPr bwMode="auto">
          <a:xfrm>
            <a:off x="90488" y="2179638"/>
            <a:ext cx="1241425" cy="1079500"/>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91156" name="Text Box 88"/>
          <p:cNvSpPr txBox="1">
            <a:spLocks noChangeArrowheads="1"/>
          </p:cNvSpPr>
          <p:nvPr/>
        </p:nvSpPr>
        <p:spPr bwMode="auto">
          <a:xfrm>
            <a:off x="74613" y="2492375"/>
            <a:ext cx="12874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Détecteur</a:t>
            </a:r>
          </a:p>
        </p:txBody>
      </p:sp>
      <p:sp>
        <p:nvSpPr>
          <p:cNvPr id="91157" name="AutoShape 89"/>
          <p:cNvSpPr>
            <a:spLocks noChangeArrowheads="1"/>
          </p:cNvSpPr>
          <p:nvPr/>
        </p:nvSpPr>
        <p:spPr bwMode="auto">
          <a:xfrm rot="5400000">
            <a:off x="3114675" y="2335213"/>
            <a:ext cx="1031875" cy="720725"/>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sz="1800"/>
          </a:p>
        </p:txBody>
      </p:sp>
      <p:sp>
        <p:nvSpPr>
          <p:cNvPr id="91158" name="Text Box 75"/>
          <p:cNvSpPr txBox="1">
            <a:spLocks noChangeArrowheads="1"/>
          </p:cNvSpPr>
          <p:nvPr/>
        </p:nvSpPr>
        <p:spPr bwMode="auto">
          <a:xfrm>
            <a:off x="3241675" y="2492375"/>
            <a:ext cx="792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AS</a:t>
            </a:r>
          </a:p>
        </p:txBody>
      </p:sp>
      <p:sp>
        <p:nvSpPr>
          <p:cNvPr id="91159" name="Rectangle 91"/>
          <p:cNvSpPr>
            <a:spLocks noChangeArrowheads="1"/>
          </p:cNvSpPr>
          <p:nvPr/>
        </p:nvSpPr>
        <p:spPr bwMode="auto">
          <a:xfrm>
            <a:off x="6191250" y="2178050"/>
            <a:ext cx="649288" cy="1008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91160" name="Text Box 72"/>
          <p:cNvSpPr txBox="1">
            <a:spLocks noChangeArrowheads="1"/>
          </p:cNvSpPr>
          <p:nvPr/>
        </p:nvSpPr>
        <p:spPr bwMode="auto">
          <a:xfrm>
            <a:off x="6191250" y="2492375"/>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ADC</a:t>
            </a:r>
          </a:p>
        </p:txBody>
      </p:sp>
      <p:sp>
        <p:nvSpPr>
          <p:cNvPr id="91161" name="Line 92"/>
          <p:cNvSpPr>
            <a:spLocks noChangeShapeType="1"/>
          </p:cNvSpPr>
          <p:nvPr/>
        </p:nvSpPr>
        <p:spPr bwMode="auto">
          <a:xfrm>
            <a:off x="1331913" y="2708275"/>
            <a:ext cx="82708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37666" name="Oval 98"/>
          <p:cNvSpPr>
            <a:spLocks noChangeArrowheads="1"/>
          </p:cNvSpPr>
          <p:nvPr/>
        </p:nvSpPr>
        <p:spPr bwMode="auto">
          <a:xfrm>
            <a:off x="7524750" y="2132013"/>
            <a:ext cx="1619250" cy="1081087"/>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91163" name="Text Box 97"/>
          <p:cNvSpPr txBox="1">
            <a:spLocks noChangeArrowheads="1"/>
          </p:cNvSpPr>
          <p:nvPr/>
        </p:nvSpPr>
        <p:spPr bwMode="auto">
          <a:xfrm>
            <a:off x="7580313" y="2203450"/>
            <a:ext cx="14874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a:t>Acquisition</a:t>
            </a:r>
          </a:p>
          <a:p>
            <a:pPr algn="ctr" eaLnBrk="1" hangingPunct="1"/>
            <a:r>
              <a:rPr lang="fr-FR" sz="2000"/>
              <a:t>de</a:t>
            </a:r>
          </a:p>
          <a:p>
            <a:pPr algn="ctr" eaLnBrk="1" hangingPunct="1"/>
            <a:r>
              <a:rPr lang="fr-FR" sz="2000"/>
              <a:t>données </a:t>
            </a:r>
          </a:p>
        </p:txBody>
      </p:sp>
      <p:sp>
        <p:nvSpPr>
          <p:cNvPr id="91164" name="Text Box 52"/>
          <p:cNvSpPr txBox="1">
            <a:spLocks noChangeArrowheads="1"/>
          </p:cNvSpPr>
          <p:nvPr/>
        </p:nvSpPr>
        <p:spPr bwMode="auto">
          <a:xfrm>
            <a:off x="250825" y="3789363"/>
            <a:ext cx="8893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t>« Détecteur et préamplificateur » le + proche possible</a:t>
            </a:r>
          </a:p>
        </p:txBody>
      </p:sp>
      <p:sp>
        <p:nvSpPr>
          <p:cNvPr id="91165" name="Oval 59"/>
          <p:cNvSpPr>
            <a:spLocks noChangeArrowheads="1"/>
          </p:cNvSpPr>
          <p:nvPr/>
        </p:nvSpPr>
        <p:spPr bwMode="auto">
          <a:xfrm>
            <a:off x="34925" y="1700213"/>
            <a:ext cx="3059113" cy="2016125"/>
          </a:xfrm>
          <a:prstGeom prst="ellipse">
            <a:avLst/>
          </a:prstGeom>
          <a:noFill/>
          <a:ln w="28575">
            <a:solidFill>
              <a:srgbClr val="DC6308"/>
            </a:solidFill>
            <a:round/>
            <a:headEnd/>
            <a:tailEnd/>
          </a:ln>
          <a:effectLst>
            <a:prstShdw prst="shdw17" dist="17961" dir="2700000">
              <a:srgbClr val="843B05"/>
            </a:prst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494652" name="Text Box 52"/>
          <p:cNvSpPr txBox="1">
            <a:spLocks noChangeArrowheads="1"/>
          </p:cNvSpPr>
          <p:nvPr/>
        </p:nvSpPr>
        <p:spPr bwMode="auto">
          <a:xfrm>
            <a:off x="6443663" y="4508500"/>
            <a:ext cx="2052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ym typeface="Wingdings" pitchFamily="2" charset="2"/>
              </a:rPr>
              <a:t> le bruit</a:t>
            </a:r>
            <a:endParaRPr lang="fr-FR" b="1"/>
          </a:p>
        </p:txBody>
      </p:sp>
      <p:grpSp>
        <p:nvGrpSpPr>
          <p:cNvPr id="494664" name="Group 72"/>
          <p:cNvGrpSpPr>
            <a:grpSpLocks/>
          </p:cNvGrpSpPr>
          <p:nvPr/>
        </p:nvGrpSpPr>
        <p:grpSpPr bwMode="auto">
          <a:xfrm>
            <a:off x="900113" y="5084763"/>
            <a:ext cx="7416800" cy="396875"/>
            <a:chOff x="567" y="3203"/>
            <a:chExt cx="4672" cy="250"/>
          </a:xfrm>
        </p:grpSpPr>
        <p:sp>
          <p:nvSpPr>
            <p:cNvPr id="91178" name="Text Box 52"/>
            <p:cNvSpPr txBox="1">
              <a:spLocks noChangeArrowheads="1"/>
            </p:cNvSpPr>
            <p:nvPr/>
          </p:nvSpPr>
          <p:spPr bwMode="auto">
            <a:xfrm>
              <a:off x="1066" y="3203"/>
              <a:ext cx="417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sym typeface="Wingdings" pitchFamily="2" charset="2"/>
                </a:rPr>
                <a:t>Distance fonction du nombre de voies de détection</a:t>
              </a:r>
              <a:endParaRPr lang="fr-FR" sz="2000" b="1"/>
            </a:p>
          </p:txBody>
        </p:sp>
        <p:sp>
          <p:nvSpPr>
            <p:cNvPr id="494654" name="AutoShape 62"/>
            <p:cNvSpPr>
              <a:spLocks noChangeArrowheads="1"/>
            </p:cNvSpPr>
            <p:nvPr/>
          </p:nvSpPr>
          <p:spPr bwMode="auto">
            <a:xfrm>
              <a:off x="567" y="3203"/>
              <a:ext cx="408" cy="227"/>
            </a:xfrm>
            <a:prstGeom prst="rightArrow">
              <a:avLst>
                <a:gd name="adj1" fmla="val 50000"/>
                <a:gd name="adj2" fmla="val 44934"/>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grpSp>
      <p:grpSp>
        <p:nvGrpSpPr>
          <p:cNvPr id="494665" name="Group 73"/>
          <p:cNvGrpSpPr>
            <a:grpSpLocks/>
          </p:cNvGrpSpPr>
          <p:nvPr/>
        </p:nvGrpSpPr>
        <p:grpSpPr bwMode="auto">
          <a:xfrm>
            <a:off x="900113" y="5734050"/>
            <a:ext cx="5400675" cy="396875"/>
            <a:chOff x="567" y="3612"/>
            <a:chExt cx="3402" cy="250"/>
          </a:xfrm>
        </p:grpSpPr>
        <p:sp>
          <p:nvSpPr>
            <p:cNvPr id="494655" name="AutoShape 63"/>
            <p:cNvSpPr>
              <a:spLocks noChangeArrowheads="1"/>
            </p:cNvSpPr>
            <p:nvPr/>
          </p:nvSpPr>
          <p:spPr bwMode="auto">
            <a:xfrm>
              <a:off x="567" y="3612"/>
              <a:ext cx="408" cy="227"/>
            </a:xfrm>
            <a:prstGeom prst="rightArrow">
              <a:avLst>
                <a:gd name="adj1" fmla="val 50000"/>
                <a:gd name="adj2" fmla="val 44934"/>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sp>
          <p:nvSpPr>
            <p:cNvPr id="91177" name="Text Box 52"/>
            <p:cNvSpPr txBox="1">
              <a:spLocks noChangeArrowheads="1"/>
            </p:cNvSpPr>
            <p:nvPr/>
          </p:nvSpPr>
          <p:spPr bwMode="auto">
            <a:xfrm>
              <a:off x="1066" y="3612"/>
              <a:ext cx="29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sym typeface="Wingdings" pitchFamily="2" charset="2"/>
                </a:rPr>
                <a:t>Miniaturisation de l’électronique</a:t>
              </a:r>
              <a:endParaRPr lang="fr-FR" sz="2000" b="1"/>
            </a:p>
          </p:txBody>
        </p:sp>
      </p:grpSp>
      <p:grpSp>
        <p:nvGrpSpPr>
          <p:cNvPr id="494659" name="Group 67"/>
          <p:cNvGrpSpPr>
            <a:grpSpLocks/>
          </p:cNvGrpSpPr>
          <p:nvPr/>
        </p:nvGrpSpPr>
        <p:grpSpPr bwMode="auto">
          <a:xfrm>
            <a:off x="3635375" y="1989138"/>
            <a:ext cx="5210175" cy="1414462"/>
            <a:chOff x="1655" y="2861"/>
            <a:chExt cx="3282" cy="891"/>
          </a:xfrm>
        </p:grpSpPr>
        <p:graphicFrame>
          <p:nvGraphicFramePr>
            <p:cNvPr id="91174" name="Object 7"/>
            <p:cNvGraphicFramePr>
              <a:graphicFrameLocks noChangeAspect="1"/>
            </p:cNvGraphicFramePr>
            <p:nvPr/>
          </p:nvGraphicFramePr>
          <p:xfrm>
            <a:off x="1671" y="2861"/>
            <a:ext cx="3266" cy="793"/>
          </p:xfrm>
          <a:graphic>
            <a:graphicData uri="http://schemas.openxmlformats.org/presentationml/2006/ole">
              <mc:AlternateContent xmlns:mc="http://schemas.openxmlformats.org/markup-compatibility/2006">
                <mc:Choice xmlns:v="urn:schemas-microsoft-com:vml" Requires="v">
                  <p:oleObj spid="_x0000_s91209" name="Equation" r:id="rId4" imgW="2234230" imgH="545863" progId="Equation.3">
                    <p:embed/>
                  </p:oleObj>
                </mc:Choice>
                <mc:Fallback>
                  <p:oleObj name="Equation" r:id="rId4" imgW="2234230" imgH="545863"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1" y="2861"/>
                          <a:ext cx="3266" cy="793"/>
                        </a:xfrm>
                        <a:prstGeom prst="rect">
                          <a:avLst/>
                        </a:prstGeom>
                        <a:solidFill>
                          <a:schemeClr val="bg1"/>
                        </a:solidFill>
                        <a:ln w="38100">
                          <a:solidFill>
                            <a:srgbClr val="FF0000"/>
                          </a:solidFill>
                          <a:miter lim="800000"/>
                          <a:headEnd/>
                          <a:tailEnd/>
                        </a:ln>
                      </p:spPr>
                    </p:pic>
                  </p:oleObj>
                </mc:Fallback>
              </mc:AlternateContent>
            </a:graphicData>
          </a:graphic>
        </p:graphicFrame>
        <p:sp>
          <p:nvSpPr>
            <p:cNvPr id="91175" name="Text Box 8"/>
            <p:cNvSpPr txBox="1">
              <a:spLocks noChangeArrowheads="1"/>
            </p:cNvSpPr>
            <p:nvPr/>
          </p:nvSpPr>
          <p:spPr bwMode="auto">
            <a:xfrm>
              <a:off x="1655" y="3521"/>
              <a:ext cx="680"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GB" sz="1800"/>
                <a:t>(V</a:t>
              </a:r>
              <a:r>
                <a:rPr lang="en-GB" sz="1800" baseline="30000"/>
                <a:t>2</a:t>
              </a:r>
              <a:r>
                <a:rPr lang="en-GB" sz="1800"/>
                <a:t>/Hz)</a:t>
              </a:r>
              <a:r>
                <a:rPr lang="fr-FR" sz="1800"/>
                <a:t> </a:t>
              </a:r>
            </a:p>
          </p:txBody>
        </p:sp>
      </p:grpSp>
      <p:sp>
        <p:nvSpPr>
          <p:cNvPr id="494662" name="Text Box 52"/>
          <p:cNvSpPr txBox="1">
            <a:spLocks noChangeArrowheads="1"/>
          </p:cNvSpPr>
          <p:nvPr/>
        </p:nvSpPr>
        <p:spPr bwMode="auto">
          <a:xfrm>
            <a:off x="179388" y="4508500"/>
            <a:ext cx="4897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ym typeface="Wingdings" pitchFamily="2" charset="2"/>
              </a:rPr>
              <a:t> longueur du câble ~100pF/m</a:t>
            </a:r>
          </a:p>
        </p:txBody>
      </p:sp>
      <p:sp>
        <p:nvSpPr>
          <p:cNvPr id="494663" name="AutoShape 71"/>
          <p:cNvSpPr>
            <a:spLocks noChangeArrowheads="1"/>
          </p:cNvSpPr>
          <p:nvPr/>
        </p:nvSpPr>
        <p:spPr bwMode="auto">
          <a:xfrm>
            <a:off x="5292725" y="4581525"/>
            <a:ext cx="647700" cy="360363"/>
          </a:xfrm>
          <a:prstGeom prst="rightArrow">
            <a:avLst>
              <a:gd name="adj1" fmla="val 50000"/>
              <a:gd name="adj2" fmla="val 44934"/>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086462DB-0CD8-487B-9561-351BC408FA33}" type="slidenum">
              <a:rPr lang="fr-FR" sz="1200">
                <a:solidFill>
                  <a:schemeClr val="tx1">
                    <a:lumMod val="50000"/>
                    <a:lumOff val="50000"/>
                  </a:schemeClr>
                </a:solidFill>
              </a:rPr>
              <a:pPr algn="r">
                <a:defRPr/>
              </a:pPr>
              <a:t>83</a:t>
            </a:fld>
            <a:endParaRPr lang="fr-FR" sz="1200" dirty="0">
              <a:solidFill>
                <a:schemeClr val="tx1">
                  <a:lumMod val="50000"/>
                  <a:lumOff val="50000"/>
                </a:schemeClr>
              </a:solidFill>
            </a:endParaRPr>
          </a:p>
        </p:txBody>
      </p:sp>
      <p:sp>
        <p:nvSpPr>
          <p:cNvPr id="91173"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94659"/>
                                        </p:tgtEl>
                                        <p:attrNameLst>
                                          <p:attrName>style.visibility</p:attrName>
                                        </p:attrNameLst>
                                      </p:cBhvr>
                                      <p:to>
                                        <p:strVal val="visible"/>
                                      </p:to>
                                    </p:set>
                                    <p:anim calcmode="lin" valueType="num">
                                      <p:cBhvr>
                                        <p:cTn id="7" dur="500" fill="hold"/>
                                        <p:tgtEl>
                                          <p:spTgt spid="494659"/>
                                        </p:tgtEl>
                                        <p:attrNameLst>
                                          <p:attrName>ppt_w</p:attrName>
                                        </p:attrNameLst>
                                      </p:cBhvr>
                                      <p:tavLst>
                                        <p:tav tm="0">
                                          <p:val>
                                            <p:fltVal val="0"/>
                                          </p:val>
                                        </p:tav>
                                        <p:tav tm="100000">
                                          <p:val>
                                            <p:strVal val="#ppt_w"/>
                                          </p:val>
                                        </p:tav>
                                      </p:tavLst>
                                    </p:anim>
                                    <p:anim calcmode="lin" valueType="num">
                                      <p:cBhvr>
                                        <p:cTn id="8" dur="500" fill="hold"/>
                                        <p:tgtEl>
                                          <p:spTgt spid="494659"/>
                                        </p:tgtEl>
                                        <p:attrNameLst>
                                          <p:attrName>ppt_h</p:attrName>
                                        </p:attrNameLst>
                                      </p:cBhvr>
                                      <p:tavLst>
                                        <p:tav tm="0">
                                          <p:val>
                                            <p:fltVal val="0"/>
                                          </p:val>
                                        </p:tav>
                                        <p:tav tm="100000">
                                          <p:val>
                                            <p:strVal val="#ppt_h"/>
                                          </p:val>
                                        </p:tav>
                                      </p:tavLst>
                                    </p:anim>
                                    <p:animEffect transition="in" filter="fade">
                                      <p:cBhvr>
                                        <p:cTn id="9" dur="500"/>
                                        <p:tgtEl>
                                          <p:spTgt spid="49465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94662"/>
                                        </p:tgtEl>
                                        <p:attrNameLst>
                                          <p:attrName>style.visibility</p:attrName>
                                        </p:attrNameLst>
                                      </p:cBhvr>
                                      <p:to>
                                        <p:strVal val="visible"/>
                                      </p:to>
                                    </p:set>
                                    <p:anim calcmode="lin" valueType="num">
                                      <p:cBhvr>
                                        <p:cTn id="14" dur="500" fill="hold"/>
                                        <p:tgtEl>
                                          <p:spTgt spid="494662"/>
                                        </p:tgtEl>
                                        <p:attrNameLst>
                                          <p:attrName>ppt_w</p:attrName>
                                        </p:attrNameLst>
                                      </p:cBhvr>
                                      <p:tavLst>
                                        <p:tav tm="0">
                                          <p:val>
                                            <p:fltVal val="0"/>
                                          </p:val>
                                        </p:tav>
                                        <p:tav tm="100000">
                                          <p:val>
                                            <p:strVal val="#ppt_w"/>
                                          </p:val>
                                        </p:tav>
                                      </p:tavLst>
                                    </p:anim>
                                    <p:anim calcmode="lin" valueType="num">
                                      <p:cBhvr>
                                        <p:cTn id="15" dur="500" fill="hold"/>
                                        <p:tgtEl>
                                          <p:spTgt spid="494662"/>
                                        </p:tgtEl>
                                        <p:attrNameLst>
                                          <p:attrName>ppt_h</p:attrName>
                                        </p:attrNameLst>
                                      </p:cBhvr>
                                      <p:tavLst>
                                        <p:tav tm="0">
                                          <p:val>
                                            <p:fltVal val="0"/>
                                          </p:val>
                                        </p:tav>
                                        <p:tav tm="100000">
                                          <p:val>
                                            <p:strVal val="#ppt_h"/>
                                          </p:val>
                                        </p:tav>
                                      </p:tavLst>
                                    </p:anim>
                                    <p:animEffect transition="in" filter="fade">
                                      <p:cBhvr>
                                        <p:cTn id="16" dur="500"/>
                                        <p:tgtEl>
                                          <p:spTgt spid="49466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94663"/>
                                        </p:tgtEl>
                                        <p:attrNameLst>
                                          <p:attrName>style.visibility</p:attrName>
                                        </p:attrNameLst>
                                      </p:cBhvr>
                                      <p:to>
                                        <p:strVal val="visible"/>
                                      </p:to>
                                    </p:set>
                                    <p:anim calcmode="lin" valueType="num">
                                      <p:cBhvr>
                                        <p:cTn id="21" dur="500" fill="hold"/>
                                        <p:tgtEl>
                                          <p:spTgt spid="494663"/>
                                        </p:tgtEl>
                                        <p:attrNameLst>
                                          <p:attrName>ppt_w</p:attrName>
                                        </p:attrNameLst>
                                      </p:cBhvr>
                                      <p:tavLst>
                                        <p:tav tm="0">
                                          <p:val>
                                            <p:fltVal val="0"/>
                                          </p:val>
                                        </p:tav>
                                        <p:tav tm="100000">
                                          <p:val>
                                            <p:strVal val="#ppt_w"/>
                                          </p:val>
                                        </p:tav>
                                      </p:tavLst>
                                    </p:anim>
                                    <p:anim calcmode="lin" valueType="num">
                                      <p:cBhvr>
                                        <p:cTn id="22" dur="500" fill="hold"/>
                                        <p:tgtEl>
                                          <p:spTgt spid="494663"/>
                                        </p:tgtEl>
                                        <p:attrNameLst>
                                          <p:attrName>ppt_h</p:attrName>
                                        </p:attrNameLst>
                                      </p:cBhvr>
                                      <p:tavLst>
                                        <p:tav tm="0">
                                          <p:val>
                                            <p:fltVal val="0"/>
                                          </p:val>
                                        </p:tav>
                                        <p:tav tm="100000">
                                          <p:val>
                                            <p:strVal val="#ppt_h"/>
                                          </p:val>
                                        </p:tav>
                                      </p:tavLst>
                                    </p:anim>
                                    <p:animEffect transition="in" filter="fade">
                                      <p:cBhvr>
                                        <p:cTn id="23" dur="500"/>
                                        <p:tgtEl>
                                          <p:spTgt spid="494663"/>
                                        </p:tgtEl>
                                      </p:cBhvr>
                                    </p:animEffect>
                                  </p:childTnLst>
                                </p:cTn>
                              </p:par>
                            </p:childTnLst>
                          </p:cTn>
                        </p:par>
                        <p:par>
                          <p:cTn id="24" fill="hold" nodeType="afterGroup">
                            <p:stCondLst>
                              <p:cond delay="500"/>
                            </p:stCondLst>
                            <p:childTnLst>
                              <p:par>
                                <p:cTn id="25" presetID="53" presetClass="entr" presetSubtype="0" fill="hold" grpId="0" nodeType="afterEffect">
                                  <p:stCondLst>
                                    <p:cond delay="0"/>
                                  </p:stCondLst>
                                  <p:childTnLst>
                                    <p:set>
                                      <p:cBhvr>
                                        <p:cTn id="26" dur="1" fill="hold">
                                          <p:stCondLst>
                                            <p:cond delay="0"/>
                                          </p:stCondLst>
                                        </p:cTn>
                                        <p:tgtEl>
                                          <p:spTgt spid="494652"/>
                                        </p:tgtEl>
                                        <p:attrNameLst>
                                          <p:attrName>style.visibility</p:attrName>
                                        </p:attrNameLst>
                                      </p:cBhvr>
                                      <p:to>
                                        <p:strVal val="visible"/>
                                      </p:to>
                                    </p:set>
                                    <p:anim calcmode="lin" valueType="num">
                                      <p:cBhvr>
                                        <p:cTn id="27" dur="500" fill="hold"/>
                                        <p:tgtEl>
                                          <p:spTgt spid="494652"/>
                                        </p:tgtEl>
                                        <p:attrNameLst>
                                          <p:attrName>ppt_w</p:attrName>
                                        </p:attrNameLst>
                                      </p:cBhvr>
                                      <p:tavLst>
                                        <p:tav tm="0">
                                          <p:val>
                                            <p:fltVal val="0"/>
                                          </p:val>
                                        </p:tav>
                                        <p:tav tm="100000">
                                          <p:val>
                                            <p:strVal val="#ppt_w"/>
                                          </p:val>
                                        </p:tav>
                                      </p:tavLst>
                                    </p:anim>
                                    <p:anim calcmode="lin" valueType="num">
                                      <p:cBhvr>
                                        <p:cTn id="28" dur="500" fill="hold"/>
                                        <p:tgtEl>
                                          <p:spTgt spid="494652"/>
                                        </p:tgtEl>
                                        <p:attrNameLst>
                                          <p:attrName>ppt_h</p:attrName>
                                        </p:attrNameLst>
                                      </p:cBhvr>
                                      <p:tavLst>
                                        <p:tav tm="0">
                                          <p:val>
                                            <p:fltVal val="0"/>
                                          </p:val>
                                        </p:tav>
                                        <p:tav tm="100000">
                                          <p:val>
                                            <p:strVal val="#ppt_h"/>
                                          </p:val>
                                        </p:tav>
                                      </p:tavLst>
                                    </p:anim>
                                    <p:animEffect transition="in" filter="fade">
                                      <p:cBhvr>
                                        <p:cTn id="29" dur="500"/>
                                        <p:tgtEl>
                                          <p:spTgt spid="49465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nodeType="clickEffect">
                                  <p:stCondLst>
                                    <p:cond delay="0"/>
                                  </p:stCondLst>
                                  <p:childTnLst>
                                    <p:set>
                                      <p:cBhvr>
                                        <p:cTn id="33" dur="1" fill="hold">
                                          <p:stCondLst>
                                            <p:cond delay="0"/>
                                          </p:stCondLst>
                                        </p:cTn>
                                        <p:tgtEl>
                                          <p:spTgt spid="494664"/>
                                        </p:tgtEl>
                                        <p:attrNameLst>
                                          <p:attrName>style.visibility</p:attrName>
                                        </p:attrNameLst>
                                      </p:cBhvr>
                                      <p:to>
                                        <p:strVal val="visible"/>
                                      </p:to>
                                    </p:set>
                                    <p:anim calcmode="lin" valueType="num">
                                      <p:cBhvr>
                                        <p:cTn id="34" dur="500" fill="hold"/>
                                        <p:tgtEl>
                                          <p:spTgt spid="494664"/>
                                        </p:tgtEl>
                                        <p:attrNameLst>
                                          <p:attrName>ppt_w</p:attrName>
                                        </p:attrNameLst>
                                      </p:cBhvr>
                                      <p:tavLst>
                                        <p:tav tm="0">
                                          <p:val>
                                            <p:fltVal val="0"/>
                                          </p:val>
                                        </p:tav>
                                        <p:tav tm="100000">
                                          <p:val>
                                            <p:strVal val="#ppt_w"/>
                                          </p:val>
                                        </p:tav>
                                      </p:tavLst>
                                    </p:anim>
                                    <p:anim calcmode="lin" valueType="num">
                                      <p:cBhvr>
                                        <p:cTn id="35" dur="500" fill="hold"/>
                                        <p:tgtEl>
                                          <p:spTgt spid="494664"/>
                                        </p:tgtEl>
                                        <p:attrNameLst>
                                          <p:attrName>ppt_h</p:attrName>
                                        </p:attrNameLst>
                                      </p:cBhvr>
                                      <p:tavLst>
                                        <p:tav tm="0">
                                          <p:val>
                                            <p:fltVal val="0"/>
                                          </p:val>
                                        </p:tav>
                                        <p:tav tm="100000">
                                          <p:val>
                                            <p:strVal val="#ppt_h"/>
                                          </p:val>
                                        </p:tav>
                                      </p:tavLst>
                                    </p:anim>
                                    <p:animEffect transition="in" filter="fade">
                                      <p:cBhvr>
                                        <p:cTn id="36" dur="500"/>
                                        <p:tgtEl>
                                          <p:spTgt spid="49466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nodeType="clickEffect">
                                  <p:stCondLst>
                                    <p:cond delay="0"/>
                                  </p:stCondLst>
                                  <p:childTnLst>
                                    <p:set>
                                      <p:cBhvr>
                                        <p:cTn id="40" dur="1" fill="hold">
                                          <p:stCondLst>
                                            <p:cond delay="0"/>
                                          </p:stCondLst>
                                        </p:cTn>
                                        <p:tgtEl>
                                          <p:spTgt spid="494665"/>
                                        </p:tgtEl>
                                        <p:attrNameLst>
                                          <p:attrName>style.visibility</p:attrName>
                                        </p:attrNameLst>
                                      </p:cBhvr>
                                      <p:to>
                                        <p:strVal val="visible"/>
                                      </p:to>
                                    </p:set>
                                    <p:anim calcmode="lin" valueType="num">
                                      <p:cBhvr>
                                        <p:cTn id="41" dur="500" fill="hold"/>
                                        <p:tgtEl>
                                          <p:spTgt spid="494665"/>
                                        </p:tgtEl>
                                        <p:attrNameLst>
                                          <p:attrName>ppt_w</p:attrName>
                                        </p:attrNameLst>
                                      </p:cBhvr>
                                      <p:tavLst>
                                        <p:tav tm="0">
                                          <p:val>
                                            <p:fltVal val="0"/>
                                          </p:val>
                                        </p:tav>
                                        <p:tav tm="100000">
                                          <p:val>
                                            <p:strVal val="#ppt_w"/>
                                          </p:val>
                                        </p:tav>
                                      </p:tavLst>
                                    </p:anim>
                                    <p:anim calcmode="lin" valueType="num">
                                      <p:cBhvr>
                                        <p:cTn id="42" dur="500" fill="hold"/>
                                        <p:tgtEl>
                                          <p:spTgt spid="494665"/>
                                        </p:tgtEl>
                                        <p:attrNameLst>
                                          <p:attrName>ppt_h</p:attrName>
                                        </p:attrNameLst>
                                      </p:cBhvr>
                                      <p:tavLst>
                                        <p:tav tm="0">
                                          <p:val>
                                            <p:fltVal val="0"/>
                                          </p:val>
                                        </p:tav>
                                        <p:tav tm="100000">
                                          <p:val>
                                            <p:strVal val="#ppt_h"/>
                                          </p:val>
                                        </p:tav>
                                      </p:tavLst>
                                    </p:anim>
                                    <p:animEffect transition="in" filter="fade">
                                      <p:cBhvr>
                                        <p:cTn id="43" dur="500"/>
                                        <p:tgtEl>
                                          <p:spTgt spid="494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652" grpId="0"/>
      <p:bldP spid="494662" grpId="0"/>
      <p:bldP spid="49466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84"/>
          <p:cNvSpPr>
            <a:spLocks noChangeArrowheads="1"/>
          </p:cNvSpPr>
          <p:nvPr/>
        </p:nvSpPr>
        <p:spPr bwMode="auto">
          <a:xfrm>
            <a:off x="1511300" y="1268413"/>
            <a:ext cx="5832475" cy="2592387"/>
          </a:xfrm>
          <a:prstGeom prst="rect">
            <a:avLst/>
          </a:prstGeom>
          <a:gradFill rotWithShape="1">
            <a:gsLst>
              <a:gs pos="0">
                <a:srgbClr val="8686FF"/>
              </a:gs>
              <a:gs pos="50000">
                <a:srgbClr val="B6B6FF"/>
              </a:gs>
              <a:gs pos="100000">
                <a:srgbClr val="DBDBFF"/>
              </a:gs>
            </a:gsLst>
            <a:lin ang="2700000" scaled="1"/>
          </a:gradFill>
          <a:ln w="57150" cap="rnd">
            <a:solidFill>
              <a:srgbClr val="3333FF"/>
            </a:solidFill>
            <a:prstDash val="sysDot"/>
            <a:miter lim="800000"/>
            <a:headEnd/>
            <a:tailEnd/>
          </a:ln>
        </p:spPr>
        <p:txBody>
          <a:bodyPr wrap="none" anchor="ctr"/>
          <a:lstStyle/>
          <a:p>
            <a:endParaRPr lang="fr-FR" sz="1800"/>
          </a:p>
        </p:txBody>
      </p:sp>
      <p:sp>
        <p:nvSpPr>
          <p:cNvPr id="92163" name="Oval 80"/>
          <p:cNvSpPr>
            <a:spLocks noChangeArrowheads="1"/>
          </p:cNvSpPr>
          <p:nvPr/>
        </p:nvSpPr>
        <p:spPr bwMode="auto">
          <a:xfrm>
            <a:off x="1800225" y="1771650"/>
            <a:ext cx="2520950" cy="1871663"/>
          </a:xfrm>
          <a:prstGeom prst="ellipse">
            <a:avLst/>
          </a:prstGeom>
          <a:gradFill rotWithShape="1">
            <a:gsLst>
              <a:gs pos="0">
                <a:srgbClr val="8686FF"/>
              </a:gs>
              <a:gs pos="50000">
                <a:srgbClr val="B6B6FF"/>
              </a:gs>
              <a:gs pos="100000">
                <a:srgbClr val="DBDBFF"/>
              </a:gs>
            </a:gsLst>
            <a:lin ang="13500000" scaled="1"/>
          </a:gradFill>
          <a:ln w="19050" cap="rnd">
            <a:solidFill>
              <a:srgbClr val="3333FF"/>
            </a:solidFill>
            <a:prstDash val="sysDot"/>
            <a:round/>
            <a:headEnd/>
            <a:tailEnd/>
          </a:ln>
        </p:spPr>
        <p:txBody>
          <a:bodyPr wrap="none" anchor="ctr"/>
          <a:lstStyle/>
          <a:p>
            <a:endParaRPr lang="fr-FR" sz="1800"/>
          </a:p>
        </p:txBody>
      </p:sp>
      <p:sp>
        <p:nvSpPr>
          <p:cNvPr id="92164" name="Text Box 2"/>
          <p:cNvSpPr txBox="1">
            <a:spLocks noChangeArrowheads="1"/>
          </p:cNvSpPr>
          <p:nvPr/>
        </p:nvSpPr>
        <p:spPr bwMode="auto">
          <a:xfrm>
            <a:off x="179388" y="188913"/>
            <a:ext cx="73644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L’intégration de l’électronique front end</a:t>
            </a:r>
          </a:p>
          <a:p>
            <a:pPr eaLnBrk="1" hangingPunct="1"/>
            <a:endParaRPr lang="fr-FR" sz="2800" b="1">
              <a:solidFill>
                <a:srgbClr val="DC6308"/>
              </a:solidFill>
            </a:endParaRPr>
          </a:p>
        </p:txBody>
      </p:sp>
      <p:sp>
        <p:nvSpPr>
          <p:cNvPr id="92165" name="Text Box 8"/>
          <p:cNvSpPr txBox="1">
            <a:spLocks noChangeArrowheads="1"/>
          </p:cNvSpPr>
          <p:nvPr/>
        </p:nvSpPr>
        <p:spPr bwMode="auto">
          <a:xfrm>
            <a:off x="742950" y="1098550"/>
            <a:ext cx="252413" cy="366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 </a:t>
            </a:r>
          </a:p>
        </p:txBody>
      </p:sp>
      <p:sp>
        <p:nvSpPr>
          <p:cNvPr id="92166" name="Oval 58"/>
          <p:cNvSpPr>
            <a:spLocks noChangeArrowheads="1"/>
          </p:cNvSpPr>
          <p:nvPr/>
        </p:nvSpPr>
        <p:spPr bwMode="auto">
          <a:xfrm>
            <a:off x="4751388" y="1771650"/>
            <a:ext cx="2519362" cy="1800225"/>
          </a:xfrm>
          <a:prstGeom prst="ellipse">
            <a:avLst/>
          </a:prstGeom>
          <a:gradFill rotWithShape="1">
            <a:gsLst>
              <a:gs pos="0">
                <a:srgbClr val="8686FF"/>
              </a:gs>
              <a:gs pos="50000">
                <a:srgbClr val="B6B6FF"/>
              </a:gs>
              <a:gs pos="100000">
                <a:srgbClr val="DBDBFF"/>
              </a:gs>
            </a:gsLst>
            <a:lin ang="16200000" scaled="1"/>
          </a:gradFill>
          <a:ln w="28575" cap="rnd">
            <a:solidFill>
              <a:srgbClr val="3333FF"/>
            </a:solidFill>
            <a:prstDash val="sysDot"/>
            <a:round/>
            <a:headEnd/>
            <a:tailEnd/>
          </a:ln>
        </p:spPr>
        <p:txBody>
          <a:bodyPr wrap="none" anchor="ctr"/>
          <a:lstStyle/>
          <a:p>
            <a:endParaRPr lang="fr-FR" sz="1800"/>
          </a:p>
        </p:txBody>
      </p:sp>
      <p:sp>
        <p:nvSpPr>
          <p:cNvPr id="92167" name="Line 60"/>
          <p:cNvSpPr>
            <a:spLocks noChangeShapeType="1"/>
          </p:cNvSpPr>
          <p:nvPr/>
        </p:nvSpPr>
        <p:spPr bwMode="auto">
          <a:xfrm>
            <a:off x="2808288" y="2708275"/>
            <a:ext cx="50323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168" name="Text Box 68"/>
          <p:cNvSpPr txBox="1">
            <a:spLocks noChangeArrowheads="1"/>
          </p:cNvSpPr>
          <p:nvPr/>
        </p:nvSpPr>
        <p:spPr bwMode="auto">
          <a:xfrm>
            <a:off x="2879725" y="836613"/>
            <a:ext cx="3611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3333FF"/>
                </a:solidFill>
              </a:rPr>
              <a:t>Electronique Front-End</a:t>
            </a:r>
          </a:p>
        </p:txBody>
      </p:sp>
      <p:sp>
        <p:nvSpPr>
          <p:cNvPr id="92169" name="AutoShape 70"/>
          <p:cNvSpPr>
            <a:spLocks noChangeArrowheads="1"/>
          </p:cNvSpPr>
          <p:nvPr/>
        </p:nvSpPr>
        <p:spPr bwMode="auto">
          <a:xfrm rot="5400000">
            <a:off x="2005013" y="2351088"/>
            <a:ext cx="1031875" cy="720725"/>
          </a:xfrm>
          <a:prstGeom prst="triangle">
            <a:avLst>
              <a:gd name="adj" fmla="val 50000"/>
            </a:avLst>
          </a:prstGeom>
          <a:noFill/>
          <a:ln w="57150">
            <a:solidFill>
              <a:srgbClr val="DC6308"/>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sz="1800"/>
          </a:p>
        </p:txBody>
      </p:sp>
      <p:sp>
        <p:nvSpPr>
          <p:cNvPr id="92170" name="Text Box 71"/>
          <p:cNvSpPr txBox="1">
            <a:spLocks noChangeArrowheads="1"/>
          </p:cNvSpPr>
          <p:nvPr/>
        </p:nvSpPr>
        <p:spPr bwMode="auto">
          <a:xfrm>
            <a:off x="2160588" y="2557463"/>
            <a:ext cx="792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PA</a:t>
            </a:r>
          </a:p>
        </p:txBody>
      </p:sp>
      <p:sp>
        <p:nvSpPr>
          <p:cNvPr id="92171" name="Line 73"/>
          <p:cNvSpPr>
            <a:spLocks noChangeShapeType="1"/>
          </p:cNvSpPr>
          <p:nvPr/>
        </p:nvSpPr>
        <p:spPr bwMode="auto">
          <a:xfrm>
            <a:off x="5746750" y="2682875"/>
            <a:ext cx="4445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172" name="Rectangle 78"/>
          <p:cNvSpPr>
            <a:spLocks noChangeArrowheads="1"/>
          </p:cNvSpPr>
          <p:nvPr/>
        </p:nvSpPr>
        <p:spPr bwMode="auto">
          <a:xfrm>
            <a:off x="5110163" y="2182813"/>
            <a:ext cx="649287" cy="1008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92173" name="Text Box 79"/>
          <p:cNvSpPr txBox="1">
            <a:spLocks noChangeArrowheads="1"/>
          </p:cNvSpPr>
          <p:nvPr/>
        </p:nvSpPr>
        <p:spPr bwMode="auto">
          <a:xfrm>
            <a:off x="5216525" y="2500313"/>
            <a:ext cx="498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TS</a:t>
            </a:r>
          </a:p>
        </p:txBody>
      </p:sp>
      <p:sp>
        <p:nvSpPr>
          <p:cNvPr id="92174" name="Text Box 81"/>
          <p:cNvSpPr txBox="1">
            <a:spLocks noChangeArrowheads="1"/>
          </p:cNvSpPr>
          <p:nvPr/>
        </p:nvSpPr>
        <p:spPr bwMode="auto">
          <a:xfrm>
            <a:off x="2160588" y="1339850"/>
            <a:ext cx="1808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Conditionneur</a:t>
            </a:r>
          </a:p>
        </p:txBody>
      </p:sp>
      <p:sp>
        <p:nvSpPr>
          <p:cNvPr id="92175" name="Text Box 82"/>
          <p:cNvSpPr txBox="1">
            <a:spLocks noChangeArrowheads="1"/>
          </p:cNvSpPr>
          <p:nvPr/>
        </p:nvSpPr>
        <p:spPr bwMode="auto">
          <a:xfrm>
            <a:off x="5543550" y="1411288"/>
            <a:ext cx="1012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a:t>Codeur</a:t>
            </a:r>
          </a:p>
        </p:txBody>
      </p:sp>
      <p:sp>
        <p:nvSpPr>
          <p:cNvPr id="92176" name="Line 83"/>
          <p:cNvSpPr>
            <a:spLocks noChangeShapeType="1"/>
          </p:cNvSpPr>
          <p:nvPr/>
        </p:nvSpPr>
        <p:spPr bwMode="auto">
          <a:xfrm>
            <a:off x="3924300" y="2687638"/>
            <a:ext cx="118745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177" name="Line 85"/>
          <p:cNvSpPr>
            <a:spLocks noChangeShapeType="1"/>
          </p:cNvSpPr>
          <p:nvPr/>
        </p:nvSpPr>
        <p:spPr bwMode="auto">
          <a:xfrm>
            <a:off x="6891338" y="2670175"/>
            <a:ext cx="6858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178" name="Text Box 86"/>
          <p:cNvSpPr txBox="1">
            <a:spLocks noChangeArrowheads="1"/>
          </p:cNvSpPr>
          <p:nvPr/>
        </p:nvSpPr>
        <p:spPr bwMode="auto">
          <a:xfrm>
            <a:off x="6948488" y="2779713"/>
            <a:ext cx="7540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200"/>
              <a:t>données</a:t>
            </a:r>
            <a:endParaRPr lang="fr-FR" sz="1200">
              <a:solidFill>
                <a:srgbClr val="CCECFF"/>
              </a:solidFill>
            </a:endParaRPr>
          </a:p>
        </p:txBody>
      </p:sp>
      <p:sp>
        <p:nvSpPr>
          <p:cNvPr id="237655" name="Oval 87"/>
          <p:cNvSpPr>
            <a:spLocks noChangeArrowheads="1"/>
          </p:cNvSpPr>
          <p:nvPr/>
        </p:nvSpPr>
        <p:spPr bwMode="auto">
          <a:xfrm>
            <a:off x="90488" y="2179638"/>
            <a:ext cx="1241425" cy="1079500"/>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92180" name="Text Box 88"/>
          <p:cNvSpPr txBox="1">
            <a:spLocks noChangeArrowheads="1"/>
          </p:cNvSpPr>
          <p:nvPr/>
        </p:nvSpPr>
        <p:spPr bwMode="auto">
          <a:xfrm>
            <a:off x="74613" y="2492375"/>
            <a:ext cx="12874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chemeClr val="bg1"/>
                </a:solidFill>
              </a:rPr>
              <a:t>Détecteur</a:t>
            </a:r>
          </a:p>
        </p:txBody>
      </p:sp>
      <p:sp>
        <p:nvSpPr>
          <p:cNvPr id="92181" name="AutoShape 89"/>
          <p:cNvSpPr>
            <a:spLocks noChangeArrowheads="1"/>
          </p:cNvSpPr>
          <p:nvPr/>
        </p:nvSpPr>
        <p:spPr bwMode="auto">
          <a:xfrm rot="5400000">
            <a:off x="3114675" y="2335213"/>
            <a:ext cx="1031875" cy="720725"/>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sz="1800"/>
          </a:p>
        </p:txBody>
      </p:sp>
      <p:sp>
        <p:nvSpPr>
          <p:cNvPr id="92182" name="Text Box 75"/>
          <p:cNvSpPr txBox="1">
            <a:spLocks noChangeArrowheads="1"/>
          </p:cNvSpPr>
          <p:nvPr/>
        </p:nvSpPr>
        <p:spPr bwMode="auto">
          <a:xfrm>
            <a:off x="3241675" y="2492375"/>
            <a:ext cx="792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AS</a:t>
            </a:r>
          </a:p>
        </p:txBody>
      </p:sp>
      <p:sp>
        <p:nvSpPr>
          <p:cNvPr id="92183" name="Rectangle 91"/>
          <p:cNvSpPr>
            <a:spLocks noChangeArrowheads="1"/>
          </p:cNvSpPr>
          <p:nvPr/>
        </p:nvSpPr>
        <p:spPr bwMode="auto">
          <a:xfrm>
            <a:off x="6191250" y="2178050"/>
            <a:ext cx="649288" cy="1008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92184" name="Text Box 72"/>
          <p:cNvSpPr txBox="1">
            <a:spLocks noChangeArrowheads="1"/>
          </p:cNvSpPr>
          <p:nvPr/>
        </p:nvSpPr>
        <p:spPr bwMode="auto">
          <a:xfrm>
            <a:off x="6191250" y="2492375"/>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ADC</a:t>
            </a:r>
          </a:p>
        </p:txBody>
      </p:sp>
      <p:sp>
        <p:nvSpPr>
          <p:cNvPr id="92185" name="Line 92"/>
          <p:cNvSpPr>
            <a:spLocks noChangeShapeType="1"/>
          </p:cNvSpPr>
          <p:nvPr/>
        </p:nvSpPr>
        <p:spPr bwMode="auto">
          <a:xfrm>
            <a:off x="1331913" y="2708275"/>
            <a:ext cx="82708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37666" name="Oval 98"/>
          <p:cNvSpPr>
            <a:spLocks noChangeArrowheads="1"/>
          </p:cNvSpPr>
          <p:nvPr/>
        </p:nvSpPr>
        <p:spPr bwMode="auto">
          <a:xfrm>
            <a:off x="7553325" y="2132013"/>
            <a:ext cx="1511300" cy="1081087"/>
          </a:xfrm>
          <a:prstGeom prst="ellipse">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round/>
            <a:headEnd/>
            <a:tailEnd/>
          </a:ln>
          <a:effectLst/>
        </p:spPr>
        <p:txBody>
          <a:bodyPr wrap="none" anchor="ctr"/>
          <a:lstStyle/>
          <a:p>
            <a:pPr algn="ctr">
              <a:defRPr/>
            </a:pPr>
            <a:endParaRPr lang="fr-FR" sz="1800"/>
          </a:p>
        </p:txBody>
      </p:sp>
      <p:sp>
        <p:nvSpPr>
          <p:cNvPr id="92187" name="Text Box 97"/>
          <p:cNvSpPr txBox="1">
            <a:spLocks noChangeArrowheads="1"/>
          </p:cNvSpPr>
          <p:nvPr/>
        </p:nvSpPr>
        <p:spPr bwMode="auto">
          <a:xfrm>
            <a:off x="7580313" y="2203450"/>
            <a:ext cx="14874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2000"/>
              <a:t>Acquisition</a:t>
            </a:r>
          </a:p>
          <a:p>
            <a:pPr algn="ctr" eaLnBrk="1" hangingPunct="1"/>
            <a:r>
              <a:rPr lang="fr-FR" sz="2000"/>
              <a:t>de</a:t>
            </a:r>
          </a:p>
          <a:p>
            <a:pPr algn="ctr" eaLnBrk="1" hangingPunct="1"/>
            <a:r>
              <a:rPr lang="fr-FR" sz="2000"/>
              <a:t>données </a:t>
            </a:r>
          </a:p>
        </p:txBody>
      </p:sp>
      <p:sp>
        <p:nvSpPr>
          <p:cNvPr id="92188" name="Text Box 52"/>
          <p:cNvSpPr txBox="1">
            <a:spLocks noChangeArrowheads="1"/>
          </p:cNvSpPr>
          <p:nvPr/>
        </p:nvSpPr>
        <p:spPr bwMode="auto">
          <a:xfrm>
            <a:off x="5724525" y="4581525"/>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sym typeface="Wingdings" pitchFamily="2" charset="2"/>
              </a:rPr>
              <a:t> Le bruit</a:t>
            </a:r>
            <a:endParaRPr lang="fr-FR" sz="2000" b="1"/>
          </a:p>
        </p:txBody>
      </p:sp>
      <p:sp>
        <p:nvSpPr>
          <p:cNvPr id="92189" name="Text Box 52"/>
          <p:cNvSpPr txBox="1">
            <a:spLocks noChangeArrowheads="1"/>
          </p:cNvSpPr>
          <p:nvPr/>
        </p:nvSpPr>
        <p:spPr bwMode="auto">
          <a:xfrm>
            <a:off x="250825" y="3789363"/>
            <a:ext cx="8893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t>« Détecteur et préamplificateur » le + proche possible</a:t>
            </a:r>
          </a:p>
        </p:txBody>
      </p:sp>
      <p:grpSp>
        <p:nvGrpSpPr>
          <p:cNvPr id="92190" name="Group 84"/>
          <p:cNvGrpSpPr>
            <a:grpSpLocks/>
          </p:cNvGrpSpPr>
          <p:nvPr/>
        </p:nvGrpSpPr>
        <p:grpSpPr bwMode="auto">
          <a:xfrm>
            <a:off x="900113" y="5084763"/>
            <a:ext cx="7416800" cy="396875"/>
            <a:chOff x="567" y="3203"/>
            <a:chExt cx="4672" cy="250"/>
          </a:xfrm>
        </p:grpSpPr>
        <p:sp>
          <p:nvSpPr>
            <p:cNvPr id="92218" name="Text Box 52"/>
            <p:cNvSpPr txBox="1">
              <a:spLocks noChangeArrowheads="1"/>
            </p:cNvSpPr>
            <p:nvPr/>
          </p:nvSpPr>
          <p:spPr bwMode="auto">
            <a:xfrm>
              <a:off x="1066" y="3203"/>
              <a:ext cx="417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sym typeface="Wingdings" pitchFamily="2" charset="2"/>
                </a:rPr>
                <a:t>Distance fonction du nombre de voies de détection</a:t>
              </a:r>
              <a:endParaRPr lang="fr-FR" sz="2000" b="1"/>
            </a:p>
          </p:txBody>
        </p:sp>
        <p:sp>
          <p:nvSpPr>
            <p:cNvPr id="537686" name="AutoShape 86"/>
            <p:cNvSpPr>
              <a:spLocks noChangeArrowheads="1"/>
            </p:cNvSpPr>
            <p:nvPr/>
          </p:nvSpPr>
          <p:spPr bwMode="auto">
            <a:xfrm>
              <a:off x="567" y="3203"/>
              <a:ext cx="408" cy="227"/>
            </a:xfrm>
            <a:prstGeom prst="rightArrow">
              <a:avLst>
                <a:gd name="adj1" fmla="val 50000"/>
                <a:gd name="adj2" fmla="val 44934"/>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grpSp>
      <p:grpSp>
        <p:nvGrpSpPr>
          <p:cNvPr id="92191" name="Group 87"/>
          <p:cNvGrpSpPr>
            <a:grpSpLocks/>
          </p:cNvGrpSpPr>
          <p:nvPr/>
        </p:nvGrpSpPr>
        <p:grpSpPr bwMode="auto">
          <a:xfrm>
            <a:off x="900113" y="5734050"/>
            <a:ext cx="5400675" cy="396875"/>
            <a:chOff x="567" y="3612"/>
            <a:chExt cx="3402" cy="250"/>
          </a:xfrm>
        </p:grpSpPr>
        <p:sp>
          <p:nvSpPr>
            <p:cNvPr id="537688" name="AutoShape 88"/>
            <p:cNvSpPr>
              <a:spLocks noChangeArrowheads="1"/>
            </p:cNvSpPr>
            <p:nvPr/>
          </p:nvSpPr>
          <p:spPr bwMode="auto">
            <a:xfrm>
              <a:off x="567" y="3612"/>
              <a:ext cx="408" cy="227"/>
            </a:xfrm>
            <a:prstGeom prst="rightArrow">
              <a:avLst>
                <a:gd name="adj1" fmla="val 50000"/>
                <a:gd name="adj2" fmla="val 44934"/>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sp>
          <p:nvSpPr>
            <p:cNvPr id="92217" name="Text Box 52"/>
            <p:cNvSpPr txBox="1">
              <a:spLocks noChangeArrowheads="1"/>
            </p:cNvSpPr>
            <p:nvPr/>
          </p:nvSpPr>
          <p:spPr bwMode="auto">
            <a:xfrm>
              <a:off x="1066" y="3612"/>
              <a:ext cx="29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000" b="1">
                  <a:sym typeface="Wingdings" pitchFamily="2" charset="2"/>
                </a:rPr>
                <a:t>Miniaturisation de l’électronique</a:t>
              </a:r>
              <a:endParaRPr lang="fr-FR" sz="2000" b="1"/>
            </a:p>
          </p:txBody>
        </p:sp>
      </p:grpSp>
      <p:sp>
        <p:nvSpPr>
          <p:cNvPr id="92192" name="Text Box 52"/>
          <p:cNvSpPr txBox="1">
            <a:spLocks noChangeArrowheads="1"/>
          </p:cNvSpPr>
          <p:nvPr/>
        </p:nvSpPr>
        <p:spPr bwMode="auto">
          <a:xfrm>
            <a:off x="179388" y="4508500"/>
            <a:ext cx="4897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ym typeface="Wingdings" pitchFamily="2" charset="2"/>
              </a:rPr>
              <a:t> longueur du câble ~100pF/m</a:t>
            </a:r>
          </a:p>
        </p:txBody>
      </p:sp>
      <p:grpSp>
        <p:nvGrpSpPr>
          <p:cNvPr id="537661" name="Group 61"/>
          <p:cNvGrpSpPr>
            <a:grpSpLocks/>
          </p:cNvGrpSpPr>
          <p:nvPr/>
        </p:nvGrpSpPr>
        <p:grpSpPr bwMode="auto">
          <a:xfrm>
            <a:off x="827088" y="3195638"/>
            <a:ext cx="2519362" cy="2447925"/>
            <a:chOff x="521" y="2024"/>
            <a:chExt cx="1587" cy="1542"/>
          </a:xfrm>
        </p:grpSpPr>
        <p:sp>
          <p:nvSpPr>
            <p:cNvPr id="92213" name="Rectangle 53"/>
            <p:cNvSpPr>
              <a:spLocks noChangeArrowheads="1"/>
            </p:cNvSpPr>
            <p:nvPr/>
          </p:nvSpPr>
          <p:spPr bwMode="auto">
            <a:xfrm>
              <a:off x="521" y="2432"/>
              <a:ext cx="1587" cy="1134"/>
            </a:xfrm>
            <a:prstGeom prst="rect">
              <a:avLst/>
            </a:prstGeom>
            <a:solidFill>
              <a:schemeClr val="bg1"/>
            </a:solidFill>
            <a:ln w="28575">
              <a:solidFill>
                <a:srgbClr val="DC6308"/>
              </a:solidFill>
              <a:miter lim="800000"/>
              <a:headEnd/>
              <a:tailEnd/>
            </a:ln>
            <a:effectLst>
              <a:prstShdw prst="shdw17" dist="17961" dir="2700000">
                <a:srgbClr val="843B05"/>
              </a:prstShdw>
            </a:effectLst>
          </p:spPr>
          <p:txBody>
            <a:bodyPr wrap="none" anchor="ctr"/>
            <a:lstStyle/>
            <a:p>
              <a:endParaRPr lang="fr-FR"/>
            </a:p>
          </p:txBody>
        </p:sp>
        <p:pic>
          <p:nvPicPr>
            <p:cNvPr id="92214"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 y="2456"/>
              <a:ext cx="1497" cy="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5" name="Line 57"/>
            <p:cNvSpPr>
              <a:spLocks noChangeShapeType="1"/>
            </p:cNvSpPr>
            <p:nvPr/>
          </p:nvSpPr>
          <p:spPr bwMode="auto">
            <a:xfrm flipH="1">
              <a:off x="1283" y="2024"/>
              <a:ext cx="92" cy="408"/>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fr-FR"/>
            </a:p>
          </p:txBody>
        </p:sp>
      </p:grpSp>
      <p:grpSp>
        <p:nvGrpSpPr>
          <p:cNvPr id="537679" name="Group 79"/>
          <p:cNvGrpSpPr>
            <a:grpSpLocks/>
          </p:cNvGrpSpPr>
          <p:nvPr/>
        </p:nvGrpSpPr>
        <p:grpSpPr bwMode="auto">
          <a:xfrm>
            <a:off x="2195513" y="3213100"/>
            <a:ext cx="5689600" cy="2447925"/>
            <a:chOff x="1383" y="2024"/>
            <a:chExt cx="3584" cy="1542"/>
          </a:xfrm>
        </p:grpSpPr>
        <p:sp>
          <p:nvSpPr>
            <p:cNvPr id="92197" name="Rectangle 52"/>
            <p:cNvSpPr>
              <a:spLocks noChangeArrowheads="1"/>
            </p:cNvSpPr>
            <p:nvPr/>
          </p:nvSpPr>
          <p:spPr bwMode="auto">
            <a:xfrm>
              <a:off x="2699" y="2296"/>
              <a:ext cx="2268" cy="1270"/>
            </a:xfrm>
            <a:prstGeom prst="rect">
              <a:avLst/>
            </a:prstGeom>
            <a:solidFill>
              <a:schemeClr val="bg1"/>
            </a:solidFill>
            <a:ln w="28575">
              <a:solidFill>
                <a:srgbClr val="DC6308"/>
              </a:solidFill>
              <a:miter lim="800000"/>
              <a:headEnd/>
              <a:tailEnd/>
            </a:ln>
            <a:effectLst>
              <a:prstShdw prst="shdw17" dist="17961" dir="2700000">
                <a:srgbClr val="843B05"/>
              </a:prstShdw>
            </a:effectLst>
          </p:spPr>
          <p:txBody>
            <a:bodyPr wrap="none" anchor="ctr"/>
            <a:lstStyle/>
            <a:p>
              <a:endParaRPr lang="fr-FR"/>
            </a:p>
          </p:txBody>
        </p:sp>
        <p:sp>
          <p:nvSpPr>
            <p:cNvPr id="537634" name="AutoShape 34"/>
            <p:cNvSpPr>
              <a:spLocks noChangeArrowheads="1"/>
            </p:cNvSpPr>
            <p:nvPr/>
          </p:nvSpPr>
          <p:spPr bwMode="auto">
            <a:xfrm>
              <a:off x="3607" y="2795"/>
              <a:ext cx="181" cy="272"/>
            </a:xfrm>
            <a:prstGeom prst="curvedRightArrow">
              <a:avLst>
                <a:gd name="adj1" fmla="val 30055"/>
                <a:gd name="adj2" fmla="val 60110"/>
                <a:gd name="adj3" fmla="val 33333"/>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fr-FR"/>
            </a:p>
          </p:txBody>
        </p:sp>
        <p:grpSp>
          <p:nvGrpSpPr>
            <p:cNvPr id="92199" name="Group 62"/>
            <p:cNvGrpSpPr>
              <a:grpSpLocks/>
            </p:cNvGrpSpPr>
            <p:nvPr/>
          </p:nvGrpSpPr>
          <p:grpSpPr bwMode="auto">
            <a:xfrm>
              <a:off x="1383" y="2024"/>
              <a:ext cx="3524" cy="1538"/>
              <a:chOff x="1383" y="2024"/>
              <a:chExt cx="3524" cy="1538"/>
            </a:xfrm>
          </p:grpSpPr>
          <p:grpSp>
            <p:nvGrpSpPr>
              <p:cNvPr id="92200" name="Group 7"/>
              <p:cNvGrpSpPr>
                <a:grpSpLocks/>
              </p:cNvGrpSpPr>
              <p:nvPr/>
            </p:nvGrpSpPr>
            <p:grpSpPr bwMode="auto">
              <a:xfrm>
                <a:off x="2699" y="2296"/>
                <a:ext cx="2208" cy="1266"/>
                <a:chOff x="0" y="2649"/>
                <a:chExt cx="2842" cy="1770"/>
              </a:xfrm>
            </p:grpSpPr>
            <p:grpSp>
              <p:nvGrpSpPr>
                <p:cNvPr id="92202" name="Group 8"/>
                <p:cNvGrpSpPr>
                  <a:grpSpLocks/>
                </p:cNvGrpSpPr>
                <p:nvPr/>
              </p:nvGrpSpPr>
              <p:grpSpPr bwMode="auto">
                <a:xfrm>
                  <a:off x="460" y="2868"/>
                  <a:ext cx="2361" cy="1551"/>
                  <a:chOff x="467" y="4045"/>
                  <a:chExt cx="2361" cy="1551"/>
                </a:xfrm>
              </p:grpSpPr>
              <p:pic>
                <p:nvPicPr>
                  <p:cNvPr id="92210"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 y="4045"/>
                    <a:ext cx="2361" cy="1192"/>
                  </a:xfrm>
                  <a:prstGeom prst="rect">
                    <a:avLst/>
                  </a:prstGeom>
                  <a:noFill/>
                  <a:ln w="9525">
                    <a:solidFill>
                      <a:srgbClr val="DC6308"/>
                    </a:solidFill>
                    <a:miter lim="800000"/>
                    <a:headEnd/>
                    <a:tailEnd/>
                  </a:ln>
                  <a:extLst>
                    <a:ext uri="{909E8E84-426E-40DD-AFC4-6F175D3DCCD1}">
                      <a14:hiddenFill xmlns:a14="http://schemas.microsoft.com/office/drawing/2010/main">
                        <a:solidFill>
                          <a:schemeClr val="bg1"/>
                        </a:solidFill>
                      </a14:hiddenFill>
                    </a:ext>
                  </a:extLst>
                </p:spPr>
              </p:pic>
              <p:sp>
                <p:nvSpPr>
                  <p:cNvPr id="92211" name="Line 10"/>
                  <p:cNvSpPr>
                    <a:spLocks noChangeShapeType="1"/>
                  </p:cNvSpPr>
                  <p:nvPr/>
                </p:nvSpPr>
                <p:spPr bwMode="auto">
                  <a:xfrm>
                    <a:off x="497" y="5377"/>
                    <a:ext cx="2304" cy="0"/>
                  </a:xfrm>
                  <a:prstGeom prst="line">
                    <a:avLst/>
                  </a:prstGeom>
                  <a:noFill/>
                  <a:ln w="12700">
                    <a:solidFill>
                      <a:srgbClr val="DC6308"/>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fr-FR"/>
                  </a:p>
                </p:txBody>
              </p:sp>
              <p:sp>
                <p:nvSpPr>
                  <p:cNvPr id="92212" name="Rectangle 11"/>
                  <p:cNvSpPr>
                    <a:spLocks noChangeArrowheads="1"/>
                  </p:cNvSpPr>
                  <p:nvPr/>
                </p:nvSpPr>
                <p:spPr bwMode="auto">
                  <a:xfrm>
                    <a:off x="1303" y="5265"/>
                    <a:ext cx="543" cy="331"/>
                  </a:xfrm>
                  <a:prstGeom prst="rect">
                    <a:avLst/>
                  </a:prstGeom>
                  <a:noFill/>
                  <a:ln w="9525">
                    <a:solidFill>
                      <a:srgbClr val="DC6308"/>
                    </a:solidFill>
                    <a:miter lim="800000"/>
                    <a:headEnd/>
                    <a:tailEnd/>
                  </a:ln>
                  <a:extLst>
                    <a:ext uri="{909E8E84-426E-40DD-AFC4-6F175D3DCCD1}">
                      <a14:hiddenFill xmlns:a14="http://schemas.microsoft.com/office/drawing/2010/main">
                        <a:solidFill>
                          <a:schemeClr val="bg1"/>
                        </a:solidFill>
                      </a14:hiddenFill>
                    </a:ext>
                  </a:extLst>
                </p:spPr>
                <p:txBody>
                  <a:bodyPr wrap="none" lIns="92075" tIns="46038" rIns="92075" bIns="46038">
                    <a:spAutoFit/>
                  </a:bodyPr>
                  <a:lstStyle/>
                  <a:p>
                    <a:pPr eaLnBrk="0" hangingPunct="0"/>
                    <a:r>
                      <a:rPr lang="en-US" sz="1800" b="1">
                        <a:latin typeface="Book Antiqua" pitchFamily="18" charset="0"/>
                      </a:rPr>
                      <a:t>6 cm</a:t>
                    </a:r>
                  </a:p>
                </p:txBody>
              </p:sp>
            </p:grpSp>
            <p:sp>
              <p:nvSpPr>
                <p:cNvPr id="92203" name="Rectangle 12"/>
                <p:cNvSpPr>
                  <a:spLocks noChangeArrowheads="1"/>
                </p:cNvSpPr>
                <p:nvPr/>
              </p:nvSpPr>
              <p:spPr bwMode="auto">
                <a:xfrm>
                  <a:off x="0" y="3225"/>
                  <a:ext cx="497" cy="332"/>
                </a:xfrm>
                <a:prstGeom prst="rect">
                  <a:avLst/>
                </a:prstGeom>
                <a:noFill/>
                <a:ln w="9525">
                  <a:solidFill>
                    <a:srgbClr val="DC6308"/>
                  </a:solidFill>
                  <a:miter lim="800000"/>
                  <a:headEnd/>
                  <a:tailEnd/>
                </a:ln>
                <a:extLst>
                  <a:ext uri="{909E8E84-426E-40DD-AFC4-6F175D3DCCD1}">
                    <a14:hiddenFill xmlns:a14="http://schemas.microsoft.com/office/drawing/2010/main">
                      <a:solidFill>
                        <a:schemeClr val="bg1"/>
                      </a:solidFill>
                    </a14:hiddenFill>
                  </a:ext>
                </a:extLst>
              </p:spPr>
              <p:txBody>
                <a:bodyPr wrap="none" lIns="92075" tIns="46038" rIns="92075" bIns="46038">
                  <a:spAutoFit/>
                </a:bodyPr>
                <a:lstStyle/>
                <a:p>
                  <a:pPr eaLnBrk="0" hangingPunct="0"/>
                  <a:r>
                    <a:rPr lang="en-US" sz="1800" b="1">
                      <a:solidFill>
                        <a:srgbClr val="FC0128"/>
                      </a:solidFill>
                      <a:latin typeface="Book Antiqua" pitchFamily="18" charset="0"/>
                    </a:rPr>
                    <a:t>FET</a:t>
                  </a:r>
                </a:p>
              </p:txBody>
            </p:sp>
            <p:sp>
              <p:nvSpPr>
                <p:cNvPr id="92204" name="Line 13"/>
                <p:cNvSpPr>
                  <a:spLocks noChangeShapeType="1"/>
                </p:cNvSpPr>
                <p:nvPr/>
              </p:nvSpPr>
              <p:spPr bwMode="auto">
                <a:xfrm flipV="1">
                  <a:off x="346" y="3192"/>
                  <a:ext cx="288" cy="96"/>
                </a:xfrm>
                <a:prstGeom prst="line">
                  <a:avLst/>
                </a:prstGeom>
                <a:noFill/>
                <a:ln w="12700">
                  <a:solidFill>
                    <a:srgbClr val="DC630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92205" name="Line 14"/>
                <p:cNvSpPr>
                  <a:spLocks noChangeShapeType="1"/>
                </p:cNvSpPr>
                <p:nvPr/>
              </p:nvSpPr>
              <p:spPr bwMode="auto">
                <a:xfrm>
                  <a:off x="346" y="3336"/>
                  <a:ext cx="384" cy="192"/>
                </a:xfrm>
                <a:prstGeom prst="line">
                  <a:avLst/>
                </a:prstGeom>
                <a:noFill/>
                <a:ln w="12700">
                  <a:solidFill>
                    <a:srgbClr val="DC630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92206" name="Rectangle 15"/>
                <p:cNvSpPr>
                  <a:spLocks noChangeArrowheads="1"/>
                </p:cNvSpPr>
                <p:nvPr/>
              </p:nvSpPr>
              <p:spPr bwMode="auto">
                <a:xfrm>
                  <a:off x="2063" y="2649"/>
                  <a:ext cx="672" cy="331"/>
                </a:xfrm>
                <a:prstGeom prst="rect">
                  <a:avLst/>
                </a:prstGeom>
                <a:noFill/>
                <a:ln w="9525">
                  <a:solidFill>
                    <a:srgbClr val="DC6308"/>
                  </a:solidFill>
                  <a:miter lim="800000"/>
                  <a:headEnd/>
                  <a:tailEnd/>
                </a:ln>
                <a:extLst>
                  <a:ext uri="{909E8E84-426E-40DD-AFC4-6F175D3DCCD1}">
                    <a14:hiddenFill xmlns:a14="http://schemas.microsoft.com/office/drawing/2010/main">
                      <a:solidFill>
                        <a:schemeClr val="bg1"/>
                      </a:solidFill>
                    </a14:hiddenFill>
                  </a:ext>
                </a:extLst>
              </p:spPr>
              <p:txBody>
                <a:bodyPr wrap="none" lIns="92075" tIns="46038" rIns="92075" bIns="46038">
                  <a:spAutoFit/>
                </a:bodyPr>
                <a:lstStyle/>
                <a:p>
                  <a:pPr eaLnBrk="0" hangingPunct="0"/>
                  <a:r>
                    <a:rPr lang="en-US" sz="1800" b="1">
                      <a:solidFill>
                        <a:srgbClr val="FC0128"/>
                      </a:solidFill>
                      <a:latin typeface="Book Antiqua" pitchFamily="18" charset="0"/>
                    </a:rPr>
                    <a:t>driver</a:t>
                  </a:r>
                </a:p>
              </p:txBody>
            </p:sp>
            <p:sp>
              <p:nvSpPr>
                <p:cNvPr id="92207" name="Rectangle 16"/>
                <p:cNvSpPr>
                  <a:spLocks noChangeArrowheads="1"/>
                </p:cNvSpPr>
                <p:nvPr/>
              </p:nvSpPr>
              <p:spPr bwMode="auto">
                <a:xfrm>
                  <a:off x="721" y="2649"/>
                  <a:ext cx="806" cy="331"/>
                </a:xfrm>
                <a:prstGeom prst="rect">
                  <a:avLst/>
                </a:prstGeom>
                <a:noFill/>
                <a:ln w="9525">
                  <a:solidFill>
                    <a:srgbClr val="DC6308"/>
                  </a:solidFill>
                  <a:miter lim="800000"/>
                  <a:headEnd/>
                  <a:tailEnd/>
                </a:ln>
                <a:extLst>
                  <a:ext uri="{909E8E84-426E-40DD-AFC4-6F175D3DCCD1}">
                    <a14:hiddenFill xmlns:a14="http://schemas.microsoft.com/office/drawing/2010/main">
                      <a:solidFill>
                        <a:schemeClr val="bg1"/>
                      </a:solidFill>
                    </a14:hiddenFill>
                  </a:ext>
                </a:extLst>
              </p:spPr>
              <p:txBody>
                <a:bodyPr wrap="none" lIns="92075" tIns="46038" rIns="92075" bIns="46038">
                  <a:spAutoFit/>
                </a:bodyPr>
                <a:lstStyle/>
                <a:p>
                  <a:pPr eaLnBrk="0" hangingPunct="0"/>
                  <a:r>
                    <a:rPr lang="en-US" sz="1800" b="1">
                      <a:solidFill>
                        <a:srgbClr val="FC0128"/>
                      </a:solidFill>
                      <a:latin typeface="Book Antiqua" pitchFamily="18" charset="0"/>
                    </a:rPr>
                    <a:t>preamp</a:t>
                  </a:r>
                </a:p>
              </p:txBody>
            </p:sp>
            <p:sp>
              <p:nvSpPr>
                <p:cNvPr id="92208" name="Rectangle 17"/>
                <p:cNvSpPr>
                  <a:spLocks noChangeArrowheads="1"/>
                </p:cNvSpPr>
                <p:nvPr/>
              </p:nvSpPr>
              <p:spPr bwMode="auto">
                <a:xfrm>
                  <a:off x="372" y="2659"/>
                  <a:ext cx="1288" cy="1156"/>
                </a:xfrm>
                <a:prstGeom prst="rect">
                  <a:avLst/>
                </a:prstGeom>
                <a:noFill/>
                <a:ln w="12700">
                  <a:solidFill>
                    <a:srgbClr val="DC6308"/>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endParaRPr lang="fr-FR" sz="1800"/>
                </a:p>
              </p:txBody>
            </p:sp>
            <p:sp>
              <p:nvSpPr>
                <p:cNvPr id="92209" name="Rectangle 18"/>
                <p:cNvSpPr>
                  <a:spLocks noChangeArrowheads="1"/>
                </p:cNvSpPr>
                <p:nvPr/>
              </p:nvSpPr>
              <p:spPr bwMode="auto">
                <a:xfrm>
                  <a:off x="1716" y="2659"/>
                  <a:ext cx="1126" cy="1156"/>
                </a:xfrm>
                <a:prstGeom prst="rect">
                  <a:avLst/>
                </a:prstGeom>
                <a:noFill/>
                <a:ln w="12700">
                  <a:solidFill>
                    <a:srgbClr val="DC6308"/>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endParaRPr lang="fr-FR" sz="1800"/>
                </a:p>
              </p:txBody>
            </p:sp>
          </p:grpSp>
          <p:sp>
            <p:nvSpPr>
              <p:cNvPr id="537658" name="Line 58"/>
              <p:cNvSpPr>
                <a:spLocks noChangeShapeType="1"/>
              </p:cNvSpPr>
              <p:nvPr/>
            </p:nvSpPr>
            <p:spPr bwMode="auto">
              <a:xfrm>
                <a:off x="1383" y="2024"/>
                <a:ext cx="1316" cy="317"/>
              </a:xfrm>
              <a:prstGeom prst="line">
                <a:avLst/>
              </a:prstGeom>
              <a:noFill/>
              <a:ln w="28575">
                <a:solidFill>
                  <a:schemeClr val="tx1"/>
                </a:solidFill>
                <a:round/>
                <a:headEnd/>
                <a:tailEnd type="triangle" w="lg" len="lg"/>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a:lstStyle/>
              <a:p>
                <a:pPr>
                  <a:defRPr/>
                </a:pPr>
                <a:endParaRPr lang="fr-FR"/>
              </a:p>
            </p:txBody>
          </p:sp>
        </p:grpSp>
      </p:gr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9C053CCF-EFAD-41C2-A37E-ED50A065633A}" type="slidenum">
              <a:rPr lang="fr-FR" sz="1200">
                <a:solidFill>
                  <a:schemeClr val="tx1">
                    <a:lumMod val="50000"/>
                    <a:lumOff val="50000"/>
                  </a:schemeClr>
                </a:solidFill>
              </a:rPr>
              <a:pPr algn="r">
                <a:defRPr/>
              </a:pPr>
              <a:t>84</a:t>
            </a:fld>
            <a:endParaRPr lang="fr-FR" sz="1200" dirty="0">
              <a:solidFill>
                <a:schemeClr val="tx1">
                  <a:lumMod val="50000"/>
                  <a:lumOff val="50000"/>
                </a:schemeClr>
              </a:solidFill>
            </a:endParaRPr>
          </a:p>
        </p:txBody>
      </p:sp>
      <p:sp>
        <p:nvSpPr>
          <p:cNvPr id="92196"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37679"/>
                                        </p:tgtEl>
                                        <p:attrNameLst>
                                          <p:attrName>style.visibility</p:attrName>
                                        </p:attrNameLst>
                                      </p:cBhvr>
                                      <p:to>
                                        <p:strVal val="visible"/>
                                      </p:to>
                                    </p:set>
                                    <p:anim calcmode="lin" valueType="num">
                                      <p:cBhvr>
                                        <p:cTn id="7" dur="500" fill="hold"/>
                                        <p:tgtEl>
                                          <p:spTgt spid="537679"/>
                                        </p:tgtEl>
                                        <p:attrNameLst>
                                          <p:attrName>ppt_w</p:attrName>
                                        </p:attrNameLst>
                                      </p:cBhvr>
                                      <p:tavLst>
                                        <p:tav tm="0">
                                          <p:val>
                                            <p:fltVal val="0"/>
                                          </p:val>
                                        </p:tav>
                                        <p:tav tm="100000">
                                          <p:val>
                                            <p:strVal val="#ppt_w"/>
                                          </p:val>
                                        </p:tav>
                                      </p:tavLst>
                                    </p:anim>
                                    <p:anim calcmode="lin" valueType="num">
                                      <p:cBhvr>
                                        <p:cTn id="8" dur="500" fill="hold"/>
                                        <p:tgtEl>
                                          <p:spTgt spid="537679"/>
                                        </p:tgtEl>
                                        <p:attrNameLst>
                                          <p:attrName>ppt_h</p:attrName>
                                        </p:attrNameLst>
                                      </p:cBhvr>
                                      <p:tavLst>
                                        <p:tav tm="0">
                                          <p:val>
                                            <p:fltVal val="0"/>
                                          </p:val>
                                        </p:tav>
                                        <p:tav tm="100000">
                                          <p:val>
                                            <p:strVal val="#ppt_h"/>
                                          </p:val>
                                        </p:tav>
                                      </p:tavLst>
                                    </p:anim>
                                    <p:animEffect transition="in" filter="fade">
                                      <p:cBhvr>
                                        <p:cTn id="9" dur="500"/>
                                        <p:tgtEl>
                                          <p:spTgt spid="53767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537661"/>
                                        </p:tgtEl>
                                        <p:attrNameLst>
                                          <p:attrName>style.visibility</p:attrName>
                                        </p:attrNameLst>
                                      </p:cBhvr>
                                      <p:to>
                                        <p:strVal val="visible"/>
                                      </p:to>
                                    </p:set>
                                    <p:anim calcmode="lin" valueType="num">
                                      <p:cBhvr>
                                        <p:cTn id="14" dur="500" fill="hold"/>
                                        <p:tgtEl>
                                          <p:spTgt spid="537661"/>
                                        </p:tgtEl>
                                        <p:attrNameLst>
                                          <p:attrName>ppt_w</p:attrName>
                                        </p:attrNameLst>
                                      </p:cBhvr>
                                      <p:tavLst>
                                        <p:tav tm="0">
                                          <p:val>
                                            <p:fltVal val="0"/>
                                          </p:val>
                                        </p:tav>
                                        <p:tav tm="100000">
                                          <p:val>
                                            <p:strVal val="#ppt_w"/>
                                          </p:val>
                                        </p:tav>
                                      </p:tavLst>
                                    </p:anim>
                                    <p:anim calcmode="lin" valueType="num">
                                      <p:cBhvr>
                                        <p:cTn id="15" dur="500" fill="hold"/>
                                        <p:tgtEl>
                                          <p:spTgt spid="537661"/>
                                        </p:tgtEl>
                                        <p:attrNameLst>
                                          <p:attrName>ppt_h</p:attrName>
                                        </p:attrNameLst>
                                      </p:cBhvr>
                                      <p:tavLst>
                                        <p:tav tm="0">
                                          <p:val>
                                            <p:fltVal val="0"/>
                                          </p:val>
                                        </p:tav>
                                        <p:tav tm="100000">
                                          <p:val>
                                            <p:strVal val="#ppt_h"/>
                                          </p:val>
                                        </p:tav>
                                      </p:tavLst>
                                    </p:anim>
                                    <p:animEffect transition="in" filter="fade">
                                      <p:cBhvr>
                                        <p:cTn id="16" dur="500"/>
                                        <p:tgtEl>
                                          <p:spTgt spid="537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4">
            <a:hlinkClick r:id="rId3" action="ppaction://hlinksldjump" highlightClick="1"/>
          </p:cNvPr>
          <p:cNvSpPr>
            <a:spLocks noChangeArrowheads="1"/>
          </p:cNvSpPr>
          <p:nvPr/>
        </p:nvSpPr>
        <p:spPr bwMode="auto">
          <a:xfrm>
            <a:off x="2400300" y="3860800"/>
            <a:ext cx="515938" cy="12398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pic>
        <p:nvPicPr>
          <p:cNvPr id="931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25654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r="1782" b="2902"/>
          <a:stretch>
            <a:fillRect/>
          </a:stretch>
        </p:blipFill>
        <p:spPr bwMode="auto">
          <a:xfrm>
            <a:off x="4643438" y="3429000"/>
            <a:ext cx="1943100"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4148138"/>
            <a:ext cx="1230312"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pic>
        <p:nvPicPr>
          <p:cNvPr id="93190"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1824038"/>
            <a:ext cx="172878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Rectangle 25"/>
          <p:cNvSpPr>
            <a:spLocks noChangeArrowheads="1"/>
          </p:cNvSpPr>
          <p:nvPr/>
        </p:nvSpPr>
        <p:spPr bwMode="auto">
          <a:xfrm>
            <a:off x="250825" y="1412875"/>
            <a:ext cx="3278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solidFill>
                  <a:srgbClr val="003399"/>
                </a:solidFill>
              </a:rPr>
              <a:t>Circuit intégré spécifique</a:t>
            </a:r>
          </a:p>
        </p:txBody>
      </p:sp>
      <p:sp>
        <p:nvSpPr>
          <p:cNvPr id="93192" name="Rectangle 25"/>
          <p:cNvSpPr>
            <a:spLocks noChangeArrowheads="1"/>
          </p:cNvSpPr>
          <p:nvPr/>
        </p:nvSpPr>
        <p:spPr bwMode="auto">
          <a:xfrm>
            <a:off x="2051050" y="2132013"/>
            <a:ext cx="2441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solidFill>
                  <a:srgbClr val="003399"/>
                </a:solidFill>
              </a:rPr>
              <a:t>Carte électronique</a:t>
            </a:r>
          </a:p>
        </p:txBody>
      </p:sp>
      <p:sp>
        <p:nvSpPr>
          <p:cNvPr id="93193" name="Rectangle 25"/>
          <p:cNvSpPr>
            <a:spLocks noChangeArrowheads="1"/>
          </p:cNvSpPr>
          <p:nvPr/>
        </p:nvSpPr>
        <p:spPr bwMode="auto">
          <a:xfrm>
            <a:off x="4500563" y="3068638"/>
            <a:ext cx="2609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solidFill>
                  <a:srgbClr val="003399"/>
                </a:solidFill>
              </a:rPr>
              <a:t>Module électronique</a:t>
            </a:r>
          </a:p>
        </p:txBody>
      </p:sp>
      <p:sp>
        <p:nvSpPr>
          <p:cNvPr id="93194" name="Rectangle 25"/>
          <p:cNvSpPr>
            <a:spLocks noChangeArrowheads="1"/>
          </p:cNvSpPr>
          <p:nvPr/>
        </p:nvSpPr>
        <p:spPr bwMode="auto">
          <a:xfrm>
            <a:off x="6861175" y="3500438"/>
            <a:ext cx="1760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2000" b="1">
                <a:solidFill>
                  <a:srgbClr val="003399"/>
                </a:solidFill>
              </a:rPr>
              <a:t>Châssis</a:t>
            </a:r>
          </a:p>
          <a:p>
            <a:pPr algn="ctr"/>
            <a:r>
              <a:rPr lang="fr-FR" sz="2000" b="1">
                <a:solidFill>
                  <a:srgbClr val="003399"/>
                </a:solidFill>
              </a:rPr>
              <a:t> électronique</a:t>
            </a:r>
          </a:p>
        </p:txBody>
      </p:sp>
      <p:sp>
        <p:nvSpPr>
          <p:cNvPr id="93195" name="Text Box 2"/>
          <p:cNvSpPr txBox="1">
            <a:spLocks noChangeArrowheads="1"/>
          </p:cNvSpPr>
          <p:nvPr/>
        </p:nvSpPr>
        <p:spPr bwMode="auto">
          <a:xfrm>
            <a:off x="179388" y="188913"/>
            <a:ext cx="57229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L’intégration de l’électronique </a:t>
            </a:r>
          </a:p>
        </p:txBody>
      </p:sp>
      <p:sp>
        <p:nvSpPr>
          <p:cNvPr id="93196" name="AutoShape 15"/>
          <p:cNvSpPr>
            <a:spLocks noChangeArrowheads="1"/>
          </p:cNvSpPr>
          <p:nvPr/>
        </p:nvSpPr>
        <p:spPr bwMode="auto">
          <a:xfrm rot="-3066921">
            <a:off x="1627188" y="3062288"/>
            <a:ext cx="376237" cy="966787"/>
          </a:xfrm>
          <a:prstGeom prst="curvedRightArrow">
            <a:avLst>
              <a:gd name="adj1" fmla="val 51392"/>
              <a:gd name="adj2" fmla="val 102785"/>
              <a:gd name="adj3" fmla="val 33333"/>
            </a:avLst>
          </a:prstGeom>
          <a:solidFill>
            <a:srgbClr val="DC6308"/>
          </a:solidFill>
          <a:ln w="9525">
            <a:solidFill>
              <a:srgbClr val="DC6308"/>
            </a:solidFill>
            <a:miter lim="800000"/>
            <a:headEnd/>
            <a:tailEnd/>
          </a:ln>
          <a:effectLst>
            <a:prstShdw prst="shdw17" dist="17961" dir="2700000">
              <a:srgbClr val="843B05"/>
            </a:prstShdw>
          </a:effectLst>
        </p:spPr>
        <p:txBody>
          <a:bodyPr wrap="none" anchor="ctr"/>
          <a:lstStyle/>
          <a:p>
            <a:endParaRPr lang="fr-FR"/>
          </a:p>
        </p:txBody>
      </p:sp>
      <p:sp>
        <p:nvSpPr>
          <p:cNvPr id="93197" name="AutoShape 16"/>
          <p:cNvSpPr>
            <a:spLocks noChangeArrowheads="1"/>
          </p:cNvSpPr>
          <p:nvPr/>
        </p:nvSpPr>
        <p:spPr bwMode="auto">
          <a:xfrm rot="-3066921">
            <a:off x="3822700" y="3894138"/>
            <a:ext cx="358775" cy="958850"/>
          </a:xfrm>
          <a:prstGeom prst="curvedRightArrow">
            <a:avLst>
              <a:gd name="adj1" fmla="val 53451"/>
              <a:gd name="adj2" fmla="val 106903"/>
              <a:gd name="adj3" fmla="val 33333"/>
            </a:avLst>
          </a:prstGeom>
          <a:solidFill>
            <a:srgbClr val="DC6308"/>
          </a:solidFill>
          <a:ln w="9525">
            <a:solidFill>
              <a:srgbClr val="DC6308"/>
            </a:solidFill>
            <a:miter lim="800000"/>
            <a:headEnd/>
            <a:tailEnd/>
          </a:ln>
          <a:effectLst>
            <a:prstShdw prst="shdw17" dist="17961" dir="2700000">
              <a:srgbClr val="843B05"/>
            </a:prstShdw>
          </a:effectLst>
        </p:spPr>
        <p:txBody>
          <a:bodyPr wrap="none" anchor="ctr"/>
          <a:lstStyle/>
          <a:p>
            <a:endParaRPr lang="fr-FR"/>
          </a:p>
        </p:txBody>
      </p:sp>
      <p:sp>
        <p:nvSpPr>
          <p:cNvPr id="93198" name="AutoShape 17"/>
          <p:cNvSpPr>
            <a:spLocks noChangeArrowheads="1"/>
          </p:cNvSpPr>
          <p:nvPr/>
        </p:nvSpPr>
        <p:spPr bwMode="auto">
          <a:xfrm rot="-3066921">
            <a:off x="6402388" y="4978400"/>
            <a:ext cx="376238" cy="966787"/>
          </a:xfrm>
          <a:prstGeom prst="curvedRightArrow">
            <a:avLst>
              <a:gd name="adj1" fmla="val 51392"/>
              <a:gd name="adj2" fmla="val 102785"/>
              <a:gd name="adj3" fmla="val 33333"/>
            </a:avLst>
          </a:prstGeom>
          <a:solidFill>
            <a:srgbClr val="DC6308"/>
          </a:solidFill>
          <a:ln w="9525">
            <a:solidFill>
              <a:srgbClr val="DC6308"/>
            </a:solidFill>
            <a:miter lim="800000"/>
            <a:headEnd/>
            <a:tailEnd/>
          </a:ln>
          <a:effectLst>
            <a:prstShdw prst="shdw17" dist="17961" dir="2700000">
              <a:srgbClr val="843B05"/>
            </a:prstShdw>
          </a:effectLst>
        </p:spPr>
        <p:txBody>
          <a:bodyPr wrap="none" anchor="ctr"/>
          <a:lstStyle/>
          <a:p>
            <a:endParaRPr lang="fr-FR"/>
          </a:p>
        </p:txBody>
      </p:sp>
      <p:sp>
        <p:nvSpPr>
          <p:cNvPr id="93199" name="Rectangle 2"/>
          <p:cNvSpPr>
            <a:spLocks noChangeArrowheads="1"/>
          </p:cNvSpPr>
          <p:nvPr/>
        </p:nvSpPr>
        <p:spPr bwMode="auto">
          <a:xfrm>
            <a:off x="179388" y="1268413"/>
            <a:ext cx="8689975" cy="5040312"/>
          </a:xfrm>
          <a:prstGeom prst="rect">
            <a:avLst/>
          </a:prstGeom>
          <a:noFill/>
          <a:ln w="38100" cmpd="dbl">
            <a:solidFill>
              <a:srgbClr val="003399"/>
            </a:solidFill>
            <a:miter lim="800000"/>
            <a:headEnd/>
            <a:tailEnd/>
          </a:ln>
          <a:extLst>
            <a:ext uri="{909E8E84-426E-40DD-AFC4-6F175D3DCCD1}">
              <a14:hiddenFill xmlns:a14="http://schemas.microsoft.com/office/drawing/2010/main">
                <a:solidFill>
                  <a:schemeClr val="accent2"/>
                </a:solidFill>
              </a14:hiddenFill>
            </a:ext>
          </a:extLst>
        </p:spPr>
        <p:txBody>
          <a:bodyPr wrap="none" anchor="ctr"/>
          <a:lstStyle/>
          <a:p>
            <a:endParaRPr lang="fr-FR" sz="1800"/>
          </a:p>
        </p:txBody>
      </p:sp>
      <p:sp>
        <p:nvSpPr>
          <p:cNvPr id="93200" name="Text Box 2"/>
          <p:cNvSpPr txBox="1">
            <a:spLocks noChangeArrowheads="1"/>
          </p:cNvSpPr>
          <p:nvPr/>
        </p:nvSpPr>
        <p:spPr bwMode="auto">
          <a:xfrm>
            <a:off x="250825" y="765175"/>
            <a:ext cx="5783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DC6308"/>
                </a:solidFill>
              </a:rPr>
              <a:t>  partitionner au mieux l’électronique </a:t>
            </a:r>
          </a:p>
        </p:txBody>
      </p:sp>
      <p:sp>
        <p:nvSpPr>
          <p:cNvPr id="544788" name="Rectangle 20"/>
          <p:cNvSpPr>
            <a:spLocks noChangeArrowheads="1"/>
          </p:cNvSpPr>
          <p:nvPr/>
        </p:nvSpPr>
        <p:spPr bwMode="auto">
          <a:xfrm>
            <a:off x="250825" y="1412875"/>
            <a:ext cx="4249738" cy="2519363"/>
          </a:xfrm>
          <a:prstGeom prst="rect">
            <a:avLst/>
          </a:prstGeom>
          <a:noFill/>
          <a:ln w="19050">
            <a:solidFill>
              <a:srgbClr val="DC6308"/>
            </a:solidFill>
            <a:miter lim="800000"/>
            <a:headEnd/>
            <a:tailEnd/>
          </a:ln>
          <a:effectLst>
            <a:prstShdw prst="shdw17" dist="17961" dir="2700000">
              <a:srgbClr val="843B05"/>
            </a:prst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544789" name="Rectangle 25"/>
          <p:cNvSpPr>
            <a:spLocks noChangeArrowheads="1"/>
          </p:cNvSpPr>
          <p:nvPr/>
        </p:nvSpPr>
        <p:spPr bwMode="auto">
          <a:xfrm>
            <a:off x="1100138" y="4005263"/>
            <a:ext cx="23320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2000" b="1"/>
              <a:t>Électronique</a:t>
            </a:r>
          </a:p>
          <a:p>
            <a:pPr algn="ctr"/>
            <a:r>
              <a:rPr lang="fr-FR" sz="2000" b="1"/>
              <a:t>Microélectronique</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A6425DD5-E7E4-4EA6-916B-CB54FAC02C3B}" type="slidenum">
              <a:rPr lang="fr-FR" sz="1200">
                <a:solidFill>
                  <a:schemeClr val="tx1">
                    <a:lumMod val="50000"/>
                    <a:lumOff val="50000"/>
                  </a:schemeClr>
                </a:solidFill>
              </a:rPr>
              <a:pPr algn="r">
                <a:defRPr/>
              </a:pPr>
              <a:t>85</a:t>
            </a:fld>
            <a:endParaRPr lang="fr-FR" sz="1200" dirty="0">
              <a:solidFill>
                <a:schemeClr val="tx1">
                  <a:lumMod val="50000"/>
                  <a:lumOff val="50000"/>
                </a:schemeClr>
              </a:solidFill>
            </a:endParaRPr>
          </a:p>
        </p:txBody>
      </p:sp>
      <p:sp>
        <p:nvSpPr>
          <p:cNvPr id="93204"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44788"/>
                                        </p:tgtEl>
                                        <p:attrNameLst>
                                          <p:attrName>style.visibility</p:attrName>
                                        </p:attrNameLst>
                                      </p:cBhvr>
                                      <p:to>
                                        <p:strVal val="visible"/>
                                      </p:to>
                                    </p:set>
                                    <p:anim calcmode="lin" valueType="num">
                                      <p:cBhvr>
                                        <p:cTn id="7" dur="500" fill="hold"/>
                                        <p:tgtEl>
                                          <p:spTgt spid="544788"/>
                                        </p:tgtEl>
                                        <p:attrNameLst>
                                          <p:attrName>ppt_w</p:attrName>
                                        </p:attrNameLst>
                                      </p:cBhvr>
                                      <p:tavLst>
                                        <p:tav tm="0">
                                          <p:val>
                                            <p:fltVal val="0"/>
                                          </p:val>
                                        </p:tav>
                                        <p:tav tm="100000">
                                          <p:val>
                                            <p:strVal val="#ppt_w"/>
                                          </p:val>
                                        </p:tav>
                                      </p:tavLst>
                                    </p:anim>
                                    <p:anim calcmode="lin" valueType="num">
                                      <p:cBhvr>
                                        <p:cTn id="8" dur="500" fill="hold"/>
                                        <p:tgtEl>
                                          <p:spTgt spid="544788"/>
                                        </p:tgtEl>
                                        <p:attrNameLst>
                                          <p:attrName>ppt_h</p:attrName>
                                        </p:attrNameLst>
                                      </p:cBhvr>
                                      <p:tavLst>
                                        <p:tav tm="0">
                                          <p:val>
                                            <p:fltVal val="0"/>
                                          </p:val>
                                        </p:tav>
                                        <p:tav tm="100000">
                                          <p:val>
                                            <p:strVal val="#ppt_h"/>
                                          </p:val>
                                        </p:tav>
                                      </p:tavLst>
                                    </p:anim>
                                    <p:animEffect transition="in" filter="fade">
                                      <p:cBhvr>
                                        <p:cTn id="9" dur="500"/>
                                        <p:tgtEl>
                                          <p:spTgt spid="54478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44789"/>
                                        </p:tgtEl>
                                        <p:attrNameLst>
                                          <p:attrName>style.visibility</p:attrName>
                                        </p:attrNameLst>
                                      </p:cBhvr>
                                      <p:to>
                                        <p:strVal val="visible"/>
                                      </p:to>
                                    </p:set>
                                    <p:anim calcmode="lin" valueType="num">
                                      <p:cBhvr>
                                        <p:cTn id="12" dur="500" fill="hold"/>
                                        <p:tgtEl>
                                          <p:spTgt spid="544789"/>
                                        </p:tgtEl>
                                        <p:attrNameLst>
                                          <p:attrName>ppt_w</p:attrName>
                                        </p:attrNameLst>
                                      </p:cBhvr>
                                      <p:tavLst>
                                        <p:tav tm="0">
                                          <p:val>
                                            <p:fltVal val="0"/>
                                          </p:val>
                                        </p:tav>
                                        <p:tav tm="100000">
                                          <p:val>
                                            <p:strVal val="#ppt_w"/>
                                          </p:val>
                                        </p:tav>
                                      </p:tavLst>
                                    </p:anim>
                                    <p:anim calcmode="lin" valueType="num">
                                      <p:cBhvr>
                                        <p:cTn id="13" dur="500" fill="hold"/>
                                        <p:tgtEl>
                                          <p:spTgt spid="544789"/>
                                        </p:tgtEl>
                                        <p:attrNameLst>
                                          <p:attrName>ppt_h</p:attrName>
                                        </p:attrNameLst>
                                      </p:cBhvr>
                                      <p:tavLst>
                                        <p:tav tm="0">
                                          <p:val>
                                            <p:fltVal val="0"/>
                                          </p:val>
                                        </p:tav>
                                        <p:tav tm="100000">
                                          <p:val>
                                            <p:strVal val="#ppt_h"/>
                                          </p:val>
                                        </p:tav>
                                      </p:tavLst>
                                    </p:anim>
                                    <p:animEffect transition="in" filter="fade">
                                      <p:cBhvr>
                                        <p:cTn id="14" dur="500"/>
                                        <p:tgtEl>
                                          <p:spTgt spid="544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88" grpId="0" animBg="1"/>
      <p:bldP spid="54478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484188" y="1341438"/>
            <a:ext cx="8385175" cy="4967287"/>
          </a:xfrm>
          <a:prstGeom prst="rect">
            <a:avLst/>
          </a:prstGeom>
          <a:noFill/>
          <a:ln w="38100" cmpd="dbl">
            <a:solidFill>
              <a:srgbClr val="003399"/>
            </a:solidFill>
            <a:miter lim="800000"/>
            <a:headEnd/>
            <a:tailEnd/>
          </a:ln>
          <a:extLst>
            <a:ext uri="{909E8E84-426E-40DD-AFC4-6F175D3DCCD1}">
              <a14:hiddenFill xmlns:a14="http://schemas.microsoft.com/office/drawing/2010/main">
                <a:solidFill>
                  <a:schemeClr val="accent2"/>
                </a:solidFill>
              </a14:hiddenFill>
            </a:ext>
          </a:extLst>
        </p:spPr>
        <p:txBody>
          <a:bodyPr wrap="none" anchor="ctr"/>
          <a:lstStyle/>
          <a:p>
            <a:endParaRPr lang="fr-FR" sz="1800"/>
          </a:p>
        </p:txBody>
      </p:sp>
      <p:sp>
        <p:nvSpPr>
          <p:cNvPr id="94211" name="Rectangle 5"/>
          <p:cNvSpPr>
            <a:spLocks noRot="1" noChangeArrowheads="1"/>
          </p:cNvSpPr>
          <p:nvPr/>
        </p:nvSpPr>
        <p:spPr bwMode="auto">
          <a:xfrm>
            <a:off x="377825" y="1087438"/>
            <a:ext cx="822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fr-FR" sz="4000" b="1">
                <a:solidFill>
                  <a:srgbClr val="003399"/>
                </a:solidFill>
              </a:rPr>
              <a:t> </a:t>
            </a:r>
          </a:p>
        </p:txBody>
      </p:sp>
      <p:sp>
        <p:nvSpPr>
          <p:cNvPr id="94212" name="Rectangle 7"/>
          <p:cNvSpPr>
            <a:spLocks noChangeArrowheads="1"/>
          </p:cNvSpPr>
          <p:nvPr/>
        </p:nvSpPr>
        <p:spPr bwMode="auto">
          <a:xfrm>
            <a:off x="819150" y="2924175"/>
            <a:ext cx="6715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t>MICROELECTRONIQUE : spécialité de l’électronique</a:t>
            </a:r>
          </a:p>
        </p:txBody>
      </p:sp>
      <p:sp>
        <p:nvSpPr>
          <p:cNvPr id="94213" name="Rectangle 8"/>
          <p:cNvSpPr>
            <a:spLocks noChangeArrowheads="1"/>
          </p:cNvSpPr>
          <p:nvPr/>
        </p:nvSpPr>
        <p:spPr bwMode="auto">
          <a:xfrm>
            <a:off x="827088" y="1412875"/>
            <a:ext cx="2252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t>ELECTRONIQUE</a:t>
            </a:r>
          </a:p>
        </p:txBody>
      </p:sp>
      <p:sp>
        <p:nvSpPr>
          <p:cNvPr id="94214" name="Text Box 9"/>
          <p:cNvSpPr txBox="1">
            <a:spLocks noChangeArrowheads="1"/>
          </p:cNvSpPr>
          <p:nvPr/>
        </p:nvSpPr>
        <p:spPr bwMode="auto">
          <a:xfrm>
            <a:off x="850900" y="3284538"/>
            <a:ext cx="7186613"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003399"/>
                </a:solidFill>
              </a:rPr>
              <a:t>La micro-électronique s’intéresse à l’étude et à la fabrication de composants électroniques à </a:t>
            </a:r>
            <a:r>
              <a:rPr lang="fr-FR" sz="1800" b="1">
                <a:solidFill>
                  <a:srgbClr val="FF0000"/>
                </a:solidFill>
              </a:rPr>
              <a:t>l’échelle micronique</a:t>
            </a:r>
            <a:r>
              <a:rPr lang="fr-FR" sz="1800" b="1">
                <a:solidFill>
                  <a:srgbClr val="003399"/>
                </a:solidFill>
              </a:rPr>
              <a:t> </a:t>
            </a:r>
          </a:p>
          <a:p>
            <a:pPr eaLnBrk="1" hangingPunct="1">
              <a:buFont typeface="Wingdings" pitchFamily="2" charset="2"/>
              <a:buChar char="è"/>
            </a:pPr>
            <a:r>
              <a:rPr lang="fr-FR" sz="1800" b="1">
                <a:solidFill>
                  <a:srgbClr val="003399"/>
                </a:solidFill>
              </a:rPr>
              <a:t>Technologie qui permet d’intégrer de nombreuses fonctions électroniques sur </a:t>
            </a:r>
            <a:r>
              <a:rPr lang="fr-FR" sz="1800" b="1">
                <a:solidFill>
                  <a:srgbClr val="FF0000"/>
                </a:solidFill>
              </a:rPr>
              <a:t>un même morceau de Semi-conducteur </a:t>
            </a:r>
          </a:p>
          <a:p>
            <a:pPr eaLnBrk="1" hangingPunct="1">
              <a:buFont typeface="Wingdings" pitchFamily="2" charset="2"/>
              <a:buNone/>
            </a:pPr>
            <a:r>
              <a:rPr lang="fr-FR" sz="1800" b="1">
                <a:solidFill>
                  <a:srgbClr val="FF0000"/>
                </a:solidFill>
              </a:rPr>
              <a:t>Silicium ou autres</a:t>
            </a:r>
            <a:endParaRPr lang="fr-FR" sz="1600" b="1">
              <a:solidFill>
                <a:srgbClr val="003399"/>
              </a:solidFill>
            </a:endParaRPr>
          </a:p>
        </p:txBody>
      </p:sp>
      <p:sp>
        <p:nvSpPr>
          <p:cNvPr id="94215" name="Text Box 10"/>
          <p:cNvSpPr txBox="1">
            <a:spLocks noChangeArrowheads="1"/>
          </p:cNvSpPr>
          <p:nvPr/>
        </p:nvSpPr>
        <p:spPr bwMode="auto">
          <a:xfrm>
            <a:off x="755650" y="1773238"/>
            <a:ext cx="771366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003399"/>
                </a:solidFill>
              </a:rPr>
              <a:t>L'électronique est une branche de la physique appliquée, traitant de la mise en forme et de la gestion de signaux électriques, afin de transmettre ou recevoir des informations.</a:t>
            </a:r>
            <a:r>
              <a:rPr lang="fr-FR" sz="1800" b="1">
                <a:solidFill>
                  <a:srgbClr val="3333FF"/>
                </a:solidFill>
              </a:rPr>
              <a:t> </a:t>
            </a:r>
          </a:p>
        </p:txBody>
      </p:sp>
      <p:sp>
        <p:nvSpPr>
          <p:cNvPr id="94216" name="Rectangle 11"/>
          <p:cNvSpPr>
            <a:spLocks noChangeArrowheads="1"/>
          </p:cNvSpPr>
          <p:nvPr/>
        </p:nvSpPr>
        <p:spPr bwMode="auto">
          <a:xfrm>
            <a:off x="755650" y="2781300"/>
            <a:ext cx="7310438" cy="3384550"/>
          </a:xfrm>
          <a:prstGeom prst="rect">
            <a:avLst/>
          </a:prstGeom>
          <a:noFill/>
          <a:ln w="38100" cmpd="dbl">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310284" name="Rectangle 12"/>
          <p:cNvSpPr>
            <a:spLocks noChangeArrowheads="1"/>
          </p:cNvSpPr>
          <p:nvPr/>
        </p:nvSpPr>
        <p:spPr bwMode="auto">
          <a:xfrm>
            <a:off x="611188" y="944563"/>
            <a:ext cx="2906712" cy="396875"/>
          </a:xfrm>
          <a:prstGeom prst="rect">
            <a:avLst/>
          </a:prstGeom>
          <a:noFill/>
          <a:ln w="9525">
            <a:noFill/>
            <a:miter lim="800000"/>
            <a:headEnd/>
            <a:tailEnd/>
          </a:ln>
          <a:effectLst/>
        </p:spPr>
        <p:txBody>
          <a:bodyPr wrap="none">
            <a:spAutoFit/>
          </a:bodyPr>
          <a:lstStyle/>
          <a:p>
            <a:pPr>
              <a:defRPr/>
            </a:pPr>
            <a:r>
              <a:rPr lang="fr-FR" sz="2000">
                <a:solidFill>
                  <a:srgbClr val="003399"/>
                </a:solidFill>
                <a:effectLst>
                  <a:outerShdw blurRad="38100" dist="38100" dir="2700000" algn="tl">
                    <a:srgbClr val="C0C0C0"/>
                  </a:outerShdw>
                </a:effectLst>
              </a:rPr>
              <a:t>Quelques définitions</a:t>
            </a:r>
            <a:r>
              <a:rPr lang="fr-FR" sz="2000" b="1">
                <a:solidFill>
                  <a:srgbClr val="003399"/>
                </a:solidFill>
                <a:effectLst>
                  <a:outerShdw blurRad="38100" dist="38100" dir="2700000" algn="tl">
                    <a:srgbClr val="C0C0C0"/>
                  </a:outerShdw>
                </a:effectLst>
              </a:rPr>
              <a:t>….</a:t>
            </a:r>
          </a:p>
        </p:txBody>
      </p:sp>
      <p:pic>
        <p:nvPicPr>
          <p:cNvPr id="94218" name="Picture 13" descr="The Integrated Circuit C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508500"/>
            <a:ext cx="237648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9" name="AutoShape 14"/>
          <p:cNvSpPr>
            <a:spLocks noChangeArrowheads="1"/>
          </p:cNvSpPr>
          <p:nvPr/>
        </p:nvSpPr>
        <p:spPr bwMode="auto">
          <a:xfrm>
            <a:off x="3276600" y="5229225"/>
            <a:ext cx="739775" cy="3349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fr-FR"/>
          </a:p>
        </p:txBody>
      </p:sp>
      <p:sp>
        <p:nvSpPr>
          <p:cNvPr id="94220" name="Text Box 2"/>
          <p:cNvSpPr txBox="1">
            <a:spLocks noChangeArrowheads="1"/>
          </p:cNvSpPr>
          <p:nvPr/>
        </p:nvSpPr>
        <p:spPr bwMode="auto">
          <a:xfrm>
            <a:off x="179388" y="188913"/>
            <a:ext cx="6858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Qu’est-ce que la microélectronique ?</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23D3399A-18F2-4AC7-AF4E-9D535B57A12B}" type="slidenum">
              <a:rPr lang="fr-FR" sz="1200">
                <a:solidFill>
                  <a:schemeClr val="tx1">
                    <a:lumMod val="50000"/>
                    <a:lumOff val="50000"/>
                  </a:schemeClr>
                </a:solidFill>
              </a:rPr>
              <a:pPr algn="r">
                <a:defRPr/>
              </a:pPr>
              <a:t>86</a:t>
            </a:fld>
            <a:endParaRPr lang="fr-FR" sz="1200" dirty="0">
              <a:solidFill>
                <a:schemeClr val="tx1">
                  <a:lumMod val="50000"/>
                  <a:lumOff val="50000"/>
                </a:schemeClr>
              </a:solidFill>
            </a:endParaRPr>
          </a:p>
        </p:txBody>
      </p:sp>
      <p:sp>
        <p:nvSpPr>
          <p:cNvPr id="94222"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Rot="1" noChangeArrowheads="1"/>
          </p:cNvSpPr>
          <p:nvPr/>
        </p:nvSpPr>
        <p:spPr bwMode="auto">
          <a:xfrm>
            <a:off x="377825" y="1087438"/>
            <a:ext cx="822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50000"/>
              </a:spcBef>
            </a:pPr>
            <a:endParaRPr lang="fr-FR" sz="2000">
              <a:solidFill>
                <a:srgbClr val="003399"/>
              </a:solidFill>
            </a:endParaRPr>
          </a:p>
          <a:p>
            <a:pPr>
              <a:spcBef>
                <a:spcPct val="50000"/>
              </a:spcBef>
              <a:buFontTx/>
              <a:buChar char="•"/>
            </a:pPr>
            <a:endParaRPr lang="fr-FR" sz="4000" b="1">
              <a:solidFill>
                <a:srgbClr val="003399"/>
              </a:solidFill>
            </a:endParaRPr>
          </a:p>
        </p:txBody>
      </p:sp>
      <p:sp>
        <p:nvSpPr>
          <p:cNvPr id="312326" name="Rectangle 6"/>
          <p:cNvSpPr>
            <a:spLocks noChangeArrowheads="1"/>
          </p:cNvSpPr>
          <p:nvPr/>
        </p:nvSpPr>
        <p:spPr bwMode="auto">
          <a:xfrm>
            <a:off x="288925" y="981075"/>
            <a:ext cx="8229600" cy="5043488"/>
          </a:xfrm>
          <a:prstGeom prst="rect">
            <a:avLst/>
          </a:prstGeom>
          <a:noFill/>
          <a:ln w="9525">
            <a:noFill/>
            <a:miter lim="800000"/>
            <a:headEnd/>
            <a:tailEnd/>
          </a:ln>
          <a:effectLst/>
        </p:spPr>
        <p:txBody>
          <a:bodyPr/>
          <a:lstStyle/>
          <a:p>
            <a:pPr marL="342900" indent="-342900">
              <a:spcBef>
                <a:spcPct val="20000"/>
              </a:spcBef>
              <a:buClr>
                <a:schemeClr val="hlink"/>
              </a:buClr>
              <a:buSzPct val="80000"/>
              <a:buFont typeface="Wingdings" pitchFamily="2" charset="2"/>
              <a:buNone/>
              <a:defRPr/>
            </a:pPr>
            <a:endParaRPr lang="fr-FR" sz="3600">
              <a:effectLst>
                <a:outerShdw blurRad="38100" dist="38100" dir="2700000" algn="tl">
                  <a:srgbClr val="C0C0C0"/>
                </a:outerShdw>
              </a:effectLst>
            </a:endParaRPr>
          </a:p>
          <a:p>
            <a:pPr marL="342900" indent="-342900">
              <a:spcBef>
                <a:spcPct val="20000"/>
              </a:spcBef>
              <a:buClr>
                <a:schemeClr val="hlink"/>
              </a:buClr>
              <a:buSzPct val="80000"/>
              <a:buFont typeface="Wingdings" pitchFamily="2" charset="2"/>
              <a:buChar char="Ø"/>
              <a:defRPr/>
            </a:pPr>
            <a:endParaRPr lang="fr-FR" sz="4400">
              <a:effectLst>
                <a:outerShdw blurRad="38100" dist="38100" dir="2700000" algn="tl">
                  <a:srgbClr val="C0C0C0"/>
                </a:outerShdw>
              </a:effectLst>
            </a:endParaRPr>
          </a:p>
        </p:txBody>
      </p:sp>
      <p:pic>
        <p:nvPicPr>
          <p:cNvPr id="9523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663" y="2906713"/>
            <a:ext cx="311943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8"/>
          <p:cNvSpPr>
            <a:spLocks noChangeArrowheads="1"/>
          </p:cNvSpPr>
          <p:nvPr/>
        </p:nvSpPr>
        <p:spPr bwMode="auto">
          <a:xfrm>
            <a:off x="700088" y="1222375"/>
            <a:ext cx="3413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800" b="1">
                <a:solidFill>
                  <a:srgbClr val="FF3300"/>
                </a:solidFill>
              </a:rPr>
              <a:t>Micro-électronique</a:t>
            </a:r>
          </a:p>
        </p:txBody>
      </p:sp>
      <p:sp>
        <p:nvSpPr>
          <p:cNvPr id="95238" name="Rectangle 9"/>
          <p:cNvSpPr>
            <a:spLocks noChangeArrowheads="1"/>
          </p:cNvSpPr>
          <p:nvPr/>
        </p:nvSpPr>
        <p:spPr bwMode="auto">
          <a:xfrm>
            <a:off x="6145213" y="1265238"/>
            <a:ext cx="22637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800" b="1">
                <a:solidFill>
                  <a:srgbClr val="FF3300"/>
                </a:solidFill>
              </a:rPr>
              <a:t>Electronique</a:t>
            </a:r>
          </a:p>
        </p:txBody>
      </p:sp>
      <p:sp>
        <p:nvSpPr>
          <p:cNvPr id="95239" name="Line 10"/>
          <p:cNvSpPr>
            <a:spLocks noChangeShapeType="1"/>
          </p:cNvSpPr>
          <p:nvPr/>
        </p:nvSpPr>
        <p:spPr bwMode="auto">
          <a:xfrm>
            <a:off x="4932363" y="1052513"/>
            <a:ext cx="0" cy="5040312"/>
          </a:xfrm>
          <a:prstGeom prst="line">
            <a:avLst/>
          </a:prstGeom>
          <a:noFill/>
          <a:ln w="38100">
            <a:solidFill>
              <a:srgbClr val="FF3300"/>
            </a:solidFill>
            <a:prstDash val="dashDot"/>
            <a:round/>
            <a:headEnd/>
            <a:tailEnd/>
          </a:ln>
          <a:extLst>
            <a:ext uri="{909E8E84-426E-40DD-AFC4-6F175D3DCCD1}">
              <a14:hiddenFill xmlns:a14="http://schemas.microsoft.com/office/drawing/2010/main">
                <a:noFill/>
              </a14:hiddenFill>
            </a:ext>
          </a:extLst>
        </p:spPr>
        <p:txBody>
          <a:bodyPr/>
          <a:lstStyle/>
          <a:p>
            <a:endParaRPr lang="fr-FR"/>
          </a:p>
        </p:txBody>
      </p:sp>
      <p:sp>
        <p:nvSpPr>
          <p:cNvPr id="95240" name="Line 11"/>
          <p:cNvSpPr>
            <a:spLocks noChangeShapeType="1"/>
          </p:cNvSpPr>
          <p:nvPr/>
        </p:nvSpPr>
        <p:spPr bwMode="auto">
          <a:xfrm>
            <a:off x="4075113" y="1500188"/>
            <a:ext cx="1825625" cy="0"/>
          </a:xfrm>
          <a:prstGeom prst="line">
            <a:avLst/>
          </a:prstGeom>
          <a:noFill/>
          <a:ln w="38100">
            <a:solidFill>
              <a:srgbClr val="FF3300"/>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fr-FR"/>
          </a:p>
        </p:txBody>
      </p:sp>
      <p:sp>
        <p:nvSpPr>
          <p:cNvPr id="95241" name="AutoShape 12"/>
          <p:cNvSpPr>
            <a:spLocks noChangeArrowheads="1"/>
          </p:cNvSpPr>
          <p:nvPr/>
        </p:nvSpPr>
        <p:spPr bwMode="auto">
          <a:xfrm>
            <a:off x="2757488" y="1909763"/>
            <a:ext cx="4591050" cy="11699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9384" y="5399"/>
                  <a:pt x="8026" y="5955"/>
                  <a:pt x="7016" y="6946"/>
                </a:cubicBezTo>
                <a:lnTo>
                  <a:pt x="3233" y="3093"/>
                </a:lnTo>
                <a:cubicBezTo>
                  <a:pt x="5252" y="1110"/>
                  <a:pt x="796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95242" name="Text Box 13"/>
          <p:cNvSpPr txBox="1">
            <a:spLocks noChangeArrowheads="1"/>
          </p:cNvSpPr>
          <p:nvPr/>
        </p:nvSpPr>
        <p:spPr bwMode="auto">
          <a:xfrm>
            <a:off x="6110288" y="5246688"/>
            <a:ext cx="2897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t>Carte électronique</a:t>
            </a:r>
          </a:p>
        </p:txBody>
      </p:sp>
      <p:pic>
        <p:nvPicPr>
          <p:cNvPr id="95243" name="Picture 14"/>
          <p:cNvPicPr>
            <a:picLocks noChangeAspect="1" noChangeArrowheads="1"/>
          </p:cNvPicPr>
          <p:nvPr/>
        </p:nvPicPr>
        <p:blipFill>
          <a:blip r:embed="rId4">
            <a:extLst>
              <a:ext uri="{28A0092B-C50C-407E-A947-70E740481C1C}">
                <a14:useLocalDpi xmlns:a14="http://schemas.microsoft.com/office/drawing/2010/main" val="0"/>
              </a:ext>
            </a:extLst>
          </a:blip>
          <a:srcRect l="52834" t="63533" r="20732" b="8682"/>
          <a:stretch>
            <a:fillRect/>
          </a:stretch>
        </p:blipFill>
        <p:spPr bwMode="auto">
          <a:xfrm>
            <a:off x="1152525" y="2319338"/>
            <a:ext cx="2370138" cy="1868487"/>
          </a:xfrm>
          <a:prstGeom prst="rect">
            <a:avLst/>
          </a:prstGeom>
          <a:noFill/>
          <a:ln w="38100">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p:nvSpPr>
          <p:cNvPr id="95244" name="Rectangle 15"/>
          <p:cNvSpPr>
            <a:spLocks noChangeArrowheads="1"/>
          </p:cNvSpPr>
          <p:nvPr/>
        </p:nvSpPr>
        <p:spPr bwMode="auto">
          <a:xfrm>
            <a:off x="7150100" y="4360863"/>
            <a:ext cx="971550" cy="696912"/>
          </a:xfrm>
          <a:prstGeom prst="rect">
            <a:avLst/>
          </a:prstGeom>
          <a:noFill/>
          <a:ln w="2857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95245" name="Text Box 16"/>
          <p:cNvSpPr txBox="1">
            <a:spLocks noChangeArrowheads="1"/>
          </p:cNvSpPr>
          <p:nvPr/>
        </p:nvSpPr>
        <p:spPr bwMode="auto">
          <a:xfrm>
            <a:off x="1187450" y="4511675"/>
            <a:ext cx="231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t>Circuit intégré</a:t>
            </a:r>
          </a:p>
        </p:txBody>
      </p:sp>
      <p:sp>
        <p:nvSpPr>
          <p:cNvPr id="95246" name="Text Box 2"/>
          <p:cNvSpPr txBox="1">
            <a:spLocks noChangeArrowheads="1"/>
          </p:cNvSpPr>
          <p:nvPr/>
        </p:nvSpPr>
        <p:spPr bwMode="auto">
          <a:xfrm>
            <a:off x="179388" y="188913"/>
            <a:ext cx="6858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Qu’est-ce que la microélectronique ?</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9E172456-8949-4AA2-A179-14AD972169E9}" type="slidenum">
              <a:rPr lang="fr-FR" sz="1200">
                <a:solidFill>
                  <a:schemeClr val="tx1">
                    <a:lumMod val="50000"/>
                    <a:lumOff val="50000"/>
                  </a:schemeClr>
                </a:solidFill>
              </a:rPr>
              <a:pPr algn="r">
                <a:defRPr/>
              </a:pPr>
              <a:t>87</a:t>
            </a:fld>
            <a:endParaRPr lang="fr-FR" sz="1200" dirty="0">
              <a:solidFill>
                <a:schemeClr val="tx1">
                  <a:lumMod val="50000"/>
                  <a:lumOff val="50000"/>
                </a:schemeClr>
              </a:solidFill>
            </a:endParaRPr>
          </a:p>
        </p:txBody>
      </p:sp>
      <p:sp>
        <p:nvSpPr>
          <p:cNvPr id="95248"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213" y="3778250"/>
            <a:ext cx="182403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AutoShape 3"/>
          <p:cNvSpPr>
            <a:spLocks noChangeArrowheads="1"/>
          </p:cNvSpPr>
          <p:nvPr/>
        </p:nvSpPr>
        <p:spPr bwMode="auto">
          <a:xfrm flipV="1">
            <a:off x="7424738" y="3671888"/>
            <a:ext cx="1487487" cy="1689100"/>
          </a:xfrm>
          <a:prstGeom prst="wedgeRectCallout">
            <a:avLst>
              <a:gd name="adj1" fmla="val -130898"/>
              <a:gd name="adj2" fmla="val 5356"/>
            </a:avLst>
          </a:prstGeom>
          <a:solidFill>
            <a:schemeClr val="accent1"/>
          </a:solidFill>
          <a:ln w="9525">
            <a:solidFill>
              <a:schemeClr val="tx1"/>
            </a:solidFill>
            <a:miter lim="800000"/>
            <a:headEnd/>
            <a:tailEnd/>
          </a:ln>
        </p:spPr>
        <p:txBody>
          <a:bodyPr rot="10800000"/>
          <a:lstStyle/>
          <a:p>
            <a:pPr algn="ctr"/>
            <a:endParaRPr lang="fr-FR"/>
          </a:p>
        </p:txBody>
      </p:sp>
      <p:sp>
        <p:nvSpPr>
          <p:cNvPr id="96260" name="Text Box 6"/>
          <p:cNvSpPr txBox="1">
            <a:spLocks noChangeArrowheads="1"/>
          </p:cNvSpPr>
          <p:nvPr/>
        </p:nvSpPr>
        <p:spPr bwMode="auto">
          <a:xfrm>
            <a:off x="684213" y="836613"/>
            <a:ext cx="77104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3399"/>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solidFill>
                  <a:srgbClr val="000000"/>
                </a:solidFill>
              </a:rPr>
              <a:t>Le </a:t>
            </a:r>
            <a:r>
              <a:rPr lang="fr-FR" sz="1800" b="1">
                <a:solidFill>
                  <a:srgbClr val="000000"/>
                </a:solidFill>
              </a:rPr>
              <a:t>circuit intégré</a:t>
            </a:r>
            <a:r>
              <a:rPr lang="fr-FR" sz="1800">
                <a:solidFill>
                  <a:srgbClr val="000000"/>
                </a:solidFill>
              </a:rPr>
              <a:t> est un composant électronique reproduisant une ou plusieurs fonctions électroniques plus ou moins </a:t>
            </a:r>
            <a:r>
              <a:rPr lang="fr-FR" sz="1800" b="1">
                <a:solidFill>
                  <a:srgbClr val="FF0000"/>
                </a:solidFill>
              </a:rPr>
              <a:t>complexes obtenues par assemblage d’une multitude de transistors</a:t>
            </a:r>
            <a:r>
              <a:rPr lang="fr-FR" sz="1800" b="1"/>
              <a:t>.</a:t>
            </a:r>
          </a:p>
        </p:txBody>
      </p:sp>
      <p:pic>
        <p:nvPicPr>
          <p:cNvPr id="9626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763" y="1628775"/>
            <a:ext cx="2200275"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8"/>
          <p:cNvSpPr txBox="1">
            <a:spLocks noChangeArrowheads="1"/>
          </p:cNvSpPr>
          <p:nvPr/>
        </p:nvSpPr>
        <p:spPr bwMode="auto">
          <a:xfrm>
            <a:off x="1908175" y="1916113"/>
            <a:ext cx="3960813" cy="669925"/>
          </a:xfrm>
          <a:prstGeom prst="rect">
            <a:avLst/>
          </a:prstGeom>
          <a:noFill/>
          <a:ln w="2857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rIns="0">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a:solidFill>
                  <a:srgbClr val="000000"/>
                </a:solidFill>
              </a:rPr>
              <a:t>«puce» + fils de connexion + boitier =  </a:t>
            </a:r>
            <a:r>
              <a:rPr lang="fr-FR" sz="1800" b="1">
                <a:solidFill>
                  <a:srgbClr val="000000"/>
                </a:solidFill>
              </a:rPr>
              <a:t>circuit intégré</a:t>
            </a:r>
            <a:r>
              <a:rPr lang="fr-FR" sz="1800">
                <a:solidFill>
                  <a:srgbClr val="000000"/>
                </a:solidFill>
              </a:rPr>
              <a:t> (CI)</a:t>
            </a:r>
          </a:p>
        </p:txBody>
      </p:sp>
      <p:pic>
        <p:nvPicPr>
          <p:cNvPr id="96263" name="Picture 9" descr="p3p-m_wafer_13micr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348038"/>
            <a:ext cx="1914525"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Text Box 10"/>
          <p:cNvSpPr txBox="1">
            <a:spLocks noChangeArrowheads="1"/>
          </p:cNvSpPr>
          <p:nvPr/>
        </p:nvSpPr>
        <p:spPr bwMode="auto">
          <a:xfrm>
            <a:off x="425450" y="5589588"/>
            <a:ext cx="903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FF3300"/>
                </a:solidFill>
              </a:rPr>
              <a:t>Wafer</a:t>
            </a:r>
          </a:p>
        </p:txBody>
      </p:sp>
      <p:sp>
        <p:nvSpPr>
          <p:cNvPr id="96265" name="Oval 11"/>
          <p:cNvSpPr>
            <a:spLocks noChangeArrowheads="1"/>
          </p:cNvSpPr>
          <p:nvPr/>
        </p:nvSpPr>
        <p:spPr bwMode="auto">
          <a:xfrm>
            <a:off x="1058863" y="4168775"/>
            <a:ext cx="133350" cy="134938"/>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96266" name="Text Box 12"/>
          <p:cNvSpPr txBox="1">
            <a:spLocks noChangeArrowheads="1"/>
          </p:cNvSpPr>
          <p:nvPr/>
        </p:nvSpPr>
        <p:spPr bwMode="auto">
          <a:xfrm>
            <a:off x="2478088" y="5827713"/>
            <a:ext cx="1373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FF3300"/>
                </a:solidFill>
              </a:rPr>
              <a:t>Puce (chip)</a:t>
            </a:r>
          </a:p>
        </p:txBody>
      </p:sp>
      <p:cxnSp>
        <p:nvCxnSpPr>
          <p:cNvPr id="96267" name="AutoShape 13"/>
          <p:cNvCxnSpPr>
            <a:cxnSpLocks noChangeShapeType="1"/>
            <a:endCxn id="96265" idx="5"/>
          </p:cNvCxnSpPr>
          <p:nvPr/>
        </p:nvCxnSpPr>
        <p:spPr bwMode="auto">
          <a:xfrm flipH="1" flipV="1">
            <a:off x="1173163" y="4298950"/>
            <a:ext cx="1066800" cy="147638"/>
          </a:xfrm>
          <a:prstGeom prst="straightConnector1">
            <a:avLst/>
          </a:prstGeom>
          <a:noFill/>
          <a:ln w="9525">
            <a:solidFill>
              <a:srgbClr val="FF3300"/>
            </a:solidFill>
            <a:round/>
            <a:headEnd/>
            <a:tailEnd/>
          </a:ln>
          <a:extLst>
            <a:ext uri="{909E8E84-426E-40DD-AFC4-6F175D3DCCD1}">
              <a14:hiddenFill xmlns:a14="http://schemas.microsoft.com/office/drawing/2010/main">
                <a:noFill/>
              </a14:hiddenFill>
            </a:ext>
          </a:extLst>
        </p:spPr>
      </p:cxnSp>
      <p:pic>
        <p:nvPicPr>
          <p:cNvPr id="9626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7425" y="3503613"/>
            <a:ext cx="1762125" cy="1884362"/>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6269" name="AutoShape 15"/>
          <p:cNvSpPr>
            <a:spLocks noChangeArrowheads="1"/>
          </p:cNvSpPr>
          <p:nvPr/>
        </p:nvSpPr>
        <p:spPr bwMode="auto">
          <a:xfrm>
            <a:off x="1273175" y="3054350"/>
            <a:ext cx="1450975" cy="406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96270" name="AutoShape 16"/>
          <p:cNvSpPr>
            <a:spLocks noChangeArrowheads="1"/>
          </p:cNvSpPr>
          <p:nvPr/>
        </p:nvSpPr>
        <p:spPr bwMode="auto">
          <a:xfrm>
            <a:off x="3881438" y="3241675"/>
            <a:ext cx="1450975" cy="406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96271" name="Text Box 17"/>
          <p:cNvSpPr txBox="1">
            <a:spLocks noChangeArrowheads="1"/>
          </p:cNvSpPr>
          <p:nvPr/>
        </p:nvSpPr>
        <p:spPr bwMode="auto">
          <a:xfrm>
            <a:off x="5173663" y="5160963"/>
            <a:ext cx="1782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FF3300"/>
                </a:solidFill>
              </a:rPr>
              <a:t>Circuit intégré</a:t>
            </a:r>
          </a:p>
        </p:txBody>
      </p:sp>
      <p:pic>
        <p:nvPicPr>
          <p:cNvPr id="9627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9188" y="3806825"/>
            <a:ext cx="1323975"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3" name="Text Box 19"/>
          <p:cNvSpPr txBox="1">
            <a:spLocks noChangeArrowheads="1"/>
          </p:cNvSpPr>
          <p:nvPr/>
        </p:nvSpPr>
        <p:spPr bwMode="auto">
          <a:xfrm>
            <a:off x="7038975" y="5346700"/>
            <a:ext cx="2062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FF3300"/>
                </a:solidFill>
              </a:rPr>
              <a:t>Fils de connexion</a:t>
            </a:r>
          </a:p>
        </p:txBody>
      </p:sp>
      <p:sp>
        <p:nvSpPr>
          <p:cNvPr id="96274" name="Text Box 20"/>
          <p:cNvSpPr txBox="1">
            <a:spLocks noChangeArrowheads="1"/>
          </p:cNvSpPr>
          <p:nvPr/>
        </p:nvSpPr>
        <p:spPr bwMode="auto">
          <a:xfrm>
            <a:off x="3789363" y="2820988"/>
            <a:ext cx="1862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FF3300"/>
                </a:solidFill>
              </a:rPr>
              <a:t>Mise en boitier</a:t>
            </a:r>
          </a:p>
        </p:txBody>
      </p:sp>
      <p:sp>
        <p:nvSpPr>
          <p:cNvPr id="96275" name="Text Box 21"/>
          <p:cNvSpPr txBox="1">
            <a:spLocks noChangeArrowheads="1"/>
          </p:cNvSpPr>
          <p:nvPr/>
        </p:nvSpPr>
        <p:spPr bwMode="auto">
          <a:xfrm>
            <a:off x="763588" y="2686050"/>
            <a:ext cx="2473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rgbClr val="FF3300"/>
                </a:solidFill>
              </a:rPr>
              <a:t>découpage des puces</a:t>
            </a:r>
          </a:p>
        </p:txBody>
      </p:sp>
      <p:sp>
        <p:nvSpPr>
          <p:cNvPr id="96276" name="Line 22"/>
          <p:cNvSpPr>
            <a:spLocks noChangeShapeType="1"/>
          </p:cNvSpPr>
          <p:nvPr/>
        </p:nvSpPr>
        <p:spPr bwMode="auto">
          <a:xfrm>
            <a:off x="2254250" y="5557838"/>
            <a:ext cx="1776413" cy="0"/>
          </a:xfrm>
          <a:prstGeom prst="line">
            <a:avLst/>
          </a:prstGeom>
          <a:noFill/>
          <a:ln w="12700">
            <a:solidFill>
              <a:schemeClr val="tx1"/>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fr-FR"/>
          </a:p>
        </p:txBody>
      </p:sp>
      <p:sp>
        <p:nvSpPr>
          <p:cNvPr id="96277" name="Rectangle 23"/>
          <p:cNvSpPr>
            <a:spLocks noChangeArrowheads="1"/>
          </p:cNvSpPr>
          <p:nvPr/>
        </p:nvSpPr>
        <p:spPr bwMode="auto">
          <a:xfrm>
            <a:off x="2266950" y="5516563"/>
            <a:ext cx="16398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r>
              <a:rPr lang="en-US" sz="1800" b="1"/>
              <a:t>1mm à 10mm</a:t>
            </a:r>
          </a:p>
        </p:txBody>
      </p:sp>
      <p:sp>
        <p:nvSpPr>
          <p:cNvPr id="96278" name="Text Box 2"/>
          <p:cNvSpPr txBox="1">
            <a:spLocks noChangeArrowheads="1"/>
          </p:cNvSpPr>
          <p:nvPr/>
        </p:nvSpPr>
        <p:spPr bwMode="auto">
          <a:xfrm>
            <a:off x="179388" y="188913"/>
            <a:ext cx="61436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Qu’est-ce qu‘un circuit intégré ?</a:t>
            </a:r>
          </a:p>
        </p:txBody>
      </p:sp>
      <p:sp>
        <p:nvSpPr>
          <p:cNvPr id="96279"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7E0EBDF9-EE27-4B3C-A477-5C337EB00EED}" type="slidenum">
              <a:rPr lang="fr-FR" sz="1200">
                <a:solidFill>
                  <a:schemeClr val="tx1">
                    <a:lumMod val="50000"/>
                    <a:lumOff val="50000"/>
                  </a:schemeClr>
                </a:solidFill>
              </a:rPr>
              <a:pPr algn="r">
                <a:defRPr/>
              </a:pPr>
              <a:t>88</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p:cNvSpPr>
            <a:spLocks noChangeArrowheads="1"/>
          </p:cNvSpPr>
          <p:nvPr/>
        </p:nvSpPr>
        <p:spPr bwMode="auto">
          <a:xfrm>
            <a:off x="530225" y="1233488"/>
            <a:ext cx="8305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b="1"/>
              <a:t>L’utilisation de la microélectronique </a:t>
            </a:r>
          </a:p>
          <a:p>
            <a:r>
              <a:rPr lang="fr-FR" b="1"/>
              <a:t>	dans les expériences de physique</a:t>
            </a:r>
          </a:p>
          <a:p>
            <a:r>
              <a:rPr lang="fr-FR" b="1"/>
              <a:t>		dépend des priorités du projet en terme :</a:t>
            </a:r>
          </a:p>
        </p:txBody>
      </p:sp>
      <p:grpSp>
        <p:nvGrpSpPr>
          <p:cNvPr id="502798" name="Group 14"/>
          <p:cNvGrpSpPr>
            <a:grpSpLocks/>
          </p:cNvGrpSpPr>
          <p:nvPr/>
        </p:nvGrpSpPr>
        <p:grpSpPr bwMode="auto">
          <a:xfrm>
            <a:off x="250825" y="2781300"/>
            <a:ext cx="8610600" cy="3200400"/>
            <a:chOff x="158" y="1752"/>
            <a:chExt cx="5424" cy="2016"/>
          </a:xfrm>
        </p:grpSpPr>
        <p:sp>
          <p:nvSpPr>
            <p:cNvPr id="97287" name="Rectangle 4"/>
            <p:cNvSpPr>
              <a:spLocks noChangeArrowheads="1"/>
            </p:cNvSpPr>
            <p:nvPr/>
          </p:nvSpPr>
          <p:spPr bwMode="auto">
            <a:xfrm>
              <a:off x="320" y="1752"/>
              <a:ext cx="4552"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buSzPct val="85000"/>
              </a:pPr>
              <a:r>
                <a:rPr lang="fr-FR" sz="1800" b="1">
                  <a:solidFill>
                    <a:srgbClr val="003399"/>
                  </a:solidFill>
                </a:rPr>
                <a:t>Critères de choix </a:t>
              </a:r>
            </a:p>
          </p:txBody>
        </p:sp>
        <p:sp>
          <p:nvSpPr>
            <p:cNvPr id="318470" name="Rectangle 6"/>
            <p:cNvSpPr>
              <a:spLocks noChangeArrowheads="1"/>
            </p:cNvSpPr>
            <p:nvPr/>
          </p:nvSpPr>
          <p:spPr bwMode="auto">
            <a:xfrm>
              <a:off x="158" y="2205"/>
              <a:ext cx="5424" cy="1563"/>
            </a:xfrm>
            <a:prstGeom prst="rect">
              <a:avLst/>
            </a:prstGeom>
            <a:noFill/>
            <a:ln w="9525">
              <a:noFill/>
              <a:miter lim="800000"/>
              <a:headEnd/>
              <a:tailEnd/>
            </a:ln>
          </p:spPr>
          <p:txBody>
            <a:bodyPr/>
            <a:lstStyle/>
            <a:p>
              <a:pPr marL="342900" indent="-342900">
                <a:lnSpc>
                  <a:spcPct val="90000"/>
                </a:lnSpc>
                <a:spcBef>
                  <a:spcPct val="20000"/>
                </a:spcBef>
                <a:buClr>
                  <a:schemeClr val="hlink"/>
                </a:buClr>
                <a:buSzPct val="80000"/>
                <a:buFont typeface="Wingdings" pitchFamily="2" charset="2"/>
                <a:buNone/>
                <a:defRPr/>
              </a:pPr>
              <a:endParaRPr lang="fr-FR" sz="2000">
                <a:solidFill>
                  <a:srgbClr val="FF0000"/>
                </a:solidFill>
                <a:effectLst>
                  <a:outerShdw blurRad="38100" dist="38100" dir="2700000" algn="tl">
                    <a:srgbClr val="C0C0C0"/>
                  </a:outerShdw>
                </a:effectLst>
              </a:endParaRPr>
            </a:p>
            <a:p>
              <a:pPr marL="742950" lvl="1" indent="-285750">
                <a:lnSpc>
                  <a:spcPct val="90000"/>
                </a:lnSpc>
                <a:spcBef>
                  <a:spcPct val="20000"/>
                </a:spcBef>
                <a:buClr>
                  <a:schemeClr val="tx2"/>
                </a:buClr>
                <a:buSzPct val="50000"/>
                <a:buFont typeface="Wingdings" pitchFamily="2" charset="2"/>
                <a:buNone/>
                <a:defRPr/>
              </a:pPr>
              <a:r>
                <a:rPr lang="fr-FR" sz="2000">
                  <a:solidFill>
                    <a:srgbClr val="FF0000"/>
                  </a:solidFill>
                </a:rPr>
                <a:t>+	Performances ( Vitesse, bruit électronique…)</a:t>
              </a:r>
            </a:p>
            <a:p>
              <a:pPr marL="742950" lvl="1" indent="-285750">
                <a:lnSpc>
                  <a:spcPct val="90000"/>
                </a:lnSpc>
                <a:spcBef>
                  <a:spcPct val="20000"/>
                </a:spcBef>
                <a:buClr>
                  <a:schemeClr val="tx2"/>
                </a:buClr>
                <a:buSzPct val="50000"/>
                <a:buFont typeface="Wingdings" pitchFamily="2" charset="2"/>
                <a:buNone/>
                <a:defRPr/>
              </a:pPr>
              <a:r>
                <a:rPr lang="fr-FR" sz="2000">
                  <a:solidFill>
                    <a:srgbClr val="FF0000"/>
                  </a:solidFill>
                </a:rPr>
                <a:t>+ 	Niveau d’intégration ( encombrement )</a:t>
              </a:r>
            </a:p>
            <a:p>
              <a:pPr marL="742950" lvl="1" indent="-285750">
                <a:lnSpc>
                  <a:spcPct val="90000"/>
                </a:lnSpc>
                <a:spcBef>
                  <a:spcPct val="20000"/>
                </a:spcBef>
                <a:buClr>
                  <a:schemeClr val="tx2"/>
                </a:buClr>
                <a:buSzPct val="50000"/>
                <a:buFont typeface="Wingdings" pitchFamily="2" charset="2"/>
                <a:buNone/>
                <a:defRPr/>
              </a:pPr>
              <a:r>
                <a:rPr lang="fr-FR" sz="2000">
                  <a:solidFill>
                    <a:srgbClr val="FF0000"/>
                  </a:solidFill>
                </a:rPr>
                <a:t>+	Faible consommation ( dissipation  thermique )</a:t>
              </a:r>
            </a:p>
            <a:p>
              <a:pPr marL="742950" lvl="1" indent="-285750">
                <a:lnSpc>
                  <a:spcPct val="90000"/>
                </a:lnSpc>
                <a:spcBef>
                  <a:spcPct val="20000"/>
                </a:spcBef>
                <a:buClr>
                  <a:schemeClr val="tx2"/>
                </a:buClr>
                <a:buSzPct val="50000"/>
                <a:buFont typeface="Wingdings" pitchFamily="2" charset="2"/>
                <a:buNone/>
                <a:defRPr/>
              </a:pPr>
              <a:r>
                <a:rPr lang="fr-FR" sz="2000">
                  <a:solidFill>
                    <a:srgbClr val="FF0000"/>
                  </a:solidFill>
                </a:rPr>
                <a:t>+	Nombre de circuits ( très faible coût pour grand volume)</a:t>
              </a:r>
            </a:p>
            <a:p>
              <a:pPr marL="742950" lvl="1" indent="-285750">
                <a:lnSpc>
                  <a:spcPct val="90000"/>
                </a:lnSpc>
                <a:spcBef>
                  <a:spcPct val="20000"/>
                </a:spcBef>
                <a:buClr>
                  <a:schemeClr val="tx2"/>
                </a:buClr>
                <a:buSzPct val="50000"/>
                <a:buFont typeface="Wingdings" pitchFamily="2" charset="2"/>
                <a:buNone/>
                <a:defRPr/>
              </a:pPr>
              <a:r>
                <a:rPr lang="fr-FR" sz="2000">
                  <a:solidFill>
                    <a:srgbClr val="FF0000"/>
                  </a:solidFill>
                </a:rPr>
                <a:t>-	Flexibilité  ( intégrer= figer dans le silicium)</a:t>
              </a:r>
            </a:p>
            <a:p>
              <a:pPr marL="342900" indent="-342900">
                <a:lnSpc>
                  <a:spcPct val="90000"/>
                </a:lnSpc>
                <a:spcBef>
                  <a:spcPct val="20000"/>
                </a:spcBef>
                <a:buClr>
                  <a:schemeClr val="hlink"/>
                </a:buClr>
                <a:buSzPct val="80000"/>
                <a:buFont typeface="Wingdings" pitchFamily="2" charset="2"/>
                <a:buNone/>
                <a:defRPr/>
              </a:pPr>
              <a:r>
                <a:rPr lang="fr-FR" sz="2000">
                  <a:solidFill>
                    <a:srgbClr val="FF0000"/>
                  </a:solidFill>
                  <a:effectLst>
                    <a:outerShdw blurRad="38100" dist="38100" dir="2700000" algn="tl">
                      <a:srgbClr val="C0C0C0"/>
                    </a:outerShdw>
                  </a:effectLst>
                </a:rPr>
                <a:t>	</a:t>
              </a:r>
            </a:p>
          </p:txBody>
        </p:sp>
        <p:sp>
          <p:nvSpPr>
            <p:cNvPr id="97289" name="Rectangle 7"/>
            <p:cNvSpPr>
              <a:spLocks noChangeArrowheads="1"/>
            </p:cNvSpPr>
            <p:nvPr/>
          </p:nvSpPr>
          <p:spPr bwMode="auto">
            <a:xfrm>
              <a:off x="360" y="1992"/>
              <a:ext cx="5040" cy="1608"/>
            </a:xfrm>
            <a:prstGeom prst="rect">
              <a:avLst/>
            </a:prstGeom>
            <a:noFill/>
            <a:ln w="38100" cmpd="dbl">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grpSp>
      <p:sp>
        <p:nvSpPr>
          <p:cNvPr id="97284" name="Text Box 2"/>
          <p:cNvSpPr txBox="1">
            <a:spLocks noChangeArrowheads="1"/>
          </p:cNvSpPr>
          <p:nvPr/>
        </p:nvSpPr>
        <p:spPr bwMode="auto">
          <a:xfrm>
            <a:off x="179388" y="188913"/>
            <a:ext cx="57578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Pour quel projet de physique?</a:t>
            </a:r>
          </a:p>
        </p:txBody>
      </p:sp>
      <p:sp>
        <p:nvSpPr>
          <p:cNvPr id="9728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44A5FDFF-96A9-456F-B34C-D40D21A7C4B9}" type="slidenum">
              <a:rPr lang="fr-FR" sz="1200">
                <a:solidFill>
                  <a:schemeClr val="tx1">
                    <a:lumMod val="50000"/>
                    <a:lumOff val="50000"/>
                  </a:schemeClr>
                </a:solidFill>
              </a:rPr>
              <a:pPr algn="r">
                <a:defRPr/>
              </a:pPr>
              <a:t>89</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02798"/>
                                        </p:tgtEl>
                                        <p:attrNameLst>
                                          <p:attrName>style.visibility</p:attrName>
                                        </p:attrNameLst>
                                      </p:cBhvr>
                                      <p:to>
                                        <p:strVal val="visible"/>
                                      </p:to>
                                    </p:set>
                                    <p:anim calcmode="lin" valueType="num">
                                      <p:cBhvr>
                                        <p:cTn id="7" dur="500" fill="hold"/>
                                        <p:tgtEl>
                                          <p:spTgt spid="502798"/>
                                        </p:tgtEl>
                                        <p:attrNameLst>
                                          <p:attrName>ppt_w</p:attrName>
                                        </p:attrNameLst>
                                      </p:cBhvr>
                                      <p:tavLst>
                                        <p:tav tm="0">
                                          <p:val>
                                            <p:fltVal val="0"/>
                                          </p:val>
                                        </p:tav>
                                        <p:tav tm="100000">
                                          <p:val>
                                            <p:strVal val="#ppt_w"/>
                                          </p:val>
                                        </p:tav>
                                      </p:tavLst>
                                    </p:anim>
                                    <p:anim calcmode="lin" valueType="num">
                                      <p:cBhvr>
                                        <p:cTn id="8" dur="500" fill="hold"/>
                                        <p:tgtEl>
                                          <p:spTgt spid="502798"/>
                                        </p:tgtEl>
                                        <p:attrNameLst>
                                          <p:attrName>ppt_h</p:attrName>
                                        </p:attrNameLst>
                                      </p:cBhvr>
                                      <p:tavLst>
                                        <p:tav tm="0">
                                          <p:val>
                                            <p:fltVal val="0"/>
                                          </p:val>
                                        </p:tav>
                                        <p:tav tm="100000">
                                          <p:val>
                                            <p:strVal val="#ppt_h"/>
                                          </p:val>
                                        </p:tav>
                                      </p:tavLst>
                                    </p:anim>
                                    <p:animEffect transition="in" filter="fade">
                                      <p:cBhvr>
                                        <p:cTn id="9" dur="500"/>
                                        <p:tgtEl>
                                          <p:spTgt spid="502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fld id="{EFD97916-AA9C-4B12-A4A3-D7E44E388E3C}" type="slidenum">
              <a:rPr lang="fr-FR" sz="1200" smtClean="0">
                <a:solidFill>
                  <a:srgbClr val="4E4E4E"/>
                </a:solidFill>
              </a:rPr>
              <a:pPr eaLnBrk="1" hangingPunct="1"/>
              <a:t>9</a:t>
            </a:fld>
            <a:endParaRPr lang="fr-FR" sz="1200" smtClean="0">
              <a:solidFill>
                <a:srgbClr val="4E4E4E"/>
              </a:solidFill>
            </a:endParaRPr>
          </a:p>
        </p:txBody>
      </p:sp>
      <p:sp>
        <p:nvSpPr>
          <p:cNvPr id="15363" name="Rectangle 3"/>
          <p:cNvSpPr>
            <a:spLocks noGrp="1" noChangeArrowheads="1"/>
          </p:cNvSpPr>
          <p:nvPr>
            <p:ph type="body" idx="4294967295"/>
          </p:nvPr>
        </p:nvSpPr>
        <p:spPr bwMode="auto">
          <a:xfrm>
            <a:off x="142875" y="928688"/>
            <a:ext cx="9001125" cy="5164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Tx/>
              <a:buFont typeface="Wingdings" pitchFamily="2" charset="2"/>
              <a:buNone/>
            </a:pPr>
            <a:r>
              <a:rPr lang="fr-FR" sz="2000" smtClean="0">
                <a:solidFill>
                  <a:srgbClr val="0D0D0D"/>
                </a:solidFill>
                <a:latin typeface="Comic Sans MS" pitchFamily="66" charset="0"/>
                <a:sym typeface="Wingdings" pitchFamily="2" charset="2"/>
              </a:rPr>
              <a:t> </a:t>
            </a:r>
            <a:r>
              <a:rPr lang="fr-FR" sz="2000" smtClean="0">
                <a:solidFill>
                  <a:srgbClr val="0D0D0D"/>
                </a:solidFill>
                <a:latin typeface="Comic Sans MS" pitchFamily="66" charset="0"/>
              </a:rPr>
              <a:t>Dépend de ce que l’on </a:t>
            </a:r>
            <a:r>
              <a:rPr lang="fr-FR" sz="2000" b="1" smtClean="0">
                <a:solidFill>
                  <a:srgbClr val="0D0D0D"/>
                </a:solidFill>
                <a:latin typeface="Comic Sans MS" pitchFamily="66" charset="0"/>
              </a:rPr>
              <a:t>cherche à mesurer </a:t>
            </a:r>
            <a:r>
              <a:rPr lang="fr-FR" sz="2000" smtClean="0">
                <a:solidFill>
                  <a:srgbClr val="0D0D0D"/>
                </a:solidFill>
                <a:latin typeface="Comic Sans MS" pitchFamily="66" charset="0"/>
              </a:rPr>
              <a:t>(E, T, </a:t>
            </a:r>
            <a:r>
              <a:rPr lang="el-GR" sz="2000" smtClean="0">
                <a:solidFill>
                  <a:srgbClr val="0D0D0D"/>
                </a:solidFill>
                <a:latin typeface="Comic Sans MS" pitchFamily="66" charset="0"/>
              </a:rPr>
              <a:t>θ</a:t>
            </a:r>
            <a:r>
              <a:rPr lang="fr-FR" sz="2000" smtClean="0">
                <a:solidFill>
                  <a:srgbClr val="0D0D0D"/>
                </a:solidFill>
                <a:latin typeface="Comic Sans MS" pitchFamily="66" charset="0"/>
              </a:rPr>
              <a:t>,…)</a:t>
            </a:r>
            <a:endParaRPr lang="el-GR" sz="2000" smtClean="0">
              <a:solidFill>
                <a:srgbClr val="0D0D0D"/>
              </a:solidFill>
              <a:latin typeface="Comic Sans MS" pitchFamily="66" charset="0"/>
            </a:endParaRPr>
          </a:p>
          <a:p>
            <a:pPr>
              <a:buFont typeface="Wingdings" pitchFamily="2" charset="2"/>
              <a:buNone/>
            </a:pPr>
            <a:r>
              <a:rPr lang="fr-FR" sz="2000" smtClean="0">
                <a:solidFill>
                  <a:srgbClr val="0D0D0D"/>
                </a:solidFill>
                <a:latin typeface="Comic Sans MS" pitchFamily="66" charset="0"/>
                <a:sym typeface="Wingdings" pitchFamily="2" charset="2"/>
              </a:rPr>
              <a:t></a:t>
            </a:r>
            <a:r>
              <a:rPr lang="fr-FR" sz="2000" smtClean="0">
                <a:solidFill>
                  <a:srgbClr val="0D0D0D"/>
                </a:solidFill>
                <a:latin typeface="Comic Sans MS" pitchFamily="66" charset="0"/>
              </a:rPr>
              <a:t> Dépend du </a:t>
            </a:r>
            <a:r>
              <a:rPr lang="fr-FR" sz="2000" b="1" smtClean="0">
                <a:solidFill>
                  <a:srgbClr val="0D0D0D"/>
                </a:solidFill>
                <a:latin typeface="Comic Sans MS" pitchFamily="66" charset="0"/>
              </a:rPr>
              <a:t>nombre de paramètres</a:t>
            </a:r>
            <a:r>
              <a:rPr lang="fr-FR" sz="2000" smtClean="0">
                <a:solidFill>
                  <a:srgbClr val="0D0D0D"/>
                </a:solidFill>
                <a:latin typeface="Comic Sans MS" pitchFamily="66" charset="0"/>
              </a:rPr>
              <a:t> à mesurer pour un événement</a:t>
            </a:r>
          </a:p>
          <a:p>
            <a:pPr>
              <a:buFont typeface="Wingdings" pitchFamily="2" charset="2"/>
              <a:buNone/>
            </a:pPr>
            <a:r>
              <a:rPr lang="fr-FR" sz="2000" smtClean="0">
                <a:solidFill>
                  <a:srgbClr val="0D0D0D"/>
                </a:solidFill>
                <a:latin typeface="Comic Sans MS" pitchFamily="66" charset="0"/>
                <a:sym typeface="Wingdings" pitchFamily="2" charset="2"/>
              </a:rPr>
              <a:t></a:t>
            </a:r>
            <a:r>
              <a:rPr lang="fr-FR" sz="2000" smtClean="0">
                <a:solidFill>
                  <a:srgbClr val="0D0D0D"/>
                </a:solidFill>
                <a:latin typeface="Comic Sans MS" pitchFamily="66" charset="0"/>
              </a:rPr>
              <a:t> Dépend de la </a:t>
            </a:r>
            <a:r>
              <a:rPr lang="fr-FR" sz="2000" b="1" smtClean="0">
                <a:solidFill>
                  <a:srgbClr val="0D0D0D"/>
                </a:solidFill>
                <a:latin typeface="Comic Sans MS" pitchFamily="66" charset="0"/>
              </a:rPr>
              <a:t>précision</a:t>
            </a:r>
            <a:r>
              <a:rPr lang="fr-FR" sz="2000" smtClean="0">
                <a:solidFill>
                  <a:srgbClr val="0D0D0D"/>
                </a:solidFill>
                <a:latin typeface="Comic Sans MS" pitchFamily="66" charset="0"/>
              </a:rPr>
              <a:t> </a:t>
            </a:r>
            <a:r>
              <a:rPr lang="fr-FR" sz="2000" smtClean="0">
                <a:latin typeface="Comic Sans MS" pitchFamily="66" charset="0"/>
              </a:rPr>
              <a:t>recherchée sur les paramètres</a:t>
            </a:r>
            <a:r>
              <a:rPr lang="fr-FR" sz="2000" b="1" smtClean="0">
                <a:latin typeface="Comic Sans MS" pitchFamily="66" charset="0"/>
              </a:rPr>
              <a:t> </a:t>
            </a:r>
          </a:p>
          <a:p>
            <a:pPr>
              <a:buFont typeface="Wingdings" pitchFamily="2" charset="2"/>
              <a:buNone/>
            </a:pPr>
            <a:r>
              <a:rPr lang="fr-FR" sz="2000" smtClean="0">
                <a:solidFill>
                  <a:srgbClr val="0D0D0D"/>
                </a:solidFill>
                <a:latin typeface="Comic Sans MS" pitchFamily="66" charset="0"/>
                <a:sym typeface="Wingdings" pitchFamily="2" charset="2"/>
              </a:rPr>
              <a:t></a:t>
            </a:r>
            <a:r>
              <a:rPr lang="fr-FR" sz="2000" smtClean="0">
                <a:latin typeface="Comic Sans MS" pitchFamily="66" charset="0"/>
              </a:rPr>
              <a:t> Dépend du </a:t>
            </a:r>
            <a:r>
              <a:rPr lang="fr-FR" sz="2000" b="1" smtClean="0">
                <a:latin typeface="Comic Sans MS" pitchFamily="66" charset="0"/>
              </a:rPr>
              <a:t>flux de particules</a:t>
            </a:r>
            <a:r>
              <a:rPr lang="fr-FR" sz="2000" smtClean="0">
                <a:latin typeface="Comic Sans MS" pitchFamily="66" charset="0"/>
              </a:rPr>
              <a:t> sur les détecteurs (Taux de comptage)</a:t>
            </a:r>
          </a:p>
          <a:p>
            <a:pPr>
              <a:buFont typeface="Wingdings" pitchFamily="2" charset="2"/>
              <a:buNone/>
            </a:pPr>
            <a:r>
              <a:rPr lang="fr-FR" sz="2000" smtClean="0">
                <a:solidFill>
                  <a:srgbClr val="0D0D0D"/>
                </a:solidFill>
                <a:latin typeface="Comic Sans MS" pitchFamily="66" charset="0"/>
                <a:sym typeface="Wingdings" pitchFamily="2" charset="2"/>
              </a:rPr>
              <a:t></a:t>
            </a:r>
            <a:r>
              <a:rPr lang="fr-FR" sz="2000" smtClean="0">
                <a:latin typeface="Comic Sans MS" pitchFamily="66" charset="0"/>
              </a:rPr>
              <a:t> Dépend du </a:t>
            </a:r>
            <a:r>
              <a:rPr lang="fr-FR" sz="2000" b="1" smtClean="0">
                <a:latin typeface="Comic Sans MS" pitchFamily="66" charset="0"/>
              </a:rPr>
              <a:t>débit admissible</a:t>
            </a:r>
            <a:r>
              <a:rPr lang="fr-FR" sz="2000" smtClean="0">
                <a:latin typeface="Comic Sans MS" pitchFamily="66" charset="0"/>
              </a:rPr>
              <a:t> sur les différentes composantes</a:t>
            </a:r>
          </a:p>
          <a:p>
            <a:pPr>
              <a:buFont typeface="Wingdings" pitchFamily="2" charset="2"/>
              <a:buNone/>
            </a:pPr>
            <a:endParaRPr lang="fr-FR" sz="2000" b="1" smtClean="0">
              <a:solidFill>
                <a:srgbClr val="DC6308"/>
              </a:solidFill>
              <a:latin typeface="Comic Sans MS" pitchFamily="66" charset="0"/>
            </a:endParaRPr>
          </a:p>
          <a:p>
            <a:pPr>
              <a:buFont typeface="Wingdings" pitchFamily="2" charset="2"/>
              <a:buNone/>
            </a:pPr>
            <a:r>
              <a:rPr lang="fr-FR" sz="2000" b="1" smtClean="0">
                <a:solidFill>
                  <a:srgbClr val="DC6308"/>
                </a:solidFill>
                <a:latin typeface="Comic Sans MS" pitchFamily="66" charset="0"/>
              </a:rPr>
              <a:t>	Au niveau électronique analogique, on mesure des tensions, des courants qui sont proportionnels à des charges, à un temps…</a:t>
            </a:r>
            <a:endParaRPr lang="fr-FR" sz="2000" b="1" smtClean="0">
              <a:solidFill>
                <a:srgbClr val="0D0D0D"/>
              </a:solidFill>
              <a:latin typeface="Comic Sans MS" pitchFamily="66" charset="0"/>
            </a:endParaRPr>
          </a:p>
          <a:p>
            <a:pPr>
              <a:buSzTx/>
              <a:buFont typeface="Wingdings" pitchFamily="2" charset="2"/>
              <a:buNone/>
            </a:pPr>
            <a:endParaRPr lang="fr-FR" sz="2000" b="1" smtClean="0">
              <a:latin typeface="Comic Sans MS" pitchFamily="66" charset="0"/>
            </a:endParaRPr>
          </a:p>
          <a:p>
            <a:pPr>
              <a:buSzTx/>
              <a:buFont typeface="Wingdings" pitchFamily="2" charset="2"/>
              <a:buNone/>
            </a:pPr>
            <a:r>
              <a:rPr lang="fr-FR" sz="2000" b="1" smtClean="0">
                <a:latin typeface="Comic Sans MS" pitchFamily="66" charset="0"/>
              </a:rPr>
              <a:t>	La chaine d’acquisition doit minimiser les fluctuations du signal à mesurer :</a:t>
            </a:r>
          </a:p>
          <a:p>
            <a:pPr marL="930275" lvl="2">
              <a:buFont typeface="Wingdings 2" pitchFamily="18" charset="2"/>
              <a:buNone/>
            </a:pPr>
            <a:r>
              <a:rPr lang="fr-FR" sz="1800" smtClean="0">
                <a:solidFill>
                  <a:srgbClr val="0D0D0D"/>
                </a:solidFill>
                <a:latin typeface="Comic Sans MS" pitchFamily="66" charset="0"/>
                <a:sym typeface="Wingdings" pitchFamily="2" charset="2"/>
              </a:rPr>
              <a:t></a:t>
            </a:r>
            <a:r>
              <a:rPr lang="fr-FR" sz="2000" smtClean="0">
                <a:solidFill>
                  <a:srgbClr val="0D0D0D"/>
                </a:solidFill>
                <a:latin typeface="Comic Sans MS" pitchFamily="66" charset="0"/>
              </a:rPr>
              <a:t> Bruit de fond : réjection des signaux inutiles pour la mesure</a:t>
            </a:r>
          </a:p>
          <a:p>
            <a:pPr marL="930275" lvl="2">
              <a:buFont typeface="Wingdings 2" pitchFamily="18" charset="2"/>
              <a:buNone/>
            </a:pPr>
            <a:r>
              <a:rPr lang="fr-FR" sz="1800" smtClean="0">
                <a:solidFill>
                  <a:srgbClr val="0D0D0D"/>
                </a:solidFill>
                <a:latin typeface="Comic Sans MS" pitchFamily="66" charset="0"/>
                <a:sym typeface="Wingdings" pitchFamily="2" charset="2"/>
              </a:rPr>
              <a:t></a:t>
            </a:r>
            <a:r>
              <a:rPr lang="fr-FR" sz="2000" smtClean="0">
                <a:solidFill>
                  <a:srgbClr val="0D0D0D"/>
                </a:solidFill>
                <a:latin typeface="Comic Sans MS" pitchFamily="66" charset="0"/>
              </a:rPr>
              <a:t> Perturbations : CEM (blindage, filtrage, mise à la masse) </a:t>
            </a:r>
          </a:p>
          <a:p>
            <a:pPr marL="930275" lvl="2">
              <a:buFont typeface="Wingdings 2" pitchFamily="18" charset="2"/>
              <a:buNone/>
            </a:pPr>
            <a:r>
              <a:rPr lang="fr-FR" sz="1800" smtClean="0">
                <a:solidFill>
                  <a:srgbClr val="0D0D0D"/>
                </a:solidFill>
                <a:latin typeface="Comic Sans MS" pitchFamily="66" charset="0"/>
                <a:sym typeface="Wingdings" pitchFamily="2" charset="2"/>
              </a:rPr>
              <a:t></a:t>
            </a:r>
            <a:r>
              <a:rPr lang="fr-FR" sz="2000" smtClean="0">
                <a:solidFill>
                  <a:srgbClr val="0D0D0D"/>
                </a:solidFill>
                <a:latin typeface="Comic Sans MS" pitchFamily="66" charset="0"/>
              </a:rPr>
              <a:t> Bruit électronique : bruit du détecteur, du système électronique </a:t>
            </a:r>
          </a:p>
        </p:txBody>
      </p:sp>
      <p:sp>
        <p:nvSpPr>
          <p:cNvPr id="15364" name="Text Box 5"/>
          <p:cNvSpPr txBox="1">
            <a:spLocks noChangeArrowheads="1"/>
          </p:cNvSpPr>
          <p:nvPr/>
        </p:nvSpPr>
        <p:spPr bwMode="auto">
          <a:xfrm>
            <a:off x="36513" y="260350"/>
            <a:ext cx="91074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Plus précisément, le choix d’une chaine d’acquisition</a:t>
            </a:r>
          </a:p>
        </p:txBody>
      </p:sp>
      <p:sp>
        <p:nvSpPr>
          <p:cNvPr id="15365" name="Espace réservé du pied de page 10"/>
          <p:cNvSpPr txBox="1">
            <a:spLocks noGrp="1"/>
          </p:cNvSpPr>
          <p:nvPr/>
        </p:nvSpPr>
        <p:spPr bwMode="auto">
          <a:xfrm>
            <a:off x="0" y="63563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n°1 - La chaine d’acquisition</a:t>
            </a:r>
            <a:r>
              <a:rPr lang="fr-FR" sz="1200">
                <a:solidFill>
                  <a:srgbClr val="7F7F7F"/>
                </a:solidFill>
              </a:rPr>
              <a:t> </a:t>
            </a:r>
          </a:p>
          <a:p>
            <a:pPr algn="ctr" eaLnBrk="1" hangingPunct="1"/>
            <a:r>
              <a:rPr lang="fr-FR" sz="1200">
                <a:solidFill>
                  <a:srgbClr val="7F7F7F"/>
                </a:solidFill>
              </a:rPr>
              <a:t>Laurent Leterrier - Ecole techniques de base des détecteurs</a:t>
            </a:r>
          </a:p>
        </p:txBody>
      </p:sp>
    </p:spTree>
    <p:custDataLst>
      <p:tags r:id="rId1"/>
    </p:custData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3"/>
          <p:cNvSpPr txBox="1">
            <a:spLocks noChangeArrowheads="1"/>
          </p:cNvSpPr>
          <p:nvPr/>
        </p:nvSpPr>
        <p:spPr bwMode="auto">
          <a:xfrm>
            <a:off x="171450" y="476250"/>
            <a:ext cx="87582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buFontTx/>
              <a:buChar char="•"/>
            </a:pPr>
            <a:r>
              <a:rPr lang="fr-FR" sz="2000" b="1">
                <a:solidFill>
                  <a:srgbClr val="003399"/>
                </a:solidFill>
              </a:rPr>
              <a:t> </a:t>
            </a:r>
            <a:r>
              <a:rPr lang="fr-FR" sz="2000" b="1">
                <a:solidFill>
                  <a:srgbClr val="DC6308"/>
                </a:solidFill>
              </a:rPr>
              <a:t>Analogie avec l’arrivée des FPGA au début des années 90 ?</a:t>
            </a:r>
          </a:p>
          <a:p>
            <a:pPr eaLnBrk="1" hangingPunct="1">
              <a:spcBef>
                <a:spcPct val="50000"/>
              </a:spcBef>
            </a:pPr>
            <a:endParaRPr lang="fr-FR" sz="2000" b="1">
              <a:solidFill>
                <a:srgbClr val="DC6308"/>
              </a:solidFill>
            </a:endParaRPr>
          </a:p>
        </p:txBody>
      </p:sp>
      <p:pic>
        <p:nvPicPr>
          <p:cNvPr id="98307" name="Picture 4" descr="1821"/>
          <p:cNvPicPr>
            <a:picLocks noChangeAspect="1" noChangeArrowheads="1"/>
          </p:cNvPicPr>
          <p:nvPr/>
        </p:nvPicPr>
        <p:blipFill>
          <a:blip r:embed="rId3">
            <a:lum bright="38000" contrast="-16000"/>
            <a:extLst>
              <a:ext uri="{28A0092B-C50C-407E-A947-70E740481C1C}">
                <a14:useLocalDpi xmlns:a14="http://schemas.microsoft.com/office/drawing/2010/main" val="0"/>
              </a:ext>
            </a:extLst>
          </a:blip>
          <a:srcRect/>
          <a:stretch>
            <a:fillRect/>
          </a:stretch>
        </p:blipFill>
        <p:spPr bwMode="auto">
          <a:xfrm>
            <a:off x="1790700" y="1438275"/>
            <a:ext cx="17526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5"/>
          <p:cNvPicPr>
            <a:picLocks noChangeAspect="1" noChangeArrowheads="1"/>
          </p:cNvPicPr>
          <p:nvPr/>
        </p:nvPicPr>
        <p:blipFill>
          <a:blip r:embed="rId4">
            <a:lum bright="20000" contrast="14000"/>
            <a:extLst>
              <a:ext uri="{28A0092B-C50C-407E-A947-70E740481C1C}">
                <a14:useLocalDpi xmlns:a14="http://schemas.microsoft.com/office/drawing/2010/main" val="0"/>
              </a:ext>
            </a:extLst>
          </a:blip>
          <a:srcRect l="52826" t="63536" r="20743" b="8694"/>
          <a:stretch>
            <a:fillRect/>
          </a:stretch>
        </p:blipFill>
        <p:spPr bwMode="auto">
          <a:xfrm>
            <a:off x="5318125" y="1817688"/>
            <a:ext cx="218122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AutoShape 6"/>
          <p:cNvSpPr>
            <a:spLocks noChangeArrowheads="1"/>
          </p:cNvSpPr>
          <p:nvPr/>
        </p:nvSpPr>
        <p:spPr bwMode="auto">
          <a:xfrm>
            <a:off x="3787775" y="1411288"/>
            <a:ext cx="1833563" cy="406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2857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nvGrpSpPr>
          <p:cNvPr id="98310" name="Group 7"/>
          <p:cNvGrpSpPr>
            <a:grpSpLocks/>
          </p:cNvGrpSpPr>
          <p:nvPr/>
        </p:nvGrpSpPr>
        <p:grpSpPr bwMode="auto">
          <a:xfrm>
            <a:off x="895350" y="4383088"/>
            <a:ext cx="3505200" cy="2000250"/>
            <a:chOff x="0" y="2649"/>
            <a:chExt cx="2842" cy="1762"/>
          </a:xfrm>
        </p:grpSpPr>
        <p:grpSp>
          <p:nvGrpSpPr>
            <p:cNvPr id="98320" name="Group 8"/>
            <p:cNvGrpSpPr>
              <a:grpSpLocks/>
            </p:cNvGrpSpPr>
            <p:nvPr/>
          </p:nvGrpSpPr>
          <p:grpSpPr bwMode="auto">
            <a:xfrm>
              <a:off x="460" y="2868"/>
              <a:ext cx="2361" cy="1543"/>
              <a:chOff x="467" y="4045"/>
              <a:chExt cx="2361" cy="1543"/>
            </a:xfrm>
          </p:grpSpPr>
          <p:pic>
            <p:nvPicPr>
              <p:cNvPr id="98328" name="Picture 9"/>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 y="4045"/>
                <a:ext cx="2361" cy="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29" name="Line 10"/>
              <p:cNvSpPr>
                <a:spLocks noChangeShapeType="1"/>
              </p:cNvSpPr>
              <p:nvPr/>
            </p:nvSpPr>
            <p:spPr bwMode="auto">
              <a:xfrm>
                <a:off x="497" y="5377"/>
                <a:ext cx="2304" cy="0"/>
              </a:xfrm>
              <a:prstGeom prst="line">
                <a:avLst/>
              </a:prstGeom>
              <a:noFill/>
              <a:ln w="12700">
                <a:solidFill>
                  <a:schemeClr val="tx1"/>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fr-FR"/>
              </a:p>
            </p:txBody>
          </p:sp>
          <p:sp>
            <p:nvSpPr>
              <p:cNvPr id="98330" name="Rectangle 11"/>
              <p:cNvSpPr>
                <a:spLocks noChangeArrowheads="1"/>
              </p:cNvSpPr>
              <p:nvPr/>
            </p:nvSpPr>
            <p:spPr bwMode="auto">
              <a:xfrm>
                <a:off x="1303" y="5265"/>
                <a:ext cx="582" cy="3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800" b="1"/>
                  <a:t>6 cm</a:t>
                </a:r>
              </a:p>
            </p:txBody>
          </p:sp>
        </p:grpSp>
        <p:sp>
          <p:nvSpPr>
            <p:cNvPr id="98321" name="Rectangle 12"/>
            <p:cNvSpPr>
              <a:spLocks noChangeArrowheads="1"/>
            </p:cNvSpPr>
            <p:nvPr/>
          </p:nvSpPr>
          <p:spPr bwMode="auto">
            <a:xfrm>
              <a:off x="0" y="3225"/>
              <a:ext cx="506"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800" b="1">
                  <a:solidFill>
                    <a:srgbClr val="FC0128"/>
                  </a:solidFill>
                </a:rPr>
                <a:t>FET</a:t>
              </a:r>
            </a:p>
          </p:txBody>
        </p:sp>
        <p:sp>
          <p:nvSpPr>
            <p:cNvPr id="98322" name="Line 13"/>
            <p:cNvSpPr>
              <a:spLocks noChangeShapeType="1"/>
            </p:cNvSpPr>
            <p:nvPr/>
          </p:nvSpPr>
          <p:spPr bwMode="auto">
            <a:xfrm flipV="1">
              <a:off x="346" y="3192"/>
              <a:ext cx="288"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98323" name="Line 14"/>
            <p:cNvSpPr>
              <a:spLocks noChangeShapeType="1"/>
            </p:cNvSpPr>
            <p:nvPr/>
          </p:nvSpPr>
          <p:spPr bwMode="auto">
            <a:xfrm>
              <a:off x="346" y="3336"/>
              <a:ext cx="384" cy="19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98324" name="Rectangle 15"/>
            <p:cNvSpPr>
              <a:spLocks noChangeArrowheads="1"/>
            </p:cNvSpPr>
            <p:nvPr/>
          </p:nvSpPr>
          <p:spPr bwMode="auto">
            <a:xfrm>
              <a:off x="2063" y="2649"/>
              <a:ext cx="682"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800" b="1">
                  <a:solidFill>
                    <a:srgbClr val="FC0128"/>
                  </a:solidFill>
                </a:rPr>
                <a:t>driver</a:t>
              </a:r>
            </a:p>
          </p:txBody>
        </p:sp>
        <p:sp>
          <p:nvSpPr>
            <p:cNvPr id="98325" name="Rectangle 16"/>
            <p:cNvSpPr>
              <a:spLocks noChangeArrowheads="1"/>
            </p:cNvSpPr>
            <p:nvPr/>
          </p:nvSpPr>
          <p:spPr bwMode="auto">
            <a:xfrm>
              <a:off x="721" y="2649"/>
              <a:ext cx="788"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800" b="1">
                  <a:solidFill>
                    <a:srgbClr val="FC0128"/>
                  </a:solidFill>
                </a:rPr>
                <a:t>preamp</a:t>
              </a:r>
            </a:p>
          </p:txBody>
        </p:sp>
        <p:sp>
          <p:nvSpPr>
            <p:cNvPr id="98326" name="Rectangle 17"/>
            <p:cNvSpPr>
              <a:spLocks noChangeArrowheads="1"/>
            </p:cNvSpPr>
            <p:nvPr/>
          </p:nvSpPr>
          <p:spPr bwMode="auto">
            <a:xfrm>
              <a:off x="372" y="2659"/>
              <a:ext cx="1288" cy="1156"/>
            </a:xfrm>
            <a:prstGeom prst="rect">
              <a:avLst/>
            </a:prstGeom>
            <a:noFill/>
            <a:ln w="1270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sp>
          <p:nvSpPr>
            <p:cNvPr id="98327" name="Rectangle 18"/>
            <p:cNvSpPr>
              <a:spLocks noChangeArrowheads="1"/>
            </p:cNvSpPr>
            <p:nvPr/>
          </p:nvSpPr>
          <p:spPr bwMode="auto">
            <a:xfrm>
              <a:off x="1716" y="2659"/>
              <a:ext cx="1126" cy="1156"/>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grpSp>
      <p:sp>
        <p:nvSpPr>
          <p:cNvPr id="98311" name="Text Box 19"/>
          <p:cNvSpPr txBox="1">
            <a:spLocks noChangeArrowheads="1"/>
          </p:cNvSpPr>
          <p:nvPr/>
        </p:nvSpPr>
        <p:spPr bwMode="auto">
          <a:xfrm>
            <a:off x="368300" y="944563"/>
            <a:ext cx="8775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20000"/>
              </a:spcBef>
              <a:buSzPct val="85000"/>
              <a:buFontTx/>
              <a:buBlip>
                <a:blip r:embed="rId6"/>
              </a:buBlip>
            </a:pPr>
            <a:r>
              <a:rPr lang="fr-FR" sz="2000" b="1">
                <a:solidFill>
                  <a:srgbClr val="003399"/>
                </a:solidFill>
              </a:rPr>
              <a:t> Evolution spectaculaire de </a:t>
            </a:r>
            <a:r>
              <a:rPr lang="fr-FR" sz="2000" b="1">
                <a:solidFill>
                  <a:srgbClr val="FF0000"/>
                </a:solidFill>
              </a:rPr>
              <a:t>l’intégration de l’électronique numérique</a:t>
            </a:r>
          </a:p>
        </p:txBody>
      </p:sp>
      <p:sp>
        <p:nvSpPr>
          <p:cNvPr id="98312" name="Text Box 20"/>
          <p:cNvSpPr txBox="1">
            <a:spLocks noChangeArrowheads="1"/>
          </p:cNvSpPr>
          <p:nvPr/>
        </p:nvSpPr>
        <p:spPr bwMode="auto">
          <a:xfrm>
            <a:off x="434975" y="3716338"/>
            <a:ext cx="8529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20000"/>
              </a:spcBef>
              <a:buSzPct val="85000"/>
              <a:buFontTx/>
              <a:buBlip>
                <a:blip r:embed="rId6"/>
              </a:buBlip>
            </a:pPr>
            <a:r>
              <a:rPr lang="fr-FR" sz="2000" b="1">
                <a:solidFill>
                  <a:srgbClr val="003399"/>
                </a:solidFill>
              </a:rPr>
              <a:t> Evolution de </a:t>
            </a:r>
            <a:r>
              <a:rPr lang="fr-FR" sz="2000" b="1">
                <a:solidFill>
                  <a:srgbClr val="FF0000"/>
                </a:solidFill>
              </a:rPr>
              <a:t>l’intégration de l’électronique analogique et mixte</a:t>
            </a:r>
          </a:p>
        </p:txBody>
      </p:sp>
      <p:pic>
        <p:nvPicPr>
          <p:cNvPr id="98313"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5125" y="4591050"/>
            <a:ext cx="1824038"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4" name="AutoShape 22"/>
          <p:cNvSpPr>
            <a:spLocks noChangeArrowheads="1"/>
          </p:cNvSpPr>
          <p:nvPr/>
        </p:nvSpPr>
        <p:spPr bwMode="auto">
          <a:xfrm>
            <a:off x="4144963" y="4157663"/>
            <a:ext cx="2559050" cy="406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2857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98315" name="Rectangle 23"/>
          <p:cNvSpPr>
            <a:spLocks noChangeArrowheads="1"/>
          </p:cNvSpPr>
          <p:nvPr/>
        </p:nvSpPr>
        <p:spPr bwMode="auto">
          <a:xfrm>
            <a:off x="7527925" y="2301875"/>
            <a:ext cx="1292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b="1">
                <a:solidFill>
                  <a:srgbClr val="FF3300"/>
                </a:solidFill>
              </a:rPr>
              <a:t>FPGA</a:t>
            </a:r>
          </a:p>
        </p:txBody>
      </p:sp>
      <p:sp>
        <p:nvSpPr>
          <p:cNvPr id="98316" name="Rectangle 24"/>
          <p:cNvSpPr>
            <a:spLocks noChangeArrowheads="1"/>
          </p:cNvSpPr>
          <p:nvPr/>
        </p:nvSpPr>
        <p:spPr bwMode="auto">
          <a:xfrm>
            <a:off x="7289800" y="4572000"/>
            <a:ext cx="1854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b="1">
                <a:solidFill>
                  <a:srgbClr val="FF3300"/>
                </a:solidFill>
              </a:rPr>
              <a:t>ASIC </a:t>
            </a:r>
          </a:p>
          <a:p>
            <a:pPr algn="ctr"/>
            <a:r>
              <a:rPr lang="fr-FR" b="1">
                <a:solidFill>
                  <a:srgbClr val="FF3300"/>
                </a:solidFill>
              </a:rPr>
              <a:t>Full Custom</a:t>
            </a:r>
          </a:p>
        </p:txBody>
      </p:sp>
      <p:sp>
        <p:nvSpPr>
          <p:cNvPr id="98317" name="Rectangle 25"/>
          <p:cNvSpPr>
            <a:spLocks noChangeArrowheads="1"/>
          </p:cNvSpPr>
          <p:nvPr/>
        </p:nvSpPr>
        <p:spPr bwMode="auto">
          <a:xfrm>
            <a:off x="3684588" y="1727200"/>
            <a:ext cx="1665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b="1">
                <a:solidFill>
                  <a:srgbClr val="003399"/>
                </a:solidFill>
              </a:rPr>
              <a:t>années 90</a:t>
            </a:r>
          </a:p>
        </p:txBody>
      </p:sp>
      <p:sp>
        <p:nvSpPr>
          <p:cNvPr id="98318"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5D3CEB72-FD0A-4A5D-801D-0118E837B870}" type="slidenum">
              <a:rPr lang="fr-FR" sz="1200">
                <a:solidFill>
                  <a:schemeClr val="tx1">
                    <a:lumMod val="50000"/>
                    <a:lumOff val="50000"/>
                  </a:schemeClr>
                </a:solidFill>
              </a:rPr>
              <a:pPr algn="r">
                <a:defRPr/>
              </a:pPr>
              <a:t>90</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AutoShape 4">
            <a:hlinkClick r:id="rId3" action="ppaction://hlinksldjump" highlightClick="1"/>
          </p:cNvPr>
          <p:cNvSpPr>
            <a:spLocks noChangeArrowheads="1"/>
          </p:cNvSpPr>
          <p:nvPr/>
        </p:nvSpPr>
        <p:spPr bwMode="auto">
          <a:xfrm>
            <a:off x="2400300" y="3860800"/>
            <a:ext cx="515938" cy="12398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pic>
        <p:nvPicPr>
          <p:cNvPr id="993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25654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r="1782" b="2902"/>
          <a:stretch>
            <a:fillRect/>
          </a:stretch>
        </p:blipFill>
        <p:spPr bwMode="auto">
          <a:xfrm>
            <a:off x="4643438" y="3429000"/>
            <a:ext cx="1943100"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4005263"/>
            <a:ext cx="1230312"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pic>
        <p:nvPicPr>
          <p:cNvPr id="99334"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1824038"/>
            <a:ext cx="172878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Rectangle 25"/>
          <p:cNvSpPr>
            <a:spLocks noChangeArrowheads="1"/>
          </p:cNvSpPr>
          <p:nvPr/>
        </p:nvSpPr>
        <p:spPr bwMode="auto">
          <a:xfrm>
            <a:off x="250825" y="1412875"/>
            <a:ext cx="3278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solidFill>
                  <a:srgbClr val="003399"/>
                </a:solidFill>
              </a:rPr>
              <a:t>Circuit intégré spécifique</a:t>
            </a:r>
          </a:p>
        </p:txBody>
      </p:sp>
      <p:sp>
        <p:nvSpPr>
          <p:cNvPr id="99336" name="Rectangle 25"/>
          <p:cNvSpPr>
            <a:spLocks noChangeArrowheads="1"/>
          </p:cNvSpPr>
          <p:nvPr/>
        </p:nvSpPr>
        <p:spPr bwMode="auto">
          <a:xfrm>
            <a:off x="2243138" y="2132013"/>
            <a:ext cx="2441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solidFill>
                  <a:srgbClr val="003399"/>
                </a:solidFill>
              </a:rPr>
              <a:t>Carte électronique</a:t>
            </a:r>
          </a:p>
        </p:txBody>
      </p:sp>
      <p:sp>
        <p:nvSpPr>
          <p:cNvPr id="99337" name="Rectangle 25"/>
          <p:cNvSpPr>
            <a:spLocks noChangeArrowheads="1"/>
          </p:cNvSpPr>
          <p:nvPr/>
        </p:nvSpPr>
        <p:spPr bwMode="auto">
          <a:xfrm>
            <a:off x="4500563" y="3068638"/>
            <a:ext cx="2609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solidFill>
                  <a:srgbClr val="003399"/>
                </a:solidFill>
              </a:rPr>
              <a:t>Module électronique</a:t>
            </a:r>
          </a:p>
        </p:txBody>
      </p:sp>
      <p:sp>
        <p:nvSpPr>
          <p:cNvPr id="99338" name="Rectangle 25"/>
          <p:cNvSpPr>
            <a:spLocks noChangeArrowheads="1"/>
          </p:cNvSpPr>
          <p:nvPr/>
        </p:nvSpPr>
        <p:spPr bwMode="auto">
          <a:xfrm>
            <a:off x="6861175" y="3357563"/>
            <a:ext cx="1760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2000" b="1">
                <a:solidFill>
                  <a:srgbClr val="003399"/>
                </a:solidFill>
              </a:rPr>
              <a:t>Châssis</a:t>
            </a:r>
          </a:p>
          <a:p>
            <a:pPr algn="ctr"/>
            <a:r>
              <a:rPr lang="fr-FR" sz="2000" b="1">
                <a:solidFill>
                  <a:srgbClr val="003399"/>
                </a:solidFill>
              </a:rPr>
              <a:t> électronique</a:t>
            </a:r>
          </a:p>
        </p:txBody>
      </p:sp>
      <p:sp>
        <p:nvSpPr>
          <p:cNvPr id="99339" name="Text Box 2"/>
          <p:cNvSpPr txBox="1">
            <a:spLocks noChangeArrowheads="1"/>
          </p:cNvSpPr>
          <p:nvPr/>
        </p:nvSpPr>
        <p:spPr bwMode="auto">
          <a:xfrm>
            <a:off x="179388" y="188913"/>
            <a:ext cx="57229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  L’intégration de l’électronique </a:t>
            </a:r>
          </a:p>
        </p:txBody>
      </p:sp>
      <p:sp>
        <p:nvSpPr>
          <p:cNvPr id="99340" name="AutoShape 15"/>
          <p:cNvSpPr>
            <a:spLocks noChangeArrowheads="1"/>
          </p:cNvSpPr>
          <p:nvPr/>
        </p:nvSpPr>
        <p:spPr bwMode="auto">
          <a:xfrm rot="-3066921">
            <a:off x="1627188" y="3062288"/>
            <a:ext cx="376237" cy="966787"/>
          </a:xfrm>
          <a:prstGeom prst="curvedRightArrow">
            <a:avLst>
              <a:gd name="adj1" fmla="val 51392"/>
              <a:gd name="adj2" fmla="val 102785"/>
              <a:gd name="adj3" fmla="val 33333"/>
            </a:avLst>
          </a:prstGeom>
          <a:solidFill>
            <a:srgbClr val="DC6308"/>
          </a:solidFill>
          <a:ln w="9525">
            <a:solidFill>
              <a:srgbClr val="DC6308"/>
            </a:solidFill>
            <a:miter lim="800000"/>
            <a:headEnd/>
            <a:tailEnd/>
          </a:ln>
          <a:effectLst>
            <a:prstShdw prst="shdw17" dist="17961" dir="2700000">
              <a:srgbClr val="843B05"/>
            </a:prstShdw>
          </a:effectLst>
        </p:spPr>
        <p:txBody>
          <a:bodyPr wrap="none" anchor="ctr"/>
          <a:lstStyle/>
          <a:p>
            <a:endParaRPr lang="fr-FR"/>
          </a:p>
        </p:txBody>
      </p:sp>
      <p:sp>
        <p:nvSpPr>
          <p:cNvPr id="99341" name="AutoShape 16"/>
          <p:cNvSpPr>
            <a:spLocks noChangeArrowheads="1"/>
          </p:cNvSpPr>
          <p:nvPr/>
        </p:nvSpPr>
        <p:spPr bwMode="auto">
          <a:xfrm rot="-3066921">
            <a:off x="3822700" y="3894138"/>
            <a:ext cx="358775" cy="958850"/>
          </a:xfrm>
          <a:prstGeom prst="curvedRightArrow">
            <a:avLst>
              <a:gd name="adj1" fmla="val 53451"/>
              <a:gd name="adj2" fmla="val 106903"/>
              <a:gd name="adj3" fmla="val 33333"/>
            </a:avLst>
          </a:prstGeom>
          <a:solidFill>
            <a:srgbClr val="DC6308"/>
          </a:solidFill>
          <a:ln w="9525">
            <a:solidFill>
              <a:srgbClr val="DC6308"/>
            </a:solidFill>
            <a:miter lim="800000"/>
            <a:headEnd/>
            <a:tailEnd/>
          </a:ln>
          <a:effectLst>
            <a:prstShdw prst="shdw17" dist="17961" dir="2700000">
              <a:srgbClr val="843B05"/>
            </a:prstShdw>
          </a:effectLst>
        </p:spPr>
        <p:txBody>
          <a:bodyPr wrap="none" anchor="ctr"/>
          <a:lstStyle/>
          <a:p>
            <a:endParaRPr lang="fr-FR"/>
          </a:p>
        </p:txBody>
      </p:sp>
      <p:sp>
        <p:nvSpPr>
          <p:cNvPr id="99342" name="AutoShape 17"/>
          <p:cNvSpPr>
            <a:spLocks noChangeArrowheads="1"/>
          </p:cNvSpPr>
          <p:nvPr/>
        </p:nvSpPr>
        <p:spPr bwMode="auto">
          <a:xfrm rot="-3066921">
            <a:off x="6402388" y="4978400"/>
            <a:ext cx="376238" cy="966787"/>
          </a:xfrm>
          <a:prstGeom prst="curvedRightArrow">
            <a:avLst>
              <a:gd name="adj1" fmla="val 51392"/>
              <a:gd name="adj2" fmla="val 102785"/>
              <a:gd name="adj3" fmla="val 33333"/>
            </a:avLst>
          </a:prstGeom>
          <a:solidFill>
            <a:srgbClr val="DC6308"/>
          </a:solidFill>
          <a:ln w="9525">
            <a:solidFill>
              <a:srgbClr val="DC6308"/>
            </a:solidFill>
            <a:miter lim="800000"/>
            <a:headEnd/>
            <a:tailEnd/>
          </a:ln>
          <a:effectLst>
            <a:prstShdw prst="shdw17" dist="17961" dir="2700000">
              <a:srgbClr val="843B05"/>
            </a:prstShdw>
          </a:effectLst>
        </p:spPr>
        <p:txBody>
          <a:bodyPr wrap="none" anchor="ctr"/>
          <a:lstStyle/>
          <a:p>
            <a:endParaRPr lang="fr-FR"/>
          </a:p>
        </p:txBody>
      </p:sp>
      <p:sp>
        <p:nvSpPr>
          <p:cNvPr id="99343" name="Rectangle 2"/>
          <p:cNvSpPr>
            <a:spLocks noChangeArrowheads="1"/>
          </p:cNvSpPr>
          <p:nvPr/>
        </p:nvSpPr>
        <p:spPr bwMode="auto">
          <a:xfrm>
            <a:off x="179388" y="1268413"/>
            <a:ext cx="8689975" cy="5040312"/>
          </a:xfrm>
          <a:prstGeom prst="rect">
            <a:avLst/>
          </a:prstGeom>
          <a:noFill/>
          <a:ln w="38100" cmpd="dbl">
            <a:solidFill>
              <a:srgbClr val="003399"/>
            </a:solidFill>
            <a:miter lim="800000"/>
            <a:headEnd/>
            <a:tailEnd/>
          </a:ln>
          <a:extLst>
            <a:ext uri="{909E8E84-426E-40DD-AFC4-6F175D3DCCD1}">
              <a14:hiddenFill xmlns:a14="http://schemas.microsoft.com/office/drawing/2010/main">
                <a:solidFill>
                  <a:schemeClr val="accent2"/>
                </a:solidFill>
              </a14:hiddenFill>
            </a:ext>
          </a:extLst>
        </p:spPr>
        <p:txBody>
          <a:bodyPr wrap="none" anchor="ctr"/>
          <a:lstStyle/>
          <a:p>
            <a:endParaRPr lang="fr-FR" sz="1800"/>
          </a:p>
        </p:txBody>
      </p:sp>
      <p:sp>
        <p:nvSpPr>
          <p:cNvPr id="99344" name="Text Box 2"/>
          <p:cNvSpPr txBox="1">
            <a:spLocks noChangeArrowheads="1"/>
          </p:cNvSpPr>
          <p:nvPr/>
        </p:nvSpPr>
        <p:spPr bwMode="auto">
          <a:xfrm>
            <a:off x="250825" y="765175"/>
            <a:ext cx="5783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b="1">
                <a:solidFill>
                  <a:srgbClr val="DC6308"/>
                </a:solidFill>
              </a:rPr>
              <a:t>  Partitionner au mieux l’électronique </a:t>
            </a:r>
          </a:p>
        </p:txBody>
      </p:sp>
      <p:sp>
        <p:nvSpPr>
          <p:cNvPr id="613396" name="Rectangle 20"/>
          <p:cNvSpPr>
            <a:spLocks noChangeArrowheads="1"/>
          </p:cNvSpPr>
          <p:nvPr/>
        </p:nvSpPr>
        <p:spPr bwMode="auto">
          <a:xfrm>
            <a:off x="4427538" y="2997200"/>
            <a:ext cx="4249737" cy="3168650"/>
          </a:xfrm>
          <a:prstGeom prst="rect">
            <a:avLst/>
          </a:prstGeom>
          <a:noFill/>
          <a:ln w="19050">
            <a:solidFill>
              <a:srgbClr val="DC6308"/>
            </a:solidFill>
            <a:miter lim="800000"/>
            <a:headEnd/>
            <a:tailEnd/>
          </a:ln>
          <a:effectLst>
            <a:prstShdw prst="shdw17" dist="17961" dir="2700000">
              <a:srgbClr val="843B05"/>
            </a:prst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613397" name="Rectangle 25"/>
          <p:cNvSpPr>
            <a:spLocks noChangeArrowheads="1"/>
          </p:cNvSpPr>
          <p:nvPr/>
        </p:nvSpPr>
        <p:spPr bwMode="auto">
          <a:xfrm>
            <a:off x="4927600" y="2276475"/>
            <a:ext cx="33353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2000" b="1"/>
              <a:t>Electronique standardisée</a:t>
            </a:r>
          </a:p>
          <a:p>
            <a:pPr algn="ctr"/>
            <a:r>
              <a:rPr lang="fr-FR" sz="2000" b="1"/>
              <a:t> ou spécifique</a:t>
            </a:r>
          </a:p>
        </p:txBody>
      </p:sp>
      <p:sp>
        <p:nvSpPr>
          <p:cNvPr id="9934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3CCECB88-9FE6-4866-BB82-8C52FCBC2F8C}" type="slidenum">
              <a:rPr lang="fr-FR" sz="1200">
                <a:solidFill>
                  <a:schemeClr val="tx1">
                    <a:lumMod val="50000"/>
                    <a:lumOff val="50000"/>
                  </a:schemeClr>
                </a:solidFill>
              </a:rPr>
              <a:pPr algn="r">
                <a:defRPr/>
              </a:pPr>
              <a:t>91</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13396"/>
                                        </p:tgtEl>
                                        <p:attrNameLst>
                                          <p:attrName>style.visibility</p:attrName>
                                        </p:attrNameLst>
                                      </p:cBhvr>
                                      <p:to>
                                        <p:strVal val="visible"/>
                                      </p:to>
                                    </p:set>
                                    <p:anim calcmode="lin" valueType="num">
                                      <p:cBhvr>
                                        <p:cTn id="7" dur="500" fill="hold"/>
                                        <p:tgtEl>
                                          <p:spTgt spid="613396"/>
                                        </p:tgtEl>
                                        <p:attrNameLst>
                                          <p:attrName>ppt_w</p:attrName>
                                        </p:attrNameLst>
                                      </p:cBhvr>
                                      <p:tavLst>
                                        <p:tav tm="0">
                                          <p:val>
                                            <p:fltVal val="0"/>
                                          </p:val>
                                        </p:tav>
                                        <p:tav tm="100000">
                                          <p:val>
                                            <p:strVal val="#ppt_w"/>
                                          </p:val>
                                        </p:tav>
                                      </p:tavLst>
                                    </p:anim>
                                    <p:anim calcmode="lin" valueType="num">
                                      <p:cBhvr>
                                        <p:cTn id="8" dur="500" fill="hold"/>
                                        <p:tgtEl>
                                          <p:spTgt spid="613396"/>
                                        </p:tgtEl>
                                        <p:attrNameLst>
                                          <p:attrName>ppt_h</p:attrName>
                                        </p:attrNameLst>
                                      </p:cBhvr>
                                      <p:tavLst>
                                        <p:tav tm="0">
                                          <p:val>
                                            <p:fltVal val="0"/>
                                          </p:val>
                                        </p:tav>
                                        <p:tav tm="100000">
                                          <p:val>
                                            <p:strVal val="#ppt_h"/>
                                          </p:val>
                                        </p:tav>
                                      </p:tavLst>
                                    </p:anim>
                                    <p:animEffect transition="in" filter="fade">
                                      <p:cBhvr>
                                        <p:cTn id="9" dur="500"/>
                                        <p:tgtEl>
                                          <p:spTgt spid="61339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13397"/>
                                        </p:tgtEl>
                                        <p:attrNameLst>
                                          <p:attrName>style.visibility</p:attrName>
                                        </p:attrNameLst>
                                      </p:cBhvr>
                                      <p:to>
                                        <p:strVal val="visible"/>
                                      </p:to>
                                    </p:set>
                                    <p:anim calcmode="lin" valueType="num">
                                      <p:cBhvr>
                                        <p:cTn id="12" dur="500" fill="hold"/>
                                        <p:tgtEl>
                                          <p:spTgt spid="613397"/>
                                        </p:tgtEl>
                                        <p:attrNameLst>
                                          <p:attrName>ppt_w</p:attrName>
                                        </p:attrNameLst>
                                      </p:cBhvr>
                                      <p:tavLst>
                                        <p:tav tm="0">
                                          <p:val>
                                            <p:fltVal val="0"/>
                                          </p:val>
                                        </p:tav>
                                        <p:tav tm="100000">
                                          <p:val>
                                            <p:strVal val="#ppt_w"/>
                                          </p:val>
                                        </p:tav>
                                      </p:tavLst>
                                    </p:anim>
                                    <p:anim calcmode="lin" valueType="num">
                                      <p:cBhvr>
                                        <p:cTn id="13" dur="500" fill="hold"/>
                                        <p:tgtEl>
                                          <p:spTgt spid="613397"/>
                                        </p:tgtEl>
                                        <p:attrNameLst>
                                          <p:attrName>ppt_h</p:attrName>
                                        </p:attrNameLst>
                                      </p:cBhvr>
                                      <p:tavLst>
                                        <p:tav tm="0">
                                          <p:val>
                                            <p:fltVal val="0"/>
                                          </p:val>
                                        </p:tav>
                                        <p:tav tm="100000">
                                          <p:val>
                                            <p:strVal val="#ppt_h"/>
                                          </p:val>
                                        </p:tav>
                                      </p:tavLst>
                                    </p:anim>
                                    <p:animEffect transition="in" filter="fade">
                                      <p:cBhvr>
                                        <p:cTn id="14" dur="500"/>
                                        <p:tgtEl>
                                          <p:spTgt spid="613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96" grpId="0" animBg="1"/>
      <p:bldP spid="61339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684213" y="284163"/>
            <a:ext cx="65484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Standard d’instrumentation : </a:t>
            </a:r>
          </a:p>
          <a:p>
            <a:pPr eaLnBrk="1" hangingPunct="1"/>
            <a:r>
              <a:rPr lang="fr-FR" sz="2800" b="1">
                <a:solidFill>
                  <a:srgbClr val="DC6308"/>
                </a:solidFill>
              </a:rPr>
              <a:t>Standard NIM </a:t>
            </a:r>
            <a:r>
              <a:rPr lang="fr-FR" sz="1800" b="1"/>
              <a:t>Nuclear Instrumentation Module </a:t>
            </a:r>
          </a:p>
        </p:txBody>
      </p:sp>
      <p:sp>
        <p:nvSpPr>
          <p:cNvPr id="100355" name="Text Box 3"/>
          <p:cNvSpPr txBox="1">
            <a:spLocks noChangeArrowheads="1"/>
          </p:cNvSpPr>
          <p:nvPr/>
        </p:nvSpPr>
        <p:spPr bwMode="auto">
          <a:xfrm>
            <a:off x="395288" y="1484313"/>
            <a:ext cx="8208962" cy="481806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Le standard impose des spécifications mécaniques et électriques</a:t>
            </a:r>
          </a:p>
          <a:p>
            <a:pPr eaLnBrk="1" hangingPunct="1"/>
            <a:r>
              <a:rPr lang="fr-FR" sz="1800"/>
              <a:t> 	de modules électroniques </a:t>
            </a:r>
          </a:p>
          <a:p>
            <a:pPr eaLnBrk="1" hangingPunct="1"/>
            <a:r>
              <a:rPr lang="fr-FR" sz="1800"/>
              <a:t>		utilisés en physiques de particules et nucléaires</a:t>
            </a:r>
          </a:p>
          <a:p>
            <a:pPr eaLnBrk="1" hangingPunct="1"/>
            <a:endParaRPr lang="fr-FR" sz="1800"/>
          </a:p>
          <a:p>
            <a:pPr eaLnBrk="1" hangingPunct="1"/>
            <a:r>
              <a:rPr lang="fr-FR" sz="1800" b="1"/>
              <a:t>Électronique modulaire :</a:t>
            </a:r>
          </a:p>
          <a:p>
            <a:pPr eaLnBrk="1" hangingPunct="1"/>
            <a:r>
              <a:rPr lang="fr-FR" sz="1800"/>
              <a:t>	Flexibilité </a:t>
            </a:r>
            <a:r>
              <a:rPr lang="fr-FR" sz="1800">
                <a:solidFill>
                  <a:srgbClr val="DC6308"/>
                </a:solidFill>
                <a:sym typeface="Wingdings" pitchFamily="2" charset="2"/>
              </a:rPr>
              <a:t></a:t>
            </a:r>
          </a:p>
          <a:p>
            <a:pPr eaLnBrk="1" hangingPunct="1"/>
            <a:r>
              <a:rPr lang="fr-FR" sz="1800">
                <a:sym typeface="Wingdings" pitchFamily="2" charset="2"/>
              </a:rPr>
              <a:t>	Efforts de design </a:t>
            </a:r>
            <a:r>
              <a:rPr lang="fr-FR" sz="1800">
                <a:solidFill>
                  <a:srgbClr val="DC6308"/>
                </a:solidFill>
                <a:sym typeface="Wingdings" pitchFamily="2" charset="2"/>
              </a:rPr>
              <a:t></a:t>
            </a:r>
          </a:p>
          <a:p>
            <a:pPr eaLnBrk="1" hangingPunct="1"/>
            <a:r>
              <a:rPr lang="fr-FR" sz="1800">
                <a:sym typeface="Wingdings" pitchFamily="2" charset="2"/>
              </a:rPr>
              <a:t>	Facilité de Maintenance </a:t>
            </a:r>
            <a:r>
              <a:rPr lang="fr-FR" sz="1800">
                <a:solidFill>
                  <a:srgbClr val="DC6308"/>
                </a:solidFill>
                <a:sym typeface="Wingdings" pitchFamily="2" charset="2"/>
              </a:rPr>
              <a:t></a:t>
            </a:r>
          </a:p>
          <a:p>
            <a:pPr eaLnBrk="1" hangingPunct="1"/>
            <a:r>
              <a:rPr lang="fr-FR" sz="1800">
                <a:sym typeface="Wingdings" pitchFamily="2" charset="2"/>
              </a:rPr>
              <a:t>	Capacité d’évolution d’instruments </a:t>
            </a:r>
            <a:r>
              <a:rPr lang="fr-FR" sz="1800">
                <a:solidFill>
                  <a:srgbClr val="DC6308"/>
                </a:solidFill>
                <a:sym typeface="Wingdings" pitchFamily="2" charset="2"/>
              </a:rPr>
              <a:t></a:t>
            </a:r>
          </a:p>
          <a:p>
            <a:pPr eaLnBrk="1" hangingPunct="1"/>
            <a:endParaRPr lang="fr-FR" sz="1800"/>
          </a:p>
          <a:p>
            <a:pPr eaLnBrk="1" hangingPunct="1"/>
            <a:r>
              <a:rPr lang="fr-FR" sz="1800"/>
              <a:t>Le standard NIM est </a:t>
            </a:r>
            <a:r>
              <a:rPr lang="fr-FR" sz="1800" b="1"/>
              <a:t>le plus simple</a:t>
            </a:r>
            <a:r>
              <a:rPr lang="fr-FR" sz="1800"/>
              <a:t> des standards</a:t>
            </a:r>
          </a:p>
          <a:p>
            <a:pPr eaLnBrk="1" hangingPunct="1"/>
            <a:r>
              <a:rPr lang="fr-FR" sz="1800"/>
              <a:t> 	les modules NIM ne peuvent pas communiqués entre eux</a:t>
            </a:r>
          </a:p>
          <a:p>
            <a:pPr eaLnBrk="1" hangingPunct="1"/>
            <a:r>
              <a:rPr lang="fr-FR" sz="1800"/>
              <a:t> 		à travers le fond de panier</a:t>
            </a:r>
          </a:p>
          <a:p>
            <a:pPr eaLnBrk="1" hangingPunct="1"/>
            <a:r>
              <a:rPr lang="fr-FR" sz="1800"/>
              <a:t>	mais bénéficie de connecteurs de fond de panier qui délivre de 		fortes puissances</a:t>
            </a:r>
          </a:p>
          <a:p>
            <a:pPr eaLnBrk="1" hangingPunct="1"/>
            <a:r>
              <a:rPr lang="fr-FR" sz="1800"/>
              <a:t>Le NIM est largement utilisé pour les </a:t>
            </a:r>
            <a:r>
              <a:rPr lang="fr-FR" sz="1800" i="1"/>
              <a:t>amplificateurs, discriminateurs et les modules logiques</a:t>
            </a:r>
            <a:r>
              <a:rPr lang="fr-FR" sz="1800"/>
              <a:t> qui ne requiert pas de transfert de données </a:t>
            </a:r>
          </a:p>
        </p:txBody>
      </p:sp>
      <p:sp>
        <p:nvSpPr>
          <p:cNvPr id="100356" name="AutoShape 4">
            <a:hlinkClick r:id="rId3" action="ppaction://hlinksldjump" highlightClick="1"/>
          </p:cNvPr>
          <p:cNvSpPr>
            <a:spLocks noChangeArrowheads="1"/>
          </p:cNvSpPr>
          <p:nvPr/>
        </p:nvSpPr>
        <p:spPr bwMode="auto">
          <a:xfrm>
            <a:off x="2400300" y="3644900"/>
            <a:ext cx="515938" cy="12398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pic>
        <p:nvPicPr>
          <p:cNvPr id="10035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420938"/>
            <a:ext cx="2303462"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pic>
        <p:nvPicPr>
          <p:cNvPr id="10035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773238"/>
            <a:ext cx="701675"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sp>
        <p:nvSpPr>
          <p:cNvPr id="326667" name="Rectangle 11"/>
          <p:cNvSpPr>
            <a:spLocks noChangeArrowheads="1"/>
          </p:cNvSpPr>
          <p:nvPr/>
        </p:nvSpPr>
        <p:spPr bwMode="auto">
          <a:xfrm>
            <a:off x="5940425" y="3789363"/>
            <a:ext cx="968375"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800"/>
              <a:t>Châssis</a:t>
            </a:r>
          </a:p>
          <a:p>
            <a:pPr algn="ctr">
              <a:defRPr/>
            </a:pPr>
            <a:r>
              <a:rPr lang="fr-FR" sz="1800"/>
              <a:t> NIM</a:t>
            </a:r>
          </a:p>
        </p:txBody>
      </p:sp>
      <p:sp>
        <p:nvSpPr>
          <p:cNvPr id="326668" name="Rectangle 12"/>
          <p:cNvSpPr>
            <a:spLocks noChangeArrowheads="1"/>
          </p:cNvSpPr>
          <p:nvPr/>
        </p:nvSpPr>
        <p:spPr bwMode="auto">
          <a:xfrm>
            <a:off x="7596188" y="4221163"/>
            <a:ext cx="947737"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800"/>
              <a:t>Module</a:t>
            </a:r>
          </a:p>
          <a:p>
            <a:pPr algn="ctr">
              <a:defRPr/>
            </a:pPr>
            <a:r>
              <a:rPr lang="fr-FR" sz="1800"/>
              <a:t> NIM</a:t>
            </a:r>
          </a:p>
        </p:txBody>
      </p:sp>
      <p:sp>
        <p:nvSpPr>
          <p:cNvPr id="100361"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1DF993EC-C11D-41A2-B5CD-E9A3563B71D6}" type="slidenum">
              <a:rPr lang="fr-FR" sz="1200">
                <a:solidFill>
                  <a:schemeClr val="tx1">
                    <a:lumMod val="50000"/>
                    <a:lumOff val="50000"/>
                  </a:schemeClr>
                </a:solidFill>
              </a:rPr>
              <a:pPr algn="r">
                <a:defRPr/>
              </a:pPr>
              <a:t>92</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684213" y="284163"/>
            <a:ext cx="73136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Standard de bus d’acquisition de données</a:t>
            </a:r>
          </a:p>
          <a:p>
            <a:pPr eaLnBrk="1" hangingPunct="1"/>
            <a:endParaRPr lang="fr-FR" sz="1800" b="1"/>
          </a:p>
        </p:txBody>
      </p:sp>
      <p:sp>
        <p:nvSpPr>
          <p:cNvPr id="508935" name="Line 7"/>
          <p:cNvSpPr>
            <a:spLocks noChangeShapeType="1"/>
          </p:cNvSpPr>
          <p:nvPr/>
        </p:nvSpPr>
        <p:spPr bwMode="auto">
          <a:xfrm>
            <a:off x="1116013" y="1773238"/>
            <a:ext cx="6551612" cy="4176712"/>
          </a:xfrm>
          <a:prstGeom prst="line">
            <a:avLst/>
          </a:prstGeom>
          <a:noFill/>
          <a:ln w="28575">
            <a:solidFill>
              <a:schemeClr val="tx1"/>
            </a:solidFill>
            <a:round/>
            <a:headEnd/>
            <a:tailEnd type="triangle" w="lg" len="lg"/>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a:lstStyle/>
          <a:p>
            <a:pPr>
              <a:defRPr/>
            </a:pPr>
            <a:endParaRPr lang="fr-FR"/>
          </a:p>
        </p:txBody>
      </p:sp>
      <p:sp>
        <p:nvSpPr>
          <p:cNvPr id="101380" name="Text Box 2"/>
          <p:cNvSpPr txBox="1">
            <a:spLocks noChangeArrowheads="1"/>
          </p:cNvSpPr>
          <p:nvPr/>
        </p:nvSpPr>
        <p:spPr bwMode="auto">
          <a:xfrm>
            <a:off x="755650" y="1052513"/>
            <a:ext cx="45481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a:solidFill>
                  <a:srgbClr val="000000"/>
                </a:solidFill>
              </a:rPr>
              <a:t>Evolutions des standards…</a:t>
            </a:r>
            <a:endParaRPr lang="fr-FR" sz="1800">
              <a:solidFill>
                <a:srgbClr val="000000"/>
              </a:solidFill>
            </a:endParaRPr>
          </a:p>
        </p:txBody>
      </p:sp>
      <p:sp>
        <p:nvSpPr>
          <p:cNvPr id="508938" name="Rectangle 10"/>
          <p:cNvSpPr>
            <a:spLocks noChangeArrowheads="1"/>
          </p:cNvSpPr>
          <p:nvPr/>
        </p:nvSpPr>
        <p:spPr bwMode="auto">
          <a:xfrm>
            <a:off x="1258888" y="1989138"/>
            <a:ext cx="1008062" cy="503237"/>
          </a:xfrm>
          <a:prstGeom prst="rect">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defRPr/>
            </a:pPr>
            <a:r>
              <a:rPr lang="fr-FR" sz="1800"/>
              <a:t>CAMAC</a:t>
            </a:r>
          </a:p>
        </p:txBody>
      </p:sp>
      <p:sp>
        <p:nvSpPr>
          <p:cNvPr id="508939" name="Rectangle 11"/>
          <p:cNvSpPr>
            <a:spLocks noChangeArrowheads="1"/>
          </p:cNvSpPr>
          <p:nvPr/>
        </p:nvSpPr>
        <p:spPr bwMode="auto">
          <a:xfrm>
            <a:off x="1979613" y="3284538"/>
            <a:ext cx="1657350" cy="649287"/>
          </a:xfrm>
          <a:prstGeom prst="rect">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defRPr/>
            </a:pPr>
            <a:r>
              <a:rPr lang="fr-FR" sz="1800"/>
              <a:t>FASTBUS</a:t>
            </a:r>
          </a:p>
        </p:txBody>
      </p:sp>
      <p:sp>
        <p:nvSpPr>
          <p:cNvPr id="508940" name="Rectangle 12"/>
          <p:cNvSpPr>
            <a:spLocks noChangeArrowheads="1"/>
          </p:cNvSpPr>
          <p:nvPr/>
        </p:nvSpPr>
        <p:spPr bwMode="auto">
          <a:xfrm>
            <a:off x="3708400" y="3284538"/>
            <a:ext cx="1152525" cy="647700"/>
          </a:xfrm>
          <a:prstGeom prst="rect">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defRPr/>
            </a:pPr>
            <a:r>
              <a:rPr lang="fr-FR" sz="1800"/>
              <a:t>VME</a:t>
            </a:r>
          </a:p>
        </p:txBody>
      </p:sp>
      <p:sp>
        <p:nvSpPr>
          <p:cNvPr id="508941" name="Rectangle 13"/>
          <p:cNvSpPr>
            <a:spLocks noChangeArrowheads="1"/>
          </p:cNvSpPr>
          <p:nvPr/>
        </p:nvSpPr>
        <p:spPr bwMode="auto">
          <a:xfrm>
            <a:off x="5003800" y="3284538"/>
            <a:ext cx="1150938" cy="647700"/>
          </a:xfrm>
          <a:prstGeom prst="rect">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defRPr/>
            </a:pPr>
            <a:r>
              <a:rPr lang="fr-FR" sz="1800"/>
              <a:t>VXI</a:t>
            </a:r>
          </a:p>
        </p:txBody>
      </p:sp>
      <p:sp>
        <p:nvSpPr>
          <p:cNvPr id="508942" name="Rectangle 14"/>
          <p:cNvSpPr>
            <a:spLocks noChangeArrowheads="1"/>
          </p:cNvSpPr>
          <p:nvPr/>
        </p:nvSpPr>
        <p:spPr bwMode="auto">
          <a:xfrm>
            <a:off x="5940425" y="4868863"/>
            <a:ext cx="1152525" cy="647700"/>
          </a:xfrm>
          <a:prstGeom prst="rect">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defRPr/>
            </a:pPr>
            <a:r>
              <a:rPr lang="fr-FR" sz="1800"/>
              <a:t>ATCA</a:t>
            </a:r>
          </a:p>
        </p:txBody>
      </p:sp>
      <p:sp>
        <p:nvSpPr>
          <p:cNvPr id="508943" name="Text Box 15"/>
          <p:cNvSpPr txBox="1">
            <a:spLocks noChangeArrowheads="1"/>
          </p:cNvSpPr>
          <p:nvPr/>
        </p:nvSpPr>
        <p:spPr bwMode="auto">
          <a:xfrm>
            <a:off x="1187450" y="2492375"/>
            <a:ext cx="1820863" cy="5175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400"/>
              <a:t>1970-1990</a:t>
            </a:r>
          </a:p>
          <a:p>
            <a:pPr>
              <a:defRPr/>
            </a:pPr>
            <a:r>
              <a:rPr lang="fr-FR" sz="1400"/>
              <a:t>GANIL-LEP</a:t>
            </a:r>
          </a:p>
        </p:txBody>
      </p:sp>
      <p:sp>
        <p:nvSpPr>
          <p:cNvPr id="508944" name="Text Box 16"/>
          <p:cNvSpPr txBox="1">
            <a:spLocks noChangeArrowheads="1"/>
          </p:cNvSpPr>
          <p:nvPr/>
        </p:nvSpPr>
        <p:spPr bwMode="auto">
          <a:xfrm>
            <a:off x="1835150" y="3933825"/>
            <a:ext cx="1368425" cy="5175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400"/>
              <a:t>1980-1995</a:t>
            </a:r>
          </a:p>
          <a:p>
            <a:pPr>
              <a:defRPr/>
            </a:pPr>
            <a:r>
              <a:rPr lang="fr-FR" sz="1400"/>
              <a:t>UA2-LEP</a:t>
            </a:r>
          </a:p>
        </p:txBody>
      </p:sp>
      <p:sp>
        <p:nvSpPr>
          <p:cNvPr id="508945" name="Text Box 17"/>
          <p:cNvSpPr txBox="1">
            <a:spLocks noChangeArrowheads="1"/>
          </p:cNvSpPr>
          <p:nvPr/>
        </p:nvSpPr>
        <p:spPr bwMode="auto">
          <a:xfrm>
            <a:off x="3492500" y="2708275"/>
            <a:ext cx="1800225" cy="5175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400"/>
              <a:t>1980-?</a:t>
            </a:r>
          </a:p>
          <a:p>
            <a:pPr>
              <a:defRPr/>
            </a:pPr>
            <a:r>
              <a:rPr lang="fr-FR" sz="1400"/>
              <a:t>LEP-LHC-GANIL</a:t>
            </a:r>
          </a:p>
        </p:txBody>
      </p:sp>
      <p:sp>
        <p:nvSpPr>
          <p:cNvPr id="508946" name="Text Box 18"/>
          <p:cNvSpPr txBox="1">
            <a:spLocks noChangeArrowheads="1"/>
          </p:cNvSpPr>
          <p:nvPr/>
        </p:nvSpPr>
        <p:spPr bwMode="auto">
          <a:xfrm>
            <a:off x="5435600" y="3933825"/>
            <a:ext cx="2376488" cy="5175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400"/>
              <a:t>1990-2000</a:t>
            </a:r>
          </a:p>
          <a:p>
            <a:pPr>
              <a:defRPr/>
            </a:pPr>
            <a:r>
              <a:rPr lang="fr-FR" sz="1400"/>
              <a:t>INDRA-EUROBALL</a:t>
            </a:r>
          </a:p>
        </p:txBody>
      </p:sp>
      <p:sp>
        <p:nvSpPr>
          <p:cNvPr id="508947" name="Text Box 19"/>
          <p:cNvSpPr txBox="1">
            <a:spLocks noChangeArrowheads="1"/>
          </p:cNvSpPr>
          <p:nvPr/>
        </p:nvSpPr>
        <p:spPr bwMode="auto">
          <a:xfrm>
            <a:off x="7127875" y="4941888"/>
            <a:ext cx="2016125" cy="5175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400"/>
              <a:t>2009-?</a:t>
            </a:r>
          </a:p>
          <a:p>
            <a:pPr>
              <a:defRPr/>
            </a:pPr>
            <a:r>
              <a:rPr lang="fr-FR" sz="1400"/>
              <a:t>AGATA-PANDA-ILC</a:t>
            </a:r>
          </a:p>
        </p:txBody>
      </p:sp>
      <p:sp>
        <p:nvSpPr>
          <p:cNvPr id="508948" name="Text Box 20"/>
          <p:cNvSpPr txBox="1">
            <a:spLocks noChangeArrowheads="1"/>
          </p:cNvSpPr>
          <p:nvPr/>
        </p:nvSpPr>
        <p:spPr bwMode="auto">
          <a:xfrm>
            <a:off x="3203575" y="4149725"/>
            <a:ext cx="1800225" cy="5175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400"/>
              <a:t>Né de l’industrie des ordinateurs</a:t>
            </a:r>
          </a:p>
        </p:txBody>
      </p:sp>
      <p:sp>
        <p:nvSpPr>
          <p:cNvPr id="508949" name="Text Box 21"/>
          <p:cNvSpPr txBox="1">
            <a:spLocks noChangeArrowheads="1"/>
          </p:cNvSpPr>
          <p:nvPr/>
        </p:nvSpPr>
        <p:spPr bwMode="auto">
          <a:xfrm>
            <a:off x="5148263" y="5661025"/>
            <a:ext cx="2447925" cy="5175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1400"/>
              <a:t>Né de l’industrie des télécommunications</a:t>
            </a:r>
          </a:p>
        </p:txBody>
      </p:sp>
      <p:sp>
        <p:nvSpPr>
          <p:cNvPr id="101393" name="Oval 22"/>
          <p:cNvSpPr>
            <a:spLocks noChangeArrowheads="1"/>
          </p:cNvSpPr>
          <p:nvPr/>
        </p:nvSpPr>
        <p:spPr bwMode="auto">
          <a:xfrm>
            <a:off x="2987675" y="4076700"/>
            <a:ext cx="2016125" cy="649288"/>
          </a:xfrm>
          <a:prstGeom prst="ellipse">
            <a:avLst/>
          </a:prstGeom>
          <a:noFill/>
          <a:ln w="28575">
            <a:solidFill>
              <a:srgbClr val="DF85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865014"/>
                  </a:outerShdw>
                </a:effectLst>
              </a14:hiddenEffects>
            </a:ext>
          </a:extLst>
        </p:spPr>
        <p:txBody>
          <a:bodyPr wrap="none" anchor="ctr"/>
          <a:lstStyle/>
          <a:p>
            <a:endParaRPr lang="fr-FR"/>
          </a:p>
        </p:txBody>
      </p:sp>
      <p:sp>
        <p:nvSpPr>
          <p:cNvPr id="101394" name="Oval 23"/>
          <p:cNvSpPr>
            <a:spLocks noChangeArrowheads="1"/>
          </p:cNvSpPr>
          <p:nvPr/>
        </p:nvSpPr>
        <p:spPr bwMode="auto">
          <a:xfrm>
            <a:off x="4932363" y="5589588"/>
            <a:ext cx="2232025" cy="647700"/>
          </a:xfrm>
          <a:prstGeom prst="ellipse">
            <a:avLst/>
          </a:prstGeom>
          <a:noFill/>
          <a:ln w="28575">
            <a:solidFill>
              <a:srgbClr val="DF85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865014"/>
                  </a:outerShdw>
                </a:effectLst>
              </a14:hiddenEffects>
            </a:ext>
          </a:extLst>
        </p:spPr>
        <p:txBody>
          <a:bodyPr wrap="none" anchor="ctr"/>
          <a:lstStyle/>
          <a:p>
            <a:endParaRPr lang="fr-FR"/>
          </a:p>
        </p:txBody>
      </p:sp>
      <p:sp>
        <p:nvSpPr>
          <p:cNvPr id="101395"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345DAC1B-8C6D-4F57-8F21-24EAE68EB033}" type="slidenum">
              <a:rPr lang="fr-FR" sz="1200">
                <a:solidFill>
                  <a:schemeClr val="tx1">
                    <a:lumMod val="50000"/>
                    <a:lumOff val="50000"/>
                  </a:schemeClr>
                </a:solidFill>
              </a:rPr>
              <a:pPr algn="r">
                <a:defRPr/>
              </a:pPr>
              <a:t>93</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450850" y="260350"/>
            <a:ext cx="86931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Standard de bus d’acquisition de données</a:t>
            </a:r>
          </a:p>
          <a:p>
            <a:pPr eaLnBrk="1" hangingPunct="1"/>
            <a:r>
              <a:rPr lang="fr-FR" sz="2800" b="1">
                <a:solidFill>
                  <a:srgbClr val="DC6308"/>
                </a:solidFill>
              </a:rPr>
              <a:t>Standard CAMAC </a:t>
            </a:r>
            <a:r>
              <a:rPr lang="fr-FR" sz="1800" b="1"/>
              <a:t>Computer Automated Measurement And Control</a:t>
            </a:r>
            <a:r>
              <a:rPr lang="fr-FR" sz="1800"/>
              <a:t> </a:t>
            </a:r>
          </a:p>
        </p:txBody>
      </p:sp>
      <p:sp>
        <p:nvSpPr>
          <p:cNvPr id="102403" name="Text Box 3"/>
          <p:cNvSpPr txBox="1">
            <a:spLocks noChangeArrowheads="1"/>
          </p:cNvSpPr>
          <p:nvPr/>
        </p:nvSpPr>
        <p:spPr bwMode="auto">
          <a:xfrm>
            <a:off x="395288" y="1484313"/>
            <a:ext cx="8208962" cy="481806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Le CAMAC est un bus standard pour l’acquisition de données et le contrôle utilisé dans les expériences de physique des particules et nucléaire et dans l’industrie.</a:t>
            </a:r>
          </a:p>
          <a:p>
            <a:pPr eaLnBrk="1" hangingPunct="1"/>
            <a:r>
              <a:rPr lang="fr-FR" sz="1800"/>
              <a:t>Le bus permet les échanges de données entre les modules embarqués et le contrôleur de châssis qui réalise l’interface avec un PC ou une interface VME.</a:t>
            </a:r>
          </a:p>
          <a:p>
            <a:pPr eaLnBrk="1" hangingPunct="1"/>
            <a:r>
              <a:rPr lang="fr-FR" sz="1800"/>
              <a:t>Le standard définit les caractéristiques mécaniques, électriques et logiques du bus parallèle.</a:t>
            </a:r>
          </a:p>
          <a:p>
            <a:pPr eaLnBrk="1" hangingPunct="1"/>
            <a:r>
              <a:rPr lang="fr-FR" sz="1800"/>
              <a:t>Le débit de transfert de données sur le bus est de l’ordre de 3 MOctets/s</a:t>
            </a:r>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p:txBody>
      </p:sp>
      <p:sp>
        <p:nvSpPr>
          <p:cNvPr id="102404" name="AutoShape 4">
            <a:hlinkClick r:id="rId3" action="ppaction://hlinksldjump" highlightClick="1"/>
          </p:cNvPr>
          <p:cNvSpPr>
            <a:spLocks noChangeArrowheads="1"/>
          </p:cNvSpPr>
          <p:nvPr/>
        </p:nvSpPr>
        <p:spPr bwMode="auto">
          <a:xfrm>
            <a:off x="2400300" y="3644900"/>
            <a:ext cx="515938" cy="12398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pic>
        <p:nvPicPr>
          <p:cNvPr id="10240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4149725"/>
            <a:ext cx="2305050" cy="207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pic>
        <p:nvPicPr>
          <p:cNvPr id="10240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4149725"/>
            <a:ext cx="3168650" cy="190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sp>
        <p:nvSpPr>
          <p:cNvPr id="328714" name="Rectangle 10"/>
          <p:cNvSpPr>
            <a:spLocks noChangeArrowheads="1"/>
          </p:cNvSpPr>
          <p:nvPr/>
        </p:nvSpPr>
        <p:spPr bwMode="auto">
          <a:xfrm>
            <a:off x="887413" y="4652963"/>
            <a:ext cx="995362"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800"/>
              <a:t>Châssis</a:t>
            </a:r>
          </a:p>
          <a:p>
            <a:pPr algn="ctr">
              <a:defRPr/>
            </a:pPr>
            <a:r>
              <a:rPr lang="fr-FR" sz="1800"/>
              <a:t>CAMAC</a:t>
            </a:r>
          </a:p>
        </p:txBody>
      </p:sp>
      <p:sp>
        <p:nvSpPr>
          <p:cNvPr id="328715" name="Rectangle 11"/>
          <p:cNvSpPr>
            <a:spLocks noChangeArrowheads="1"/>
          </p:cNvSpPr>
          <p:nvPr/>
        </p:nvSpPr>
        <p:spPr bwMode="auto">
          <a:xfrm>
            <a:off x="7019925" y="5229225"/>
            <a:ext cx="995363"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800"/>
              <a:t>Module</a:t>
            </a:r>
          </a:p>
          <a:p>
            <a:pPr algn="ctr">
              <a:defRPr/>
            </a:pPr>
            <a:r>
              <a:rPr lang="fr-FR" sz="1800"/>
              <a:t>CAMAC</a:t>
            </a:r>
          </a:p>
        </p:txBody>
      </p:sp>
      <p:sp>
        <p:nvSpPr>
          <p:cNvPr id="102409"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56216E8B-A384-4A3A-870F-8AA205E1B7C8}" type="slidenum">
              <a:rPr lang="fr-FR" sz="1200">
                <a:solidFill>
                  <a:schemeClr val="tx1">
                    <a:lumMod val="50000"/>
                    <a:lumOff val="50000"/>
                  </a:schemeClr>
                </a:solidFill>
              </a:rPr>
              <a:pPr algn="r">
                <a:defRPr/>
              </a:pPr>
              <a:t>94</a:t>
            </a:fld>
            <a:endParaRPr lang="fr-FR" sz="1200" dirty="0">
              <a:solidFill>
                <a:schemeClr val="tx1">
                  <a:lumMod val="50000"/>
                  <a:lumOff val="50000"/>
                </a:schemeClr>
              </a:solidFill>
            </a:endParaRPr>
          </a:p>
        </p:txBody>
      </p:sp>
      <p:pic>
        <p:nvPicPr>
          <p:cNvPr id="10241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1013" y="188913"/>
            <a:ext cx="792162" cy="61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684213" y="284163"/>
            <a:ext cx="73136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Standard de bus d’acquisition de données</a:t>
            </a:r>
          </a:p>
          <a:p>
            <a:pPr eaLnBrk="1" hangingPunct="1"/>
            <a:r>
              <a:rPr lang="fr-FR" sz="2800" b="1">
                <a:solidFill>
                  <a:srgbClr val="DC6308"/>
                </a:solidFill>
              </a:rPr>
              <a:t>Standard VME </a:t>
            </a:r>
            <a:r>
              <a:rPr lang="fr-FR" sz="1800" b="1"/>
              <a:t>Versa Module Eurocard</a:t>
            </a:r>
            <a:r>
              <a:rPr lang="fr-FR" sz="1800"/>
              <a:t> </a:t>
            </a:r>
          </a:p>
        </p:txBody>
      </p:sp>
      <p:sp>
        <p:nvSpPr>
          <p:cNvPr id="103427" name="Text Box 3"/>
          <p:cNvSpPr txBox="1">
            <a:spLocks noChangeArrowheads="1"/>
          </p:cNvSpPr>
          <p:nvPr/>
        </p:nvSpPr>
        <p:spPr bwMode="auto">
          <a:xfrm>
            <a:off x="395288" y="1484313"/>
            <a:ext cx="8424862" cy="481806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Le Bus VME est un standard de bus d’ordinateur développé à l’origine des lignes spécifiques du microprocesseurs 68000  dont les applications sont nombreuses</a:t>
            </a:r>
          </a:p>
          <a:p>
            <a:pPr eaLnBrk="1" hangingPunct="1"/>
            <a:r>
              <a:rPr lang="fr-FR" sz="1800"/>
              <a:t>Il est basé physiquement sur les dimensions des cartes Euros </a:t>
            </a:r>
          </a:p>
          <a:p>
            <a:pPr eaLnBrk="1" hangingPunct="1"/>
            <a:r>
              <a:rPr lang="fr-FR" sz="1800"/>
              <a:t>Il a été développé en 1981 et continue à être utilisé aujourd’hui</a:t>
            </a:r>
          </a:p>
          <a:p>
            <a:pPr eaLnBrk="1" hangingPunct="1"/>
            <a:r>
              <a:rPr lang="fr-FR" sz="1800"/>
              <a:t>Le débit de transfert de données sur le bus est de l’ordre de 40 MOctets/s</a:t>
            </a:r>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p:txBody>
      </p:sp>
      <p:sp>
        <p:nvSpPr>
          <p:cNvPr id="103428" name="AutoShape 4">
            <a:hlinkClick r:id="rId3" action="ppaction://hlinksldjump" highlightClick="1"/>
          </p:cNvPr>
          <p:cNvSpPr>
            <a:spLocks noChangeArrowheads="1"/>
          </p:cNvSpPr>
          <p:nvPr/>
        </p:nvSpPr>
        <p:spPr bwMode="auto">
          <a:xfrm>
            <a:off x="2400300" y="3644900"/>
            <a:ext cx="515938" cy="12398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pic>
        <p:nvPicPr>
          <p:cNvPr id="10342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3500438"/>
            <a:ext cx="1538288"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pic>
        <p:nvPicPr>
          <p:cNvPr id="10343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3500438"/>
            <a:ext cx="1666875" cy="249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94377"/>
                  </a:outerShdw>
                </a:effectLst>
              </a14:hiddenEffects>
            </a:ext>
          </a:extLst>
        </p:spPr>
      </p:pic>
      <p:sp>
        <p:nvSpPr>
          <p:cNvPr id="330764" name="Rectangle 12"/>
          <p:cNvSpPr>
            <a:spLocks noChangeArrowheads="1"/>
          </p:cNvSpPr>
          <p:nvPr/>
        </p:nvSpPr>
        <p:spPr bwMode="auto">
          <a:xfrm>
            <a:off x="1116013" y="3933825"/>
            <a:ext cx="968375"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800"/>
              <a:t>Châssis</a:t>
            </a:r>
          </a:p>
          <a:p>
            <a:pPr algn="ctr">
              <a:defRPr/>
            </a:pPr>
            <a:r>
              <a:rPr lang="fr-FR" sz="1800"/>
              <a:t> VME</a:t>
            </a:r>
          </a:p>
        </p:txBody>
      </p:sp>
      <p:sp>
        <p:nvSpPr>
          <p:cNvPr id="330765" name="Rectangle 13"/>
          <p:cNvSpPr>
            <a:spLocks noChangeArrowheads="1"/>
          </p:cNvSpPr>
          <p:nvPr/>
        </p:nvSpPr>
        <p:spPr bwMode="auto">
          <a:xfrm>
            <a:off x="5880100" y="4005263"/>
            <a:ext cx="947738"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800"/>
              <a:t>Module</a:t>
            </a:r>
          </a:p>
          <a:p>
            <a:pPr algn="ctr">
              <a:defRPr/>
            </a:pPr>
            <a:r>
              <a:rPr lang="fr-FR" sz="1800"/>
              <a:t> VME</a:t>
            </a:r>
          </a:p>
        </p:txBody>
      </p:sp>
      <p:sp>
        <p:nvSpPr>
          <p:cNvPr id="103433"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9049F377-C9A9-452D-A4C9-DF711DCE7D9D}" type="slidenum">
              <a:rPr lang="fr-FR" sz="1200">
                <a:solidFill>
                  <a:schemeClr val="tx1">
                    <a:lumMod val="50000"/>
                    <a:lumOff val="50000"/>
                  </a:schemeClr>
                </a:solidFill>
              </a:rPr>
              <a:pPr algn="r">
                <a:defRPr/>
              </a:pPr>
              <a:t>95</a:t>
            </a:fld>
            <a:endParaRPr lang="fr-FR" sz="1200" dirty="0">
              <a:solidFill>
                <a:schemeClr val="tx1">
                  <a:lumMod val="50000"/>
                  <a:lumOff val="50000"/>
                </a:schemeClr>
              </a:solidFill>
            </a:endParaRPr>
          </a:p>
        </p:txBody>
      </p:sp>
      <p:pic>
        <p:nvPicPr>
          <p:cNvPr id="103435"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333375"/>
            <a:ext cx="936625"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684213" y="188913"/>
            <a:ext cx="77009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Standard de bus d’acquisition de données</a:t>
            </a:r>
          </a:p>
          <a:p>
            <a:pPr eaLnBrk="1" hangingPunct="1"/>
            <a:r>
              <a:rPr lang="fr-FR" sz="2800" b="1">
                <a:solidFill>
                  <a:srgbClr val="DC6308"/>
                </a:solidFill>
              </a:rPr>
              <a:t>Standard ATCA </a:t>
            </a:r>
            <a:r>
              <a:rPr lang="fr-FR" sz="1800" b="1">
                <a:latin typeface="TimesNewRomanPSMT" charset="0"/>
              </a:rPr>
              <a:t>Advanced Telecom Computer Architecture</a:t>
            </a:r>
            <a:endParaRPr lang="fr-FR" sz="1800" b="1">
              <a:latin typeface="Albany" charset="0"/>
            </a:endParaRPr>
          </a:p>
        </p:txBody>
      </p:sp>
      <p:sp>
        <p:nvSpPr>
          <p:cNvPr id="104451" name="AutoShape 4">
            <a:hlinkClick r:id="rId3" action="ppaction://hlinksldjump" highlightClick="1"/>
          </p:cNvPr>
          <p:cNvSpPr>
            <a:spLocks noChangeArrowheads="1"/>
          </p:cNvSpPr>
          <p:nvPr/>
        </p:nvSpPr>
        <p:spPr bwMode="auto">
          <a:xfrm>
            <a:off x="2400300" y="3644900"/>
            <a:ext cx="515938" cy="12398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sp>
        <p:nvSpPr>
          <p:cNvPr id="104452" name="Text Box 3"/>
          <p:cNvSpPr txBox="1">
            <a:spLocks noChangeArrowheads="1"/>
          </p:cNvSpPr>
          <p:nvPr/>
        </p:nvSpPr>
        <p:spPr bwMode="auto">
          <a:xfrm>
            <a:off x="323850" y="1123950"/>
            <a:ext cx="8208963" cy="50927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a:t>Les spécifications ATCA ont été conçues pour répondre aux exigences des opérateurs de télécommunications : connectique haut débit, processeurs rapides, fiabilité améliorée, interférences électromagnétiques limitées, etc. La norme cible donc principalement le marché des grands équipementiers en télécommunications (Alcatel-Lucent, Huawei, Ericsson...). </a:t>
            </a:r>
          </a:p>
          <a:p>
            <a:pPr eaLnBrk="1" hangingPunct="1"/>
            <a:endParaRPr lang="fr-FR" sz="1800"/>
          </a:p>
          <a:p>
            <a:pPr eaLnBrk="1" hangingPunct="1"/>
            <a:r>
              <a:rPr lang="fr-FR" sz="1800"/>
              <a:t>Le standard ATCA propose de multiples liens séries entre les slots :</a:t>
            </a:r>
          </a:p>
          <a:p>
            <a:pPr eaLnBrk="1" hangingPunct="1"/>
            <a:r>
              <a:rPr lang="fr-FR" sz="1800"/>
              <a:t>	de </a:t>
            </a:r>
            <a:r>
              <a:rPr lang="fr-FR" sz="1800" b="1"/>
              <a:t>2.5 à 10 Gigabits/s.</a:t>
            </a:r>
          </a:p>
          <a:p>
            <a:pPr eaLnBrk="1" hangingPunct="1"/>
            <a:r>
              <a:rPr lang="fr-FR" sz="1800"/>
              <a:t>C’est le standard qui est pressenti pour remplacer le standard VME dans les systèmes d’acquisition modernes.</a:t>
            </a:r>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p:txBody>
      </p:sp>
      <p:pic>
        <p:nvPicPr>
          <p:cNvPr id="104453" name="Picture 14" descr="12704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4221163"/>
            <a:ext cx="14573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15" descr="AG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4221163"/>
            <a:ext cx="1724025" cy="1917700"/>
          </a:xfrm>
          <a:prstGeom prst="rect">
            <a:avLst/>
          </a:prstGeom>
          <a:noFill/>
          <a:ln>
            <a:noFill/>
          </a:ln>
          <a:effectLst>
            <a:outerShdw dist="53882"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560" name="Rectangle 16"/>
          <p:cNvSpPr>
            <a:spLocks noChangeArrowheads="1"/>
          </p:cNvSpPr>
          <p:nvPr/>
        </p:nvSpPr>
        <p:spPr bwMode="auto">
          <a:xfrm>
            <a:off x="1619250" y="5013325"/>
            <a:ext cx="968375"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800"/>
              <a:t>Châssis</a:t>
            </a:r>
          </a:p>
          <a:p>
            <a:pPr algn="ctr">
              <a:defRPr/>
            </a:pPr>
            <a:r>
              <a:rPr lang="fr-FR" sz="1800"/>
              <a:t>ATCA</a:t>
            </a:r>
          </a:p>
        </p:txBody>
      </p:sp>
      <p:sp>
        <p:nvSpPr>
          <p:cNvPr id="492561" name="Rectangle 17"/>
          <p:cNvSpPr>
            <a:spLocks noChangeArrowheads="1"/>
          </p:cNvSpPr>
          <p:nvPr/>
        </p:nvSpPr>
        <p:spPr bwMode="auto">
          <a:xfrm>
            <a:off x="6804025" y="5013325"/>
            <a:ext cx="947738"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fr-FR" sz="1800"/>
              <a:t>Module</a:t>
            </a:r>
          </a:p>
          <a:p>
            <a:pPr algn="ctr">
              <a:defRPr/>
            </a:pPr>
            <a:r>
              <a:rPr lang="fr-FR" sz="1800"/>
              <a:t> ATCA</a:t>
            </a:r>
          </a:p>
        </p:txBody>
      </p:sp>
      <p:sp>
        <p:nvSpPr>
          <p:cNvPr id="10445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8EAE9A85-A50E-421C-B84D-515B57CDB5D1}" type="slidenum">
              <a:rPr lang="fr-FR" sz="1200">
                <a:solidFill>
                  <a:schemeClr val="tx1">
                    <a:lumMod val="50000"/>
                    <a:lumOff val="50000"/>
                  </a:schemeClr>
                </a:solidFill>
              </a:rPr>
              <a:pPr algn="r">
                <a:defRPr/>
              </a:pPr>
              <a:t>96</a:t>
            </a:fld>
            <a:endParaRPr lang="fr-FR" sz="1200" dirty="0">
              <a:solidFill>
                <a:schemeClr val="tx1">
                  <a:lumMod val="50000"/>
                  <a:lumOff val="50000"/>
                </a:schemeClr>
              </a:solidFill>
            </a:endParaRPr>
          </a:p>
        </p:txBody>
      </p:sp>
      <p:pic>
        <p:nvPicPr>
          <p:cNvPr id="104459"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1013" y="188913"/>
            <a:ext cx="919162" cy="633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fld id="{D5A85EF5-036F-4FC3-84FE-7A80ECDB450E}" type="slidenum">
              <a:rPr lang="fr-FR" sz="1200" smtClean="0">
                <a:solidFill>
                  <a:srgbClr val="4E4E4E"/>
                </a:solidFill>
              </a:rPr>
              <a:pPr eaLnBrk="1" hangingPunct="1"/>
              <a:t>97</a:t>
            </a:fld>
            <a:endParaRPr lang="fr-FR" sz="1200" smtClean="0">
              <a:solidFill>
                <a:srgbClr val="4E4E4E"/>
              </a:solidFill>
            </a:endParaRPr>
          </a:p>
        </p:txBody>
      </p:sp>
      <p:pic>
        <p:nvPicPr>
          <p:cNvPr id="1054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797425"/>
            <a:ext cx="3048000" cy="14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773238"/>
            <a:ext cx="3021013" cy="297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7" name="Text Box 4"/>
          <p:cNvSpPr txBox="1">
            <a:spLocks noChangeArrowheads="1"/>
          </p:cNvSpPr>
          <p:nvPr/>
        </p:nvSpPr>
        <p:spPr bwMode="auto">
          <a:xfrm>
            <a:off x="179388" y="1052513"/>
            <a:ext cx="3744912" cy="650875"/>
          </a:xfrm>
          <a:prstGeom prst="rect">
            <a:avLst/>
          </a:prstGeom>
          <a:solidFill>
            <a:srgbClr val="9999FF"/>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800" b="1">
                <a:latin typeface="Times New Roman" pitchFamily="18" charset="0"/>
              </a:rPr>
              <a:t>Le projet AGATA :</a:t>
            </a:r>
          </a:p>
          <a:p>
            <a:pPr algn="ctr" eaLnBrk="1" hangingPunct="1"/>
            <a:r>
              <a:rPr lang="fr-FR" sz="1800" b="1">
                <a:latin typeface="Times New Roman" pitchFamily="18" charset="0"/>
              </a:rPr>
              <a:t> Advanced Gamma Tracking Array</a:t>
            </a:r>
          </a:p>
        </p:txBody>
      </p:sp>
      <p:sp>
        <p:nvSpPr>
          <p:cNvPr id="105478" name="Text Box 5"/>
          <p:cNvSpPr txBox="1">
            <a:spLocks noChangeArrowheads="1"/>
          </p:cNvSpPr>
          <p:nvPr/>
        </p:nvSpPr>
        <p:spPr bwMode="auto">
          <a:xfrm>
            <a:off x="3470275" y="981075"/>
            <a:ext cx="5591175" cy="537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600" b="1">
                <a:latin typeface="Times New Roman" pitchFamily="18" charset="0"/>
              </a:rPr>
              <a:t>	Projet Européen :</a:t>
            </a:r>
          </a:p>
          <a:p>
            <a:pPr algn="ctr" eaLnBrk="1" hangingPunct="1"/>
            <a:r>
              <a:rPr lang="fr-FR" sz="1600" b="1">
                <a:latin typeface="Times New Roman" pitchFamily="18" charset="0"/>
              </a:rPr>
              <a:t> France, Allemagne, UK, Italie, Pologne…</a:t>
            </a:r>
          </a:p>
          <a:p>
            <a:pPr algn="ctr" eaLnBrk="1" hangingPunct="1"/>
            <a:endParaRPr lang="fr-FR" sz="1600" b="1">
              <a:latin typeface="Times New Roman" pitchFamily="18" charset="0"/>
            </a:endParaRPr>
          </a:p>
          <a:p>
            <a:pPr algn="ctr" eaLnBrk="1" hangingPunct="1"/>
            <a:r>
              <a:rPr lang="fr-FR" sz="1600" b="1">
                <a:latin typeface="Times New Roman" pitchFamily="18" charset="0"/>
              </a:rPr>
              <a:t>Objectif : étudier le noyau grâce aux rayonnements Gamma</a:t>
            </a:r>
          </a:p>
          <a:p>
            <a:pPr algn="ctr" eaLnBrk="1" hangingPunct="1"/>
            <a:r>
              <a:rPr lang="fr-FR" sz="1600" b="1">
                <a:latin typeface="Times New Roman" pitchFamily="18" charset="0"/>
              </a:rPr>
              <a:t>en exploitant </a:t>
            </a:r>
          </a:p>
          <a:p>
            <a:pPr algn="ctr" eaLnBrk="1" hangingPunct="1"/>
            <a:r>
              <a:rPr lang="fr-FR" sz="1600" b="1">
                <a:latin typeface="Times New Roman" pitchFamily="18" charset="0"/>
              </a:rPr>
              <a:t>	leur trajectoire leur énergie et leur temps d’arrivée.</a:t>
            </a:r>
          </a:p>
          <a:p>
            <a:pPr algn="ctr" eaLnBrk="1" hangingPunct="1"/>
            <a:endParaRPr lang="fr-FR" sz="1600" b="1">
              <a:latin typeface="Times New Roman" pitchFamily="18" charset="0"/>
            </a:endParaRPr>
          </a:p>
          <a:p>
            <a:pPr algn="ctr" eaLnBrk="1" hangingPunct="1"/>
            <a:r>
              <a:rPr lang="fr-FR" sz="1600" b="1">
                <a:latin typeface="Times New Roman" pitchFamily="18" charset="0"/>
              </a:rPr>
              <a:t>Pour cela on constitue une sphère la plus parfaite possible de</a:t>
            </a:r>
          </a:p>
          <a:p>
            <a:pPr algn="ctr" eaLnBrk="1" hangingPunct="1"/>
            <a:r>
              <a:rPr lang="fr-FR" sz="1600" b="1">
                <a:latin typeface="Times New Roman" pitchFamily="18" charset="0"/>
              </a:rPr>
              <a:t> 180 détecteurs hexagonaux en Germanium (200k€ chacun)</a:t>
            </a:r>
          </a:p>
          <a:p>
            <a:pPr algn="ctr" eaLnBrk="1" hangingPunct="1"/>
            <a:endParaRPr lang="fr-FR" sz="1600" b="1">
              <a:latin typeface="Times New Roman" pitchFamily="18" charset="0"/>
            </a:endParaRPr>
          </a:p>
          <a:p>
            <a:pPr algn="ctr" eaLnBrk="1" hangingPunct="1"/>
            <a:r>
              <a:rPr lang="fr-FR" sz="1600" b="1">
                <a:latin typeface="Times New Roman" pitchFamily="18" charset="0"/>
              </a:rPr>
              <a:t>Chacune des 6 faces des détecteurs est divisée en 6 segments :</a:t>
            </a:r>
          </a:p>
          <a:p>
            <a:pPr algn="ctr" eaLnBrk="1" hangingPunct="1"/>
            <a:endParaRPr lang="fr-FR" sz="1600" b="1">
              <a:latin typeface="Times New Roman" pitchFamily="18" charset="0"/>
            </a:endParaRPr>
          </a:p>
          <a:p>
            <a:pPr algn="ctr" eaLnBrk="1" hangingPunct="1"/>
            <a:r>
              <a:rPr lang="fr-FR" sz="1600" b="1">
                <a:latin typeface="Times New Roman" pitchFamily="18" charset="0"/>
              </a:rPr>
              <a:t>1 détecteur est alors composé de :</a:t>
            </a:r>
          </a:p>
          <a:p>
            <a:pPr algn="ctr" eaLnBrk="1" hangingPunct="1"/>
            <a:r>
              <a:rPr lang="fr-FR" sz="1600" b="1">
                <a:latin typeface="Times New Roman" pitchFamily="18" charset="0"/>
              </a:rPr>
              <a:t>	 36 voies de mesure + 1 voie centrale CORE</a:t>
            </a:r>
          </a:p>
          <a:p>
            <a:pPr algn="ctr" eaLnBrk="1" hangingPunct="1"/>
            <a:endParaRPr lang="fr-FR" sz="1600" b="1">
              <a:latin typeface="Times New Roman" pitchFamily="18" charset="0"/>
            </a:endParaRPr>
          </a:p>
          <a:p>
            <a:pPr algn="ctr" eaLnBrk="1" hangingPunct="1"/>
            <a:r>
              <a:rPr lang="fr-FR" sz="1600" b="1">
                <a:latin typeface="Times New Roman" pitchFamily="18" charset="0"/>
              </a:rPr>
              <a:t>Ce qui représente </a:t>
            </a:r>
            <a:r>
              <a:rPr lang="fr-FR" sz="1600" b="1">
                <a:solidFill>
                  <a:srgbClr val="E40000"/>
                </a:solidFill>
                <a:latin typeface="Times New Roman" pitchFamily="18" charset="0"/>
              </a:rPr>
              <a:t>37 * 180 ~ 6600 voies de mesure</a:t>
            </a:r>
          </a:p>
          <a:p>
            <a:pPr algn="ctr" eaLnBrk="1" hangingPunct="1"/>
            <a:endParaRPr lang="fr-FR" sz="1600" b="1">
              <a:latin typeface="Times New Roman" pitchFamily="18" charset="0"/>
            </a:endParaRPr>
          </a:p>
          <a:p>
            <a:pPr algn="ctr" eaLnBrk="1" hangingPunct="1"/>
            <a:r>
              <a:rPr lang="fr-FR" sz="1600" b="1">
                <a:latin typeface="Times New Roman" pitchFamily="18" charset="0"/>
              </a:rPr>
              <a:t>Chacune  des voies est codées par ADC 14 bits/100MHz</a:t>
            </a:r>
          </a:p>
          <a:p>
            <a:pPr algn="ctr" eaLnBrk="1" hangingPunct="1"/>
            <a:endParaRPr lang="fr-FR" sz="1000" b="1">
              <a:latin typeface="Times New Roman" pitchFamily="18" charset="0"/>
            </a:endParaRPr>
          </a:p>
          <a:p>
            <a:pPr algn="ctr" eaLnBrk="1" hangingPunct="1"/>
            <a:r>
              <a:rPr lang="fr-FR" sz="1600" b="1">
                <a:latin typeface="Times New Roman" pitchFamily="18" charset="0"/>
              </a:rPr>
              <a:t>Trigger maximum de 50KHz</a:t>
            </a:r>
          </a:p>
          <a:p>
            <a:pPr algn="ctr" eaLnBrk="1" hangingPunct="1"/>
            <a:r>
              <a:rPr lang="fr-FR" sz="1600" b="1">
                <a:latin typeface="Times New Roman" pitchFamily="18" charset="0"/>
              </a:rPr>
              <a:t>Débit maximum de 720Mo / Cristal</a:t>
            </a:r>
          </a:p>
          <a:p>
            <a:pPr algn="ctr" eaLnBrk="1" hangingPunct="1"/>
            <a:r>
              <a:rPr lang="fr-FR" sz="1600" b="1">
                <a:latin typeface="Times New Roman" pitchFamily="18" charset="0"/>
              </a:rPr>
              <a:t>Collaboration IPN/CSNSM/INFN/RAL/IPHC/RLC</a:t>
            </a:r>
          </a:p>
        </p:txBody>
      </p:sp>
      <p:sp>
        <p:nvSpPr>
          <p:cNvPr id="105479" name="Text Box 2"/>
          <p:cNvSpPr txBox="1">
            <a:spLocks noChangeArrowheads="1"/>
          </p:cNvSpPr>
          <p:nvPr/>
        </p:nvSpPr>
        <p:spPr bwMode="auto">
          <a:xfrm>
            <a:off x="323850" y="115888"/>
            <a:ext cx="75612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Exemple de chaine d’instrumentation </a:t>
            </a:r>
          </a:p>
          <a:p>
            <a:pPr eaLnBrk="1" hangingPunct="1"/>
            <a:r>
              <a:rPr lang="fr-FR" sz="2800" b="1">
                <a:solidFill>
                  <a:srgbClr val="DC6308"/>
                </a:solidFill>
              </a:rPr>
              <a:t>		en  physique nucléaire</a:t>
            </a:r>
          </a:p>
        </p:txBody>
      </p:sp>
      <p:sp>
        <p:nvSpPr>
          <p:cNvPr id="105480"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869FDF4F-42F3-476E-B038-434F579B950C}" type="slidenum">
              <a:rPr lang="fr-FR" sz="1200">
                <a:solidFill>
                  <a:schemeClr val="tx1">
                    <a:lumMod val="50000"/>
                    <a:lumOff val="50000"/>
                  </a:schemeClr>
                </a:solidFill>
              </a:rPr>
              <a:pPr algn="r">
                <a:defRPr/>
              </a:pPr>
              <a:t>97</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323850" y="404813"/>
            <a:ext cx="64595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Chaine d’acquisition de données</a:t>
            </a:r>
          </a:p>
        </p:txBody>
      </p:sp>
      <p:sp>
        <p:nvSpPr>
          <p:cNvPr id="106499" name="AutoShape 8"/>
          <p:cNvSpPr>
            <a:spLocks noChangeAspect="1" noChangeArrowheads="1"/>
          </p:cNvSpPr>
          <p:nvPr/>
        </p:nvSpPr>
        <p:spPr bwMode="auto">
          <a:xfrm>
            <a:off x="250825" y="1163638"/>
            <a:ext cx="8280400"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grpSp>
        <p:nvGrpSpPr>
          <p:cNvPr id="106500" name="Group 9"/>
          <p:cNvGrpSpPr>
            <a:grpSpLocks/>
          </p:cNvGrpSpPr>
          <p:nvPr/>
        </p:nvGrpSpPr>
        <p:grpSpPr bwMode="auto">
          <a:xfrm rot="5400000">
            <a:off x="-150018" y="2015331"/>
            <a:ext cx="1403350" cy="601663"/>
            <a:chOff x="2378" y="5918"/>
            <a:chExt cx="1680" cy="720"/>
          </a:xfrm>
        </p:grpSpPr>
        <p:sp>
          <p:nvSpPr>
            <p:cNvPr id="106522" name="AutoShape 10"/>
            <p:cNvSpPr>
              <a:spLocks noChangeArrowheads="1"/>
            </p:cNvSpPr>
            <p:nvPr/>
          </p:nvSpPr>
          <p:spPr bwMode="auto">
            <a:xfrm rot="-5400000">
              <a:off x="3458" y="6038"/>
              <a:ext cx="720" cy="480"/>
            </a:xfrm>
            <a:prstGeom prst="can">
              <a:avLst>
                <a:gd name="adj" fmla="val 25000"/>
              </a:avLst>
            </a:prstGeom>
            <a:solidFill>
              <a:srgbClr val="CC6600"/>
            </a:solidFill>
            <a:ln w="9525">
              <a:solidFill>
                <a:srgbClr val="000000"/>
              </a:solidFill>
              <a:round/>
              <a:headEnd/>
              <a:tailEnd/>
            </a:ln>
          </p:spPr>
          <p:txBody>
            <a:bodyPr/>
            <a:lstStyle/>
            <a:p>
              <a:endParaRPr lang="fr-FR"/>
            </a:p>
          </p:txBody>
        </p:sp>
        <p:sp>
          <p:nvSpPr>
            <p:cNvPr id="106523" name="AutoShape 11"/>
            <p:cNvSpPr>
              <a:spLocks noChangeArrowheads="1"/>
            </p:cNvSpPr>
            <p:nvPr/>
          </p:nvSpPr>
          <p:spPr bwMode="auto">
            <a:xfrm rot="-5400000">
              <a:off x="3188" y="6068"/>
              <a:ext cx="720" cy="420"/>
            </a:xfrm>
            <a:prstGeom prst="can">
              <a:avLst>
                <a:gd name="adj" fmla="val 25000"/>
              </a:avLst>
            </a:prstGeom>
            <a:solidFill>
              <a:srgbClr val="FF9900"/>
            </a:solidFill>
            <a:ln w="9525">
              <a:solidFill>
                <a:srgbClr val="000000"/>
              </a:solidFill>
              <a:round/>
              <a:headEnd/>
              <a:tailEnd/>
            </a:ln>
          </p:spPr>
          <p:txBody>
            <a:bodyPr/>
            <a:lstStyle/>
            <a:p>
              <a:endParaRPr lang="fr-FR"/>
            </a:p>
          </p:txBody>
        </p:sp>
        <p:sp>
          <p:nvSpPr>
            <p:cNvPr id="106524" name="AutoShape 12"/>
            <p:cNvSpPr>
              <a:spLocks noChangeArrowheads="1"/>
            </p:cNvSpPr>
            <p:nvPr/>
          </p:nvSpPr>
          <p:spPr bwMode="auto">
            <a:xfrm rot="-5400000">
              <a:off x="2918" y="6098"/>
              <a:ext cx="720" cy="360"/>
            </a:xfrm>
            <a:prstGeom prst="can">
              <a:avLst>
                <a:gd name="adj" fmla="val 25000"/>
              </a:avLst>
            </a:prstGeom>
            <a:solidFill>
              <a:srgbClr val="FF6600"/>
            </a:solidFill>
            <a:ln w="9525">
              <a:solidFill>
                <a:srgbClr val="000000"/>
              </a:solidFill>
              <a:round/>
              <a:headEnd/>
              <a:tailEnd/>
            </a:ln>
          </p:spPr>
          <p:txBody>
            <a:bodyPr/>
            <a:lstStyle/>
            <a:p>
              <a:endParaRPr lang="fr-FR"/>
            </a:p>
          </p:txBody>
        </p:sp>
        <p:sp>
          <p:nvSpPr>
            <p:cNvPr id="106525" name="AutoShape 13"/>
            <p:cNvSpPr>
              <a:spLocks noChangeArrowheads="1"/>
            </p:cNvSpPr>
            <p:nvPr/>
          </p:nvSpPr>
          <p:spPr bwMode="auto">
            <a:xfrm rot="-5400000">
              <a:off x="2678" y="6098"/>
              <a:ext cx="720" cy="360"/>
            </a:xfrm>
            <a:prstGeom prst="can">
              <a:avLst>
                <a:gd name="adj" fmla="val 25000"/>
              </a:avLst>
            </a:prstGeom>
            <a:solidFill>
              <a:srgbClr val="FFCC00"/>
            </a:solidFill>
            <a:ln w="9525">
              <a:solidFill>
                <a:srgbClr val="000000"/>
              </a:solidFill>
              <a:round/>
              <a:headEnd/>
              <a:tailEnd/>
            </a:ln>
          </p:spPr>
          <p:txBody>
            <a:bodyPr/>
            <a:lstStyle/>
            <a:p>
              <a:endParaRPr lang="fr-FR"/>
            </a:p>
          </p:txBody>
        </p:sp>
        <p:sp>
          <p:nvSpPr>
            <p:cNvPr id="106526" name="AutoShape 14"/>
            <p:cNvSpPr>
              <a:spLocks noChangeArrowheads="1"/>
            </p:cNvSpPr>
            <p:nvPr/>
          </p:nvSpPr>
          <p:spPr bwMode="auto">
            <a:xfrm rot="-5400000">
              <a:off x="2438" y="6098"/>
              <a:ext cx="720" cy="360"/>
            </a:xfrm>
            <a:prstGeom prst="can">
              <a:avLst>
                <a:gd name="adj" fmla="val 25000"/>
              </a:avLst>
            </a:prstGeom>
            <a:solidFill>
              <a:srgbClr val="FFFF66"/>
            </a:solidFill>
            <a:ln w="9525">
              <a:solidFill>
                <a:srgbClr val="000000"/>
              </a:solidFill>
              <a:round/>
              <a:headEnd/>
              <a:tailEnd/>
            </a:ln>
          </p:spPr>
          <p:txBody>
            <a:bodyPr/>
            <a:lstStyle/>
            <a:p>
              <a:endParaRPr lang="fr-FR"/>
            </a:p>
          </p:txBody>
        </p:sp>
        <p:sp>
          <p:nvSpPr>
            <p:cNvPr id="106527" name="AutoShape 15"/>
            <p:cNvSpPr>
              <a:spLocks noChangeArrowheads="1"/>
            </p:cNvSpPr>
            <p:nvPr/>
          </p:nvSpPr>
          <p:spPr bwMode="auto">
            <a:xfrm rot="-5400000">
              <a:off x="2198" y="6098"/>
              <a:ext cx="720" cy="360"/>
            </a:xfrm>
            <a:prstGeom prst="can">
              <a:avLst>
                <a:gd name="adj" fmla="val 25000"/>
              </a:avLst>
            </a:prstGeom>
            <a:solidFill>
              <a:srgbClr val="FFFF99"/>
            </a:solidFill>
            <a:ln w="9525">
              <a:solidFill>
                <a:srgbClr val="000000"/>
              </a:solidFill>
              <a:round/>
              <a:headEnd/>
              <a:tailEnd/>
            </a:ln>
          </p:spPr>
          <p:txBody>
            <a:bodyPr/>
            <a:lstStyle/>
            <a:p>
              <a:endParaRPr lang="fr-FR"/>
            </a:p>
          </p:txBody>
        </p:sp>
        <p:sp>
          <p:nvSpPr>
            <p:cNvPr id="106528" name="Line 16"/>
            <p:cNvSpPr>
              <a:spLocks noChangeShapeType="1"/>
            </p:cNvSpPr>
            <p:nvPr/>
          </p:nvSpPr>
          <p:spPr bwMode="auto">
            <a:xfrm>
              <a:off x="2498" y="6458"/>
              <a:ext cx="15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06529" name="Line 17"/>
            <p:cNvSpPr>
              <a:spLocks noChangeShapeType="1"/>
            </p:cNvSpPr>
            <p:nvPr/>
          </p:nvSpPr>
          <p:spPr bwMode="auto">
            <a:xfrm>
              <a:off x="2498" y="6098"/>
              <a:ext cx="15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106501" name="Freeform 18"/>
          <p:cNvSpPr>
            <a:spLocks/>
          </p:cNvSpPr>
          <p:nvPr/>
        </p:nvSpPr>
        <p:spPr bwMode="auto">
          <a:xfrm rot="5400000">
            <a:off x="213519" y="1502569"/>
            <a:ext cx="701675" cy="325437"/>
          </a:xfrm>
          <a:custGeom>
            <a:avLst/>
            <a:gdLst>
              <a:gd name="T0" fmla="*/ 0 w 1200"/>
              <a:gd name="T1" fmla="*/ 2147483647 h 390"/>
              <a:gd name="T2" fmla="*/ 2147483647 w 1200"/>
              <a:gd name="T3" fmla="*/ 2147483647 h 390"/>
              <a:gd name="T4" fmla="*/ 2147483647 w 1200"/>
              <a:gd name="T5" fmla="*/ 2147483647 h 390"/>
              <a:gd name="T6" fmla="*/ 2147483647 w 1200"/>
              <a:gd name="T7" fmla="*/ 2147483647 h 390"/>
              <a:gd name="T8" fmla="*/ 2147483647 w 1200"/>
              <a:gd name="T9" fmla="*/ 2147483647 h 390"/>
              <a:gd name="T10" fmla="*/ 2147483647 w 1200"/>
              <a:gd name="T11" fmla="*/ 2147483647 h 390"/>
              <a:gd name="T12" fmla="*/ 2147483647 w 1200"/>
              <a:gd name="T13" fmla="*/ 2147483647 h 3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0" h="390">
                <a:moveTo>
                  <a:pt x="0" y="210"/>
                </a:moveTo>
                <a:cubicBezTo>
                  <a:pt x="30" y="105"/>
                  <a:pt x="60" y="0"/>
                  <a:pt x="120" y="30"/>
                </a:cubicBezTo>
                <a:cubicBezTo>
                  <a:pt x="180" y="60"/>
                  <a:pt x="280" y="390"/>
                  <a:pt x="360" y="390"/>
                </a:cubicBezTo>
                <a:cubicBezTo>
                  <a:pt x="440" y="390"/>
                  <a:pt x="520" y="30"/>
                  <a:pt x="600" y="30"/>
                </a:cubicBezTo>
                <a:cubicBezTo>
                  <a:pt x="680" y="30"/>
                  <a:pt x="760" y="390"/>
                  <a:pt x="840" y="390"/>
                </a:cubicBezTo>
                <a:cubicBezTo>
                  <a:pt x="920" y="390"/>
                  <a:pt x="1020" y="60"/>
                  <a:pt x="1080" y="30"/>
                </a:cubicBezTo>
                <a:cubicBezTo>
                  <a:pt x="1140" y="0"/>
                  <a:pt x="1170" y="105"/>
                  <a:pt x="1200" y="210"/>
                </a:cubicBezTo>
              </a:path>
            </a:pathLst>
          </a:custGeom>
          <a:noFill/>
          <a:ln w="19050" cmpd="sng">
            <a:solidFill>
              <a:srgbClr val="00008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06502" name="Text Box 19"/>
          <p:cNvSpPr txBox="1">
            <a:spLocks noChangeArrowheads="1"/>
          </p:cNvSpPr>
          <p:nvPr/>
        </p:nvSpPr>
        <p:spPr bwMode="auto">
          <a:xfrm>
            <a:off x="652463" y="1163638"/>
            <a:ext cx="5016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125" tIns="42062" rIns="84125" bIns="42062"/>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400" b="1">
                <a:solidFill>
                  <a:srgbClr val="000080"/>
                </a:solidFill>
                <a:latin typeface="Times New Roman" pitchFamily="18" charset="0"/>
              </a:rPr>
              <a:t>γ </a:t>
            </a:r>
            <a:endParaRPr lang="fr-FR" sz="1800"/>
          </a:p>
        </p:txBody>
      </p:sp>
      <p:sp>
        <p:nvSpPr>
          <p:cNvPr id="106503" name="AutoShape 20"/>
          <p:cNvSpPr>
            <a:spLocks noChangeArrowheads="1"/>
          </p:cNvSpPr>
          <p:nvPr/>
        </p:nvSpPr>
        <p:spPr bwMode="auto">
          <a:xfrm>
            <a:off x="1455738" y="1463675"/>
            <a:ext cx="5570537" cy="1654175"/>
          </a:xfrm>
          <a:prstGeom prst="roundRect">
            <a:avLst>
              <a:gd name="adj" fmla="val 16667"/>
            </a:avLst>
          </a:prstGeom>
          <a:solidFill>
            <a:srgbClr val="FFFF99"/>
          </a:solidFill>
          <a:ln w="9525">
            <a:solidFill>
              <a:srgbClr val="000000"/>
            </a:solidFill>
            <a:round/>
            <a:headEnd/>
            <a:tailEnd/>
          </a:ln>
        </p:spPr>
        <p:txBody>
          <a:bodyPr/>
          <a:lstStyle/>
          <a:p>
            <a:endParaRPr lang="fr-FR"/>
          </a:p>
        </p:txBody>
      </p:sp>
      <p:sp>
        <p:nvSpPr>
          <p:cNvPr id="106504" name="Text Box 21"/>
          <p:cNvSpPr txBox="1">
            <a:spLocks noChangeArrowheads="1"/>
          </p:cNvSpPr>
          <p:nvPr/>
        </p:nvSpPr>
        <p:spPr bwMode="auto">
          <a:xfrm>
            <a:off x="3111500" y="1463675"/>
            <a:ext cx="2257425" cy="452438"/>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Lst>
        </p:spPr>
        <p:txBody>
          <a:bodyPr lIns="84125" tIns="42062" rIns="84125" bIns="42062"/>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100" b="1">
                <a:solidFill>
                  <a:srgbClr val="000000"/>
                </a:solidFill>
                <a:latin typeface="Times New Roman" pitchFamily="18" charset="0"/>
              </a:rPr>
              <a:t>Local Level Processing</a:t>
            </a:r>
            <a:endParaRPr lang="fr-FR" sz="1800"/>
          </a:p>
        </p:txBody>
      </p:sp>
      <p:sp>
        <p:nvSpPr>
          <p:cNvPr id="106505" name="AutoShape 22"/>
          <p:cNvSpPr>
            <a:spLocks noChangeArrowheads="1"/>
          </p:cNvSpPr>
          <p:nvPr/>
        </p:nvSpPr>
        <p:spPr bwMode="auto">
          <a:xfrm>
            <a:off x="7026275" y="2216150"/>
            <a:ext cx="300038" cy="300038"/>
          </a:xfrm>
          <a:prstGeom prst="rightArrow">
            <a:avLst>
              <a:gd name="adj1" fmla="val 50000"/>
              <a:gd name="adj2" fmla="val 25000"/>
            </a:avLst>
          </a:prstGeom>
          <a:solidFill>
            <a:srgbClr val="C0C0C0"/>
          </a:solidFill>
          <a:ln w="9525">
            <a:solidFill>
              <a:srgbClr val="000000"/>
            </a:solidFill>
            <a:miter lim="800000"/>
            <a:headEnd/>
            <a:tailEnd/>
          </a:ln>
        </p:spPr>
        <p:txBody>
          <a:bodyPr/>
          <a:lstStyle/>
          <a:p>
            <a:endParaRPr lang="fr-FR"/>
          </a:p>
        </p:txBody>
      </p:sp>
      <p:sp>
        <p:nvSpPr>
          <p:cNvPr id="106506" name="AutoShape 23"/>
          <p:cNvSpPr>
            <a:spLocks noChangeArrowheads="1"/>
          </p:cNvSpPr>
          <p:nvPr/>
        </p:nvSpPr>
        <p:spPr bwMode="auto">
          <a:xfrm>
            <a:off x="1003300" y="2065338"/>
            <a:ext cx="452438" cy="300037"/>
          </a:xfrm>
          <a:prstGeom prst="rightArrow">
            <a:avLst>
              <a:gd name="adj1" fmla="val 50000"/>
              <a:gd name="adj2" fmla="val 37699"/>
            </a:avLst>
          </a:prstGeom>
          <a:solidFill>
            <a:srgbClr val="C0C0C0"/>
          </a:solidFill>
          <a:ln w="9525">
            <a:solidFill>
              <a:srgbClr val="000000"/>
            </a:solidFill>
            <a:miter lim="800000"/>
            <a:headEnd/>
            <a:tailEnd/>
          </a:ln>
        </p:spPr>
        <p:txBody>
          <a:bodyPr/>
          <a:lstStyle/>
          <a:p>
            <a:endParaRPr lang="fr-FR"/>
          </a:p>
        </p:txBody>
      </p:sp>
      <p:sp>
        <p:nvSpPr>
          <p:cNvPr id="106507" name="AutoShape 24"/>
          <p:cNvSpPr>
            <a:spLocks noChangeArrowheads="1"/>
          </p:cNvSpPr>
          <p:nvPr/>
        </p:nvSpPr>
        <p:spPr bwMode="auto">
          <a:xfrm>
            <a:off x="7326313" y="1463675"/>
            <a:ext cx="1204912" cy="1654175"/>
          </a:xfrm>
          <a:prstGeom prst="roundRect">
            <a:avLst>
              <a:gd name="adj" fmla="val 16667"/>
            </a:avLst>
          </a:prstGeom>
          <a:solidFill>
            <a:srgbClr val="CCFFFF"/>
          </a:solidFill>
          <a:ln w="9525">
            <a:solidFill>
              <a:srgbClr val="000000"/>
            </a:solidFill>
            <a:round/>
            <a:headEnd/>
            <a:tailEnd/>
          </a:ln>
        </p:spPr>
        <p:txBody>
          <a:bodyPr lIns="84125" tIns="42062" rIns="84125" bIns="42062"/>
          <a:lstStyle/>
          <a:p>
            <a:pPr algn="ctr"/>
            <a:r>
              <a:rPr lang="fr-FR" sz="1600" b="1">
                <a:solidFill>
                  <a:srgbClr val="000000"/>
                </a:solidFill>
                <a:latin typeface="Times New Roman" pitchFamily="18" charset="0"/>
              </a:rPr>
              <a:t>Pulse</a:t>
            </a:r>
          </a:p>
          <a:p>
            <a:pPr algn="ctr"/>
            <a:endParaRPr lang="fr-FR" sz="1600" b="1">
              <a:solidFill>
                <a:srgbClr val="000000"/>
              </a:solidFill>
              <a:latin typeface="Times New Roman" pitchFamily="18" charset="0"/>
            </a:endParaRPr>
          </a:p>
          <a:p>
            <a:pPr algn="ctr"/>
            <a:r>
              <a:rPr lang="fr-FR" sz="1600" b="1">
                <a:solidFill>
                  <a:srgbClr val="000000"/>
                </a:solidFill>
                <a:latin typeface="Times New Roman" pitchFamily="18" charset="0"/>
              </a:rPr>
              <a:t> Shape</a:t>
            </a:r>
          </a:p>
          <a:p>
            <a:pPr algn="ctr"/>
            <a:endParaRPr lang="fr-FR" sz="1600" b="1">
              <a:solidFill>
                <a:srgbClr val="000000"/>
              </a:solidFill>
              <a:latin typeface="Times New Roman" pitchFamily="18" charset="0"/>
            </a:endParaRPr>
          </a:p>
          <a:p>
            <a:pPr algn="ctr"/>
            <a:r>
              <a:rPr lang="fr-FR" sz="1600" b="1">
                <a:solidFill>
                  <a:srgbClr val="000000"/>
                </a:solidFill>
                <a:latin typeface="Times New Roman" pitchFamily="18" charset="0"/>
              </a:rPr>
              <a:t> Analysis</a:t>
            </a:r>
          </a:p>
          <a:p>
            <a:endParaRPr lang="fr-FR" sz="1600"/>
          </a:p>
        </p:txBody>
      </p:sp>
      <p:sp>
        <p:nvSpPr>
          <p:cNvPr id="106508" name="AutoShape 25"/>
          <p:cNvSpPr>
            <a:spLocks noChangeArrowheads="1"/>
          </p:cNvSpPr>
          <p:nvPr/>
        </p:nvSpPr>
        <p:spPr bwMode="auto">
          <a:xfrm>
            <a:off x="1606550" y="1916113"/>
            <a:ext cx="1504950" cy="1050925"/>
          </a:xfrm>
          <a:prstGeom prst="roundRect">
            <a:avLst>
              <a:gd name="adj" fmla="val 16667"/>
            </a:avLst>
          </a:prstGeom>
          <a:solidFill>
            <a:srgbClr val="FFFFFF"/>
          </a:solidFill>
          <a:ln w="9525">
            <a:solidFill>
              <a:srgbClr val="000000"/>
            </a:solidFill>
            <a:round/>
            <a:headEnd/>
            <a:tailEnd/>
          </a:ln>
        </p:spPr>
        <p:txBody>
          <a:bodyPr lIns="84125" tIns="42062" rIns="84125" bIns="42062"/>
          <a:lstStyle/>
          <a:p>
            <a:pPr algn="ctr"/>
            <a:endParaRPr lang="fr-FR" sz="1800" b="1">
              <a:solidFill>
                <a:srgbClr val="000000"/>
              </a:solidFill>
              <a:latin typeface="Times New Roman" pitchFamily="18" charset="0"/>
            </a:endParaRPr>
          </a:p>
          <a:p>
            <a:pPr algn="ctr"/>
            <a:r>
              <a:rPr lang="fr-FR" sz="1600" b="1">
                <a:solidFill>
                  <a:srgbClr val="000000"/>
                </a:solidFill>
                <a:latin typeface="Times New Roman" pitchFamily="18" charset="0"/>
              </a:rPr>
              <a:t>Preamplifier</a:t>
            </a:r>
          </a:p>
          <a:p>
            <a:endParaRPr lang="fr-FR" sz="1800"/>
          </a:p>
        </p:txBody>
      </p:sp>
      <p:sp>
        <p:nvSpPr>
          <p:cNvPr id="106509" name="AutoShape 26"/>
          <p:cNvSpPr>
            <a:spLocks noChangeArrowheads="1"/>
          </p:cNvSpPr>
          <p:nvPr/>
        </p:nvSpPr>
        <p:spPr bwMode="auto">
          <a:xfrm>
            <a:off x="3563938" y="1916113"/>
            <a:ext cx="1203325" cy="1050925"/>
          </a:xfrm>
          <a:prstGeom prst="roundRect">
            <a:avLst>
              <a:gd name="adj" fmla="val 16667"/>
            </a:avLst>
          </a:prstGeom>
          <a:solidFill>
            <a:srgbClr val="FFFFFF"/>
          </a:solidFill>
          <a:ln w="9525">
            <a:solidFill>
              <a:srgbClr val="000000"/>
            </a:solidFill>
            <a:round/>
            <a:headEnd/>
            <a:tailEnd/>
          </a:ln>
        </p:spPr>
        <p:txBody>
          <a:bodyPr lIns="84125" tIns="42062" rIns="84125" bIns="42062"/>
          <a:lstStyle/>
          <a:p>
            <a:pPr algn="ctr"/>
            <a:endParaRPr lang="fr-FR" sz="1600" b="1">
              <a:solidFill>
                <a:srgbClr val="000000"/>
              </a:solidFill>
              <a:latin typeface="Times New Roman" pitchFamily="18" charset="0"/>
            </a:endParaRPr>
          </a:p>
          <a:p>
            <a:pPr algn="ctr"/>
            <a:r>
              <a:rPr lang="fr-FR" sz="1600" b="1">
                <a:solidFill>
                  <a:srgbClr val="000000"/>
                </a:solidFill>
                <a:latin typeface="Times New Roman" pitchFamily="18" charset="0"/>
              </a:rPr>
              <a:t>Digitizer</a:t>
            </a:r>
          </a:p>
          <a:p>
            <a:endParaRPr lang="fr-FR" sz="1600"/>
          </a:p>
        </p:txBody>
      </p:sp>
      <p:sp>
        <p:nvSpPr>
          <p:cNvPr id="106510" name="AutoShape 27"/>
          <p:cNvSpPr>
            <a:spLocks noChangeArrowheads="1"/>
          </p:cNvSpPr>
          <p:nvPr/>
        </p:nvSpPr>
        <p:spPr bwMode="auto">
          <a:xfrm>
            <a:off x="5218113" y="1916113"/>
            <a:ext cx="1657350" cy="1050925"/>
          </a:xfrm>
          <a:prstGeom prst="roundRect">
            <a:avLst>
              <a:gd name="adj" fmla="val 16667"/>
            </a:avLst>
          </a:prstGeom>
          <a:solidFill>
            <a:srgbClr val="FFFFFF"/>
          </a:solidFill>
          <a:ln w="9525">
            <a:solidFill>
              <a:srgbClr val="000000"/>
            </a:solidFill>
            <a:round/>
            <a:headEnd/>
            <a:tailEnd/>
          </a:ln>
        </p:spPr>
        <p:txBody>
          <a:bodyPr lIns="84125" tIns="42062" rIns="84125" bIns="42062"/>
          <a:lstStyle/>
          <a:p>
            <a:pPr algn="ctr"/>
            <a:endParaRPr lang="fr-FR" sz="1600" b="1">
              <a:solidFill>
                <a:srgbClr val="000000"/>
              </a:solidFill>
              <a:latin typeface="Times New Roman" pitchFamily="18" charset="0"/>
            </a:endParaRPr>
          </a:p>
          <a:p>
            <a:pPr algn="ctr"/>
            <a:r>
              <a:rPr lang="fr-FR" sz="1600" b="1">
                <a:solidFill>
                  <a:srgbClr val="000000"/>
                </a:solidFill>
                <a:latin typeface="Times New Roman" pitchFamily="18" charset="0"/>
              </a:rPr>
              <a:t>Preprocessing</a:t>
            </a:r>
          </a:p>
          <a:p>
            <a:endParaRPr lang="fr-FR" sz="1600"/>
          </a:p>
        </p:txBody>
      </p:sp>
      <p:sp>
        <p:nvSpPr>
          <p:cNvPr id="106511" name="Line 28"/>
          <p:cNvSpPr>
            <a:spLocks noChangeShapeType="1"/>
          </p:cNvSpPr>
          <p:nvPr/>
        </p:nvSpPr>
        <p:spPr bwMode="auto">
          <a:xfrm>
            <a:off x="3111500" y="2365375"/>
            <a:ext cx="45243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6512" name="Line 29"/>
          <p:cNvSpPr>
            <a:spLocks noChangeShapeType="1"/>
          </p:cNvSpPr>
          <p:nvPr/>
        </p:nvSpPr>
        <p:spPr bwMode="auto">
          <a:xfrm>
            <a:off x="4767263" y="2365375"/>
            <a:ext cx="4508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6513" name="Text Box 30"/>
          <p:cNvSpPr txBox="1">
            <a:spLocks noChangeArrowheads="1"/>
          </p:cNvSpPr>
          <p:nvPr/>
        </p:nvSpPr>
        <p:spPr bwMode="auto">
          <a:xfrm>
            <a:off x="852488" y="2439988"/>
            <a:ext cx="754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125" tIns="42062" rIns="84125" bIns="42062"/>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100" b="1" i="1">
                <a:solidFill>
                  <a:srgbClr val="000000"/>
                </a:solidFill>
                <a:latin typeface="Times New Roman" pitchFamily="18" charset="0"/>
              </a:rPr>
              <a:t>37</a:t>
            </a:r>
            <a:endParaRPr lang="fr-FR" sz="1800"/>
          </a:p>
        </p:txBody>
      </p:sp>
      <p:grpSp>
        <p:nvGrpSpPr>
          <p:cNvPr id="349248" name="Group 64"/>
          <p:cNvGrpSpPr>
            <a:grpSpLocks/>
          </p:cNvGrpSpPr>
          <p:nvPr/>
        </p:nvGrpSpPr>
        <p:grpSpPr bwMode="auto">
          <a:xfrm>
            <a:off x="4427538" y="3798888"/>
            <a:ext cx="4932362" cy="1935162"/>
            <a:chOff x="2789" y="2205"/>
            <a:chExt cx="3107" cy="1219"/>
          </a:xfrm>
        </p:grpSpPr>
        <p:sp>
          <p:nvSpPr>
            <p:cNvPr id="106520" name="Rectangle 58"/>
            <p:cNvSpPr>
              <a:spLocks noChangeArrowheads="1"/>
            </p:cNvSpPr>
            <p:nvPr/>
          </p:nvSpPr>
          <p:spPr bwMode="auto">
            <a:xfrm>
              <a:off x="2789" y="2205"/>
              <a:ext cx="2833"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algn="ctr" eaLnBrk="0" hangingPunct="0"/>
              <a:r>
                <a:rPr lang="fr-FR" sz="2000" b="1">
                  <a:cs typeface="Times New Roman" pitchFamily="18" charset="0"/>
                </a:rPr>
                <a:t>« Pulse Shape Analysis » (PSA) :</a:t>
              </a:r>
            </a:p>
            <a:p>
              <a:pPr algn="ctr" eaLnBrk="0" hangingPunct="0"/>
              <a:r>
                <a:rPr lang="fr-FR" sz="2000" b="1">
                  <a:cs typeface="Times New Roman" pitchFamily="18" charset="0"/>
                </a:rPr>
                <a:t> « Analyse de forme d’impulsion » </a:t>
              </a:r>
            </a:p>
          </p:txBody>
        </p:sp>
        <p:sp>
          <p:nvSpPr>
            <p:cNvPr id="106521" name="Rectangle 59"/>
            <p:cNvSpPr>
              <a:spLocks noChangeArrowheads="1"/>
            </p:cNvSpPr>
            <p:nvPr/>
          </p:nvSpPr>
          <p:spPr bwMode="auto">
            <a:xfrm>
              <a:off x="2880" y="2750"/>
              <a:ext cx="3016" cy="6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fr-FR" sz="1600"/>
                <a:t>Ce système détermine la position d’interaction</a:t>
              </a:r>
            </a:p>
            <a:p>
              <a:r>
                <a:rPr lang="fr-FR" sz="1600"/>
                <a:t>du gamma à partir d’une étude </a:t>
              </a:r>
            </a:p>
            <a:p>
              <a:r>
                <a:rPr lang="fr-FR" sz="1600"/>
                <a:t>sur la forme du temps de montée </a:t>
              </a:r>
            </a:p>
            <a:p>
              <a:r>
                <a:rPr lang="fr-FR" sz="1600"/>
                <a:t>des signaux venant du détecteur </a:t>
              </a:r>
            </a:p>
          </p:txBody>
        </p:sp>
      </p:grpSp>
      <p:grpSp>
        <p:nvGrpSpPr>
          <p:cNvPr id="349246" name="Group 62"/>
          <p:cNvGrpSpPr>
            <a:grpSpLocks/>
          </p:cNvGrpSpPr>
          <p:nvPr/>
        </p:nvGrpSpPr>
        <p:grpSpPr bwMode="auto">
          <a:xfrm>
            <a:off x="0" y="3503613"/>
            <a:ext cx="4322763" cy="2043112"/>
            <a:chOff x="0" y="2019"/>
            <a:chExt cx="2723" cy="1287"/>
          </a:xfrm>
        </p:grpSpPr>
        <p:sp>
          <p:nvSpPr>
            <p:cNvPr id="106518" name="Rectangle 60"/>
            <p:cNvSpPr>
              <a:spLocks noChangeArrowheads="1"/>
            </p:cNvSpPr>
            <p:nvPr/>
          </p:nvSpPr>
          <p:spPr bwMode="auto">
            <a:xfrm>
              <a:off x="0" y="2478"/>
              <a:ext cx="2723" cy="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eaLnBrk="0" hangingPunct="0"/>
              <a:r>
                <a:rPr lang="fr-FR" sz="1600"/>
                <a:t>l’enregistrement du front montant</a:t>
              </a:r>
            </a:p>
            <a:p>
              <a:pPr eaLnBrk="0" hangingPunct="0"/>
              <a:r>
                <a:rPr lang="fr-FR" sz="1600"/>
                <a:t> 		du signal de charge,</a:t>
              </a:r>
            </a:p>
            <a:p>
              <a:pPr eaLnBrk="0" hangingPunct="0"/>
              <a:r>
                <a:rPr lang="fr-FR" sz="1600"/>
                <a:t>l’énergie calculée sur ce signal et</a:t>
              </a:r>
            </a:p>
            <a:p>
              <a:pPr eaLnBrk="0" hangingPunct="0"/>
              <a:r>
                <a:rPr lang="fr-FR" sz="1600"/>
                <a:t>une étiquette  temporelle indiquant l’instant</a:t>
              </a:r>
            </a:p>
            <a:p>
              <a:pPr eaLnBrk="0" hangingPunct="0"/>
              <a:r>
                <a:rPr lang="fr-FR" sz="1600"/>
                <a:t> 		d’arrivée de l’évènement</a:t>
              </a:r>
            </a:p>
          </p:txBody>
        </p:sp>
        <p:sp>
          <p:nvSpPr>
            <p:cNvPr id="106519" name="Rectangle 61"/>
            <p:cNvSpPr>
              <a:spLocks noChangeArrowheads="1"/>
            </p:cNvSpPr>
            <p:nvPr/>
          </p:nvSpPr>
          <p:spPr bwMode="auto">
            <a:xfrm>
              <a:off x="294" y="2019"/>
              <a:ext cx="1635"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eaLnBrk="0" hangingPunct="0"/>
              <a:r>
                <a:rPr lang="fr-FR" sz="2000" b="1">
                  <a:cs typeface="Times New Roman" pitchFamily="18" charset="0"/>
                </a:rPr>
                <a:t>« Preprocessing » :</a:t>
              </a:r>
            </a:p>
            <a:p>
              <a:pPr eaLnBrk="0" hangingPunct="0"/>
              <a:r>
                <a:rPr lang="fr-FR" sz="2000" b="1">
                  <a:cs typeface="Times New Roman" pitchFamily="18" charset="0"/>
                </a:rPr>
                <a:t>« Pré-traitement »</a:t>
              </a:r>
            </a:p>
          </p:txBody>
        </p:sp>
      </p:grpSp>
      <p:sp>
        <p:nvSpPr>
          <p:cNvPr id="106516"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3D7D5E4F-BBB4-4B97-9324-96E8EFA4CEB7}" type="slidenum">
              <a:rPr lang="fr-FR" sz="1200">
                <a:solidFill>
                  <a:schemeClr val="tx1">
                    <a:lumMod val="50000"/>
                    <a:lumOff val="50000"/>
                  </a:schemeClr>
                </a:solidFill>
              </a:rPr>
              <a:pPr algn="r">
                <a:defRPr/>
              </a:pPr>
              <a:t>98</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49246"/>
                                        </p:tgtEl>
                                        <p:attrNameLst>
                                          <p:attrName>style.visibility</p:attrName>
                                        </p:attrNameLst>
                                      </p:cBhvr>
                                      <p:to>
                                        <p:strVal val="visible"/>
                                      </p:to>
                                    </p:set>
                                    <p:anim calcmode="lin" valueType="num">
                                      <p:cBhvr>
                                        <p:cTn id="7" dur="500" fill="hold"/>
                                        <p:tgtEl>
                                          <p:spTgt spid="349246"/>
                                        </p:tgtEl>
                                        <p:attrNameLst>
                                          <p:attrName>ppt_w</p:attrName>
                                        </p:attrNameLst>
                                      </p:cBhvr>
                                      <p:tavLst>
                                        <p:tav tm="0">
                                          <p:val>
                                            <p:fltVal val="0"/>
                                          </p:val>
                                        </p:tav>
                                        <p:tav tm="100000">
                                          <p:val>
                                            <p:strVal val="#ppt_w"/>
                                          </p:val>
                                        </p:tav>
                                      </p:tavLst>
                                    </p:anim>
                                    <p:anim calcmode="lin" valueType="num">
                                      <p:cBhvr>
                                        <p:cTn id="8" dur="500" fill="hold"/>
                                        <p:tgtEl>
                                          <p:spTgt spid="349246"/>
                                        </p:tgtEl>
                                        <p:attrNameLst>
                                          <p:attrName>ppt_h</p:attrName>
                                        </p:attrNameLst>
                                      </p:cBhvr>
                                      <p:tavLst>
                                        <p:tav tm="0">
                                          <p:val>
                                            <p:fltVal val="0"/>
                                          </p:val>
                                        </p:tav>
                                        <p:tav tm="100000">
                                          <p:val>
                                            <p:strVal val="#ppt_h"/>
                                          </p:val>
                                        </p:tav>
                                      </p:tavLst>
                                    </p:anim>
                                    <p:animEffect transition="in" filter="fade">
                                      <p:cBhvr>
                                        <p:cTn id="9" dur="500"/>
                                        <p:tgtEl>
                                          <p:spTgt spid="3492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49248"/>
                                        </p:tgtEl>
                                        <p:attrNameLst>
                                          <p:attrName>style.visibility</p:attrName>
                                        </p:attrNameLst>
                                      </p:cBhvr>
                                      <p:to>
                                        <p:strVal val="visible"/>
                                      </p:to>
                                    </p:set>
                                    <p:anim calcmode="lin" valueType="num">
                                      <p:cBhvr>
                                        <p:cTn id="14" dur="500" fill="hold"/>
                                        <p:tgtEl>
                                          <p:spTgt spid="349248"/>
                                        </p:tgtEl>
                                        <p:attrNameLst>
                                          <p:attrName>ppt_w</p:attrName>
                                        </p:attrNameLst>
                                      </p:cBhvr>
                                      <p:tavLst>
                                        <p:tav tm="0">
                                          <p:val>
                                            <p:fltVal val="0"/>
                                          </p:val>
                                        </p:tav>
                                        <p:tav tm="100000">
                                          <p:val>
                                            <p:strVal val="#ppt_w"/>
                                          </p:val>
                                        </p:tav>
                                      </p:tavLst>
                                    </p:anim>
                                    <p:anim calcmode="lin" valueType="num">
                                      <p:cBhvr>
                                        <p:cTn id="15" dur="500" fill="hold"/>
                                        <p:tgtEl>
                                          <p:spTgt spid="349248"/>
                                        </p:tgtEl>
                                        <p:attrNameLst>
                                          <p:attrName>ppt_h</p:attrName>
                                        </p:attrNameLst>
                                      </p:cBhvr>
                                      <p:tavLst>
                                        <p:tav tm="0">
                                          <p:val>
                                            <p:fltVal val="0"/>
                                          </p:val>
                                        </p:tav>
                                        <p:tav tm="100000">
                                          <p:val>
                                            <p:strVal val="#ppt_h"/>
                                          </p:val>
                                        </p:tav>
                                      </p:tavLst>
                                    </p:anim>
                                    <p:animEffect transition="in" filter="fade">
                                      <p:cBhvr>
                                        <p:cTn id="16" dur="500"/>
                                        <p:tgtEl>
                                          <p:spTgt spid="349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323850" y="333375"/>
            <a:ext cx="64595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DC6308"/>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2800" b="1">
                <a:solidFill>
                  <a:srgbClr val="DC6308"/>
                </a:solidFill>
              </a:rPr>
              <a:t>Préamplificateur de charges</a:t>
            </a:r>
            <a:r>
              <a:rPr lang="fr-FR" sz="2800" b="1">
                <a:solidFill>
                  <a:srgbClr val="DF8521"/>
                </a:solidFill>
              </a:rPr>
              <a:t> </a:t>
            </a:r>
          </a:p>
        </p:txBody>
      </p:sp>
      <p:pic>
        <p:nvPicPr>
          <p:cNvPr id="107523"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341438"/>
            <a:ext cx="4392612"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113" y="4581525"/>
            <a:ext cx="40338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1293813"/>
            <a:ext cx="2735263"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ext Box 35"/>
          <p:cNvSpPr txBox="1">
            <a:spLocks noChangeArrowheads="1"/>
          </p:cNvSpPr>
          <p:nvPr/>
        </p:nvSpPr>
        <p:spPr bwMode="auto">
          <a:xfrm>
            <a:off x="1692275" y="5157788"/>
            <a:ext cx="1314450" cy="67151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fr-FR" sz="1800" b="1">
                <a:solidFill>
                  <a:schemeClr val="bg1"/>
                </a:solidFill>
                <a:latin typeface="Arial" pitchFamily="34" charset="0"/>
              </a:rPr>
              <a:t>Carte PAC</a:t>
            </a:r>
          </a:p>
          <a:p>
            <a:pPr eaLnBrk="1" hangingPunct="1"/>
            <a:r>
              <a:rPr lang="fr-FR" sz="1000" b="1">
                <a:solidFill>
                  <a:schemeClr val="bg1"/>
                </a:solidFill>
                <a:latin typeface="Arial" pitchFamily="34" charset="0"/>
              </a:rPr>
              <a:t>Vue de dessus</a:t>
            </a:r>
          </a:p>
          <a:p>
            <a:pPr eaLnBrk="1" hangingPunct="1"/>
            <a:r>
              <a:rPr lang="fr-FR" sz="1000" b="1">
                <a:solidFill>
                  <a:schemeClr val="bg1"/>
                </a:solidFill>
                <a:latin typeface="Arial" pitchFamily="34" charset="0"/>
              </a:rPr>
              <a:t>Vue de dessous</a:t>
            </a:r>
          </a:p>
        </p:txBody>
      </p:sp>
      <p:sp>
        <p:nvSpPr>
          <p:cNvPr id="107527" name="Espace réservé du pied de page 10"/>
          <p:cNvSpPr txBox="1">
            <a:spLocks noGrp="1"/>
          </p:cNvSpPr>
          <p:nvPr/>
        </p:nvSpPr>
        <p:spPr bwMode="auto">
          <a:xfrm>
            <a:off x="0" y="638175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fr-FR" sz="1200" b="1">
                <a:solidFill>
                  <a:srgbClr val="DC6308"/>
                </a:solidFill>
              </a:rPr>
              <a:t>Cours n°3 – Mise en œuvre d’une chaine d’acquisition</a:t>
            </a:r>
          </a:p>
          <a:p>
            <a:pPr algn="ctr" eaLnBrk="1" hangingPunct="1"/>
            <a:r>
              <a:rPr lang="fr-FR" sz="1200">
                <a:solidFill>
                  <a:srgbClr val="7F7F7F"/>
                </a:solidFill>
              </a:rPr>
              <a:t>Laurent Leterrier - Ecole techniques de base des détecteurs</a:t>
            </a:r>
          </a:p>
        </p:txBody>
      </p:sp>
      <p:sp>
        <p:nvSpPr>
          <p:cNvPr id="6" name="Espace réservé du numéro de diapositive 9"/>
          <p:cNvSpPr txBox="1">
            <a:spLocks noGrp="1"/>
          </p:cNvSpPr>
          <p:nvPr/>
        </p:nvSpPr>
        <p:spPr>
          <a:xfrm>
            <a:off x="7924800" y="6356350"/>
            <a:ext cx="762000" cy="365125"/>
          </a:xfrm>
          <a:prstGeom prst="rect">
            <a:avLst/>
          </a:prstGeom>
          <a:noFill/>
        </p:spPr>
        <p:txBody>
          <a:bodyPr lIns="0" tIns="0" rIns="0" bIns="0" anchor="b"/>
          <a:lstStyle/>
          <a:p>
            <a:pPr algn="r">
              <a:defRPr/>
            </a:pPr>
            <a:fld id="{C6A52BC2-DCC2-4AFD-B1A9-80709AC37789}" type="slidenum">
              <a:rPr lang="fr-FR" sz="1200">
                <a:solidFill>
                  <a:schemeClr val="tx1">
                    <a:lumMod val="50000"/>
                    <a:lumOff val="50000"/>
                  </a:schemeClr>
                </a:solidFill>
              </a:rPr>
              <a:pPr algn="r">
                <a:defRPr/>
              </a:pPr>
              <a:t>99</a:t>
            </a:fld>
            <a:endParaRPr lang="fr-FR" sz="1200" dirty="0">
              <a:solidFill>
                <a:schemeClr val="tx1">
                  <a:lumMod val="50000"/>
                  <a:lumOff val="50000"/>
                </a:schemeClr>
              </a:solidFill>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0.7|0.8"/>
</p:tagLst>
</file>

<file path=ppt/tags/tag2.xml><?xml version="1.0" encoding="utf-8"?>
<p:tagLst xmlns:a="http://schemas.openxmlformats.org/drawingml/2006/main" xmlns:r="http://schemas.openxmlformats.org/officeDocument/2006/relationships" xmlns:p="http://schemas.openxmlformats.org/presentationml/2006/main">
  <p:tag name="TIMING" val="|0.1"/>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Conception personnalisée">
  <a:themeElements>
    <a:clrScheme name="12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4_Débit">
      <a:majorFont>
        <a:latin typeface=""/>
        <a:ea typeface=""/>
        <a:cs typeface=""/>
      </a:majorFont>
      <a:minorFont>
        <a:latin typeface=""/>
        <a:ea typeface=""/>
        <a:cs typeface=""/>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68341</TotalTime>
  <Words>8619</Words>
  <Application>Microsoft Office PowerPoint</Application>
  <PresentationFormat>Affichage à l'écran (4:3)</PresentationFormat>
  <Paragraphs>2510</Paragraphs>
  <Slides>109</Slides>
  <Notes>100</Notes>
  <HiddenSlides>0</HiddenSlides>
  <MMClips>0</MMClips>
  <ScaleCrop>false</ScaleCrop>
  <HeadingPairs>
    <vt:vector size="6" baseType="variant">
      <vt:variant>
        <vt:lpstr>Thème</vt:lpstr>
      </vt:variant>
      <vt:variant>
        <vt:i4>3</vt:i4>
      </vt:variant>
      <vt:variant>
        <vt:lpstr>Serveurs OLE incorporés</vt:lpstr>
      </vt:variant>
      <vt:variant>
        <vt:i4>7</vt:i4>
      </vt:variant>
      <vt:variant>
        <vt:lpstr>Titres des diapositives</vt:lpstr>
      </vt:variant>
      <vt:variant>
        <vt:i4>109</vt:i4>
      </vt:variant>
    </vt:vector>
  </HeadingPairs>
  <TitlesOfParts>
    <vt:vector size="119" baseType="lpstr">
      <vt:lpstr>Conception personnalisée</vt:lpstr>
      <vt:lpstr>12_Conception personnalisée</vt:lpstr>
      <vt:lpstr>4_Débit</vt:lpstr>
      <vt:lpstr>Equation</vt:lpstr>
      <vt:lpstr>Graphique</vt:lpstr>
      <vt:lpstr>Équation</vt:lpstr>
      <vt:lpstr>Feuille de calcul</vt:lpstr>
      <vt:lpstr>Photo Editor Photo</vt:lpstr>
      <vt:lpstr>Visio</vt:lpstr>
      <vt:lpstr>Image Photo Editor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Analyse de forme des signaux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détecteur LHCb</vt:lpstr>
      <vt:lpstr>Electronique Front-End 40MHz</vt:lpstr>
      <vt:lpstr>Ecal/Hcal ASIC layout and FEB prototype</vt:lpstr>
      <vt:lpstr>Présentation PowerPoint</vt:lpstr>
      <vt:lpstr>Présentation PowerPoint</vt:lpstr>
    </vt:vector>
  </TitlesOfParts>
  <Company>LPC Caen, ISMRA/IN2P3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VALLERAND</dc:creator>
  <cp:lastModifiedBy>DI CESARE Bertrand</cp:lastModifiedBy>
  <cp:revision>1624</cp:revision>
  <cp:lastPrinted>2013-04-05T15:09:32Z</cp:lastPrinted>
  <dcterms:created xsi:type="dcterms:W3CDTF">2005-01-10T13:56:17Z</dcterms:created>
  <dcterms:modified xsi:type="dcterms:W3CDTF">2013-04-18T07:31:13Z</dcterms:modified>
</cp:coreProperties>
</file>