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99" r:id="rId4"/>
    <p:sldId id="281" r:id="rId5"/>
    <p:sldId id="287" r:id="rId6"/>
    <p:sldId id="288" r:id="rId7"/>
    <p:sldId id="289" r:id="rId8"/>
    <p:sldId id="290" r:id="rId9"/>
    <p:sldId id="293" r:id="rId10"/>
    <p:sldId id="291" r:id="rId11"/>
    <p:sldId id="280" r:id="rId12"/>
    <p:sldId id="282" r:id="rId13"/>
    <p:sldId id="284" r:id="rId14"/>
    <p:sldId id="285" r:id="rId15"/>
    <p:sldId id="286" r:id="rId16"/>
    <p:sldId id="292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73" r:id="rId26"/>
    <p:sldId id="274" r:id="rId27"/>
    <p:sldId id="294" r:id="rId28"/>
    <p:sldId id="275" r:id="rId29"/>
    <p:sldId id="295" r:id="rId30"/>
    <p:sldId id="296" r:id="rId31"/>
    <p:sldId id="300" r:id="rId32"/>
    <p:sldId id="297" r:id="rId33"/>
    <p:sldId id="301" r:id="rId34"/>
    <p:sldId id="302" r:id="rId35"/>
    <p:sldId id="276" r:id="rId36"/>
    <p:sldId id="277" r:id="rId37"/>
    <p:sldId id="298" r:id="rId3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4" autoAdjust="0"/>
    <p:restoredTop sz="94640" autoAdjust="0"/>
  </p:normalViewPr>
  <p:slideViewPr>
    <p:cSldViewPr>
      <p:cViewPr varScale="1">
        <p:scale>
          <a:sx n="70" d="100"/>
          <a:sy n="70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A369FA-B5CB-44F7-8CB2-F9311DE06D18}" type="datetimeFigureOut">
              <a:rPr lang="fr-FR"/>
              <a:pPr>
                <a:defRPr/>
              </a:pPr>
              <a:t>13/10/2009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9663532-E105-4BFB-8ABE-CA1AC31E74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B340C-0789-46FD-A33D-CF1A42F28CC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B340C-0789-46FD-A33D-CF1A42F28CC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B340C-0789-46FD-A33D-CF1A42F28CC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B340C-0789-46FD-A33D-CF1A42F28CC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B340C-0789-46FD-A33D-CF1A42F28CC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B340C-0789-46FD-A33D-CF1A42F28CC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B340C-0789-46FD-A33D-CF1A42F28CC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63532-E105-4BFB-8ABE-CA1AC31E7421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remière dia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285992"/>
            <a:ext cx="8286808" cy="17145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5938" y="214290"/>
            <a:ext cx="7992000" cy="104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 rot="10800000" flipH="1">
            <a:off x="642938" y="6286500"/>
            <a:ext cx="7929562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642910" y="1500174"/>
            <a:ext cx="7992000" cy="4643451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15938" y="6356351"/>
            <a:ext cx="7992000" cy="28735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 userDrawn="1"/>
        </p:nvCxnSpPr>
        <p:spPr>
          <a:xfrm rot="10800000" flipH="1">
            <a:off x="642938" y="6286500"/>
            <a:ext cx="7929562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15938" y="6356351"/>
            <a:ext cx="7992000" cy="28735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6600" y="30480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596900" y="6218238"/>
            <a:ext cx="7316788" cy="2936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Journées VLSI, 3 juin 2008                                                     Jean-Claude Clémens, CPPM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197850" y="6245225"/>
            <a:ext cx="488950" cy="306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E1AD9A-9CA2-48C7-B630-B6F3CE2184F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100000">
              <a:srgbClr val="181CC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5" r:id="rId3"/>
    <p:sldLayoutId id="2147483656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in2p3.fr/contributionListDisplay.py?confId=400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indico.mppmu.mpg.de/indico/contributionListDisplay.py?confId=184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Electronique 3D</a:t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42910" y="4929198"/>
            <a:ext cx="3786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+mn-lt"/>
              </a:rPr>
              <a:t>Ecole de Microélectronique IN2P3</a:t>
            </a:r>
          </a:p>
          <a:p>
            <a:r>
              <a:rPr lang="fr-FR" dirty="0" smtClean="0">
                <a:solidFill>
                  <a:schemeClr val="bg1"/>
                </a:solidFill>
                <a:latin typeface="+mn-lt"/>
              </a:rPr>
              <a:t>La </a:t>
            </a:r>
            <a:r>
              <a:rPr lang="fr-FR" dirty="0" err="1" smtClean="0">
                <a:solidFill>
                  <a:schemeClr val="bg1"/>
                </a:solidFill>
                <a:latin typeface="+mn-lt"/>
              </a:rPr>
              <a:t>Londe</a:t>
            </a:r>
            <a:r>
              <a:rPr lang="fr-FR" dirty="0" smtClean="0">
                <a:solidFill>
                  <a:schemeClr val="bg1"/>
                </a:solidFill>
                <a:latin typeface="+mn-lt"/>
              </a:rPr>
              <a:t> les Maures,  octobre 2009</a:t>
            </a:r>
          </a:p>
          <a:p>
            <a:r>
              <a:rPr lang="fr-FR" dirty="0" smtClean="0">
                <a:solidFill>
                  <a:schemeClr val="bg1"/>
                </a:solidFill>
                <a:latin typeface="+mn-lt"/>
              </a:rPr>
              <a:t>Jean-Claude Clémens </a:t>
            </a:r>
          </a:p>
          <a:p>
            <a:r>
              <a:rPr lang="fr-FR" dirty="0" smtClean="0">
                <a:solidFill>
                  <a:schemeClr val="bg1"/>
                </a:solidFill>
                <a:latin typeface="+mn-lt"/>
              </a:rPr>
              <a:t>clemens@cppm.in2p3.fr</a:t>
            </a:r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21827" y="1035827"/>
            <a:ext cx="68580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Bases techniques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Pour faire du 3D (TSV) il faut savoir faire :</a:t>
            </a:r>
          </a:p>
          <a:p>
            <a:pPr lvl="1"/>
            <a:r>
              <a:rPr lang="fr-FR" dirty="0" smtClean="0"/>
              <a:t>Des connexions verticales entre les circuits</a:t>
            </a:r>
          </a:p>
          <a:p>
            <a:pPr lvl="2"/>
            <a:r>
              <a:rPr lang="fr-FR" dirty="0" err="1" smtClean="0"/>
              <a:t>Bump</a:t>
            </a:r>
            <a:r>
              <a:rPr lang="fr-FR" dirty="0" smtClean="0"/>
              <a:t>- </a:t>
            </a:r>
            <a:r>
              <a:rPr lang="fr-FR" dirty="0" err="1" smtClean="0"/>
              <a:t>bonding</a:t>
            </a:r>
            <a:endParaRPr lang="fr-FR" dirty="0" smtClean="0"/>
          </a:p>
          <a:p>
            <a:pPr lvl="2"/>
            <a:r>
              <a:rPr lang="fr-FR" dirty="0" smtClean="0"/>
              <a:t>SLID</a:t>
            </a:r>
          </a:p>
          <a:p>
            <a:pPr lvl="2"/>
            <a:r>
              <a:rPr lang="fr-FR" dirty="0" smtClean="0"/>
              <a:t>Direct Copper </a:t>
            </a:r>
            <a:r>
              <a:rPr lang="fr-FR" dirty="0" err="1" smtClean="0"/>
              <a:t>bonding</a:t>
            </a:r>
            <a:r>
              <a:rPr lang="fr-FR" dirty="0" smtClean="0"/>
              <a:t>, SiO</a:t>
            </a:r>
            <a:r>
              <a:rPr lang="fr-FR" baseline="-25000" dirty="0" smtClean="0"/>
              <a:t>2 </a:t>
            </a:r>
            <a:r>
              <a:rPr lang="fr-FR" dirty="0" err="1" smtClean="0"/>
              <a:t>bonding</a:t>
            </a:r>
            <a:r>
              <a:rPr lang="fr-FR" dirty="0" smtClean="0"/>
              <a:t> , …..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Des trous métallisés dans les chips (</a:t>
            </a:r>
            <a:r>
              <a:rPr lang="fr-FR" dirty="0" err="1" smtClean="0"/>
              <a:t>Through</a:t>
            </a:r>
            <a:r>
              <a:rPr lang="fr-FR" dirty="0" smtClean="0"/>
              <a:t> </a:t>
            </a:r>
            <a:r>
              <a:rPr lang="fr-FR" dirty="0" err="1" smtClean="0"/>
              <a:t>Silicon</a:t>
            </a:r>
            <a:r>
              <a:rPr lang="fr-FR" dirty="0" smtClean="0"/>
              <a:t> </a:t>
            </a:r>
            <a:r>
              <a:rPr lang="fr-FR" dirty="0" err="1" smtClean="0"/>
              <a:t>Vias</a:t>
            </a:r>
            <a:r>
              <a:rPr lang="fr-FR" dirty="0" smtClean="0"/>
              <a:t>)</a:t>
            </a:r>
          </a:p>
          <a:p>
            <a:pPr lvl="1"/>
            <a:endParaRPr lang="fr-FR" dirty="0" smtClean="0"/>
          </a:p>
          <a:p>
            <a:pPr lvl="1">
              <a:buNone/>
            </a:pPr>
            <a:r>
              <a:rPr lang="fr-FR" dirty="0" smtClean="0"/>
              <a:t> 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bases techniques : Connexions entre circuits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err="1" smtClean="0"/>
              <a:t>Bump</a:t>
            </a:r>
            <a:r>
              <a:rPr lang="fr-FR" dirty="0" smtClean="0"/>
              <a:t>-</a:t>
            </a:r>
            <a:r>
              <a:rPr lang="fr-FR" dirty="0" err="1" smtClean="0"/>
              <a:t>bonding</a:t>
            </a:r>
            <a:r>
              <a:rPr lang="fr-FR" dirty="0" smtClean="0"/>
              <a:t> 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Méthode bien au point , pas de l’ordre de 30 µm (10 µm?)</a:t>
            </a:r>
          </a:p>
          <a:p>
            <a:pPr lvl="1"/>
            <a:r>
              <a:rPr lang="fr-FR" dirty="0" smtClean="0"/>
              <a:t>Plusieurs fournisseurs (AMS, VTT,  IZM, LETI, IMEC)</a:t>
            </a:r>
          </a:p>
          <a:p>
            <a:pPr lvl="1"/>
            <a:r>
              <a:rPr lang="fr-FR" dirty="0" smtClean="0"/>
              <a:t>2 couches uniquement</a:t>
            </a:r>
          </a:p>
          <a:p>
            <a:pPr lvl="1"/>
            <a:r>
              <a:rPr lang="fr-FR" dirty="0" smtClean="0"/>
              <a:t>Utilisé pour tous les détecteurs de type pixels hybrides (ATLAS,CMS,..)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1500166" y="3857628"/>
            <a:ext cx="2857520" cy="2522355"/>
            <a:chOff x="1428728" y="3643314"/>
            <a:chExt cx="2857520" cy="252235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728" y="3643314"/>
              <a:ext cx="2857520" cy="2267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2857488" y="5857892"/>
              <a:ext cx="140775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smtClean="0">
                  <a:solidFill>
                    <a:schemeClr val="bg1"/>
                  </a:solidFill>
                </a:rPr>
                <a:t> </a:t>
              </a:r>
              <a:r>
                <a:rPr lang="fr-FR" sz="1400" i="1" dirty="0" smtClean="0">
                  <a:solidFill>
                    <a:schemeClr val="bg1"/>
                  </a:solidFill>
                </a:rPr>
                <a:t>(Source </a:t>
              </a:r>
              <a:r>
                <a:rPr lang="fr-FR" sz="1400" i="1" dirty="0" err="1" smtClean="0">
                  <a:solidFill>
                    <a:schemeClr val="bg1"/>
                  </a:solidFill>
                </a:rPr>
                <a:t>Imec</a:t>
              </a:r>
              <a:r>
                <a:rPr lang="fr-FR" sz="1400" i="1" dirty="0" smtClean="0">
                  <a:solidFill>
                    <a:schemeClr val="bg1"/>
                  </a:solidFill>
                </a:rPr>
                <a:t> )</a:t>
              </a:r>
              <a:endParaRPr lang="fr-FR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bases techniques : Connexions entre circuits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SLID : ( </a:t>
            </a:r>
            <a:r>
              <a:rPr lang="fr-FR" dirty="0" err="1" smtClean="0"/>
              <a:t>solid</a:t>
            </a:r>
            <a:r>
              <a:rPr lang="fr-FR" dirty="0" smtClean="0"/>
              <a:t>/</a:t>
            </a:r>
            <a:r>
              <a:rPr lang="fr-FR" dirty="0" err="1" smtClean="0"/>
              <a:t>liquid</a:t>
            </a:r>
            <a:r>
              <a:rPr lang="fr-FR" dirty="0" smtClean="0"/>
              <a:t> </a:t>
            </a:r>
            <a:r>
              <a:rPr lang="fr-FR" dirty="0" err="1" smtClean="0"/>
              <a:t>interdiffusion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1"/>
            <a:r>
              <a:rPr lang="fr-FR" dirty="0" smtClean="0"/>
              <a:t>Pas de l’ordre de 10 µm ( limité par la précision de l’aligneur)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285992"/>
            <a:ext cx="685967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5929322" y="507207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               </a:t>
            </a:r>
            <a:r>
              <a:rPr lang="fr-FR" sz="1200" i="1" dirty="0" smtClean="0">
                <a:solidFill>
                  <a:schemeClr val="bg1"/>
                </a:solidFill>
              </a:rPr>
              <a:t>(Source IZM )</a:t>
            </a:r>
            <a:endParaRPr lang="fr-FR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bases techniques : Trous métallisés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Formation des trous à travers le wafer </a:t>
            </a:r>
          </a:p>
          <a:p>
            <a:pPr lvl="1"/>
            <a:r>
              <a:rPr lang="fr-FR" dirty="0" smtClean="0"/>
              <a:t>Laser ou  DRIE (</a:t>
            </a:r>
            <a:r>
              <a:rPr lang="fr-FR" dirty="0" err="1" smtClean="0"/>
              <a:t>deep</a:t>
            </a:r>
            <a:r>
              <a:rPr lang="fr-FR" dirty="0" smtClean="0"/>
              <a:t> </a:t>
            </a:r>
            <a:r>
              <a:rPr lang="fr-FR" dirty="0" err="1" smtClean="0"/>
              <a:t>reactive</a:t>
            </a:r>
            <a:r>
              <a:rPr lang="fr-FR" dirty="0" smtClean="0"/>
              <a:t> ion </a:t>
            </a:r>
            <a:r>
              <a:rPr lang="fr-FR" dirty="0" err="1" smtClean="0"/>
              <a:t>etching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Trous les plus réguliers possibles , facteur de forme, coût </a:t>
            </a:r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071810"/>
            <a:ext cx="744886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357950" y="5572140"/>
            <a:ext cx="1327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i="1" dirty="0" smtClean="0">
                <a:solidFill>
                  <a:schemeClr val="bg1"/>
                </a:solidFill>
              </a:rPr>
              <a:t>(Source IZM )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bases techniques : Amincissement des wafers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Nécessité due au facteur de forme des trous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Amincissement mécanique puis </a:t>
            </a:r>
          </a:p>
          <a:p>
            <a:pPr lvl="1">
              <a:buNone/>
            </a:pPr>
            <a:r>
              <a:rPr lang="fr-FR" dirty="0" smtClean="0"/>
              <a:t>chimique</a:t>
            </a:r>
          </a:p>
          <a:p>
            <a:pPr lvl="1"/>
            <a:r>
              <a:rPr lang="fr-FR" dirty="0" smtClean="0"/>
              <a:t> Jusqu’à une dizaine de µm (et moins)</a:t>
            </a:r>
          </a:p>
          <a:p>
            <a:pPr lvl="1"/>
            <a:r>
              <a:rPr lang="fr-FR" dirty="0" smtClean="0"/>
              <a:t>Nécessité de «  wafers » de transport</a:t>
            </a:r>
          </a:p>
          <a:p>
            <a:pPr lvl="1"/>
            <a:r>
              <a:rPr lang="fr-FR" dirty="0" smtClean="0"/>
              <a:t> Techniques de </a:t>
            </a:r>
            <a:r>
              <a:rPr lang="fr-FR" dirty="0" err="1" smtClean="0"/>
              <a:t>bonding</a:t>
            </a:r>
            <a:r>
              <a:rPr lang="fr-FR" dirty="0" smtClean="0"/>
              <a:t>-</a:t>
            </a:r>
            <a:r>
              <a:rPr lang="fr-FR" dirty="0" err="1" smtClean="0"/>
              <a:t>debonding</a:t>
            </a:r>
            <a:r>
              <a:rPr lang="fr-FR" dirty="0" smtClean="0"/>
              <a:t> </a:t>
            </a:r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285992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bases techniques : Métallisation des trous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fr-FR" dirty="0" smtClean="0"/>
              <a:t>Après isolation des parois  pour le CMOS</a:t>
            </a:r>
          </a:p>
          <a:p>
            <a:pPr lvl="1"/>
            <a:r>
              <a:rPr lang="fr-FR" dirty="0" smtClean="0"/>
              <a:t> Cu ou W</a:t>
            </a:r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571744"/>
            <a:ext cx="6715172" cy="252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858016" y="5286388"/>
            <a:ext cx="1327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i="1" dirty="0" smtClean="0">
                <a:solidFill>
                  <a:schemeClr val="bg1"/>
                </a:solidFill>
              </a:rPr>
              <a:t>(Source IZM )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Définir la succession des opérations 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3 grands choix à définir 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« Back to face » ou  « Face to face »</a:t>
            </a:r>
          </a:p>
          <a:p>
            <a:pPr lvl="1"/>
            <a:r>
              <a:rPr lang="fr-FR" dirty="0" smtClean="0"/>
              <a:t>« Chip to wafer » ou « wafer to wafer »</a:t>
            </a:r>
          </a:p>
          <a:p>
            <a:pPr lvl="1"/>
            <a:r>
              <a:rPr lang="fr-FR" dirty="0" smtClean="0"/>
              <a:t>« </a:t>
            </a:r>
            <a:r>
              <a:rPr lang="fr-FR" dirty="0" err="1" smtClean="0"/>
              <a:t>Vias</a:t>
            </a:r>
            <a:r>
              <a:rPr lang="fr-FR" dirty="0" smtClean="0"/>
              <a:t> first » ou « </a:t>
            </a:r>
            <a:r>
              <a:rPr lang="fr-FR" dirty="0" err="1" smtClean="0"/>
              <a:t>vias</a:t>
            </a:r>
            <a:r>
              <a:rPr lang="fr-FR" dirty="0" smtClean="0"/>
              <a:t> last »</a:t>
            </a:r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285720" y="1928802"/>
            <a:ext cx="8328025" cy="2530475"/>
            <a:chOff x="384" y="889"/>
            <a:chExt cx="5246" cy="1594"/>
          </a:xfrm>
        </p:grpSpPr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3010" y="889"/>
              <a:ext cx="2620" cy="15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b="1"/>
                <a:t>Face to face :</a:t>
              </a:r>
            </a:p>
            <a:p>
              <a:pPr algn="l">
                <a:buFontTx/>
                <a:buChar char="-"/>
              </a:pPr>
              <a:r>
                <a:rPr lang="fr-FR">
                  <a:solidFill>
                    <a:schemeClr val="folHlink"/>
                  </a:solidFill>
                </a:rPr>
                <a:t>Ne nécessite pas de « support intermédiaire </a:t>
              </a:r>
            </a:p>
            <a:p>
              <a:pPr algn="l">
                <a:buFontTx/>
                <a:buChar char="-"/>
              </a:pPr>
              <a:endParaRPr lang="fr-FR">
                <a:solidFill>
                  <a:schemeClr val="folHlink"/>
                </a:solidFill>
              </a:endParaRPr>
            </a:p>
            <a:p>
              <a:r>
                <a:rPr lang="fr-FR" b="1"/>
                <a:t>Back to face :</a:t>
              </a:r>
            </a:p>
            <a:p>
              <a:pPr algn="l">
                <a:buFontTx/>
                <a:buChar char="-"/>
              </a:pPr>
              <a:r>
                <a:rPr lang="fr-FR">
                  <a:solidFill>
                    <a:schemeClr val="folHlink"/>
                  </a:solidFill>
                </a:rPr>
                <a:t>Nécessite un support intermédiaire pour le wafer aminci</a:t>
              </a:r>
            </a:p>
            <a:p>
              <a:pPr algn="l"/>
              <a:endParaRPr lang="fr-FR">
                <a:solidFill>
                  <a:schemeClr val="folHlink"/>
                </a:solidFill>
              </a:endParaRPr>
            </a:p>
          </p:txBody>
        </p:sp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384" y="1139"/>
              <a:ext cx="1216" cy="113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684" y="1518"/>
              <a:ext cx="732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>
                  <a:solidFill>
                    <a:srgbClr val="000000"/>
                  </a:solidFill>
                </a:rPr>
                <a:t>Coté électronique 1</a:t>
              </a:r>
            </a:p>
          </p:txBody>
        </p:sp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1714" y="1149"/>
              <a:ext cx="1216" cy="1139"/>
            </a:xfrm>
            <a:prstGeom prst="ellipse">
              <a:avLst/>
            </a:prstGeom>
            <a:solidFill>
              <a:srgbClr val="FF66CC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1954" y="1480"/>
              <a:ext cx="732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>
                  <a:solidFill>
                    <a:srgbClr val="000000"/>
                  </a:solidFill>
                </a:rPr>
                <a:t>Coté électronique 2</a:t>
              </a: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714348" y="1857364"/>
            <a:ext cx="7986712" cy="4383088"/>
            <a:chOff x="599" y="878"/>
            <a:chExt cx="5031" cy="2761"/>
          </a:xfrm>
        </p:grpSpPr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9" y="878"/>
              <a:ext cx="2443" cy="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010" y="889"/>
              <a:ext cx="2620" cy="19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b="1"/>
                <a:t>Wafer sur wafer :</a:t>
              </a:r>
            </a:p>
            <a:p>
              <a:pPr algn="l">
                <a:buFontTx/>
                <a:buChar char="-"/>
              </a:pPr>
              <a:r>
                <a:rPr lang="fr-FR">
                  <a:solidFill>
                    <a:schemeClr val="folHlink"/>
                  </a:solidFill>
                </a:rPr>
                <a:t>Placement aisé </a:t>
              </a:r>
              <a:r>
                <a:rPr lang="fr-FR">
                  <a:solidFill>
                    <a:srgbClr val="FF0000"/>
                  </a:solidFill>
                </a:rPr>
                <a:t>mais</a:t>
              </a:r>
            </a:p>
            <a:p>
              <a:pPr algn="l">
                <a:buFontTx/>
                <a:buChar char="-"/>
              </a:pPr>
              <a:r>
                <a:rPr lang="fr-FR">
                  <a:solidFill>
                    <a:schemeClr val="folHlink"/>
                  </a:solidFill>
                </a:rPr>
                <a:t>Circuits de taille identique</a:t>
              </a:r>
            </a:p>
            <a:p>
              <a:pPr algn="l">
                <a:buFontTx/>
                <a:buChar char="-"/>
              </a:pPr>
              <a:r>
                <a:rPr lang="fr-FR">
                  <a:solidFill>
                    <a:schemeClr val="folHlink"/>
                  </a:solidFill>
                </a:rPr>
                <a:t>Rendement = R1* R2 </a:t>
              </a:r>
            </a:p>
            <a:p>
              <a:pPr algn="l">
                <a:buFontTx/>
                <a:buChar char="-"/>
              </a:pPr>
              <a:endParaRPr lang="fr-FR">
                <a:solidFill>
                  <a:schemeClr val="folHlink"/>
                </a:solidFill>
              </a:endParaRPr>
            </a:p>
            <a:p>
              <a:r>
                <a:rPr lang="fr-FR" b="1"/>
                <a:t>Chip sur wafer :</a:t>
              </a:r>
            </a:p>
            <a:p>
              <a:pPr algn="l">
                <a:buFontTx/>
                <a:buChar char="-"/>
              </a:pPr>
              <a:r>
                <a:rPr lang="fr-FR">
                  <a:solidFill>
                    <a:schemeClr val="folHlink"/>
                  </a:solidFill>
                </a:rPr>
                <a:t>Rendement bien meilleur </a:t>
              </a:r>
              <a:r>
                <a:rPr lang="fr-FR">
                  <a:solidFill>
                    <a:srgbClr val="FF0000"/>
                  </a:solidFill>
                </a:rPr>
                <a:t>mais</a:t>
              </a:r>
            </a:p>
            <a:p>
              <a:pPr algn="l">
                <a:buFontTx/>
                <a:buChar char="-"/>
              </a:pPr>
              <a:r>
                <a:rPr lang="fr-FR">
                  <a:solidFill>
                    <a:schemeClr val="folHlink"/>
                  </a:solidFill>
                </a:rPr>
                <a:t>Positionnement beaucoup plus long et compliqué  </a:t>
              </a:r>
            </a:p>
            <a:p>
              <a:pPr algn="l"/>
              <a:endParaRPr lang="fr-FR">
                <a:solidFill>
                  <a:schemeClr val="folHlink"/>
                </a:solidFill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428596" y="1357298"/>
            <a:ext cx="8369300" cy="4951695"/>
            <a:chOff x="-9286972" y="642918"/>
            <a:chExt cx="8369300" cy="4951695"/>
          </a:xfrm>
        </p:grpSpPr>
        <p:pic>
          <p:nvPicPr>
            <p:cNvPr id="20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8929782" y="4286256"/>
              <a:ext cx="4343400" cy="130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-9286972" y="642918"/>
              <a:ext cx="8369300" cy="35067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b="1" dirty="0" err="1"/>
                <a:t>Vias</a:t>
              </a:r>
              <a:r>
                <a:rPr lang="fr-FR" sz="1600" b="1" dirty="0"/>
                <a:t> last : Les wafers sont terminés</a:t>
              </a:r>
              <a:r>
                <a:rPr lang="fr-FR" dirty="0"/>
                <a:t> </a:t>
              </a:r>
              <a:r>
                <a:rPr lang="fr-FR" sz="1600" b="1" dirty="0"/>
                <a:t>avant la formation des </a:t>
              </a:r>
              <a:r>
                <a:rPr lang="fr-FR" sz="1600" b="1" dirty="0" err="1"/>
                <a:t>vias</a:t>
              </a:r>
              <a:endParaRPr lang="fr-FR" sz="1600" b="1" dirty="0"/>
            </a:p>
            <a:p>
              <a:pPr>
                <a:spcBef>
                  <a:spcPct val="50000"/>
                </a:spcBef>
              </a:pPr>
              <a:endParaRPr lang="fr-FR" dirty="0"/>
            </a:p>
            <a:p>
              <a:pPr>
                <a:spcBef>
                  <a:spcPct val="50000"/>
                </a:spcBef>
              </a:pPr>
              <a:endParaRPr lang="fr-FR" dirty="0"/>
            </a:p>
            <a:p>
              <a:pPr>
                <a:spcBef>
                  <a:spcPct val="50000"/>
                </a:spcBef>
              </a:pPr>
              <a:endParaRPr lang="fr-FR" dirty="0"/>
            </a:p>
            <a:p>
              <a:pPr>
                <a:spcBef>
                  <a:spcPct val="50000"/>
                </a:spcBef>
              </a:pPr>
              <a:endParaRPr lang="fr-FR" dirty="0"/>
            </a:p>
            <a:p>
              <a:pPr>
                <a:spcBef>
                  <a:spcPct val="50000"/>
                </a:spcBef>
              </a:pPr>
              <a:endParaRPr lang="fr-FR" dirty="0"/>
            </a:p>
            <a:p>
              <a:pPr>
                <a:spcBef>
                  <a:spcPct val="50000"/>
                </a:spcBef>
              </a:pPr>
              <a:endParaRPr lang="fr-FR" dirty="0"/>
            </a:p>
            <a:p>
              <a:pPr>
                <a:spcBef>
                  <a:spcPct val="50000"/>
                </a:spcBef>
              </a:pPr>
              <a:r>
                <a:rPr lang="fr-FR" sz="1600" b="1" dirty="0" err="1"/>
                <a:t>Vias</a:t>
              </a:r>
              <a:r>
                <a:rPr lang="fr-FR" sz="1600" b="1" dirty="0"/>
                <a:t> first : les </a:t>
              </a:r>
              <a:r>
                <a:rPr lang="fr-FR" sz="1600" b="1" dirty="0" err="1"/>
                <a:t>vias</a:t>
              </a:r>
              <a:r>
                <a:rPr lang="fr-FR" sz="1600" b="1" dirty="0"/>
                <a:t> sont formés soit au tout début, soit après le FEOL</a:t>
              </a:r>
              <a:endParaRPr lang="fr-FR" b="1" dirty="0"/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-3643370" y="1571612"/>
              <a:ext cx="2476500" cy="19002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fr-FR" sz="1400" dirty="0">
                  <a:solidFill>
                    <a:schemeClr val="folHlink"/>
                  </a:solidFill>
                </a:rPr>
                <a:t>Possibilité de mélanger plusieurs technos, réalisable quelque soit le fondeur </a:t>
              </a:r>
              <a:r>
                <a:rPr lang="fr-FR" sz="1400" dirty="0">
                  <a:solidFill>
                    <a:srgbClr val="FF0000"/>
                  </a:solidFill>
                </a:rPr>
                <a:t>mais</a:t>
              </a:r>
              <a:r>
                <a:rPr lang="fr-FR" sz="1400" dirty="0">
                  <a:solidFill>
                    <a:schemeClr val="folHlink"/>
                  </a:solidFill>
                </a:rPr>
                <a:t> les </a:t>
              </a:r>
              <a:r>
                <a:rPr lang="fr-FR" sz="1400" dirty="0" err="1">
                  <a:solidFill>
                    <a:schemeClr val="folHlink"/>
                  </a:solidFill>
                </a:rPr>
                <a:t>vias</a:t>
              </a:r>
              <a:r>
                <a:rPr lang="fr-FR" sz="1400" dirty="0">
                  <a:solidFill>
                    <a:schemeClr val="folHlink"/>
                  </a:solidFill>
                </a:rPr>
                <a:t> doivent être « loin » des différents métaux préexistants donc prennent de la place</a:t>
              </a:r>
            </a:p>
            <a:p>
              <a:pPr>
                <a:spcBef>
                  <a:spcPct val="50000"/>
                </a:spcBef>
              </a:pPr>
              <a:endParaRPr lang="fr-FR" sz="1400" dirty="0">
                <a:solidFill>
                  <a:schemeClr val="folHlink"/>
                </a:solidFill>
              </a:endParaRPr>
            </a:p>
          </p:txBody>
        </p:sp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-4606979" y="4281237"/>
              <a:ext cx="2714644" cy="13133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fr-FR" sz="1400" dirty="0">
                  <a:solidFill>
                    <a:schemeClr val="folHlink"/>
                  </a:solidFill>
                </a:rPr>
                <a:t>Les </a:t>
              </a:r>
              <a:r>
                <a:rPr lang="fr-FR" sz="1400" dirty="0" err="1">
                  <a:solidFill>
                    <a:schemeClr val="folHlink"/>
                  </a:solidFill>
                </a:rPr>
                <a:t>vias</a:t>
              </a:r>
              <a:r>
                <a:rPr lang="fr-FR" sz="1400" dirty="0">
                  <a:solidFill>
                    <a:schemeClr val="folHlink"/>
                  </a:solidFill>
                </a:rPr>
                <a:t> peuvent être très petits </a:t>
              </a:r>
              <a:r>
                <a:rPr lang="fr-FR" sz="1400" dirty="0">
                  <a:solidFill>
                    <a:srgbClr val="FF0000"/>
                  </a:solidFill>
                </a:rPr>
                <a:t>mais</a:t>
              </a:r>
              <a:r>
                <a:rPr lang="fr-FR" sz="1400" dirty="0">
                  <a:solidFill>
                    <a:schemeClr val="folHlink"/>
                  </a:solidFill>
                </a:rPr>
                <a:t> nécessite une collaboration fondeur- fabricant de </a:t>
              </a:r>
              <a:r>
                <a:rPr lang="fr-FR" sz="1400" dirty="0" err="1">
                  <a:solidFill>
                    <a:schemeClr val="folHlink"/>
                  </a:solidFill>
                </a:rPr>
                <a:t>vias</a:t>
              </a:r>
              <a:r>
                <a:rPr lang="fr-FR" sz="1400" dirty="0">
                  <a:solidFill>
                    <a:schemeClr val="folHlink"/>
                  </a:solidFill>
                </a:rPr>
                <a:t>. </a:t>
              </a:r>
            </a:p>
            <a:p>
              <a:pPr>
                <a:spcBef>
                  <a:spcPct val="50000"/>
                </a:spcBef>
              </a:pPr>
              <a:endParaRPr lang="fr-FR" sz="1400" dirty="0">
                <a:solidFill>
                  <a:schemeClr val="folHlink"/>
                </a:solidFill>
              </a:endParaRPr>
            </a:p>
          </p:txBody>
        </p:sp>
        <p:pic>
          <p:nvPicPr>
            <p:cNvPr id="24" name="Picture 2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8064598" y="1252518"/>
              <a:ext cx="4397375" cy="1960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Un exemple de </a:t>
            </a:r>
            <a:r>
              <a:rPr lang="fr-FR" dirty="0" err="1" smtClean="0"/>
              <a:t>process</a:t>
            </a:r>
            <a:r>
              <a:rPr lang="fr-FR" dirty="0" smtClean="0"/>
              <a:t> : </a:t>
            </a:r>
            <a:r>
              <a:rPr lang="fr-FR" dirty="0" err="1" smtClean="0"/>
              <a:t>Tezzaron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Face to face</a:t>
            </a:r>
          </a:p>
          <a:p>
            <a:r>
              <a:rPr lang="fr-FR" dirty="0" smtClean="0"/>
              <a:t>Wafer to wafer</a:t>
            </a:r>
          </a:p>
          <a:p>
            <a:r>
              <a:rPr lang="fr-FR" dirty="0" err="1" smtClean="0"/>
              <a:t>Vias</a:t>
            </a:r>
            <a:r>
              <a:rPr lang="fr-FR" dirty="0" smtClean="0"/>
              <a:t> first</a:t>
            </a:r>
          </a:p>
          <a:p>
            <a:r>
              <a:rPr lang="fr-FR" dirty="0" smtClean="0"/>
              <a:t>Accord avec fondeur : </a:t>
            </a:r>
            <a:r>
              <a:rPr lang="fr-FR" dirty="0" err="1" smtClean="0"/>
              <a:t>Chartered</a:t>
            </a:r>
            <a:r>
              <a:rPr lang="fr-FR" dirty="0" smtClean="0"/>
              <a:t> ( techno 0.13 µm similaire à IBM )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Journées VLSI, 3 juin 2008                                                     Jean-Claude Clémens, CPPM</a:t>
            </a:r>
          </a:p>
        </p:txBody>
      </p:sp>
      <p:pic>
        <p:nvPicPr>
          <p:cNvPr id="240644" name="Picture 4" descr="Ryarema_2008_Page_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928662" y="6286520"/>
            <a:ext cx="84296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From</a:t>
            </a:r>
            <a:r>
              <a:rPr lang="fr-FR" dirty="0" smtClean="0"/>
              <a:t> Ray </a:t>
            </a:r>
            <a:r>
              <a:rPr lang="fr-FR" dirty="0" err="1" smtClean="0"/>
              <a:t>Yarema</a:t>
            </a:r>
            <a:r>
              <a:rPr lang="fr-FR" dirty="0" smtClean="0"/>
              <a:t> </a:t>
            </a:r>
            <a:r>
              <a:rPr lang="fr-FR" dirty="0" err="1" smtClean="0"/>
              <a:t>presentation</a:t>
            </a:r>
            <a:r>
              <a:rPr lang="fr-FR" dirty="0" smtClean="0"/>
              <a:t> : V. </a:t>
            </a:r>
            <a:r>
              <a:rPr lang="fr-FR" dirty="0" err="1" smtClean="0"/>
              <a:t>integration</a:t>
            </a:r>
            <a:r>
              <a:rPr lang="fr-FR" dirty="0" smtClean="0"/>
              <a:t>  Tech. For HEP , </a:t>
            </a:r>
            <a:r>
              <a:rPr lang="fr-FR" dirty="0" err="1" smtClean="0"/>
              <a:t>Ringberg</a:t>
            </a:r>
            <a:r>
              <a:rPr lang="fr-FR" dirty="0" smtClean="0"/>
              <a:t> 2008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Journées VLSI, 3 juin 2008                                                     Jean-Claude Clémens, CPPM</a:t>
            </a:r>
          </a:p>
        </p:txBody>
      </p:sp>
      <p:pic>
        <p:nvPicPr>
          <p:cNvPr id="241668" name="Picture 4" descr="Ryarema_2008_Page_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60" y="-428652"/>
            <a:ext cx="10058400" cy="777557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928662" y="6286520"/>
            <a:ext cx="84296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From</a:t>
            </a:r>
            <a:r>
              <a:rPr lang="fr-FR" dirty="0" smtClean="0"/>
              <a:t> Ray </a:t>
            </a:r>
            <a:r>
              <a:rPr lang="fr-FR" dirty="0" err="1" smtClean="0"/>
              <a:t>Yarema</a:t>
            </a:r>
            <a:r>
              <a:rPr lang="fr-FR" dirty="0" smtClean="0"/>
              <a:t> </a:t>
            </a:r>
            <a:r>
              <a:rPr lang="fr-FR" dirty="0" err="1" smtClean="0"/>
              <a:t>presentation</a:t>
            </a:r>
            <a:r>
              <a:rPr lang="fr-FR" dirty="0" smtClean="0"/>
              <a:t> : V. </a:t>
            </a:r>
            <a:r>
              <a:rPr lang="fr-FR" dirty="0" err="1" smtClean="0"/>
              <a:t>integration</a:t>
            </a:r>
            <a:r>
              <a:rPr lang="fr-FR" dirty="0" smtClean="0"/>
              <a:t>  Tech. For HEP , </a:t>
            </a:r>
            <a:r>
              <a:rPr lang="fr-FR" dirty="0" err="1" smtClean="0"/>
              <a:t>Ringberg</a:t>
            </a:r>
            <a:r>
              <a:rPr lang="fr-FR" dirty="0" smtClean="0"/>
              <a:t> 2008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642910" y="1285860"/>
            <a:ext cx="7992000" cy="4857765"/>
          </a:xfrm>
        </p:spPr>
        <p:txBody>
          <a:bodyPr/>
          <a:lstStyle/>
          <a:p>
            <a:r>
              <a:rPr lang="fr-FR" dirty="0" smtClean="0"/>
              <a:t>Le 3D c’est quoi ?</a:t>
            </a:r>
          </a:p>
          <a:p>
            <a:r>
              <a:rPr lang="fr-FR" dirty="0" smtClean="0"/>
              <a:t>Motivations industrielles</a:t>
            </a:r>
          </a:p>
          <a:p>
            <a:r>
              <a:rPr lang="fr-FR" dirty="0" smtClean="0"/>
              <a:t>Technologies :</a:t>
            </a:r>
          </a:p>
          <a:p>
            <a:pPr lvl="1"/>
            <a:r>
              <a:rPr lang="fr-FR" dirty="0" smtClean="0"/>
              <a:t>Bases : </a:t>
            </a:r>
          </a:p>
          <a:p>
            <a:pPr lvl="2"/>
            <a:r>
              <a:rPr lang="fr-FR" dirty="0" smtClean="0"/>
              <a:t>Trous métallisés, amincissement, connexions multi-niveaux</a:t>
            </a:r>
          </a:p>
          <a:p>
            <a:pPr lvl="1"/>
            <a:r>
              <a:rPr lang="fr-FR" dirty="0" smtClean="0"/>
              <a:t>Technologies disponibles </a:t>
            </a:r>
          </a:p>
          <a:p>
            <a:r>
              <a:rPr lang="fr-FR" dirty="0" smtClean="0"/>
              <a:t>Applications à l'IN2P3</a:t>
            </a:r>
          </a:p>
          <a:p>
            <a:r>
              <a:rPr lang="fr-FR" dirty="0" smtClean="0"/>
              <a:t>Le projet 3D- </a:t>
            </a:r>
            <a:r>
              <a:rPr lang="fr-FR" dirty="0" err="1" smtClean="0"/>
              <a:t>Chartered</a:t>
            </a:r>
            <a:r>
              <a:rPr lang="fr-FR" dirty="0" smtClean="0"/>
              <a:t> - </a:t>
            </a:r>
            <a:r>
              <a:rPr lang="fr-FR" dirty="0" err="1" smtClean="0"/>
              <a:t>Tezzaron</a:t>
            </a:r>
            <a:endParaRPr lang="fr-FR" dirty="0" smtClean="0"/>
          </a:p>
          <a:p>
            <a:r>
              <a:rPr lang="fr-FR" dirty="0" smtClean="0"/>
              <a:t>Conclusions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Journées VLSI, 3 juin 2008                                                     Jean-Claude Clémens, CPPM</a:t>
            </a:r>
          </a:p>
        </p:txBody>
      </p:sp>
      <p:pic>
        <p:nvPicPr>
          <p:cNvPr id="242692" name="Picture 4" descr="Ryarema_2008_Page_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928662" y="6286520"/>
            <a:ext cx="84296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From</a:t>
            </a:r>
            <a:r>
              <a:rPr lang="fr-FR" dirty="0" smtClean="0"/>
              <a:t> Ray </a:t>
            </a:r>
            <a:r>
              <a:rPr lang="fr-FR" dirty="0" err="1" smtClean="0"/>
              <a:t>Yarema</a:t>
            </a:r>
            <a:r>
              <a:rPr lang="fr-FR" dirty="0" smtClean="0"/>
              <a:t> </a:t>
            </a:r>
            <a:r>
              <a:rPr lang="fr-FR" dirty="0" err="1" smtClean="0"/>
              <a:t>presentation</a:t>
            </a:r>
            <a:r>
              <a:rPr lang="fr-FR" dirty="0" smtClean="0"/>
              <a:t> : V. </a:t>
            </a:r>
            <a:r>
              <a:rPr lang="fr-FR" dirty="0" err="1" smtClean="0"/>
              <a:t>integration</a:t>
            </a:r>
            <a:r>
              <a:rPr lang="fr-FR" dirty="0" smtClean="0"/>
              <a:t>  Tech. For HEP , </a:t>
            </a:r>
            <a:r>
              <a:rPr lang="fr-FR" dirty="0" err="1" smtClean="0"/>
              <a:t>Ringberg</a:t>
            </a:r>
            <a:r>
              <a:rPr lang="fr-FR" dirty="0" smtClean="0"/>
              <a:t> 2008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Journées VLSI, 3 juin 2008                                                     Jean-Claude Clémens, CPPM</a:t>
            </a:r>
          </a:p>
        </p:txBody>
      </p:sp>
      <p:pic>
        <p:nvPicPr>
          <p:cNvPr id="243716" name="Picture 4" descr="Ryarema_2008_Page_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928662" y="6286520"/>
            <a:ext cx="84296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From</a:t>
            </a:r>
            <a:r>
              <a:rPr lang="fr-FR" dirty="0" smtClean="0"/>
              <a:t> Ray </a:t>
            </a:r>
            <a:r>
              <a:rPr lang="fr-FR" dirty="0" err="1" smtClean="0"/>
              <a:t>Yarema</a:t>
            </a:r>
            <a:r>
              <a:rPr lang="fr-FR" dirty="0" smtClean="0"/>
              <a:t> </a:t>
            </a:r>
            <a:r>
              <a:rPr lang="fr-FR" dirty="0" err="1" smtClean="0"/>
              <a:t>presentation</a:t>
            </a:r>
            <a:r>
              <a:rPr lang="fr-FR" dirty="0" smtClean="0"/>
              <a:t> : V. </a:t>
            </a:r>
            <a:r>
              <a:rPr lang="fr-FR" dirty="0" err="1" smtClean="0"/>
              <a:t>integration</a:t>
            </a:r>
            <a:r>
              <a:rPr lang="fr-FR" dirty="0" smtClean="0"/>
              <a:t>  Tech. For HEP , </a:t>
            </a:r>
            <a:r>
              <a:rPr lang="fr-FR" dirty="0" err="1" smtClean="0"/>
              <a:t>Ringberg</a:t>
            </a:r>
            <a:r>
              <a:rPr lang="fr-FR" dirty="0" smtClean="0"/>
              <a:t> 2008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Journées VLSI, 3 juin 2008                                                     Jean-Claude Clémens, CPPM</a:t>
            </a:r>
          </a:p>
        </p:txBody>
      </p:sp>
      <p:pic>
        <p:nvPicPr>
          <p:cNvPr id="239622" name="Picture 6" descr="Ryarema_2008_Page_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0375" y="-457200"/>
            <a:ext cx="10064750" cy="77724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928662" y="6286520"/>
            <a:ext cx="84296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From</a:t>
            </a:r>
            <a:r>
              <a:rPr lang="fr-FR" dirty="0" smtClean="0"/>
              <a:t> Ray </a:t>
            </a:r>
            <a:r>
              <a:rPr lang="fr-FR" dirty="0" err="1" smtClean="0"/>
              <a:t>Yarema</a:t>
            </a:r>
            <a:r>
              <a:rPr lang="fr-FR" dirty="0" smtClean="0"/>
              <a:t> </a:t>
            </a:r>
            <a:r>
              <a:rPr lang="fr-FR" dirty="0" err="1" smtClean="0"/>
              <a:t>presentation</a:t>
            </a:r>
            <a:r>
              <a:rPr lang="fr-FR" dirty="0" smtClean="0"/>
              <a:t> : V. </a:t>
            </a:r>
            <a:r>
              <a:rPr lang="fr-FR" dirty="0" err="1" smtClean="0"/>
              <a:t>integration</a:t>
            </a:r>
            <a:r>
              <a:rPr lang="fr-FR" dirty="0" smtClean="0"/>
              <a:t>  Tech. For HEP , </a:t>
            </a:r>
            <a:r>
              <a:rPr lang="fr-FR" dirty="0" err="1" smtClean="0"/>
              <a:t>Ringberg</a:t>
            </a:r>
            <a:r>
              <a:rPr lang="fr-FR" dirty="0" smtClean="0"/>
              <a:t> 2008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Journées VLSI, 3 juin 2008                                                     Jean-Claude Clémens, CPPM</a:t>
            </a:r>
          </a:p>
        </p:txBody>
      </p:sp>
      <p:pic>
        <p:nvPicPr>
          <p:cNvPr id="244740" name="Picture 4" descr="Ryarema_2008_Page_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928662" y="6286520"/>
            <a:ext cx="84296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From</a:t>
            </a:r>
            <a:r>
              <a:rPr lang="fr-FR" dirty="0" smtClean="0"/>
              <a:t> Ray </a:t>
            </a:r>
            <a:r>
              <a:rPr lang="fr-FR" dirty="0" err="1" smtClean="0"/>
              <a:t>Yarema</a:t>
            </a:r>
            <a:r>
              <a:rPr lang="fr-FR" dirty="0" smtClean="0"/>
              <a:t> </a:t>
            </a:r>
            <a:r>
              <a:rPr lang="fr-FR" dirty="0" err="1" smtClean="0"/>
              <a:t>presentation</a:t>
            </a:r>
            <a:r>
              <a:rPr lang="fr-FR" dirty="0" smtClean="0"/>
              <a:t> : V. </a:t>
            </a:r>
            <a:r>
              <a:rPr lang="fr-FR" dirty="0" err="1" smtClean="0"/>
              <a:t>integration</a:t>
            </a:r>
            <a:r>
              <a:rPr lang="fr-FR" dirty="0" smtClean="0"/>
              <a:t>  Tech. For HEP , </a:t>
            </a:r>
            <a:r>
              <a:rPr lang="fr-FR" dirty="0" err="1" smtClean="0"/>
              <a:t>Ringberg</a:t>
            </a:r>
            <a:r>
              <a:rPr lang="fr-FR" dirty="0" smtClean="0"/>
              <a:t> 2008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Journées VLSI, 3 juin 2008                                                     Jean-Claude Clémens, CPPM</a:t>
            </a:r>
          </a:p>
        </p:txBody>
      </p:sp>
      <p:pic>
        <p:nvPicPr>
          <p:cNvPr id="245764" name="Picture 4" descr="Ryarema_2008_Page_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928662" y="6286520"/>
            <a:ext cx="84296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From</a:t>
            </a:r>
            <a:r>
              <a:rPr lang="fr-FR" dirty="0" smtClean="0"/>
              <a:t> Ray </a:t>
            </a:r>
            <a:r>
              <a:rPr lang="fr-FR" dirty="0" err="1" smtClean="0"/>
              <a:t>Yarema</a:t>
            </a:r>
            <a:r>
              <a:rPr lang="fr-FR" dirty="0" smtClean="0"/>
              <a:t> </a:t>
            </a:r>
            <a:r>
              <a:rPr lang="fr-FR" dirty="0" err="1" smtClean="0"/>
              <a:t>presentation</a:t>
            </a:r>
            <a:r>
              <a:rPr lang="fr-FR" dirty="0" smtClean="0"/>
              <a:t> : V. </a:t>
            </a:r>
            <a:r>
              <a:rPr lang="fr-FR" dirty="0" err="1" smtClean="0"/>
              <a:t>integration</a:t>
            </a:r>
            <a:r>
              <a:rPr lang="fr-FR" dirty="0" smtClean="0"/>
              <a:t>  Tech. For HEP , </a:t>
            </a:r>
            <a:r>
              <a:rPr lang="fr-FR" dirty="0" err="1" smtClean="0"/>
              <a:t>Ringberg</a:t>
            </a:r>
            <a:r>
              <a:rPr lang="fr-FR" dirty="0" smtClean="0"/>
              <a:t> 2008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Combien ça coûte 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just"/>
            <a:r>
              <a:rPr lang="fr-FR" dirty="0" smtClean="0"/>
              <a:t>Si l’on prend une approche « classique » on prend assez vite peur : </a:t>
            </a:r>
          </a:p>
          <a:p>
            <a:pPr algn="just"/>
            <a:r>
              <a:rPr lang="fr-FR" dirty="0" smtClean="0"/>
              <a:t>         2 couches = 2 </a:t>
            </a:r>
            <a:r>
              <a:rPr lang="fr-FR" dirty="0" err="1" smtClean="0"/>
              <a:t>runs</a:t>
            </a:r>
            <a:r>
              <a:rPr lang="fr-FR" dirty="0" smtClean="0"/>
              <a:t> électronique + 1 assemblage  3D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En prototype et en 2 couches on peut ne faire qu’un </a:t>
            </a:r>
            <a:r>
              <a:rPr lang="fr-FR" dirty="0" err="1" smtClean="0"/>
              <a:t>run</a:t>
            </a:r>
            <a:r>
              <a:rPr lang="fr-FR" dirty="0" smtClean="0"/>
              <a:t> électronique (en sacrifiant souvent  1 chip sur 2)</a:t>
            </a:r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Un seul </a:t>
            </a:r>
            <a:r>
              <a:rPr lang="fr-FR" dirty="0" err="1" smtClean="0"/>
              <a:t>run</a:t>
            </a:r>
            <a:r>
              <a:rPr lang="fr-FR" dirty="0" smtClean="0"/>
              <a:t> pour un 3D avec 2 couches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  <p:grpSp>
        <p:nvGrpSpPr>
          <p:cNvPr id="385" name="Groupe 384"/>
          <p:cNvGrpSpPr/>
          <p:nvPr/>
        </p:nvGrpSpPr>
        <p:grpSpPr>
          <a:xfrm>
            <a:off x="1000100" y="928670"/>
            <a:ext cx="6700838" cy="5462588"/>
            <a:chOff x="1616075" y="485775"/>
            <a:chExt cx="6700838" cy="5462588"/>
          </a:xfrm>
        </p:grpSpPr>
        <p:sp>
          <p:nvSpPr>
            <p:cNvPr id="195" name="Oval 4"/>
            <p:cNvSpPr>
              <a:spLocks noChangeArrowheads="1"/>
            </p:cNvSpPr>
            <p:nvPr/>
          </p:nvSpPr>
          <p:spPr bwMode="auto">
            <a:xfrm>
              <a:off x="1616075" y="895350"/>
              <a:ext cx="2241550" cy="2060575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96" name="Line 7"/>
            <p:cNvSpPr>
              <a:spLocks noChangeShapeType="1"/>
            </p:cNvSpPr>
            <p:nvPr/>
          </p:nvSpPr>
          <p:spPr bwMode="auto">
            <a:xfrm>
              <a:off x="2735263" y="708025"/>
              <a:ext cx="0" cy="26289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7" name="Line 10"/>
            <p:cNvSpPr>
              <a:spLocks noChangeShapeType="1"/>
            </p:cNvSpPr>
            <p:nvPr/>
          </p:nvSpPr>
          <p:spPr bwMode="auto">
            <a:xfrm>
              <a:off x="2114550" y="1554163"/>
              <a:ext cx="0" cy="68421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8" name="Line 11"/>
            <p:cNvSpPr>
              <a:spLocks noChangeShapeType="1"/>
            </p:cNvSpPr>
            <p:nvPr/>
          </p:nvSpPr>
          <p:spPr bwMode="auto">
            <a:xfrm>
              <a:off x="2447925" y="1571625"/>
              <a:ext cx="0" cy="684213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99" name="Line 13"/>
            <p:cNvSpPr>
              <a:spLocks noChangeShapeType="1"/>
            </p:cNvSpPr>
            <p:nvPr/>
          </p:nvSpPr>
          <p:spPr bwMode="auto">
            <a:xfrm>
              <a:off x="3084513" y="1576388"/>
              <a:ext cx="0" cy="6858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00" name="Line 14"/>
            <p:cNvSpPr>
              <a:spLocks noChangeShapeType="1"/>
            </p:cNvSpPr>
            <p:nvPr/>
          </p:nvSpPr>
          <p:spPr bwMode="auto">
            <a:xfrm>
              <a:off x="3409950" y="1565275"/>
              <a:ext cx="0" cy="6858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dash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201" name="Rectangle 15"/>
            <p:cNvSpPr>
              <a:spLocks noChangeArrowheads="1"/>
            </p:cNvSpPr>
            <p:nvPr/>
          </p:nvSpPr>
          <p:spPr bwMode="auto">
            <a:xfrm>
              <a:off x="1798638" y="1549400"/>
              <a:ext cx="1898650" cy="701675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202" name="Group 76"/>
            <p:cNvGrpSpPr>
              <a:grpSpLocks/>
            </p:cNvGrpSpPr>
            <p:nvPr/>
          </p:nvGrpSpPr>
          <p:grpSpPr bwMode="auto">
            <a:xfrm>
              <a:off x="1841500" y="1755775"/>
              <a:ext cx="563563" cy="461963"/>
              <a:chOff x="1160" y="1106"/>
              <a:chExt cx="355" cy="291"/>
            </a:xfrm>
          </p:grpSpPr>
          <p:sp>
            <p:nvSpPr>
              <p:cNvPr id="203" name="Rectangle 27"/>
              <p:cNvSpPr>
                <a:spLocks noChangeArrowheads="1"/>
              </p:cNvSpPr>
              <p:nvPr/>
            </p:nvSpPr>
            <p:spPr bwMode="auto">
              <a:xfrm>
                <a:off x="1160" y="1350"/>
                <a:ext cx="35" cy="47"/>
              </a:xfrm>
              <a:prstGeom prst="rect">
                <a:avLst/>
              </a:prstGeom>
              <a:solidFill>
                <a:srgbClr val="FF66CC"/>
              </a:solidFill>
              <a:ln w="6350">
                <a:solidFill>
                  <a:srgbClr val="FF66CC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4" name="Rectangle 28"/>
              <p:cNvSpPr>
                <a:spLocks noChangeArrowheads="1"/>
              </p:cNvSpPr>
              <p:nvPr/>
            </p:nvSpPr>
            <p:spPr bwMode="auto">
              <a:xfrm>
                <a:off x="1207" y="1350"/>
                <a:ext cx="35" cy="47"/>
              </a:xfrm>
              <a:prstGeom prst="rect">
                <a:avLst/>
              </a:prstGeom>
              <a:solidFill>
                <a:srgbClr val="FF66CC"/>
              </a:solidFill>
              <a:ln w="6350">
                <a:solidFill>
                  <a:srgbClr val="FF66CC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05" name="Rectangle 29"/>
              <p:cNvSpPr>
                <a:spLocks noChangeArrowheads="1"/>
              </p:cNvSpPr>
              <p:nvPr/>
            </p:nvSpPr>
            <p:spPr bwMode="auto">
              <a:xfrm>
                <a:off x="1255" y="1350"/>
                <a:ext cx="35" cy="47"/>
              </a:xfrm>
              <a:prstGeom prst="rect">
                <a:avLst/>
              </a:prstGeom>
              <a:solidFill>
                <a:srgbClr val="FF66CC"/>
              </a:solidFill>
              <a:ln w="6350">
                <a:solidFill>
                  <a:srgbClr val="FF66CC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cxnSp>
            <p:nvCxnSpPr>
              <p:cNvPr id="206" name="AutoShape 33"/>
              <p:cNvCxnSpPr>
                <a:cxnSpLocks noChangeShapeType="1"/>
                <a:stCxn id="203" idx="0"/>
              </p:cNvCxnSpPr>
              <p:nvPr/>
            </p:nvCxnSpPr>
            <p:spPr bwMode="auto">
              <a:xfrm rot="16200000">
                <a:off x="1071" y="1241"/>
                <a:ext cx="216" cy="1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rgbClr val="FF66CC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207" name="AutoShape 34"/>
              <p:cNvCxnSpPr>
                <a:cxnSpLocks noChangeShapeType="1"/>
                <a:stCxn id="204" idx="0"/>
              </p:cNvCxnSpPr>
              <p:nvPr/>
            </p:nvCxnSpPr>
            <p:spPr bwMode="auto">
              <a:xfrm flipV="1">
                <a:off x="1225" y="1134"/>
                <a:ext cx="2" cy="216"/>
              </a:xfrm>
              <a:prstGeom prst="straightConnector1">
                <a:avLst/>
              </a:prstGeom>
              <a:noFill/>
              <a:ln w="9525">
                <a:solidFill>
                  <a:srgbClr val="FF66CC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08" name="AutoShape 35"/>
              <p:cNvCxnSpPr>
                <a:cxnSpLocks noChangeShapeType="1"/>
                <a:stCxn id="205" idx="0"/>
              </p:cNvCxnSpPr>
              <p:nvPr/>
            </p:nvCxnSpPr>
            <p:spPr bwMode="auto">
              <a:xfrm flipV="1">
                <a:off x="1273" y="1310"/>
                <a:ext cx="1" cy="40"/>
              </a:xfrm>
              <a:prstGeom prst="straightConnector1">
                <a:avLst/>
              </a:prstGeom>
              <a:noFill/>
              <a:ln w="9525">
                <a:solidFill>
                  <a:srgbClr val="FF66CC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209" name="Rectangle 36"/>
              <p:cNvSpPr>
                <a:spLocks noChangeArrowheads="1"/>
              </p:cNvSpPr>
              <p:nvPr/>
            </p:nvSpPr>
            <p:spPr bwMode="auto">
              <a:xfrm>
                <a:off x="1418" y="1108"/>
                <a:ext cx="35" cy="47"/>
              </a:xfrm>
              <a:prstGeom prst="rect">
                <a:avLst/>
              </a:prstGeom>
              <a:solidFill>
                <a:srgbClr val="CCFF66"/>
              </a:solidFill>
              <a:ln w="6350">
                <a:solidFill>
                  <a:srgbClr val="CCFF66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10" name="Rectangle 37"/>
              <p:cNvSpPr>
                <a:spLocks noChangeArrowheads="1"/>
              </p:cNvSpPr>
              <p:nvPr/>
            </p:nvSpPr>
            <p:spPr bwMode="auto">
              <a:xfrm>
                <a:off x="1481" y="1106"/>
                <a:ext cx="34" cy="47"/>
              </a:xfrm>
              <a:prstGeom prst="rect">
                <a:avLst/>
              </a:prstGeom>
              <a:solidFill>
                <a:srgbClr val="CCFF66"/>
              </a:solidFill>
              <a:ln w="6350">
                <a:solidFill>
                  <a:srgbClr val="CCFF66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11" name="Rectangle 38"/>
              <p:cNvSpPr>
                <a:spLocks noChangeArrowheads="1"/>
              </p:cNvSpPr>
              <p:nvPr/>
            </p:nvSpPr>
            <p:spPr bwMode="auto">
              <a:xfrm>
                <a:off x="1359" y="1261"/>
                <a:ext cx="35" cy="47"/>
              </a:xfrm>
              <a:prstGeom prst="rect">
                <a:avLst/>
              </a:prstGeom>
              <a:solidFill>
                <a:srgbClr val="CCFF66"/>
              </a:solidFill>
              <a:ln w="6350">
                <a:solidFill>
                  <a:srgbClr val="CCFF66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212" name="Group 65"/>
            <p:cNvGrpSpPr>
              <a:grpSpLocks/>
            </p:cNvGrpSpPr>
            <p:nvPr/>
          </p:nvGrpSpPr>
          <p:grpSpPr bwMode="auto">
            <a:xfrm>
              <a:off x="2476500" y="1755775"/>
              <a:ext cx="563563" cy="461963"/>
              <a:chOff x="1560" y="1106"/>
              <a:chExt cx="355" cy="291"/>
            </a:xfrm>
          </p:grpSpPr>
          <p:sp>
            <p:nvSpPr>
              <p:cNvPr id="213" name="Rectangle 56"/>
              <p:cNvSpPr>
                <a:spLocks noChangeArrowheads="1"/>
              </p:cNvSpPr>
              <p:nvPr/>
            </p:nvSpPr>
            <p:spPr bwMode="auto">
              <a:xfrm>
                <a:off x="1560" y="1350"/>
                <a:ext cx="35" cy="47"/>
              </a:xfrm>
              <a:prstGeom prst="rect">
                <a:avLst/>
              </a:prstGeom>
              <a:solidFill>
                <a:srgbClr val="FF66CC"/>
              </a:solidFill>
              <a:ln w="6350">
                <a:solidFill>
                  <a:srgbClr val="FF66CC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14" name="Rectangle 57"/>
              <p:cNvSpPr>
                <a:spLocks noChangeArrowheads="1"/>
              </p:cNvSpPr>
              <p:nvPr/>
            </p:nvSpPr>
            <p:spPr bwMode="auto">
              <a:xfrm>
                <a:off x="1607" y="1350"/>
                <a:ext cx="35" cy="47"/>
              </a:xfrm>
              <a:prstGeom prst="rect">
                <a:avLst/>
              </a:prstGeom>
              <a:solidFill>
                <a:srgbClr val="FF66CC"/>
              </a:solidFill>
              <a:ln w="6350">
                <a:solidFill>
                  <a:srgbClr val="FF66CC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15" name="Rectangle 58"/>
              <p:cNvSpPr>
                <a:spLocks noChangeArrowheads="1"/>
              </p:cNvSpPr>
              <p:nvPr/>
            </p:nvSpPr>
            <p:spPr bwMode="auto">
              <a:xfrm>
                <a:off x="1655" y="1350"/>
                <a:ext cx="35" cy="47"/>
              </a:xfrm>
              <a:prstGeom prst="rect">
                <a:avLst/>
              </a:prstGeom>
              <a:solidFill>
                <a:srgbClr val="FF66CC"/>
              </a:solidFill>
              <a:ln w="6350">
                <a:solidFill>
                  <a:srgbClr val="FF66CC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cxnSp>
            <p:nvCxnSpPr>
              <p:cNvPr id="216" name="AutoShape 59"/>
              <p:cNvCxnSpPr>
                <a:cxnSpLocks noChangeShapeType="1"/>
                <a:stCxn id="213" idx="0"/>
              </p:cNvCxnSpPr>
              <p:nvPr/>
            </p:nvCxnSpPr>
            <p:spPr bwMode="auto">
              <a:xfrm rot="16200000">
                <a:off x="1471" y="1241"/>
                <a:ext cx="216" cy="1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rgbClr val="FF66CC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217" name="AutoShape 60"/>
              <p:cNvCxnSpPr>
                <a:cxnSpLocks noChangeShapeType="1"/>
                <a:stCxn id="214" idx="0"/>
              </p:cNvCxnSpPr>
              <p:nvPr/>
            </p:nvCxnSpPr>
            <p:spPr bwMode="auto">
              <a:xfrm flipV="1">
                <a:off x="1625" y="1134"/>
                <a:ext cx="2" cy="216"/>
              </a:xfrm>
              <a:prstGeom prst="straightConnector1">
                <a:avLst/>
              </a:prstGeom>
              <a:noFill/>
              <a:ln w="9525">
                <a:solidFill>
                  <a:srgbClr val="FF66CC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18" name="AutoShape 61"/>
              <p:cNvCxnSpPr>
                <a:cxnSpLocks noChangeShapeType="1"/>
                <a:stCxn id="215" idx="0"/>
              </p:cNvCxnSpPr>
              <p:nvPr/>
            </p:nvCxnSpPr>
            <p:spPr bwMode="auto">
              <a:xfrm flipV="1">
                <a:off x="1673" y="1310"/>
                <a:ext cx="1" cy="40"/>
              </a:xfrm>
              <a:prstGeom prst="straightConnector1">
                <a:avLst/>
              </a:prstGeom>
              <a:noFill/>
              <a:ln w="9525">
                <a:solidFill>
                  <a:srgbClr val="FF66CC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219" name="Rectangle 62"/>
              <p:cNvSpPr>
                <a:spLocks noChangeArrowheads="1"/>
              </p:cNvSpPr>
              <p:nvPr/>
            </p:nvSpPr>
            <p:spPr bwMode="auto">
              <a:xfrm>
                <a:off x="1818" y="1108"/>
                <a:ext cx="35" cy="47"/>
              </a:xfrm>
              <a:prstGeom prst="rect">
                <a:avLst/>
              </a:prstGeom>
              <a:solidFill>
                <a:srgbClr val="CCFF66"/>
              </a:solidFill>
              <a:ln w="6350">
                <a:solidFill>
                  <a:srgbClr val="CCFF66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20" name="Rectangle 63"/>
              <p:cNvSpPr>
                <a:spLocks noChangeArrowheads="1"/>
              </p:cNvSpPr>
              <p:nvPr/>
            </p:nvSpPr>
            <p:spPr bwMode="auto">
              <a:xfrm>
                <a:off x="1881" y="1106"/>
                <a:ext cx="34" cy="47"/>
              </a:xfrm>
              <a:prstGeom prst="rect">
                <a:avLst/>
              </a:prstGeom>
              <a:solidFill>
                <a:srgbClr val="CCFF66"/>
              </a:solidFill>
              <a:ln w="6350">
                <a:solidFill>
                  <a:srgbClr val="CCFF66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21" name="Rectangle 64"/>
              <p:cNvSpPr>
                <a:spLocks noChangeArrowheads="1"/>
              </p:cNvSpPr>
              <p:nvPr/>
            </p:nvSpPr>
            <p:spPr bwMode="auto">
              <a:xfrm>
                <a:off x="1759" y="1261"/>
                <a:ext cx="35" cy="47"/>
              </a:xfrm>
              <a:prstGeom prst="rect">
                <a:avLst/>
              </a:prstGeom>
              <a:solidFill>
                <a:srgbClr val="CCFF66"/>
              </a:solidFill>
              <a:ln w="6350">
                <a:solidFill>
                  <a:srgbClr val="CCFF66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</p:grpSp>
        <p:grpSp>
          <p:nvGrpSpPr>
            <p:cNvPr id="222" name="Group 66"/>
            <p:cNvGrpSpPr>
              <a:grpSpLocks/>
            </p:cNvGrpSpPr>
            <p:nvPr/>
          </p:nvGrpSpPr>
          <p:grpSpPr bwMode="auto">
            <a:xfrm>
              <a:off x="3117850" y="1755775"/>
              <a:ext cx="563563" cy="461963"/>
              <a:chOff x="1560" y="1106"/>
              <a:chExt cx="355" cy="291"/>
            </a:xfrm>
          </p:grpSpPr>
          <p:sp>
            <p:nvSpPr>
              <p:cNvPr id="223" name="Rectangle 67"/>
              <p:cNvSpPr>
                <a:spLocks noChangeArrowheads="1"/>
              </p:cNvSpPr>
              <p:nvPr/>
            </p:nvSpPr>
            <p:spPr bwMode="auto">
              <a:xfrm>
                <a:off x="1560" y="1350"/>
                <a:ext cx="35" cy="47"/>
              </a:xfrm>
              <a:prstGeom prst="rect">
                <a:avLst/>
              </a:prstGeom>
              <a:solidFill>
                <a:srgbClr val="FF66CC"/>
              </a:solidFill>
              <a:ln w="6350">
                <a:solidFill>
                  <a:srgbClr val="FF66CC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24" name="Rectangle 68"/>
              <p:cNvSpPr>
                <a:spLocks noChangeArrowheads="1"/>
              </p:cNvSpPr>
              <p:nvPr/>
            </p:nvSpPr>
            <p:spPr bwMode="auto">
              <a:xfrm>
                <a:off x="1607" y="1350"/>
                <a:ext cx="35" cy="47"/>
              </a:xfrm>
              <a:prstGeom prst="rect">
                <a:avLst/>
              </a:prstGeom>
              <a:solidFill>
                <a:srgbClr val="FF66CC"/>
              </a:solidFill>
              <a:ln w="6350">
                <a:solidFill>
                  <a:srgbClr val="FF66CC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25" name="Rectangle 69"/>
              <p:cNvSpPr>
                <a:spLocks noChangeArrowheads="1"/>
              </p:cNvSpPr>
              <p:nvPr/>
            </p:nvSpPr>
            <p:spPr bwMode="auto">
              <a:xfrm>
                <a:off x="1655" y="1350"/>
                <a:ext cx="35" cy="47"/>
              </a:xfrm>
              <a:prstGeom prst="rect">
                <a:avLst/>
              </a:prstGeom>
              <a:solidFill>
                <a:srgbClr val="FF66CC"/>
              </a:solidFill>
              <a:ln w="6350">
                <a:solidFill>
                  <a:srgbClr val="FF66CC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cxnSp>
            <p:nvCxnSpPr>
              <p:cNvPr id="226" name="AutoShape 70"/>
              <p:cNvCxnSpPr>
                <a:cxnSpLocks noChangeShapeType="1"/>
                <a:stCxn id="223" idx="0"/>
              </p:cNvCxnSpPr>
              <p:nvPr/>
            </p:nvCxnSpPr>
            <p:spPr bwMode="auto">
              <a:xfrm rot="16200000">
                <a:off x="1471" y="1241"/>
                <a:ext cx="216" cy="1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rgbClr val="FF66CC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227" name="AutoShape 71"/>
              <p:cNvCxnSpPr>
                <a:cxnSpLocks noChangeShapeType="1"/>
                <a:stCxn id="224" idx="0"/>
              </p:cNvCxnSpPr>
              <p:nvPr/>
            </p:nvCxnSpPr>
            <p:spPr bwMode="auto">
              <a:xfrm flipV="1">
                <a:off x="1625" y="1134"/>
                <a:ext cx="2" cy="216"/>
              </a:xfrm>
              <a:prstGeom prst="straightConnector1">
                <a:avLst/>
              </a:prstGeom>
              <a:noFill/>
              <a:ln w="9525">
                <a:solidFill>
                  <a:srgbClr val="FF66CC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28" name="AutoShape 72"/>
              <p:cNvCxnSpPr>
                <a:cxnSpLocks noChangeShapeType="1"/>
                <a:stCxn id="225" idx="0"/>
              </p:cNvCxnSpPr>
              <p:nvPr/>
            </p:nvCxnSpPr>
            <p:spPr bwMode="auto">
              <a:xfrm flipV="1">
                <a:off x="1673" y="1310"/>
                <a:ext cx="1" cy="40"/>
              </a:xfrm>
              <a:prstGeom prst="straightConnector1">
                <a:avLst/>
              </a:prstGeom>
              <a:noFill/>
              <a:ln w="9525">
                <a:solidFill>
                  <a:srgbClr val="FF66CC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229" name="Rectangle 73"/>
              <p:cNvSpPr>
                <a:spLocks noChangeArrowheads="1"/>
              </p:cNvSpPr>
              <p:nvPr/>
            </p:nvSpPr>
            <p:spPr bwMode="auto">
              <a:xfrm>
                <a:off x="1818" y="1108"/>
                <a:ext cx="35" cy="47"/>
              </a:xfrm>
              <a:prstGeom prst="rect">
                <a:avLst/>
              </a:prstGeom>
              <a:solidFill>
                <a:srgbClr val="CCFF66"/>
              </a:solidFill>
              <a:ln w="6350">
                <a:solidFill>
                  <a:srgbClr val="CCFF66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30" name="Rectangle 74"/>
              <p:cNvSpPr>
                <a:spLocks noChangeArrowheads="1"/>
              </p:cNvSpPr>
              <p:nvPr/>
            </p:nvSpPr>
            <p:spPr bwMode="auto">
              <a:xfrm>
                <a:off x="1881" y="1106"/>
                <a:ext cx="34" cy="47"/>
              </a:xfrm>
              <a:prstGeom prst="rect">
                <a:avLst/>
              </a:prstGeom>
              <a:solidFill>
                <a:srgbClr val="CCFF66"/>
              </a:solidFill>
              <a:ln w="6350">
                <a:solidFill>
                  <a:srgbClr val="CCFF66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31" name="Rectangle 75"/>
              <p:cNvSpPr>
                <a:spLocks noChangeArrowheads="1"/>
              </p:cNvSpPr>
              <p:nvPr/>
            </p:nvSpPr>
            <p:spPr bwMode="auto">
              <a:xfrm>
                <a:off x="1759" y="1261"/>
                <a:ext cx="35" cy="47"/>
              </a:xfrm>
              <a:prstGeom prst="rect">
                <a:avLst/>
              </a:prstGeom>
              <a:solidFill>
                <a:srgbClr val="CCFF66"/>
              </a:solidFill>
              <a:ln w="6350">
                <a:solidFill>
                  <a:srgbClr val="CCFF66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232" name="Text Box 159"/>
            <p:cNvSpPr txBox="1">
              <a:spLocks noChangeArrowheads="1"/>
            </p:cNvSpPr>
            <p:nvPr/>
          </p:nvSpPr>
          <p:spPr bwMode="auto">
            <a:xfrm>
              <a:off x="2324100" y="1085850"/>
              <a:ext cx="10318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/>
                <a:t>dessus</a:t>
              </a:r>
            </a:p>
          </p:txBody>
        </p:sp>
        <p:grpSp>
          <p:nvGrpSpPr>
            <p:cNvPr id="233" name="Group 162"/>
            <p:cNvGrpSpPr>
              <a:grpSpLocks/>
            </p:cNvGrpSpPr>
            <p:nvPr/>
          </p:nvGrpSpPr>
          <p:grpSpPr bwMode="auto">
            <a:xfrm>
              <a:off x="1620838" y="3319463"/>
              <a:ext cx="2241550" cy="2628900"/>
              <a:chOff x="1021" y="2091"/>
              <a:chExt cx="1412" cy="1656"/>
            </a:xfrm>
          </p:grpSpPr>
          <p:sp>
            <p:nvSpPr>
              <p:cNvPr id="234" name="Oval 118"/>
              <p:cNvSpPr>
                <a:spLocks noChangeArrowheads="1"/>
              </p:cNvSpPr>
              <p:nvPr/>
            </p:nvSpPr>
            <p:spPr bwMode="auto">
              <a:xfrm>
                <a:off x="1021" y="2209"/>
                <a:ext cx="1412" cy="1298"/>
              </a:xfrm>
              <a:prstGeom prst="ellipse">
                <a:avLst/>
              </a:prstGeom>
              <a:solidFill>
                <a:srgbClr val="0058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35" name="Line 119"/>
              <p:cNvSpPr>
                <a:spLocks noChangeShapeType="1"/>
              </p:cNvSpPr>
              <p:nvPr/>
            </p:nvSpPr>
            <p:spPr bwMode="auto">
              <a:xfrm>
                <a:off x="1726" y="2091"/>
                <a:ext cx="0" cy="165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36" name="Line 120"/>
              <p:cNvSpPr>
                <a:spLocks noChangeShapeType="1"/>
              </p:cNvSpPr>
              <p:nvPr/>
            </p:nvSpPr>
            <p:spPr bwMode="auto">
              <a:xfrm>
                <a:off x="1332" y="2642"/>
                <a:ext cx="0" cy="431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37" name="Line 121"/>
              <p:cNvSpPr>
                <a:spLocks noChangeShapeType="1"/>
              </p:cNvSpPr>
              <p:nvPr/>
            </p:nvSpPr>
            <p:spPr bwMode="auto">
              <a:xfrm>
                <a:off x="1545" y="2635"/>
                <a:ext cx="0" cy="431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38" name="Line 122"/>
              <p:cNvSpPr>
                <a:spLocks noChangeShapeType="1"/>
              </p:cNvSpPr>
              <p:nvPr/>
            </p:nvSpPr>
            <p:spPr bwMode="auto">
              <a:xfrm>
                <a:off x="1946" y="263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39" name="Line 123"/>
              <p:cNvSpPr>
                <a:spLocks noChangeShapeType="1"/>
              </p:cNvSpPr>
              <p:nvPr/>
            </p:nvSpPr>
            <p:spPr bwMode="auto">
              <a:xfrm>
                <a:off x="2151" y="2631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40" name="Rectangle 124"/>
              <p:cNvSpPr>
                <a:spLocks noChangeArrowheads="1"/>
              </p:cNvSpPr>
              <p:nvPr/>
            </p:nvSpPr>
            <p:spPr bwMode="auto">
              <a:xfrm>
                <a:off x="1136" y="2621"/>
                <a:ext cx="1196" cy="44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241" name="Group 125"/>
              <p:cNvGrpSpPr>
                <a:grpSpLocks/>
              </p:cNvGrpSpPr>
              <p:nvPr/>
            </p:nvGrpSpPr>
            <p:grpSpPr bwMode="auto">
              <a:xfrm>
                <a:off x="1163" y="2751"/>
                <a:ext cx="355" cy="291"/>
                <a:chOff x="1160" y="1106"/>
                <a:chExt cx="355" cy="291"/>
              </a:xfrm>
            </p:grpSpPr>
            <p:sp>
              <p:nvSpPr>
                <p:cNvPr id="263" name="Rectangle 126"/>
                <p:cNvSpPr>
                  <a:spLocks noChangeArrowheads="1"/>
                </p:cNvSpPr>
                <p:nvPr/>
              </p:nvSpPr>
              <p:spPr bwMode="auto">
                <a:xfrm>
                  <a:off x="1160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64" name="Rectangle 127"/>
                <p:cNvSpPr>
                  <a:spLocks noChangeArrowheads="1"/>
                </p:cNvSpPr>
                <p:nvPr/>
              </p:nvSpPr>
              <p:spPr bwMode="auto">
                <a:xfrm>
                  <a:off x="1207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65" name="Rectangle 128"/>
                <p:cNvSpPr>
                  <a:spLocks noChangeArrowheads="1"/>
                </p:cNvSpPr>
                <p:nvPr/>
              </p:nvSpPr>
              <p:spPr bwMode="auto">
                <a:xfrm>
                  <a:off x="1255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66" name="AutoShape 129"/>
                <p:cNvCxnSpPr>
                  <a:cxnSpLocks noChangeShapeType="1"/>
                  <a:stCxn id="263" idx="0"/>
                </p:cNvCxnSpPr>
                <p:nvPr/>
              </p:nvCxnSpPr>
              <p:spPr bwMode="auto">
                <a:xfrm rot="16200000">
                  <a:off x="1071" y="1241"/>
                  <a:ext cx="216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</p:cxnSp>
            <p:cxnSp>
              <p:nvCxnSpPr>
                <p:cNvPr id="267" name="AutoShape 130"/>
                <p:cNvCxnSpPr>
                  <a:cxnSpLocks noChangeShapeType="1"/>
                  <a:stCxn id="264" idx="0"/>
                </p:cNvCxnSpPr>
                <p:nvPr/>
              </p:nvCxnSpPr>
              <p:spPr bwMode="auto">
                <a:xfrm flipV="1">
                  <a:off x="1225" y="1134"/>
                  <a:ext cx="2" cy="216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68" name="AutoShape 131"/>
                <p:cNvCxnSpPr>
                  <a:cxnSpLocks noChangeShapeType="1"/>
                  <a:stCxn id="265" idx="0"/>
                </p:cNvCxnSpPr>
                <p:nvPr/>
              </p:nvCxnSpPr>
              <p:spPr bwMode="auto">
                <a:xfrm flipV="1">
                  <a:off x="1273" y="1310"/>
                  <a:ext cx="1" cy="40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  <a:effectLst/>
              </p:spPr>
            </p:cxnSp>
            <p:sp>
              <p:nvSpPr>
                <p:cNvPr id="269" name="Rectangle 132"/>
                <p:cNvSpPr>
                  <a:spLocks noChangeArrowheads="1"/>
                </p:cNvSpPr>
                <p:nvPr/>
              </p:nvSpPr>
              <p:spPr bwMode="auto">
                <a:xfrm>
                  <a:off x="1418" y="1108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70" name="Rectangle 133"/>
                <p:cNvSpPr>
                  <a:spLocks noChangeArrowheads="1"/>
                </p:cNvSpPr>
                <p:nvPr/>
              </p:nvSpPr>
              <p:spPr bwMode="auto">
                <a:xfrm>
                  <a:off x="1481" y="1106"/>
                  <a:ext cx="34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71" name="Rectangle 134"/>
                <p:cNvSpPr>
                  <a:spLocks noChangeArrowheads="1"/>
                </p:cNvSpPr>
                <p:nvPr/>
              </p:nvSpPr>
              <p:spPr bwMode="auto">
                <a:xfrm>
                  <a:off x="1359" y="1261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42" name="Group 135"/>
              <p:cNvGrpSpPr>
                <a:grpSpLocks/>
              </p:cNvGrpSpPr>
              <p:nvPr/>
            </p:nvGrpSpPr>
            <p:grpSpPr bwMode="auto">
              <a:xfrm>
                <a:off x="1563" y="2751"/>
                <a:ext cx="355" cy="291"/>
                <a:chOff x="1560" y="1106"/>
                <a:chExt cx="355" cy="291"/>
              </a:xfrm>
            </p:grpSpPr>
            <p:sp>
              <p:nvSpPr>
                <p:cNvPr id="254" name="Rectangle 136"/>
                <p:cNvSpPr>
                  <a:spLocks noChangeArrowheads="1"/>
                </p:cNvSpPr>
                <p:nvPr/>
              </p:nvSpPr>
              <p:spPr bwMode="auto">
                <a:xfrm>
                  <a:off x="1560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55" name="Rectangle 137"/>
                <p:cNvSpPr>
                  <a:spLocks noChangeArrowheads="1"/>
                </p:cNvSpPr>
                <p:nvPr/>
              </p:nvSpPr>
              <p:spPr bwMode="auto">
                <a:xfrm>
                  <a:off x="1607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56" name="Rectangle 138"/>
                <p:cNvSpPr>
                  <a:spLocks noChangeArrowheads="1"/>
                </p:cNvSpPr>
                <p:nvPr/>
              </p:nvSpPr>
              <p:spPr bwMode="auto">
                <a:xfrm>
                  <a:off x="1655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57" name="AutoShape 139"/>
                <p:cNvCxnSpPr>
                  <a:cxnSpLocks noChangeShapeType="1"/>
                  <a:stCxn id="254" idx="0"/>
                </p:cNvCxnSpPr>
                <p:nvPr/>
              </p:nvCxnSpPr>
              <p:spPr bwMode="auto">
                <a:xfrm rot="16200000">
                  <a:off x="1471" y="1241"/>
                  <a:ext cx="216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</p:cxnSp>
            <p:cxnSp>
              <p:nvCxnSpPr>
                <p:cNvPr id="258" name="AutoShape 140"/>
                <p:cNvCxnSpPr>
                  <a:cxnSpLocks noChangeShapeType="1"/>
                  <a:stCxn id="255" idx="0"/>
                </p:cNvCxnSpPr>
                <p:nvPr/>
              </p:nvCxnSpPr>
              <p:spPr bwMode="auto">
                <a:xfrm flipV="1">
                  <a:off x="1625" y="1134"/>
                  <a:ext cx="2" cy="216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59" name="AutoShape 141"/>
                <p:cNvCxnSpPr>
                  <a:cxnSpLocks noChangeShapeType="1"/>
                  <a:stCxn id="256" idx="0"/>
                </p:cNvCxnSpPr>
                <p:nvPr/>
              </p:nvCxnSpPr>
              <p:spPr bwMode="auto">
                <a:xfrm flipV="1">
                  <a:off x="1673" y="1310"/>
                  <a:ext cx="1" cy="40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  <a:effectLst/>
              </p:spPr>
            </p:cxnSp>
            <p:sp>
              <p:nvSpPr>
                <p:cNvPr id="260" name="Rectangle 142"/>
                <p:cNvSpPr>
                  <a:spLocks noChangeArrowheads="1"/>
                </p:cNvSpPr>
                <p:nvPr/>
              </p:nvSpPr>
              <p:spPr bwMode="auto">
                <a:xfrm>
                  <a:off x="1818" y="1108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61" name="Rectangle 143"/>
                <p:cNvSpPr>
                  <a:spLocks noChangeArrowheads="1"/>
                </p:cNvSpPr>
                <p:nvPr/>
              </p:nvSpPr>
              <p:spPr bwMode="auto">
                <a:xfrm>
                  <a:off x="1881" y="1106"/>
                  <a:ext cx="34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62" name="Rectangle 144"/>
                <p:cNvSpPr>
                  <a:spLocks noChangeArrowheads="1"/>
                </p:cNvSpPr>
                <p:nvPr/>
              </p:nvSpPr>
              <p:spPr bwMode="auto">
                <a:xfrm>
                  <a:off x="1759" y="1261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43" name="Group 145"/>
              <p:cNvGrpSpPr>
                <a:grpSpLocks/>
              </p:cNvGrpSpPr>
              <p:nvPr/>
            </p:nvGrpSpPr>
            <p:grpSpPr bwMode="auto">
              <a:xfrm>
                <a:off x="1967" y="2751"/>
                <a:ext cx="355" cy="291"/>
                <a:chOff x="1560" y="1106"/>
                <a:chExt cx="355" cy="291"/>
              </a:xfrm>
            </p:grpSpPr>
            <p:sp>
              <p:nvSpPr>
                <p:cNvPr id="245" name="Rectangle 146"/>
                <p:cNvSpPr>
                  <a:spLocks noChangeArrowheads="1"/>
                </p:cNvSpPr>
                <p:nvPr/>
              </p:nvSpPr>
              <p:spPr bwMode="auto">
                <a:xfrm>
                  <a:off x="1560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46" name="Rectangle 147"/>
                <p:cNvSpPr>
                  <a:spLocks noChangeArrowheads="1"/>
                </p:cNvSpPr>
                <p:nvPr/>
              </p:nvSpPr>
              <p:spPr bwMode="auto">
                <a:xfrm>
                  <a:off x="1607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47" name="Rectangle 148"/>
                <p:cNvSpPr>
                  <a:spLocks noChangeArrowheads="1"/>
                </p:cNvSpPr>
                <p:nvPr/>
              </p:nvSpPr>
              <p:spPr bwMode="auto">
                <a:xfrm>
                  <a:off x="1655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48" name="AutoShape 149"/>
                <p:cNvCxnSpPr>
                  <a:cxnSpLocks noChangeShapeType="1"/>
                  <a:stCxn id="245" idx="0"/>
                </p:cNvCxnSpPr>
                <p:nvPr/>
              </p:nvCxnSpPr>
              <p:spPr bwMode="auto">
                <a:xfrm rot="16200000">
                  <a:off x="1471" y="1241"/>
                  <a:ext cx="216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</p:cxnSp>
            <p:cxnSp>
              <p:nvCxnSpPr>
                <p:cNvPr id="249" name="AutoShape 150"/>
                <p:cNvCxnSpPr>
                  <a:cxnSpLocks noChangeShapeType="1"/>
                  <a:stCxn id="246" idx="0"/>
                </p:cNvCxnSpPr>
                <p:nvPr/>
              </p:nvCxnSpPr>
              <p:spPr bwMode="auto">
                <a:xfrm flipV="1">
                  <a:off x="1625" y="1134"/>
                  <a:ext cx="2" cy="216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50" name="AutoShape 151"/>
                <p:cNvCxnSpPr>
                  <a:cxnSpLocks noChangeShapeType="1"/>
                  <a:stCxn id="247" idx="0"/>
                </p:cNvCxnSpPr>
                <p:nvPr/>
              </p:nvCxnSpPr>
              <p:spPr bwMode="auto">
                <a:xfrm flipV="1">
                  <a:off x="1673" y="1310"/>
                  <a:ext cx="1" cy="40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  <a:effectLst/>
              </p:spPr>
            </p:cxnSp>
            <p:sp>
              <p:nvSpPr>
                <p:cNvPr id="251" name="Rectangle 152"/>
                <p:cNvSpPr>
                  <a:spLocks noChangeArrowheads="1"/>
                </p:cNvSpPr>
                <p:nvPr/>
              </p:nvSpPr>
              <p:spPr bwMode="auto">
                <a:xfrm>
                  <a:off x="1818" y="1108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52" name="Rectangle 153"/>
                <p:cNvSpPr>
                  <a:spLocks noChangeArrowheads="1"/>
                </p:cNvSpPr>
                <p:nvPr/>
              </p:nvSpPr>
              <p:spPr bwMode="auto">
                <a:xfrm>
                  <a:off x="1881" y="1106"/>
                  <a:ext cx="34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53" name="Rectangle 154"/>
                <p:cNvSpPr>
                  <a:spLocks noChangeArrowheads="1"/>
                </p:cNvSpPr>
                <p:nvPr/>
              </p:nvSpPr>
              <p:spPr bwMode="auto">
                <a:xfrm>
                  <a:off x="1759" y="1261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244" name="Text Box 160"/>
              <p:cNvSpPr txBox="1">
                <a:spLocks noChangeArrowheads="1"/>
              </p:cNvSpPr>
              <p:nvPr/>
            </p:nvSpPr>
            <p:spPr bwMode="auto">
              <a:xfrm>
                <a:off x="1420" y="2332"/>
                <a:ext cx="59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400" b="1"/>
                  <a:t>dessous</a:t>
                </a:r>
              </a:p>
            </p:txBody>
          </p:sp>
        </p:grpSp>
        <p:sp>
          <p:nvSpPr>
            <p:cNvPr id="272" name="AutoShape 161"/>
            <p:cNvSpPr>
              <a:spLocks noChangeArrowheads="1"/>
            </p:cNvSpPr>
            <p:nvPr/>
          </p:nvSpPr>
          <p:spPr bwMode="auto">
            <a:xfrm>
              <a:off x="3209925" y="485775"/>
              <a:ext cx="1000125" cy="314325"/>
            </a:xfrm>
            <a:prstGeom prst="curvedDownArrow">
              <a:avLst>
                <a:gd name="adj1" fmla="val 63636"/>
                <a:gd name="adj2" fmla="val 127273"/>
                <a:gd name="adj3" fmla="val 33333"/>
              </a:avLst>
            </a:prstGeom>
            <a:solidFill>
              <a:schemeClr val="folHlink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grpSp>
          <p:nvGrpSpPr>
            <p:cNvPr id="273" name="Group 163"/>
            <p:cNvGrpSpPr>
              <a:grpSpLocks/>
            </p:cNvGrpSpPr>
            <p:nvPr/>
          </p:nvGrpSpPr>
          <p:grpSpPr bwMode="auto">
            <a:xfrm>
              <a:off x="6089650" y="2282825"/>
              <a:ext cx="2227263" cy="2624138"/>
              <a:chOff x="1021" y="2091"/>
              <a:chExt cx="1412" cy="1656"/>
            </a:xfrm>
          </p:grpSpPr>
          <p:sp>
            <p:nvSpPr>
              <p:cNvPr id="274" name="Oval 164"/>
              <p:cNvSpPr>
                <a:spLocks noChangeArrowheads="1"/>
              </p:cNvSpPr>
              <p:nvPr/>
            </p:nvSpPr>
            <p:spPr bwMode="auto">
              <a:xfrm>
                <a:off x="1021" y="2209"/>
                <a:ext cx="1412" cy="1298"/>
              </a:xfrm>
              <a:prstGeom prst="ellipse">
                <a:avLst/>
              </a:prstGeom>
              <a:solidFill>
                <a:srgbClr val="0058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75" name="Line 165"/>
              <p:cNvSpPr>
                <a:spLocks noChangeShapeType="1"/>
              </p:cNvSpPr>
              <p:nvPr/>
            </p:nvSpPr>
            <p:spPr bwMode="auto">
              <a:xfrm>
                <a:off x="1726" y="2091"/>
                <a:ext cx="0" cy="165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76" name="Line 166"/>
              <p:cNvSpPr>
                <a:spLocks noChangeShapeType="1"/>
              </p:cNvSpPr>
              <p:nvPr/>
            </p:nvSpPr>
            <p:spPr bwMode="auto">
              <a:xfrm>
                <a:off x="1332" y="2642"/>
                <a:ext cx="0" cy="431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77" name="Line 167"/>
              <p:cNvSpPr>
                <a:spLocks noChangeShapeType="1"/>
              </p:cNvSpPr>
              <p:nvPr/>
            </p:nvSpPr>
            <p:spPr bwMode="auto">
              <a:xfrm>
                <a:off x="1545" y="2635"/>
                <a:ext cx="0" cy="431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78" name="Line 168"/>
              <p:cNvSpPr>
                <a:spLocks noChangeShapeType="1"/>
              </p:cNvSpPr>
              <p:nvPr/>
            </p:nvSpPr>
            <p:spPr bwMode="auto">
              <a:xfrm>
                <a:off x="1946" y="263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79" name="Line 169"/>
              <p:cNvSpPr>
                <a:spLocks noChangeShapeType="1"/>
              </p:cNvSpPr>
              <p:nvPr/>
            </p:nvSpPr>
            <p:spPr bwMode="auto">
              <a:xfrm>
                <a:off x="2151" y="2631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80" name="Rectangle 170"/>
              <p:cNvSpPr>
                <a:spLocks noChangeArrowheads="1"/>
              </p:cNvSpPr>
              <p:nvPr/>
            </p:nvSpPr>
            <p:spPr bwMode="auto">
              <a:xfrm>
                <a:off x="1136" y="2621"/>
                <a:ext cx="1196" cy="44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281" name="Group 171"/>
              <p:cNvGrpSpPr>
                <a:grpSpLocks/>
              </p:cNvGrpSpPr>
              <p:nvPr/>
            </p:nvGrpSpPr>
            <p:grpSpPr bwMode="auto">
              <a:xfrm>
                <a:off x="1163" y="2751"/>
                <a:ext cx="355" cy="291"/>
                <a:chOff x="1160" y="1106"/>
                <a:chExt cx="355" cy="291"/>
              </a:xfrm>
            </p:grpSpPr>
            <p:sp>
              <p:nvSpPr>
                <p:cNvPr id="303" name="Rectangle 172"/>
                <p:cNvSpPr>
                  <a:spLocks noChangeArrowheads="1"/>
                </p:cNvSpPr>
                <p:nvPr/>
              </p:nvSpPr>
              <p:spPr bwMode="auto">
                <a:xfrm>
                  <a:off x="1160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04" name="Rectangle 173"/>
                <p:cNvSpPr>
                  <a:spLocks noChangeArrowheads="1"/>
                </p:cNvSpPr>
                <p:nvPr/>
              </p:nvSpPr>
              <p:spPr bwMode="auto">
                <a:xfrm>
                  <a:off x="1207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05" name="Rectangle 174"/>
                <p:cNvSpPr>
                  <a:spLocks noChangeArrowheads="1"/>
                </p:cNvSpPr>
                <p:nvPr/>
              </p:nvSpPr>
              <p:spPr bwMode="auto">
                <a:xfrm>
                  <a:off x="1255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306" name="AutoShape 175"/>
                <p:cNvCxnSpPr>
                  <a:cxnSpLocks noChangeShapeType="1"/>
                  <a:stCxn id="303" idx="0"/>
                </p:cNvCxnSpPr>
                <p:nvPr/>
              </p:nvCxnSpPr>
              <p:spPr bwMode="auto">
                <a:xfrm rot="16200000">
                  <a:off x="1071" y="1241"/>
                  <a:ext cx="216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</p:cxnSp>
            <p:cxnSp>
              <p:nvCxnSpPr>
                <p:cNvPr id="307" name="AutoShape 176"/>
                <p:cNvCxnSpPr>
                  <a:cxnSpLocks noChangeShapeType="1"/>
                  <a:stCxn id="304" idx="0"/>
                </p:cNvCxnSpPr>
                <p:nvPr/>
              </p:nvCxnSpPr>
              <p:spPr bwMode="auto">
                <a:xfrm flipV="1">
                  <a:off x="1225" y="1134"/>
                  <a:ext cx="2" cy="216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308" name="AutoShape 177"/>
                <p:cNvCxnSpPr>
                  <a:cxnSpLocks noChangeShapeType="1"/>
                  <a:stCxn id="305" idx="0"/>
                </p:cNvCxnSpPr>
                <p:nvPr/>
              </p:nvCxnSpPr>
              <p:spPr bwMode="auto">
                <a:xfrm flipV="1">
                  <a:off x="1273" y="1310"/>
                  <a:ext cx="1" cy="40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  <a:effectLst/>
              </p:spPr>
            </p:cxnSp>
            <p:sp>
              <p:nvSpPr>
                <p:cNvPr id="309" name="Rectangle 178"/>
                <p:cNvSpPr>
                  <a:spLocks noChangeArrowheads="1"/>
                </p:cNvSpPr>
                <p:nvPr/>
              </p:nvSpPr>
              <p:spPr bwMode="auto">
                <a:xfrm>
                  <a:off x="1418" y="1108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10" name="Rectangle 179"/>
                <p:cNvSpPr>
                  <a:spLocks noChangeArrowheads="1"/>
                </p:cNvSpPr>
                <p:nvPr/>
              </p:nvSpPr>
              <p:spPr bwMode="auto">
                <a:xfrm>
                  <a:off x="1481" y="1106"/>
                  <a:ext cx="34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11" name="Rectangle 180"/>
                <p:cNvSpPr>
                  <a:spLocks noChangeArrowheads="1"/>
                </p:cNvSpPr>
                <p:nvPr/>
              </p:nvSpPr>
              <p:spPr bwMode="auto">
                <a:xfrm>
                  <a:off x="1359" y="1261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82" name="Group 181"/>
              <p:cNvGrpSpPr>
                <a:grpSpLocks/>
              </p:cNvGrpSpPr>
              <p:nvPr/>
            </p:nvGrpSpPr>
            <p:grpSpPr bwMode="auto">
              <a:xfrm>
                <a:off x="1563" y="2751"/>
                <a:ext cx="355" cy="291"/>
                <a:chOff x="1560" y="1106"/>
                <a:chExt cx="355" cy="291"/>
              </a:xfrm>
            </p:grpSpPr>
            <p:sp>
              <p:nvSpPr>
                <p:cNvPr id="294" name="Rectangle 182"/>
                <p:cNvSpPr>
                  <a:spLocks noChangeArrowheads="1"/>
                </p:cNvSpPr>
                <p:nvPr/>
              </p:nvSpPr>
              <p:spPr bwMode="auto">
                <a:xfrm>
                  <a:off x="1560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95" name="Rectangle 183"/>
                <p:cNvSpPr>
                  <a:spLocks noChangeArrowheads="1"/>
                </p:cNvSpPr>
                <p:nvPr/>
              </p:nvSpPr>
              <p:spPr bwMode="auto">
                <a:xfrm>
                  <a:off x="1607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96" name="Rectangle 184"/>
                <p:cNvSpPr>
                  <a:spLocks noChangeArrowheads="1"/>
                </p:cNvSpPr>
                <p:nvPr/>
              </p:nvSpPr>
              <p:spPr bwMode="auto">
                <a:xfrm>
                  <a:off x="1655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97" name="AutoShape 185"/>
                <p:cNvCxnSpPr>
                  <a:cxnSpLocks noChangeShapeType="1"/>
                  <a:stCxn id="294" idx="0"/>
                </p:cNvCxnSpPr>
                <p:nvPr/>
              </p:nvCxnSpPr>
              <p:spPr bwMode="auto">
                <a:xfrm rot="16200000">
                  <a:off x="1471" y="1241"/>
                  <a:ext cx="216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</p:cxnSp>
            <p:cxnSp>
              <p:nvCxnSpPr>
                <p:cNvPr id="298" name="AutoShape 186"/>
                <p:cNvCxnSpPr>
                  <a:cxnSpLocks noChangeShapeType="1"/>
                  <a:stCxn id="295" idx="0"/>
                </p:cNvCxnSpPr>
                <p:nvPr/>
              </p:nvCxnSpPr>
              <p:spPr bwMode="auto">
                <a:xfrm flipV="1">
                  <a:off x="1625" y="1134"/>
                  <a:ext cx="2" cy="216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99" name="AutoShape 187"/>
                <p:cNvCxnSpPr>
                  <a:cxnSpLocks noChangeShapeType="1"/>
                  <a:stCxn id="296" idx="0"/>
                </p:cNvCxnSpPr>
                <p:nvPr/>
              </p:nvCxnSpPr>
              <p:spPr bwMode="auto">
                <a:xfrm flipV="1">
                  <a:off x="1673" y="1310"/>
                  <a:ext cx="1" cy="40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  <a:effectLst/>
              </p:spPr>
            </p:cxnSp>
            <p:sp>
              <p:nvSpPr>
                <p:cNvPr id="300" name="Rectangle 188"/>
                <p:cNvSpPr>
                  <a:spLocks noChangeArrowheads="1"/>
                </p:cNvSpPr>
                <p:nvPr/>
              </p:nvSpPr>
              <p:spPr bwMode="auto">
                <a:xfrm>
                  <a:off x="1818" y="1108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01" name="Rectangle 189"/>
                <p:cNvSpPr>
                  <a:spLocks noChangeArrowheads="1"/>
                </p:cNvSpPr>
                <p:nvPr/>
              </p:nvSpPr>
              <p:spPr bwMode="auto">
                <a:xfrm>
                  <a:off x="1881" y="1106"/>
                  <a:ext cx="34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02" name="Rectangle 190"/>
                <p:cNvSpPr>
                  <a:spLocks noChangeArrowheads="1"/>
                </p:cNvSpPr>
                <p:nvPr/>
              </p:nvSpPr>
              <p:spPr bwMode="auto">
                <a:xfrm>
                  <a:off x="1759" y="1261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283" name="Group 191"/>
              <p:cNvGrpSpPr>
                <a:grpSpLocks/>
              </p:cNvGrpSpPr>
              <p:nvPr/>
            </p:nvGrpSpPr>
            <p:grpSpPr bwMode="auto">
              <a:xfrm>
                <a:off x="1967" y="2751"/>
                <a:ext cx="355" cy="291"/>
                <a:chOff x="1560" y="1106"/>
                <a:chExt cx="355" cy="291"/>
              </a:xfrm>
            </p:grpSpPr>
            <p:sp>
              <p:nvSpPr>
                <p:cNvPr id="285" name="Rectangle 192"/>
                <p:cNvSpPr>
                  <a:spLocks noChangeArrowheads="1"/>
                </p:cNvSpPr>
                <p:nvPr/>
              </p:nvSpPr>
              <p:spPr bwMode="auto">
                <a:xfrm>
                  <a:off x="1560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86" name="Rectangle 193"/>
                <p:cNvSpPr>
                  <a:spLocks noChangeArrowheads="1"/>
                </p:cNvSpPr>
                <p:nvPr/>
              </p:nvSpPr>
              <p:spPr bwMode="auto">
                <a:xfrm>
                  <a:off x="1607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87" name="Rectangle 194"/>
                <p:cNvSpPr>
                  <a:spLocks noChangeArrowheads="1"/>
                </p:cNvSpPr>
                <p:nvPr/>
              </p:nvSpPr>
              <p:spPr bwMode="auto">
                <a:xfrm>
                  <a:off x="1655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88" name="AutoShape 195"/>
                <p:cNvCxnSpPr>
                  <a:cxnSpLocks noChangeShapeType="1"/>
                  <a:stCxn id="285" idx="0"/>
                </p:cNvCxnSpPr>
                <p:nvPr/>
              </p:nvCxnSpPr>
              <p:spPr bwMode="auto">
                <a:xfrm rot="16200000">
                  <a:off x="1471" y="1241"/>
                  <a:ext cx="216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</p:cxnSp>
            <p:cxnSp>
              <p:nvCxnSpPr>
                <p:cNvPr id="289" name="AutoShape 196"/>
                <p:cNvCxnSpPr>
                  <a:cxnSpLocks noChangeShapeType="1"/>
                  <a:stCxn id="286" idx="0"/>
                </p:cNvCxnSpPr>
                <p:nvPr/>
              </p:nvCxnSpPr>
              <p:spPr bwMode="auto">
                <a:xfrm flipV="1">
                  <a:off x="1625" y="1134"/>
                  <a:ext cx="2" cy="216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290" name="AutoShape 197"/>
                <p:cNvCxnSpPr>
                  <a:cxnSpLocks noChangeShapeType="1"/>
                  <a:stCxn id="287" idx="0"/>
                </p:cNvCxnSpPr>
                <p:nvPr/>
              </p:nvCxnSpPr>
              <p:spPr bwMode="auto">
                <a:xfrm flipV="1">
                  <a:off x="1673" y="1310"/>
                  <a:ext cx="1" cy="40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  <a:effectLst/>
              </p:spPr>
            </p:cxnSp>
            <p:sp>
              <p:nvSpPr>
                <p:cNvPr id="291" name="Rectangle 198"/>
                <p:cNvSpPr>
                  <a:spLocks noChangeArrowheads="1"/>
                </p:cNvSpPr>
                <p:nvPr/>
              </p:nvSpPr>
              <p:spPr bwMode="auto">
                <a:xfrm>
                  <a:off x="1818" y="1108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92" name="Rectangle 199"/>
                <p:cNvSpPr>
                  <a:spLocks noChangeArrowheads="1"/>
                </p:cNvSpPr>
                <p:nvPr/>
              </p:nvSpPr>
              <p:spPr bwMode="auto">
                <a:xfrm>
                  <a:off x="1881" y="1106"/>
                  <a:ext cx="34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93" name="Rectangle 200"/>
                <p:cNvSpPr>
                  <a:spLocks noChangeArrowheads="1"/>
                </p:cNvSpPr>
                <p:nvPr/>
              </p:nvSpPr>
              <p:spPr bwMode="auto">
                <a:xfrm>
                  <a:off x="1759" y="1261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284" name="Text Box 201"/>
              <p:cNvSpPr txBox="1">
                <a:spLocks noChangeArrowheads="1"/>
              </p:cNvSpPr>
              <p:nvPr/>
            </p:nvSpPr>
            <p:spPr bwMode="auto">
              <a:xfrm>
                <a:off x="1420" y="2332"/>
                <a:ext cx="59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400"/>
                  <a:t>dessous</a:t>
                </a:r>
              </a:p>
            </p:txBody>
          </p:sp>
        </p:grpSp>
        <p:grpSp>
          <p:nvGrpSpPr>
            <p:cNvPr id="312" name="Group 241"/>
            <p:cNvGrpSpPr>
              <a:grpSpLocks/>
            </p:cNvGrpSpPr>
            <p:nvPr/>
          </p:nvGrpSpPr>
          <p:grpSpPr bwMode="auto">
            <a:xfrm>
              <a:off x="6265863" y="3125788"/>
              <a:ext cx="1898650" cy="701675"/>
              <a:chOff x="3947" y="1969"/>
              <a:chExt cx="1196" cy="442"/>
            </a:xfrm>
          </p:grpSpPr>
          <p:sp>
            <p:nvSpPr>
              <p:cNvPr id="313" name="Rectangle 81"/>
              <p:cNvSpPr>
                <a:spLocks noChangeArrowheads="1"/>
              </p:cNvSpPr>
              <p:nvPr/>
            </p:nvSpPr>
            <p:spPr bwMode="auto">
              <a:xfrm rot="10800000" flipV="1">
                <a:off x="3947" y="1969"/>
                <a:ext cx="1196" cy="44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grpSp>
            <p:nvGrpSpPr>
              <p:cNvPr id="314" name="Group 82"/>
              <p:cNvGrpSpPr>
                <a:grpSpLocks/>
              </p:cNvGrpSpPr>
              <p:nvPr/>
            </p:nvGrpSpPr>
            <p:grpSpPr bwMode="auto">
              <a:xfrm rot="10800000" flipV="1">
                <a:off x="4760" y="2098"/>
                <a:ext cx="355" cy="291"/>
                <a:chOff x="1160" y="1106"/>
                <a:chExt cx="355" cy="291"/>
              </a:xfrm>
            </p:grpSpPr>
            <p:sp>
              <p:nvSpPr>
                <p:cNvPr id="335" name="Rectangle 83"/>
                <p:cNvSpPr>
                  <a:spLocks noChangeArrowheads="1"/>
                </p:cNvSpPr>
                <p:nvPr/>
              </p:nvSpPr>
              <p:spPr bwMode="auto">
                <a:xfrm>
                  <a:off x="1160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36" name="Rectangle 84"/>
                <p:cNvSpPr>
                  <a:spLocks noChangeArrowheads="1"/>
                </p:cNvSpPr>
                <p:nvPr/>
              </p:nvSpPr>
              <p:spPr bwMode="auto">
                <a:xfrm>
                  <a:off x="1207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37" name="Rectangle 85"/>
                <p:cNvSpPr>
                  <a:spLocks noChangeArrowheads="1"/>
                </p:cNvSpPr>
                <p:nvPr/>
              </p:nvSpPr>
              <p:spPr bwMode="auto">
                <a:xfrm>
                  <a:off x="1255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338" name="AutoShape 86"/>
                <p:cNvCxnSpPr>
                  <a:cxnSpLocks noChangeShapeType="1"/>
                  <a:stCxn id="335" idx="0"/>
                </p:cNvCxnSpPr>
                <p:nvPr/>
              </p:nvCxnSpPr>
              <p:spPr bwMode="auto">
                <a:xfrm rot="16200000">
                  <a:off x="1071" y="1241"/>
                  <a:ext cx="216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</p:cxnSp>
            <p:cxnSp>
              <p:nvCxnSpPr>
                <p:cNvPr id="339" name="AutoShape 87"/>
                <p:cNvCxnSpPr>
                  <a:cxnSpLocks noChangeShapeType="1"/>
                  <a:stCxn id="336" idx="0"/>
                </p:cNvCxnSpPr>
                <p:nvPr/>
              </p:nvCxnSpPr>
              <p:spPr bwMode="auto">
                <a:xfrm flipV="1">
                  <a:off x="1225" y="1134"/>
                  <a:ext cx="2" cy="216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340" name="AutoShape 88"/>
                <p:cNvCxnSpPr>
                  <a:cxnSpLocks noChangeShapeType="1"/>
                  <a:stCxn id="337" idx="0"/>
                </p:cNvCxnSpPr>
                <p:nvPr/>
              </p:nvCxnSpPr>
              <p:spPr bwMode="auto">
                <a:xfrm flipV="1">
                  <a:off x="1273" y="1310"/>
                  <a:ext cx="1" cy="40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  <a:effectLst/>
              </p:spPr>
            </p:cxnSp>
            <p:sp>
              <p:nvSpPr>
                <p:cNvPr id="341" name="Rectangle 89"/>
                <p:cNvSpPr>
                  <a:spLocks noChangeArrowheads="1"/>
                </p:cNvSpPr>
                <p:nvPr/>
              </p:nvSpPr>
              <p:spPr bwMode="auto">
                <a:xfrm>
                  <a:off x="1418" y="1108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42" name="Rectangle 90"/>
                <p:cNvSpPr>
                  <a:spLocks noChangeArrowheads="1"/>
                </p:cNvSpPr>
                <p:nvPr/>
              </p:nvSpPr>
              <p:spPr bwMode="auto">
                <a:xfrm>
                  <a:off x="1481" y="1106"/>
                  <a:ext cx="34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43" name="Rectangle 91"/>
                <p:cNvSpPr>
                  <a:spLocks noChangeArrowheads="1"/>
                </p:cNvSpPr>
                <p:nvPr/>
              </p:nvSpPr>
              <p:spPr bwMode="auto">
                <a:xfrm>
                  <a:off x="1359" y="1261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315" name="Group 92"/>
              <p:cNvGrpSpPr>
                <a:grpSpLocks/>
              </p:cNvGrpSpPr>
              <p:nvPr/>
            </p:nvGrpSpPr>
            <p:grpSpPr bwMode="auto">
              <a:xfrm rot="10800000" flipV="1">
                <a:off x="4360" y="2098"/>
                <a:ext cx="355" cy="291"/>
                <a:chOff x="1560" y="1106"/>
                <a:chExt cx="355" cy="291"/>
              </a:xfrm>
            </p:grpSpPr>
            <p:sp>
              <p:nvSpPr>
                <p:cNvPr id="326" name="Rectangle 93"/>
                <p:cNvSpPr>
                  <a:spLocks noChangeArrowheads="1"/>
                </p:cNvSpPr>
                <p:nvPr/>
              </p:nvSpPr>
              <p:spPr bwMode="auto">
                <a:xfrm>
                  <a:off x="1560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27" name="Rectangle 94"/>
                <p:cNvSpPr>
                  <a:spLocks noChangeArrowheads="1"/>
                </p:cNvSpPr>
                <p:nvPr/>
              </p:nvSpPr>
              <p:spPr bwMode="auto">
                <a:xfrm>
                  <a:off x="1607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28" name="Rectangle 95"/>
                <p:cNvSpPr>
                  <a:spLocks noChangeArrowheads="1"/>
                </p:cNvSpPr>
                <p:nvPr/>
              </p:nvSpPr>
              <p:spPr bwMode="auto">
                <a:xfrm>
                  <a:off x="1655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329" name="AutoShape 96"/>
                <p:cNvCxnSpPr>
                  <a:cxnSpLocks noChangeShapeType="1"/>
                  <a:stCxn id="326" idx="0"/>
                </p:cNvCxnSpPr>
                <p:nvPr/>
              </p:nvCxnSpPr>
              <p:spPr bwMode="auto">
                <a:xfrm rot="16200000">
                  <a:off x="1471" y="1241"/>
                  <a:ext cx="216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</p:cxnSp>
            <p:cxnSp>
              <p:nvCxnSpPr>
                <p:cNvPr id="330" name="AutoShape 97"/>
                <p:cNvCxnSpPr>
                  <a:cxnSpLocks noChangeShapeType="1"/>
                  <a:stCxn id="327" idx="0"/>
                </p:cNvCxnSpPr>
                <p:nvPr/>
              </p:nvCxnSpPr>
              <p:spPr bwMode="auto">
                <a:xfrm flipV="1">
                  <a:off x="1625" y="1134"/>
                  <a:ext cx="2" cy="216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331" name="AutoShape 98"/>
                <p:cNvCxnSpPr>
                  <a:cxnSpLocks noChangeShapeType="1"/>
                  <a:stCxn id="328" idx="0"/>
                </p:cNvCxnSpPr>
                <p:nvPr/>
              </p:nvCxnSpPr>
              <p:spPr bwMode="auto">
                <a:xfrm flipV="1">
                  <a:off x="1673" y="1310"/>
                  <a:ext cx="1" cy="40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  <a:effectLst/>
              </p:spPr>
            </p:cxnSp>
            <p:sp>
              <p:nvSpPr>
                <p:cNvPr id="332" name="Rectangle 99"/>
                <p:cNvSpPr>
                  <a:spLocks noChangeArrowheads="1"/>
                </p:cNvSpPr>
                <p:nvPr/>
              </p:nvSpPr>
              <p:spPr bwMode="auto">
                <a:xfrm>
                  <a:off x="1818" y="1108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33" name="Rectangle 100"/>
                <p:cNvSpPr>
                  <a:spLocks noChangeArrowheads="1"/>
                </p:cNvSpPr>
                <p:nvPr/>
              </p:nvSpPr>
              <p:spPr bwMode="auto">
                <a:xfrm>
                  <a:off x="1881" y="1106"/>
                  <a:ext cx="34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34" name="Rectangle 101"/>
                <p:cNvSpPr>
                  <a:spLocks noChangeArrowheads="1"/>
                </p:cNvSpPr>
                <p:nvPr/>
              </p:nvSpPr>
              <p:spPr bwMode="auto">
                <a:xfrm>
                  <a:off x="1759" y="1261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316" name="Group 102"/>
              <p:cNvGrpSpPr>
                <a:grpSpLocks/>
              </p:cNvGrpSpPr>
              <p:nvPr/>
            </p:nvGrpSpPr>
            <p:grpSpPr bwMode="auto">
              <a:xfrm rot="10800000" flipV="1">
                <a:off x="3956" y="2098"/>
                <a:ext cx="355" cy="291"/>
                <a:chOff x="1560" y="1106"/>
                <a:chExt cx="355" cy="291"/>
              </a:xfrm>
            </p:grpSpPr>
            <p:sp>
              <p:nvSpPr>
                <p:cNvPr id="317" name="Rectangle 103"/>
                <p:cNvSpPr>
                  <a:spLocks noChangeArrowheads="1"/>
                </p:cNvSpPr>
                <p:nvPr/>
              </p:nvSpPr>
              <p:spPr bwMode="auto">
                <a:xfrm>
                  <a:off x="1560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18" name="Rectangle 104"/>
                <p:cNvSpPr>
                  <a:spLocks noChangeArrowheads="1"/>
                </p:cNvSpPr>
                <p:nvPr/>
              </p:nvSpPr>
              <p:spPr bwMode="auto">
                <a:xfrm>
                  <a:off x="1607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19" name="Rectangle 105"/>
                <p:cNvSpPr>
                  <a:spLocks noChangeArrowheads="1"/>
                </p:cNvSpPr>
                <p:nvPr/>
              </p:nvSpPr>
              <p:spPr bwMode="auto">
                <a:xfrm>
                  <a:off x="1655" y="1350"/>
                  <a:ext cx="35" cy="47"/>
                </a:xfrm>
                <a:prstGeom prst="rect">
                  <a:avLst/>
                </a:prstGeom>
                <a:solidFill>
                  <a:srgbClr val="FF66CC"/>
                </a:solidFill>
                <a:ln w="6350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320" name="AutoShape 106"/>
                <p:cNvCxnSpPr>
                  <a:cxnSpLocks noChangeShapeType="1"/>
                  <a:stCxn id="317" idx="0"/>
                </p:cNvCxnSpPr>
                <p:nvPr/>
              </p:nvCxnSpPr>
              <p:spPr bwMode="auto">
                <a:xfrm rot="16200000">
                  <a:off x="1471" y="1241"/>
                  <a:ext cx="216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rgbClr val="FF66CC"/>
                  </a:solidFill>
                  <a:miter lim="800000"/>
                  <a:headEnd/>
                  <a:tailEnd/>
                </a:ln>
                <a:effectLst/>
              </p:spPr>
            </p:cxnSp>
            <p:cxnSp>
              <p:nvCxnSpPr>
                <p:cNvPr id="321" name="AutoShape 107"/>
                <p:cNvCxnSpPr>
                  <a:cxnSpLocks noChangeShapeType="1"/>
                  <a:stCxn id="318" idx="0"/>
                </p:cNvCxnSpPr>
                <p:nvPr/>
              </p:nvCxnSpPr>
              <p:spPr bwMode="auto">
                <a:xfrm flipV="1">
                  <a:off x="1625" y="1134"/>
                  <a:ext cx="2" cy="216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322" name="AutoShape 108"/>
                <p:cNvCxnSpPr>
                  <a:cxnSpLocks noChangeShapeType="1"/>
                  <a:stCxn id="319" idx="0"/>
                </p:cNvCxnSpPr>
                <p:nvPr/>
              </p:nvCxnSpPr>
              <p:spPr bwMode="auto">
                <a:xfrm flipV="1">
                  <a:off x="1673" y="1310"/>
                  <a:ext cx="1" cy="40"/>
                </a:xfrm>
                <a:prstGeom prst="straightConnector1">
                  <a:avLst/>
                </a:prstGeom>
                <a:noFill/>
                <a:ln w="9525">
                  <a:solidFill>
                    <a:srgbClr val="FF66CC"/>
                  </a:solidFill>
                  <a:round/>
                  <a:headEnd/>
                  <a:tailEnd/>
                </a:ln>
                <a:effectLst/>
              </p:spPr>
            </p:cxnSp>
            <p:sp>
              <p:nvSpPr>
                <p:cNvPr id="323" name="Rectangle 109"/>
                <p:cNvSpPr>
                  <a:spLocks noChangeArrowheads="1"/>
                </p:cNvSpPr>
                <p:nvPr/>
              </p:nvSpPr>
              <p:spPr bwMode="auto">
                <a:xfrm>
                  <a:off x="1818" y="1108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24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81" y="1106"/>
                  <a:ext cx="34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25" name="Rectangle 111"/>
                <p:cNvSpPr>
                  <a:spLocks noChangeArrowheads="1"/>
                </p:cNvSpPr>
                <p:nvPr/>
              </p:nvSpPr>
              <p:spPr bwMode="auto">
                <a:xfrm>
                  <a:off x="1759" y="1261"/>
                  <a:ext cx="35" cy="47"/>
                </a:xfrm>
                <a:prstGeom prst="rect">
                  <a:avLst/>
                </a:prstGeom>
                <a:solidFill>
                  <a:srgbClr val="CCFF66"/>
                </a:solidFill>
                <a:ln w="6350">
                  <a:solidFill>
                    <a:srgbClr val="CCFF66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344" name="Group 202"/>
            <p:cNvGrpSpPr>
              <a:grpSpLocks/>
            </p:cNvGrpSpPr>
            <p:nvPr/>
          </p:nvGrpSpPr>
          <p:grpSpPr bwMode="auto">
            <a:xfrm>
              <a:off x="4002088" y="712788"/>
              <a:ext cx="2241550" cy="2628900"/>
              <a:chOff x="2818" y="446"/>
              <a:chExt cx="1412" cy="1656"/>
            </a:xfrm>
          </p:grpSpPr>
          <p:grpSp>
            <p:nvGrpSpPr>
              <p:cNvPr id="345" name="Group 203"/>
              <p:cNvGrpSpPr>
                <a:grpSpLocks/>
              </p:cNvGrpSpPr>
              <p:nvPr/>
            </p:nvGrpSpPr>
            <p:grpSpPr bwMode="auto">
              <a:xfrm rot="10800000" flipV="1">
                <a:off x="2913" y="960"/>
                <a:ext cx="1196" cy="452"/>
                <a:chOff x="2865" y="1028"/>
                <a:chExt cx="1196" cy="452"/>
              </a:xfrm>
            </p:grpSpPr>
            <p:sp>
              <p:nvSpPr>
                <p:cNvPr id="348" name="Line 204"/>
                <p:cNvSpPr>
                  <a:spLocks noChangeShapeType="1"/>
                </p:cNvSpPr>
                <p:nvPr/>
              </p:nvSpPr>
              <p:spPr bwMode="auto">
                <a:xfrm>
                  <a:off x="3061" y="1049"/>
                  <a:ext cx="0" cy="431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49" name="Line 205"/>
                <p:cNvSpPr>
                  <a:spLocks noChangeShapeType="1"/>
                </p:cNvSpPr>
                <p:nvPr/>
              </p:nvSpPr>
              <p:spPr bwMode="auto">
                <a:xfrm>
                  <a:off x="3274" y="1042"/>
                  <a:ext cx="0" cy="431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50" name="Line 206"/>
                <p:cNvSpPr>
                  <a:spLocks noChangeShapeType="1"/>
                </p:cNvSpPr>
                <p:nvPr/>
              </p:nvSpPr>
              <p:spPr bwMode="auto">
                <a:xfrm>
                  <a:off x="3675" y="1045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51" name="Line 207"/>
                <p:cNvSpPr>
                  <a:spLocks noChangeShapeType="1"/>
                </p:cNvSpPr>
                <p:nvPr/>
              </p:nvSpPr>
              <p:spPr bwMode="auto">
                <a:xfrm>
                  <a:off x="3880" y="1038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352" name="Rectangle 208"/>
                <p:cNvSpPr>
                  <a:spLocks noChangeArrowheads="1"/>
                </p:cNvSpPr>
                <p:nvPr/>
              </p:nvSpPr>
              <p:spPr bwMode="auto">
                <a:xfrm>
                  <a:off x="2865" y="1028"/>
                  <a:ext cx="1196" cy="442"/>
                </a:xfrm>
                <a:prstGeom prst="rect">
                  <a:avLst/>
                </a:prstGeom>
                <a:noFill/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fr-FR"/>
                </a:p>
              </p:txBody>
            </p:sp>
            <p:grpSp>
              <p:nvGrpSpPr>
                <p:cNvPr id="353" name="Group 209"/>
                <p:cNvGrpSpPr>
                  <a:grpSpLocks/>
                </p:cNvGrpSpPr>
                <p:nvPr/>
              </p:nvGrpSpPr>
              <p:grpSpPr bwMode="auto">
                <a:xfrm>
                  <a:off x="2892" y="1158"/>
                  <a:ext cx="355" cy="291"/>
                  <a:chOff x="1160" y="1106"/>
                  <a:chExt cx="355" cy="291"/>
                </a:xfrm>
              </p:grpSpPr>
              <p:sp>
                <p:nvSpPr>
                  <p:cNvPr id="374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1160" y="1350"/>
                    <a:ext cx="35" cy="47"/>
                  </a:xfrm>
                  <a:prstGeom prst="rect">
                    <a:avLst/>
                  </a:prstGeom>
                  <a:solidFill>
                    <a:srgbClr val="FF66CC"/>
                  </a:solidFill>
                  <a:ln w="6350">
                    <a:solidFill>
                      <a:srgbClr val="FF66CC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75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1207" y="1350"/>
                    <a:ext cx="35" cy="47"/>
                  </a:xfrm>
                  <a:prstGeom prst="rect">
                    <a:avLst/>
                  </a:prstGeom>
                  <a:solidFill>
                    <a:srgbClr val="FF66CC"/>
                  </a:solidFill>
                  <a:ln w="6350">
                    <a:solidFill>
                      <a:srgbClr val="FF66CC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76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1255" y="1350"/>
                    <a:ext cx="35" cy="47"/>
                  </a:xfrm>
                  <a:prstGeom prst="rect">
                    <a:avLst/>
                  </a:prstGeom>
                  <a:solidFill>
                    <a:srgbClr val="FF66CC"/>
                  </a:solidFill>
                  <a:ln w="6350">
                    <a:solidFill>
                      <a:srgbClr val="FF66CC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cxnSp>
                <p:nvCxnSpPr>
                  <p:cNvPr id="377" name="AutoShape 213"/>
                  <p:cNvCxnSpPr>
                    <a:cxnSpLocks noChangeShapeType="1"/>
                    <a:stCxn id="374" idx="0"/>
                  </p:cNvCxnSpPr>
                  <p:nvPr/>
                </p:nvCxnSpPr>
                <p:spPr bwMode="auto">
                  <a:xfrm rot="16200000">
                    <a:off x="1071" y="1241"/>
                    <a:ext cx="216" cy="1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>
                    <a:solidFill>
                      <a:srgbClr val="FF66CC"/>
                    </a:solidFill>
                    <a:miter lim="800000"/>
                    <a:headEnd/>
                    <a:tailEnd/>
                  </a:ln>
                  <a:effectLst/>
                </p:spPr>
              </p:cxnSp>
              <p:cxnSp>
                <p:nvCxnSpPr>
                  <p:cNvPr id="378" name="AutoShape 214"/>
                  <p:cNvCxnSpPr>
                    <a:cxnSpLocks noChangeShapeType="1"/>
                    <a:stCxn id="375" idx="0"/>
                  </p:cNvCxnSpPr>
                  <p:nvPr/>
                </p:nvCxnSpPr>
                <p:spPr bwMode="auto">
                  <a:xfrm flipV="1">
                    <a:off x="1225" y="1134"/>
                    <a:ext cx="2" cy="21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66CC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379" name="AutoShape 215"/>
                  <p:cNvCxnSpPr>
                    <a:cxnSpLocks noChangeShapeType="1"/>
                    <a:stCxn id="376" idx="0"/>
                  </p:cNvCxnSpPr>
                  <p:nvPr/>
                </p:nvCxnSpPr>
                <p:spPr bwMode="auto">
                  <a:xfrm flipV="1">
                    <a:off x="1273" y="1310"/>
                    <a:ext cx="1" cy="4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66CC"/>
                    </a:solidFill>
                    <a:round/>
                    <a:headEnd/>
                    <a:tailEnd/>
                  </a:ln>
                  <a:effectLst/>
                </p:spPr>
              </p:cxnSp>
              <p:sp>
                <p:nvSpPr>
                  <p:cNvPr id="380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1418" y="1108"/>
                    <a:ext cx="35" cy="47"/>
                  </a:xfrm>
                  <a:prstGeom prst="rect">
                    <a:avLst/>
                  </a:prstGeom>
                  <a:solidFill>
                    <a:srgbClr val="CCFF66"/>
                  </a:solidFill>
                  <a:ln w="6350">
                    <a:solidFill>
                      <a:srgbClr val="CCFF6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81" name="Rectangle 217"/>
                  <p:cNvSpPr>
                    <a:spLocks noChangeArrowheads="1"/>
                  </p:cNvSpPr>
                  <p:nvPr/>
                </p:nvSpPr>
                <p:spPr bwMode="auto">
                  <a:xfrm>
                    <a:off x="1481" y="1106"/>
                    <a:ext cx="34" cy="47"/>
                  </a:xfrm>
                  <a:prstGeom prst="rect">
                    <a:avLst/>
                  </a:prstGeom>
                  <a:solidFill>
                    <a:srgbClr val="CCFF66"/>
                  </a:solidFill>
                  <a:ln w="6350">
                    <a:solidFill>
                      <a:srgbClr val="CCFF6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82" name="Rectangle 218"/>
                  <p:cNvSpPr>
                    <a:spLocks noChangeArrowheads="1"/>
                  </p:cNvSpPr>
                  <p:nvPr/>
                </p:nvSpPr>
                <p:spPr bwMode="auto">
                  <a:xfrm>
                    <a:off x="1359" y="1261"/>
                    <a:ext cx="35" cy="47"/>
                  </a:xfrm>
                  <a:prstGeom prst="rect">
                    <a:avLst/>
                  </a:prstGeom>
                  <a:solidFill>
                    <a:srgbClr val="CCFF66"/>
                  </a:solidFill>
                  <a:ln w="6350">
                    <a:solidFill>
                      <a:srgbClr val="CCFF6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54" name="Group 219"/>
                <p:cNvGrpSpPr>
                  <a:grpSpLocks/>
                </p:cNvGrpSpPr>
                <p:nvPr/>
              </p:nvGrpSpPr>
              <p:grpSpPr bwMode="auto">
                <a:xfrm>
                  <a:off x="3292" y="1158"/>
                  <a:ext cx="355" cy="291"/>
                  <a:chOff x="1560" y="1106"/>
                  <a:chExt cx="355" cy="291"/>
                </a:xfrm>
              </p:grpSpPr>
              <p:sp>
                <p:nvSpPr>
                  <p:cNvPr id="365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560" y="1350"/>
                    <a:ext cx="35" cy="47"/>
                  </a:xfrm>
                  <a:prstGeom prst="rect">
                    <a:avLst/>
                  </a:prstGeom>
                  <a:solidFill>
                    <a:srgbClr val="FF66CC"/>
                  </a:solidFill>
                  <a:ln w="6350">
                    <a:solidFill>
                      <a:srgbClr val="FF66CC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66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1607" y="1350"/>
                    <a:ext cx="35" cy="47"/>
                  </a:xfrm>
                  <a:prstGeom prst="rect">
                    <a:avLst/>
                  </a:prstGeom>
                  <a:solidFill>
                    <a:srgbClr val="FF66CC"/>
                  </a:solidFill>
                  <a:ln w="6350">
                    <a:solidFill>
                      <a:srgbClr val="FF66CC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67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1655" y="1350"/>
                    <a:ext cx="35" cy="47"/>
                  </a:xfrm>
                  <a:prstGeom prst="rect">
                    <a:avLst/>
                  </a:prstGeom>
                  <a:solidFill>
                    <a:srgbClr val="FF66CC"/>
                  </a:solidFill>
                  <a:ln w="6350">
                    <a:solidFill>
                      <a:srgbClr val="FF66CC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cxnSp>
                <p:nvCxnSpPr>
                  <p:cNvPr id="368" name="AutoShape 223"/>
                  <p:cNvCxnSpPr>
                    <a:cxnSpLocks noChangeShapeType="1"/>
                    <a:stCxn id="365" idx="0"/>
                  </p:cNvCxnSpPr>
                  <p:nvPr/>
                </p:nvCxnSpPr>
                <p:spPr bwMode="auto">
                  <a:xfrm rot="16200000">
                    <a:off x="1471" y="1241"/>
                    <a:ext cx="216" cy="1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>
                    <a:solidFill>
                      <a:srgbClr val="FF66CC"/>
                    </a:solidFill>
                    <a:miter lim="800000"/>
                    <a:headEnd/>
                    <a:tailEnd/>
                  </a:ln>
                  <a:effectLst/>
                </p:spPr>
              </p:cxnSp>
              <p:cxnSp>
                <p:nvCxnSpPr>
                  <p:cNvPr id="369" name="AutoShape 224"/>
                  <p:cNvCxnSpPr>
                    <a:cxnSpLocks noChangeShapeType="1"/>
                    <a:stCxn id="366" idx="0"/>
                  </p:cNvCxnSpPr>
                  <p:nvPr/>
                </p:nvCxnSpPr>
                <p:spPr bwMode="auto">
                  <a:xfrm flipV="1">
                    <a:off x="1625" y="1134"/>
                    <a:ext cx="2" cy="21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66CC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370" name="AutoShape 225"/>
                  <p:cNvCxnSpPr>
                    <a:cxnSpLocks noChangeShapeType="1"/>
                    <a:stCxn id="367" idx="0"/>
                  </p:cNvCxnSpPr>
                  <p:nvPr/>
                </p:nvCxnSpPr>
                <p:spPr bwMode="auto">
                  <a:xfrm flipV="1">
                    <a:off x="1673" y="1310"/>
                    <a:ext cx="1" cy="4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66CC"/>
                    </a:solidFill>
                    <a:round/>
                    <a:headEnd/>
                    <a:tailEnd/>
                  </a:ln>
                  <a:effectLst/>
                </p:spPr>
              </p:cxnSp>
              <p:sp>
                <p:nvSpPr>
                  <p:cNvPr id="371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1818" y="1108"/>
                    <a:ext cx="35" cy="47"/>
                  </a:xfrm>
                  <a:prstGeom prst="rect">
                    <a:avLst/>
                  </a:prstGeom>
                  <a:solidFill>
                    <a:srgbClr val="CCFF66"/>
                  </a:solidFill>
                  <a:ln w="6350">
                    <a:solidFill>
                      <a:srgbClr val="CCFF6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72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1881" y="1106"/>
                    <a:ext cx="34" cy="47"/>
                  </a:xfrm>
                  <a:prstGeom prst="rect">
                    <a:avLst/>
                  </a:prstGeom>
                  <a:solidFill>
                    <a:srgbClr val="CCFF66"/>
                  </a:solidFill>
                  <a:ln w="6350">
                    <a:solidFill>
                      <a:srgbClr val="CCFF6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73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1759" y="1261"/>
                    <a:ext cx="35" cy="47"/>
                  </a:xfrm>
                  <a:prstGeom prst="rect">
                    <a:avLst/>
                  </a:prstGeom>
                  <a:solidFill>
                    <a:srgbClr val="CCFF66"/>
                  </a:solidFill>
                  <a:ln w="6350">
                    <a:solidFill>
                      <a:srgbClr val="CCFF6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55" name="Group 229"/>
                <p:cNvGrpSpPr>
                  <a:grpSpLocks/>
                </p:cNvGrpSpPr>
                <p:nvPr/>
              </p:nvGrpSpPr>
              <p:grpSpPr bwMode="auto">
                <a:xfrm>
                  <a:off x="3696" y="1158"/>
                  <a:ext cx="355" cy="291"/>
                  <a:chOff x="1560" y="1106"/>
                  <a:chExt cx="355" cy="291"/>
                </a:xfrm>
              </p:grpSpPr>
              <p:sp>
                <p:nvSpPr>
                  <p:cNvPr id="356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1560" y="1350"/>
                    <a:ext cx="35" cy="47"/>
                  </a:xfrm>
                  <a:prstGeom prst="rect">
                    <a:avLst/>
                  </a:prstGeom>
                  <a:solidFill>
                    <a:srgbClr val="FF66CC"/>
                  </a:solidFill>
                  <a:ln w="6350">
                    <a:solidFill>
                      <a:srgbClr val="FF66CC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57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1607" y="1350"/>
                    <a:ext cx="35" cy="47"/>
                  </a:xfrm>
                  <a:prstGeom prst="rect">
                    <a:avLst/>
                  </a:prstGeom>
                  <a:solidFill>
                    <a:srgbClr val="FF66CC"/>
                  </a:solidFill>
                  <a:ln w="6350">
                    <a:solidFill>
                      <a:srgbClr val="FF66CC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58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1655" y="1350"/>
                    <a:ext cx="35" cy="47"/>
                  </a:xfrm>
                  <a:prstGeom prst="rect">
                    <a:avLst/>
                  </a:prstGeom>
                  <a:solidFill>
                    <a:srgbClr val="FF66CC"/>
                  </a:solidFill>
                  <a:ln w="6350">
                    <a:solidFill>
                      <a:srgbClr val="FF66CC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cxnSp>
                <p:nvCxnSpPr>
                  <p:cNvPr id="359" name="AutoShape 233"/>
                  <p:cNvCxnSpPr>
                    <a:cxnSpLocks noChangeShapeType="1"/>
                    <a:stCxn id="356" idx="0"/>
                  </p:cNvCxnSpPr>
                  <p:nvPr/>
                </p:nvCxnSpPr>
                <p:spPr bwMode="auto">
                  <a:xfrm rot="16200000">
                    <a:off x="1471" y="1241"/>
                    <a:ext cx="216" cy="1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>
                    <a:solidFill>
                      <a:srgbClr val="FF66CC"/>
                    </a:solidFill>
                    <a:miter lim="800000"/>
                    <a:headEnd/>
                    <a:tailEnd/>
                  </a:ln>
                  <a:effectLst/>
                </p:spPr>
              </p:cxnSp>
              <p:cxnSp>
                <p:nvCxnSpPr>
                  <p:cNvPr id="360" name="AutoShape 234"/>
                  <p:cNvCxnSpPr>
                    <a:cxnSpLocks noChangeShapeType="1"/>
                    <a:stCxn id="357" idx="0"/>
                  </p:cNvCxnSpPr>
                  <p:nvPr/>
                </p:nvCxnSpPr>
                <p:spPr bwMode="auto">
                  <a:xfrm flipV="1">
                    <a:off x="1625" y="1134"/>
                    <a:ext cx="2" cy="216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66CC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361" name="AutoShape 235"/>
                  <p:cNvCxnSpPr>
                    <a:cxnSpLocks noChangeShapeType="1"/>
                    <a:stCxn id="358" idx="0"/>
                  </p:cNvCxnSpPr>
                  <p:nvPr/>
                </p:nvCxnSpPr>
                <p:spPr bwMode="auto">
                  <a:xfrm flipV="1">
                    <a:off x="1673" y="1310"/>
                    <a:ext cx="1" cy="4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FF66CC"/>
                    </a:solidFill>
                    <a:round/>
                    <a:headEnd/>
                    <a:tailEnd/>
                  </a:ln>
                  <a:effectLst/>
                </p:spPr>
              </p:cxnSp>
              <p:sp>
                <p:nvSpPr>
                  <p:cNvPr id="362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1818" y="1108"/>
                    <a:ext cx="35" cy="47"/>
                  </a:xfrm>
                  <a:prstGeom prst="rect">
                    <a:avLst/>
                  </a:prstGeom>
                  <a:solidFill>
                    <a:srgbClr val="CCFF66"/>
                  </a:solidFill>
                  <a:ln w="6350">
                    <a:solidFill>
                      <a:srgbClr val="CCFF6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63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1881" y="1106"/>
                    <a:ext cx="34" cy="47"/>
                  </a:xfrm>
                  <a:prstGeom prst="rect">
                    <a:avLst/>
                  </a:prstGeom>
                  <a:solidFill>
                    <a:srgbClr val="CCFF66"/>
                  </a:solidFill>
                  <a:ln w="6350">
                    <a:solidFill>
                      <a:srgbClr val="CCFF6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364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1759" y="1261"/>
                    <a:ext cx="35" cy="47"/>
                  </a:xfrm>
                  <a:prstGeom prst="rect">
                    <a:avLst/>
                  </a:prstGeom>
                  <a:solidFill>
                    <a:srgbClr val="CCFF66"/>
                  </a:solidFill>
                  <a:ln w="6350">
                    <a:solidFill>
                      <a:srgbClr val="CCFF6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346" name="Oval 239"/>
              <p:cNvSpPr>
                <a:spLocks noChangeArrowheads="1"/>
              </p:cNvSpPr>
              <p:nvPr/>
            </p:nvSpPr>
            <p:spPr bwMode="auto">
              <a:xfrm>
                <a:off x="2818" y="564"/>
                <a:ext cx="1412" cy="129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47" name="Line 240"/>
              <p:cNvSpPr>
                <a:spLocks noChangeShapeType="1"/>
              </p:cNvSpPr>
              <p:nvPr/>
            </p:nvSpPr>
            <p:spPr bwMode="auto">
              <a:xfrm>
                <a:off x="3523" y="446"/>
                <a:ext cx="0" cy="165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383" name="Line 244"/>
            <p:cNvSpPr>
              <a:spLocks noChangeShapeType="1"/>
            </p:cNvSpPr>
            <p:nvPr/>
          </p:nvSpPr>
          <p:spPr bwMode="auto">
            <a:xfrm flipV="1">
              <a:off x="4400550" y="4219575"/>
              <a:ext cx="1543050" cy="6858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84" name="Line 245"/>
            <p:cNvSpPr>
              <a:spLocks noChangeShapeType="1"/>
            </p:cNvSpPr>
            <p:nvPr/>
          </p:nvSpPr>
          <p:spPr bwMode="auto">
            <a:xfrm>
              <a:off x="5810250" y="2809875"/>
              <a:ext cx="257175" cy="3048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Motivations pour la physique des hautes énergies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Tour d’horizon  effectué lors de 2 workshops :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1"/>
            <a:r>
              <a:rPr lang="fr-FR" dirty="0" smtClean="0">
                <a:hlinkClick r:id="rId3"/>
              </a:rPr>
              <a:t>http://indico.in2p3.fr/contributionListDisplay.py?confId=400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>
                <a:hlinkClick r:id="rId4"/>
              </a:rPr>
              <a:t>http://indico.mppmu.mpg.de/indico/contributionListDisplay.py?confId=184</a:t>
            </a:r>
            <a:r>
              <a:rPr lang="fr-FR" dirty="0" smtClean="0"/>
              <a:t>   </a:t>
            </a:r>
          </a:p>
          <a:p>
            <a:pPr lvl="1">
              <a:buNone/>
            </a:pPr>
            <a:endParaRPr lang="fr-FR" dirty="0" smtClean="0"/>
          </a:p>
          <a:p>
            <a:r>
              <a:rPr lang="fr-FR" dirty="0" smtClean="0"/>
              <a:t>Consensus sur le fait que ce type de technologie intéresse surtout  les détecteurs de vertex ( pixels notamment)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  <p:pic>
        <p:nvPicPr>
          <p:cNvPr id="5" name="Picture 7" descr="p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071678"/>
            <a:ext cx="6229350" cy="1516062"/>
          </a:xfrm>
          <a:prstGeom prst="rect">
            <a:avLst/>
          </a:prstGeom>
          <a:noFill/>
        </p:spPr>
      </p:pic>
      <p:pic>
        <p:nvPicPr>
          <p:cNvPr id="6" name="Image 5" descr="Ringber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4143380"/>
            <a:ext cx="7480155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Pixels hybrides pour SLHC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642910" y="1071546"/>
            <a:ext cx="8215370" cy="507207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4368007" y="2206625"/>
            <a:ext cx="184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r-FR" sz="1600">
              <a:solidFill>
                <a:schemeClr val="folHlink"/>
              </a:solidFill>
              <a:latin typeface="Arial Unicode MS" pitchFamily="34" charset="-128"/>
            </a:endParaRPr>
          </a:p>
          <a:p>
            <a:endParaRPr lang="fr-FR" sz="1600">
              <a:solidFill>
                <a:schemeClr val="folHlink"/>
              </a:solidFill>
              <a:latin typeface="Arial Unicode MS" pitchFamily="34" charset="-128"/>
            </a:endParaRP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5412582" y="1266825"/>
            <a:ext cx="1445434" cy="276999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eaLnBrk="0" hangingPunct="0">
              <a:spcBef>
                <a:spcPct val="50000"/>
              </a:spcBef>
            </a:pPr>
            <a:r>
              <a:rPr lang="fr-F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FE-I3  CMOS  </a:t>
            </a:r>
            <a:r>
              <a:rPr 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250 </a:t>
            </a:r>
            <a:r>
              <a:rPr lang="fr-F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nm</a:t>
            </a:r>
            <a:endParaRPr 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>
            <a:off x="770732" y="1155700"/>
            <a:ext cx="9525" cy="5127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 rot="16200000">
            <a:off x="400050" y="1305719"/>
            <a:ext cx="58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1200" b="1" dirty="0">
                <a:solidFill>
                  <a:schemeClr val="bg1"/>
                </a:solidFill>
                <a:latin typeface="Times New Roman" pitchFamily="18" charset="0"/>
              </a:rPr>
              <a:t>50 </a:t>
            </a:r>
            <a:r>
              <a:rPr lang="fr-FR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1200" b="1" dirty="0" err="1">
                <a:solidFill>
                  <a:schemeClr val="bg1"/>
                </a:solidFill>
                <a:latin typeface="Times New Roman" pitchFamily="18" charset="0"/>
              </a:rPr>
              <a:t>m</a:t>
            </a:r>
            <a:endParaRPr lang="fr-FR" sz="1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2728119" y="1692275"/>
            <a:ext cx="663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1200" b="1" dirty="0">
                <a:solidFill>
                  <a:schemeClr val="bg1"/>
                </a:solidFill>
                <a:latin typeface="Times New Roman" pitchFamily="18" charset="0"/>
              </a:rPr>
              <a:t>400 </a:t>
            </a:r>
            <a:r>
              <a:rPr lang="fr-FR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1200" b="1" dirty="0" err="1">
                <a:solidFill>
                  <a:schemeClr val="bg1"/>
                </a:solidFill>
                <a:latin typeface="Times New Roman" pitchFamily="18" charset="0"/>
              </a:rPr>
              <a:t>m</a:t>
            </a:r>
            <a:endParaRPr lang="fr-FR" sz="1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" name="Line 10"/>
          <p:cNvSpPr>
            <a:spLocks noChangeShapeType="1"/>
          </p:cNvSpPr>
          <p:nvPr/>
        </p:nvSpPr>
        <p:spPr bwMode="auto">
          <a:xfrm flipV="1">
            <a:off x="950119" y="1739900"/>
            <a:ext cx="4125913" cy="269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52" name="Picture 11"/>
          <p:cNvPicPr>
            <a:picLocks noChangeArrowheads="1"/>
          </p:cNvPicPr>
          <p:nvPr/>
        </p:nvPicPr>
        <p:blipFill>
          <a:blip r:embed="rId3" cstate="print"/>
          <a:srcRect t="31113" r="9927"/>
          <a:stretch>
            <a:fillRect/>
          </a:stretch>
        </p:blipFill>
        <p:spPr bwMode="auto">
          <a:xfrm>
            <a:off x="845344" y="1163637"/>
            <a:ext cx="419576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12"/>
          <p:cNvPicPr>
            <a:picLocks noChangeArrowheads="1"/>
          </p:cNvPicPr>
          <p:nvPr/>
        </p:nvPicPr>
        <p:blipFill>
          <a:blip r:embed="rId3" cstate="print"/>
          <a:srcRect t="31113" r="9927"/>
          <a:stretch>
            <a:fillRect/>
          </a:stretch>
        </p:blipFill>
        <p:spPr bwMode="auto">
          <a:xfrm>
            <a:off x="869157" y="2160587"/>
            <a:ext cx="262413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13"/>
          <p:cNvPicPr>
            <a:picLocks noChangeArrowheads="1"/>
          </p:cNvPicPr>
          <p:nvPr/>
        </p:nvPicPr>
        <p:blipFill>
          <a:blip r:embed="rId3" cstate="print"/>
          <a:srcRect t="31113" r="55841"/>
          <a:stretch>
            <a:fillRect/>
          </a:stretch>
        </p:blipFill>
        <p:spPr bwMode="auto">
          <a:xfrm>
            <a:off x="869157" y="3309937"/>
            <a:ext cx="1308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14"/>
          <p:cNvPicPr>
            <a:picLocks noChangeArrowheads="1"/>
          </p:cNvPicPr>
          <p:nvPr/>
        </p:nvPicPr>
        <p:blipFill>
          <a:blip r:embed="rId3" cstate="print"/>
          <a:srcRect t="31113" r="68250"/>
          <a:stretch>
            <a:fillRect/>
          </a:stretch>
        </p:blipFill>
        <p:spPr bwMode="auto">
          <a:xfrm>
            <a:off x="885032" y="4433887"/>
            <a:ext cx="114458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Line 15"/>
          <p:cNvSpPr>
            <a:spLocks noChangeShapeType="1"/>
          </p:cNvSpPr>
          <p:nvPr/>
        </p:nvSpPr>
        <p:spPr bwMode="auto">
          <a:xfrm>
            <a:off x="778669" y="2192337"/>
            <a:ext cx="9525" cy="5127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7" name="Line 16"/>
          <p:cNvSpPr>
            <a:spLocks noChangeShapeType="1"/>
          </p:cNvSpPr>
          <p:nvPr/>
        </p:nvSpPr>
        <p:spPr bwMode="auto">
          <a:xfrm>
            <a:off x="812007" y="3322637"/>
            <a:ext cx="7937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819944" y="4454525"/>
            <a:ext cx="7938" cy="584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9" name="Text Box 18"/>
          <p:cNvSpPr txBox="1">
            <a:spLocks noChangeArrowheads="1"/>
          </p:cNvSpPr>
          <p:nvPr/>
        </p:nvSpPr>
        <p:spPr bwMode="auto">
          <a:xfrm rot="16200000">
            <a:off x="423863" y="2288381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1200" b="1">
                <a:solidFill>
                  <a:schemeClr val="bg1"/>
                </a:solidFill>
                <a:latin typeface="Times New Roman" pitchFamily="18" charset="0"/>
              </a:rPr>
              <a:t>50 </a:t>
            </a:r>
            <a:r>
              <a:rPr lang="fr-FR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1200" b="1">
                <a:solidFill>
                  <a:schemeClr val="bg1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60" name="Text Box 19"/>
          <p:cNvSpPr txBox="1">
            <a:spLocks noChangeArrowheads="1"/>
          </p:cNvSpPr>
          <p:nvPr/>
        </p:nvSpPr>
        <p:spPr bwMode="auto">
          <a:xfrm rot="16200000">
            <a:off x="441325" y="3436144"/>
            <a:ext cx="58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1200" b="1">
                <a:solidFill>
                  <a:schemeClr val="bg1"/>
                </a:solidFill>
                <a:latin typeface="Times New Roman" pitchFamily="18" charset="0"/>
              </a:rPr>
              <a:t>50 </a:t>
            </a:r>
            <a:r>
              <a:rPr lang="fr-FR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1200" b="1">
                <a:solidFill>
                  <a:schemeClr val="bg1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61" name="Text Box 20"/>
          <p:cNvSpPr txBox="1">
            <a:spLocks noChangeArrowheads="1"/>
          </p:cNvSpPr>
          <p:nvPr/>
        </p:nvSpPr>
        <p:spPr bwMode="auto">
          <a:xfrm rot="16200000">
            <a:off x="409575" y="4595019"/>
            <a:ext cx="58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1200" b="1">
                <a:solidFill>
                  <a:schemeClr val="bg1"/>
                </a:solidFill>
                <a:latin typeface="Times New Roman" pitchFamily="18" charset="0"/>
              </a:rPr>
              <a:t>50 </a:t>
            </a:r>
            <a:r>
              <a:rPr lang="fr-FR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1200" b="1">
                <a:solidFill>
                  <a:schemeClr val="bg1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62" name="Line 21"/>
          <p:cNvSpPr>
            <a:spLocks noChangeShapeType="1"/>
          </p:cNvSpPr>
          <p:nvPr/>
        </p:nvSpPr>
        <p:spPr bwMode="auto">
          <a:xfrm>
            <a:off x="926307" y="2765425"/>
            <a:ext cx="253365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63" name="Text Box 22"/>
          <p:cNvSpPr txBox="1">
            <a:spLocks noChangeArrowheads="1"/>
          </p:cNvSpPr>
          <p:nvPr/>
        </p:nvSpPr>
        <p:spPr bwMode="auto">
          <a:xfrm>
            <a:off x="1780382" y="2752725"/>
            <a:ext cx="663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1200" b="1" dirty="0">
                <a:solidFill>
                  <a:schemeClr val="bg1"/>
                </a:solidFill>
                <a:latin typeface="Times New Roman" pitchFamily="18" charset="0"/>
              </a:rPr>
              <a:t>250 </a:t>
            </a:r>
            <a:r>
              <a:rPr lang="fr-FR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1200" b="1" dirty="0" err="1">
                <a:solidFill>
                  <a:schemeClr val="bg1"/>
                </a:solidFill>
                <a:latin typeface="Times New Roman" pitchFamily="18" charset="0"/>
              </a:rPr>
              <a:t>m</a:t>
            </a:r>
            <a:endParaRPr lang="fr-FR" sz="1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4" name="Text Box 23"/>
          <p:cNvSpPr txBox="1">
            <a:spLocks noChangeArrowheads="1"/>
          </p:cNvSpPr>
          <p:nvPr/>
        </p:nvSpPr>
        <p:spPr bwMode="auto">
          <a:xfrm>
            <a:off x="4080669" y="2301875"/>
            <a:ext cx="1171575" cy="4699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eaLnBrk="0" hangingPunct="0">
              <a:spcBef>
                <a:spcPct val="50000"/>
              </a:spcBef>
            </a:pPr>
            <a:r>
              <a:rPr lang="fr-F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FE-I4  CMOS  130 nm</a:t>
            </a:r>
            <a:endParaRPr 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65" name="Line 24"/>
          <p:cNvSpPr>
            <a:spLocks noChangeShapeType="1"/>
          </p:cNvSpPr>
          <p:nvPr/>
        </p:nvSpPr>
        <p:spPr bwMode="auto">
          <a:xfrm flipV="1">
            <a:off x="902494" y="3900487"/>
            <a:ext cx="1284288" cy="142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  <a:effectLst/>
        </p:spPr>
        <p:txBody>
          <a:bodyPr lIns="90000" tIns="46800" rIns="90000" bIns="4680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6" name="Text Box 25"/>
          <p:cNvSpPr txBox="1">
            <a:spLocks noChangeArrowheads="1"/>
          </p:cNvSpPr>
          <p:nvPr/>
        </p:nvSpPr>
        <p:spPr bwMode="auto">
          <a:xfrm>
            <a:off x="1266032" y="3859212"/>
            <a:ext cx="948514" cy="28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1200" b="1" dirty="0">
                <a:solidFill>
                  <a:schemeClr val="bg1"/>
                </a:solidFill>
                <a:latin typeface="Times New Roman" pitchFamily="18" charset="0"/>
              </a:rPr>
              <a:t>125 </a:t>
            </a:r>
            <a:r>
              <a:rPr lang="fr-FR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1200" b="1" dirty="0" err="1">
                <a:solidFill>
                  <a:schemeClr val="bg1"/>
                </a:solidFill>
                <a:latin typeface="Times New Roman" pitchFamily="18" charset="0"/>
              </a:rPr>
              <a:t>m</a:t>
            </a:r>
            <a:endParaRPr lang="fr-FR" sz="1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8" name="Text Box 27"/>
          <p:cNvSpPr txBox="1">
            <a:spLocks noChangeArrowheads="1"/>
          </p:cNvSpPr>
          <p:nvPr/>
        </p:nvSpPr>
        <p:spPr bwMode="auto">
          <a:xfrm>
            <a:off x="857224" y="5214950"/>
            <a:ext cx="10691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1200" b="1" dirty="0">
                <a:solidFill>
                  <a:schemeClr val="bg1"/>
                </a:solidFill>
                <a:latin typeface="Times New Roman" pitchFamily="18" charset="0"/>
              </a:rPr>
              <a:t>100 </a:t>
            </a:r>
            <a:r>
              <a:rPr lang="fr-FR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fr-FR" sz="1200" b="1" dirty="0" err="1">
                <a:solidFill>
                  <a:schemeClr val="bg1"/>
                </a:solidFill>
                <a:latin typeface="Times New Roman" pitchFamily="18" charset="0"/>
              </a:rPr>
              <a:t>m</a:t>
            </a:r>
            <a:endParaRPr lang="fr-FR" sz="1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9" name="AutoShape 30"/>
          <p:cNvSpPr>
            <a:spLocks noChangeArrowheads="1"/>
          </p:cNvSpPr>
          <p:nvPr/>
        </p:nvSpPr>
        <p:spPr bwMode="auto">
          <a:xfrm>
            <a:off x="2853532" y="3614737"/>
            <a:ext cx="976312" cy="795338"/>
          </a:xfrm>
          <a:prstGeom prst="parallelogram">
            <a:avLst>
              <a:gd name="adj" fmla="val 30689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70" name="AutoShape 31"/>
          <p:cNvSpPr>
            <a:spLocks noChangeArrowheads="1"/>
          </p:cNvSpPr>
          <p:nvPr/>
        </p:nvSpPr>
        <p:spPr bwMode="auto">
          <a:xfrm>
            <a:off x="3074194" y="4040187"/>
            <a:ext cx="465138" cy="406400"/>
          </a:xfrm>
          <a:prstGeom prst="parallelogram">
            <a:avLst>
              <a:gd name="adj" fmla="val 28613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71" name="AutoShape 32"/>
          <p:cNvSpPr>
            <a:spLocks noChangeArrowheads="1"/>
          </p:cNvSpPr>
          <p:nvPr/>
        </p:nvSpPr>
        <p:spPr bwMode="auto">
          <a:xfrm>
            <a:off x="3972719" y="4375150"/>
            <a:ext cx="976313" cy="796925"/>
          </a:xfrm>
          <a:prstGeom prst="parallelogram">
            <a:avLst>
              <a:gd name="adj" fmla="val 30628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72" name="AutoShape 33"/>
          <p:cNvSpPr>
            <a:spLocks noChangeArrowheads="1"/>
          </p:cNvSpPr>
          <p:nvPr/>
        </p:nvSpPr>
        <p:spPr bwMode="auto">
          <a:xfrm>
            <a:off x="3163094" y="4144962"/>
            <a:ext cx="1487488" cy="893763"/>
          </a:xfrm>
          <a:prstGeom prst="parallelogram">
            <a:avLst>
              <a:gd name="adj" fmla="val 4160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73" name="AutoShape 36"/>
          <p:cNvSpPr>
            <a:spLocks noChangeArrowheads="1"/>
          </p:cNvSpPr>
          <p:nvPr/>
        </p:nvSpPr>
        <p:spPr bwMode="auto">
          <a:xfrm>
            <a:off x="3580607" y="4471987"/>
            <a:ext cx="1069975" cy="584200"/>
          </a:xfrm>
          <a:prstGeom prst="parallelogram">
            <a:avLst>
              <a:gd name="adj" fmla="val 45788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74" name="AutoShape 42"/>
          <p:cNvSpPr>
            <a:spLocks noChangeArrowheads="1"/>
          </p:cNvSpPr>
          <p:nvPr/>
        </p:nvSpPr>
        <p:spPr bwMode="auto">
          <a:xfrm>
            <a:off x="2983707" y="4208462"/>
            <a:ext cx="976312" cy="795338"/>
          </a:xfrm>
          <a:prstGeom prst="parallelogram">
            <a:avLst>
              <a:gd name="adj" fmla="val 30689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75" name="AutoShape 44"/>
          <p:cNvSpPr>
            <a:spLocks noChangeArrowheads="1"/>
          </p:cNvSpPr>
          <p:nvPr/>
        </p:nvSpPr>
        <p:spPr bwMode="auto">
          <a:xfrm>
            <a:off x="2659857" y="3413125"/>
            <a:ext cx="1309687" cy="238125"/>
          </a:xfrm>
          <a:prstGeom prst="parallelogram">
            <a:avLst>
              <a:gd name="adj" fmla="val 137500"/>
            </a:avLst>
          </a:prstGeom>
          <a:solidFill>
            <a:schemeClr val="hlink">
              <a:alpha val="6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76" name="AutoShape 46"/>
          <p:cNvSpPr>
            <a:spLocks noChangeArrowheads="1"/>
          </p:cNvSpPr>
          <p:nvPr/>
        </p:nvSpPr>
        <p:spPr bwMode="auto">
          <a:xfrm>
            <a:off x="3507582" y="4171950"/>
            <a:ext cx="1166812" cy="822325"/>
          </a:xfrm>
          <a:prstGeom prst="parallelogram">
            <a:avLst>
              <a:gd name="adj" fmla="val 35473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77" name="AutoShape 49"/>
          <p:cNvSpPr>
            <a:spLocks noChangeArrowheads="1"/>
          </p:cNvSpPr>
          <p:nvPr/>
        </p:nvSpPr>
        <p:spPr bwMode="auto">
          <a:xfrm>
            <a:off x="2950369" y="4276725"/>
            <a:ext cx="1189038" cy="628650"/>
          </a:xfrm>
          <a:prstGeom prst="parallelogram">
            <a:avLst>
              <a:gd name="adj" fmla="val 47285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78" name="AutoShape 50"/>
          <p:cNvSpPr>
            <a:spLocks noChangeArrowheads="1"/>
          </p:cNvSpPr>
          <p:nvPr/>
        </p:nvSpPr>
        <p:spPr bwMode="auto">
          <a:xfrm>
            <a:off x="3744119" y="4498975"/>
            <a:ext cx="976313" cy="795337"/>
          </a:xfrm>
          <a:prstGeom prst="parallelogram">
            <a:avLst>
              <a:gd name="adj" fmla="val 30689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79" name="AutoShape 51"/>
          <p:cNvSpPr>
            <a:spLocks noChangeArrowheads="1"/>
          </p:cNvSpPr>
          <p:nvPr/>
        </p:nvSpPr>
        <p:spPr bwMode="auto">
          <a:xfrm>
            <a:off x="3907632" y="5011737"/>
            <a:ext cx="71437" cy="76200"/>
          </a:xfrm>
          <a:prstGeom prst="parallelogram">
            <a:avLst>
              <a:gd name="adj" fmla="val 2500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80" name="AutoShape 64"/>
          <p:cNvSpPr>
            <a:spLocks noChangeArrowheads="1"/>
          </p:cNvSpPr>
          <p:nvPr/>
        </p:nvSpPr>
        <p:spPr bwMode="auto">
          <a:xfrm>
            <a:off x="3123407" y="4100512"/>
            <a:ext cx="1530350" cy="1062038"/>
          </a:xfrm>
          <a:prstGeom prst="parallelogram">
            <a:avLst>
              <a:gd name="adj" fmla="val 36024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81" name="AutoShape 69"/>
          <p:cNvSpPr>
            <a:spLocks noChangeArrowheads="1"/>
          </p:cNvSpPr>
          <p:nvPr/>
        </p:nvSpPr>
        <p:spPr bwMode="auto">
          <a:xfrm>
            <a:off x="3891757" y="4305300"/>
            <a:ext cx="71437" cy="77787"/>
          </a:xfrm>
          <a:prstGeom prst="parallelogram">
            <a:avLst>
              <a:gd name="adj" fmla="val 2500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82" name="AutoShape 72"/>
          <p:cNvSpPr>
            <a:spLocks noChangeArrowheads="1"/>
          </p:cNvSpPr>
          <p:nvPr/>
        </p:nvSpPr>
        <p:spPr bwMode="auto">
          <a:xfrm>
            <a:off x="2675732" y="3571875"/>
            <a:ext cx="1311275" cy="238125"/>
          </a:xfrm>
          <a:prstGeom prst="parallelogram">
            <a:avLst>
              <a:gd name="adj" fmla="val 137667"/>
            </a:avLst>
          </a:prstGeom>
          <a:solidFill>
            <a:schemeClr val="accent1">
              <a:alpha val="49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83" name="AutoShape 73"/>
          <p:cNvSpPr>
            <a:spLocks noChangeArrowheads="1"/>
          </p:cNvSpPr>
          <p:nvPr/>
        </p:nvSpPr>
        <p:spPr bwMode="auto">
          <a:xfrm>
            <a:off x="2636044" y="4676775"/>
            <a:ext cx="1309688" cy="239712"/>
          </a:xfrm>
          <a:prstGeom prst="parallelogram">
            <a:avLst>
              <a:gd name="adj" fmla="val 136590"/>
            </a:avLst>
          </a:prstGeom>
          <a:solidFill>
            <a:schemeClr val="hlink">
              <a:alpha val="6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84" name="AutoShape 74"/>
          <p:cNvSpPr>
            <a:spLocks noChangeArrowheads="1"/>
          </p:cNvSpPr>
          <p:nvPr/>
        </p:nvSpPr>
        <p:spPr bwMode="auto">
          <a:xfrm>
            <a:off x="2593182" y="4819650"/>
            <a:ext cx="1311275" cy="238125"/>
          </a:xfrm>
          <a:prstGeom prst="parallelogram">
            <a:avLst>
              <a:gd name="adj" fmla="val 137667"/>
            </a:avLst>
          </a:prstGeom>
          <a:solidFill>
            <a:schemeClr val="accent1">
              <a:alpha val="49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85" name="AutoShape 75"/>
          <p:cNvSpPr>
            <a:spLocks noChangeArrowheads="1"/>
          </p:cNvSpPr>
          <p:nvPr/>
        </p:nvSpPr>
        <p:spPr bwMode="auto">
          <a:xfrm>
            <a:off x="2618582" y="4525962"/>
            <a:ext cx="1311275" cy="239713"/>
          </a:xfrm>
          <a:prstGeom prst="parallelogram">
            <a:avLst>
              <a:gd name="adj" fmla="val 136755"/>
            </a:avLst>
          </a:prstGeom>
          <a:solidFill>
            <a:schemeClr val="folHlink">
              <a:alpha val="49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6850857" y="1241425"/>
            <a:ext cx="1736725" cy="400109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buClr>
                <a:schemeClr val="tx1"/>
              </a:buClr>
              <a:buSzPts val="1800"/>
              <a:buFont typeface="Wingdings" pitchFamily="2" charset="2"/>
              <a:buNone/>
            </a:pPr>
            <a:r>
              <a:rPr lang="en-US" sz="1600" b="1" dirty="0">
                <a:solidFill>
                  <a:schemeClr val="folHlink"/>
                </a:solidFill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</a:rPr>
              <a:t>Fait </a:t>
            </a:r>
            <a:r>
              <a:rPr lang="en-US" sz="1600" b="1" dirty="0">
                <a:solidFill>
                  <a:srgbClr val="FFFF00"/>
                </a:solidFill>
              </a:rPr>
              <a:t>: ATLAS</a:t>
            </a:r>
          </a:p>
          <a:p>
            <a:pPr algn="l">
              <a:buClr>
                <a:schemeClr val="tx1"/>
              </a:buClr>
              <a:buSzPts val="1800"/>
              <a:buFont typeface="Wingdings" pitchFamily="2" charset="2"/>
              <a:buNone/>
            </a:pPr>
            <a:endParaRPr lang="en-US" sz="1600" b="1" dirty="0">
              <a:solidFill>
                <a:srgbClr val="FFFF00"/>
              </a:solidFill>
            </a:endParaRPr>
          </a:p>
          <a:p>
            <a:pPr algn="l">
              <a:buClr>
                <a:schemeClr val="tx1"/>
              </a:buClr>
              <a:buSzPts val="1800"/>
              <a:buFont typeface="Wingdings" pitchFamily="2" charset="2"/>
              <a:buNone/>
            </a:pPr>
            <a:endParaRPr lang="en-US" sz="1600" b="1" dirty="0">
              <a:solidFill>
                <a:srgbClr val="FFFF00"/>
              </a:solidFill>
            </a:endParaRPr>
          </a:p>
          <a:p>
            <a:pPr algn="l">
              <a:buClr>
                <a:schemeClr val="tx1"/>
              </a:buClr>
              <a:buSzPts val="1800"/>
              <a:buFont typeface="Wingdings" pitchFamily="2" charset="2"/>
              <a:buNone/>
            </a:pPr>
            <a:endParaRPr lang="en-US" sz="1600" b="1" dirty="0">
              <a:solidFill>
                <a:srgbClr val="FFFF00"/>
              </a:solidFill>
            </a:endParaRPr>
          </a:p>
          <a:p>
            <a:pPr algn="l">
              <a:buClr>
                <a:schemeClr val="tx1"/>
              </a:buClr>
              <a:buSzPts val="1800"/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00"/>
                </a:solidFill>
              </a:rPr>
              <a:t>Design en </a:t>
            </a:r>
            <a:r>
              <a:rPr lang="en-US" sz="1600" b="1" dirty="0" err="1" smtClean="0">
                <a:solidFill>
                  <a:srgbClr val="FFFF00"/>
                </a:solidFill>
              </a:rPr>
              <a:t>cours</a:t>
            </a:r>
            <a:endParaRPr lang="en-US" sz="1600" b="1" dirty="0">
              <a:solidFill>
                <a:srgbClr val="FFFF00"/>
              </a:solidFill>
            </a:endParaRPr>
          </a:p>
          <a:p>
            <a:pPr algn="l">
              <a:buClr>
                <a:schemeClr val="tx1"/>
              </a:buClr>
              <a:buSzPts val="1800"/>
              <a:buFont typeface="Wingdings" pitchFamily="2" charset="2"/>
              <a:buNone/>
            </a:pPr>
            <a:endParaRPr lang="en-US" sz="1600" b="1" dirty="0">
              <a:solidFill>
                <a:srgbClr val="FFFF00"/>
              </a:solidFill>
            </a:endParaRPr>
          </a:p>
          <a:p>
            <a:pPr algn="l">
              <a:buClr>
                <a:schemeClr val="tx1"/>
              </a:buClr>
              <a:buSzPts val="1800"/>
              <a:buFont typeface="Wingdings" pitchFamily="2" charset="2"/>
              <a:buNone/>
            </a:pPr>
            <a:endParaRPr lang="en-US" sz="1600" b="1" dirty="0">
              <a:solidFill>
                <a:srgbClr val="FFFF00"/>
              </a:solidFill>
            </a:endParaRPr>
          </a:p>
          <a:p>
            <a:pPr algn="l">
              <a:buClr>
                <a:schemeClr val="tx1"/>
              </a:buClr>
              <a:buSzPts val="1800"/>
              <a:buFont typeface="Wingdings" pitchFamily="2" charset="2"/>
              <a:buNone/>
            </a:pPr>
            <a:endParaRPr lang="en-US" sz="1600" b="1" dirty="0">
              <a:solidFill>
                <a:srgbClr val="FFFF00"/>
              </a:solidFill>
            </a:endParaRPr>
          </a:p>
          <a:p>
            <a:pPr algn="l">
              <a:buClr>
                <a:schemeClr val="tx1"/>
              </a:buClr>
              <a:buSzPts val="1800"/>
              <a:buFont typeface="Wingdings" pitchFamily="2" charset="2"/>
              <a:buNone/>
            </a:pPr>
            <a:r>
              <a:rPr lang="en-US" sz="1600" b="1" dirty="0" err="1" smtClean="0">
                <a:solidFill>
                  <a:srgbClr val="FFFF00"/>
                </a:solidFill>
              </a:rPr>
              <a:t>Prochaines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générations</a:t>
            </a:r>
            <a:r>
              <a:rPr lang="en-US" sz="1600" b="1" dirty="0" smtClean="0">
                <a:solidFill>
                  <a:srgbClr val="FFFF00"/>
                </a:solidFill>
              </a:rPr>
              <a:t> ?</a:t>
            </a:r>
            <a:endParaRPr lang="en-US" sz="1600" b="1" dirty="0">
              <a:solidFill>
                <a:srgbClr val="FFFF00"/>
              </a:solidFill>
            </a:endParaRPr>
          </a:p>
          <a:p>
            <a:pPr algn="l">
              <a:buClr>
                <a:schemeClr val="tx1"/>
              </a:buClr>
              <a:buSzPts val="1800"/>
              <a:buFont typeface="Wingdings" pitchFamily="2" charset="2"/>
              <a:buNone/>
            </a:pPr>
            <a:endParaRPr lang="en-US" sz="1600" b="1" dirty="0">
              <a:solidFill>
                <a:srgbClr val="FFFF00"/>
              </a:solidFill>
            </a:endParaRPr>
          </a:p>
          <a:p>
            <a:pPr algn="l">
              <a:buClr>
                <a:schemeClr val="tx1"/>
              </a:buClr>
              <a:buSzPts val="1800"/>
              <a:buFont typeface="Wingdings" pitchFamily="2" charset="2"/>
              <a:buNone/>
            </a:pPr>
            <a:endParaRPr lang="en-US" sz="1600" b="1" dirty="0">
              <a:solidFill>
                <a:srgbClr val="FFFF00"/>
              </a:solidFill>
            </a:endParaRPr>
          </a:p>
          <a:p>
            <a:pPr algn="l">
              <a:buClr>
                <a:schemeClr val="tx1"/>
              </a:buClr>
              <a:buSzPts val="1800"/>
              <a:buFont typeface="Wingdings" pitchFamily="2" charset="2"/>
              <a:buNone/>
            </a:pPr>
            <a:endParaRPr lang="en-US" sz="1600" b="1" dirty="0">
              <a:solidFill>
                <a:srgbClr val="FFFF00"/>
              </a:solidFill>
            </a:endParaRPr>
          </a:p>
          <a:p>
            <a:pPr algn="l">
              <a:buClr>
                <a:schemeClr val="tx1"/>
              </a:buClr>
              <a:buSzPct val="100000"/>
              <a:buFont typeface="Wingdings" pitchFamily="2" charset="2"/>
              <a:buNone/>
            </a:pPr>
            <a:endParaRPr lang="en-US" sz="1600" b="1" dirty="0">
              <a:solidFill>
                <a:srgbClr val="FFFF00"/>
              </a:solidFill>
            </a:endParaRPr>
          </a:p>
          <a:p>
            <a:pPr algn="l">
              <a:buClr>
                <a:schemeClr val="tx1"/>
              </a:buClr>
              <a:buSzPct val="100000"/>
              <a:buFont typeface="Wingdings" pitchFamily="2" charset="2"/>
              <a:buNone/>
            </a:pPr>
            <a:endParaRPr lang="en-US" sz="1400" dirty="0">
              <a:solidFill>
                <a:schemeClr val="folHlink"/>
              </a:solidFill>
            </a:endParaRPr>
          </a:p>
        </p:txBody>
      </p:sp>
      <p:sp>
        <p:nvSpPr>
          <p:cNvPr id="87" name="Line 17"/>
          <p:cNvSpPr>
            <a:spLocks noChangeShapeType="1"/>
          </p:cNvSpPr>
          <p:nvPr/>
        </p:nvSpPr>
        <p:spPr bwMode="auto">
          <a:xfrm flipH="1">
            <a:off x="928662" y="5143511"/>
            <a:ext cx="1071570" cy="4571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  <a:effectLst/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>
            <a:off x="4500562" y="4500570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 Réduire la taille des pixels en conservant  (augmentant) leurs performances </a:t>
            </a:r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Pixels CMOS : Plus intelligents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  <p:pic>
        <p:nvPicPr>
          <p:cNvPr id="5" name="Picture 82" descr="Imag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71546"/>
            <a:ext cx="8187236" cy="4833953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500034" y="5857892"/>
            <a:ext cx="821537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D’après Marc Winter: V. </a:t>
            </a:r>
            <a:r>
              <a:rPr lang="fr-FR" sz="1600" i="1" dirty="0" err="1" smtClean="0"/>
              <a:t>integration</a:t>
            </a:r>
            <a:r>
              <a:rPr lang="fr-FR" sz="1600" i="1" dirty="0" smtClean="0"/>
              <a:t>  Tech. For HEP , </a:t>
            </a:r>
            <a:r>
              <a:rPr lang="fr-FR" sz="1600" i="1" dirty="0" err="1" smtClean="0"/>
              <a:t>Ringberg</a:t>
            </a:r>
            <a:r>
              <a:rPr lang="fr-FR" sz="1600" i="1" dirty="0" smtClean="0"/>
              <a:t>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Motivations industrielles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  <p:sp>
        <p:nvSpPr>
          <p:cNvPr id="7" name="ZoneTexte 8"/>
          <p:cNvSpPr txBox="1">
            <a:spLocks noGrp="1"/>
          </p:cNvSpPr>
          <p:nvPr>
            <p:ph type="body" sz="quarter" idx="12"/>
          </p:nvPr>
        </p:nvSpPr>
        <p:spPr bwMode="white">
          <a:xfrm>
            <a:off x="642910" y="1500174"/>
            <a:ext cx="7992000" cy="40626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fr-FR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La  diminution de la technologie commence a trouver ses limites</a:t>
            </a:r>
          </a:p>
          <a:p>
            <a:pPr lvl="1">
              <a:buNone/>
            </a:pPr>
            <a:r>
              <a:rPr lang="fr-F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(ou du moins on ne  gagne plus un facteur 2 chaque fois)</a:t>
            </a:r>
          </a:p>
          <a:p>
            <a:endParaRPr lang="fr-FR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La finesse de la technologie ne suffit pas a elle seule à garantir de bonnes performances : </a:t>
            </a:r>
            <a:r>
              <a:rPr lang="fr-FR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Souvent, c'est la relation entre les différentes fonctions du système  qui fait la différence </a:t>
            </a:r>
          </a:p>
          <a:p>
            <a:pPr>
              <a:buFont typeface="Arial" pitchFamily="34" charset="0"/>
              <a:buChar char="•"/>
            </a:pPr>
            <a:endParaRPr lang="fr-FR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Problèmes dus à la diminution de la gravure </a:t>
            </a:r>
            <a:r>
              <a:rPr lang="fr-FR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-&gt; talk de  Andrea </a:t>
            </a:r>
            <a:r>
              <a:rPr lang="fr-FR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Bashirotto</a:t>
            </a:r>
            <a:r>
              <a:rPr lang="fr-FR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(TWEPP 2009)</a:t>
            </a:r>
          </a:p>
          <a:p>
            <a:pPr>
              <a:buFontTx/>
              <a:buChar char="-"/>
            </a:pPr>
            <a:endParaRPr lang="fr-FR" sz="1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Projet 3D-France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Projet fédératif (dans l’IN2P3) entre les communautés pixels CMOS, hybrides, imagerie</a:t>
            </a:r>
          </a:p>
          <a:p>
            <a:pPr lvl="1"/>
            <a:r>
              <a:rPr lang="fr-FR" dirty="0" smtClean="0"/>
              <a:t>“Définir et faire réaliser des structures de test 3D sur des galettes de semi-conducteurs”</a:t>
            </a:r>
          </a:p>
          <a:p>
            <a:pPr lvl="1"/>
            <a:r>
              <a:rPr lang="fr-FR" dirty="0" smtClean="0"/>
              <a:t> 4 labos intéressés: CPPM, LAL, LPNHE , IPHC  (et aussi IRFU &amp; CMP)</a:t>
            </a:r>
          </a:p>
          <a:p>
            <a:pPr lvl="2"/>
            <a:r>
              <a:rPr lang="fr-FR" dirty="0" smtClean="0"/>
              <a:t>CPPM : Upgrade pixels Atlas pour SLHC </a:t>
            </a:r>
          </a:p>
          <a:p>
            <a:pPr lvl="2"/>
            <a:r>
              <a:rPr lang="fr-FR" dirty="0" smtClean="0"/>
              <a:t>LAL :  Idem </a:t>
            </a:r>
          </a:p>
          <a:p>
            <a:pPr lvl="2"/>
            <a:r>
              <a:rPr lang="fr-FR" dirty="0" smtClean="0"/>
              <a:t>IPHC  : Capteurs CMOS pour ILC</a:t>
            </a:r>
          </a:p>
          <a:p>
            <a:pPr lvl="2"/>
            <a:r>
              <a:rPr lang="fr-FR" dirty="0" smtClean="0"/>
              <a:t>LPNHE : Adaptation du circuit Si-TR130</a:t>
            </a:r>
          </a:p>
          <a:p>
            <a:r>
              <a:rPr lang="fr-FR" dirty="0" smtClean="0"/>
              <a:t>Dans ces projets un point commun : au moins un point de contact par pixel </a:t>
            </a:r>
            <a:r>
              <a:rPr lang="fr-FR" dirty="0" smtClean="0">
                <a:sym typeface="Wingdings" pitchFamily="2" charset="2"/>
              </a:rPr>
              <a:t> Surface occupée par le via la plus petite possible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 Cela condamne -t-il  le via last ?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Une des possibilités du via last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642910" y="1000108"/>
            <a:ext cx="7992000" cy="5143517"/>
          </a:xfrm>
        </p:spPr>
        <p:txBody>
          <a:bodyPr/>
          <a:lstStyle/>
          <a:p>
            <a:r>
              <a:rPr lang="fr-FR" dirty="0" smtClean="0"/>
              <a:t>Réduction importante des </a:t>
            </a:r>
            <a:r>
              <a:rPr lang="fr-FR" dirty="0" err="1" smtClean="0"/>
              <a:t>zônes</a:t>
            </a:r>
            <a:r>
              <a:rPr lang="fr-FR" dirty="0" smtClean="0"/>
              <a:t> mortes en périphérie des détecteurs  </a:t>
            </a:r>
            <a:r>
              <a:rPr lang="fr-FR" dirty="0" smtClean="0">
                <a:sym typeface="Wingdings" pitchFamily="2" charset="2"/>
              </a:rPr>
              <a:t> Très important pour les imageurs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Nouvelles approches  de la mécanique des grands détecteurs 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  <p:pic>
        <p:nvPicPr>
          <p:cNvPr id="5" name="Picture 6" descr="IMG_7789_rédu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0" y="2592388"/>
            <a:ext cx="5619750" cy="3535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Projet 3D-France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Démarrage début 2008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Tour d’horizon des industriels européens : IMEC, IZM, LETI </a:t>
            </a:r>
          </a:p>
          <a:p>
            <a:pPr lvl="1"/>
            <a:r>
              <a:rPr lang="fr-FR" dirty="0" smtClean="0"/>
              <a:t>Chacun possède ses propres techniques </a:t>
            </a:r>
          </a:p>
          <a:p>
            <a:pPr lvl="2"/>
            <a:r>
              <a:rPr lang="fr-FR" dirty="0" smtClean="0"/>
              <a:t>Procédés </a:t>
            </a:r>
            <a:r>
              <a:rPr lang="fr-FR" dirty="0" err="1" smtClean="0"/>
              <a:t>vias</a:t>
            </a:r>
            <a:r>
              <a:rPr lang="fr-FR" dirty="0" smtClean="0"/>
              <a:t> last ( </a:t>
            </a:r>
            <a:r>
              <a:rPr lang="fr-FR" dirty="0" err="1" smtClean="0"/>
              <a:t>vias</a:t>
            </a:r>
            <a:r>
              <a:rPr lang="fr-FR" dirty="0" smtClean="0"/>
              <a:t> assez « gros »)</a:t>
            </a:r>
          </a:p>
          <a:p>
            <a:pPr lvl="1"/>
            <a:r>
              <a:rPr lang="fr-FR" dirty="0" smtClean="0"/>
              <a:t>Prix élevés pour des essais assez « simples »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 L'expérience de </a:t>
            </a:r>
            <a:r>
              <a:rPr lang="fr-FR" dirty="0" err="1" smtClean="0"/>
              <a:t>Fermilab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2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Fermilab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 </a:t>
            </a:r>
            <a:r>
              <a:rPr lang="fr-FR" dirty="0" smtClean="0">
                <a:sym typeface="Wingdings" pitchFamily="2" charset="2"/>
              </a:rPr>
              <a:t>U</a:t>
            </a:r>
            <a:r>
              <a:rPr lang="fr-FR" dirty="0" smtClean="0">
                <a:sym typeface="Wingdings" pitchFamily="2" charset="2"/>
              </a:rPr>
              <a:t>n précurseur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MIT LL 3D chip (VIP) for ILC vertex (0.18 µm SOI </a:t>
            </a:r>
            <a:r>
              <a:rPr lang="fr-FR" dirty="0" err="1" smtClean="0"/>
              <a:t>tech</a:t>
            </a:r>
            <a:r>
              <a:rPr lang="fr-FR" dirty="0" smtClean="0"/>
              <a:t>)</a:t>
            </a:r>
          </a:p>
          <a:p>
            <a:r>
              <a:rPr lang="fr-FR" dirty="0" smtClean="0"/>
              <a:t>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  <p:pic>
        <p:nvPicPr>
          <p:cNvPr id="6" name="Image 5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357430"/>
            <a:ext cx="6120176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Fermilab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 </a:t>
            </a:r>
            <a:r>
              <a:rPr lang="fr-FR" dirty="0" smtClean="0">
                <a:sym typeface="Wingdings" pitchFamily="2" charset="2"/>
              </a:rPr>
              <a:t>U</a:t>
            </a:r>
            <a:r>
              <a:rPr lang="fr-FR" dirty="0" smtClean="0">
                <a:sym typeface="Wingdings" pitchFamily="2" charset="2"/>
              </a:rPr>
              <a:t>n précurseur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Une électronique 3 étages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Soumis fin 2007 </a:t>
            </a:r>
            <a:r>
              <a:rPr lang="fr-FR" dirty="0" smtClean="0">
                <a:sym typeface="Wingdings" pitchFamily="2" charset="2"/>
              </a:rPr>
              <a:t> Résultats très décevants 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  <p:pic>
        <p:nvPicPr>
          <p:cNvPr id="7" name="Image 6" descr="Imag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214554"/>
            <a:ext cx="4868043" cy="3143272"/>
          </a:xfrm>
          <a:prstGeom prst="rect">
            <a:avLst/>
          </a:prstGeom>
        </p:spPr>
      </p:pic>
      <p:pic>
        <p:nvPicPr>
          <p:cNvPr id="8" name="Image 7" descr="Imag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3" y="2357430"/>
            <a:ext cx="3984833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fr-FR" dirty="0" err="1" smtClean="0"/>
              <a:t>Tezzaron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Soumission d'un </a:t>
            </a:r>
            <a:r>
              <a:rPr lang="fr-FR" dirty="0" err="1" smtClean="0"/>
              <a:t>multiprojet</a:t>
            </a:r>
            <a:r>
              <a:rPr lang="fr-FR" dirty="0" smtClean="0"/>
              <a:t> en techno </a:t>
            </a:r>
            <a:r>
              <a:rPr lang="fr-FR" dirty="0" err="1" smtClean="0"/>
              <a:t>Tezzaron</a:t>
            </a:r>
            <a:r>
              <a:rPr lang="fr-FR" dirty="0" smtClean="0"/>
              <a:t> regroupant </a:t>
            </a:r>
          </a:p>
          <a:p>
            <a:r>
              <a:rPr lang="fr-FR" dirty="0" smtClean="0"/>
              <a:t>15 instituts (Août 2009)</a:t>
            </a:r>
          </a:p>
          <a:p>
            <a:pPr lvl="1"/>
            <a:r>
              <a:rPr lang="fr-FR" dirty="0" smtClean="0"/>
              <a:t>2 couches d’électronique seulement (</a:t>
            </a:r>
            <a:r>
              <a:rPr lang="fr-FR" dirty="0" err="1" smtClean="0"/>
              <a:t>Chartered</a:t>
            </a:r>
            <a:r>
              <a:rPr lang="fr-FR" dirty="0" smtClean="0"/>
              <a:t> 0.13µm)</a:t>
            </a:r>
          </a:p>
          <a:p>
            <a:pPr lvl="1"/>
            <a:r>
              <a:rPr lang="fr-FR" dirty="0" err="1" smtClean="0"/>
              <a:t>Bonding</a:t>
            </a:r>
            <a:r>
              <a:rPr lang="fr-FR" dirty="0" smtClean="0"/>
              <a:t> face to face</a:t>
            </a:r>
          </a:p>
          <a:p>
            <a:pPr lvl="1"/>
            <a:r>
              <a:rPr lang="fr-FR" dirty="0" smtClean="0"/>
              <a:t>Taille réticule 32*24 mm</a:t>
            </a:r>
          </a:p>
          <a:p>
            <a:pPr lvl="1"/>
            <a:r>
              <a:rPr lang="fr-FR" dirty="0" smtClean="0"/>
              <a:t>12 wafers 3 D attendus à partir de 25 wafers de départ</a:t>
            </a:r>
          </a:p>
          <a:p>
            <a:pPr lvl="1"/>
            <a:r>
              <a:rPr lang="fr-FR" dirty="0" smtClean="0"/>
              <a:t>12 semaines de délai</a:t>
            </a:r>
          </a:p>
          <a:p>
            <a:pPr lvl="1"/>
            <a:r>
              <a:rPr lang="fr-FR" dirty="0" smtClean="0"/>
              <a:t>Coût total = 250 k$ = 160 k€ ( moins cher qu’un </a:t>
            </a:r>
            <a:r>
              <a:rPr lang="fr-FR" dirty="0" err="1" smtClean="0"/>
              <a:t>run</a:t>
            </a:r>
            <a:r>
              <a:rPr lang="fr-FR" dirty="0" smtClean="0"/>
              <a:t> IBM 0.25 µm !!!!)</a:t>
            </a:r>
          </a:p>
          <a:p>
            <a:pPr lvl="1"/>
            <a:r>
              <a:rPr lang="fr-FR" dirty="0" smtClean="0"/>
              <a:t>L'IN2P3+IRFU+CMP  a occupé  2/5 de la surface disponible </a:t>
            </a:r>
          </a:p>
          <a:p>
            <a:r>
              <a:rPr lang="fr-FR" dirty="0" smtClean="0"/>
              <a:t>On attend les circuits !!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Arial Unicode MS" pitchFamily="34" charset="-128"/>
              </a:rPr>
              <a:t>Quel circuits dans ce réticule?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fr-FR" dirty="0" smtClean="0"/>
              <a:t> Structures de test génériques (CMP)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 Pixels CMOS (IPHC+IRFU)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 Etude de nouvelles cellules pixels hybrides (LAL)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 Transfert du FEI4_prototype prévu pour l’upgrade d’ATLAS  (CPPM+ Bonn)</a:t>
            </a:r>
          </a:p>
          <a:p>
            <a:pPr>
              <a:spcBef>
                <a:spcPct val="50000"/>
              </a:spcBef>
            </a:pPr>
            <a:endParaRPr lang="fr-FR" dirty="0" smtClean="0"/>
          </a:p>
          <a:p>
            <a:pPr>
              <a:spcBef>
                <a:spcPct val="50000"/>
              </a:spcBef>
            </a:pPr>
            <a:endParaRPr lang="fr-FR" dirty="0" smtClean="0"/>
          </a:p>
          <a:p>
            <a:pPr>
              <a:spcBef>
                <a:spcPct val="50000"/>
              </a:spcBef>
            </a:pPr>
            <a:endParaRPr lang="fr-FR" dirty="0" smtClean="0"/>
          </a:p>
          <a:p>
            <a:pPr>
              <a:spcBef>
                <a:spcPct val="50000"/>
              </a:spcBef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LE 3D c’est 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Potentialités énormes</a:t>
            </a:r>
          </a:p>
          <a:p>
            <a:pPr lvl="1"/>
            <a:r>
              <a:rPr lang="fr-FR" dirty="0" smtClean="0"/>
              <a:t>Beaucoup de variantes mais très peu de réalisations</a:t>
            </a:r>
          </a:p>
          <a:p>
            <a:pPr lvl="1"/>
            <a:r>
              <a:rPr lang="fr-FR" dirty="0" smtClean="0"/>
              <a:t>Peu d’outils de simulation / vérification</a:t>
            </a:r>
          </a:p>
          <a:p>
            <a:pPr lvl="1"/>
            <a:r>
              <a:rPr lang="fr-FR" smtClean="0"/>
              <a:t>Technologie </a:t>
            </a:r>
            <a:r>
              <a:rPr lang="fr-FR" smtClean="0"/>
              <a:t>clairement NON </a:t>
            </a:r>
            <a:r>
              <a:rPr lang="fr-FR" dirty="0" smtClean="0"/>
              <a:t>STANDARD</a:t>
            </a:r>
          </a:p>
          <a:p>
            <a:pPr lvl="1"/>
            <a:r>
              <a:rPr lang="fr-FR" dirty="0" smtClean="0"/>
              <a:t>Testabilité ?</a:t>
            </a:r>
          </a:p>
          <a:p>
            <a:pPr lvl="1">
              <a:buNone/>
            </a:pPr>
            <a:endParaRPr lang="fr-FR" dirty="0" smtClean="0"/>
          </a:p>
          <a:p>
            <a:r>
              <a:rPr lang="fr-FR" dirty="0" smtClean="0"/>
              <a:t>Bientôt des réponses sur le futur proche de ces technologies à  l'IN2P3  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Motivations industrielles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642910" y="1214422"/>
            <a:ext cx="7992000" cy="4929203"/>
          </a:xfrm>
        </p:spPr>
        <p:txBody>
          <a:bodyPr/>
          <a:lstStyle/>
          <a:p>
            <a:pPr algn="just"/>
            <a:r>
              <a:rPr lang="fr-FR" dirty="0" smtClean="0"/>
              <a:t>Le packaging est un des paramètres clé de l’augmentation des performances</a:t>
            </a:r>
          </a:p>
          <a:p>
            <a:pPr algn="just"/>
            <a:endParaRPr lang="fr-FR" dirty="0" smtClean="0"/>
          </a:p>
          <a:p>
            <a:pPr lvl="1" algn="just">
              <a:buNone/>
            </a:pPr>
            <a:endParaRPr lang="fr-FR" dirty="0" smtClean="0"/>
          </a:p>
          <a:p>
            <a:pPr algn="just"/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3214678" y="2000240"/>
            <a:ext cx="5429288" cy="4048134"/>
            <a:chOff x="1928794" y="1857364"/>
            <a:chExt cx="5397512" cy="4048134"/>
          </a:xfrm>
        </p:grpSpPr>
        <p:pic>
          <p:nvPicPr>
            <p:cNvPr id="6" name="Image 5" descr="quicktake100-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8794" y="1857364"/>
              <a:ext cx="5397512" cy="4048134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2071670" y="2857496"/>
              <a:ext cx="1571636" cy="20313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Nouveauté   2007</a:t>
              </a:r>
            </a:p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2Mpixels</a:t>
              </a:r>
            </a:p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++</a:t>
              </a:r>
            </a:p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135 grammes</a:t>
              </a:r>
            </a:p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286248" y="2928934"/>
              <a:ext cx="1928826" cy="17543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Nouveauté   1994 </a:t>
              </a:r>
            </a:p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640*480 pixels</a:t>
              </a:r>
            </a:p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16 photos</a:t>
              </a:r>
            </a:p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500 grammes</a:t>
              </a:r>
            </a:p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750 $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Espace réservé du texte 2"/>
          <p:cNvSpPr txBox="1">
            <a:spLocks/>
          </p:cNvSpPr>
          <p:nvPr/>
        </p:nvSpPr>
        <p:spPr>
          <a:xfrm>
            <a:off x="571472" y="2143116"/>
            <a:ext cx="7992000" cy="292895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Dimensions 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Réduction taille , volume, empreinte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Performances 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Vitesse de transmission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Longueur d’interconnexion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Puissance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Technologies mixtes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Techniques standards ..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just"/>
            <a:r>
              <a:rPr lang="fr-FR" dirty="0" smtClean="0"/>
              <a:t>System in Package (</a:t>
            </a:r>
            <a:r>
              <a:rPr lang="fr-FR" dirty="0" err="1" smtClean="0"/>
              <a:t>SiP</a:t>
            </a:r>
            <a:r>
              <a:rPr lang="fr-FR" dirty="0" smtClean="0"/>
              <a:t>)</a:t>
            </a:r>
          </a:p>
          <a:p>
            <a:pPr lvl="1" algn="just"/>
            <a:r>
              <a:rPr lang="fr-FR" dirty="0" smtClean="0"/>
              <a:t>Circuit intégré comprenant plusieurs puces + composants passifs</a:t>
            </a:r>
          </a:p>
          <a:p>
            <a:pPr lvl="2" algn="just"/>
            <a:r>
              <a:rPr lang="fr-FR" dirty="0" smtClean="0"/>
              <a:t>On fait dans un chip ce que l’on faisait sur une carte</a:t>
            </a:r>
          </a:p>
          <a:p>
            <a:pPr lvl="2" algn="just"/>
            <a:endParaRPr lang="fr-FR" dirty="0" smtClean="0"/>
          </a:p>
          <a:p>
            <a:pPr algn="just"/>
            <a:r>
              <a:rPr lang="fr-FR" dirty="0" smtClean="0"/>
              <a:t> System on Chip (</a:t>
            </a:r>
            <a:r>
              <a:rPr lang="fr-FR" dirty="0" err="1" smtClean="0"/>
              <a:t>SoC</a:t>
            </a:r>
            <a:r>
              <a:rPr lang="fr-FR" dirty="0" smtClean="0"/>
              <a:t>)</a:t>
            </a:r>
          </a:p>
          <a:p>
            <a:pPr lvl="1" algn="just"/>
            <a:r>
              <a:rPr lang="fr-FR" dirty="0" smtClean="0"/>
              <a:t>Une seule puce , plusieurs fonctions </a:t>
            </a:r>
          </a:p>
          <a:p>
            <a:pPr lvl="2" algn="just"/>
            <a:r>
              <a:rPr lang="fr-FR" dirty="0" smtClean="0"/>
              <a:t>Réutilisation de blocs (IP)</a:t>
            </a:r>
          </a:p>
          <a:p>
            <a:pPr lvl="3" algn="just"/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Performances moyennes</a:t>
            </a:r>
          </a:p>
          <a:p>
            <a:pPr lvl="2" algn="just">
              <a:buNone/>
            </a:pPr>
            <a:endParaRPr lang="fr-FR" sz="1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Et moins standard ..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1185692" y="1142985"/>
            <a:ext cx="2143140" cy="571504"/>
          </a:xfrm>
        </p:spPr>
        <p:txBody>
          <a:bodyPr/>
          <a:lstStyle/>
          <a:p>
            <a:pPr algn="ctr"/>
            <a:r>
              <a:rPr lang="fr-FR" dirty="0" smtClean="0"/>
              <a:t>Chip on chip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 l="1814" t="2222" r="1361" b="2963"/>
          <a:stretch>
            <a:fillRect/>
          </a:stretch>
        </p:blipFill>
        <p:spPr bwMode="auto">
          <a:xfrm>
            <a:off x="714348" y="1714488"/>
            <a:ext cx="3085829" cy="151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929058" y="535782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Coût : A terme moins cher que la diminution de la gravure ?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428860" y="3214686"/>
            <a:ext cx="1500198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chemeClr val="bg1"/>
                </a:solidFill>
              </a:rPr>
              <a:t>Source : </a:t>
            </a:r>
            <a:r>
              <a:rPr lang="fr-FR" sz="1200" b="1" i="1" dirty="0" err="1" smtClean="0">
                <a:solidFill>
                  <a:schemeClr val="bg1"/>
                </a:solidFill>
              </a:rPr>
              <a:t>Amkor</a:t>
            </a:r>
            <a:endParaRPr lang="fr-FR" sz="1200" b="1" i="1" dirty="0">
              <a:solidFill>
                <a:schemeClr val="bg1"/>
              </a:solidFill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5786446" y="1571612"/>
            <a:ext cx="2622162" cy="3161298"/>
            <a:chOff x="5643570" y="1643050"/>
            <a:chExt cx="2622162" cy="3161298"/>
          </a:xfrm>
        </p:grpSpPr>
        <p:grpSp>
          <p:nvGrpSpPr>
            <p:cNvPr id="12" name="Groupe 11"/>
            <p:cNvGrpSpPr/>
            <p:nvPr/>
          </p:nvGrpSpPr>
          <p:grpSpPr>
            <a:xfrm>
              <a:off x="5643570" y="1643050"/>
              <a:ext cx="2622162" cy="3161298"/>
              <a:chOff x="5643570" y="1714488"/>
              <a:chExt cx="2622162" cy="3161298"/>
            </a:xfrm>
          </p:grpSpPr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5400000">
                <a:off x="5374002" y="1984056"/>
                <a:ext cx="3161298" cy="262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" name="ZoneTexte 6"/>
              <p:cNvSpPr txBox="1"/>
              <p:nvPr/>
            </p:nvSpPr>
            <p:spPr>
              <a:xfrm>
                <a:off x="5929322" y="4214818"/>
                <a:ext cx="19288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i="1" dirty="0" smtClean="0">
                    <a:solidFill>
                      <a:schemeClr val="bg1"/>
                    </a:solidFill>
                  </a:rPr>
                  <a:t>Source : Samsung </a:t>
                </a:r>
                <a:r>
                  <a:rPr lang="fr-FR" sz="1200" b="1" i="1" dirty="0" err="1" smtClean="0">
                    <a:solidFill>
                      <a:schemeClr val="bg1"/>
                    </a:solidFill>
                  </a:rPr>
                  <a:t>electronics</a:t>
                </a:r>
                <a:endParaRPr lang="fr-FR" sz="1200" b="1" i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6" name="Connecteur droit avec flèche 15"/>
            <p:cNvCxnSpPr/>
            <p:nvPr/>
          </p:nvCxnSpPr>
          <p:spPr>
            <a:xfrm rot="5400000">
              <a:off x="6142842" y="3571876"/>
              <a:ext cx="858050" cy="794"/>
            </a:xfrm>
            <a:prstGeom prst="straightConnector1">
              <a:avLst/>
            </a:prstGeom>
            <a:ln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6072198" y="3429000"/>
              <a:ext cx="1000132" cy="307777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FFFF00"/>
                  </a:solidFill>
                </a:rPr>
                <a:t>560 µm</a:t>
              </a:r>
              <a:endParaRPr lang="fr-FR" sz="1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Espace réservé du texte 2"/>
          <p:cNvSpPr txBox="1">
            <a:spLocks/>
          </p:cNvSpPr>
          <p:nvPr/>
        </p:nvSpPr>
        <p:spPr>
          <a:xfrm>
            <a:off x="5572132" y="857232"/>
            <a:ext cx="1143008" cy="5715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fr-F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3D_IC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5" name="Image 14" descr="Imag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3214686"/>
            <a:ext cx="3071834" cy="1948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Motivation : Plus vite !!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Temps de propagation :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714620"/>
            <a:ext cx="5757863" cy="34321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grpSp>
        <p:nvGrpSpPr>
          <p:cNvPr id="12" name="Groupe 11"/>
          <p:cNvGrpSpPr/>
          <p:nvPr/>
        </p:nvGrpSpPr>
        <p:grpSpPr>
          <a:xfrm>
            <a:off x="6929454" y="1285860"/>
            <a:ext cx="1995494" cy="2062163"/>
            <a:chOff x="4857752" y="1500174"/>
            <a:chExt cx="1995494" cy="2062163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857884" y="1500174"/>
              <a:ext cx="995362" cy="10318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4857752" y="1500174"/>
              <a:ext cx="1995488" cy="2062163"/>
              <a:chOff x="4568825" y="244475"/>
              <a:chExt cx="1995488" cy="2062163"/>
            </a:xfrm>
          </p:grpSpPr>
          <p:sp>
            <p:nvSpPr>
              <p:cNvPr id="6" name="Rectangle 8"/>
              <p:cNvSpPr>
                <a:spLocks noChangeArrowheads="1"/>
              </p:cNvSpPr>
              <p:nvPr/>
            </p:nvSpPr>
            <p:spPr bwMode="auto">
              <a:xfrm>
                <a:off x="4568825" y="1274763"/>
                <a:ext cx="996950" cy="1031875"/>
              </a:xfrm>
              <a:prstGeom prst="rect">
                <a:avLst/>
              </a:prstGeom>
              <a:solidFill>
                <a:srgbClr val="FF99CC"/>
              </a:solidFill>
              <a:ln w="38100">
                <a:solidFill>
                  <a:schemeClr val="bg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7" name="Rectangle 9"/>
              <p:cNvSpPr>
                <a:spLocks noChangeArrowheads="1"/>
              </p:cNvSpPr>
              <p:nvPr/>
            </p:nvSpPr>
            <p:spPr bwMode="auto">
              <a:xfrm>
                <a:off x="5567363" y="1273175"/>
                <a:ext cx="996950" cy="1033463"/>
              </a:xfrm>
              <a:prstGeom prst="rect">
                <a:avLst/>
              </a:prstGeom>
              <a:solidFill>
                <a:srgbClr val="CCFFCC"/>
              </a:solidFill>
              <a:ln w="38100">
                <a:solidFill>
                  <a:schemeClr val="bg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8" name="Line 11"/>
              <p:cNvSpPr>
                <a:spLocks noChangeShapeType="1"/>
              </p:cNvSpPr>
              <p:nvPr/>
            </p:nvSpPr>
            <p:spPr bwMode="auto">
              <a:xfrm flipV="1">
                <a:off x="4572000" y="258763"/>
                <a:ext cx="1971675" cy="20431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9" name="Rectangle 15"/>
              <p:cNvSpPr>
                <a:spLocks noChangeArrowheads="1"/>
              </p:cNvSpPr>
              <p:nvPr/>
            </p:nvSpPr>
            <p:spPr bwMode="auto">
              <a:xfrm>
                <a:off x="4570413" y="244475"/>
                <a:ext cx="996950" cy="1031875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chemeClr val="bg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18" name="Groupe 17"/>
          <p:cNvGrpSpPr/>
          <p:nvPr/>
        </p:nvGrpSpPr>
        <p:grpSpPr>
          <a:xfrm>
            <a:off x="7358082" y="4357694"/>
            <a:ext cx="1203325" cy="1293812"/>
            <a:chOff x="7011988" y="1033463"/>
            <a:chExt cx="1203325" cy="1293812"/>
          </a:xfrm>
        </p:grpSpPr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7011988" y="1033463"/>
              <a:ext cx="996950" cy="1033462"/>
            </a:xfrm>
            <a:prstGeom prst="rect">
              <a:avLst/>
            </a:prstGeom>
            <a:solidFill>
              <a:srgbClr val="FF99CC"/>
            </a:solidFill>
            <a:ln w="38100">
              <a:solidFill>
                <a:schemeClr val="bg2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7077075" y="1116013"/>
              <a:ext cx="995363" cy="1031875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bg2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7146925" y="1204913"/>
              <a:ext cx="996950" cy="1033462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chemeClr val="bg2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7218363" y="1295400"/>
              <a:ext cx="996950" cy="10318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V="1">
              <a:off x="7219950" y="1317625"/>
              <a:ext cx="977900" cy="9906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</p:grp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7358082" y="5357826"/>
            <a:ext cx="200025" cy="2651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0" name="Flèche vers le bas 19"/>
          <p:cNvSpPr/>
          <p:nvPr/>
        </p:nvSpPr>
        <p:spPr>
          <a:xfrm>
            <a:off x="7786710" y="3571876"/>
            <a:ext cx="285752" cy="5715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2000232" y="5286388"/>
            <a:ext cx="1500198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/>
              <a:t>Source : </a:t>
            </a:r>
            <a:r>
              <a:rPr lang="fr-FR" sz="1200" b="1" i="1" dirty="0" err="1" smtClean="0"/>
              <a:t>Tezzaron</a:t>
            </a:r>
            <a:endParaRPr lang="fr-FR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Motivation : Réduire la consommation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err="1" smtClean="0"/>
              <a:t>P</a:t>
            </a:r>
            <a:r>
              <a:rPr lang="fr-FR" baseline="-25000" dirty="0" err="1" smtClean="0"/>
              <a:t>moyen</a:t>
            </a:r>
            <a:r>
              <a:rPr lang="fr-FR" dirty="0" smtClean="0"/>
              <a:t>= </a:t>
            </a:r>
            <a:r>
              <a:rPr lang="fr-FR" dirty="0" err="1" smtClean="0"/>
              <a:t>I</a:t>
            </a:r>
            <a:r>
              <a:rPr lang="fr-FR" baseline="-25000" dirty="0" err="1" smtClean="0"/>
              <a:t>moyen</a:t>
            </a:r>
            <a:r>
              <a:rPr lang="fr-FR" dirty="0" smtClean="0"/>
              <a:t>*VDD= C*VDD</a:t>
            </a:r>
            <a:r>
              <a:rPr lang="fr-FR" baseline="30000" dirty="0" smtClean="0"/>
              <a:t>2</a:t>
            </a:r>
            <a:r>
              <a:rPr lang="fr-FR" dirty="0" smtClean="0"/>
              <a:t>*</a:t>
            </a:r>
            <a:r>
              <a:rPr lang="fr-FR" dirty="0" err="1" smtClean="0"/>
              <a:t>F</a:t>
            </a:r>
            <a:r>
              <a:rPr lang="fr-FR" baseline="-25000" dirty="0" err="1" smtClean="0"/>
              <a:t>clk</a:t>
            </a:r>
            <a:r>
              <a:rPr lang="fr-FR" baseline="-25000" dirty="0" smtClean="0"/>
              <a:t> 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C est principalement  causé par le </a:t>
            </a:r>
            <a:r>
              <a:rPr lang="fr-FR" dirty="0" err="1" smtClean="0"/>
              <a:t>wire</a:t>
            </a:r>
            <a:r>
              <a:rPr lang="fr-FR" dirty="0" smtClean="0"/>
              <a:t>-bond</a:t>
            </a:r>
            <a:endParaRPr lang="fr-FR" baseline="-25000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071538" y="3000372"/>
            <a:ext cx="7146925" cy="3030538"/>
            <a:chOff x="2586" y="2734"/>
            <a:chExt cx="3026" cy="1449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586" y="2734"/>
              <a:ext cx="3017" cy="1449"/>
            </a:xfrm>
            <a:prstGeom prst="rect">
              <a:avLst/>
            </a:prstGeom>
            <a:gradFill rotWithShape="0">
              <a:gsLst>
                <a:gs pos="0">
                  <a:srgbClr val="8F8F56"/>
                </a:gs>
                <a:gs pos="50000">
                  <a:srgbClr val="FFFF99"/>
                </a:gs>
                <a:gs pos="100000">
                  <a:srgbClr val="8F8F56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777" y="2837"/>
              <a:ext cx="2760" cy="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u="sng" dirty="0">
                  <a:latin typeface="Arial" charset="0"/>
                </a:rPr>
                <a:t>	Operation	      		Energy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000" dirty="0">
                  <a:latin typeface="Arial" charset="0"/>
                </a:rPr>
                <a:t>32-bit ALU operation		5 </a:t>
              </a:r>
              <a:r>
                <a:rPr lang="en-US" sz="2000" dirty="0" err="1">
                  <a:latin typeface="Arial" charset="0"/>
                </a:rPr>
                <a:t>pJ</a:t>
              </a:r>
              <a:endParaRPr lang="en-US" sz="2000" dirty="0">
                <a:latin typeface="Arial" charset="0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2000" dirty="0">
                  <a:latin typeface="Arial" charset="0"/>
                </a:rPr>
                <a:t>32-bit register read		10 </a:t>
              </a:r>
              <a:r>
                <a:rPr lang="en-US" sz="2000" dirty="0" err="1">
                  <a:latin typeface="Arial" charset="0"/>
                </a:rPr>
                <a:t>pJ</a:t>
              </a:r>
              <a:endParaRPr lang="en-US" sz="2000" dirty="0">
                <a:latin typeface="Arial" charset="0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2000" dirty="0" smtClean="0">
                  <a:latin typeface="Arial" charset="0"/>
                </a:rPr>
                <a:t>Move </a:t>
              </a:r>
              <a:r>
                <a:rPr lang="en-US" sz="2000" dirty="0">
                  <a:latin typeface="Arial" charset="0"/>
                </a:rPr>
                <a:t>32 bits across 10mm chip	100 </a:t>
              </a:r>
              <a:r>
                <a:rPr lang="en-US" sz="2000" dirty="0" err="1">
                  <a:latin typeface="Arial" charset="0"/>
                </a:rPr>
                <a:t>pJ</a:t>
              </a:r>
              <a:endParaRPr lang="en-US" sz="2000" dirty="0">
                <a:latin typeface="Arial" charset="0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2000" dirty="0">
                  <a:latin typeface="Arial" charset="0"/>
                </a:rPr>
                <a:t>Move 32 bits off chip		1300 to 1900 </a:t>
              </a:r>
              <a:r>
                <a:rPr lang="en-US" sz="2000" dirty="0" err="1">
                  <a:latin typeface="Arial" charset="0"/>
                </a:rPr>
                <a:t>pJ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676" y="3875"/>
              <a:ext cx="2936" cy="27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Arial" charset="0"/>
                </a:rPr>
                <a:t>Calculations using a 130nm process operating at a core voltage of 1.2V  (Source: Bill Dally, Stanford)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Prévisions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Jean-Claude Clémens                                                                Centre de Physique des Particules de Marseille</a:t>
            </a:r>
            <a:endParaRPr lang="fr-FR" dirty="0"/>
          </a:p>
        </p:txBody>
      </p:sp>
      <p:pic>
        <p:nvPicPr>
          <p:cNvPr id="7" name="Image 6" descr="Imag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428736"/>
            <a:ext cx="7143800" cy="4640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CC_standard">
  <a:themeElements>
    <a:clrScheme name="Personnalisé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2A2C7"/>
      </a:hlink>
      <a:folHlink>
        <a:srgbClr val="B2A2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JCC_standard</Template>
  <TotalTime>909</TotalTime>
  <Words>1578</Words>
  <Application>Microsoft Office PowerPoint</Application>
  <PresentationFormat>Affichage à l'écran (4:3)</PresentationFormat>
  <Paragraphs>369</Paragraphs>
  <Slides>37</Slides>
  <Notes>33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JCC_standard</vt:lpstr>
      <vt:lpstr>Electronique 3D  </vt:lpstr>
      <vt:lpstr>Sommaire</vt:lpstr>
      <vt:lpstr>Motivations industrielles</vt:lpstr>
      <vt:lpstr>Motivations industrielles</vt:lpstr>
      <vt:lpstr>Techniques standards ..</vt:lpstr>
      <vt:lpstr>Et moins standard ..</vt:lpstr>
      <vt:lpstr>Motivation : Plus vite !!</vt:lpstr>
      <vt:lpstr>Motivation : Réduire la consommation</vt:lpstr>
      <vt:lpstr>Prévisions</vt:lpstr>
      <vt:lpstr>Bases techniques</vt:lpstr>
      <vt:lpstr>Les bases techniques : Connexions entre circuits</vt:lpstr>
      <vt:lpstr>Les bases techniques : Connexions entre circuits</vt:lpstr>
      <vt:lpstr>Les bases techniques : Trous métallisés</vt:lpstr>
      <vt:lpstr>Les bases techniques : Amincissement des wafers</vt:lpstr>
      <vt:lpstr>Les bases techniques : Métallisation des trous</vt:lpstr>
      <vt:lpstr>Définir la succession des opérations  </vt:lpstr>
      <vt:lpstr>Un exemple de process : Tezzaron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Combien ça coûte ?</vt:lpstr>
      <vt:lpstr>Un seul run pour un 3D avec 2 couches</vt:lpstr>
      <vt:lpstr>Motivations pour la physique des hautes énergies</vt:lpstr>
      <vt:lpstr>Pixels hybrides pour SLHC</vt:lpstr>
      <vt:lpstr>Pixels CMOS : Plus intelligents</vt:lpstr>
      <vt:lpstr>Projet 3D-France</vt:lpstr>
      <vt:lpstr>Une des possibilités du via last</vt:lpstr>
      <vt:lpstr>Projet 3D-France</vt:lpstr>
      <vt:lpstr>Fermilab  Un précurseur </vt:lpstr>
      <vt:lpstr>Fermilab  Un précurseur </vt:lpstr>
      <vt:lpstr>Run Tezzaron </vt:lpstr>
      <vt:lpstr>Quel circuits dans ce réticule?</vt:lpstr>
      <vt:lpstr>Conclusions</vt:lpstr>
    </vt:vector>
  </TitlesOfParts>
  <Company>CNRS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Electronique 3D </dc:title>
  <dc:creator>Jean-Claude Clémens</dc:creator>
  <cp:lastModifiedBy>Jean-Claude Clémens</cp:lastModifiedBy>
  <cp:revision>85</cp:revision>
  <dcterms:created xsi:type="dcterms:W3CDTF">2008-09-19T07:20:41Z</dcterms:created>
  <dcterms:modified xsi:type="dcterms:W3CDTF">2009-10-13T17:32:11Z</dcterms:modified>
</cp:coreProperties>
</file>