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60" r:id="rId1"/>
  </p:sldMasterIdLst>
  <p:notesMasterIdLst>
    <p:notesMasterId r:id="rId109"/>
  </p:notesMasterIdLst>
  <p:sldIdLst>
    <p:sldId id="256" r:id="rId2"/>
    <p:sldId id="257" r:id="rId3"/>
    <p:sldId id="279" r:id="rId4"/>
    <p:sldId id="261" r:id="rId5"/>
    <p:sldId id="263" r:id="rId6"/>
    <p:sldId id="264" r:id="rId7"/>
    <p:sldId id="265" r:id="rId8"/>
    <p:sldId id="266" r:id="rId9"/>
    <p:sldId id="260" r:id="rId10"/>
    <p:sldId id="258" r:id="rId11"/>
    <p:sldId id="259" r:id="rId12"/>
    <p:sldId id="280" r:id="rId13"/>
    <p:sldId id="262" r:id="rId14"/>
    <p:sldId id="268" r:id="rId15"/>
    <p:sldId id="269" r:id="rId16"/>
    <p:sldId id="273" r:id="rId17"/>
    <p:sldId id="271" r:id="rId18"/>
    <p:sldId id="272" r:id="rId19"/>
    <p:sldId id="270" r:id="rId20"/>
    <p:sldId id="267" r:id="rId21"/>
    <p:sldId id="276" r:id="rId22"/>
    <p:sldId id="277" r:id="rId23"/>
    <p:sldId id="278" r:id="rId24"/>
    <p:sldId id="281" r:id="rId25"/>
    <p:sldId id="283" r:id="rId26"/>
    <p:sldId id="284" r:id="rId27"/>
    <p:sldId id="275" r:id="rId28"/>
    <p:sldId id="286" r:id="rId29"/>
    <p:sldId id="285" r:id="rId30"/>
    <p:sldId id="287" r:id="rId31"/>
    <p:sldId id="288" r:id="rId32"/>
    <p:sldId id="289" r:id="rId33"/>
    <p:sldId id="292" r:id="rId34"/>
    <p:sldId id="293" r:id="rId35"/>
    <p:sldId id="294" r:id="rId36"/>
    <p:sldId id="295" r:id="rId37"/>
    <p:sldId id="290" r:id="rId38"/>
    <p:sldId id="296" r:id="rId39"/>
    <p:sldId id="298" r:id="rId40"/>
    <p:sldId id="305" r:id="rId41"/>
    <p:sldId id="306" r:id="rId42"/>
    <p:sldId id="302" r:id="rId43"/>
    <p:sldId id="300" r:id="rId44"/>
    <p:sldId id="299" r:id="rId45"/>
    <p:sldId id="297" r:id="rId46"/>
    <p:sldId id="301" r:id="rId47"/>
    <p:sldId id="303" r:id="rId48"/>
    <p:sldId id="304" r:id="rId49"/>
    <p:sldId id="307" r:id="rId50"/>
    <p:sldId id="308" r:id="rId51"/>
    <p:sldId id="309" r:id="rId52"/>
    <p:sldId id="310" r:id="rId53"/>
    <p:sldId id="311" r:id="rId54"/>
    <p:sldId id="312" r:id="rId55"/>
    <p:sldId id="313" r:id="rId56"/>
    <p:sldId id="314" r:id="rId57"/>
    <p:sldId id="316" r:id="rId58"/>
    <p:sldId id="317" r:id="rId59"/>
    <p:sldId id="318" r:id="rId60"/>
    <p:sldId id="319" r:id="rId61"/>
    <p:sldId id="320" r:id="rId62"/>
    <p:sldId id="321" r:id="rId63"/>
    <p:sldId id="322" r:id="rId64"/>
    <p:sldId id="323" r:id="rId65"/>
    <p:sldId id="324" r:id="rId66"/>
    <p:sldId id="325" r:id="rId67"/>
    <p:sldId id="326" r:id="rId68"/>
    <p:sldId id="327" r:id="rId69"/>
    <p:sldId id="328" r:id="rId70"/>
    <p:sldId id="329" r:id="rId71"/>
    <p:sldId id="340" r:id="rId72"/>
    <p:sldId id="330" r:id="rId73"/>
    <p:sldId id="331" r:id="rId74"/>
    <p:sldId id="332" r:id="rId75"/>
    <p:sldId id="341" r:id="rId76"/>
    <p:sldId id="34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4" r:id="rId85"/>
    <p:sldId id="345" r:id="rId86"/>
    <p:sldId id="346" r:id="rId87"/>
    <p:sldId id="347" r:id="rId88"/>
    <p:sldId id="348" r:id="rId89"/>
    <p:sldId id="349" r:id="rId90"/>
    <p:sldId id="350" r:id="rId91"/>
    <p:sldId id="353" r:id="rId92"/>
    <p:sldId id="351" r:id="rId93"/>
    <p:sldId id="352" r:id="rId94"/>
    <p:sldId id="354" r:id="rId95"/>
    <p:sldId id="355" r:id="rId96"/>
    <p:sldId id="356" r:id="rId97"/>
    <p:sldId id="357" r:id="rId98"/>
    <p:sldId id="358" r:id="rId99"/>
    <p:sldId id="359" r:id="rId100"/>
    <p:sldId id="360" r:id="rId101"/>
    <p:sldId id="361" r:id="rId102"/>
    <p:sldId id="362" r:id="rId103"/>
    <p:sldId id="363" r:id="rId104"/>
    <p:sldId id="364" r:id="rId105"/>
    <p:sldId id="365" r:id="rId106"/>
    <p:sldId id="366" r:id="rId107"/>
    <p:sldId id="367" r:id="rId10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7" autoAdjust="0"/>
    <p:restoredTop sz="94676" autoAdjust="0"/>
  </p:normalViewPr>
  <p:slideViewPr>
    <p:cSldViewPr>
      <p:cViewPr varScale="1">
        <p:scale>
          <a:sx n="87" d="100"/>
          <a:sy n="87" d="100"/>
        </p:scale>
        <p:origin x="-1458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6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  <p:sld r:id="rId27" collapse="1"/>
      <p:sld r:id="rId28" collapse="1"/>
      <p:sld r:id="rId29" collapse="1"/>
      <p:sld r:id="rId30" collapse="1"/>
      <p:sld r:id="rId31" collapse="1"/>
      <p:sld r:id="rId32" collapse="1"/>
      <p:sld r:id="rId33" collapse="1"/>
      <p:sld r:id="rId34" collapse="1"/>
      <p:sld r:id="rId35" collapse="1"/>
      <p:sld r:id="rId36" collapse="1"/>
      <p:sld r:id="rId37" collapse="1"/>
      <p:sld r:id="rId38" collapse="1"/>
      <p:sld r:id="rId39" collapse="1"/>
      <p:sld r:id="rId40" collapse="1"/>
      <p:sld r:id="rId41" collapse="1"/>
      <p:sld r:id="rId42" collapse="1"/>
      <p:sld r:id="rId43" collapse="1"/>
      <p:sld r:id="rId44" collapse="1"/>
      <p:sld r:id="rId45" collapse="1"/>
      <p:sld r:id="rId46" collapse="1"/>
      <p:sld r:id="rId47" collapse="1"/>
      <p:sld r:id="rId48" collapse="1"/>
      <p:sld r:id="rId49" collapse="1"/>
      <p:sld r:id="rId50" collapse="1"/>
      <p:sld r:id="rId51" collapse="1"/>
      <p:sld r:id="rId52" collapse="1"/>
      <p:sld r:id="rId53" collapse="1"/>
      <p:sld r:id="rId54" collapse="1"/>
      <p:sld r:id="rId55" collapse="1"/>
      <p:sld r:id="rId56" collapse="1"/>
      <p:sld r:id="rId57" collapse="1"/>
      <p:sld r:id="rId58" collapse="1"/>
      <p:sld r:id="rId59" collapse="1"/>
      <p:sld r:id="rId60" collapse="1"/>
      <p:sld r:id="rId61" collapse="1"/>
      <p:sld r:id="rId62" collapse="1"/>
      <p:sld r:id="rId63" collapse="1"/>
      <p:sld r:id="rId64" collapse="1"/>
      <p:sld r:id="rId65" collapse="1"/>
      <p:sld r:id="rId66" collapse="1"/>
      <p:sld r:id="rId67" collapse="1"/>
      <p:sld r:id="rId68" collapse="1"/>
      <p:sld r:id="rId69" collapse="1"/>
      <p:sld r:id="rId70" collapse="1"/>
      <p:sld r:id="rId71" collapse="1"/>
      <p:sld r:id="rId72" collapse="1"/>
      <p:sld r:id="rId73" collapse="1"/>
      <p:sld r:id="rId74" collapse="1"/>
      <p:sld r:id="rId75" collapse="1"/>
      <p:sld r:id="rId76" collapse="1"/>
      <p:sld r:id="rId77" collapse="1"/>
      <p:sld r:id="rId78" collapse="1"/>
      <p:sld r:id="rId79" collapse="1"/>
      <p:sld r:id="rId80" collapse="1"/>
      <p:sld r:id="rId81" collapse="1"/>
      <p:sld r:id="rId82" collapse="1"/>
      <p:sld r:id="rId83" collapse="1"/>
      <p:sld r:id="rId84" collapse="1"/>
    </p:sldLst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_rels/viewProps.xml.rels><?xml version="1.0" encoding="UTF-8" standalone="yes"?>
<Relationships xmlns="http://schemas.openxmlformats.org/package/2006/relationships"><Relationship Id="rId13" Type="http://schemas.openxmlformats.org/officeDocument/2006/relationships/slide" Target="slides/slide13.xml"/><Relationship Id="rId18" Type="http://schemas.openxmlformats.org/officeDocument/2006/relationships/slide" Target="slides/slide18.xml"/><Relationship Id="rId26" Type="http://schemas.openxmlformats.org/officeDocument/2006/relationships/slide" Target="slides/slide26.xml"/><Relationship Id="rId39" Type="http://schemas.openxmlformats.org/officeDocument/2006/relationships/slide" Target="slides/slide39.xml"/><Relationship Id="rId21" Type="http://schemas.openxmlformats.org/officeDocument/2006/relationships/slide" Target="slides/slide21.xml"/><Relationship Id="rId34" Type="http://schemas.openxmlformats.org/officeDocument/2006/relationships/slide" Target="slides/slide34.xml"/><Relationship Id="rId42" Type="http://schemas.openxmlformats.org/officeDocument/2006/relationships/slide" Target="slides/slide42.xml"/><Relationship Id="rId47" Type="http://schemas.openxmlformats.org/officeDocument/2006/relationships/slide" Target="slides/slide47.xml"/><Relationship Id="rId50" Type="http://schemas.openxmlformats.org/officeDocument/2006/relationships/slide" Target="slides/slide50.xml"/><Relationship Id="rId55" Type="http://schemas.openxmlformats.org/officeDocument/2006/relationships/slide" Target="slides/slide55.xml"/><Relationship Id="rId63" Type="http://schemas.openxmlformats.org/officeDocument/2006/relationships/slide" Target="slides/slide63.xml"/><Relationship Id="rId68" Type="http://schemas.openxmlformats.org/officeDocument/2006/relationships/slide" Target="slides/slide68.xml"/><Relationship Id="rId76" Type="http://schemas.openxmlformats.org/officeDocument/2006/relationships/slide" Target="slides/slide76.xml"/><Relationship Id="rId84" Type="http://schemas.openxmlformats.org/officeDocument/2006/relationships/slide" Target="slides/slide84.xml"/><Relationship Id="rId7" Type="http://schemas.openxmlformats.org/officeDocument/2006/relationships/slide" Target="slides/slide7.xml"/><Relationship Id="rId71" Type="http://schemas.openxmlformats.org/officeDocument/2006/relationships/slide" Target="slides/slide71.xml"/><Relationship Id="rId2" Type="http://schemas.openxmlformats.org/officeDocument/2006/relationships/slide" Target="slides/slide2.xml"/><Relationship Id="rId16" Type="http://schemas.openxmlformats.org/officeDocument/2006/relationships/slide" Target="slides/slide16.xml"/><Relationship Id="rId29" Type="http://schemas.openxmlformats.org/officeDocument/2006/relationships/slide" Target="slides/slide29.xml"/><Relationship Id="rId11" Type="http://schemas.openxmlformats.org/officeDocument/2006/relationships/slide" Target="slides/slide11.xml"/><Relationship Id="rId24" Type="http://schemas.openxmlformats.org/officeDocument/2006/relationships/slide" Target="slides/slide24.xml"/><Relationship Id="rId32" Type="http://schemas.openxmlformats.org/officeDocument/2006/relationships/slide" Target="slides/slide32.xml"/><Relationship Id="rId37" Type="http://schemas.openxmlformats.org/officeDocument/2006/relationships/slide" Target="slides/slide37.xml"/><Relationship Id="rId40" Type="http://schemas.openxmlformats.org/officeDocument/2006/relationships/slide" Target="slides/slide40.xml"/><Relationship Id="rId45" Type="http://schemas.openxmlformats.org/officeDocument/2006/relationships/slide" Target="slides/slide45.xml"/><Relationship Id="rId53" Type="http://schemas.openxmlformats.org/officeDocument/2006/relationships/slide" Target="slides/slide53.xml"/><Relationship Id="rId58" Type="http://schemas.openxmlformats.org/officeDocument/2006/relationships/slide" Target="slides/slide58.xml"/><Relationship Id="rId66" Type="http://schemas.openxmlformats.org/officeDocument/2006/relationships/slide" Target="slides/slide66.xml"/><Relationship Id="rId74" Type="http://schemas.openxmlformats.org/officeDocument/2006/relationships/slide" Target="slides/slide74.xml"/><Relationship Id="rId79" Type="http://schemas.openxmlformats.org/officeDocument/2006/relationships/slide" Target="slides/slide79.xml"/><Relationship Id="rId5" Type="http://schemas.openxmlformats.org/officeDocument/2006/relationships/slide" Target="slides/slide5.xml"/><Relationship Id="rId61" Type="http://schemas.openxmlformats.org/officeDocument/2006/relationships/slide" Target="slides/slide61.xml"/><Relationship Id="rId82" Type="http://schemas.openxmlformats.org/officeDocument/2006/relationships/slide" Target="slides/slide82.xml"/><Relationship Id="rId10" Type="http://schemas.openxmlformats.org/officeDocument/2006/relationships/slide" Target="slides/slide10.xml"/><Relationship Id="rId19" Type="http://schemas.openxmlformats.org/officeDocument/2006/relationships/slide" Target="slides/slide19.xml"/><Relationship Id="rId31" Type="http://schemas.openxmlformats.org/officeDocument/2006/relationships/slide" Target="slides/slide31.xml"/><Relationship Id="rId44" Type="http://schemas.openxmlformats.org/officeDocument/2006/relationships/slide" Target="slides/slide44.xml"/><Relationship Id="rId52" Type="http://schemas.openxmlformats.org/officeDocument/2006/relationships/slide" Target="slides/slide52.xml"/><Relationship Id="rId60" Type="http://schemas.openxmlformats.org/officeDocument/2006/relationships/slide" Target="slides/slide60.xml"/><Relationship Id="rId65" Type="http://schemas.openxmlformats.org/officeDocument/2006/relationships/slide" Target="slides/slide65.xml"/><Relationship Id="rId73" Type="http://schemas.openxmlformats.org/officeDocument/2006/relationships/slide" Target="slides/slide73.xml"/><Relationship Id="rId78" Type="http://schemas.openxmlformats.org/officeDocument/2006/relationships/slide" Target="slides/slide78.xml"/><Relationship Id="rId81" Type="http://schemas.openxmlformats.org/officeDocument/2006/relationships/slide" Target="slides/slide81.xml"/><Relationship Id="rId4" Type="http://schemas.openxmlformats.org/officeDocument/2006/relationships/slide" Target="slides/slide4.xml"/><Relationship Id="rId9" Type="http://schemas.openxmlformats.org/officeDocument/2006/relationships/slide" Target="slides/slide9.xml"/><Relationship Id="rId14" Type="http://schemas.openxmlformats.org/officeDocument/2006/relationships/slide" Target="slides/slide14.xml"/><Relationship Id="rId22" Type="http://schemas.openxmlformats.org/officeDocument/2006/relationships/slide" Target="slides/slide22.xml"/><Relationship Id="rId27" Type="http://schemas.openxmlformats.org/officeDocument/2006/relationships/slide" Target="slides/slide27.xml"/><Relationship Id="rId30" Type="http://schemas.openxmlformats.org/officeDocument/2006/relationships/slide" Target="slides/slide30.xml"/><Relationship Id="rId35" Type="http://schemas.openxmlformats.org/officeDocument/2006/relationships/slide" Target="slides/slide35.xml"/><Relationship Id="rId43" Type="http://schemas.openxmlformats.org/officeDocument/2006/relationships/slide" Target="slides/slide43.xml"/><Relationship Id="rId48" Type="http://schemas.openxmlformats.org/officeDocument/2006/relationships/slide" Target="slides/slide48.xml"/><Relationship Id="rId56" Type="http://schemas.openxmlformats.org/officeDocument/2006/relationships/slide" Target="slides/slide56.xml"/><Relationship Id="rId64" Type="http://schemas.openxmlformats.org/officeDocument/2006/relationships/slide" Target="slides/slide64.xml"/><Relationship Id="rId69" Type="http://schemas.openxmlformats.org/officeDocument/2006/relationships/slide" Target="slides/slide69.xml"/><Relationship Id="rId77" Type="http://schemas.openxmlformats.org/officeDocument/2006/relationships/slide" Target="slides/slide77.xml"/><Relationship Id="rId8" Type="http://schemas.openxmlformats.org/officeDocument/2006/relationships/slide" Target="slides/slide8.xml"/><Relationship Id="rId51" Type="http://schemas.openxmlformats.org/officeDocument/2006/relationships/slide" Target="slides/slide51.xml"/><Relationship Id="rId72" Type="http://schemas.openxmlformats.org/officeDocument/2006/relationships/slide" Target="slides/slide72.xml"/><Relationship Id="rId80" Type="http://schemas.openxmlformats.org/officeDocument/2006/relationships/slide" Target="slides/slide80.xml"/><Relationship Id="rId3" Type="http://schemas.openxmlformats.org/officeDocument/2006/relationships/slide" Target="slides/slide3.xml"/><Relationship Id="rId12" Type="http://schemas.openxmlformats.org/officeDocument/2006/relationships/slide" Target="slides/slide12.xml"/><Relationship Id="rId17" Type="http://schemas.openxmlformats.org/officeDocument/2006/relationships/slide" Target="slides/slide17.xml"/><Relationship Id="rId25" Type="http://schemas.openxmlformats.org/officeDocument/2006/relationships/slide" Target="slides/slide25.xml"/><Relationship Id="rId33" Type="http://schemas.openxmlformats.org/officeDocument/2006/relationships/slide" Target="slides/slide33.xml"/><Relationship Id="rId38" Type="http://schemas.openxmlformats.org/officeDocument/2006/relationships/slide" Target="slides/slide38.xml"/><Relationship Id="rId46" Type="http://schemas.openxmlformats.org/officeDocument/2006/relationships/slide" Target="slides/slide46.xml"/><Relationship Id="rId59" Type="http://schemas.openxmlformats.org/officeDocument/2006/relationships/slide" Target="slides/slide59.xml"/><Relationship Id="rId67" Type="http://schemas.openxmlformats.org/officeDocument/2006/relationships/slide" Target="slides/slide67.xml"/><Relationship Id="rId20" Type="http://schemas.openxmlformats.org/officeDocument/2006/relationships/slide" Target="slides/slide20.xml"/><Relationship Id="rId41" Type="http://schemas.openxmlformats.org/officeDocument/2006/relationships/slide" Target="slides/slide41.xml"/><Relationship Id="rId54" Type="http://schemas.openxmlformats.org/officeDocument/2006/relationships/slide" Target="slides/slide54.xml"/><Relationship Id="rId62" Type="http://schemas.openxmlformats.org/officeDocument/2006/relationships/slide" Target="slides/slide62.xml"/><Relationship Id="rId70" Type="http://schemas.openxmlformats.org/officeDocument/2006/relationships/slide" Target="slides/slide70.xml"/><Relationship Id="rId75" Type="http://schemas.openxmlformats.org/officeDocument/2006/relationships/slide" Target="slides/slide75.xml"/><Relationship Id="rId83" Type="http://schemas.openxmlformats.org/officeDocument/2006/relationships/slide" Target="slides/slide83.xml"/><Relationship Id="rId1" Type="http://schemas.openxmlformats.org/officeDocument/2006/relationships/slide" Target="slides/slide1.xml"/><Relationship Id="rId6" Type="http://schemas.openxmlformats.org/officeDocument/2006/relationships/slide" Target="slides/slide6.xml"/><Relationship Id="rId15" Type="http://schemas.openxmlformats.org/officeDocument/2006/relationships/slide" Target="slides/slide15.xml"/><Relationship Id="rId23" Type="http://schemas.openxmlformats.org/officeDocument/2006/relationships/slide" Target="slides/slide23.xml"/><Relationship Id="rId28" Type="http://schemas.openxmlformats.org/officeDocument/2006/relationships/slide" Target="slides/slide28.xml"/><Relationship Id="rId36" Type="http://schemas.openxmlformats.org/officeDocument/2006/relationships/slide" Target="slides/slide36.xml"/><Relationship Id="rId49" Type="http://schemas.openxmlformats.org/officeDocument/2006/relationships/slide" Target="slides/slide49.xml"/><Relationship Id="rId57" Type="http://schemas.openxmlformats.org/officeDocument/2006/relationships/slide" Target="slides/slide5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E0D7C3-FF09-4AF0-B7DB-2F4B8650D8F9}" type="datetimeFigureOut">
              <a:rPr lang="fr-FR" smtClean="0"/>
              <a:t>21/05/2015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19B6CB-0ABF-4DB6-8AD2-1170FA2B8C9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5168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Modifiez le style des sous-titres du masque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1627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065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4734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2891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14958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1083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1368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2583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9789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9142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9883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51520" y="1268760"/>
            <a:ext cx="8640960" cy="48574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25152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18-21/05/2015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75888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FD36E-92C2-40D6-BC32-AA3E9A68E3C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6512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6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Flot de conception mixte à l’IPHC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686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nouveaux outils Cadence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Beaucoup de nouveaux noms pour les outils</a:t>
            </a:r>
          </a:p>
          <a:p>
            <a:pPr lvl="1"/>
            <a:r>
              <a:rPr lang="fr-FR" dirty="0" smtClean="0"/>
              <a:t>EDI </a:t>
            </a:r>
            <a:r>
              <a:rPr lang="fr-FR" dirty="0" smtClean="0">
                <a:sym typeface="Wingdings" panose="05000000000000000000" pitchFamily="2" charset="2"/>
              </a:rPr>
              <a:t> </a:t>
            </a:r>
            <a:r>
              <a:rPr lang="fr-FR" dirty="0" err="1" smtClean="0">
                <a:sym typeface="Wingdings" panose="05000000000000000000" pitchFamily="2" charset="2"/>
              </a:rPr>
              <a:t>Innovus</a:t>
            </a:r>
            <a:endParaRPr lang="fr-FR" dirty="0" smtClean="0">
              <a:sym typeface="Wingdings" panose="05000000000000000000" pitchFamily="2" charset="2"/>
            </a:endParaRPr>
          </a:p>
          <a:p>
            <a:pPr lvl="1"/>
            <a:r>
              <a:rPr lang="fr-FR" dirty="0" smtClean="0">
                <a:sym typeface="Wingdings" panose="05000000000000000000" pitchFamily="2" charset="2"/>
              </a:rPr>
              <a:t>ETS  Tempus</a:t>
            </a:r>
          </a:p>
          <a:p>
            <a:pPr lvl="1"/>
            <a:r>
              <a:rPr lang="fr-FR" dirty="0" smtClean="0">
                <a:sym typeface="Wingdings" panose="05000000000000000000" pitchFamily="2" charset="2"/>
              </a:rPr>
              <a:t>EPS  </a:t>
            </a:r>
            <a:r>
              <a:rPr lang="fr-FR" dirty="0" err="1" smtClean="0">
                <a:sym typeface="Wingdings" panose="05000000000000000000" pitchFamily="2" charset="2"/>
              </a:rPr>
              <a:t>Voltus</a:t>
            </a:r>
            <a:endParaRPr lang="fr-FR" dirty="0" smtClean="0">
              <a:sym typeface="Wingdings" panose="05000000000000000000" pitchFamily="2" charset="2"/>
            </a:endParaRPr>
          </a:p>
          <a:p>
            <a:pPr lvl="1"/>
            <a:r>
              <a:rPr lang="fr-FR" dirty="0" smtClean="0">
                <a:sym typeface="Wingdings" panose="05000000000000000000" pitchFamily="2" charset="2"/>
              </a:rPr>
              <a:t>QRC  </a:t>
            </a:r>
            <a:r>
              <a:rPr lang="fr-FR" dirty="0" err="1" smtClean="0">
                <a:sym typeface="Wingdings" panose="05000000000000000000" pitchFamily="2" charset="2"/>
              </a:rPr>
              <a:t>Quantus</a:t>
            </a:r>
            <a:endParaRPr lang="fr-FR" dirty="0" smtClean="0">
              <a:sym typeface="Wingdings" panose="05000000000000000000" pitchFamily="2" charset="2"/>
            </a:endParaRPr>
          </a:p>
          <a:p>
            <a:pPr lvl="1"/>
            <a:r>
              <a:rPr lang="fr-FR" dirty="0" smtClean="0">
                <a:sym typeface="Wingdings" panose="05000000000000000000" pitchFamily="2" charset="2"/>
              </a:rPr>
              <a:t>…</a:t>
            </a:r>
            <a:endParaRPr lang="fr-FR" dirty="0" smtClean="0"/>
          </a:p>
          <a:p>
            <a:r>
              <a:rPr lang="fr-FR" dirty="0" smtClean="0"/>
              <a:t>Il est préférables d’avoir les outils le plus à jour possible</a:t>
            </a:r>
          </a:p>
          <a:p>
            <a:pPr lvl="1"/>
            <a:r>
              <a:rPr lang="fr-FR" dirty="0" smtClean="0"/>
              <a:t>Des limitations sont possibles sur les outils les plus anciens</a:t>
            </a:r>
          </a:p>
          <a:p>
            <a:pPr lvl="1"/>
            <a:r>
              <a:rPr lang="fr-FR" dirty="0" smtClean="0"/>
              <a:t>En cas de bug, il est peut être déjà corrigé </a:t>
            </a:r>
          </a:p>
          <a:p>
            <a:pPr lvl="1"/>
            <a:r>
              <a:rPr lang="fr-FR" dirty="0" smtClean="0"/>
              <a:t>Attention aux licences et au effet de bord dans le flot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10</a:t>
            </a:fld>
            <a:endParaRPr lang="fr-FR"/>
          </a:p>
        </p:txBody>
      </p:sp>
      <p:sp>
        <p:nvSpPr>
          <p:cNvPr id="7" name="Émoticône 6"/>
          <p:cNvSpPr/>
          <p:nvPr/>
        </p:nvSpPr>
        <p:spPr>
          <a:xfrm>
            <a:off x="5508104" y="4365104"/>
            <a:ext cx="288032" cy="288032"/>
          </a:xfrm>
          <a:prstGeom prst="smileyFace">
            <a:avLst>
              <a:gd name="adj" fmla="val 46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9716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DRC 4/9</a:t>
            </a:r>
            <a:endParaRPr lang="fr-FR" dirty="0"/>
          </a:p>
        </p:txBody>
      </p:sp>
      <p:pic>
        <p:nvPicPr>
          <p:cNvPr id="10" name="Espace réservé du contenu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805" y="1556792"/>
            <a:ext cx="4321664" cy="4596055"/>
          </a:xfr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100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898776" cy="4525963"/>
          </a:xfrm>
        </p:spPr>
        <p:txBody>
          <a:bodyPr>
            <a:normAutofit/>
          </a:bodyPr>
          <a:lstStyle/>
          <a:p>
            <a:r>
              <a:rPr lang="fr-FR" sz="2400" dirty="0" smtClean="0"/>
              <a:t>Connecter automatiquement les pins de même noms</a:t>
            </a:r>
          </a:p>
          <a:p>
            <a:pPr lvl="1"/>
            <a:r>
              <a:rPr lang="fr-FR" sz="2000" dirty="0" smtClean="0"/>
              <a:t>2 Règles de prudence dans ce cas</a:t>
            </a:r>
          </a:p>
          <a:p>
            <a:pPr lvl="2"/>
            <a:r>
              <a:rPr lang="fr-FR" sz="1600" dirty="0" smtClean="0"/>
              <a:t>Prendre uniquement les labels dans le premier niveau de </a:t>
            </a:r>
            <a:r>
              <a:rPr lang="fr-FR" sz="1600" dirty="0" err="1" smtClean="0"/>
              <a:t>layout</a:t>
            </a:r>
            <a:r>
              <a:rPr lang="fr-FR" sz="1600" dirty="0" smtClean="0"/>
              <a:t> </a:t>
            </a:r>
            <a:r>
              <a:rPr lang="fr-FR" sz="1600" dirty="0" smtClean="0">
                <a:sym typeface="Wingdings" panose="05000000000000000000" pitchFamily="2" charset="2"/>
              </a:rPr>
              <a:t> </a:t>
            </a:r>
            <a:r>
              <a:rPr lang="fr-FR" sz="1600" dirty="0" err="1">
                <a:sym typeface="Wingdings" panose="05000000000000000000" pitchFamily="2" charset="2"/>
              </a:rPr>
              <a:t>T</a:t>
            </a:r>
            <a:r>
              <a:rPr lang="fr-FR" sz="1600" dirty="0" err="1" smtClean="0">
                <a:sym typeface="Wingdings" panose="05000000000000000000" pitchFamily="2" charset="2"/>
              </a:rPr>
              <a:t>ext</a:t>
            </a:r>
            <a:r>
              <a:rPr lang="fr-FR" sz="1600" dirty="0" smtClean="0">
                <a:sym typeface="Wingdings" panose="05000000000000000000" pitchFamily="2" charset="2"/>
              </a:rPr>
              <a:t> </a:t>
            </a:r>
            <a:r>
              <a:rPr lang="fr-FR" sz="1600" dirty="0" err="1" smtClean="0">
                <a:sym typeface="Wingdings" panose="05000000000000000000" pitchFamily="2" charset="2"/>
              </a:rPr>
              <a:t>Depth</a:t>
            </a:r>
            <a:r>
              <a:rPr lang="fr-FR" sz="1600" dirty="0" smtClean="0">
                <a:sym typeface="Wingdings" panose="05000000000000000000" pitchFamily="2" charset="2"/>
              </a:rPr>
              <a:t> : </a:t>
            </a:r>
            <a:r>
              <a:rPr lang="fr-FR" sz="1600" dirty="0" err="1" smtClean="0">
                <a:sym typeface="Wingdings" panose="05000000000000000000" pitchFamily="2" charset="2"/>
              </a:rPr>
              <a:t>primary</a:t>
            </a:r>
            <a:endParaRPr lang="fr-FR" sz="1600" dirty="0">
              <a:sym typeface="Wingdings" panose="05000000000000000000" pitchFamily="2" charset="2"/>
            </a:endParaRPr>
          </a:p>
          <a:p>
            <a:pPr lvl="2"/>
            <a:r>
              <a:rPr lang="fr-FR" sz="1600" dirty="0" smtClean="0">
                <a:sym typeface="Wingdings" panose="05000000000000000000" pitchFamily="2" charset="2"/>
              </a:rPr>
              <a:t>Demander un rapport des connexions</a:t>
            </a:r>
          </a:p>
          <a:p>
            <a:r>
              <a:rPr lang="fr-FR" sz="2400" dirty="0" smtClean="0">
                <a:sym typeface="Wingdings" panose="05000000000000000000" pitchFamily="2" charset="2"/>
              </a:rPr>
              <a:t>Plutôt utile dans le LVS</a:t>
            </a:r>
            <a:endParaRPr lang="fr-FR" sz="2400" dirty="0" smtClean="0"/>
          </a:p>
        </p:txBody>
      </p:sp>
    </p:spTree>
    <p:extLst>
      <p:ext uri="{BB962C8B-B14F-4D97-AF65-F5344CB8AC3E}">
        <p14:creationId xmlns:p14="http://schemas.microsoft.com/office/powerpoint/2010/main" val="52376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DRC 5/9</a:t>
            </a:r>
            <a:endParaRPr lang="fr-FR" dirty="0"/>
          </a:p>
        </p:txBody>
      </p:sp>
      <p:pic>
        <p:nvPicPr>
          <p:cNvPr id="10" name="Espace réservé du contenu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805" y="1556792"/>
            <a:ext cx="4321663" cy="4596055"/>
          </a:xfr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101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898776" cy="4525963"/>
          </a:xfrm>
        </p:spPr>
        <p:txBody>
          <a:bodyPr>
            <a:normAutofit/>
          </a:bodyPr>
          <a:lstStyle/>
          <a:p>
            <a:r>
              <a:rPr lang="fr-FR" sz="2400" dirty="0" smtClean="0"/>
              <a:t>Permet d’ajouter des </a:t>
            </a:r>
            <a:r>
              <a:rPr lang="fr-FR" sz="2400" dirty="0" err="1" smtClean="0"/>
              <a:t>layout</a:t>
            </a:r>
            <a:r>
              <a:rPr lang="fr-FR" sz="2400" dirty="0" smtClean="0"/>
              <a:t> supplémentaire dans le cas d’IP avec vue abstract</a:t>
            </a:r>
          </a:p>
        </p:txBody>
      </p:sp>
    </p:spTree>
    <p:extLst>
      <p:ext uri="{BB962C8B-B14F-4D97-AF65-F5344CB8AC3E}">
        <p14:creationId xmlns:p14="http://schemas.microsoft.com/office/powerpoint/2010/main" val="292789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DRC 6/9</a:t>
            </a:r>
            <a:endParaRPr lang="fr-FR" dirty="0"/>
          </a:p>
        </p:txBody>
      </p:sp>
      <p:pic>
        <p:nvPicPr>
          <p:cNvPr id="10" name="Espace réservé du contenu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805" y="1556792"/>
            <a:ext cx="4321663" cy="4596054"/>
          </a:xfr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102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898776" cy="4525963"/>
          </a:xfrm>
        </p:spPr>
        <p:txBody>
          <a:bodyPr>
            <a:normAutofit/>
          </a:bodyPr>
          <a:lstStyle/>
          <a:p>
            <a:r>
              <a:rPr lang="fr-FR" sz="2400" dirty="0" smtClean="0"/>
              <a:t>Permet d’extraire des propriétés d’antenne pour les </a:t>
            </a:r>
            <a:r>
              <a:rPr lang="fr-FR" sz="2400" dirty="0" err="1" smtClean="0"/>
              <a:t>lef</a:t>
            </a:r>
            <a:endParaRPr lang="fr-FR" sz="2400" dirty="0" smtClean="0"/>
          </a:p>
          <a:p>
            <a:pPr lvl="1"/>
            <a:r>
              <a:rPr lang="fr-FR" sz="2000" dirty="0" smtClean="0"/>
              <a:t>Nouveau </a:t>
            </a:r>
            <a:r>
              <a:rPr lang="fr-FR" sz="2000" dirty="0" smtClean="0">
                <a:sym typeface="Wingdings" panose="05000000000000000000" pitchFamily="2" charset="2"/>
              </a:rPr>
              <a:t></a:t>
            </a:r>
            <a:r>
              <a:rPr lang="fr-FR" sz="2000" dirty="0" smtClean="0"/>
              <a:t> jamais utilisé</a:t>
            </a:r>
          </a:p>
        </p:txBody>
      </p:sp>
    </p:spTree>
    <p:extLst>
      <p:ext uri="{BB962C8B-B14F-4D97-AF65-F5344CB8AC3E}">
        <p14:creationId xmlns:p14="http://schemas.microsoft.com/office/powerpoint/2010/main" val="128496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DRC 7/9</a:t>
            </a:r>
            <a:endParaRPr lang="fr-FR" dirty="0"/>
          </a:p>
        </p:txBody>
      </p:sp>
      <p:pic>
        <p:nvPicPr>
          <p:cNvPr id="10" name="Espace réservé du contenu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805" y="1938541"/>
            <a:ext cx="4321663" cy="3832555"/>
          </a:xfr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103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898776" cy="4525963"/>
          </a:xfrm>
        </p:spPr>
        <p:txBody>
          <a:bodyPr>
            <a:normAutofit lnSpcReduction="10000"/>
          </a:bodyPr>
          <a:lstStyle/>
          <a:p>
            <a:r>
              <a:rPr lang="fr-FR" sz="2400" dirty="0" smtClean="0"/>
              <a:t>Permet de déclarer les erreurs en:</a:t>
            </a:r>
          </a:p>
          <a:p>
            <a:pPr lvl="1"/>
            <a:r>
              <a:rPr lang="fr-FR" sz="2000" dirty="0" err="1" smtClean="0"/>
              <a:t>Fix</a:t>
            </a:r>
            <a:endParaRPr lang="fr-FR" sz="2000" dirty="0"/>
          </a:p>
          <a:p>
            <a:pPr lvl="1"/>
            <a:r>
              <a:rPr lang="fr-FR" sz="2000" dirty="0" err="1" smtClean="0"/>
              <a:t>Waiver</a:t>
            </a:r>
            <a:r>
              <a:rPr lang="fr-FR" sz="2000" dirty="0" smtClean="0"/>
              <a:t> (</a:t>
            </a:r>
            <a:r>
              <a:rPr lang="fr-FR" sz="2000" dirty="0" err="1" smtClean="0"/>
              <a:t>nom+date</a:t>
            </a:r>
            <a:r>
              <a:rPr lang="fr-FR" sz="2000" dirty="0" smtClean="0"/>
              <a:t> de la personne qui a </a:t>
            </a:r>
            <a:r>
              <a:rPr lang="fr-FR" sz="2000" dirty="0" err="1" smtClean="0"/>
              <a:t>waivé</a:t>
            </a:r>
            <a:r>
              <a:rPr lang="fr-FR" sz="2000" dirty="0" smtClean="0"/>
              <a:t> cette erreur</a:t>
            </a:r>
          </a:p>
          <a:p>
            <a:pPr lvl="1"/>
            <a:r>
              <a:rPr lang="fr-FR" sz="2000" dirty="0" smtClean="0"/>
              <a:t>Un </a:t>
            </a:r>
            <a:r>
              <a:rPr lang="fr-FR" sz="2000" dirty="0" err="1" smtClean="0"/>
              <a:t>proprétaire</a:t>
            </a:r>
            <a:endParaRPr lang="fr-FR" sz="2000" dirty="0" smtClean="0"/>
          </a:p>
          <a:p>
            <a:r>
              <a:rPr lang="fr-FR" sz="2000" dirty="0" smtClean="0"/>
              <a:t>Navigation avec les flèches du clavier</a:t>
            </a:r>
          </a:p>
          <a:p>
            <a:pPr lvl="1"/>
            <a:r>
              <a:rPr lang="fr-FR" sz="1600" dirty="0" smtClean="0"/>
              <a:t>Zoom automatique sur le </a:t>
            </a:r>
            <a:r>
              <a:rPr lang="fr-FR" sz="1600" dirty="0" err="1" smtClean="0"/>
              <a:t>layout</a:t>
            </a:r>
            <a:endParaRPr lang="fr-FR" sz="1600" dirty="0" smtClean="0"/>
          </a:p>
          <a:p>
            <a:pPr lvl="1"/>
            <a:r>
              <a:rPr lang="fr-FR" sz="1600" dirty="0" smtClean="0"/>
              <a:t>Haut/Bas : passer à l’erreur précédente/suivante</a:t>
            </a:r>
          </a:p>
          <a:p>
            <a:pPr lvl="1"/>
            <a:r>
              <a:rPr lang="fr-FR" sz="1600" dirty="0" smtClean="0"/>
              <a:t>Gauche/Droite : Ouvrir/Fermer un groupe d’erreur </a:t>
            </a:r>
          </a:p>
        </p:txBody>
      </p:sp>
    </p:spTree>
    <p:extLst>
      <p:ext uri="{BB962C8B-B14F-4D97-AF65-F5344CB8AC3E}">
        <p14:creationId xmlns:p14="http://schemas.microsoft.com/office/powerpoint/2010/main" val="42536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DRC 8/9</a:t>
            </a:r>
            <a:endParaRPr lang="fr-FR" dirty="0"/>
          </a:p>
        </p:txBody>
      </p:sp>
      <p:pic>
        <p:nvPicPr>
          <p:cNvPr id="10" name="Espace réservé du contenu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805" y="2122976"/>
            <a:ext cx="4321663" cy="3463685"/>
          </a:xfr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104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898776" cy="4525963"/>
          </a:xfrm>
        </p:spPr>
        <p:txBody>
          <a:bodyPr>
            <a:normAutofit/>
          </a:bodyPr>
          <a:lstStyle/>
          <a:p>
            <a:r>
              <a:rPr lang="fr-FR" sz="2400" dirty="0" smtClean="0"/>
              <a:t>Pour avoir des beaux </a:t>
            </a:r>
            <a:r>
              <a:rPr lang="fr-FR" sz="2400" dirty="0" err="1" smtClean="0"/>
              <a:t>layers</a:t>
            </a:r>
            <a:r>
              <a:rPr lang="fr-FR" sz="2400" dirty="0" smtClean="0"/>
              <a:t> d’erreur</a:t>
            </a:r>
            <a:endParaRPr lang="fr-FR" sz="1600" dirty="0"/>
          </a:p>
          <a:p>
            <a:pPr lvl="1"/>
            <a:r>
              <a:rPr lang="fr-FR" sz="2000" dirty="0" smtClean="0"/>
              <a:t>Il faut définir le </a:t>
            </a:r>
            <a:r>
              <a:rPr lang="fr-FR" sz="2000" dirty="0" err="1" smtClean="0"/>
              <a:t>pv_color</a:t>
            </a:r>
            <a:endParaRPr lang="fr-FR" sz="2000" dirty="0" smtClean="0"/>
          </a:p>
          <a:p>
            <a:pPr lvl="1"/>
            <a:r>
              <a:rPr lang="fr-FR" sz="2000" dirty="0" smtClean="0"/>
              <a:t>Un PDF qui explique l’installation et un tar.gz avec tous les fichiers</a:t>
            </a:r>
          </a:p>
          <a:p>
            <a:pPr lvl="1"/>
            <a:r>
              <a:rPr lang="fr-FR" sz="2000" dirty="0" smtClean="0"/>
              <a:t>Demandez-le moi !!!!</a:t>
            </a:r>
          </a:p>
        </p:txBody>
      </p:sp>
    </p:spTree>
    <p:extLst>
      <p:ext uri="{BB962C8B-B14F-4D97-AF65-F5344CB8AC3E}">
        <p14:creationId xmlns:p14="http://schemas.microsoft.com/office/powerpoint/2010/main" val="237251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DRC 9/9</a:t>
            </a:r>
            <a:endParaRPr lang="fr-FR" dirty="0"/>
          </a:p>
        </p:txBody>
      </p:sp>
      <p:pic>
        <p:nvPicPr>
          <p:cNvPr id="10" name="Espace réservé du contenu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805" y="2122976"/>
            <a:ext cx="4321662" cy="3463685"/>
          </a:xfr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105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898776" cy="4525963"/>
          </a:xfrm>
        </p:spPr>
        <p:txBody>
          <a:bodyPr>
            <a:normAutofit/>
          </a:bodyPr>
          <a:lstStyle/>
          <a:p>
            <a:r>
              <a:rPr lang="fr-FR" sz="2400" dirty="0" smtClean="0"/>
              <a:t>Possibilité d’avoir les erreurs dans l’annotation browser</a:t>
            </a:r>
            <a:endParaRPr lang="fr-FR" sz="2000" dirty="0" smtClean="0"/>
          </a:p>
        </p:txBody>
      </p:sp>
    </p:spTree>
    <p:extLst>
      <p:ext uri="{BB962C8B-B14F-4D97-AF65-F5344CB8AC3E}">
        <p14:creationId xmlns:p14="http://schemas.microsoft.com/office/powerpoint/2010/main" val="3499793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ERC 1/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r-FR" sz="2400" dirty="0" smtClean="0"/>
              <a:t>Utiliser les règles de LVS, si pas de règles spécifique de ERC</a:t>
            </a:r>
          </a:p>
          <a:p>
            <a:pPr lvl="1"/>
            <a:r>
              <a:rPr lang="fr-FR" sz="2000" dirty="0" smtClean="0"/>
              <a:t>Permet d’extraire le </a:t>
            </a:r>
            <a:r>
              <a:rPr lang="fr-FR" sz="2000" dirty="0" err="1" smtClean="0"/>
              <a:t>layout</a:t>
            </a:r>
            <a:r>
              <a:rPr lang="fr-FR" sz="2000" dirty="0" smtClean="0"/>
              <a:t> et voir les </a:t>
            </a:r>
            <a:r>
              <a:rPr lang="fr-FR" sz="2000" dirty="0" err="1" smtClean="0"/>
              <a:t>court-circuits</a:t>
            </a:r>
            <a:r>
              <a:rPr lang="fr-FR" sz="2000" dirty="0" smtClean="0"/>
              <a:t> sans comparaison de </a:t>
            </a:r>
            <a:r>
              <a:rPr lang="fr-FR" sz="2000" dirty="0" err="1" smtClean="0"/>
              <a:t>netlist</a:t>
            </a:r>
            <a:endParaRPr lang="fr-FR" sz="2000" dirty="0" smtClean="0"/>
          </a:p>
          <a:p>
            <a:pPr lvl="1"/>
            <a:r>
              <a:rPr lang="fr-FR" sz="2000" dirty="0" smtClean="0"/>
              <a:t>Plus rapide qu’un LVS lors de </a:t>
            </a:r>
            <a:r>
              <a:rPr lang="fr-FR" sz="2000" dirty="0" err="1" smtClean="0"/>
              <a:t>court-circuits</a:t>
            </a:r>
            <a:r>
              <a:rPr lang="fr-FR" sz="2000" dirty="0" smtClean="0"/>
              <a:t> d’alimentation</a:t>
            </a:r>
          </a:p>
          <a:p>
            <a:pPr lvl="1"/>
            <a:r>
              <a:rPr lang="fr-FR" sz="2000" dirty="0" smtClean="0"/>
              <a:t>Les </a:t>
            </a:r>
            <a:r>
              <a:rPr lang="fr-FR" sz="2000" dirty="0" err="1" smtClean="0"/>
              <a:t>court-circuits</a:t>
            </a:r>
            <a:r>
              <a:rPr lang="fr-FR" sz="2000" dirty="0" smtClean="0"/>
              <a:t> de nœuds non </a:t>
            </a:r>
            <a:r>
              <a:rPr lang="fr-FR" sz="2000" dirty="0" err="1" smtClean="0"/>
              <a:t>labelisé</a:t>
            </a:r>
            <a:r>
              <a:rPr lang="fr-FR" sz="2000" dirty="0" smtClean="0"/>
              <a:t> n’est pas vue</a:t>
            </a:r>
          </a:p>
          <a:p>
            <a:r>
              <a:rPr lang="fr-FR" sz="2400" dirty="0" smtClean="0"/>
              <a:t>Seulement un </a:t>
            </a:r>
            <a:r>
              <a:rPr lang="fr-FR" sz="2400" dirty="0" err="1" smtClean="0"/>
              <a:t>layout</a:t>
            </a:r>
            <a:r>
              <a:rPr lang="fr-FR" sz="2400" dirty="0" smtClean="0"/>
              <a:t> en entrée</a:t>
            </a:r>
            <a:endParaRPr lang="fr-FR" sz="2400" dirty="0"/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042554"/>
            <a:ext cx="4038600" cy="3641254"/>
          </a:xfrm>
        </p:spPr>
      </p:pic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106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072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PVS annexe</a:t>
            </a:r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Et c’est pas fini …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107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208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Outils utilisés dans cette présentation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Présentation fondée sur :</a:t>
            </a:r>
          </a:p>
          <a:p>
            <a:pPr lvl="1"/>
            <a:r>
              <a:rPr lang="fr-FR" dirty="0" smtClean="0"/>
              <a:t>PDK : </a:t>
            </a:r>
            <a:r>
              <a:rPr lang="fr-FR" dirty="0" err="1" smtClean="0"/>
              <a:t>TowerJazz</a:t>
            </a:r>
            <a:r>
              <a:rPr lang="fr-FR" dirty="0" smtClean="0"/>
              <a:t> CIS 0.18 µm et IP Tower</a:t>
            </a:r>
          </a:p>
          <a:p>
            <a:pPr lvl="1"/>
            <a:r>
              <a:rPr lang="fr-FR" dirty="0" err="1" smtClean="0"/>
              <a:t>Virtuoso</a:t>
            </a:r>
            <a:r>
              <a:rPr lang="fr-FR" dirty="0" smtClean="0"/>
              <a:t> : 6.1.6.500.10 (Février 2015)</a:t>
            </a:r>
          </a:p>
          <a:p>
            <a:pPr lvl="1"/>
            <a:r>
              <a:rPr lang="fr-FR" dirty="0" smtClean="0"/>
              <a:t>EDI : 13.24-s026</a:t>
            </a:r>
          </a:p>
          <a:p>
            <a:pPr lvl="1"/>
            <a:r>
              <a:rPr lang="fr-FR" dirty="0" smtClean="0"/>
              <a:t>Tempus/</a:t>
            </a:r>
            <a:r>
              <a:rPr lang="fr-FR" dirty="0" err="1" smtClean="0"/>
              <a:t>Voltus</a:t>
            </a:r>
            <a:r>
              <a:rPr lang="fr-FR" dirty="0" smtClean="0"/>
              <a:t> : 13.25-s044</a:t>
            </a:r>
          </a:p>
          <a:p>
            <a:pPr lvl="1"/>
            <a:r>
              <a:rPr lang="fr-FR" dirty="0" smtClean="0"/>
              <a:t>PVS : 14.12-s293 (Décembre 2014)</a:t>
            </a:r>
          </a:p>
          <a:p>
            <a:pPr lvl="1"/>
            <a:r>
              <a:rPr lang="fr-FR" dirty="0" smtClean="0"/>
              <a:t>QRC : 14.1.3-s046 (Octobre 2014)</a:t>
            </a:r>
          </a:p>
          <a:p>
            <a:pPr lvl="1"/>
            <a:r>
              <a:rPr lang="fr-FR" dirty="0" err="1" smtClean="0"/>
              <a:t>Liberate</a:t>
            </a:r>
            <a:r>
              <a:rPr lang="fr-FR" dirty="0" smtClean="0"/>
              <a:t> : 13.1.4 (Septembre 2014)</a:t>
            </a:r>
          </a:p>
          <a:p>
            <a:r>
              <a:rPr lang="fr-FR" dirty="0" smtClean="0"/>
              <a:t>Attention</a:t>
            </a:r>
          </a:p>
          <a:p>
            <a:pPr lvl="1"/>
            <a:r>
              <a:rPr lang="fr-FR" dirty="0" smtClean="0"/>
              <a:t>les outils étant de plus en plus interdépendant les versions doivent souvent évoluées ensembles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11</a:t>
            </a:fld>
            <a:endParaRPr lang="fr-FR"/>
          </a:p>
        </p:txBody>
      </p:sp>
      <p:grpSp>
        <p:nvGrpSpPr>
          <p:cNvPr id="9" name="Groupe 8"/>
          <p:cNvGrpSpPr/>
          <p:nvPr/>
        </p:nvGrpSpPr>
        <p:grpSpPr>
          <a:xfrm>
            <a:off x="4644008" y="2420888"/>
            <a:ext cx="2808312" cy="698376"/>
            <a:chOff x="4644008" y="2708920"/>
            <a:chExt cx="2808312" cy="698376"/>
          </a:xfrm>
        </p:grpSpPr>
        <p:sp>
          <p:nvSpPr>
            <p:cNvPr id="7" name="Accolade fermante 6"/>
            <p:cNvSpPr/>
            <p:nvPr/>
          </p:nvSpPr>
          <p:spPr>
            <a:xfrm>
              <a:off x="4644008" y="2708920"/>
              <a:ext cx="504056" cy="698376"/>
            </a:xfrm>
            <a:prstGeom prst="rightBrac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5328794" y="2827276"/>
              <a:ext cx="2123526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fr-FR" sz="2400" dirty="0" smtClean="0"/>
                <a:t>Mai 2014</a:t>
              </a:r>
              <a:endParaRPr lang="fr-FR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5581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Interopérabilité </a:t>
            </a:r>
            <a:r>
              <a:rPr lang="fr-FR" dirty="0" err="1" smtClean="0"/>
              <a:t>Virtuoso</a:t>
            </a:r>
            <a:r>
              <a:rPr lang="fr-FR" dirty="0" smtClean="0"/>
              <a:t>/</a:t>
            </a:r>
            <a:r>
              <a:rPr lang="fr-FR" dirty="0" err="1" smtClean="0"/>
              <a:t>Encounter</a:t>
            </a:r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271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Introduction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Pour utiliser les flots </a:t>
            </a:r>
            <a:r>
              <a:rPr lang="fr-FR" dirty="0" err="1" smtClean="0"/>
              <a:t>MSoT</a:t>
            </a:r>
            <a:r>
              <a:rPr lang="fr-FR" dirty="0" smtClean="0"/>
              <a:t> on doit pouvoir basculer facilement entre les outils analogiques et numériques</a:t>
            </a:r>
          </a:p>
          <a:p>
            <a:r>
              <a:rPr lang="fr-FR" dirty="0" smtClean="0"/>
              <a:t>Interopérabilité assez facile à obtenir, mais une démarche rigoureuse dans la création des </a:t>
            </a:r>
            <a:r>
              <a:rPr lang="fr-FR" dirty="0" err="1" smtClean="0"/>
              <a:t>layouts</a:t>
            </a:r>
            <a:r>
              <a:rPr lang="fr-FR" dirty="0" smtClean="0"/>
              <a:t> est nécessaire pour que tout se passe bien</a:t>
            </a:r>
          </a:p>
          <a:p>
            <a:r>
              <a:rPr lang="fr-FR" dirty="0" smtClean="0"/>
              <a:t>Quelques prérequis sur la </a:t>
            </a:r>
            <a:r>
              <a:rPr lang="fr-FR" dirty="0" err="1" smtClean="0"/>
              <a:t>techfile</a:t>
            </a:r>
            <a:r>
              <a:rPr lang="fr-FR" dirty="0" smtClean="0"/>
              <a:t> et la bibliothèques de cellules standards sont également nécessaire</a:t>
            </a:r>
          </a:p>
          <a:p>
            <a:r>
              <a:rPr lang="fr-FR" dirty="0" smtClean="0"/>
              <a:t>Quelques variables d’environnement permettent de faciliter les démarches</a:t>
            </a:r>
          </a:p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8626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Exemple 1 : Etude de couplage 1/3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1268760"/>
            <a:ext cx="6840760" cy="4857403"/>
          </a:xfrm>
        </p:spPr>
        <p:txBody>
          <a:bodyPr>
            <a:normAutofit/>
          </a:bodyPr>
          <a:lstStyle/>
          <a:p>
            <a:r>
              <a:rPr lang="fr-FR" dirty="0" smtClean="0"/>
              <a:t>Contexte: des couplages sur les tensions de références pour </a:t>
            </a:r>
            <a:r>
              <a:rPr lang="fr-FR" dirty="0" err="1" smtClean="0"/>
              <a:t>less</a:t>
            </a:r>
            <a:r>
              <a:rPr lang="fr-FR" dirty="0" smtClean="0"/>
              <a:t> discriminateur sur le circuit FSBB_M0 limite les performances</a:t>
            </a:r>
          </a:p>
          <a:p>
            <a:pPr lvl="1"/>
            <a:r>
              <a:rPr lang="fr-FR" dirty="0" smtClean="0"/>
              <a:t>Circuit de grande taille (0,9 cm x 1,6 cm) développé dans le cadre de l’upgrade de l’ITS d’ALICE</a:t>
            </a:r>
          </a:p>
          <a:p>
            <a:pPr lvl="1"/>
            <a:r>
              <a:rPr lang="fr-FR" dirty="0" smtClean="0"/>
              <a:t>Tensions de références générées en un point au bas du circuit et traverse l’ensemble du numérique</a:t>
            </a:r>
          </a:p>
          <a:p>
            <a:pPr lvl="1"/>
            <a:r>
              <a:rPr lang="fr-FR" dirty="0" smtClean="0"/>
              <a:t>Couplage à étudier sur l’ensemble du circuit</a:t>
            </a:r>
          </a:p>
          <a:p>
            <a:pPr lvl="2"/>
            <a:r>
              <a:rPr lang="fr-FR" dirty="0" smtClean="0"/>
              <a:t>Un faible couplage entre signaux numérique et analogique à une influence </a:t>
            </a:r>
          </a:p>
          <a:p>
            <a:pPr lvl="2"/>
            <a:r>
              <a:rPr lang="fr-FR" dirty="0" smtClean="0"/>
              <a:t>Pour détecter une injection de 360 µV sur une capacité de 500 </a:t>
            </a:r>
            <a:r>
              <a:rPr lang="fr-FR" dirty="0" err="1" smtClean="0"/>
              <a:t>fF</a:t>
            </a:r>
            <a:r>
              <a:rPr lang="fr-FR" dirty="0" smtClean="0"/>
              <a:t>, il faut chercher des capacités de couplage de 0,1 </a:t>
            </a:r>
            <a:r>
              <a:rPr lang="fr-FR" dirty="0" err="1" smtClean="0"/>
              <a:t>fF</a:t>
            </a:r>
            <a:r>
              <a:rPr lang="fr-FR" dirty="0" smtClean="0"/>
              <a:t> avec une alimentation de 1,8 V</a:t>
            </a:r>
          </a:p>
          <a:p>
            <a:pPr lvl="3"/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14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8" t="4445" r="49874" b="7963"/>
          <a:stretch/>
        </p:blipFill>
        <p:spPr>
          <a:xfrm>
            <a:off x="7234356" y="1484784"/>
            <a:ext cx="1730132" cy="329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85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Exemple 1 : Etude de </a:t>
            </a:r>
            <a:r>
              <a:rPr lang="fr-FR" dirty="0" smtClean="0"/>
              <a:t>couplage 2/3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Méthode classique : extraction des capacités de couplages + post simulation analogique</a:t>
            </a:r>
          </a:p>
          <a:p>
            <a:pPr lvl="1"/>
            <a:r>
              <a:rPr lang="fr-FR" dirty="0" smtClean="0"/>
              <a:t>L’extraction prend 4-5 jours </a:t>
            </a:r>
            <a:r>
              <a:rPr lang="fr-FR" dirty="0" smtClean="0">
                <a:sym typeface="Wingdings" panose="05000000000000000000" pitchFamily="2" charset="2"/>
              </a:rPr>
              <a:t> plusieurs cycles peuvent prendre plusieurs semaines</a:t>
            </a:r>
          </a:p>
          <a:p>
            <a:r>
              <a:rPr lang="fr-FR" dirty="0" smtClean="0">
                <a:sym typeface="Wingdings" panose="05000000000000000000" pitchFamily="2" charset="2"/>
              </a:rPr>
              <a:t>Méthode avec interopérabilité : chargement du design sous </a:t>
            </a:r>
            <a:r>
              <a:rPr lang="fr-FR" dirty="0" err="1" smtClean="0">
                <a:sym typeface="Wingdings" panose="05000000000000000000" pitchFamily="2" charset="2"/>
              </a:rPr>
              <a:t>encounter</a:t>
            </a:r>
            <a:r>
              <a:rPr lang="fr-FR" dirty="0" smtClean="0">
                <a:sym typeface="Wingdings" panose="05000000000000000000" pitchFamily="2" charset="2"/>
              </a:rPr>
              <a:t> + extraction par captable + script pour étudier les rapports d’extractions</a:t>
            </a:r>
          </a:p>
          <a:p>
            <a:pPr lvl="1"/>
            <a:r>
              <a:rPr lang="fr-FR" dirty="0" smtClean="0">
                <a:sym typeface="Wingdings" panose="05000000000000000000" pitchFamily="2" charset="2"/>
              </a:rPr>
              <a:t>Un cycle complet prend quelques heures</a:t>
            </a:r>
          </a:p>
          <a:p>
            <a:pPr lvl="1"/>
            <a:r>
              <a:rPr lang="fr-FR" dirty="0" smtClean="0">
                <a:sym typeface="Wingdings" panose="05000000000000000000" pitchFamily="2" charset="2"/>
              </a:rPr>
              <a:t>La mise en place à nécessiter 3-4 jours (écriture du script)</a:t>
            </a:r>
          </a:p>
          <a:p>
            <a:pPr lvl="1"/>
            <a:r>
              <a:rPr lang="fr-FR" dirty="0" smtClean="0">
                <a:sym typeface="Wingdings" panose="05000000000000000000" pitchFamily="2" charset="2"/>
              </a:rPr>
              <a:t>La méthode peut facilement être réutilisée</a:t>
            </a:r>
            <a:endParaRPr lang="fr-FR" dirty="0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974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Exemple 1 : Etude de couplage 3/3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Résultats sur le bruit temporel de FSBB_M0/FSBB_M0Bis en mode </a:t>
            </a:r>
            <a:r>
              <a:rPr lang="fr-FR" dirty="0" err="1" smtClean="0"/>
              <a:t>discri+pixel</a:t>
            </a:r>
            <a:r>
              <a:rPr lang="fr-FR" dirty="0" smtClean="0"/>
              <a:t> en </a:t>
            </a:r>
            <a:r>
              <a:rPr lang="fr-FR" dirty="0" err="1" smtClean="0"/>
              <a:t>milivolts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16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492895"/>
            <a:ext cx="3960440" cy="288754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492896"/>
            <a:ext cx="3957499" cy="288754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435721" y="5517232"/>
            <a:ext cx="1736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Avant correction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5970562" y="5517232"/>
            <a:ext cx="1736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Après correction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1170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Exemple </a:t>
            </a:r>
            <a:r>
              <a:rPr lang="fr-FR" dirty="0" smtClean="0"/>
              <a:t>2 </a:t>
            </a:r>
            <a:r>
              <a:rPr lang="fr-FR" dirty="0"/>
              <a:t>: Etude </a:t>
            </a:r>
            <a:r>
              <a:rPr lang="fr-FR" dirty="0" smtClean="0"/>
              <a:t>des rails d’alimentation 1/3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1268760"/>
            <a:ext cx="8568952" cy="3672408"/>
          </a:xfrm>
        </p:spPr>
        <p:txBody>
          <a:bodyPr>
            <a:normAutofit/>
          </a:bodyPr>
          <a:lstStyle/>
          <a:p>
            <a:r>
              <a:rPr lang="fr-FR" dirty="0" smtClean="0"/>
              <a:t>Contexte : vérifier si les rails d’alimentation sont suffisant pour MISTRAL-O dont l’espace non sensible doit être le plus faible possible</a:t>
            </a:r>
          </a:p>
          <a:p>
            <a:pPr lvl="1"/>
            <a:r>
              <a:rPr lang="fr-FR" dirty="0" smtClean="0"/>
              <a:t>Prototype de taille finale (1,5 cm x 3 cm) développé pour les couches les plus externes de l’ITS d’ALICE (surface total d’environ 10 m²)</a:t>
            </a:r>
          </a:p>
          <a:p>
            <a:pPr lvl="1"/>
            <a:r>
              <a:rPr lang="fr-FR" dirty="0" smtClean="0"/>
              <a:t>Limiter le risque d’</a:t>
            </a:r>
            <a:r>
              <a:rPr lang="fr-FR" dirty="0" err="1" smtClean="0"/>
              <a:t>overdesign</a:t>
            </a:r>
            <a:r>
              <a:rPr lang="fr-FR" dirty="0" smtClean="0"/>
              <a:t> pour ne pas augmenter la surface de la zone non sensible du capteur</a:t>
            </a:r>
          </a:p>
          <a:p>
            <a:pPr lvl="1"/>
            <a:r>
              <a:rPr lang="fr-FR" dirty="0" smtClean="0"/>
              <a:t>Si les rails d’alimentation ne sont pas suffisant, il y a un risque de mauvais fonctionnement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17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2" t="7074" r="3967" b="7151"/>
          <a:stretch/>
        </p:blipFill>
        <p:spPr>
          <a:xfrm>
            <a:off x="5150682" y="4509120"/>
            <a:ext cx="3318336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83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Exemple 2 : Etude des rails d’alimentation </a:t>
            </a:r>
            <a:r>
              <a:rPr lang="fr-FR" dirty="0" smtClean="0"/>
              <a:t>2/3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Méthode classique : extraction </a:t>
            </a:r>
            <a:r>
              <a:rPr lang="fr-FR" dirty="0" smtClean="0"/>
              <a:t>des résistances + post simulation analogique</a:t>
            </a:r>
          </a:p>
          <a:p>
            <a:pPr lvl="1"/>
            <a:r>
              <a:rPr lang="fr-FR" dirty="0" smtClean="0"/>
              <a:t>Nécessiter d’avoir un schéma final et grande difficulté pour la post simulation</a:t>
            </a:r>
          </a:p>
          <a:p>
            <a:r>
              <a:rPr lang="fr-FR" dirty="0" smtClean="0">
                <a:sym typeface="Wingdings" panose="05000000000000000000" pitchFamily="2" charset="2"/>
              </a:rPr>
              <a:t>Méthode </a:t>
            </a:r>
            <a:r>
              <a:rPr lang="fr-FR" dirty="0">
                <a:sym typeface="Wingdings" panose="05000000000000000000" pitchFamily="2" charset="2"/>
              </a:rPr>
              <a:t>avec interopérabilité </a:t>
            </a:r>
            <a:r>
              <a:rPr lang="fr-FR" dirty="0" smtClean="0">
                <a:sym typeface="Wingdings" panose="05000000000000000000" pitchFamily="2" charset="2"/>
              </a:rPr>
              <a:t>: chargement du </a:t>
            </a:r>
            <a:r>
              <a:rPr lang="fr-FR" dirty="0">
                <a:sym typeface="Wingdings" panose="05000000000000000000" pitchFamily="2" charset="2"/>
              </a:rPr>
              <a:t>design </a:t>
            </a:r>
            <a:r>
              <a:rPr lang="fr-FR" dirty="0" smtClean="0">
                <a:sym typeface="Wingdings" panose="05000000000000000000" pitchFamily="2" charset="2"/>
              </a:rPr>
              <a:t>sous </a:t>
            </a:r>
            <a:r>
              <a:rPr lang="fr-FR" dirty="0" err="1">
                <a:sym typeface="Wingdings" panose="05000000000000000000" pitchFamily="2" charset="2"/>
              </a:rPr>
              <a:t>encounter</a:t>
            </a:r>
            <a:r>
              <a:rPr lang="fr-FR" dirty="0">
                <a:sym typeface="Wingdings" panose="05000000000000000000" pitchFamily="2" charset="2"/>
              </a:rPr>
              <a:t> + </a:t>
            </a:r>
            <a:r>
              <a:rPr lang="fr-FR" dirty="0" err="1" smtClean="0">
                <a:sym typeface="Wingdings" panose="05000000000000000000" pitchFamily="2" charset="2"/>
              </a:rPr>
              <a:t>early</a:t>
            </a:r>
            <a:r>
              <a:rPr lang="fr-FR" dirty="0" smtClean="0">
                <a:sym typeface="Wingdings" panose="05000000000000000000" pitchFamily="2" charset="2"/>
              </a:rPr>
              <a:t> rail </a:t>
            </a:r>
            <a:r>
              <a:rPr lang="fr-FR" dirty="0" err="1" smtClean="0">
                <a:sym typeface="Wingdings" panose="05000000000000000000" pitchFamily="2" charset="2"/>
              </a:rPr>
              <a:t>analysis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</a:p>
          <a:p>
            <a:pPr lvl="1"/>
            <a:r>
              <a:rPr lang="fr-FR" dirty="0" smtClean="0">
                <a:sym typeface="Wingdings" panose="05000000000000000000" pitchFamily="2" charset="2"/>
              </a:rPr>
              <a:t>Possibilité de faire une analyse sans avoir finaliser un bloc en donnant une estimation de la consommation</a:t>
            </a:r>
            <a:endParaRPr lang="fr-FR" dirty="0">
              <a:sym typeface="Wingdings" panose="05000000000000000000" pitchFamily="2" charset="2"/>
            </a:endParaRPr>
          </a:p>
          <a:p>
            <a:pPr lvl="1"/>
            <a:r>
              <a:rPr lang="fr-FR" dirty="0" smtClean="0">
                <a:sym typeface="Wingdings" panose="05000000000000000000" pitchFamily="2" charset="2"/>
              </a:rPr>
              <a:t>Possibilité de faire des analyses fine (statique et dynamique) assez rapidement avec des </a:t>
            </a:r>
            <a:r>
              <a:rPr lang="fr-FR" dirty="0" err="1" smtClean="0">
                <a:sym typeface="Wingdings" panose="05000000000000000000" pitchFamily="2" charset="2"/>
              </a:rPr>
              <a:t>powergrid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libraries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7872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Exemple </a:t>
            </a:r>
            <a:r>
              <a:rPr lang="fr-FR" dirty="0"/>
              <a:t>2 : Etude des rails d’alimentation 3/3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Résultats sur la masse analogique de 1664 discriminateurs:</a:t>
            </a:r>
          </a:p>
          <a:p>
            <a:pPr lvl="1"/>
            <a:endParaRPr lang="fr-FR" dirty="0" smtClean="0"/>
          </a:p>
          <a:p>
            <a:pPr lvl="1"/>
            <a:endParaRPr lang="fr-FR" dirty="0"/>
          </a:p>
          <a:p>
            <a:pPr lvl="1"/>
            <a:r>
              <a:rPr lang="fr-FR" dirty="0" smtClean="0"/>
              <a:t>1 seul point de contact pour l’ensemble (point blanc)</a:t>
            </a:r>
          </a:p>
          <a:p>
            <a:pPr lvl="1"/>
            <a:endParaRPr lang="fr-FR" dirty="0"/>
          </a:p>
          <a:p>
            <a:pPr lvl="1"/>
            <a:endParaRPr lang="fr-FR" dirty="0" smtClean="0"/>
          </a:p>
          <a:p>
            <a:pPr lvl="1"/>
            <a:endParaRPr lang="fr-FR" dirty="0"/>
          </a:p>
          <a:p>
            <a:pPr lvl="1"/>
            <a:endParaRPr lang="fr-FR" dirty="0" smtClean="0"/>
          </a:p>
          <a:p>
            <a:pPr lvl="1"/>
            <a:endParaRPr lang="fr-FR" dirty="0"/>
          </a:p>
          <a:p>
            <a:pPr lvl="1"/>
            <a:r>
              <a:rPr lang="fr-FR" dirty="0" smtClean="0"/>
              <a:t>1 point de contact par discriminateurs (points blanc)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19</a:t>
            </a:fld>
            <a:endParaRPr lang="fr-FR"/>
          </a:p>
        </p:txBody>
      </p:sp>
      <p:grpSp>
        <p:nvGrpSpPr>
          <p:cNvPr id="11" name="Groupe 10"/>
          <p:cNvGrpSpPr/>
          <p:nvPr/>
        </p:nvGrpSpPr>
        <p:grpSpPr>
          <a:xfrm>
            <a:off x="179512" y="2334106"/>
            <a:ext cx="8839590" cy="3975214"/>
            <a:chOff x="201149" y="1436609"/>
            <a:chExt cx="8839590" cy="3975214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755" r="20186" b="48531"/>
            <a:stretch/>
          </p:blipFill>
          <p:spPr>
            <a:xfrm>
              <a:off x="201149" y="2144180"/>
              <a:ext cx="6994071" cy="381000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013" t="70171" r="471" b="2892"/>
            <a:stretch/>
          </p:blipFill>
          <p:spPr>
            <a:xfrm>
              <a:off x="7380312" y="1436609"/>
              <a:ext cx="1534886" cy="1796143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590" r="21214" b="48695"/>
            <a:stretch/>
          </p:blipFill>
          <p:spPr>
            <a:xfrm>
              <a:off x="201149" y="4339580"/>
              <a:ext cx="6994071" cy="381000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871" t="70620" r="424" b="2927"/>
            <a:stretch/>
          </p:blipFill>
          <p:spPr>
            <a:xfrm>
              <a:off x="7380312" y="3648337"/>
              <a:ext cx="1660427" cy="1763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515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Plan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 smtClean="0"/>
              <a:t>Introduction</a:t>
            </a:r>
          </a:p>
          <a:p>
            <a:pPr lvl="1"/>
            <a:r>
              <a:rPr lang="fr-FR" dirty="0" smtClean="0"/>
              <a:t>Les différents types de flots de conception : </a:t>
            </a:r>
            <a:r>
              <a:rPr lang="fr-FR" dirty="0" err="1" smtClean="0"/>
              <a:t>AoT</a:t>
            </a:r>
            <a:r>
              <a:rPr lang="fr-FR" dirty="0" smtClean="0"/>
              <a:t>, </a:t>
            </a:r>
            <a:r>
              <a:rPr lang="fr-FR" dirty="0" err="1" smtClean="0"/>
              <a:t>DoT</a:t>
            </a:r>
            <a:r>
              <a:rPr lang="fr-FR" dirty="0" smtClean="0"/>
              <a:t> et </a:t>
            </a:r>
            <a:r>
              <a:rPr lang="fr-FR" dirty="0" err="1" smtClean="0"/>
              <a:t>MSoT</a:t>
            </a:r>
            <a:endParaRPr lang="fr-FR" dirty="0" smtClean="0"/>
          </a:p>
          <a:p>
            <a:pPr lvl="1"/>
            <a:r>
              <a:rPr lang="fr-FR" dirty="0" smtClean="0"/>
              <a:t>Objectifs de cette présentation</a:t>
            </a:r>
          </a:p>
          <a:p>
            <a:pPr lvl="1"/>
            <a:r>
              <a:rPr lang="fr-FR" dirty="0" smtClean="0"/>
              <a:t>Les nouveaux outils utilisés</a:t>
            </a:r>
          </a:p>
          <a:p>
            <a:r>
              <a:rPr lang="fr-FR" dirty="0" smtClean="0"/>
              <a:t>Interopérabilité </a:t>
            </a:r>
            <a:r>
              <a:rPr lang="fr-FR" dirty="0" err="1" smtClean="0"/>
              <a:t>Virtuoso</a:t>
            </a:r>
            <a:r>
              <a:rPr lang="fr-FR" dirty="0"/>
              <a:t> </a:t>
            </a:r>
            <a:r>
              <a:rPr lang="fr-FR" dirty="0" smtClean="0"/>
              <a:t>/ </a:t>
            </a:r>
            <a:r>
              <a:rPr lang="fr-FR" dirty="0" err="1" smtClean="0"/>
              <a:t>Encounter</a:t>
            </a:r>
            <a:endParaRPr lang="fr-FR" dirty="0" smtClean="0"/>
          </a:p>
          <a:p>
            <a:pPr lvl="1"/>
            <a:r>
              <a:rPr lang="fr-FR" dirty="0" smtClean="0"/>
              <a:t>2 exemples d’utilisation à l’IPHC</a:t>
            </a:r>
          </a:p>
          <a:p>
            <a:pPr lvl="1"/>
            <a:r>
              <a:rPr lang="fr-FR" dirty="0" smtClean="0"/>
              <a:t>Adaptation du PDK et des cellules standards</a:t>
            </a:r>
          </a:p>
          <a:p>
            <a:pPr lvl="1"/>
            <a:r>
              <a:rPr lang="fr-FR" dirty="0" smtClean="0"/>
              <a:t>Configurations utiles</a:t>
            </a:r>
          </a:p>
          <a:p>
            <a:pPr lvl="1"/>
            <a:r>
              <a:rPr lang="fr-FR" dirty="0" smtClean="0"/>
              <a:t>Sous </a:t>
            </a:r>
            <a:r>
              <a:rPr lang="fr-FR" dirty="0" err="1" smtClean="0"/>
              <a:t>Virtuoso</a:t>
            </a:r>
            <a:endParaRPr lang="fr-FR" dirty="0" smtClean="0"/>
          </a:p>
          <a:p>
            <a:pPr lvl="1"/>
            <a:r>
              <a:rPr lang="fr-FR" dirty="0" smtClean="0"/>
              <a:t>Sous </a:t>
            </a:r>
            <a:r>
              <a:rPr lang="fr-FR" dirty="0" err="1" smtClean="0"/>
              <a:t>Encounter</a:t>
            </a:r>
            <a:endParaRPr lang="fr-FR" dirty="0" smtClean="0"/>
          </a:p>
          <a:p>
            <a:r>
              <a:rPr lang="fr-FR" dirty="0" smtClean="0"/>
              <a:t>Tempus, </a:t>
            </a:r>
            <a:r>
              <a:rPr lang="fr-FR" dirty="0" err="1" smtClean="0"/>
              <a:t>Voltus</a:t>
            </a:r>
            <a:r>
              <a:rPr lang="fr-FR" dirty="0" smtClean="0"/>
              <a:t> et </a:t>
            </a:r>
            <a:r>
              <a:rPr lang="fr-FR" dirty="0" err="1" smtClean="0"/>
              <a:t>Liberate</a:t>
            </a:r>
            <a:endParaRPr lang="fr-FR" dirty="0" smtClean="0"/>
          </a:p>
          <a:p>
            <a:pPr lvl="1"/>
            <a:r>
              <a:rPr lang="fr-FR" dirty="0" smtClean="0"/>
              <a:t>Tempus : STA et SI</a:t>
            </a:r>
          </a:p>
          <a:p>
            <a:pPr lvl="1"/>
            <a:r>
              <a:rPr lang="fr-FR" dirty="0" err="1" smtClean="0"/>
              <a:t>Voltus</a:t>
            </a:r>
            <a:r>
              <a:rPr lang="fr-FR" dirty="0" smtClean="0"/>
              <a:t> : Analyse de puissance et Analyse de rails d’alimentation</a:t>
            </a:r>
          </a:p>
          <a:p>
            <a:pPr lvl="1"/>
            <a:r>
              <a:rPr lang="fr-FR" dirty="0" err="1" smtClean="0"/>
              <a:t>Liberate</a:t>
            </a:r>
            <a:r>
              <a:rPr lang="fr-FR" dirty="0" smtClean="0"/>
              <a:t> : Liberty file / Retour d’expérience</a:t>
            </a:r>
          </a:p>
          <a:p>
            <a:r>
              <a:rPr lang="fr-FR" dirty="0" smtClean="0"/>
              <a:t>PVS en 3 slides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952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Adaptation du PDK 1/4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Les technologies utilisées à l’IN2P3 sous souvent assez ancienne et les PDK ont souvent été développés pour IC 5.1</a:t>
            </a:r>
          </a:p>
          <a:p>
            <a:r>
              <a:rPr lang="fr-FR" dirty="0" smtClean="0"/>
              <a:t>Les fondeurs ont adaptés les anciens kit en </a:t>
            </a:r>
            <a:r>
              <a:rPr lang="fr-FR" dirty="0" err="1" smtClean="0"/>
              <a:t>OpenAccess</a:t>
            </a:r>
            <a:r>
              <a:rPr lang="fr-FR" dirty="0" smtClean="0"/>
              <a:t> (OA)</a:t>
            </a:r>
          </a:p>
          <a:p>
            <a:pPr lvl="1"/>
            <a:r>
              <a:rPr lang="fr-FR" dirty="0" smtClean="0"/>
              <a:t>Toutes les possibilités liées à OA ne sont pas forcément disponible</a:t>
            </a:r>
          </a:p>
          <a:p>
            <a:pPr lvl="1"/>
            <a:r>
              <a:rPr lang="fr-FR" dirty="0" smtClean="0"/>
              <a:t>Les fondeurs mettent à jour les kits en intégrant de plus en plus de fonctionnalités</a:t>
            </a:r>
          </a:p>
          <a:p>
            <a:pPr lvl="1"/>
            <a:r>
              <a:rPr lang="fr-FR" dirty="0" smtClean="0"/>
              <a:t>Cas de </a:t>
            </a:r>
            <a:r>
              <a:rPr lang="fr-FR" dirty="0" err="1" smtClean="0"/>
              <a:t>TowerJazz</a:t>
            </a:r>
            <a:r>
              <a:rPr lang="fr-FR" dirty="0"/>
              <a:t> </a:t>
            </a:r>
            <a:r>
              <a:rPr lang="fr-FR" dirty="0" smtClean="0"/>
              <a:t>: depuis l’an dernier le kit et les cellules standard sont totalement adaptés à l’interopérabilité entre </a:t>
            </a:r>
            <a:r>
              <a:rPr lang="fr-FR" dirty="0" err="1"/>
              <a:t>V</a:t>
            </a:r>
            <a:r>
              <a:rPr lang="fr-FR" dirty="0" err="1" smtClean="0"/>
              <a:t>irtuoso</a:t>
            </a:r>
            <a:r>
              <a:rPr lang="fr-FR" dirty="0" smtClean="0"/>
              <a:t> et </a:t>
            </a:r>
            <a:r>
              <a:rPr lang="fr-FR" dirty="0" err="1" smtClean="0"/>
              <a:t>Encounter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9221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Adaptation du PDK 2/4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Différents formats historiques de </a:t>
            </a:r>
            <a:r>
              <a:rPr lang="fr-FR" dirty="0" err="1" smtClean="0"/>
              <a:t>techfile</a:t>
            </a:r>
            <a:endParaRPr lang="fr-FR" dirty="0" smtClean="0"/>
          </a:p>
          <a:p>
            <a:pPr lvl="1"/>
            <a:r>
              <a:rPr lang="fr-FR" dirty="0" err="1" smtClean="0"/>
              <a:t>Virtuoso</a:t>
            </a:r>
            <a:r>
              <a:rPr lang="fr-FR" dirty="0" smtClean="0"/>
              <a:t> 6.1 </a:t>
            </a:r>
            <a:r>
              <a:rPr lang="fr-FR" dirty="0" smtClean="0">
                <a:sym typeface="Wingdings" panose="05000000000000000000" pitchFamily="2" charset="2"/>
              </a:rPr>
              <a:t> OA</a:t>
            </a:r>
          </a:p>
          <a:p>
            <a:pPr lvl="1"/>
            <a:r>
              <a:rPr lang="fr-FR" dirty="0" err="1" smtClean="0">
                <a:sym typeface="Wingdings" panose="05000000000000000000" pitchFamily="2" charset="2"/>
              </a:rPr>
              <a:t>Encounter</a:t>
            </a:r>
            <a:r>
              <a:rPr lang="fr-FR" dirty="0" smtClean="0">
                <a:sym typeface="Wingdings" panose="05000000000000000000" pitchFamily="2" charset="2"/>
              </a:rPr>
              <a:t>  LEF</a:t>
            </a:r>
          </a:p>
          <a:p>
            <a:r>
              <a:rPr lang="fr-FR" dirty="0" err="1" smtClean="0">
                <a:sym typeface="Wingdings" panose="05000000000000000000" pitchFamily="2" charset="2"/>
              </a:rPr>
              <a:t>Encounter</a:t>
            </a:r>
            <a:r>
              <a:rPr lang="fr-FR" dirty="0" smtClean="0">
                <a:sym typeface="Wingdings" panose="05000000000000000000" pitchFamily="2" charset="2"/>
              </a:rPr>
              <a:t> est aussi compatible OA</a:t>
            </a:r>
          </a:p>
          <a:p>
            <a:pPr lvl="1"/>
            <a:r>
              <a:rPr lang="fr-FR" dirty="0" smtClean="0">
                <a:sym typeface="Wingdings" panose="05000000000000000000" pitchFamily="2" charset="2"/>
              </a:rPr>
              <a:t>Il faut donc transcrire la </a:t>
            </a:r>
            <a:r>
              <a:rPr lang="fr-FR" dirty="0" err="1" smtClean="0">
                <a:sym typeface="Wingdings" panose="05000000000000000000" pitchFamily="2" charset="2"/>
              </a:rPr>
              <a:t>techfile</a:t>
            </a:r>
            <a:r>
              <a:rPr lang="fr-FR" dirty="0" smtClean="0">
                <a:sym typeface="Wingdings" panose="05000000000000000000" pitchFamily="2" charset="2"/>
              </a:rPr>
              <a:t> LEF en OA si le fondeur ne l’a pas fait</a:t>
            </a:r>
          </a:p>
          <a:p>
            <a:pPr lvl="2"/>
            <a:r>
              <a:rPr lang="fr-FR" dirty="0" smtClean="0">
                <a:sym typeface="Wingdings" panose="05000000000000000000" pitchFamily="2" charset="2"/>
              </a:rPr>
              <a:t>La </a:t>
            </a:r>
            <a:r>
              <a:rPr lang="fr-FR" dirty="0" err="1" smtClean="0">
                <a:sym typeface="Wingdings" panose="05000000000000000000" pitchFamily="2" charset="2"/>
              </a:rPr>
              <a:t>techfile</a:t>
            </a:r>
            <a:r>
              <a:rPr lang="fr-FR" dirty="0" smtClean="0">
                <a:sym typeface="Wingdings" panose="05000000000000000000" pitchFamily="2" charset="2"/>
              </a:rPr>
              <a:t> LEF défini en général : les grilles de routage/placement, les </a:t>
            </a:r>
            <a:r>
              <a:rPr lang="fr-FR" dirty="0" err="1" smtClean="0">
                <a:sym typeface="Wingdings" panose="05000000000000000000" pitchFamily="2" charset="2"/>
              </a:rPr>
              <a:t>vias</a:t>
            </a:r>
            <a:r>
              <a:rPr lang="fr-FR" dirty="0" smtClean="0">
                <a:sym typeface="Wingdings" panose="05000000000000000000" pitchFamily="2" charset="2"/>
              </a:rPr>
              <a:t> spécifiques à </a:t>
            </a:r>
            <a:r>
              <a:rPr lang="fr-FR" dirty="0" err="1" smtClean="0">
                <a:sym typeface="Wingdings" panose="05000000000000000000" pitchFamily="2" charset="2"/>
              </a:rPr>
              <a:t>Encounter</a:t>
            </a:r>
            <a:r>
              <a:rPr lang="fr-FR" dirty="0" smtClean="0">
                <a:sym typeface="Wingdings" panose="05000000000000000000" pitchFamily="2" charset="2"/>
              </a:rPr>
              <a:t>, les sites pour le placement</a:t>
            </a:r>
          </a:p>
          <a:p>
            <a:pPr lvl="1"/>
            <a:r>
              <a:rPr lang="fr-FR" dirty="0" smtClean="0">
                <a:sym typeface="Wingdings" panose="05000000000000000000" pitchFamily="2" charset="2"/>
              </a:rPr>
              <a:t>2 méthodes</a:t>
            </a:r>
          </a:p>
          <a:p>
            <a:pPr lvl="2"/>
            <a:r>
              <a:rPr lang="en-US" dirty="0" err="1" smtClean="0"/>
              <a:t>Dans</a:t>
            </a:r>
            <a:r>
              <a:rPr lang="en-US" dirty="0" smtClean="0"/>
              <a:t> un shell </a:t>
            </a:r>
            <a:r>
              <a:rPr lang="en-US" dirty="0" err="1" smtClean="0"/>
              <a:t>linux</a:t>
            </a:r>
            <a:r>
              <a:rPr lang="en-US" dirty="0" smtClean="0"/>
              <a:t> avec </a:t>
            </a:r>
            <a:r>
              <a:rPr lang="en-US" dirty="0" err="1" smtClean="0"/>
              <a:t>l’environnement</a:t>
            </a:r>
            <a:r>
              <a:rPr lang="en-US" dirty="0" smtClean="0"/>
              <a:t> Virtuoso (cds.lib </a:t>
            </a:r>
            <a:r>
              <a:rPr lang="en-US" dirty="0" err="1" smtClean="0"/>
              <a:t>inclus</a:t>
            </a:r>
            <a:r>
              <a:rPr lang="en-US" dirty="0" smtClean="0"/>
              <a:t>)</a:t>
            </a:r>
          </a:p>
          <a:p>
            <a:pPr lvl="3"/>
            <a:r>
              <a:rPr lang="en-US" dirty="0" smtClean="0"/>
              <a:t>lef2oa </a:t>
            </a:r>
            <a:r>
              <a:rPr lang="en-US" dirty="0"/>
              <a:t>–</a:t>
            </a:r>
            <a:r>
              <a:rPr lang="en-US" dirty="0" err="1"/>
              <a:t>lef</a:t>
            </a:r>
            <a:r>
              <a:rPr lang="en-US" dirty="0"/>
              <a:t> &lt; </a:t>
            </a:r>
            <a:r>
              <a:rPr lang="en-US" dirty="0" err="1"/>
              <a:t>name_of_the_LEF_technology_file</a:t>
            </a:r>
            <a:r>
              <a:rPr lang="en-US" dirty="0"/>
              <a:t>&gt; -lib </a:t>
            </a:r>
            <a:r>
              <a:rPr lang="en-US" dirty="0" smtClean="0"/>
              <a:t>&lt; </a:t>
            </a:r>
            <a:r>
              <a:rPr lang="en-US" dirty="0" err="1" smtClean="0"/>
              <a:t>the_common_PDK_to_be</a:t>
            </a:r>
            <a:r>
              <a:rPr lang="en-US" dirty="0" err="1"/>
              <a:t>_</a:t>
            </a:r>
            <a:r>
              <a:rPr lang="en-US" dirty="0" err="1" smtClean="0"/>
              <a:t>generated</a:t>
            </a:r>
            <a:r>
              <a:rPr lang="en-US" dirty="0"/>
              <a:t>&gt; -</a:t>
            </a:r>
            <a:r>
              <a:rPr lang="en-US" dirty="0" err="1"/>
              <a:t>techRefs</a:t>
            </a:r>
            <a:r>
              <a:rPr lang="en-US" dirty="0"/>
              <a:t> &lt;</a:t>
            </a:r>
            <a:r>
              <a:rPr lang="fr-FR" dirty="0" err="1"/>
              <a:t>the_base_PDK</a:t>
            </a:r>
            <a:r>
              <a:rPr lang="fr-FR" dirty="0" smtClean="0"/>
              <a:t>&gt;</a:t>
            </a:r>
          </a:p>
          <a:p>
            <a:pPr lvl="2"/>
            <a:r>
              <a:rPr lang="fr-FR" dirty="0" smtClean="0"/>
              <a:t>Dans </a:t>
            </a:r>
            <a:r>
              <a:rPr lang="fr-FR" dirty="0" err="1"/>
              <a:t>E</a:t>
            </a:r>
            <a:r>
              <a:rPr lang="fr-FR" dirty="0" err="1" smtClean="0"/>
              <a:t>ncounter</a:t>
            </a:r>
            <a:r>
              <a:rPr lang="fr-FR" dirty="0" smtClean="0"/>
              <a:t> après avoir chargé la </a:t>
            </a:r>
            <a:r>
              <a:rPr lang="fr-FR" dirty="0" err="1" smtClean="0"/>
              <a:t>techfile</a:t>
            </a:r>
            <a:r>
              <a:rPr lang="fr-FR" dirty="0" smtClean="0"/>
              <a:t> LEF (préférable pour les nœuds inférieurs à 28 nm inclus)</a:t>
            </a:r>
          </a:p>
          <a:p>
            <a:pPr lvl="3"/>
            <a:r>
              <a:rPr lang="fr-FR" dirty="0" err="1"/>
              <a:t>write_oa_techfile</a:t>
            </a:r>
            <a:r>
              <a:rPr lang="fr-FR" dirty="0"/>
              <a:t> </a:t>
            </a:r>
            <a:r>
              <a:rPr lang="fr-FR" i="1" dirty="0"/>
              <a:t>&lt;</a:t>
            </a:r>
            <a:r>
              <a:rPr lang="fr-FR" i="1" dirty="0" err="1"/>
              <a:t>filename</a:t>
            </a:r>
            <a:r>
              <a:rPr lang="fr-FR" i="1" dirty="0"/>
              <a:t>&gt;</a:t>
            </a:r>
            <a:endParaRPr lang="fr-FR" dirty="0"/>
          </a:p>
          <a:p>
            <a:pPr lvl="2"/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6494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Adaptation du PDK 3/4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La </a:t>
            </a:r>
            <a:r>
              <a:rPr lang="fr-FR" dirty="0" err="1" smtClean="0"/>
              <a:t>techfile</a:t>
            </a:r>
            <a:r>
              <a:rPr lang="fr-FR" dirty="0" smtClean="0"/>
              <a:t> générée par lef2oa est une extension de la </a:t>
            </a:r>
            <a:r>
              <a:rPr lang="fr-FR" dirty="0" err="1" smtClean="0"/>
              <a:t>techfile</a:t>
            </a:r>
            <a:r>
              <a:rPr lang="fr-FR" dirty="0" smtClean="0"/>
              <a:t> définie dans l’option </a:t>
            </a:r>
            <a:r>
              <a:rPr lang="fr-FR" dirty="0" err="1" smtClean="0"/>
              <a:t>techRefs</a:t>
            </a:r>
            <a:endParaRPr lang="fr-FR" dirty="0" smtClean="0"/>
          </a:p>
          <a:p>
            <a:pPr lvl="1"/>
            <a:r>
              <a:rPr lang="fr-FR" dirty="0" smtClean="0"/>
              <a:t>Lors de la création d’une bibliothèque, il est uniquement nécessaire d’inclure la </a:t>
            </a:r>
            <a:r>
              <a:rPr lang="fr-FR" dirty="0" err="1" smtClean="0"/>
              <a:t>techfile</a:t>
            </a:r>
            <a:r>
              <a:rPr lang="fr-FR" dirty="0" smtClean="0"/>
              <a:t> générée par lef2oa</a:t>
            </a:r>
          </a:p>
          <a:p>
            <a:pPr lvl="2"/>
            <a:r>
              <a:rPr lang="fr-FR" dirty="0" smtClean="0"/>
              <a:t>Tout ce qui est dans la </a:t>
            </a:r>
            <a:r>
              <a:rPr lang="fr-FR" dirty="0" err="1" smtClean="0"/>
              <a:t>techfile</a:t>
            </a:r>
            <a:r>
              <a:rPr lang="fr-FR" dirty="0" smtClean="0"/>
              <a:t> de référence existe et est respecté</a:t>
            </a:r>
          </a:p>
          <a:p>
            <a:pPr lvl="1"/>
            <a:r>
              <a:rPr lang="fr-FR" dirty="0" smtClean="0"/>
              <a:t>2 façons d’inclure la </a:t>
            </a:r>
            <a:r>
              <a:rPr lang="fr-FR" dirty="0" err="1" smtClean="0"/>
              <a:t>techfile</a:t>
            </a:r>
            <a:r>
              <a:rPr lang="fr-FR" dirty="0" smtClean="0"/>
              <a:t> : </a:t>
            </a:r>
            <a:r>
              <a:rPr lang="fr-FR" dirty="0" err="1" smtClean="0"/>
              <a:t>attach</a:t>
            </a:r>
            <a:r>
              <a:rPr lang="fr-FR" dirty="0" smtClean="0"/>
              <a:t> et </a:t>
            </a:r>
            <a:r>
              <a:rPr lang="fr-FR" dirty="0" err="1" smtClean="0"/>
              <a:t>reference</a:t>
            </a:r>
            <a:endParaRPr lang="fr-FR" dirty="0" smtClean="0"/>
          </a:p>
          <a:p>
            <a:pPr lvl="1"/>
            <a:endParaRPr lang="fr-FR" dirty="0"/>
          </a:p>
          <a:p>
            <a:pPr lvl="1"/>
            <a:endParaRPr lang="fr-FR" dirty="0" smtClean="0"/>
          </a:p>
          <a:p>
            <a:pPr lvl="1"/>
            <a:endParaRPr lang="fr-FR" dirty="0"/>
          </a:p>
          <a:p>
            <a:pPr lvl="1"/>
            <a:endParaRPr lang="fr-FR" dirty="0" smtClean="0"/>
          </a:p>
          <a:p>
            <a:pPr lvl="1"/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22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52" y="3789041"/>
            <a:ext cx="3740300" cy="194421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632" y="3789040"/>
            <a:ext cx="4410257" cy="194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29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Adaptation du PDK 4/4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23</a:t>
            </a:fld>
            <a:endParaRPr lang="fr-FR"/>
          </a:p>
        </p:txBody>
      </p:sp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>
          <a:xfrm>
            <a:off x="251520" y="1268760"/>
            <a:ext cx="7848872" cy="4857403"/>
          </a:xfrm>
        </p:spPr>
        <p:txBody>
          <a:bodyPr>
            <a:normAutofit/>
          </a:bodyPr>
          <a:lstStyle/>
          <a:p>
            <a:r>
              <a:rPr lang="fr-FR" dirty="0"/>
              <a:t>Référencer les </a:t>
            </a:r>
            <a:r>
              <a:rPr lang="fr-FR" dirty="0" err="1"/>
              <a:t>techfiles</a:t>
            </a:r>
            <a:r>
              <a:rPr lang="fr-FR" dirty="0"/>
              <a:t> est préférable</a:t>
            </a:r>
          </a:p>
          <a:p>
            <a:pPr lvl="1"/>
            <a:r>
              <a:rPr lang="fr-FR" dirty="0"/>
              <a:t>On peut référencer plusieurs </a:t>
            </a:r>
            <a:r>
              <a:rPr lang="fr-FR" dirty="0" err="1" smtClean="0"/>
              <a:t>techfiles</a:t>
            </a:r>
            <a:endParaRPr lang="fr-FR" dirty="0" smtClean="0"/>
          </a:p>
          <a:p>
            <a:pPr lvl="2"/>
            <a:r>
              <a:rPr lang="fr-FR" dirty="0" smtClean="0"/>
              <a:t>On peut crée une </a:t>
            </a:r>
            <a:r>
              <a:rPr lang="fr-FR" dirty="0" err="1" smtClean="0"/>
              <a:t>techfile</a:t>
            </a:r>
            <a:r>
              <a:rPr lang="fr-FR" dirty="0" smtClean="0"/>
              <a:t> projet contenant </a:t>
            </a:r>
            <a:br>
              <a:rPr lang="fr-FR" dirty="0" smtClean="0"/>
            </a:br>
            <a:r>
              <a:rPr lang="fr-FR" dirty="0" smtClean="0"/>
              <a:t>des règles spécifiques, </a:t>
            </a:r>
            <a:r>
              <a:rPr lang="fr-FR" dirty="0" err="1" smtClean="0"/>
              <a:t>fluid</a:t>
            </a:r>
            <a:r>
              <a:rPr lang="fr-FR" dirty="0" smtClean="0"/>
              <a:t> </a:t>
            </a:r>
            <a:r>
              <a:rPr lang="fr-FR" dirty="0" err="1" smtClean="0"/>
              <a:t>guard</a:t>
            </a:r>
            <a:r>
              <a:rPr lang="fr-FR" dirty="0" smtClean="0"/>
              <a:t> ring, …</a:t>
            </a:r>
            <a:endParaRPr lang="fr-FR" dirty="0"/>
          </a:p>
          <a:p>
            <a:pPr lvl="1"/>
            <a:r>
              <a:rPr lang="fr-FR" dirty="0"/>
              <a:t>La </a:t>
            </a:r>
            <a:r>
              <a:rPr lang="fr-FR" dirty="0" err="1"/>
              <a:t>techfile</a:t>
            </a:r>
            <a:r>
              <a:rPr lang="fr-FR" dirty="0"/>
              <a:t> de référence devient une </a:t>
            </a:r>
            <a:r>
              <a:rPr lang="fr-FR" dirty="0" err="1"/>
              <a:t>techfile</a:t>
            </a:r>
            <a:r>
              <a:rPr lang="fr-FR" dirty="0"/>
              <a:t> </a:t>
            </a:r>
            <a:endParaRPr lang="fr-FR" dirty="0" smtClean="0"/>
          </a:p>
          <a:p>
            <a:pPr lvl="2"/>
            <a:r>
              <a:rPr lang="fr-FR" dirty="0" smtClean="0"/>
              <a:t>similaire </a:t>
            </a:r>
            <a:r>
              <a:rPr lang="fr-FR" dirty="0"/>
              <a:t>à </a:t>
            </a:r>
            <a:r>
              <a:rPr lang="fr-FR" dirty="0" smtClean="0"/>
              <a:t>une importation DEF (</a:t>
            </a:r>
            <a:r>
              <a:rPr lang="fr-FR" dirty="0" err="1" smtClean="0"/>
              <a:t>Encounter</a:t>
            </a:r>
            <a:r>
              <a:rPr lang="fr-FR" dirty="0" smtClean="0"/>
              <a:t>)</a:t>
            </a:r>
            <a:endParaRPr lang="fr-FR" dirty="0"/>
          </a:p>
          <a:p>
            <a:pPr lvl="1"/>
            <a:r>
              <a:rPr lang="fr-FR" dirty="0" smtClean="0"/>
              <a:t>Pour visualiser les bibliothèques en références</a:t>
            </a:r>
          </a:p>
          <a:p>
            <a:pPr lvl="2"/>
            <a:r>
              <a:rPr lang="fr-FR" dirty="0" smtClean="0"/>
              <a:t>Tools-&gt;</a:t>
            </a:r>
            <a:r>
              <a:rPr lang="fr-FR" dirty="0" err="1" smtClean="0"/>
              <a:t>Technology</a:t>
            </a:r>
            <a:r>
              <a:rPr lang="fr-FR" dirty="0" smtClean="0"/>
              <a:t> </a:t>
            </a:r>
            <a:r>
              <a:rPr lang="fr-FR" dirty="0" err="1" smtClean="0"/>
              <a:t>Database</a:t>
            </a:r>
            <a:r>
              <a:rPr lang="fr-FR" dirty="0" smtClean="0"/>
              <a:t> Graph</a:t>
            </a:r>
          </a:p>
          <a:p>
            <a:pPr lvl="1"/>
            <a:r>
              <a:rPr lang="fr-FR" dirty="0"/>
              <a:t>Pour détacher la </a:t>
            </a:r>
            <a:r>
              <a:rPr lang="fr-FR" dirty="0" err="1"/>
              <a:t>techfile</a:t>
            </a:r>
            <a:r>
              <a:rPr lang="fr-FR" dirty="0"/>
              <a:t> d’une bibliothèque existante</a:t>
            </a:r>
          </a:p>
          <a:p>
            <a:pPr lvl="2"/>
            <a:r>
              <a:rPr lang="fr-FR" dirty="0" err="1"/>
              <a:t>techUnattachTechFile</a:t>
            </a:r>
            <a:r>
              <a:rPr lang="fr-FR" dirty="0"/>
              <a:t>( </a:t>
            </a:r>
            <a:r>
              <a:rPr lang="fr-FR" dirty="0" err="1"/>
              <a:t>ddGetObj</a:t>
            </a:r>
            <a:r>
              <a:rPr lang="fr-FR" dirty="0"/>
              <a:t>("</a:t>
            </a:r>
            <a:r>
              <a:rPr lang="fr-FR" dirty="0" err="1"/>
              <a:t>mydesignlib</a:t>
            </a:r>
            <a:r>
              <a:rPr lang="fr-FR" dirty="0"/>
              <a:t>")) en 6.1.6</a:t>
            </a:r>
          </a:p>
          <a:p>
            <a:pPr lvl="1"/>
            <a:r>
              <a:rPr lang="fr-FR" dirty="0"/>
              <a:t>Pour </a:t>
            </a:r>
            <a:r>
              <a:rPr lang="fr-FR" dirty="0" err="1"/>
              <a:t>déférencer</a:t>
            </a:r>
            <a:r>
              <a:rPr lang="fr-FR" dirty="0"/>
              <a:t> toutes les </a:t>
            </a:r>
            <a:r>
              <a:rPr lang="fr-FR" dirty="0" err="1"/>
              <a:t>techfiles</a:t>
            </a:r>
            <a:r>
              <a:rPr lang="fr-FR" dirty="0"/>
              <a:t> d’une bibliothèque existante</a:t>
            </a:r>
          </a:p>
          <a:p>
            <a:pPr lvl="2"/>
            <a:r>
              <a:rPr lang="fr-FR" dirty="0" err="1"/>
              <a:t>techId</a:t>
            </a:r>
            <a:r>
              <a:rPr lang="fr-FR" dirty="0"/>
              <a:t>=</a:t>
            </a:r>
            <a:r>
              <a:rPr lang="fr-FR" dirty="0" err="1"/>
              <a:t>techGetTechFile</a:t>
            </a:r>
            <a:r>
              <a:rPr lang="fr-FR" dirty="0"/>
              <a:t>(</a:t>
            </a:r>
            <a:r>
              <a:rPr lang="fr-FR" dirty="0" err="1"/>
              <a:t>ddGetObj</a:t>
            </a:r>
            <a:r>
              <a:rPr lang="fr-FR" dirty="0"/>
              <a:t>("</a:t>
            </a:r>
            <a:r>
              <a:rPr lang="fr-FR" dirty="0" err="1"/>
              <a:t>mydesignlib</a:t>
            </a:r>
            <a:r>
              <a:rPr lang="fr-FR" dirty="0" smtClean="0"/>
              <a:t>"))</a:t>
            </a:r>
            <a:br>
              <a:rPr lang="fr-FR" dirty="0" smtClean="0"/>
            </a:br>
            <a:r>
              <a:rPr lang="fr-FR" dirty="0" err="1" smtClean="0"/>
              <a:t>techId</a:t>
            </a:r>
            <a:r>
              <a:rPr lang="fr-FR" dirty="0"/>
              <a:t>~&gt;</a:t>
            </a:r>
            <a:r>
              <a:rPr lang="fr-FR" dirty="0" err="1"/>
              <a:t>refs</a:t>
            </a:r>
            <a:r>
              <a:rPr lang="fr-FR" dirty="0"/>
              <a:t> =</a:t>
            </a:r>
            <a:r>
              <a:rPr lang="fr-FR" dirty="0" err="1" smtClean="0"/>
              <a:t>nil</a:t>
            </a:r>
            <a:endParaRPr lang="fr-FR" dirty="0"/>
          </a:p>
          <a:p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048"/>
          <a:stretch/>
        </p:blipFill>
        <p:spPr>
          <a:xfrm>
            <a:off x="5940152" y="1807974"/>
            <a:ext cx="3105962" cy="219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7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Adaptation des cellules standards 1/3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Difficile de donner une démarche unique car ça dépend de ce que l’on a au départ et jusqu’où l’on veut arriver</a:t>
            </a:r>
          </a:p>
          <a:p>
            <a:r>
              <a:rPr lang="fr-FR" dirty="0" smtClean="0"/>
              <a:t>Si le fondeur ne fourni pas de bibliothèque </a:t>
            </a:r>
            <a:r>
              <a:rPr lang="fr-FR" dirty="0" err="1" smtClean="0"/>
              <a:t>oa</a:t>
            </a:r>
            <a:r>
              <a:rPr lang="fr-FR" dirty="0" smtClean="0"/>
              <a:t>, il faut la générer à partir des fichiers standard</a:t>
            </a:r>
          </a:p>
          <a:p>
            <a:pPr lvl="1"/>
            <a:r>
              <a:rPr lang="fr-FR" dirty="0" smtClean="0"/>
              <a:t>abstract </a:t>
            </a:r>
            <a:r>
              <a:rPr lang="fr-FR" dirty="0" smtClean="0">
                <a:sym typeface="Wingdings" panose="05000000000000000000" pitchFamily="2" charset="2"/>
              </a:rPr>
              <a:t> LEF</a:t>
            </a:r>
          </a:p>
          <a:p>
            <a:pPr lvl="1"/>
            <a:r>
              <a:rPr lang="fr-FR" dirty="0" err="1" smtClean="0">
                <a:sym typeface="Wingdings" panose="05000000000000000000" pitchFamily="2" charset="2"/>
              </a:rPr>
              <a:t>layout</a:t>
            </a:r>
            <a:r>
              <a:rPr lang="fr-FR" dirty="0" smtClean="0">
                <a:sym typeface="Wingdings" panose="05000000000000000000" pitchFamily="2" charset="2"/>
              </a:rPr>
              <a:t>  </a:t>
            </a:r>
            <a:r>
              <a:rPr lang="fr-FR" dirty="0" err="1" smtClean="0">
                <a:sym typeface="Wingdings" panose="05000000000000000000" pitchFamily="2" charset="2"/>
              </a:rPr>
              <a:t>gds</a:t>
            </a:r>
            <a:endParaRPr lang="fr-FR" dirty="0" smtClean="0">
              <a:sym typeface="Wingdings" panose="05000000000000000000" pitchFamily="2" charset="2"/>
            </a:endParaRPr>
          </a:p>
          <a:p>
            <a:pPr lvl="1"/>
            <a:r>
              <a:rPr lang="fr-FR" dirty="0" err="1" smtClean="0">
                <a:sym typeface="Wingdings" panose="05000000000000000000" pitchFamily="2" charset="2"/>
              </a:rPr>
              <a:t>verilog</a:t>
            </a:r>
            <a:r>
              <a:rPr lang="fr-FR" dirty="0" smtClean="0">
                <a:sym typeface="Wingdings" panose="05000000000000000000" pitchFamily="2" charset="2"/>
              </a:rPr>
              <a:t>  il faut compiler le fichier</a:t>
            </a:r>
          </a:p>
          <a:p>
            <a:pPr lvl="1"/>
            <a:r>
              <a:rPr lang="fr-FR" dirty="0" err="1" smtClean="0">
                <a:sym typeface="Wingdings" panose="05000000000000000000" pitchFamily="2" charset="2"/>
              </a:rPr>
              <a:t>schematic</a:t>
            </a:r>
            <a:r>
              <a:rPr lang="fr-FR" dirty="0" smtClean="0">
                <a:sym typeface="Wingdings" panose="05000000000000000000" pitchFamily="2" charset="2"/>
              </a:rPr>
              <a:t>  cdl</a:t>
            </a:r>
          </a:p>
          <a:p>
            <a:pPr lvl="1"/>
            <a:r>
              <a:rPr lang="fr-FR" dirty="0" smtClean="0">
                <a:sym typeface="Wingdings" panose="05000000000000000000" pitchFamily="2" charset="2"/>
              </a:rPr>
              <a:t>Symbol  EDIF / </a:t>
            </a:r>
            <a:r>
              <a:rPr lang="fr-FR" dirty="0" err="1" smtClean="0">
                <a:sym typeface="Wingdings" panose="05000000000000000000" pitchFamily="2" charset="2"/>
              </a:rPr>
              <a:t>verilog</a:t>
            </a:r>
            <a:r>
              <a:rPr lang="fr-FR" dirty="0" smtClean="0">
                <a:sym typeface="Wingdings" panose="05000000000000000000" pitchFamily="2" charset="2"/>
              </a:rPr>
              <a:t> / </a:t>
            </a:r>
            <a:r>
              <a:rPr lang="fr-FR" dirty="0" err="1" smtClean="0">
                <a:sym typeface="Wingdings" panose="05000000000000000000" pitchFamily="2" charset="2"/>
              </a:rPr>
              <a:t>schematic</a:t>
            </a:r>
            <a:endParaRPr lang="fr-FR" dirty="0" smtClean="0">
              <a:sym typeface="Wingdings" panose="05000000000000000000" pitchFamily="2" charset="2"/>
            </a:endParaRPr>
          </a:p>
          <a:p>
            <a:r>
              <a:rPr lang="fr-FR" dirty="0" err="1" smtClean="0">
                <a:sym typeface="Wingdings" panose="05000000000000000000" pitchFamily="2" charset="2"/>
              </a:rPr>
              <a:t>TowerJazz</a:t>
            </a:r>
            <a:r>
              <a:rPr lang="fr-FR" dirty="0" smtClean="0">
                <a:sym typeface="Wingdings" panose="05000000000000000000" pitchFamily="2" charset="2"/>
              </a:rPr>
              <a:t> fournit depuis fin 2014 une </a:t>
            </a:r>
            <a:br>
              <a:rPr lang="fr-FR" dirty="0" smtClean="0">
                <a:sym typeface="Wingdings" panose="05000000000000000000" pitchFamily="2" charset="2"/>
              </a:rPr>
            </a:br>
            <a:r>
              <a:rPr lang="fr-FR" dirty="0" smtClean="0">
                <a:sym typeface="Wingdings" panose="05000000000000000000" pitchFamily="2" charset="2"/>
              </a:rPr>
              <a:t>bibliothèque bien garnie</a:t>
            </a:r>
          </a:p>
          <a:p>
            <a:endParaRPr lang="fr-FR" dirty="0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24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2" t="3831"/>
          <a:stretch/>
        </p:blipFill>
        <p:spPr>
          <a:xfrm>
            <a:off x="6084168" y="2708920"/>
            <a:ext cx="2457749" cy="315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84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Adaptation des cellules standards 2/3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Si vous accès aux vues </a:t>
            </a:r>
            <a:r>
              <a:rPr lang="fr-FR" dirty="0" err="1" smtClean="0"/>
              <a:t>layout</a:t>
            </a:r>
            <a:r>
              <a:rPr lang="fr-FR" dirty="0" smtClean="0"/>
              <a:t>, il est préférable de les rendre compatible </a:t>
            </a:r>
            <a:r>
              <a:rPr lang="fr-FR" dirty="0" err="1" smtClean="0"/>
              <a:t>layout</a:t>
            </a:r>
            <a:r>
              <a:rPr lang="fr-FR" dirty="0" smtClean="0"/>
              <a:t> XL </a:t>
            </a:r>
            <a:r>
              <a:rPr lang="fr-FR" dirty="0" smtClean="0">
                <a:sym typeface="Wingdings" panose="05000000000000000000" pitchFamily="2" charset="2"/>
              </a:rPr>
              <a:t> il faut placer les pins sur le </a:t>
            </a:r>
            <a:r>
              <a:rPr lang="fr-FR" dirty="0" err="1" smtClean="0">
                <a:sym typeface="Wingdings" panose="05000000000000000000" pitchFamily="2" charset="2"/>
              </a:rPr>
              <a:t>layout</a:t>
            </a:r>
            <a:endParaRPr lang="fr-FR" dirty="0" smtClean="0">
              <a:sym typeface="Wingdings" panose="05000000000000000000" pitchFamily="2" charset="2"/>
            </a:endParaRPr>
          </a:p>
          <a:p>
            <a:pPr lvl="1"/>
            <a:r>
              <a:rPr lang="fr-FR" dirty="0" smtClean="0">
                <a:sym typeface="Wingdings" panose="05000000000000000000" pitchFamily="2" charset="2"/>
              </a:rPr>
              <a:t>J’ai développé un script en SKILL qui transforme les </a:t>
            </a:r>
            <a:r>
              <a:rPr lang="fr-FR" dirty="0" err="1" smtClean="0">
                <a:sym typeface="Wingdings" panose="05000000000000000000" pitchFamily="2" charset="2"/>
              </a:rPr>
              <a:t>shapes</a:t>
            </a:r>
            <a:r>
              <a:rPr lang="fr-FR" dirty="0" smtClean="0">
                <a:sym typeface="Wingdings" panose="05000000000000000000" pitchFamily="2" charset="2"/>
              </a:rPr>
              <a:t> M1 en pin en utilisant les labels pour le nom</a:t>
            </a:r>
          </a:p>
          <a:p>
            <a:r>
              <a:rPr lang="fr-FR" dirty="0" smtClean="0">
                <a:sym typeface="Wingdings" panose="05000000000000000000" pitchFamily="2" charset="2"/>
              </a:rPr>
              <a:t>Les pins d’alimentation sont une difficulté</a:t>
            </a:r>
          </a:p>
          <a:p>
            <a:pPr lvl="1"/>
            <a:r>
              <a:rPr lang="fr-FR" dirty="0" err="1">
                <a:sym typeface="Wingdings" panose="05000000000000000000" pitchFamily="2" charset="2"/>
              </a:rPr>
              <a:t>Virtuoso</a:t>
            </a:r>
            <a:r>
              <a:rPr lang="fr-FR" dirty="0">
                <a:sym typeface="Wingdings" panose="05000000000000000000" pitchFamily="2" charset="2"/>
              </a:rPr>
              <a:t> et </a:t>
            </a:r>
            <a:r>
              <a:rPr lang="fr-FR" dirty="0" err="1">
                <a:sym typeface="Wingdings" panose="05000000000000000000" pitchFamily="2" charset="2"/>
              </a:rPr>
              <a:t>schematic</a:t>
            </a:r>
            <a:r>
              <a:rPr lang="fr-FR" dirty="0">
                <a:sym typeface="Wingdings" panose="05000000000000000000" pitchFamily="2" charset="2"/>
              </a:rPr>
              <a:t> ont besoin d’alimentation</a:t>
            </a:r>
            <a:endParaRPr lang="fr-FR" dirty="0"/>
          </a:p>
          <a:p>
            <a:pPr lvl="1"/>
            <a:r>
              <a:rPr lang="fr-FR" dirty="0" smtClean="0">
                <a:sym typeface="Wingdings" panose="05000000000000000000" pitchFamily="2" charset="2"/>
              </a:rPr>
              <a:t>Par défaut </a:t>
            </a:r>
            <a:r>
              <a:rPr lang="fr-FR" dirty="0" err="1" smtClean="0">
                <a:sym typeface="Wingdings" panose="05000000000000000000" pitchFamily="2" charset="2"/>
              </a:rPr>
              <a:t>Encounter</a:t>
            </a:r>
            <a:r>
              <a:rPr lang="fr-FR" dirty="0" smtClean="0">
                <a:sym typeface="Wingdings" panose="05000000000000000000" pitchFamily="2" charset="2"/>
              </a:rPr>
              <a:t> et </a:t>
            </a:r>
            <a:r>
              <a:rPr lang="fr-FR" dirty="0" err="1" smtClean="0">
                <a:sym typeface="Wingdings" panose="05000000000000000000" pitchFamily="2" charset="2"/>
              </a:rPr>
              <a:t>Verilog</a:t>
            </a:r>
            <a:r>
              <a:rPr lang="fr-FR" dirty="0" smtClean="0">
                <a:sym typeface="Wingdings" panose="05000000000000000000" pitchFamily="2" charset="2"/>
              </a:rPr>
              <a:t> n’ont pas besoin d’alimentation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25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76" y="3933056"/>
            <a:ext cx="2993188" cy="239323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933056"/>
            <a:ext cx="3888432" cy="232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97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Adaptation des cellules standards 3/3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>
                <a:sym typeface="Wingdings" panose="05000000000000000000" pitchFamily="2" charset="2"/>
              </a:rPr>
              <a:t>Définition du </a:t>
            </a:r>
            <a:r>
              <a:rPr lang="fr-FR" dirty="0" err="1" smtClean="0">
                <a:sym typeface="Wingdings" panose="05000000000000000000" pitchFamily="2" charset="2"/>
              </a:rPr>
              <a:t>Cell</a:t>
            </a:r>
            <a:r>
              <a:rPr lang="fr-FR" dirty="0" smtClean="0">
                <a:sym typeface="Wingdings" panose="05000000000000000000" pitchFamily="2" charset="2"/>
              </a:rPr>
              <a:t> Type et du site</a:t>
            </a:r>
          </a:p>
          <a:p>
            <a:pPr lvl="1"/>
            <a:r>
              <a:rPr lang="fr-FR" dirty="0" smtClean="0">
                <a:sym typeface="Wingdings" panose="05000000000000000000" pitchFamily="2" charset="2"/>
              </a:rPr>
              <a:t>Dans le CIW: Tools-&gt;Set </a:t>
            </a:r>
            <a:r>
              <a:rPr lang="fr-FR" dirty="0" err="1" smtClean="0">
                <a:sym typeface="Wingdings" panose="05000000000000000000" pitchFamily="2" charset="2"/>
              </a:rPr>
              <a:t>Cell</a:t>
            </a:r>
            <a:r>
              <a:rPr lang="fr-FR" dirty="0" smtClean="0">
                <a:sym typeface="Wingdings" panose="05000000000000000000" pitchFamily="2" charset="2"/>
              </a:rPr>
              <a:t> Type …</a:t>
            </a:r>
          </a:p>
          <a:p>
            <a:pPr lvl="1"/>
            <a:r>
              <a:rPr lang="fr-FR" dirty="0" smtClean="0">
                <a:sym typeface="Wingdings" panose="05000000000000000000" pitchFamily="2" charset="2"/>
              </a:rPr>
              <a:t>Dans les propriétés de la cellule (shift-Q)  site et </a:t>
            </a:r>
            <a:r>
              <a:rPr lang="fr-FR" dirty="0" err="1" smtClean="0">
                <a:sym typeface="Wingdings" panose="05000000000000000000" pitchFamily="2" charset="2"/>
              </a:rPr>
              <a:t>Cell</a:t>
            </a:r>
            <a:r>
              <a:rPr lang="fr-FR" dirty="0" smtClean="0">
                <a:sym typeface="Wingdings" panose="05000000000000000000" pitchFamily="2" charset="2"/>
              </a:rPr>
              <a:t> Type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26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5221" l="0" r="100000">
                        <a14:foregroundMark x1="15995" y1="2941" x2="41940" y2="1838"/>
                        <a14:foregroundMark x1="83249" y1="64706" x2="83753" y2="91360"/>
                        <a14:foregroundMark x1="87909" y1="95221" x2="87909" y2="95221"/>
                        <a14:foregroundMark x1="44584" y1="2206" x2="99244" y2="1654"/>
                        <a14:foregroundMark x1="16877" y1="2206" x2="0" y2="1838"/>
                        <a14:foregroundMark x1="14358" y1="4596" x2="86146" y2="42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22"/>
          <a:stretch/>
        </p:blipFill>
        <p:spPr>
          <a:xfrm>
            <a:off x="4355975" y="2610070"/>
            <a:ext cx="4660803" cy="320680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10070"/>
            <a:ext cx="3866089" cy="320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34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Configurations utiles 1/3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1268760"/>
            <a:ext cx="5687756" cy="4857403"/>
          </a:xfrm>
        </p:spPr>
        <p:txBody>
          <a:bodyPr>
            <a:normAutofit/>
          </a:bodyPr>
          <a:lstStyle/>
          <a:p>
            <a:r>
              <a:rPr lang="fr-FR" dirty="0" smtClean="0"/>
              <a:t>Activer le cache des </a:t>
            </a:r>
            <a:r>
              <a:rPr lang="fr-FR" dirty="0" err="1" smtClean="0"/>
              <a:t>pcells</a:t>
            </a:r>
            <a:endParaRPr lang="fr-FR" dirty="0" smtClean="0"/>
          </a:p>
          <a:p>
            <a:pPr lvl="1"/>
            <a:r>
              <a:rPr lang="fr-FR" dirty="0" err="1" smtClean="0"/>
              <a:t>Encounter</a:t>
            </a:r>
            <a:r>
              <a:rPr lang="fr-FR" dirty="0" smtClean="0"/>
              <a:t> n’est pas capable d’évaluer les </a:t>
            </a:r>
            <a:r>
              <a:rPr lang="fr-FR" dirty="0" err="1" smtClean="0"/>
              <a:t>pcells</a:t>
            </a:r>
            <a:endParaRPr lang="fr-FR" dirty="0" smtClean="0"/>
          </a:p>
          <a:p>
            <a:pPr lvl="1"/>
            <a:r>
              <a:rPr lang="fr-FR" dirty="0" smtClean="0"/>
              <a:t>Utiliser </a:t>
            </a:r>
            <a:r>
              <a:rPr lang="fr-FR" dirty="0" err="1" smtClean="0"/>
              <a:t>Virtuoso</a:t>
            </a:r>
            <a:r>
              <a:rPr lang="fr-FR" dirty="0" smtClean="0"/>
              <a:t> pour les évaluer et les sauvegarder dans un cache</a:t>
            </a:r>
          </a:p>
          <a:p>
            <a:pPr lvl="1"/>
            <a:r>
              <a:rPr lang="fr-FR" dirty="0" smtClean="0"/>
              <a:t>Définir les 2 variables d’environnement pour </a:t>
            </a:r>
            <a:r>
              <a:rPr lang="fr-FR" dirty="0" err="1" smtClean="0"/>
              <a:t>Virtuoso</a:t>
            </a:r>
            <a:r>
              <a:rPr lang="fr-FR" dirty="0" smtClean="0"/>
              <a:t> et </a:t>
            </a:r>
            <a:r>
              <a:rPr lang="fr-FR" dirty="0" err="1" smtClean="0"/>
              <a:t>Encounter</a:t>
            </a:r>
            <a:endParaRPr lang="fr-FR" dirty="0" smtClean="0"/>
          </a:p>
          <a:p>
            <a:pPr lvl="2"/>
            <a:r>
              <a:rPr lang="fr-FR" dirty="0" err="1" smtClean="0"/>
              <a:t>setenv</a:t>
            </a:r>
            <a:r>
              <a:rPr lang="fr-FR" dirty="0" smtClean="0"/>
              <a:t> </a:t>
            </a:r>
            <a:r>
              <a:rPr lang="fr-FR" dirty="0"/>
              <a:t>CDS_ENABLE_EXP_PCELL TRUE</a:t>
            </a:r>
          </a:p>
          <a:p>
            <a:pPr lvl="2"/>
            <a:r>
              <a:rPr lang="fr-FR" dirty="0" err="1"/>
              <a:t>setenv</a:t>
            </a:r>
            <a:r>
              <a:rPr lang="fr-FR" dirty="0"/>
              <a:t> CDS_EXP_PCELL_DIR_MYEXPCACHE </a:t>
            </a:r>
            <a:r>
              <a:rPr lang="fr-FR" dirty="0" smtClean="0"/>
              <a:t>./.</a:t>
            </a:r>
            <a:r>
              <a:rPr lang="fr-FR" dirty="0" err="1" smtClean="0"/>
              <a:t>expressPcells</a:t>
            </a:r>
            <a:endParaRPr lang="fr-FR" dirty="0" smtClean="0"/>
          </a:p>
          <a:p>
            <a:pPr lvl="1"/>
            <a:r>
              <a:rPr lang="fr-FR" dirty="0" smtClean="0"/>
              <a:t>Dans la vue </a:t>
            </a:r>
            <a:r>
              <a:rPr lang="fr-FR" dirty="0" err="1" smtClean="0"/>
              <a:t>layout</a:t>
            </a:r>
            <a:r>
              <a:rPr lang="fr-FR" dirty="0" smtClean="0"/>
              <a:t> Tools-&gt;Express </a:t>
            </a:r>
            <a:r>
              <a:rPr lang="fr-FR" dirty="0" err="1" smtClean="0"/>
              <a:t>Pcell</a:t>
            </a:r>
            <a:r>
              <a:rPr lang="fr-FR" dirty="0" smtClean="0"/>
              <a:t> Manager …</a:t>
            </a:r>
          </a:p>
          <a:p>
            <a:pPr lvl="2"/>
            <a:r>
              <a:rPr lang="fr-FR" dirty="0" smtClean="0"/>
              <a:t>Sauvegarder le cache</a:t>
            </a:r>
          </a:p>
          <a:p>
            <a:pPr lvl="2"/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27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276" y="1628800"/>
            <a:ext cx="3071118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96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Configurations utiles 2/3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Variables utiles pour </a:t>
            </a:r>
            <a:r>
              <a:rPr lang="fr-FR" dirty="0" err="1" smtClean="0"/>
              <a:t>Virtuoso</a:t>
            </a:r>
            <a:r>
              <a:rPr lang="fr-FR" dirty="0" smtClean="0"/>
              <a:t> :</a:t>
            </a:r>
          </a:p>
          <a:p>
            <a:pPr lvl="1"/>
            <a:r>
              <a:rPr lang="fr-FR" dirty="0" smtClean="0"/>
              <a:t>Ne pas générer ‘|’ devant les noms d’instances :</a:t>
            </a:r>
          </a:p>
          <a:p>
            <a:pPr lvl="2"/>
            <a:r>
              <a:rPr lang="fr-FR" dirty="0" err="1" smtClean="0"/>
              <a:t>envSetVal</a:t>
            </a:r>
            <a:r>
              <a:rPr lang="fr-FR" dirty="0"/>
              <a:t>("</a:t>
            </a:r>
            <a:r>
              <a:rPr lang="fr-FR" dirty="0" err="1"/>
              <a:t>layoutXL</a:t>
            </a:r>
            <a:r>
              <a:rPr lang="fr-FR" dirty="0"/>
              <a:t>" "</a:t>
            </a:r>
            <a:r>
              <a:rPr lang="fr-FR" dirty="0" err="1"/>
              <a:t>prefixLayoutInstNamesWithPipe</a:t>
            </a:r>
            <a:r>
              <a:rPr lang="fr-FR" dirty="0"/>
              <a:t>" '</a:t>
            </a:r>
            <a:r>
              <a:rPr lang="fr-FR" dirty="0" err="1"/>
              <a:t>boolean</a:t>
            </a:r>
            <a:r>
              <a:rPr lang="fr-FR" dirty="0"/>
              <a:t> </a:t>
            </a:r>
            <a:r>
              <a:rPr lang="fr-FR" dirty="0" err="1"/>
              <a:t>nil</a:t>
            </a:r>
            <a:r>
              <a:rPr lang="fr-FR" dirty="0"/>
              <a:t>)</a:t>
            </a:r>
          </a:p>
          <a:p>
            <a:pPr lvl="1"/>
            <a:r>
              <a:rPr lang="fr-FR" dirty="0" smtClean="0"/>
              <a:t>Utilisation des bus implicites :</a:t>
            </a:r>
          </a:p>
          <a:p>
            <a:pPr lvl="2"/>
            <a:r>
              <a:rPr lang="fr-FR" dirty="0" err="1" smtClean="0"/>
              <a:t>envSetVal</a:t>
            </a:r>
            <a:r>
              <a:rPr lang="fr-FR" dirty="0"/>
              <a:t>("</a:t>
            </a:r>
            <a:r>
              <a:rPr lang="fr-FR" dirty="0" err="1"/>
              <a:t>layoutXL</a:t>
            </a:r>
            <a:r>
              <a:rPr lang="fr-FR" dirty="0"/>
              <a:t>" "</a:t>
            </a:r>
            <a:r>
              <a:rPr lang="fr-FR" dirty="0" err="1"/>
              <a:t>createImplicitBusTerminals</a:t>
            </a:r>
            <a:r>
              <a:rPr lang="fr-FR" dirty="0"/>
              <a:t>" '</a:t>
            </a:r>
            <a:r>
              <a:rPr lang="fr-FR" dirty="0" err="1"/>
              <a:t>boolean</a:t>
            </a:r>
            <a:r>
              <a:rPr lang="fr-FR" dirty="0"/>
              <a:t> t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357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Configurations utiles 3/3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Variable utile pour </a:t>
            </a:r>
            <a:r>
              <a:rPr lang="fr-FR" dirty="0" err="1" smtClean="0"/>
              <a:t>Encounter</a:t>
            </a:r>
            <a:endParaRPr lang="fr-FR" dirty="0"/>
          </a:p>
          <a:p>
            <a:pPr lvl="1"/>
            <a:r>
              <a:rPr lang="fr-FR" dirty="0"/>
              <a:t>Démarrer </a:t>
            </a:r>
            <a:r>
              <a:rPr lang="fr-FR" dirty="0" err="1"/>
              <a:t>Encounter</a:t>
            </a:r>
            <a:r>
              <a:rPr lang="fr-FR" dirty="0"/>
              <a:t> avec la commande : </a:t>
            </a:r>
            <a:r>
              <a:rPr lang="fr-FR" dirty="0" err="1"/>
              <a:t>encounter</a:t>
            </a:r>
            <a:r>
              <a:rPr lang="fr-FR" dirty="0"/>
              <a:t> -</a:t>
            </a:r>
            <a:r>
              <a:rPr lang="fr-FR" dirty="0" err="1"/>
              <a:t>win</a:t>
            </a:r>
            <a:r>
              <a:rPr lang="fr-FR" dirty="0"/>
              <a:t> –</a:t>
            </a:r>
            <a:r>
              <a:rPr lang="fr-FR" dirty="0" err="1"/>
              <a:t>init</a:t>
            </a:r>
            <a:r>
              <a:rPr lang="fr-FR" dirty="0"/>
              <a:t> </a:t>
            </a:r>
            <a:r>
              <a:rPr lang="fr-FR" dirty="0" err="1"/>
              <a:t>init_file.tcl</a:t>
            </a:r>
            <a:endParaRPr lang="fr-FR" dirty="0"/>
          </a:p>
          <a:p>
            <a:pPr lvl="1"/>
            <a:r>
              <a:rPr lang="fr-FR" dirty="0"/>
              <a:t>Dans le fichier </a:t>
            </a:r>
            <a:r>
              <a:rPr lang="fr-FR" dirty="0" err="1"/>
              <a:t>init_file.tcl</a:t>
            </a:r>
            <a:r>
              <a:rPr lang="fr-FR" dirty="0"/>
              <a:t> :</a:t>
            </a:r>
          </a:p>
          <a:p>
            <a:pPr lvl="2"/>
            <a:r>
              <a:rPr lang="fr-FR" dirty="0" smtClean="0"/>
              <a:t>Pour importer les objets générés par </a:t>
            </a:r>
            <a:r>
              <a:rPr lang="fr-FR" dirty="0" err="1" smtClean="0"/>
              <a:t>Virtuoso</a:t>
            </a:r>
            <a:r>
              <a:rPr lang="fr-FR" dirty="0" smtClean="0"/>
              <a:t> et non compris par </a:t>
            </a:r>
            <a:r>
              <a:rPr lang="fr-FR" dirty="0" err="1" smtClean="0"/>
              <a:t>Encounter</a:t>
            </a:r>
            <a:endParaRPr lang="fr-FR" dirty="0" smtClean="0"/>
          </a:p>
          <a:p>
            <a:pPr lvl="3"/>
            <a:r>
              <a:rPr lang="fr-FR" dirty="0" err="1" smtClean="0"/>
              <a:t>setOaxMode</a:t>
            </a:r>
            <a:r>
              <a:rPr lang="fr-FR" dirty="0" smtClean="0"/>
              <a:t> </a:t>
            </a:r>
            <a:r>
              <a:rPr lang="fr-FR" dirty="0"/>
              <a:t>-</a:t>
            </a:r>
            <a:r>
              <a:rPr lang="fr-FR" dirty="0" err="1"/>
              <a:t>updateMode</a:t>
            </a:r>
            <a:r>
              <a:rPr lang="fr-FR" dirty="0"/>
              <a:t> </a:t>
            </a:r>
            <a:r>
              <a:rPr lang="fr-FR" dirty="0" err="1"/>
              <a:t>true</a:t>
            </a:r>
            <a:endParaRPr lang="fr-FR" dirty="0"/>
          </a:p>
          <a:p>
            <a:pPr lvl="2"/>
            <a:r>
              <a:rPr lang="fr-FR" dirty="0" smtClean="0"/>
              <a:t>Pour désactiver la compression des bibliothèques (non nécessaire en 6.1.6)</a:t>
            </a:r>
          </a:p>
          <a:p>
            <a:pPr lvl="3"/>
            <a:r>
              <a:rPr lang="fr-FR" dirty="0" err="1" smtClean="0"/>
              <a:t>setOaxMode</a:t>
            </a:r>
            <a:r>
              <a:rPr lang="fr-FR" dirty="0" smtClean="0"/>
              <a:t> </a:t>
            </a:r>
            <a:r>
              <a:rPr lang="fr-FR" dirty="0"/>
              <a:t>-</a:t>
            </a:r>
            <a:r>
              <a:rPr lang="fr-FR" dirty="0" err="1"/>
              <a:t>compressLevel</a:t>
            </a:r>
            <a:r>
              <a:rPr lang="fr-FR" dirty="0"/>
              <a:t> 0</a:t>
            </a:r>
          </a:p>
          <a:p>
            <a:pPr lvl="2"/>
            <a:r>
              <a:rPr lang="fr-FR" dirty="0" smtClean="0"/>
              <a:t>Pour rendre unique la </a:t>
            </a:r>
            <a:r>
              <a:rPr lang="fr-FR" dirty="0" err="1" smtClean="0"/>
              <a:t>netlist</a:t>
            </a:r>
            <a:endParaRPr lang="fr-FR" dirty="0" smtClean="0"/>
          </a:p>
          <a:p>
            <a:pPr lvl="3"/>
            <a:r>
              <a:rPr lang="fr-FR" dirty="0" smtClean="0"/>
              <a:t>set </a:t>
            </a:r>
            <a:r>
              <a:rPr lang="fr-FR" dirty="0" err="1"/>
              <a:t>init_design_uniquify</a:t>
            </a:r>
            <a:r>
              <a:rPr lang="fr-FR" dirty="0"/>
              <a:t> 1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355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Introduction</a:t>
            </a:r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153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Compression des bibliothèques 1/2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1268760"/>
            <a:ext cx="4752528" cy="4857403"/>
          </a:xfrm>
        </p:spPr>
        <p:txBody>
          <a:bodyPr/>
          <a:lstStyle/>
          <a:p>
            <a:r>
              <a:rPr lang="fr-FR" dirty="0" smtClean="0"/>
              <a:t>Depuis EDI 11 et IC 6.1.6 </a:t>
            </a:r>
          </a:p>
          <a:p>
            <a:pPr lvl="1"/>
            <a:r>
              <a:rPr lang="fr-FR" dirty="0" smtClean="0"/>
              <a:t>Permet de limiter la taille des bibliothèques</a:t>
            </a:r>
          </a:p>
          <a:p>
            <a:pPr lvl="1"/>
            <a:r>
              <a:rPr lang="fr-FR" dirty="0" smtClean="0"/>
              <a:t>Je n’ai </a:t>
            </a:r>
            <a:r>
              <a:rPr lang="fr-FR" dirty="0"/>
              <a:t>p</a:t>
            </a:r>
            <a:r>
              <a:rPr lang="fr-FR" dirty="0" smtClean="0"/>
              <a:t>as constaté de ralentissement</a:t>
            </a:r>
          </a:p>
          <a:p>
            <a:pPr lvl="1"/>
            <a:r>
              <a:rPr lang="fr-FR" dirty="0" smtClean="0"/>
              <a:t>Limitation pour certains outils anciens</a:t>
            </a:r>
          </a:p>
          <a:p>
            <a:pPr lvl="2"/>
            <a:r>
              <a:rPr lang="fr-FR" dirty="0" smtClean="0"/>
              <a:t>Assura</a:t>
            </a:r>
          </a:p>
          <a:p>
            <a:pPr lvl="1"/>
            <a:r>
              <a:rPr lang="fr-FR" dirty="0" smtClean="0"/>
              <a:t>Par défaut pour </a:t>
            </a:r>
            <a:r>
              <a:rPr lang="fr-FR" dirty="0" err="1" smtClean="0"/>
              <a:t>Encounter</a:t>
            </a:r>
            <a:endParaRPr lang="fr-FR" dirty="0" smtClean="0"/>
          </a:p>
          <a:p>
            <a:pPr lvl="1"/>
            <a:r>
              <a:rPr lang="fr-FR" dirty="0" smtClean="0"/>
              <a:t>Pour </a:t>
            </a:r>
            <a:r>
              <a:rPr lang="fr-FR" dirty="0" err="1" smtClean="0"/>
              <a:t>Virtuoso</a:t>
            </a:r>
            <a:r>
              <a:rPr lang="fr-FR" dirty="0" smtClean="0"/>
              <a:t> s’active lors de la création de la bibliothèque</a:t>
            </a:r>
          </a:p>
          <a:p>
            <a:pPr lvl="1"/>
            <a:r>
              <a:rPr lang="fr-FR" dirty="0" smtClean="0"/>
              <a:t>L’état se visualise dans le Library Manager</a:t>
            </a:r>
            <a:endParaRPr lang="fr-FR" dirty="0"/>
          </a:p>
          <a:p>
            <a:pPr lvl="1"/>
            <a:endParaRPr lang="fr-FR" dirty="0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30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420888"/>
            <a:ext cx="3250680" cy="3746870"/>
          </a:xfrm>
          <a:prstGeom prst="rect">
            <a:avLst/>
          </a:prstGeom>
        </p:spPr>
      </p:pic>
      <p:grpSp>
        <p:nvGrpSpPr>
          <p:cNvPr id="11" name="Groupe 10"/>
          <p:cNvGrpSpPr/>
          <p:nvPr/>
        </p:nvGrpSpPr>
        <p:grpSpPr>
          <a:xfrm>
            <a:off x="4457106" y="1251992"/>
            <a:ext cx="4507382" cy="3329136"/>
            <a:chOff x="4684866" y="1251992"/>
            <a:chExt cx="4178492" cy="2969096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4866" y="1251992"/>
              <a:ext cx="4178492" cy="296909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ZoneTexte 8"/>
            <p:cNvSpPr txBox="1"/>
            <p:nvPr/>
          </p:nvSpPr>
          <p:spPr>
            <a:xfrm>
              <a:off x="4770446" y="3367878"/>
              <a:ext cx="4036483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solidFill>
                    <a:srgbClr val="FF0000"/>
                  </a:solidFill>
                </a:rPr>
                <a:t>RMB haut de la partie </a:t>
              </a:r>
              <a:r>
                <a:rPr lang="fr-FR" sz="1600" dirty="0" smtClean="0">
                  <a:solidFill>
                    <a:srgbClr val="FF0000"/>
                  </a:solidFill>
                </a:rPr>
                <a:t>Library</a:t>
              </a:r>
              <a:br>
                <a:rPr lang="fr-FR" sz="1600" dirty="0" smtClean="0">
                  <a:solidFill>
                    <a:srgbClr val="FF0000"/>
                  </a:solidFill>
                </a:rPr>
              </a:br>
              <a:r>
                <a:rPr lang="fr-FR" sz="1600" dirty="0" smtClean="0">
                  <a:solidFill>
                    <a:srgbClr val="FF0000"/>
                  </a:solidFill>
                </a:rPr>
                <a:t>[header </a:t>
              </a:r>
              <a:r>
                <a:rPr lang="fr-FR" sz="1600" dirty="0">
                  <a:solidFill>
                    <a:srgbClr val="FF0000"/>
                  </a:solidFill>
                </a:rPr>
                <a:t>options]-&gt;Show compression </a:t>
              </a:r>
              <a:r>
                <a:rPr lang="fr-FR" sz="1600" dirty="0" err="1" smtClean="0">
                  <a:solidFill>
                    <a:srgbClr val="FF0000"/>
                  </a:solidFill>
                </a:rPr>
                <a:t>enabled</a:t>
              </a:r>
              <a:endParaRPr lang="fr-FR" sz="16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524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Compression des bibliothèques 2/2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Utilitaire </a:t>
            </a:r>
            <a:r>
              <a:rPr lang="fr-FR" dirty="0" err="1" smtClean="0"/>
              <a:t>oazip</a:t>
            </a:r>
            <a:r>
              <a:rPr lang="fr-FR" dirty="0" smtClean="0"/>
              <a:t> :</a:t>
            </a:r>
          </a:p>
          <a:p>
            <a:pPr lvl="1"/>
            <a:r>
              <a:rPr lang="fr-FR" dirty="0" smtClean="0"/>
              <a:t>Se lance dans le </a:t>
            </a:r>
            <a:r>
              <a:rPr lang="fr-FR" dirty="0" err="1" smtClean="0"/>
              <a:t>shell</a:t>
            </a:r>
            <a:r>
              <a:rPr lang="fr-FR" dirty="0" smtClean="0"/>
              <a:t> linux avec l’</a:t>
            </a:r>
            <a:r>
              <a:rPr lang="fr-FR" dirty="0" err="1" smtClean="0"/>
              <a:t>envrionnement</a:t>
            </a:r>
            <a:r>
              <a:rPr lang="fr-FR" dirty="0" smtClean="0"/>
              <a:t> </a:t>
            </a:r>
            <a:r>
              <a:rPr lang="fr-FR" dirty="0" err="1" smtClean="0"/>
              <a:t>Virtuoso</a:t>
            </a:r>
            <a:endParaRPr lang="fr-FR" dirty="0" smtClean="0"/>
          </a:p>
          <a:p>
            <a:pPr lvl="1"/>
            <a:r>
              <a:rPr lang="fr-FR" dirty="0" smtClean="0"/>
              <a:t>Se lance dans le répertoire où se trouve la bibliothèque ou bien en précisant le chemin de la bibliothèque avec l’option -</a:t>
            </a:r>
            <a:r>
              <a:rPr lang="fr-FR" dirty="0" err="1" smtClean="0"/>
              <a:t>libPath</a:t>
            </a:r>
            <a:endParaRPr lang="fr-FR" dirty="0" smtClean="0"/>
          </a:p>
          <a:p>
            <a:pPr lvl="2"/>
            <a:r>
              <a:rPr lang="fr-FR" dirty="0" smtClean="0"/>
              <a:t>Attention avec -</a:t>
            </a:r>
            <a:r>
              <a:rPr lang="fr-FR" dirty="0" err="1" smtClean="0"/>
              <a:t>libPath</a:t>
            </a:r>
            <a:r>
              <a:rPr lang="fr-FR" dirty="0" smtClean="0"/>
              <a:t> : l’option –lib est nécessaire mais non pris en compte</a:t>
            </a:r>
          </a:p>
          <a:p>
            <a:pPr lvl="1"/>
            <a:r>
              <a:rPr lang="fr-FR" dirty="0" err="1"/>
              <a:t>oazip</a:t>
            </a:r>
            <a:r>
              <a:rPr lang="fr-FR" dirty="0"/>
              <a:t> -lib </a:t>
            </a:r>
            <a:r>
              <a:rPr lang="fr-FR" dirty="0" err="1"/>
              <a:t>library</a:t>
            </a:r>
            <a:r>
              <a:rPr lang="fr-FR" dirty="0"/>
              <a:t> {-</a:t>
            </a:r>
            <a:r>
              <a:rPr lang="fr-FR" dirty="0" err="1"/>
              <a:t>compress</a:t>
            </a:r>
            <a:r>
              <a:rPr lang="fr-FR" dirty="0"/>
              <a:t>|-</a:t>
            </a:r>
            <a:r>
              <a:rPr lang="fr-FR" dirty="0" err="1"/>
              <a:t>decompress</a:t>
            </a:r>
            <a:r>
              <a:rPr lang="fr-FR" dirty="0"/>
              <a:t>|-check|-</a:t>
            </a:r>
            <a:r>
              <a:rPr lang="fr-FR" dirty="0" err="1"/>
              <a:t>query</a:t>
            </a:r>
            <a:r>
              <a:rPr lang="fr-FR" dirty="0"/>
              <a:t>|-update</a:t>
            </a:r>
            <a:r>
              <a:rPr lang="fr-FR" dirty="0" smtClean="0"/>
              <a:t>} </a:t>
            </a:r>
            <a:r>
              <a:rPr lang="fr-FR" dirty="0"/>
              <a:t>[</a:t>
            </a:r>
            <a:r>
              <a:rPr lang="fr-FR" dirty="0" err="1"/>
              <a:t>Optional</a:t>
            </a:r>
            <a:r>
              <a:rPr lang="fr-FR" dirty="0"/>
              <a:t> Arguments</a:t>
            </a:r>
            <a:r>
              <a:rPr lang="fr-FR" dirty="0" smtClean="0"/>
              <a:t>]</a:t>
            </a:r>
          </a:p>
          <a:p>
            <a:pPr lvl="2"/>
            <a:r>
              <a:rPr lang="fr-FR" dirty="0" err="1" smtClean="0"/>
              <a:t>compress</a:t>
            </a:r>
            <a:r>
              <a:rPr lang="fr-FR" dirty="0" smtClean="0"/>
              <a:t> : compresse la bibliothèque en utilisant l’option –</a:t>
            </a:r>
            <a:r>
              <a:rPr lang="fr-FR" dirty="0" err="1" smtClean="0"/>
              <a:t>compressLevel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r>
              <a:rPr lang="fr-FR" dirty="0" smtClean="0"/>
              <a:t> avec </a:t>
            </a:r>
            <a:r>
              <a:rPr lang="fr-FR" dirty="0" err="1" smtClean="0"/>
              <a:t>level</a:t>
            </a:r>
            <a:r>
              <a:rPr lang="fr-FR" dirty="0" smtClean="0"/>
              <a:t> de 1 à 9 (1 par défaut et faible compression)</a:t>
            </a:r>
          </a:p>
          <a:p>
            <a:pPr lvl="2"/>
            <a:r>
              <a:rPr lang="fr-FR" dirty="0" err="1" smtClean="0"/>
              <a:t>decompress</a:t>
            </a:r>
            <a:r>
              <a:rPr lang="fr-FR" dirty="0" smtClean="0"/>
              <a:t> :  décompresse la bibliothèque</a:t>
            </a:r>
          </a:p>
          <a:p>
            <a:pPr lvl="2"/>
            <a:r>
              <a:rPr lang="fr-FR" dirty="0" err="1" smtClean="0"/>
              <a:t>query</a:t>
            </a:r>
            <a:r>
              <a:rPr lang="fr-FR" dirty="0" smtClean="0"/>
              <a:t> : demande le niveau de compression de la bibliothèque</a:t>
            </a:r>
          </a:p>
          <a:p>
            <a:pPr lvl="2"/>
            <a:r>
              <a:rPr lang="fr-FR" dirty="0" smtClean="0"/>
              <a:t>check : vérifie la cohérence entre la bibliothèque et les vues</a:t>
            </a:r>
          </a:p>
          <a:p>
            <a:pPr lvl="2"/>
            <a:r>
              <a:rPr lang="fr-FR" dirty="0" smtClean="0"/>
              <a:t>update : force les vues à avoir le même niveau de compression que la bibliothèque</a:t>
            </a:r>
          </a:p>
          <a:p>
            <a:pPr lvl="2"/>
            <a:endParaRPr lang="fr-FR" dirty="0" smtClean="0"/>
          </a:p>
          <a:p>
            <a:pPr lvl="1"/>
            <a:endParaRPr lang="fr-FR" dirty="0"/>
          </a:p>
          <a:p>
            <a:pPr lvl="1"/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419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Virtuoso</a:t>
            </a:r>
            <a:r>
              <a:rPr lang="fr-FR" dirty="0" smtClean="0"/>
              <a:t> : </a:t>
            </a:r>
            <a:r>
              <a:rPr lang="fr-FR" dirty="0" err="1" smtClean="0"/>
              <a:t>Layout</a:t>
            </a:r>
            <a:r>
              <a:rPr lang="fr-FR" dirty="0" smtClean="0"/>
              <a:t> XL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1268760"/>
            <a:ext cx="6336704" cy="4857403"/>
          </a:xfrm>
        </p:spPr>
        <p:txBody>
          <a:bodyPr>
            <a:normAutofit lnSpcReduction="10000"/>
          </a:bodyPr>
          <a:lstStyle/>
          <a:p>
            <a:r>
              <a:rPr lang="fr-FR" dirty="0" smtClean="0"/>
              <a:t>Pour que l’interopérabilité fonctionne il faut que les </a:t>
            </a:r>
            <a:r>
              <a:rPr lang="fr-FR" dirty="0" err="1" smtClean="0"/>
              <a:t>layouts</a:t>
            </a:r>
            <a:r>
              <a:rPr lang="fr-FR" dirty="0" smtClean="0"/>
              <a:t> soient générés avec </a:t>
            </a:r>
            <a:r>
              <a:rPr lang="fr-FR" dirty="0" err="1" smtClean="0"/>
              <a:t>Layout</a:t>
            </a:r>
            <a:r>
              <a:rPr lang="fr-FR" dirty="0" smtClean="0"/>
              <a:t> XL</a:t>
            </a:r>
            <a:endParaRPr lang="fr-FR" dirty="0"/>
          </a:p>
          <a:p>
            <a:pPr lvl="1"/>
            <a:r>
              <a:rPr lang="fr-FR" dirty="0" err="1" smtClean="0"/>
              <a:t>Layout</a:t>
            </a:r>
            <a:r>
              <a:rPr lang="fr-FR" dirty="0" smtClean="0"/>
              <a:t> XL </a:t>
            </a:r>
            <a:r>
              <a:rPr lang="fr-FR" dirty="0" smtClean="0">
                <a:sym typeface="Wingdings" panose="05000000000000000000" pitchFamily="2" charset="2"/>
              </a:rPr>
              <a:t> </a:t>
            </a:r>
            <a:r>
              <a:rPr lang="fr-FR" dirty="0" err="1" smtClean="0">
                <a:sym typeface="Wingdings" panose="05000000000000000000" pitchFamily="2" charset="2"/>
              </a:rPr>
              <a:t>Layout</a:t>
            </a:r>
            <a:r>
              <a:rPr lang="fr-FR" dirty="0" smtClean="0">
                <a:sym typeface="Wingdings" panose="05000000000000000000" pitchFamily="2" charset="2"/>
              </a:rPr>
              <a:t> + connectivité (à partir d’un </a:t>
            </a:r>
            <a:r>
              <a:rPr lang="fr-FR" dirty="0" err="1" smtClean="0">
                <a:sym typeface="Wingdings" panose="05000000000000000000" pitchFamily="2" charset="2"/>
              </a:rPr>
              <a:t>schematic</a:t>
            </a:r>
            <a:r>
              <a:rPr lang="fr-FR" dirty="0" smtClean="0">
                <a:sym typeface="Wingdings" panose="05000000000000000000" pitchFamily="2" charset="2"/>
              </a:rPr>
              <a:t> ou non)</a:t>
            </a:r>
          </a:p>
          <a:p>
            <a:pPr lvl="1"/>
            <a:r>
              <a:rPr lang="fr-FR" dirty="0" smtClean="0">
                <a:sym typeface="Wingdings" panose="05000000000000000000" pitchFamily="2" charset="2"/>
              </a:rPr>
              <a:t>Pour mettre à jour la connectivité et le Cadence Physical </a:t>
            </a:r>
            <a:r>
              <a:rPr lang="fr-FR" dirty="0" err="1" smtClean="0">
                <a:sym typeface="Wingdings" panose="05000000000000000000" pitchFamily="2" charset="2"/>
              </a:rPr>
              <a:t>Hierarchy</a:t>
            </a:r>
            <a:r>
              <a:rPr lang="fr-FR" dirty="0" smtClean="0">
                <a:sym typeface="Wingdings" panose="05000000000000000000" pitchFamily="2" charset="2"/>
              </a:rPr>
              <a:t> (CPH)</a:t>
            </a:r>
          </a:p>
          <a:p>
            <a:pPr lvl="2"/>
            <a:r>
              <a:rPr lang="fr-FR" dirty="0" err="1" smtClean="0">
                <a:sym typeface="Wingdings" panose="05000000000000000000" pitchFamily="2" charset="2"/>
              </a:rPr>
              <a:t>Connectivity</a:t>
            </a:r>
            <a:r>
              <a:rPr lang="fr-FR" dirty="0" smtClean="0">
                <a:sym typeface="Wingdings" panose="05000000000000000000" pitchFamily="2" charset="2"/>
              </a:rPr>
              <a:t>-&gt;Update-&gt;</a:t>
            </a:r>
            <a:r>
              <a:rPr lang="fr-FR" dirty="0" err="1" smtClean="0">
                <a:sym typeface="Wingdings" panose="05000000000000000000" pitchFamily="2" charset="2"/>
              </a:rPr>
              <a:t>Connectivity</a:t>
            </a:r>
            <a:r>
              <a:rPr lang="fr-FR" dirty="0" smtClean="0">
                <a:sym typeface="Wingdings" panose="05000000000000000000" pitchFamily="2" charset="2"/>
              </a:rPr>
              <a:t> Reference</a:t>
            </a:r>
            <a:endParaRPr lang="fr-FR" dirty="0" smtClean="0"/>
          </a:p>
          <a:p>
            <a:r>
              <a:rPr lang="fr-FR" dirty="0" smtClean="0"/>
              <a:t>Il est possible de rendre les </a:t>
            </a:r>
            <a:r>
              <a:rPr lang="fr-FR" dirty="0" err="1" smtClean="0"/>
              <a:t>layouts</a:t>
            </a:r>
            <a:r>
              <a:rPr lang="fr-FR" dirty="0" smtClean="0"/>
              <a:t> non générés avec XL compatible</a:t>
            </a:r>
          </a:p>
          <a:p>
            <a:pPr lvl="1"/>
            <a:r>
              <a:rPr lang="fr-FR" dirty="0" smtClean="0"/>
              <a:t>En 6.1.6, le binding se fait automatiquement avec l’outil disponible par </a:t>
            </a:r>
            <a:r>
              <a:rPr lang="fr-FR" dirty="0" err="1" smtClean="0"/>
              <a:t>Connectivity</a:t>
            </a:r>
            <a:r>
              <a:rPr lang="fr-FR" dirty="0" smtClean="0"/>
              <a:t>-&gt;Update-&gt;Binding</a:t>
            </a:r>
          </a:p>
          <a:p>
            <a:pPr lvl="2"/>
            <a:r>
              <a:rPr lang="fr-FR" dirty="0" smtClean="0"/>
              <a:t>Voir Rapid Adoption Kits (RAK) : </a:t>
            </a:r>
            <a:r>
              <a:rPr lang="en-US" dirty="0" smtClean="0"/>
              <a:t>Making </a:t>
            </a:r>
            <a:r>
              <a:rPr lang="en-US" dirty="0"/>
              <a:t>a layout XL- compliant using Update Binding (</a:t>
            </a:r>
            <a:r>
              <a:rPr lang="en-US" dirty="0" smtClean="0"/>
              <a:t>XLME)</a:t>
            </a:r>
            <a:endParaRPr lang="fr-FR" dirty="0"/>
          </a:p>
          <a:p>
            <a:pPr lvl="1"/>
            <a:r>
              <a:rPr lang="fr-FR" dirty="0" smtClean="0"/>
              <a:t>Il est possible de définir uniquement les pins pour traiter la cellule comme une </a:t>
            </a:r>
            <a:r>
              <a:rPr lang="fr-FR" dirty="0" err="1" smtClean="0"/>
              <a:t>blackbox</a:t>
            </a:r>
            <a:endParaRPr lang="en-US" dirty="0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32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196" y="1340768"/>
            <a:ext cx="2659300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02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Virtuoso</a:t>
            </a:r>
            <a:r>
              <a:rPr lang="fr-FR" dirty="0" smtClean="0"/>
              <a:t> : Alimentations 1/3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1268760"/>
            <a:ext cx="5616624" cy="4857403"/>
          </a:xfrm>
        </p:spPr>
        <p:txBody>
          <a:bodyPr>
            <a:normAutofit/>
          </a:bodyPr>
          <a:lstStyle/>
          <a:p>
            <a:r>
              <a:rPr lang="fr-FR" dirty="0" smtClean="0"/>
              <a:t>Le signal type doit être défini</a:t>
            </a:r>
          </a:p>
          <a:p>
            <a:pPr lvl="1"/>
            <a:r>
              <a:rPr lang="fr-FR" dirty="0" smtClean="0"/>
              <a:t>Dans le </a:t>
            </a:r>
            <a:r>
              <a:rPr lang="fr-FR" dirty="0" err="1" smtClean="0"/>
              <a:t>schematic</a:t>
            </a:r>
            <a:r>
              <a:rPr lang="fr-FR" dirty="0" smtClean="0"/>
              <a:t> ou dans le </a:t>
            </a:r>
            <a:r>
              <a:rPr lang="fr-FR" dirty="0" err="1" smtClean="0"/>
              <a:t>layout</a:t>
            </a:r>
            <a:endParaRPr lang="fr-FR" dirty="0"/>
          </a:p>
          <a:p>
            <a:pPr lvl="2"/>
            <a:r>
              <a:rPr lang="fr-FR" dirty="0" smtClean="0"/>
              <a:t>Pour le </a:t>
            </a:r>
            <a:r>
              <a:rPr lang="fr-FR" dirty="0" err="1" smtClean="0"/>
              <a:t>schematic</a:t>
            </a:r>
            <a:r>
              <a:rPr lang="fr-FR" dirty="0" smtClean="0"/>
              <a:t>, c’est dans les propriétés du </a:t>
            </a:r>
            <a:r>
              <a:rPr lang="fr-FR" dirty="0" err="1" smtClean="0"/>
              <a:t>wire</a:t>
            </a:r>
            <a:r>
              <a:rPr lang="fr-FR" dirty="0" smtClean="0"/>
              <a:t> segment (et non dans le </a:t>
            </a:r>
            <a:r>
              <a:rPr lang="fr-FR" dirty="0" err="1" smtClean="0"/>
              <a:t>wire</a:t>
            </a:r>
            <a:r>
              <a:rPr lang="fr-FR" dirty="0" smtClean="0"/>
              <a:t> label) </a:t>
            </a:r>
          </a:p>
          <a:p>
            <a:pPr lvl="2"/>
            <a:r>
              <a:rPr lang="fr-FR" dirty="0" smtClean="0"/>
              <a:t>attention à l’update </a:t>
            </a:r>
            <a:r>
              <a:rPr lang="fr-FR" dirty="0" err="1" smtClean="0"/>
              <a:t>schematic</a:t>
            </a:r>
            <a:r>
              <a:rPr lang="fr-FR" dirty="0" smtClean="0"/>
              <a:t>-&gt;</a:t>
            </a:r>
            <a:r>
              <a:rPr lang="fr-FR" dirty="0" err="1" smtClean="0"/>
              <a:t>layout</a:t>
            </a:r>
            <a:endParaRPr lang="fr-FR" dirty="0"/>
          </a:p>
          <a:p>
            <a:pPr lvl="1"/>
            <a:r>
              <a:rPr lang="fr-FR" dirty="0" smtClean="0"/>
              <a:t>Plusieurs types</a:t>
            </a:r>
          </a:p>
          <a:p>
            <a:pPr lvl="2"/>
            <a:r>
              <a:rPr lang="fr-FR" dirty="0" smtClean="0"/>
              <a:t>power : alimentation positive</a:t>
            </a:r>
          </a:p>
          <a:p>
            <a:pPr lvl="2"/>
            <a:r>
              <a:rPr lang="fr-FR" dirty="0" err="1" smtClean="0"/>
              <a:t>ground</a:t>
            </a:r>
            <a:r>
              <a:rPr lang="fr-FR" dirty="0" smtClean="0"/>
              <a:t> : la masse</a:t>
            </a:r>
          </a:p>
          <a:p>
            <a:pPr lvl="2"/>
            <a:r>
              <a:rPr lang="fr-FR" dirty="0" err="1" smtClean="0"/>
              <a:t>clock</a:t>
            </a:r>
            <a:r>
              <a:rPr lang="fr-FR" dirty="0" smtClean="0"/>
              <a:t> : traitement spécial dans VSR</a:t>
            </a:r>
            <a:r>
              <a:rPr lang="fr-FR" baseline="30000" dirty="0" smtClean="0"/>
              <a:t>*</a:t>
            </a:r>
          </a:p>
          <a:p>
            <a:pPr lvl="2"/>
            <a:r>
              <a:rPr lang="fr-FR" dirty="0" err="1" smtClean="0"/>
              <a:t>analog</a:t>
            </a:r>
            <a:r>
              <a:rPr lang="fr-FR" dirty="0" smtClean="0"/>
              <a:t> : n’est pas routé par </a:t>
            </a:r>
            <a:r>
              <a:rPr lang="fr-FR" dirty="0" err="1" smtClean="0"/>
              <a:t>NanoRoute</a:t>
            </a:r>
            <a:endParaRPr lang="fr-FR" dirty="0" smtClean="0"/>
          </a:p>
          <a:p>
            <a:pPr lvl="2"/>
            <a:r>
              <a:rPr lang="fr-FR" dirty="0" smtClean="0"/>
              <a:t>…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18-21/05/2015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33</a:t>
            </a:fld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1115616" y="5667171"/>
            <a:ext cx="2808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aseline="30000" dirty="0" smtClean="0"/>
              <a:t>*</a:t>
            </a:r>
            <a:r>
              <a:rPr lang="fr-FR" sz="1600" dirty="0" smtClean="0"/>
              <a:t> </a:t>
            </a:r>
            <a:r>
              <a:rPr lang="fr-FR" sz="1600" dirty="0" err="1" smtClean="0"/>
              <a:t>Virtuoso</a:t>
            </a:r>
            <a:r>
              <a:rPr lang="fr-FR" sz="1600" dirty="0" smtClean="0"/>
              <a:t> </a:t>
            </a:r>
            <a:r>
              <a:rPr lang="fr-FR" sz="1600" dirty="0" err="1" smtClean="0"/>
              <a:t>Space-Based</a:t>
            </a:r>
            <a:r>
              <a:rPr lang="fr-FR" sz="1600" dirty="0" smtClean="0"/>
              <a:t> Router</a:t>
            </a:r>
            <a:endParaRPr lang="fr-FR" sz="16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303" y="1124745"/>
            <a:ext cx="2578057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448" y="2514668"/>
            <a:ext cx="2131766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965" y="3356992"/>
            <a:ext cx="1730732" cy="2146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8876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Virtuoso</a:t>
            </a:r>
            <a:r>
              <a:rPr lang="fr-FR" dirty="0" smtClean="0"/>
              <a:t> : Alimentations 2/3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Définition automatique à mettre dans le </a:t>
            </a:r>
            <a:r>
              <a:rPr lang="fr-FR" dirty="0" err="1" smtClean="0"/>
              <a:t>cdsinit</a:t>
            </a:r>
            <a:endParaRPr lang="fr-FR" dirty="0" smtClean="0"/>
          </a:p>
          <a:p>
            <a:pPr lvl="1"/>
            <a:r>
              <a:rPr lang="fr-FR" dirty="0" smtClean="0"/>
              <a:t>Pour définir :</a:t>
            </a:r>
          </a:p>
          <a:p>
            <a:pPr lvl="2"/>
            <a:r>
              <a:rPr lang="fr-FR" dirty="0" err="1" smtClean="0"/>
              <a:t>ciRegisterNet</a:t>
            </a:r>
            <a:r>
              <a:rPr lang="fr-FR" dirty="0" smtClean="0"/>
              <a:t>("power" </a:t>
            </a:r>
            <a:r>
              <a:rPr lang="fr-FR" dirty="0"/>
              <a:t>'("</a:t>
            </a:r>
            <a:r>
              <a:rPr lang="fr-FR" dirty="0" err="1"/>
              <a:t>vdd</a:t>
            </a:r>
            <a:r>
              <a:rPr lang="fr-FR" dirty="0"/>
              <a:t>" "</a:t>
            </a:r>
            <a:r>
              <a:rPr lang="fr-FR" dirty="0" err="1"/>
              <a:t>vdd</a:t>
            </a:r>
            <a:r>
              <a:rPr lang="fr-FR" dirty="0"/>
              <a:t>!") ?</a:t>
            </a:r>
            <a:r>
              <a:rPr lang="fr-FR" dirty="0" err="1"/>
              <a:t>regexNetNames</a:t>
            </a:r>
            <a:r>
              <a:rPr lang="fr-FR" dirty="0"/>
              <a:t> '("^</a:t>
            </a:r>
            <a:r>
              <a:rPr lang="fr-FR" dirty="0" err="1"/>
              <a:t>vdd</a:t>
            </a:r>
            <a:r>
              <a:rPr lang="fr-FR" dirty="0"/>
              <a:t>"))</a:t>
            </a:r>
          </a:p>
          <a:p>
            <a:pPr lvl="2"/>
            <a:r>
              <a:rPr lang="fr-FR" dirty="0" err="1"/>
              <a:t>ciRegisterNet</a:t>
            </a:r>
            <a:r>
              <a:rPr lang="fr-FR" dirty="0"/>
              <a:t>("</a:t>
            </a:r>
            <a:r>
              <a:rPr lang="fr-FR" dirty="0" err="1"/>
              <a:t>ground</a:t>
            </a:r>
            <a:r>
              <a:rPr lang="fr-FR" dirty="0"/>
              <a:t>" '("</a:t>
            </a:r>
            <a:r>
              <a:rPr lang="fr-FR" dirty="0" err="1"/>
              <a:t>gnd</a:t>
            </a:r>
            <a:r>
              <a:rPr lang="fr-FR" dirty="0"/>
              <a:t>" "</a:t>
            </a:r>
            <a:r>
              <a:rPr lang="fr-FR" dirty="0" err="1"/>
              <a:t>gnd</a:t>
            </a:r>
            <a:r>
              <a:rPr lang="fr-FR" dirty="0"/>
              <a:t>!") ?</a:t>
            </a:r>
            <a:r>
              <a:rPr lang="fr-FR" dirty="0" err="1"/>
              <a:t>regexNetNames</a:t>
            </a:r>
            <a:r>
              <a:rPr lang="fr-FR" dirty="0"/>
              <a:t> '("^</a:t>
            </a:r>
            <a:r>
              <a:rPr lang="fr-FR" dirty="0" err="1"/>
              <a:t>gnd</a:t>
            </a:r>
            <a:r>
              <a:rPr lang="fr-FR" dirty="0" smtClean="0"/>
              <a:t>"))</a:t>
            </a:r>
          </a:p>
          <a:p>
            <a:pPr lvl="2"/>
            <a:r>
              <a:rPr lang="sv-SE" dirty="0"/>
              <a:t>ciRegisterNet("analog" '("</a:t>
            </a:r>
            <a:r>
              <a:rPr lang="sv-SE" dirty="0" smtClean="0"/>
              <a:t>analog") </a:t>
            </a:r>
            <a:r>
              <a:rPr lang="sv-SE" dirty="0"/>
              <a:t>?regexNetNames '("^ana</a:t>
            </a:r>
            <a:r>
              <a:rPr lang="sv-SE" dirty="0" smtClean="0"/>
              <a:t>_"))</a:t>
            </a:r>
          </a:p>
          <a:p>
            <a:pPr lvl="2"/>
            <a:r>
              <a:rPr lang="sv-SE" dirty="0"/>
              <a:t>ciRegisterNet</a:t>
            </a:r>
            <a:r>
              <a:rPr lang="sv-SE" dirty="0" smtClean="0"/>
              <a:t>("clock" '("clk") </a:t>
            </a:r>
            <a:r>
              <a:rPr lang="sv-SE" dirty="0"/>
              <a:t>?regexNetNames </a:t>
            </a:r>
            <a:r>
              <a:rPr lang="sv-SE" dirty="0" smtClean="0"/>
              <a:t>'("^clk_"))</a:t>
            </a:r>
            <a:endParaRPr lang="fr-FR" dirty="0" smtClean="0"/>
          </a:p>
          <a:p>
            <a:pPr lvl="1"/>
            <a:r>
              <a:rPr lang="fr-FR" dirty="0" smtClean="0"/>
              <a:t>Pour vérifier :</a:t>
            </a:r>
          </a:p>
          <a:p>
            <a:pPr lvl="2"/>
            <a:r>
              <a:rPr lang="fr-FR" dirty="0" err="1" smtClean="0"/>
              <a:t>ciGetNetNames</a:t>
            </a:r>
            <a:r>
              <a:rPr lang="fr-FR" dirty="0"/>
              <a:t>("</a:t>
            </a:r>
            <a:r>
              <a:rPr lang="fr-FR" dirty="0" err="1"/>
              <a:t>supply</a:t>
            </a:r>
            <a:r>
              <a:rPr lang="fr-FR" dirty="0" smtClean="0"/>
              <a:t>")</a:t>
            </a:r>
          </a:p>
          <a:p>
            <a:pPr lvl="2"/>
            <a:r>
              <a:rPr lang="fr-FR" dirty="0" err="1"/>
              <a:t>ciGetNetNames</a:t>
            </a:r>
            <a:r>
              <a:rPr lang="fr-FR" dirty="0" smtClean="0"/>
              <a:t>("power")</a:t>
            </a:r>
            <a:endParaRPr lang="fr-FR" dirty="0"/>
          </a:p>
          <a:p>
            <a:pPr lvl="2"/>
            <a:r>
              <a:rPr lang="fr-FR" dirty="0" err="1"/>
              <a:t>ciGetNetNames</a:t>
            </a:r>
            <a:r>
              <a:rPr lang="fr-FR" dirty="0"/>
              <a:t>("</a:t>
            </a:r>
            <a:r>
              <a:rPr lang="fr-FR" dirty="0" err="1"/>
              <a:t>ground</a:t>
            </a:r>
            <a:r>
              <a:rPr lang="fr-FR" dirty="0" smtClean="0"/>
              <a:t>")</a:t>
            </a:r>
          </a:p>
          <a:p>
            <a:pPr lvl="2"/>
            <a:r>
              <a:rPr lang="fr-FR" dirty="0" err="1"/>
              <a:t>ciGetNetNames</a:t>
            </a:r>
            <a:r>
              <a:rPr lang="fr-FR" dirty="0" smtClean="0"/>
              <a:t>("</a:t>
            </a:r>
            <a:r>
              <a:rPr lang="fr-FR" dirty="0" err="1" smtClean="0"/>
              <a:t>clock</a:t>
            </a:r>
            <a:r>
              <a:rPr lang="fr-FR" dirty="0" smtClean="0"/>
              <a:t>")</a:t>
            </a:r>
          </a:p>
          <a:p>
            <a:pPr lvl="1"/>
            <a:r>
              <a:rPr lang="fr-FR" dirty="0" smtClean="0"/>
              <a:t>Pour appliquer après un </a:t>
            </a:r>
            <a:r>
              <a:rPr lang="fr-FR" dirty="0" err="1" smtClean="0"/>
              <a:t>Check&amp;Save</a:t>
            </a:r>
            <a:r>
              <a:rPr lang="fr-FR" dirty="0" smtClean="0"/>
              <a:t> :</a:t>
            </a:r>
          </a:p>
          <a:p>
            <a:pPr lvl="2"/>
            <a:r>
              <a:rPr lang="fr-FR" dirty="0" err="1"/>
              <a:t>envSetVal</a:t>
            </a:r>
            <a:r>
              <a:rPr lang="fr-FR" dirty="0"/>
              <a:t>("</a:t>
            </a:r>
            <a:r>
              <a:rPr lang="fr-FR" dirty="0" err="1"/>
              <a:t>schematic</a:t>
            </a:r>
            <a:r>
              <a:rPr lang="fr-FR" dirty="0"/>
              <a:t>" "</a:t>
            </a:r>
            <a:r>
              <a:rPr lang="fr-FR" dirty="0" err="1"/>
              <a:t>postProcNetSigTypes</a:t>
            </a:r>
            <a:r>
              <a:rPr lang="fr-FR" dirty="0"/>
              <a:t>" '</a:t>
            </a:r>
            <a:r>
              <a:rPr lang="fr-FR" dirty="0" err="1"/>
              <a:t>boolean</a:t>
            </a:r>
            <a:r>
              <a:rPr lang="fr-FR" dirty="0"/>
              <a:t> t</a:t>
            </a:r>
            <a:r>
              <a:rPr lang="fr-FR" dirty="0" smtClean="0"/>
              <a:t>)</a:t>
            </a:r>
          </a:p>
          <a:p>
            <a:pPr lvl="1"/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18-21/05/2015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056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Virtuoso</a:t>
            </a:r>
            <a:r>
              <a:rPr lang="fr-FR" dirty="0" smtClean="0"/>
              <a:t> </a:t>
            </a:r>
            <a:r>
              <a:rPr lang="fr-FR" dirty="0"/>
              <a:t>: Alimentations </a:t>
            </a:r>
            <a:r>
              <a:rPr lang="fr-FR" dirty="0" smtClean="0"/>
              <a:t>3/3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Pour définir les rails d’alimentations (</a:t>
            </a:r>
            <a:r>
              <a:rPr lang="fr-FR" dirty="0" err="1" smtClean="0"/>
              <a:t>stripe</a:t>
            </a:r>
            <a:r>
              <a:rPr lang="fr-FR" dirty="0" smtClean="0"/>
              <a:t> sous </a:t>
            </a:r>
            <a:r>
              <a:rPr lang="fr-FR" dirty="0" err="1" smtClean="0"/>
              <a:t>Encounter</a:t>
            </a:r>
            <a:r>
              <a:rPr lang="fr-FR" dirty="0" smtClean="0"/>
              <a:t>)</a:t>
            </a:r>
          </a:p>
          <a:p>
            <a:pPr lvl="1"/>
            <a:r>
              <a:rPr lang="fr-FR" dirty="0" smtClean="0"/>
              <a:t>RMB sur le </a:t>
            </a:r>
            <a:r>
              <a:rPr lang="fr-FR" dirty="0" err="1" smtClean="0"/>
              <a:t>wire</a:t>
            </a:r>
            <a:r>
              <a:rPr lang="fr-FR" dirty="0" smtClean="0"/>
              <a:t>/</a:t>
            </a:r>
            <a:r>
              <a:rPr lang="fr-FR" dirty="0" err="1" smtClean="0"/>
              <a:t>pathSeg</a:t>
            </a:r>
            <a:r>
              <a:rPr lang="fr-FR" dirty="0" smtClean="0"/>
              <a:t> et Compose </a:t>
            </a:r>
            <a:r>
              <a:rPr lang="fr-FR" dirty="0" err="1" smtClean="0"/>
              <a:t>Trunk</a:t>
            </a:r>
            <a:endParaRPr lang="fr-FR" dirty="0" smtClean="0"/>
          </a:p>
          <a:p>
            <a:pPr lvl="2"/>
            <a:r>
              <a:rPr lang="fr-FR" dirty="0" smtClean="0"/>
              <a:t>La propriété </a:t>
            </a:r>
            <a:r>
              <a:rPr lang="fr-FR" dirty="0" err="1" smtClean="0"/>
              <a:t>Topology</a:t>
            </a:r>
            <a:r>
              <a:rPr lang="fr-FR" dirty="0" smtClean="0"/>
              <a:t> change à STRIPE</a:t>
            </a:r>
          </a:p>
          <a:p>
            <a:pPr lvl="1"/>
            <a:r>
              <a:rPr lang="fr-FR" dirty="0" smtClean="0"/>
              <a:t>Possibilité d’utiliser le routage spécifique Pin to </a:t>
            </a:r>
            <a:r>
              <a:rPr lang="fr-FR" dirty="0" err="1" smtClean="0"/>
              <a:t>Trunk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avec VSR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35</a:t>
            </a:fld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14" t="51122" r="31898" b="7961"/>
          <a:stretch/>
        </p:blipFill>
        <p:spPr bwMode="auto">
          <a:xfrm>
            <a:off x="6775075" y="1772816"/>
            <a:ext cx="2261421" cy="3338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206992"/>
            <a:ext cx="2194300" cy="288769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894" y="3206992"/>
            <a:ext cx="2194300" cy="288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92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Virtuoso</a:t>
            </a:r>
            <a:r>
              <a:rPr lang="fr-FR" dirty="0" smtClean="0"/>
              <a:t> </a:t>
            </a:r>
            <a:r>
              <a:rPr lang="fr-FR" dirty="0"/>
              <a:t>: </a:t>
            </a:r>
            <a:r>
              <a:rPr lang="fr-FR" dirty="0" smtClean="0"/>
              <a:t>CPH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Conseil : comme il est d’usage sous </a:t>
            </a:r>
            <a:r>
              <a:rPr lang="fr-FR" dirty="0" err="1" smtClean="0"/>
              <a:t>Encounter</a:t>
            </a:r>
            <a:r>
              <a:rPr lang="fr-FR" dirty="0" smtClean="0"/>
              <a:t>, il est souhaitable de sauvegarder chaque étape de </a:t>
            </a:r>
            <a:r>
              <a:rPr lang="fr-FR" dirty="0" err="1" smtClean="0"/>
              <a:t>layout</a:t>
            </a:r>
            <a:r>
              <a:rPr lang="fr-FR" dirty="0" smtClean="0"/>
              <a:t> dans un nom spécifique</a:t>
            </a:r>
          </a:p>
          <a:p>
            <a:pPr lvl="1"/>
            <a:r>
              <a:rPr lang="fr-FR" dirty="0" smtClean="0"/>
              <a:t>Utile pour repartir d’un certain point</a:t>
            </a:r>
          </a:p>
          <a:p>
            <a:pPr lvl="1"/>
            <a:r>
              <a:rPr lang="fr-FR" dirty="0" smtClean="0"/>
              <a:t>Exemples : </a:t>
            </a:r>
            <a:r>
              <a:rPr lang="fr-FR" dirty="0" err="1" smtClean="0"/>
              <a:t>layout_fp</a:t>
            </a:r>
            <a:r>
              <a:rPr lang="fr-FR" dirty="0" smtClean="0"/>
              <a:t> (après </a:t>
            </a:r>
            <a:r>
              <a:rPr lang="fr-FR" dirty="0" err="1" smtClean="0"/>
              <a:t>floorplan</a:t>
            </a:r>
            <a:r>
              <a:rPr lang="fr-FR" dirty="0" smtClean="0"/>
              <a:t>), </a:t>
            </a:r>
            <a:r>
              <a:rPr lang="fr-FR" dirty="0" err="1" smtClean="0"/>
              <a:t>layout_placed</a:t>
            </a:r>
            <a:r>
              <a:rPr lang="fr-FR" dirty="0" smtClean="0"/>
              <a:t> (après placement), </a:t>
            </a:r>
            <a:r>
              <a:rPr lang="fr-FR" dirty="0" err="1" smtClean="0"/>
              <a:t>layout_routed</a:t>
            </a:r>
            <a:r>
              <a:rPr lang="fr-FR" dirty="0" smtClean="0"/>
              <a:t> (après routage) et </a:t>
            </a:r>
            <a:r>
              <a:rPr lang="fr-FR" dirty="0" err="1" smtClean="0"/>
              <a:t>layout</a:t>
            </a:r>
            <a:r>
              <a:rPr lang="fr-FR" dirty="0" smtClean="0"/>
              <a:t> (vue finale)</a:t>
            </a:r>
          </a:p>
          <a:p>
            <a:pPr lvl="1"/>
            <a:r>
              <a:rPr lang="fr-FR" dirty="0" smtClean="0"/>
              <a:t>Basculement entre les vues via le CPH</a:t>
            </a:r>
          </a:p>
          <a:p>
            <a:pPr lvl="2"/>
            <a:r>
              <a:rPr lang="fr-FR" dirty="0" err="1" smtClean="0"/>
              <a:t>Launch</a:t>
            </a:r>
            <a:r>
              <a:rPr lang="fr-FR" dirty="0" smtClean="0"/>
              <a:t>-&gt;Configure Physical </a:t>
            </a:r>
            <a:r>
              <a:rPr lang="fr-FR" dirty="0" err="1" smtClean="0"/>
              <a:t>Hierarchy</a:t>
            </a:r>
            <a:r>
              <a:rPr lang="fr-FR" dirty="0"/>
              <a:t> </a:t>
            </a:r>
            <a:r>
              <a:rPr lang="fr-FR" dirty="0" smtClean="0"/>
              <a:t>…</a:t>
            </a:r>
          </a:p>
          <a:p>
            <a:pPr lvl="2"/>
            <a:r>
              <a:rPr lang="fr-FR" dirty="0" smtClean="0"/>
              <a:t>CPH en </a:t>
            </a:r>
            <a:r>
              <a:rPr lang="fr-FR" dirty="0"/>
              <a:t>configuration </a:t>
            </a:r>
            <a:r>
              <a:rPr lang="fr-FR" dirty="0" err="1" smtClean="0"/>
              <a:t>Hierarchy</a:t>
            </a:r>
            <a:r>
              <a:rPr lang="fr-FR" dirty="0" smtClean="0"/>
              <a:t> Configuration</a:t>
            </a:r>
          </a:p>
          <a:p>
            <a:pPr lvl="2"/>
            <a:r>
              <a:rPr lang="fr-FR" dirty="0" smtClean="0"/>
              <a:t>Effectif après un Update Components and Nets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36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340768"/>
            <a:ext cx="4882092" cy="486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738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Encounter</a:t>
            </a:r>
            <a:r>
              <a:rPr lang="fr-FR" dirty="0" smtClean="0"/>
              <a:t> : Ouvrir un </a:t>
            </a:r>
            <a:r>
              <a:rPr lang="fr-FR" dirty="0" err="1" smtClean="0"/>
              <a:t>layout</a:t>
            </a:r>
            <a:r>
              <a:rPr lang="fr-FR" dirty="0" smtClean="0"/>
              <a:t> de </a:t>
            </a:r>
            <a:r>
              <a:rPr lang="fr-FR" dirty="0" err="1" smtClean="0"/>
              <a:t>Virtuoso</a:t>
            </a:r>
            <a:r>
              <a:rPr lang="fr-FR" dirty="0" smtClean="0"/>
              <a:t> 1/2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1268760"/>
            <a:ext cx="3672408" cy="4857403"/>
          </a:xfrm>
        </p:spPr>
        <p:txBody>
          <a:bodyPr/>
          <a:lstStyle/>
          <a:p>
            <a:r>
              <a:rPr lang="fr-FR" dirty="0" smtClean="0"/>
              <a:t>File-&gt;Import Design…</a:t>
            </a:r>
          </a:p>
          <a:p>
            <a:pPr lvl="1"/>
            <a:r>
              <a:rPr lang="fr-FR" dirty="0" err="1" smtClean="0"/>
              <a:t>Netlist</a:t>
            </a:r>
            <a:r>
              <a:rPr lang="fr-FR" dirty="0" smtClean="0"/>
              <a:t> : </a:t>
            </a:r>
            <a:r>
              <a:rPr lang="fr-FR" dirty="0" err="1" smtClean="0"/>
              <a:t>layout</a:t>
            </a:r>
            <a:endParaRPr lang="fr-FR" dirty="0" smtClean="0"/>
          </a:p>
          <a:p>
            <a:pPr lvl="1"/>
            <a:r>
              <a:rPr lang="fr-FR" dirty="0" smtClean="0"/>
              <a:t>Techno Lib : première bibliothèque définie</a:t>
            </a:r>
          </a:p>
          <a:p>
            <a:pPr lvl="1"/>
            <a:r>
              <a:rPr lang="fr-FR" dirty="0" smtClean="0"/>
              <a:t>Physical Lib : bibliothèque des cellules standards</a:t>
            </a:r>
          </a:p>
          <a:p>
            <a:pPr lvl="1"/>
            <a:r>
              <a:rPr lang="fr-FR" dirty="0" smtClean="0"/>
              <a:t>Abstract :  abstract </a:t>
            </a:r>
            <a:r>
              <a:rPr lang="fr-FR" dirty="0" err="1" smtClean="0"/>
              <a:t>layout</a:t>
            </a:r>
            <a:r>
              <a:rPr lang="fr-FR" dirty="0" smtClean="0"/>
              <a:t> pour utiliser la génération automatique d’abstract</a:t>
            </a:r>
          </a:p>
          <a:p>
            <a:pPr lvl="1"/>
            <a:r>
              <a:rPr lang="fr-FR" dirty="0" smtClean="0"/>
              <a:t>MMMC : un fichier par défaut peut-être utile pour avoir accès à certaines options d’</a:t>
            </a:r>
            <a:r>
              <a:rPr lang="fr-FR" dirty="0" err="1" smtClean="0"/>
              <a:t>Encounter</a:t>
            </a:r>
            <a:endParaRPr lang="fr-FR" dirty="0" smtClean="0"/>
          </a:p>
          <a:p>
            <a:pPr lvl="1"/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37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412776"/>
            <a:ext cx="5068518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22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Encounter</a:t>
            </a:r>
            <a:r>
              <a:rPr lang="fr-FR" dirty="0" smtClean="0"/>
              <a:t> : Ouvrir un </a:t>
            </a:r>
            <a:r>
              <a:rPr lang="fr-FR" dirty="0" err="1" smtClean="0"/>
              <a:t>layout</a:t>
            </a:r>
            <a:r>
              <a:rPr lang="fr-FR" dirty="0" smtClean="0"/>
              <a:t> de </a:t>
            </a:r>
            <a:r>
              <a:rPr lang="fr-FR" dirty="0" err="1" smtClean="0"/>
              <a:t>Virtuoso</a:t>
            </a:r>
            <a:r>
              <a:rPr lang="fr-FR" dirty="0" smtClean="0"/>
              <a:t> 2/2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1268760"/>
            <a:ext cx="3590791" cy="4857403"/>
          </a:xfrm>
        </p:spPr>
        <p:txBody>
          <a:bodyPr>
            <a:normAutofit lnSpcReduction="10000"/>
          </a:bodyPr>
          <a:lstStyle/>
          <a:p>
            <a:r>
              <a:rPr lang="fr-FR" dirty="0" smtClean="0"/>
              <a:t>MMMC browser :</a:t>
            </a:r>
          </a:p>
          <a:p>
            <a:pPr lvl="1"/>
            <a:r>
              <a:rPr lang="fr-FR" dirty="0" smtClean="0"/>
              <a:t>Multi Mode Multi Corner</a:t>
            </a:r>
          </a:p>
          <a:p>
            <a:pPr lvl="1"/>
            <a:r>
              <a:rPr lang="fr-FR" dirty="0" smtClean="0"/>
              <a:t>Nécessaire pour tout ce qui est timing</a:t>
            </a:r>
          </a:p>
          <a:p>
            <a:pPr lvl="1"/>
            <a:r>
              <a:rPr lang="fr-FR" dirty="0" smtClean="0"/>
              <a:t>Delay Corners :</a:t>
            </a:r>
          </a:p>
          <a:p>
            <a:pPr lvl="2"/>
            <a:r>
              <a:rPr lang="fr-FR" dirty="0" smtClean="0"/>
              <a:t>Library Sets : Liberty file pour timing / signal </a:t>
            </a:r>
            <a:r>
              <a:rPr lang="fr-FR" dirty="0" err="1" smtClean="0"/>
              <a:t>integrity</a:t>
            </a:r>
            <a:r>
              <a:rPr lang="fr-FR" dirty="0" smtClean="0"/>
              <a:t> </a:t>
            </a:r>
            <a:r>
              <a:rPr lang="fr-FR" dirty="0" err="1" smtClean="0"/>
              <a:t>cdB</a:t>
            </a:r>
            <a:endParaRPr lang="fr-FR" dirty="0" smtClean="0"/>
          </a:p>
          <a:p>
            <a:pPr lvl="2"/>
            <a:r>
              <a:rPr lang="fr-FR" dirty="0" smtClean="0"/>
              <a:t>RC Corners : cap table / </a:t>
            </a:r>
            <a:r>
              <a:rPr lang="fr-FR" dirty="0" err="1" smtClean="0"/>
              <a:t>qrcTechfile</a:t>
            </a:r>
            <a:endParaRPr lang="fr-FR" dirty="0" smtClean="0"/>
          </a:p>
          <a:p>
            <a:pPr lvl="2"/>
            <a:r>
              <a:rPr lang="fr-FR" dirty="0" smtClean="0"/>
              <a:t>OP </a:t>
            </a:r>
            <a:r>
              <a:rPr lang="fr-FR" dirty="0" err="1" smtClean="0"/>
              <a:t>Conds</a:t>
            </a:r>
            <a:r>
              <a:rPr lang="fr-FR" dirty="0" smtClean="0"/>
              <a:t> :  conditions virtuelles pour le timing</a:t>
            </a:r>
          </a:p>
          <a:p>
            <a:pPr lvl="1"/>
            <a:r>
              <a:rPr lang="fr-FR" dirty="0" err="1" smtClean="0"/>
              <a:t>Constraint</a:t>
            </a:r>
            <a:r>
              <a:rPr lang="fr-FR" dirty="0" smtClean="0"/>
              <a:t> Modes</a:t>
            </a:r>
          </a:p>
          <a:p>
            <a:pPr lvl="2"/>
            <a:r>
              <a:rPr lang="fr-FR" dirty="0" err="1" smtClean="0"/>
              <a:t>Sdc</a:t>
            </a:r>
            <a:r>
              <a:rPr lang="fr-FR" dirty="0" smtClean="0"/>
              <a:t> Files : fichier de contraintes nécessaire mais peut être vide</a:t>
            </a:r>
          </a:p>
          <a:p>
            <a:pPr lvl="1"/>
            <a:endParaRPr lang="fr-FR" dirty="0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38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311" y="1340768"/>
            <a:ext cx="5194185" cy="501317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85"/>
          <a:stretch/>
        </p:blipFill>
        <p:spPr>
          <a:xfrm>
            <a:off x="3851920" y="3140968"/>
            <a:ext cx="2647323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534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Encounter</a:t>
            </a:r>
            <a:r>
              <a:rPr lang="fr-FR" dirty="0" smtClean="0"/>
              <a:t> : Mettre à plat un </a:t>
            </a:r>
            <a:r>
              <a:rPr lang="fr-FR" dirty="0" err="1" smtClean="0"/>
              <a:t>layout</a:t>
            </a:r>
            <a:r>
              <a:rPr lang="fr-FR" dirty="0" smtClean="0"/>
              <a:t> 1/4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Encounter</a:t>
            </a:r>
            <a:r>
              <a:rPr lang="fr-FR" dirty="0" smtClean="0"/>
              <a:t> charge uniquement le premier niveau hiérarchique</a:t>
            </a:r>
          </a:p>
          <a:p>
            <a:r>
              <a:rPr lang="fr-FR" dirty="0" smtClean="0"/>
              <a:t>Les cellules standards sont les nœuds finaux</a:t>
            </a:r>
          </a:p>
          <a:p>
            <a:r>
              <a:rPr lang="fr-FR" dirty="0" smtClean="0"/>
              <a:t>Les autres instances sont soit des:</a:t>
            </a:r>
          </a:p>
          <a:p>
            <a:pPr lvl="1"/>
            <a:r>
              <a:rPr lang="fr-FR" dirty="0" smtClean="0"/>
              <a:t>Block</a:t>
            </a:r>
          </a:p>
          <a:p>
            <a:pPr lvl="2"/>
            <a:r>
              <a:rPr lang="fr-FR" dirty="0" smtClean="0"/>
              <a:t>Permet de mettre la hiérarchie à plat avec un </a:t>
            </a:r>
            <a:r>
              <a:rPr lang="fr-FR" dirty="0" err="1" smtClean="0"/>
              <a:t>assembleDesign</a:t>
            </a:r>
            <a:endParaRPr lang="fr-FR" dirty="0" smtClean="0"/>
          </a:p>
          <a:p>
            <a:pPr lvl="1"/>
            <a:r>
              <a:rPr lang="fr-FR" dirty="0" err="1" smtClean="0"/>
              <a:t>blockBlackBox</a:t>
            </a:r>
            <a:r>
              <a:rPr lang="fr-FR" dirty="0" smtClean="0"/>
              <a:t> </a:t>
            </a:r>
          </a:p>
          <a:p>
            <a:pPr lvl="2"/>
            <a:r>
              <a:rPr lang="fr-FR" dirty="0" smtClean="0"/>
              <a:t>Ne permet pas de mettre la hiérarchie à plat</a:t>
            </a:r>
          </a:p>
          <a:p>
            <a:pPr lvl="2"/>
            <a:r>
              <a:rPr lang="fr-FR" dirty="0" smtClean="0"/>
              <a:t>Se défini via le CPH en configuration Soft Block</a:t>
            </a:r>
          </a:p>
          <a:p>
            <a:pPr lvl="3"/>
            <a:r>
              <a:rPr lang="fr-FR" dirty="0" smtClean="0"/>
              <a:t>RMB sur la cellule et Set Master </a:t>
            </a:r>
            <a:r>
              <a:rPr lang="fr-FR" dirty="0" err="1" smtClean="0"/>
              <a:t>Cell</a:t>
            </a:r>
            <a:r>
              <a:rPr lang="fr-FR" dirty="0" smtClean="0"/>
              <a:t> Type -&gt; Soft Block -&gt; </a:t>
            </a:r>
            <a:r>
              <a:rPr lang="fr-FR" dirty="0" err="1" smtClean="0"/>
              <a:t>blockBlackBox</a:t>
            </a:r>
            <a:endParaRPr lang="fr-FR" dirty="0" smtClean="0"/>
          </a:p>
          <a:p>
            <a:pPr lvl="2"/>
            <a:r>
              <a:rPr lang="fr-FR" dirty="0" smtClean="0"/>
              <a:t>Est nécessaire pour les </a:t>
            </a:r>
            <a:r>
              <a:rPr lang="fr-FR" dirty="0" err="1" smtClean="0"/>
              <a:t>What</a:t>
            </a:r>
            <a:r>
              <a:rPr lang="fr-FR" dirty="0" smtClean="0"/>
              <a:t>-If </a:t>
            </a:r>
            <a:r>
              <a:rPr lang="fr-FR" dirty="0" err="1" smtClean="0"/>
              <a:t>Analysis</a:t>
            </a:r>
            <a:endParaRPr lang="fr-FR" dirty="0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168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différents types de flots de conception 1/2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Design de plus en plus mixte</a:t>
            </a:r>
          </a:p>
          <a:p>
            <a:pPr lvl="1"/>
            <a:r>
              <a:rPr lang="fr-FR" dirty="0" smtClean="0"/>
              <a:t>Particularité à l’IN2P3 : circuit historiquement à dominante analogique</a:t>
            </a:r>
          </a:p>
          <a:p>
            <a:r>
              <a:rPr lang="fr-FR" dirty="0" smtClean="0"/>
              <a:t>Dépasser les flots de conception </a:t>
            </a:r>
            <a:r>
              <a:rPr lang="fr-FR" dirty="0" err="1" smtClean="0"/>
              <a:t>Analog</a:t>
            </a:r>
            <a:r>
              <a:rPr lang="fr-FR" dirty="0" smtClean="0"/>
              <a:t> on Top (</a:t>
            </a:r>
            <a:r>
              <a:rPr lang="fr-FR" dirty="0" err="1" smtClean="0"/>
              <a:t>AoT</a:t>
            </a:r>
            <a:r>
              <a:rPr lang="fr-FR" dirty="0" smtClean="0"/>
              <a:t>) et Digital on Top (</a:t>
            </a:r>
            <a:r>
              <a:rPr lang="fr-FR" dirty="0" err="1" smtClean="0"/>
              <a:t>DoT</a:t>
            </a:r>
            <a:r>
              <a:rPr lang="fr-FR" dirty="0" smtClean="0"/>
              <a:t>)</a:t>
            </a:r>
          </a:p>
          <a:p>
            <a:pPr lvl="1"/>
            <a:r>
              <a:rPr lang="fr-FR" dirty="0" smtClean="0"/>
              <a:t>Le designer s’adapte au flot le plus adéquat à son projet </a:t>
            </a:r>
          </a:p>
          <a:p>
            <a:r>
              <a:rPr lang="fr-FR" dirty="0" smtClean="0"/>
              <a:t>Les flots Mixed-Signal on Top (</a:t>
            </a:r>
            <a:r>
              <a:rPr lang="fr-FR" dirty="0" err="1" smtClean="0"/>
              <a:t>MSoT</a:t>
            </a:r>
            <a:r>
              <a:rPr lang="fr-FR" dirty="0" smtClean="0"/>
              <a:t>)</a:t>
            </a:r>
          </a:p>
          <a:p>
            <a:pPr lvl="1"/>
            <a:r>
              <a:rPr lang="fr-FR" dirty="0" smtClean="0"/>
              <a:t>Basculer des outils Analogiques aux outils Numériques pour prendre le plus adapté à une étape du projet</a:t>
            </a:r>
          </a:p>
          <a:p>
            <a:pPr lvl="1"/>
            <a:r>
              <a:rPr lang="fr-FR" dirty="0" smtClean="0"/>
              <a:t>Le designer choisit le flot le plus adapté à la situation</a:t>
            </a:r>
          </a:p>
          <a:p>
            <a:pPr lvl="1"/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930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Encounter</a:t>
            </a:r>
            <a:r>
              <a:rPr lang="fr-FR" dirty="0" smtClean="0"/>
              <a:t> : Mettre à plat un </a:t>
            </a:r>
            <a:r>
              <a:rPr lang="fr-FR" dirty="0" err="1" smtClean="0"/>
              <a:t>layout</a:t>
            </a:r>
            <a:r>
              <a:rPr lang="fr-FR" dirty="0" smtClean="0"/>
              <a:t> 2/4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40</a:t>
            </a:fld>
            <a:endParaRPr lang="fr-FR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284983"/>
            <a:ext cx="8244408" cy="2754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98480"/>
            <a:ext cx="4331686" cy="2959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Espace réservé du contenu 9"/>
          <p:cNvSpPr>
            <a:spLocks noGrp="1"/>
          </p:cNvSpPr>
          <p:nvPr>
            <p:ph idx="1"/>
          </p:nvPr>
        </p:nvSpPr>
        <p:spPr>
          <a:xfrm>
            <a:off x="4788024" y="1268761"/>
            <a:ext cx="4104456" cy="1872207"/>
          </a:xfrm>
        </p:spPr>
        <p:txBody>
          <a:bodyPr/>
          <a:lstStyle/>
          <a:p>
            <a:r>
              <a:rPr lang="fr-FR" dirty="0" smtClean="0"/>
              <a:t>Avant l’</a:t>
            </a:r>
            <a:r>
              <a:rPr lang="fr-FR" dirty="0" err="1" smtClean="0"/>
              <a:t>assembleDesign</a:t>
            </a:r>
            <a:r>
              <a:rPr lang="fr-FR" dirty="0" smtClean="0"/>
              <a:t> :</a:t>
            </a:r>
          </a:p>
          <a:p>
            <a:pPr lvl="1"/>
            <a:r>
              <a:rPr lang="fr-FR" dirty="0" smtClean="0"/>
              <a:t>En vert les </a:t>
            </a:r>
            <a:r>
              <a:rPr lang="fr-FR" dirty="0" err="1" smtClean="0"/>
              <a:t>blockBlackBox</a:t>
            </a:r>
            <a:endParaRPr lang="fr-FR" dirty="0" smtClean="0"/>
          </a:p>
          <a:p>
            <a:pPr lvl="1"/>
            <a:r>
              <a:rPr lang="fr-FR" dirty="0" smtClean="0"/>
              <a:t>En bleu les block</a:t>
            </a:r>
          </a:p>
        </p:txBody>
      </p:sp>
    </p:spTree>
    <p:extLst>
      <p:ext uri="{BB962C8B-B14F-4D97-AF65-F5344CB8AC3E}">
        <p14:creationId xmlns:p14="http://schemas.microsoft.com/office/powerpoint/2010/main" val="1203805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Encounter</a:t>
            </a:r>
            <a:r>
              <a:rPr lang="fr-FR" dirty="0" smtClean="0"/>
              <a:t> : Mettre à plat un </a:t>
            </a:r>
            <a:r>
              <a:rPr lang="fr-FR" dirty="0" err="1" smtClean="0"/>
              <a:t>layout</a:t>
            </a:r>
            <a:r>
              <a:rPr lang="fr-FR" dirty="0" smtClean="0"/>
              <a:t> 3/4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41</a:t>
            </a:fld>
            <a:endParaRPr lang="fr-FR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284984"/>
            <a:ext cx="8244408" cy="2754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55297"/>
            <a:ext cx="4331686" cy="2846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Espace réservé du contenu 9"/>
          <p:cNvSpPr>
            <a:spLocks noGrp="1"/>
          </p:cNvSpPr>
          <p:nvPr>
            <p:ph idx="1"/>
          </p:nvPr>
        </p:nvSpPr>
        <p:spPr>
          <a:xfrm>
            <a:off x="4788024" y="1268761"/>
            <a:ext cx="4104456" cy="1872207"/>
          </a:xfrm>
        </p:spPr>
        <p:txBody>
          <a:bodyPr/>
          <a:lstStyle/>
          <a:p>
            <a:r>
              <a:rPr lang="fr-FR" dirty="0" smtClean="0"/>
              <a:t>Après l’</a:t>
            </a:r>
            <a:r>
              <a:rPr lang="fr-FR" dirty="0" err="1" smtClean="0"/>
              <a:t>assembleDesign</a:t>
            </a:r>
            <a:r>
              <a:rPr lang="fr-FR" dirty="0" smtClean="0"/>
              <a:t> :</a:t>
            </a:r>
          </a:p>
          <a:p>
            <a:pPr lvl="1"/>
            <a:r>
              <a:rPr lang="fr-FR" dirty="0" smtClean="0"/>
              <a:t>En vert les </a:t>
            </a:r>
            <a:r>
              <a:rPr lang="fr-FR" dirty="0" err="1" smtClean="0"/>
              <a:t>blockBlackBox</a:t>
            </a:r>
            <a:endParaRPr lang="fr-FR" dirty="0" smtClean="0"/>
          </a:p>
          <a:p>
            <a:pPr lvl="1"/>
            <a:r>
              <a:rPr lang="fr-FR" dirty="0" smtClean="0"/>
              <a:t>En bleu les block</a:t>
            </a:r>
          </a:p>
          <a:p>
            <a:pPr lvl="1"/>
            <a:r>
              <a:rPr lang="fr-FR" dirty="0" smtClean="0"/>
              <a:t>En marron les instances hiérarchiques</a:t>
            </a:r>
          </a:p>
        </p:txBody>
      </p:sp>
    </p:spTree>
    <p:extLst>
      <p:ext uri="{BB962C8B-B14F-4D97-AF65-F5344CB8AC3E}">
        <p14:creationId xmlns:p14="http://schemas.microsoft.com/office/powerpoint/2010/main" val="36465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Encounter</a:t>
            </a:r>
            <a:r>
              <a:rPr lang="fr-FR" dirty="0" smtClean="0"/>
              <a:t> : Mettre à plat un </a:t>
            </a:r>
            <a:r>
              <a:rPr lang="fr-FR" dirty="0" err="1" smtClean="0"/>
              <a:t>layout</a:t>
            </a:r>
            <a:r>
              <a:rPr lang="fr-FR" dirty="0" smtClean="0"/>
              <a:t> 4/4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Remonter la hiérarchie via </a:t>
            </a:r>
            <a:r>
              <a:rPr lang="fr-FR" dirty="0" err="1" smtClean="0"/>
              <a:t>assembleDesign</a:t>
            </a:r>
            <a:endParaRPr lang="fr-FR" dirty="0" smtClean="0"/>
          </a:p>
          <a:p>
            <a:pPr lvl="1"/>
            <a:r>
              <a:rPr lang="fr-FR" dirty="0" err="1" smtClean="0"/>
              <a:t>assembleDesign</a:t>
            </a:r>
            <a:r>
              <a:rPr lang="fr-FR" dirty="0" smtClean="0"/>
              <a:t> -block {</a:t>
            </a:r>
            <a:r>
              <a:rPr lang="fr-FR" dirty="0" err="1" smtClean="0"/>
              <a:t>LibName</a:t>
            </a:r>
            <a:r>
              <a:rPr lang="fr-FR" dirty="0" smtClean="0"/>
              <a:t> </a:t>
            </a:r>
            <a:r>
              <a:rPr lang="fr-FR" dirty="0" err="1" smtClean="0"/>
              <a:t>CellName</a:t>
            </a:r>
            <a:r>
              <a:rPr lang="fr-FR" dirty="0" smtClean="0"/>
              <a:t> </a:t>
            </a:r>
            <a:r>
              <a:rPr lang="fr-FR" dirty="0" err="1" smtClean="0"/>
              <a:t>ViewName</a:t>
            </a:r>
            <a:r>
              <a:rPr lang="fr-FR" dirty="0" smtClean="0"/>
              <a:t>}</a:t>
            </a:r>
          </a:p>
          <a:p>
            <a:r>
              <a:rPr lang="fr-FR" dirty="0" smtClean="0"/>
              <a:t>Reconnecter les alimentations</a:t>
            </a:r>
          </a:p>
          <a:p>
            <a:pPr lvl="1"/>
            <a:r>
              <a:rPr lang="fr-FR" dirty="0" smtClean="0"/>
              <a:t>Normalement, non nécessaire si les alimentations ont été bien définies dans </a:t>
            </a:r>
            <a:r>
              <a:rPr lang="fr-FR" dirty="0" err="1" smtClean="0"/>
              <a:t>Virtuoso</a:t>
            </a:r>
            <a:r>
              <a:rPr lang="fr-FR" dirty="0" smtClean="0"/>
              <a:t>, mais attention après l’ECO</a:t>
            </a:r>
          </a:p>
          <a:p>
            <a:pPr lvl="1"/>
            <a:r>
              <a:rPr lang="fr-FR" dirty="0" err="1" smtClean="0"/>
              <a:t>globalNetConnect</a:t>
            </a:r>
            <a:r>
              <a:rPr lang="fr-FR" dirty="0" smtClean="0"/>
              <a:t> VDD! -type </a:t>
            </a:r>
            <a:r>
              <a:rPr lang="fr-FR" dirty="0" err="1" smtClean="0"/>
              <a:t>pgpin</a:t>
            </a:r>
            <a:r>
              <a:rPr lang="fr-FR" dirty="0" smtClean="0"/>
              <a:t> -pin VDD </a:t>
            </a:r>
            <a:r>
              <a:rPr lang="fr-FR" dirty="0"/>
              <a:t>-</a:t>
            </a:r>
            <a:r>
              <a:rPr lang="fr-FR" dirty="0" smtClean="0"/>
              <a:t>all -</a:t>
            </a:r>
            <a:r>
              <a:rPr lang="fr-FR" dirty="0" err="1"/>
              <a:t>n</a:t>
            </a:r>
            <a:r>
              <a:rPr lang="fr-FR" dirty="0" err="1" smtClean="0"/>
              <a:t>etlistOverride</a:t>
            </a:r>
            <a:endParaRPr lang="fr-FR" dirty="0" smtClean="0"/>
          </a:p>
          <a:p>
            <a:pPr lvl="1"/>
            <a:r>
              <a:rPr lang="fr-FR" dirty="0" err="1" smtClean="0"/>
              <a:t>globalNetConnect</a:t>
            </a:r>
            <a:r>
              <a:rPr lang="fr-FR" dirty="0" smtClean="0"/>
              <a:t> VSS! -type </a:t>
            </a:r>
            <a:r>
              <a:rPr lang="fr-FR" dirty="0" err="1" smtClean="0"/>
              <a:t>pgpin</a:t>
            </a:r>
            <a:r>
              <a:rPr lang="fr-FR" dirty="0" smtClean="0"/>
              <a:t> -pin VSS –all -</a:t>
            </a:r>
            <a:r>
              <a:rPr lang="fr-FR" dirty="0" err="1" smtClean="0"/>
              <a:t>netlistOverride</a:t>
            </a:r>
            <a:endParaRPr lang="fr-FR" dirty="0" smtClean="0"/>
          </a:p>
          <a:p>
            <a:pPr lvl="1"/>
            <a:r>
              <a:rPr lang="fr-FR" dirty="0" err="1" smtClean="0"/>
              <a:t>globalNetConnect</a:t>
            </a:r>
            <a:r>
              <a:rPr lang="fr-FR" dirty="0" smtClean="0"/>
              <a:t> VDD! -type </a:t>
            </a:r>
            <a:r>
              <a:rPr lang="fr-FR" dirty="0" err="1" smtClean="0"/>
              <a:t>tiehi</a:t>
            </a:r>
            <a:endParaRPr lang="fr-FR" dirty="0" smtClean="0"/>
          </a:p>
          <a:p>
            <a:pPr lvl="1"/>
            <a:r>
              <a:rPr lang="fr-FR" dirty="0" err="1" smtClean="0"/>
              <a:t>globalNetConnect</a:t>
            </a:r>
            <a:r>
              <a:rPr lang="fr-FR" dirty="0" smtClean="0"/>
              <a:t> VSS! -type </a:t>
            </a:r>
            <a:r>
              <a:rPr lang="fr-FR" dirty="0" err="1" smtClean="0"/>
              <a:t>tielo</a:t>
            </a:r>
            <a:endParaRPr lang="fr-FR" dirty="0" smtClean="0"/>
          </a:p>
          <a:p>
            <a:r>
              <a:rPr lang="fr-FR" dirty="0" smtClean="0"/>
              <a:t>Réappliquer ou effacer les connexions globales</a:t>
            </a:r>
          </a:p>
          <a:p>
            <a:pPr lvl="1"/>
            <a:r>
              <a:rPr lang="fr-FR" dirty="0" err="1" smtClean="0"/>
              <a:t>applyGlobalNets</a:t>
            </a:r>
            <a:endParaRPr lang="fr-FR" dirty="0" smtClean="0"/>
          </a:p>
          <a:p>
            <a:pPr lvl="1"/>
            <a:r>
              <a:rPr lang="fr-FR" dirty="0" err="1" smtClean="0"/>
              <a:t>clearGlobalNets</a:t>
            </a:r>
            <a:endParaRPr lang="fr-FR" dirty="0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229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Encounter</a:t>
            </a:r>
            <a:r>
              <a:rPr lang="fr-FR" dirty="0" smtClean="0"/>
              <a:t> : Sauvegarde de la </a:t>
            </a:r>
            <a:r>
              <a:rPr lang="fr-FR" dirty="0" err="1" smtClean="0"/>
              <a:t>netlist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Plusieurs types de </a:t>
            </a:r>
            <a:r>
              <a:rPr lang="fr-FR" dirty="0" err="1" smtClean="0"/>
              <a:t>netlist</a:t>
            </a:r>
            <a:r>
              <a:rPr lang="fr-FR" dirty="0" smtClean="0"/>
              <a:t> peuvent être nécessaire : pour la simulation, le LVS, avec les alimentations</a:t>
            </a:r>
            <a:endParaRPr lang="fr-FR" dirty="0"/>
          </a:p>
          <a:p>
            <a:r>
              <a:rPr lang="fr-FR" dirty="0" smtClean="0"/>
              <a:t>Physique </a:t>
            </a:r>
            <a:r>
              <a:rPr lang="fr-FR" dirty="0"/>
              <a:t>/ non </a:t>
            </a:r>
            <a:r>
              <a:rPr lang="fr-FR" dirty="0" smtClean="0"/>
              <a:t>physique</a:t>
            </a:r>
          </a:p>
          <a:p>
            <a:pPr lvl="1"/>
            <a:r>
              <a:rPr lang="fr-FR" dirty="0" smtClean="0"/>
              <a:t>Avec ou non les cellules de remplissage, …</a:t>
            </a:r>
          </a:p>
          <a:p>
            <a:r>
              <a:rPr lang="fr-FR" dirty="0" smtClean="0"/>
              <a:t>Commande utiliser chez nous</a:t>
            </a:r>
          </a:p>
          <a:p>
            <a:pPr lvl="1"/>
            <a:r>
              <a:rPr lang="fr-FR" dirty="0" err="1" smtClean="0"/>
              <a:t>saveNetlist</a:t>
            </a:r>
            <a:r>
              <a:rPr lang="fr-FR" dirty="0" smtClean="0"/>
              <a:t> </a:t>
            </a:r>
            <a:r>
              <a:rPr lang="fr-FR" dirty="0"/>
              <a:t>-</a:t>
            </a:r>
            <a:r>
              <a:rPr lang="fr-FR" dirty="0" err="1"/>
              <a:t>includePowerGround</a:t>
            </a:r>
            <a:r>
              <a:rPr lang="fr-FR" dirty="0"/>
              <a:t> </a:t>
            </a:r>
            <a:r>
              <a:rPr lang="fr-FR" dirty="0" smtClean="0"/>
              <a:t>–</a:t>
            </a:r>
            <a:r>
              <a:rPr lang="fr-FR" dirty="0" err="1" smtClean="0"/>
              <a:t>excludeLeafCell</a:t>
            </a:r>
            <a:r>
              <a:rPr lang="fr-FR" dirty="0"/>
              <a:t> -</a:t>
            </a:r>
            <a:r>
              <a:rPr lang="fr-FR" dirty="0" err="1"/>
              <a:t>excludeTopCellPGPort</a:t>
            </a:r>
            <a:r>
              <a:rPr lang="fr-FR" dirty="0"/>
              <a:t> {\VSS! \VDD!} </a:t>
            </a:r>
            <a:r>
              <a:rPr lang="fr-FR" dirty="0" err="1" smtClean="0"/>
              <a:t>top_cell.v</a:t>
            </a:r>
            <a:endParaRPr lang="fr-FR" dirty="0" smtClean="0"/>
          </a:p>
          <a:p>
            <a:pPr lvl="1"/>
            <a:r>
              <a:rPr lang="fr-FR" dirty="0" smtClean="0"/>
              <a:t>Inclus les alimentations sauf dans la cellule top, exclus la définition des standard </a:t>
            </a:r>
            <a:r>
              <a:rPr lang="fr-FR" dirty="0" err="1" smtClean="0"/>
              <a:t>cells</a:t>
            </a:r>
            <a:r>
              <a:rPr lang="fr-FR" dirty="0" smtClean="0"/>
              <a:t> et n’inclus pas les fillers</a:t>
            </a:r>
          </a:p>
          <a:p>
            <a:r>
              <a:rPr lang="fr-FR" dirty="0" smtClean="0"/>
              <a:t>Cette </a:t>
            </a:r>
            <a:r>
              <a:rPr lang="fr-FR" dirty="0" err="1" smtClean="0"/>
              <a:t>netlist</a:t>
            </a:r>
            <a:r>
              <a:rPr lang="fr-FR" dirty="0" smtClean="0"/>
              <a:t> et utiliser avec PVS pour le LVS et l’extraction et pour la simulation avec rétro-annotation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7120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Encounter</a:t>
            </a:r>
            <a:r>
              <a:rPr lang="fr-FR" dirty="0" smtClean="0"/>
              <a:t> : Sauvegarder et rouvrir le </a:t>
            </a:r>
            <a:r>
              <a:rPr lang="fr-FR" dirty="0" err="1" smtClean="0"/>
              <a:t>layout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Sauvegarder le </a:t>
            </a:r>
            <a:r>
              <a:rPr lang="fr-FR" dirty="0" err="1" smtClean="0"/>
              <a:t>layout</a:t>
            </a:r>
            <a:endParaRPr lang="fr-FR" dirty="0" smtClean="0"/>
          </a:p>
          <a:p>
            <a:pPr lvl="1"/>
            <a:r>
              <a:rPr lang="fr-FR" dirty="0" err="1" smtClean="0"/>
              <a:t>saveDesign</a:t>
            </a:r>
            <a:r>
              <a:rPr lang="fr-FR" dirty="0" smtClean="0"/>
              <a:t> </a:t>
            </a:r>
            <a:r>
              <a:rPr lang="fr-FR" dirty="0"/>
              <a:t>-</a:t>
            </a:r>
            <a:r>
              <a:rPr lang="fr-FR" dirty="0" err="1"/>
              <a:t>cellview</a:t>
            </a:r>
            <a:r>
              <a:rPr lang="fr-FR" dirty="0"/>
              <a:t> {</a:t>
            </a:r>
            <a:r>
              <a:rPr lang="fr-FR" dirty="0" err="1"/>
              <a:t>LibName</a:t>
            </a:r>
            <a:r>
              <a:rPr lang="fr-FR" dirty="0"/>
              <a:t> </a:t>
            </a:r>
            <a:r>
              <a:rPr lang="fr-FR" dirty="0" err="1"/>
              <a:t>CellName</a:t>
            </a:r>
            <a:r>
              <a:rPr lang="fr-FR" dirty="0"/>
              <a:t> </a:t>
            </a:r>
            <a:r>
              <a:rPr lang="fr-FR" dirty="0" err="1"/>
              <a:t>ViewName</a:t>
            </a:r>
            <a:r>
              <a:rPr lang="fr-FR" dirty="0" smtClean="0"/>
              <a:t>}</a:t>
            </a:r>
          </a:p>
          <a:p>
            <a:r>
              <a:rPr lang="fr-FR" dirty="0" smtClean="0"/>
              <a:t>Restaurer un </a:t>
            </a:r>
            <a:r>
              <a:rPr lang="fr-FR" dirty="0" err="1" smtClean="0"/>
              <a:t>layout</a:t>
            </a:r>
            <a:r>
              <a:rPr lang="fr-FR" dirty="0" smtClean="0"/>
              <a:t> déjà chargé une première fois par </a:t>
            </a:r>
            <a:r>
              <a:rPr lang="fr-FR" dirty="0" err="1" smtClean="0"/>
              <a:t>Encounter</a:t>
            </a:r>
            <a:endParaRPr lang="fr-FR" dirty="0" smtClean="0"/>
          </a:p>
          <a:p>
            <a:pPr lvl="1"/>
            <a:r>
              <a:rPr lang="fr-FR" dirty="0" err="1" smtClean="0"/>
              <a:t>restoreDesign</a:t>
            </a:r>
            <a:r>
              <a:rPr lang="fr-FR" dirty="0" smtClean="0"/>
              <a:t> </a:t>
            </a:r>
            <a:r>
              <a:rPr lang="fr-FR" dirty="0"/>
              <a:t>-</a:t>
            </a:r>
            <a:r>
              <a:rPr lang="fr-FR" dirty="0" err="1"/>
              <a:t>cellview</a:t>
            </a:r>
            <a:r>
              <a:rPr lang="fr-FR" dirty="0"/>
              <a:t> {</a:t>
            </a:r>
            <a:r>
              <a:rPr lang="fr-FR" dirty="0" err="1"/>
              <a:t>LibName</a:t>
            </a:r>
            <a:r>
              <a:rPr lang="fr-FR" dirty="0"/>
              <a:t> </a:t>
            </a:r>
            <a:r>
              <a:rPr lang="fr-FR" dirty="0" err="1"/>
              <a:t>CellName</a:t>
            </a:r>
            <a:r>
              <a:rPr lang="fr-FR" dirty="0"/>
              <a:t> </a:t>
            </a:r>
            <a:r>
              <a:rPr lang="fr-FR" dirty="0" err="1"/>
              <a:t>ViewName</a:t>
            </a:r>
            <a:r>
              <a:rPr lang="fr-FR" dirty="0" smtClean="0"/>
              <a:t>}</a:t>
            </a:r>
          </a:p>
          <a:p>
            <a:r>
              <a:rPr lang="fr-FR" dirty="0" smtClean="0"/>
              <a:t>A partir de là on peut utiliser cette vue </a:t>
            </a:r>
            <a:r>
              <a:rPr lang="fr-FR" dirty="0" err="1" smtClean="0"/>
              <a:t>layout</a:t>
            </a:r>
            <a:r>
              <a:rPr lang="fr-FR" dirty="0" smtClean="0"/>
              <a:t> avec Tempus, </a:t>
            </a:r>
            <a:r>
              <a:rPr lang="fr-FR" dirty="0" err="1" smtClean="0"/>
              <a:t>Voltus</a:t>
            </a:r>
            <a:r>
              <a:rPr lang="fr-FR" dirty="0" smtClean="0"/>
              <a:t>, </a:t>
            </a:r>
            <a:r>
              <a:rPr lang="fr-FR" dirty="0" err="1" smtClean="0"/>
              <a:t>Encounter</a:t>
            </a:r>
            <a:r>
              <a:rPr lang="fr-FR" dirty="0"/>
              <a:t> </a:t>
            </a:r>
            <a:r>
              <a:rPr lang="fr-FR" dirty="0" smtClean="0"/>
              <a:t>et </a:t>
            </a:r>
            <a:r>
              <a:rPr lang="fr-FR" dirty="0" err="1" smtClean="0"/>
              <a:t>Virtuoso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6813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Pour aller plus loin 1/2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Documentation :</a:t>
            </a:r>
          </a:p>
          <a:p>
            <a:pPr lvl="1"/>
            <a:r>
              <a:rPr lang="fr-FR" dirty="0" smtClean="0"/>
              <a:t>Mixed </a:t>
            </a:r>
            <a:r>
              <a:rPr lang="fr-FR" dirty="0"/>
              <a:t>Signal (MS) </a:t>
            </a:r>
            <a:r>
              <a:rPr lang="fr-FR" dirty="0" err="1"/>
              <a:t>Interoperability</a:t>
            </a:r>
            <a:r>
              <a:rPr lang="fr-FR" dirty="0"/>
              <a:t> Guide</a:t>
            </a:r>
            <a:endParaRPr lang="fr-FR" dirty="0" smtClean="0"/>
          </a:p>
          <a:p>
            <a:r>
              <a:rPr lang="fr-FR" dirty="0" err="1" smtClean="0"/>
              <a:t>Virtuoso</a:t>
            </a:r>
            <a:r>
              <a:rPr lang="fr-FR" dirty="0" smtClean="0"/>
              <a:t> :</a:t>
            </a:r>
          </a:p>
          <a:p>
            <a:pPr lvl="1"/>
            <a:r>
              <a:rPr lang="fr-FR" dirty="0" err="1" smtClean="0"/>
              <a:t>Floorplanning</a:t>
            </a:r>
            <a:endParaRPr lang="fr-FR" dirty="0" smtClean="0"/>
          </a:p>
          <a:p>
            <a:pPr lvl="1"/>
            <a:r>
              <a:rPr lang="fr-FR" dirty="0" smtClean="0"/>
              <a:t>Placement automatique (cellules numériques/analogiques)</a:t>
            </a:r>
          </a:p>
          <a:p>
            <a:pPr lvl="1"/>
            <a:r>
              <a:rPr lang="fr-FR" dirty="0" smtClean="0"/>
              <a:t>Routage automatique/semi-automatique (VSR &amp; </a:t>
            </a:r>
            <a:r>
              <a:rPr lang="fr-FR" dirty="0" err="1" smtClean="0"/>
              <a:t>Wire</a:t>
            </a:r>
            <a:r>
              <a:rPr lang="fr-FR" dirty="0" smtClean="0"/>
              <a:t> </a:t>
            </a:r>
            <a:r>
              <a:rPr lang="fr-FR" dirty="0" err="1" smtClean="0"/>
              <a:t>Assitant</a:t>
            </a:r>
            <a:r>
              <a:rPr lang="fr-FR" dirty="0" smtClean="0"/>
              <a:t>)</a:t>
            </a:r>
          </a:p>
          <a:p>
            <a:r>
              <a:rPr lang="fr-FR" dirty="0" err="1" smtClean="0"/>
              <a:t>Encounter</a:t>
            </a:r>
            <a:r>
              <a:rPr lang="fr-FR" dirty="0" smtClean="0"/>
              <a:t> :</a:t>
            </a:r>
          </a:p>
          <a:p>
            <a:pPr lvl="1"/>
            <a:r>
              <a:rPr lang="fr-FR" dirty="0" err="1" smtClean="0"/>
              <a:t>What</a:t>
            </a:r>
            <a:r>
              <a:rPr lang="fr-FR" dirty="0" smtClean="0"/>
              <a:t>-If </a:t>
            </a:r>
            <a:r>
              <a:rPr lang="fr-FR" dirty="0" err="1" smtClean="0"/>
              <a:t>Analysis</a:t>
            </a:r>
            <a:endParaRPr lang="fr-FR" dirty="0" smtClean="0"/>
          </a:p>
          <a:p>
            <a:pPr lvl="1"/>
            <a:r>
              <a:rPr lang="fr-FR" dirty="0" smtClean="0"/>
              <a:t>Routage analogique avec </a:t>
            </a:r>
            <a:r>
              <a:rPr lang="fr-FR" dirty="0" err="1" smtClean="0"/>
              <a:t>MSRoute</a:t>
            </a:r>
            <a:r>
              <a:rPr lang="fr-FR" dirty="0" smtClean="0"/>
              <a:t>/VSR</a:t>
            </a:r>
          </a:p>
          <a:p>
            <a:pPr lvl="1"/>
            <a:r>
              <a:rPr lang="fr-FR" dirty="0" smtClean="0"/>
              <a:t>Interopérabilité des contraintes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039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Pour aller plus loin 2/2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 err="1" smtClean="0"/>
              <a:t>Quantus</a:t>
            </a:r>
            <a:r>
              <a:rPr lang="fr-FR" dirty="0" smtClean="0"/>
              <a:t> :</a:t>
            </a:r>
          </a:p>
          <a:p>
            <a:pPr lvl="1"/>
            <a:r>
              <a:rPr lang="fr-FR" dirty="0" err="1" smtClean="0"/>
              <a:t>Techfile</a:t>
            </a:r>
            <a:r>
              <a:rPr lang="fr-FR" dirty="0" smtClean="0"/>
              <a:t> unifiée (</a:t>
            </a:r>
            <a:r>
              <a:rPr lang="fr-FR" dirty="0" err="1" smtClean="0"/>
              <a:t>Virtuoso</a:t>
            </a:r>
            <a:r>
              <a:rPr lang="fr-FR" dirty="0"/>
              <a:t>/</a:t>
            </a:r>
            <a:r>
              <a:rPr lang="fr-FR" dirty="0" err="1" smtClean="0"/>
              <a:t>Encounter</a:t>
            </a:r>
            <a:r>
              <a:rPr lang="fr-FR" dirty="0" smtClean="0"/>
              <a:t>)</a:t>
            </a:r>
          </a:p>
          <a:p>
            <a:pPr lvl="1"/>
            <a:r>
              <a:rPr lang="fr-FR" dirty="0" smtClean="0"/>
              <a:t>Génération de captable </a:t>
            </a:r>
          </a:p>
          <a:p>
            <a:r>
              <a:rPr lang="fr-FR" dirty="0" smtClean="0"/>
              <a:t>Alimentations :</a:t>
            </a:r>
          </a:p>
          <a:p>
            <a:pPr lvl="1"/>
            <a:r>
              <a:rPr lang="fr-FR" dirty="0" smtClean="0"/>
              <a:t>Si plusieurs </a:t>
            </a:r>
            <a:r>
              <a:rPr lang="fr-FR" dirty="0"/>
              <a:t>power </a:t>
            </a:r>
            <a:r>
              <a:rPr lang="fr-FR" dirty="0" err="1" smtClean="0"/>
              <a:t>domain</a:t>
            </a:r>
            <a:r>
              <a:rPr lang="fr-FR" dirty="0" smtClean="0"/>
              <a:t> avec tensions différentes, </a:t>
            </a:r>
            <a:r>
              <a:rPr lang="fr-FR" dirty="0" err="1" smtClean="0"/>
              <a:t>shutdown</a:t>
            </a:r>
            <a:r>
              <a:rPr lang="fr-FR" dirty="0" smtClean="0"/>
              <a:t> de certaine partie</a:t>
            </a:r>
            <a:endParaRPr lang="fr-FR" dirty="0"/>
          </a:p>
          <a:p>
            <a:pPr lvl="2"/>
            <a:r>
              <a:rPr lang="fr-FR" dirty="0"/>
              <a:t>Power </a:t>
            </a:r>
            <a:r>
              <a:rPr lang="fr-FR" dirty="0" err="1"/>
              <a:t>Intent</a:t>
            </a:r>
            <a:r>
              <a:rPr lang="fr-FR" dirty="0"/>
              <a:t> Extraction </a:t>
            </a:r>
            <a:r>
              <a:rPr lang="fr-FR" dirty="0" err="1"/>
              <a:t>Assitant</a:t>
            </a:r>
            <a:r>
              <a:rPr lang="fr-FR" dirty="0"/>
              <a:t> (PIEA) dans </a:t>
            </a:r>
            <a:r>
              <a:rPr lang="fr-FR" dirty="0" err="1"/>
              <a:t>Virtuoso</a:t>
            </a:r>
            <a:endParaRPr lang="fr-FR" dirty="0"/>
          </a:p>
          <a:p>
            <a:pPr lvl="2"/>
            <a:r>
              <a:rPr lang="fr-FR" dirty="0"/>
              <a:t>Common Power Format (CPF) standard pour échanger avec </a:t>
            </a:r>
            <a:r>
              <a:rPr lang="fr-FR" dirty="0" err="1" smtClean="0"/>
              <a:t>Encounter</a:t>
            </a:r>
            <a:endParaRPr lang="fr-FR" dirty="0" smtClean="0"/>
          </a:p>
          <a:p>
            <a:r>
              <a:rPr lang="fr-FR" dirty="0" smtClean="0"/>
              <a:t>Simulations :</a:t>
            </a:r>
          </a:p>
          <a:p>
            <a:pPr lvl="1"/>
            <a:r>
              <a:rPr lang="fr-FR" dirty="0" smtClean="0"/>
              <a:t>Nouveau </a:t>
            </a:r>
            <a:r>
              <a:rPr lang="fr-FR" dirty="0" err="1" smtClean="0"/>
              <a:t>netlister</a:t>
            </a:r>
            <a:r>
              <a:rPr lang="fr-FR" dirty="0" smtClean="0"/>
              <a:t> : AMS </a:t>
            </a:r>
            <a:r>
              <a:rPr lang="fr-FR" dirty="0" err="1" smtClean="0"/>
              <a:t>Unified</a:t>
            </a:r>
            <a:r>
              <a:rPr lang="fr-FR" dirty="0" smtClean="0"/>
              <a:t> </a:t>
            </a:r>
            <a:r>
              <a:rPr lang="fr-FR" dirty="0" err="1" smtClean="0"/>
              <a:t>Netlister</a:t>
            </a:r>
            <a:r>
              <a:rPr lang="fr-FR" dirty="0" smtClean="0"/>
              <a:t> (AMS UNL)</a:t>
            </a:r>
          </a:p>
          <a:p>
            <a:pPr lvl="1"/>
            <a:r>
              <a:rPr lang="fr-FR" dirty="0" smtClean="0"/>
              <a:t>Simulation de </a:t>
            </a:r>
            <a:r>
              <a:rPr lang="fr-FR" dirty="0" err="1" smtClean="0"/>
              <a:t>netlist</a:t>
            </a:r>
            <a:r>
              <a:rPr lang="fr-FR" dirty="0" smtClean="0"/>
              <a:t> </a:t>
            </a:r>
            <a:r>
              <a:rPr lang="fr-FR" dirty="0" err="1" smtClean="0"/>
              <a:t>verilog</a:t>
            </a:r>
            <a:r>
              <a:rPr lang="fr-FR" dirty="0" smtClean="0"/>
              <a:t> avec </a:t>
            </a:r>
            <a:r>
              <a:rPr lang="fr-FR" dirty="0" err="1" smtClean="0"/>
              <a:t>précompilation</a:t>
            </a:r>
            <a:endParaRPr lang="fr-FR" dirty="0" smtClean="0"/>
          </a:p>
          <a:p>
            <a:r>
              <a:rPr lang="fr-FR" dirty="0" err="1"/>
              <a:t>Virtuoso</a:t>
            </a:r>
            <a:r>
              <a:rPr lang="fr-FR" dirty="0"/>
              <a:t> Mixed-Signal </a:t>
            </a:r>
            <a:r>
              <a:rPr lang="fr-FR" dirty="0" smtClean="0"/>
              <a:t>Flow :</a:t>
            </a:r>
          </a:p>
          <a:p>
            <a:pPr lvl="1"/>
            <a:r>
              <a:rPr lang="fr-FR" dirty="0" smtClean="0"/>
              <a:t>Nouvel outil pour la gestion de </a:t>
            </a:r>
            <a:r>
              <a:rPr lang="fr-FR" dirty="0" err="1" smtClean="0"/>
              <a:t>netlist</a:t>
            </a:r>
            <a:r>
              <a:rPr lang="fr-FR" dirty="0" smtClean="0"/>
              <a:t> </a:t>
            </a:r>
            <a:r>
              <a:rPr lang="fr-FR" dirty="0" err="1" smtClean="0"/>
              <a:t>verilog</a:t>
            </a:r>
            <a:r>
              <a:rPr lang="fr-FR" dirty="0" smtClean="0"/>
              <a:t> sous </a:t>
            </a:r>
            <a:r>
              <a:rPr lang="fr-FR" dirty="0" err="1" smtClean="0"/>
              <a:t>Virtuoso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782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Tempus, </a:t>
            </a:r>
            <a:r>
              <a:rPr lang="fr-FR" dirty="0" err="1" smtClean="0"/>
              <a:t>voltus</a:t>
            </a:r>
            <a:r>
              <a:rPr lang="fr-FR" dirty="0" smtClean="0"/>
              <a:t> et </a:t>
            </a:r>
            <a:r>
              <a:rPr lang="fr-FR" dirty="0" err="1" smtClean="0"/>
              <a:t>liberate</a:t>
            </a:r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306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Introduction</a:t>
            </a:r>
            <a:endParaRPr lang="fr-FR" dirty="0"/>
          </a:p>
        </p:txBody>
      </p:sp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Tempus et </a:t>
            </a:r>
            <a:r>
              <a:rPr lang="fr-FR" dirty="0" err="1" smtClean="0"/>
              <a:t>Voltus</a:t>
            </a:r>
            <a:r>
              <a:rPr lang="fr-FR" dirty="0" smtClean="0"/>
              <a:t> sont des outils </a:t>
            </a:r>
            <a:r>
              <a:rPr lang="fr-FR" dirty="0" err="1" smtClean="0"/>
              <a:t>signoff</a:t>
            </a:r>
            <a:r>
              <a:rPr lang="fr-FR" dirty="0" smtClean="0"/>
              <a:t> de vérification des timings et d’analyse de puissance</a:t>
            </a:r>
          </a:p>
          <a:p>
            <a:r>
              <a:rPr lang="fr-FR" dirty="0" err="1" smtClean="0"/>
              <a:t>Liberate</a:t>
            </a:r>
            <a:r>
              <a:rPr lang="fr-FR" dirty="0" smtClean="0"/>
              <a:t> est un outil de caractérisation de cellules qui peuvent être ensuite utilisées dans Tempus et </a:t>
            </a:r>
            <a:r>
              <a:rPr lang="fr-FR" dirty="0" err="1" smtClean="0"/>
              <a:t>Voltus</a:t>
            </a:r>
            <a:r>
              <a:rPr lang="fr-FR" dirty="0" smtClean="0"/>
              <a:t>.</a:t>
            </a:r>
          </a:p>
          <a:p>
            <a:r>
              <a:rPr lang="fr-FR" dirty="0" smtClean="0"/>
              <a:t>Tempus et </a:t>
            </a:r>
            <a:r>
              <a:rPr lang="fr-FR" dirty="0" err="1" smtClean="0"/>
              <a:t>Voltus</a:t>
            </a:r>
            <a:r>
              <a:rPr lang="fr-FR" dirty="0" smtClean="0"/>
              <a:t> sont intégrés dans </a:t>
            </a:r>
            <a:r>
              <a:rPr lang="fr-FR" dirty="0" err="1" smtClean="0"/>
              <a:t>Encounter</a:t>
            </a:r>
            <a:r>
              <a:rPr lang="fr-FR" dirty="0" smtClean="0"/>
              <a:t>, mais peuvent être lancés en </a:t>
            </a:r>
            <a:r>
              <a:rPr lang="fr-FR" dirty="0" err="1" smtClean="0"/>
              <a:t>standalone</a:t>
            </a:r>
            <a:endParaRPr lang="fr-FR" dirty="0" smtClean="0"/>
          </a:p>
          <a:p>
            <a:r>
              <a:rPr lang="fr-FR" dirty="0" smtClean="0"/>
              <a:t>Le </a:t>
            </a:r>
            <a:r>
              <a:rPr lang="fr-FR" dirty="0" err="1" smtClean="0"/>
              <a:t>layout</a:t>
            </a:r>
            <a:r>
              <a:rPr lang="fr-FR" dirty="0" smtClean="0"/>
              <a:t> interopérable généré avec </a:t>
            </a:r>
            <a:r>
              <a:rPr lang="fr-FR" dirty="0" err="1" smtClean="0"/>
              <a:t>Encounter</a:t>
            </a:r>
            <a:r>
              <a:rPr lang="fr-FR" dirty="0" smtClean="0"/>
              <a:t> peut être lu directement par Tempus et </a:t>
            </a:r>
            <a:r>
              <a:rPr lang="fr-FR" dirty="0" err="1" smtClean="0"/>
              <a:t>Voltus</a:t>
            </a:r>
            <a:endParaRPr lang="fr-FR" dirty="0" smtClean="0"/>
          </a:p>
          <a:p>
            <a:r>
              <a:rPr lang="fr-FR" dirty="0" smtClean="0"/>
              <a:t>Tempus et </a:t>
            </a:r>
            <a:r>
              <a:rPr lang="fr-FR" dirty="0" err="1" smtClean="0"/>
              <a:t>Voltus</a:t>
            </a:r>
            <a:r>
              <a:rPr lang="fr-FR" dirty="0" smtClean="0"/>
              <a:t> utilise la même interface</a:t>
            </a:r>
          </a:p>
          <a:p>
            <a:pPr lvl="1"/>
            <a:r>
              <a:rPr lang="fr-FR" dirty="0" smtClean="0"/>
              <a:t>Avec Tempus on peut faire des analyses de puissance</a:t>
            </a:r>
          </a:p>
          <a:p>
            <a:pPr lvl="1"/>
            <a:r>
              <a:rPr lang="fr-FR" dirty="0" smtClean="0"/>
              <a:t>Avec </a:t>
            </a:r>
            <a:r>
              <a:rPr lang="fr-FR" dirty="0" err="1" smtClean="0"/>
              <a:t>Voltus</a:t>
            </a:r>
            <a:r>
              <a:rPr lang="fr-FR" dirty="0" smtClean="0"/>
              <a:t> on peut faire des analyses de timings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67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Tempus/</a:t>
            </a:r>
            <a:r>
              <a:rPr lang="fr-FR" dirty="0" err="1" smtClean="0"/>
              <a:t>Voltus</a:t>
            </a:r>
            <a:r>
              <a:rPr lang="fr-FR" dirty="0" smtClean="0"/>
              <a:t> : chargement d’un design 1/2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1268760"/>
            <a:ext cx="3024336" cy="4857403"/>
          </a:xfrm>
        </p:spPr>
        <p:txBody>
          <a:bodyPr>
            <a:normAutofit lnSpcReduction="10000"/>
          </a:bodyPr>
          <a:lstStyle/>
          <a:p>
            <a:r>
              <a:rPr lang="fr-FR" dirty="0" smtClean="0"/>
              <a:t>Onglet Setup :</a:t>
            </a:r>
          </a:p>
          <a:p>
            <a:pPr lvl="1"/>
            <a:r>
              <a:rPr lang="fr-FR" dirty="0" smtClean="0"/>
              <a:t>General : Fichier pour sauvegarder le setup</a:t>
            </a:r>
          </a:p>
          <a:p>
            <a:pPr lvl="1"/>
            <a:r>
              <a:rPr lang="fr-FR" dirty="0" smtClean="0"/>
              <a:t>Cocher la case </a:t>
            </a:r>
            <a:r>
              <a:rPr lang="fr-FR" dirty="0"/>
              <a:t>R</a:t>
            </a:r>
            <a:r>
              <a:rPr lang="fr-FR" dirty="0" smtClean="0"/>
              <a:t>ead Physical data pour charger le </a:t>
            </a:r>
            <a:r>
              <a:rPr lang="fr-FR" dirty="0" err="1" smtClean="0"/>
              <a:t>layout</a:t>
            </a:r>
            <a:endParaRPr lang="fr-FR" dirty="0" smtClean="0"/>
          </a:p>
          <a:p>
            <a:pPr lvl="1"/>
            <a:r>
              <a:rPr lang="fr-FR" dirty="0" smtClean="0"/>
              <a:t>Library : fichiers liberty pour le timing et </a:t>
            </a:r>
            <a:r>
              <a:rPr lang="fr-FR" dirty="0" err="1" smtClean="0"/>
              <a:t>cdB</a:t>
            </a:r>
            <a:r>
              <a:rPr lang="fr-FR" dirty="0" smtClean="0"/>
              <a:t> pour le « bruit »</a:t>
            </a:r>
          </a:p>
          <a:p>
            <a:pPr lvl="1"/>
            <a:r>
              <a:rPr lang="fr-FR" dirty="0" smtClean="0"/>
              <a:t>MMMC : la même chose que sous </a:t>
            </a:r>
            <a:r>
              <a:rPr lang="fr-FR" dirty="0" err="1" smtClean="0"/>
              <a:t>Encounter</a:t>
            </a:r>
            <a:r>
              <a:rPr lang="fr-FR" dirty="0" smtClean="0"/>
              <a:t> avec le MMMC Browser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49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412776"/>
            <a:ext cx="5833954" cy="465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66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différents types de flots de </a:t>
            </a:r>
            <a:r>
              <a:rPr lang="fr-FR" dirty="0" smtClean="0"/>
              <a:t>conception 2/2</a:t>
            </a:r>
            <a:endParaRPr lang="fr-FR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40768"/>
            <a:ext cx="4663406" cy="4922484"/>
          </a:xfr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5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198" y="2420888"/>
            <a:ext cx="3969977" cy="2664296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6300192" y="5692606"/>
            <a:ext cx="2052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source site Cadence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5923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Tempus/</a:t>
            </a:r>
            <a:r>
              <a:rPr lang="fr-FR" dirty="0" err="1"/>
              <a:t>Voltus</a:t>
            </a:r>
            <a:r>
              <a:rPr lang="fr-FR" dirty="0"/>
              <a:t> : chargement d’un design </a:t>
            </a:r>
            <a:r>
              <a:rPr lang="fr-FR" dirty="0" smtClean="0"/>
              <a:t>2/2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Si le design provient d’</a:t>
            </a:r>
            <a:r>
              <a:rPr lang="fr-FR" dirty="0" err="1" smtClean="0"/>
              <a:t>Encounter</a:t>
            </a:r>
            <a:r>
              <a:rPr lang="fr-FR" dirty="0" smtClean="0"/>
              <a:t>, il faut le charger par une commande ou par le menu</a:t>
            </a:r>
          </a:p>
          <a:p>
            <a:pPr lvl="1"/>
            <a:r>
              <a:rPr lang="fr-FR" dirty="0" err="1" smtClean="0"/>
              <a:t>restore_design</a:t>
            </a:r>
            <a:r>
              <a:rPr lang="fr-FR" dirty="0" smtClean="0"/>
              <a:t> –</a:t>
            </a:r>
            <a:r>
              <a:rPr lang="fr-FR" dirty="0" err="1" smtClean="0"/>
              <a:t>cellview</a:t>
            </a:r>
            <a:r>
              <a:rPr lang="fr-FR" dirty="0" smtClean="0"/>
              <a:t> {</a:t>
            </a:r>
            <a:r>
              <a:rPr lang="fr-FR" dirty="0" err="1" smtClean="0"/>
              <a:t>libName</a:t>
            </a:r>
            <a:r>
              <a:rPr lang="fr-FR" dirty="0" smtClean="0"/>
              <a:t> </a:t>
            </a:r>
            <a:r>
              <a:rPr lang="fr-FR" dirty="0" err="1" smtClean="0"/>
              <a:t>cellName</a:t>
            </a:r>
            <a:r>
              <a:rPr lang="fr-FR" dirty="0" smtClean="0"/>
              <a:t> </a:t>
            </a:r>
            <a:r>
              <a:rPr lang="fr-FR" dirty="0" err="1" smtClean="0"/>
              <a:t>viewName</a:t>
            </a:r>
            <a:r>
              <a:rPr lang="fr-FR" dirty="0" smtClean="0"/>
              <a:t>} –</a:t>
            </a:r>
            <a:r>
              <a:rPr lang="fr-FR" dirty="0" err="1" smtClean="0"/>
              <a:t>physical_data</a:t>
            </a:r>
            <a:endParaRPr lang="fr-FR" dirty="0" smtClean="0"/>
          </a:p>
          <a:p>
            <a:pPr lvl="1"/>
            <a:r>
              <a:rPr lang="fr-FR" dirty="0" smtClean="0"/>
              <a:t>Design -&gt; Read Design…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50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457" y="2996951"/>
            <a:ext cx="4320480" cy="242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1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Tempus/</a:t>
            </a:r>
            <a:r>
              <a:rPr lang="fr-FR" dirty="0" err="1" smtClean="0"/>
              <a:t>Voltus</a:t>
            </a:r>
            <a:r>
              <a:rPr lang="fr-FR" dirty="0" smtClean="0"/>
              <a:t> : </a:t>
            </a:r>
            <a:r>
              <a:rPr lang="fr-FR" dirty="0" err="1" smtClean="0"/>
              <a:t>Schematic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1268760"/>
            <a:ext cx="3168352" cy="4857403"/>
          </a:xfrm>
        </p:spPr>
        <p:txBody>
          <a:bodyPr/>
          <a:lstStyle/>
          <a:p>
            <a:r>
              <a:rPr lang="fr-FR" dirty="0"/>
              <a:t>O</a:t>
            </a:r>
            <a:r>
              <a:rPr lang="fr-FR" dirty="0" smtClean="0"/>
              <a:t>nglet </a:t>
            </a:r>
            <a:r>
              <a:rPr lang="fr-FR" dirty="0" err="1" smtClean="0"/>
              <a:t>Schematic</a:t>
            </a:r>
            <a:r>
              <a:rPr lang="fr-FR" dirty="0"/>
              <a:t> </a:t>
            </a:r>
            <a:r>
              <a:rPr lang="fr-FR" dirty="0" smtClean="0"/>
              <a:t>:</a:t>
            </a:r>
          </a:p>
          <a:p>
            <a:pPr lvl="1"/>
            <a:r>
              <a:rPr lang="fr-FR" dirty="0" smtClean="0"/>
              <a:t>interface similaire à </a:t>
            </a:r>
            <a:r>
              <a:rPr lang="fr-FR" dirty="0" err="1" smtClean="0"/>
              <a:t>Encounter</a:t>
            </a:r>
            <a:endParaRPr lang="fr-FR" dirty="0" smtClean="0"/>
          </a:p>
          <a:p>
            <a:pPr lvl="1"/>
            <a:r>
              <a:rPr lang="fr-FR" dirty="0" smtClean="0"/>
              <a:t>Il est possible de se déplacer dans la hiérarchie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51</a:t>
            </a:fld>
            <a:endParaRPr lang="fr-FR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484784"/>
            <a:ext cx="5616624" cy="448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092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Tempus/</a:t>
            </a:r>
            <a:r>
              <a:rPr lang="fr-FR" dirty="0" err="1" smtClean="0"/>
              <a:t>Voltus</a:t>
            </a:r>
            <a:r>
              <a:rPr lang="fr-FR" dirty="0" smtClean="0"/>
              <a:t> : </a:t>
            </a:r>
            <a:r>
              <a:rPr lang="fr-FR" dirty="0" err="1" smtClean="0"/>
              <a:t>Layout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1268760"/>
            <a:ext cx="3168352" cy="4857403"/>
          </a:xfrm>
        </p:spPr>
        <p:txBody>
          <a:bodyPr/>
          <a:lstStyle/>
          <a:p>
            <a:r>
              <a:rPr lang="fr-FR" dirty="0"/>
              <a:t>O</a:t>
            </a:r>
            <a:r>
              <a:rPr lang="fr-FR" dirty="0" smtClean="0"/>
              <a:t>nglet </a:t>
            </a:r>
            <a:r>
              <a:rPr lang="fr-FR" dirty="0" err="1" smtClean="0"/>
              <a:t>Layout</a:t>
            </a:r>
            <a:r>
              <a:rPr lang="fr-FR" dirty="0" smtClean="0"/>
              <a:t> :</a:t>
            </a:r>
          </a:p>
          <a:p>
            <a:pPr lvl="1"/>
            <a:r>
              <a:rPr lang="fr-FR" dirty="0" smtClean="0"/>
              <a:t>Interface similaire à </a:t>
            </a:r>
            <a:r>
              <a:rPr lang="fr-FR" dirty="0" err="1" smtClean="0"/>
              <a:t>Encounter</a:t>
            </a:r>
            <a:endParaRPr lang="fr-FR" dirty="0" smtClean="0"/>
          </a:p>
          <a:p>
            <a:pPr lvl="1"/>
            <a:r>
              <a:rPr lang="fr-FR" dirty="0" smtClean="0"/>
              <a:t>Cross </a:t>
            </a:r>
            <a:r>
              <a:rPr lang="fr-FR" dirty="0" err="1" smtClean="0"/>
              <a:t>probing</a:t>
            </a:r>
            <a:r>
              <a:rPr lang="fr-FR" dirty="0" smtClean="0"/>
              <a:t> entre le </a:t>
            </a:r>
            <a:r>
              <a:rPr lang="fr-FR" dirty="0" err="1" smtClean="0"/>
              <a:t>layout</a:t>
            </a:r>
            <a:r>
              <a:rPr lang="fr-FR" dirty="0" smtClean="0"/>
              <a:t> et les autres onglet</a:t>
            </a:r>
          </a:p>
          <a:p>
            <a:pPr lvl="2"/>
            <a:r>
              <a:rPr lang="fr-FR" dirty="0" smtClean="0"/>
              <a:t>Notamment avec les analyses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52</a:t>
            </a:fld>
            <a:endParaRPr lang="fr-FR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484784"/>
            <a:ext cx="5616623" cy="448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19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Tempus/</a:t>
            </a:r>
            <a:r>
              <a:rPr lang="fr-FR" dirty="0" err="1" smtClean="0"/>
              <a:t>Liberate</a:t>
            </a:r>
            <a:r>
              <a:rPr lang="fr-FR" dirty="0" smtClean="0"/>
              <a:t> : Principe de la STA 1/3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1268760"/>
            <a:ext cx="8640960" cy="2232247"/>
          </a:xfrm>
        </p:spPr>
        <p:txBody>
          <a:bodyPr>
            <a:normAutofit lnSpcReduction="10000"/>
          </a:bodyPr>
          <a:lstStyle/>
          <a:p>
            <a:r>
              <a:rPr lang="fr-FR" dirty="0" smtClean="0"/>
              <a:t>STA (</a:t>
            </a:r>
            <a:r>
              <a:rPr lang="fr-FR" dirty="0" err="1" smtClean="0"/>
              <a:t>Static</a:t>
            </a:r>
            <a:r>
              <a:rPr lang="fr-FR" dirty="0" smtClean="0"/>
              <a:t> Timing </a:t>
            </a:r>
            <a:r>
              <a:rPr lang="fr-FR" dirty="0" err="1" smtClean="0"/>
              <a:t>Analysis</a:t>
            </a:r>
            <a:r>
              <a:rPr lang="fr-FR" dirty="0" smtClean="0"/>
              <a:t>) est une méthode d’évaluation de la fréquence de fonctionnement d’un circuit sans simulation</a:t>
            </a:r>
            <a:r>
              <a:rPr lang="fr-FR" baseline="30000" dirty="0" smtClean="0"/>
              <a:t>*</a:t>
            </a:r>
          </a:p>
          <a:p>
            <a:r>
              <a:rPr lang="fr-FR" dirty="0" smtClean="0"/>
              <a:t>La post-simulation avec la rétro annotation de délais n’est plus adaptée pour vérifier les timings</a:t>
            </a:r>
          </a:p>
          <a:p>
            <a:pPr lvl="1"/>
            <a:r>
              <a:rPr lang="fr-FR" dirty="0" smtClean="0"/>
              <a:t>Augmentation de la complexité de la partie numérique des circuits</a:t>
            </a:r>
          </a:p>
          <a:p>
            <a:pPr lvl="1"/>
            <a:r>
              <a:rPr lang="fr-FR" dirty="0" smtClean="0"/>
              <a:t>Augmentatio</a:t>
            </a:r>
            <a:r>
              <a:rPr lang="fr-FR" dirty="0"/>
              <a:t>n</a:t>
            </a:r>
            <a:r>
              <a:rPr lang="fr-FR" dirty="0" smtClean="0"/>
              <a:t> du nombre de corners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53</a:t>
            </a:fld>
            <a:endParaRPr lang="fr-FR"/>
          </a:p>
        </p:txBody>
      </p:sp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5673540"/>
              </p:ext>
            </p:extLst>
          </p:nvPr>
        </p:nvGraphicFramePr>
        <p:xfrm>
          <a:off x="539552" y="3492470"/>
          <a:ext cx="5832648" cy="2744842"/>
        </p:xfrm>
        <a:graphic>
          <a:graphicData uri="http://schemas.openxmlformats.org/drawingml/2006/table">
            <a:tbl>
              <a:tblPr firstRow="1" firstCol="1" lastRow="1" bandRow="1">
                <a:tableStyleId>{5C22544A-7EE6-4342-B048-85BDC9FD1C3A}</a:tableStyleId>
              </a:tblPr>
              <a:tblGrid>
                <a:gridCol w="1280157"/>
                <a:gridCol w="1517497"/>
                <a:gridCol w="1517497"/>
                <a:gridCol w="1517497"/>
              </a:tblGrid>
              <a:tr h="466462">
                <a:tc>
                  <a:txBody>
                    <a:bodyPr/>
                    <a:lstStyle/>
                    <a:p>
                      <a:r>
                        <a:rPr lang="fr-FR" sz="1600" dirty="0" err="1" smtClean="0"/>
                        <a:t>Nodes</a:t>
                      </a:r>
                      <a:endParaRPr lang="fr-FR" sz="1600" dirty="0"/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130 nm 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65 nm 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r>
                        <a:rPr lang="fr-FR" sz="1600"/>
                        <a:t>28 nm </a:t>
                      </a:r>
                    </a:p>
                  </a:txBody>
                  <a:tcPr marL="47625" marR="47625" marT="47625" marB="47625" anchor="ctr"/>
                </a:tc>
              </a:tr>
              <a:tr h="315063">
                <a:tc>
                  <a:txBody>
                    <a:bodyPr/>
                    <a:lstStyle/>
                    <a:p>
                      <a:r>
                        <a:rPr lang="fr-FR" sz="1600"/>
                        <a:t>PVT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3 (</a:t>
                      </a:r>
                      <a:r>
                        <a:rPr lang="fr-FR" sz="1600" dirty="0" err="1"/>
                        <a:t>fast,typ,slow</a:t>
                      </a:r>
                      <a:r>
                        <a:rPr lang="fr-FR" sz="1600" dirty="0"/>
                        <a:t>)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3 (</a:t>
                      </a:r>
                      <a:r>
                        <a:rPr lang="fr-FR" sz="1600" dirty="0" err="1"/>
                        <a:t>fast,typ,slow</a:t>
                      </a:r>
                      <a:r>
                        <a:rPr lang="fr-FR" sz="1600" dirty="0"/>
                        <a:t>)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r>
                        <a:rPr lang="fr-FR" sz="1600"/>
                        <a:t>3 (fast,typ,slow)</a:t>
                      </a:r>
                    </a:p>
                  </a:txBody>
                  <a:tcPr marL="47625" marR="47625" marT="47625" marB="47625"/>
                </a:tc>
              </a:tr>
              <a:tr h="315063">
                <a:tc>
                  <a:txBody>
                    <a:bodyPr/>
                    <a:lstStyle/>
                    <a:p>
                      <a:r>
                        <a:rPr lang="fr-FR" sz="1600"/>
                        <a:t>Leakage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r>
                        <a:rPr lang="fr-FR" sz="1600"/>
                        <a:t>n/a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3 </a:t>
                      </a:r>
                      <a:r>
                        <a:rPr lang="fr-FR" sz="1600" dirty="0" err="1"/>
                        <a:t>Vths</a:t>
                      </a:r>
                      <a:endParaRPr lang="fr-FR" sz="1600" dirty="0"/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3 </a:t>
                      </a:r>
                      <a:r>
                        <a:rPr lang="fr-FR" sz="1600" dirty="0" err="1"/>
                        <a:t>Vths</a:t>
                      </a:r>
                      <a:endParaRPr lang="fr-FR" sz="1600" dirty="0"/>
                    </a:p>
                  </a:txBody>
                  <a:tcPr marL="47625" marR="47625" marT="47625" marB="47625"/>
                </a:tc>
              </a:tr>
              <a:tr h="541625">
                <a:tc>
                  <a:txBody>
                    <a:bodyPr/>
                    <a:lstStyle/>
                    <a:p>
                      <a:r>
                        <a:rPr lang="fr-FR" sz="1600"/>
                        <a:t>Voltage Scaling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r>
                        <a:rPr lang="fr-FR" sz="1600"/>
                        <a:t>n/a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r>
                        <a:rPr lang="fr-FR" sz="1600"/>
                        <a:t>2 Voltages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2 Voltages</a:t>
                      </a:r>
                    </a:p>
                  </a:txBody>
                  <a:tcPr marL="47625" marR="47625" marT="47625" marB="47625"/>
                </a:tc>
              </a:tr>
              <a:tr h="315063">
                <a:tc>
                  <a:txBody>
                    <a:bodyPr/>
                    <a:lstStyle/>
                    <a:p>
                      <a:r>
                        <a:rPr lang="fr-FR" sz="1600"/>
                        <a:t>Temperature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r>
                        <a:rPr lang="fr-FR" sz="1600"/>
                        <a:t>n/a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r>
                        <a:rPr lang="fr-FR" sz="1600"/>
                        <a:t>n/a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2 </a:t>
                      </a:r>
                      <a:r>
                        <a:rPr lang="fr-FR" sz="1600" dirty="0" err="1"/>
                        <a:t>Temperatures</a:t>
                      </a:r>
                      <a:endParaRPr lang="fr-FR" sz="1600" dirty="0"/>
                    </a:p>
                  </a:txBody>
                  <a:tcPr marL="47625" marR="47625" marT="47625" marB="47625"/>
                </a:tc>
              </a:tr>
              <a:tr h="315063">
                <a:tc>
                  <a:txBody>
                    <a:bodyPr/>
                    <a:lstStyle/>
                    <a:p>
                      <a:r>
                        <a:rPr lang="fr-FR" sz="1600"/>
                        <a:t>Yield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r>
                        <a:rPr lang="fr-FR" sz="1600"/>
                        <a:t>n/a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r>
                        <a:rPr lang="fr-FR" sz="1600"/>
                        <a:t>n/a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2 </a:t>
                      </a:r>
                      <a:r>
                        <a:rPr lang="fr-FR" sz="1600" dirty="0" err="1"/>
                        <a:t>Yield</a:t>
                      </a:r>
                      <a:endParaRPr lang="fr-FR" sz="1600" dirty="0"/>
                    </a:p>
                  </a:txBody>
                  <a:tcPr marL="47625" marR="47625" marT="47625" marB="47625"/>
                </a:tc>
              </a:tr>
              <a:tr h="315063">
                <a:tc>
                  <a:txBody>
                    <a:bodyPr/>
                    <a:lstStyle/>
                    <a:p>
                      <a:r>
                        <a:rPr lang="fr-FR" sz="1600"/>
                        <a:t>Total Views 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r>
                        <a:rPr lang="fr-FR" sz="1600"/>
                        <a:t>3 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18 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72 </a:t>
                      </a:r>
                    </a:p>
                  </a:txBody>
                  <a:tcPr marL="47625" marR="47625" marT="47625" marB="47625" anchor="ctr"/>
                </a:tc>
              </a:tr>
            </a:tbl>
          </a:graphicData>
        </a:graphic>
      </p:graphicFrame>
      <p:sp>
        <p:nvSpPr>
          <p:cNvPr id="8" name="ZoneTexte 7"/>
          <p:cNvSpPr txBox="1"/>
          <p:nvPr/>
        </p:nvSpPr>
        <p:spPr>
          <a:xfrm>
            <a:off x="7164288" y="5848236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aseline="30000" dirty="0" smtClean="0"/>
              <a:t>*</a:t>
            </a:r>
            <a:r>
              <a:rPr lang="fr-FR" sz="1600" dirty="0" smtClean="0"/>
              <a:t> source Wikipédia</a:t>
            </a:r>
            <a:endParaRPr lang="fr-FR" sz="1600" dirty="0"/>
          </a:p>
        </p:txBody>
      </p:sp>
      <p:sp>
        <p:nvSpPr>
          <p:cNvPr id="9" name="ZoneTexte 8"/>
          <p:cNvSpPr txBox="1"/>
          <p:nvPr/>
        </p:nvSpPr>
        <p:spPr>
          <a:xfrm>
            <a:off x="539552" y="6186790"/>
            <a:ext cx="2808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source documentation </a:t>
            </a:r>
            <a:r>
              <a:rPr lang="fr-FR" sz="1600" dirty="0" err="1" smtClean="0"/>
              <a:t>Liberate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371519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Tempus/</a:t>
            </a:r>
            <a:r>
              <a:rPr lang="fr-FR" dirty="0" err="1" smtClean="0"/>
              <a:t>Liberate</a:t>
            </a:r>
            <a:r>
              <a:rPr lang="fr-FR" dirty="0" smtClean="0"/>
              <a:t> : Principe de la STA 2/3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54</a:t>
            </a:fld>
            <a:endParaRPr lang="fr-FR"/>
          </a:p>
        </p:txBody>
      </p:sp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Délais :</a:t>
            </a:r>
          </a:p>
          <a:p>
            <a:pPr lvl="1"/>
            <a:r>
              <a:rPr lang="fr-FR" dirty="0" smtClean="0"/>
              <a:t>Regarder le temps que met un signal pour se propager jusqu’à l’entrée d’une bascule</a:t>
            </a:r>
          </a:p>
          <a:p>
            <a:pPr lvl="2"/>
            <a:r>
              <a:rPr lang="fr-FR" dirty="0" smtClean="0"/>
              <a:t>Délai de chaque porte + délai de chaque connexion</a:t>
            </a:r>
          </a:p>
          <a:p>
            <a:r>
              <a:rPr lang="fr-FR" dirty="0" smtClean="0"/>
              <a:t>Timing Arcs :</a:t>
            </a:r>
          </a:p>
          <a:p>
            <a:pPr lvl="1"/>
            <a:r>
              <a:rPr lang="fr-FR" dirty="0" smtClean="0"/>
              <a:t>Dépend du type de front et de la valeurs des autres entrées</a:t>
            </a: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4437112"/>
            <a:ext cx="2063068" cy="1186453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933056"/>
            <a:ext cx="5265683" cy="1954924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5580112" y="5887980"/>
            <a:ext cx="32277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source documentation RAK </a:t>
            </a:r>
            <a:r>
              <a:rPr lang="fr-FR" sz="1600" dirty="0" err="1" smtClean="0"/>
              <a:t>Liberate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3640097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Tempus/</a:t>
            </a:r>
            <a:r>
              <a:rPr lang="fr-FR" dirty="0" err="1" smtClean="0"/>
              <a:t>Liberate</a:t>
            </a:r>
            <a:r>
              <a:rPr lang="fr-FR" dirty="0" smtClean="0"/>
              <a:t> : Principe de la STA 3/3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55</a:t>
            </a:fld>
            <a:endParaRPr lang="fr-FR"/>
          </a:p>
        </p:txBody>
      </p:sp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>
          <a:xfrm>
            <a:off x="251520" y="1268760"/>
            <a:ext cx="5410596" cy="4857403"/>
          </a:xfrm>
        </p:spPr>
        <p:txBody>
          <a:bodyPr/>
          <a:lstStyle/>
          <a:p>
            <a:r>
              <a:rPr lang="fr-FR" dirty="0" smtClean="0"/>
              <a:t>Setup &amp; </a:t>
            </a:r>
            <a:r>
              <a:rPr lang="fr-FR" dirty="0" err="1" smtClean="0"/>
              <a:t>Hold</a:t>
            </a:r>
            <a:r>
              <a:rPr lang="fr-FR" dirty="0" smtClean="0"/>
              <a:t> :</a:t>
            </a:r>
          </a:p>
          <a:p>
            <a:pPr lvl="1"/>
            <a:r>
              <a:rPr lang="fr-FR" dirty="0" smtClean="0"/>
              <a:t>Setup time : temps minimal pendant lequel les données doivent être maintenues avant le front d’horloge</a:t>
            </a:r>
          </a:p>
          <a:p>
            <a:pPr lvl="2"/>
            <a:r>
              <a:rPr lang="fr-FR" dirty="0" smtClean="0"/>
              <a:t>Analyse : chemin long de la </a:t>
            </a:r>
            <a:r>
              <a:rPr lang="fr-FR" dirty="0" err="1" smtClean="0"/>
              <a:t>launch</a:t>
            </a:r>
            <a:r>
              <a:rPr lang="fr-FR" dirty="0" smtClean="0"/>
              <a:t> </a:t>
            </a:r>
            <a:r>
              <a:rPr lang="fr-FR" dirty="0" err="1" smtClean="0"/>
              <a:t>clock</a:t>
            </a:r>
            <a:r>
              <a:rPr lang="fr-FR" dirty="0" smtClean="0"/>
              <a:t> et chemin court pour la capture </a:t>
            </a:r>
            <a:r>
              <a:rPr lang="fr-FR" dirty="0" err="1" smtClean="0"/>
              <a:t>clock</a:t>
            </a:r>
            <a:r>
              <a:rPr lang="fr-FR" dirty="0" smtClean="0"/>
              <a:t> avec le chemin long pour FF1</a:t>
            </a:r>
          </a:p>
          <a:p>
            <a:pPr lvl="1"/>
            <a:r>
              <a:rPr lang="fr-FR" dirty="0" err="1" smtClean="0"/>
              <a:t>Hold</a:t>
            </a:r>
            <a:r>
              <a:rPr lang="fr-FR" dirty="0"/>
              <a:t> time : temps minimal </a:t>
            </a:r>
            <a:r>
              <a:rPr lang="fr-FR" dirty="0" smtClean="0"/>
              <a:t>pendant lequel </a:t>
            </a:r>
            <a:r>
              <a:rPr lang="fr-FR" dirty="0"/>
              <a:t>les données doivent être maintenues </a:t>
            </a:r>
            <a:r>
              <a:rPr lang="fr-FR" dirty="0" smtClean="0"/>
              <a:t>après </a:t>
            </a:r>
            <a:r>
              <a:rPr lang="fr-FR" dirty="0"/>
              <a:t>le front </a:t>
            </a:r>
            <a:r>
              <a:rPr lang="fr-FR" dirty="0" smtClean="0"/>
              <a:t>d’horloge</a:t>
            </a:r>
          </a:p>
          <a:p>
            <a:pPr lvl="2"/>
            <a:r>
              <a:rPr lang="fr-FR" dirty="0" smtClean="0"/>
              <a:t>Analyse : chemin court de la </a:t>
            </a:r>
            <a:r>
              <a:rPr lang="fr-FR" dirty="0" err="1" smtClean="0"/>
              <a:t>launch</a:t>
            </a:r>
            <a:r>
              <a:rPr lang="fr-FR" dirty="0" smtClean="0"/>
              <a:t> </a:t>
            </a:r>
            <a:r>
              <a:rPr lang="fr-FR" dirty="0" err="1" smtClean="0"/>
              <a:t>clock</a:t>
            </a:r>
            <a:r>
              <a:rPr lang="fr-FR" dirty="0" smtClean="0"/>
              <a:t> et chemin long pour la capture </a:t>
            </a:r>
            <a:r>
              <a:rPr lang="fr-FR" dirty="0" err="1" smtClean="0"/>
              <a:t>clock</a:t>
            </a:r>
            <a:r>
              <a:rPr lang="fr-FR" dirty="0" smtClean="0"/>
              <a:t> avec chemin court pour FF1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4788024" y="5887980"/>
            <a:ext cx="40198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source documentation RAK </a:t>
            </a:r>
            <a:r>
              <a:rPr lang="fr-FR" sz="1600" dirty="0" err="1" smtClean="0"/>
              <a:t>Liberate</a:t>
            </a:r>
            <a:r>
              <a:rPr lang="fr-FR" sz="1600" dirty="0" smtClean="0"/>
              <a:t> &amp; Tempus</a:t>
            </a:r>
            <a:endParaRPr lang="fr-FR" sz="16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347" y="1988840"/>
            <a:ext cx="3177910" cy="836292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116" y="3086988"/>
            <a:ext cx="3302372" cy="1209511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116" y="4437112"/>
            <a:ext cx="3302372" cy="117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26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Tempus : Analyse de timing 1/4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56</a:t>
            </a:fld>
            <a:endParaRPr lang="fr-FR"/>
          </a:p>
        </p:txBody>
      </p:sp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>
          <a:xfrm>
            <a:off x="251520" y="1268760"/>
            <a:ext cx="8682116" cy="4857403"/>
          </a:xfrm>
        </p:spPr>
        <p:txBody>
          <a:bodyPr/>
          <a:lstStyle/>
          <a:p>
            <a:r>
              <a:rPr lang="fr-FR" dirty="0" smtClean="0"/>
              <a:t>Spécifier le type d’analyse :</a:t>
            </a:r>
          </a:p>
          <a:p>
            <a:pPr lvl="1"/>
            <a:r>
              <a:rPr lang="fr-FR" dirty="0" smtClean="0"/>
              <a:t>Setup ou </a:t>
            </a:r>
            <a:r>
              <a:rPr lang="fr-FR" dirty="0" err="1" smtClean="0"/>
              <a:t>Hold</a:t>
            </a:r>
            <a:endParaRPr lang="fr-FR" dirty="0" smtClean="0"/>
          </a:p>
          <a:p>
            <a:pPr lvl="1"/>
            <a:r>
              <a:rPr lang="fr-FR" dirty="0" smtClean="0"/>
              <a:t>Timing mode</a:t>
            </a:r>
          </a:p>
          <a:p>
            <a:pPr lvl="2"/>
            <a:r>
              <a:rPr lang="fr-FR" dirty="0" smtClean="0"/>
              <a:t>Single </a:t>
            </a:r>
            <a:r>
              <a:rPr lang="fr-FR" dirty="0" smtClean="0">
                <a:sym typeface="Wingdings" panose="05000000000000000000" pitchFamily="2" charset="2"/>
              </a:rPr>
              <a:t> un seul corner PVT</a:t>
            </a:r>
          </a:p>
          <a:p>
            <a:pPr lvl="2"/>
            <a:r>
              <a:rPr lang="fr-FR" dirty="0" smtClean="0">
                <a:sym typeface="Wingdings" panose="05000000000000000000" pitchFamily="2" charset="2"/>
              </a:rPr>
              <a:t>Best and </a:t>
            </a:r>
            <a:r>
              <a:rPr lang="fr-FR" dirty="0" err="1" smtClean="0">
                <a:sym typeface="Wingdings" panose="05000000000000000000" pitchFamily="2" charset="2"/>
              </a:rPr>
              <a:t>Worst</a:t>
            </a:r>
            <a:r>
              <a:rPr lang="fr-FR" dirty="0" smtClean="0">
                <a:sym typeface="Wingdings" panose="05000000000000000000" pitchFamily="2" charset="2"/>
              </a:rPr>
              <a:t> Case  2 corners PVT en une seul analyse</a:t>
            </a:r>
          </a:p>
          <a:p>
            <a:pPr lvl="2"/>
            <a:r>
              <a:rPr lang="fr-FR" dirty="0" smtClean="0">
                <a:sym typeface="Wingdings" panose="05000000000000000000" pitchFamily="2" charset="2"/>
              </a:rPr>
              <a:t>On-Chip </a:t>
            </a:r>
            <a:r>
              <a:rPr lang="fr-FR" dirty="0" err="1" smtClean="0">
                <a:sym typeface="Wingdings" panose="05000000000000000000" pitchFamily="2" charset="2"/>
              </a:rPr>
              <a:t>Vartion</a:t>
            </a:r>
            <a:r>
              <a:rPr lang="fr-FR" dirty="0" smtClean="0">
                <a:sym typeface="Wingdings" panose="05000000000000000000" pitchFamily="2" charset="2"/>
              </a:rPr>
              <a:t>  chaque composant à son propre corner</a:t>
            </a:r>
          </a:p>
          <a:p>
            <a:r>
              <a:rPr lang="fr-FR" dirty="0" smtClean="0">
                <a:sym typeface="Wingdings" panose="05000000000000000000" pitchFamily="2" charset="2"/>
              </a:rPr>
              <a:t>Spécifier le timing </a:t>
            </a:r>
            <a:r>
              <a:rPr lang="fr-FR" dirty="0" err="1" smtClean="0">
                <a:sym typeface="Wingdings" panose="05000000000000000000" pitchFamily="2" charset="2"/>
              </a:rPr>
              <a:t>derate</a:t>
            </a:r>
            <a:r>
              <a:rPr lang="fr-FR" dirty="0" smtClean="0">
                <a:sym typeface="Wingdings" panose="05000000000000000000" pitchFamily="2" charset="2"/>
              </a:rPr>
              <a:t> :</a:t>
            </a:r>
          </a:p>
          <a:p>
            <a:pPr lvl="1"/>
            <a:r>
              <a:rPr lang="fr-FR" dirty="0" smtClean="0">
                <a:sym typeface="Wingdings" panose="05000000000000000000" pitchFamily="2" charset="2"/>
              </a:rPr>
              <a:t>Ajustement des temps de propagation avec un facteur de sécurité</a:t>
            </a:r>
          </a:p>
          <a:p>
            <a:r>
              <a:rPr lang="fr-FR" dirty="0" smtClean="0">
                <a:sym typeface="Wingdings" panose="05000000000000000000" pitchFamily="2" charset="2"/>
              </a:rPr>
              <a:t>Lancer l’analyse :</a:t>
            </a:r>
          </a:p>
          <a:p>
            <a:pPr lvl="1"/>
            <a:r>
              <a:rPr lang="fr-FR" dirty="0" smtClean="0"/>
              <a:t>Analyse normal ou statistique (si le liberty file est compatible)</a:t>
            </a:r>
          </a:p>
          <a:p>
            <a:pPr lvl="1"/>
            <a:r>
              <a:rPr lang="fr-FR" dirty="0" smtClean="0"/>
              <a:t>Le rapport s’ouvre alors dans l’onglet </a:t>
            </a:r>
            <a:r>
              <a:rPr lang="fr-FR" dirty="0" err="1" smtClean="0"/>
              <a:t>Analysis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268760"/>
            <a:ext cx="1913364" cy="224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50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Tempus : Analyse de timing </a:t>
            </a:r>
            <a:r>
              <a:rPr lang="fr-FR" dirty="0" smtClean="0"/>
              <a:t>2/4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1268760"/>
            <a:ext cx="3168352" cy="4857403"/>
          </a:xfrm>
        </p:spPr>
        <p:txBody>
          <a:bodyPr/>
          <a:lstStyle/>
          <a:p>
            <a:r>
              <a:rPr lang="fr-FR" dirty="0" smtClean="0"/>
              <a:t>Donne le </a:t>
            </a:r>
            <a:r>
              <a:rPr lang="fr-FR" dirty="0" err="1" smtClean="0"/>
              <a:t>slack</a:t>
            </a:r>
            <a:r>
              <a:rPr lang="fr-FR" dirty="0" smtClean="0"/>
              <a:t> pour les plus mauvais </a:t>
            </a:r>
            <a:r>
              <a:rPr lang="fr-FR" dirty="0" err="1" smtClean="0"/>
              <a:t>path</a:t>
            </a:r>
            <a:endParaRPr lang="fr-FR" dirty="0" smtClean="0"/>
          </a:p>
          <a:p>
            <a:pPr lvl="1"/>
            <a:r>
              <a:rPr lang="fr-FR" dirty="0" smtClean="0"/>
              <a:t>C’est la marge qu’il reste </a:t>
            </a:r>
            <a:r>
              <a:rPr lang="fr-FR" dirty="0" smtClean="0">
                <a:sym typeface="Wingdings" panose="05000000000000000000" pitchFamily="2" charset="2"/>
              </a:rPr>
              <a:t> le </a:t>
            </a:r>
            <a:r>
              <a:rPr lang="fr-FR" dirty="0" err="1" smtClean="0">
                <a:sym typeface="Wingdings" panose="05000000000000000000" pitchFamily="2" charset="2"/>
              </a:rPr>
              <a:t>slack</a:t>
            </a:r>
            <a:r>
              <a:rPr lang="fr-FR" dirty="0" smtClean="0">
                <a:sym typeface="Wingdings" panose="05000000000000000000" pitchFamily="2" charset="2"/>
              </a:rPr>
              <a:t> doit être positif ou nul</a:t>
            </a:r>
          </a:p>
          <a:p>
            <a:pPr lvl="1"/>
            <a:r>
              <a:rPr lang="fr-FR" dirty="0" smtClean="0">
                <a:sym typeface="Wingdings" panose="05000000000000000000" pitchFamily="2" charset="2"/>
              </a:rPr>
              <a:t>Il y’a différentes catégories :</a:t>
            </a:r>
          </a:p>
          <a:p>
            <a:pPr lvl="2"/>
            <a:r>
              <a:rPr lang="fr-FR" dirty="0" err="1" smtClean="0">
                <a:sym typeface="Wingdings" panose="05000000000000000000" pitchFamily="2" charset="2"/>
              </a:rPr>
              <a:t>Register</a:t>
            </a:r>
            <a:r>
              <a:rPr lang="fr-FR" dirty="0" smtClean="0">
                <a:sym typeface="Wingdings" panose="05000000000000000000" pitchFamily="2" charset="2"/>
              </a:rPr>
              <a:t> to registrer</a:t>
            </a:r>
          </a:p>
          <a:p>
            <a:pPr lvl="2"/>
            <a:r>
              <a:rPr lang="fr-FR" dirty="0" err="1" smtClean="0"/>
              <a:t>Clock</a:t>
            </a:r>
            <a:r>
              <a:rPr lang="fr-FR" dirty="0" smtClean="0"/>
              <a:t> to signal</a:t>
            </a:r>
          </a:p>
          <a:p>
            <a:pPr lvl="1"/>
            <a:r>
              <a:rPr lang="fr-FR" dirty="0" smtClean="0"/>
              <a:t>Pour avoir le détail d’un </a:t>
            </a:r>
            <a:r>
              <a:rPr lang="fr-FR" dirty="0" err="1" smtClean="0"/>
              <a:t>path</a:t>
            </a:r>
            <a:r>
              <a:rPr lang="fr-FR" dirty="0" smtClean="0"/>
              <a:t>, il faut double cliquer dessus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57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033" y="1340768"/>
            <a:ext cx="5573463" cy="445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82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Tempus : Analyse de timing </a:t>
            </a:r>
            <a:r>
              <a:rPr lang="fr-FR" dirty="0" smtClean="0"/>
              <a:t>3/4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1268760"/>
            <a:ext cx="3672408" cy="4857403"/>
          </a:xfrm>
        </p:spPr>
        <p:txBody>
          <a:bodyPr/>
          <a:lstStyle/>
          <a:p>
            <a:r>
              <a:rPr lang="fr-FR" dirty="0" smtClean="0"/>
              <a:t>Analyse d’un </a:t>
            </a:r>
            <a:r>
              <a:rPr lang="fr-FR" dirty="0" err="1" smtClean="0"/>
              <a:t>path</a:t>
            </a:r>
            <a:r>
              <a:rPr lang="fr-FR" dirty="0" smtClean="0"/>
              <a:t> particulier :</a:t>
            </a:r>
          </a:p>
          <a:p>
            <a:pPr lvl="1"/>
            <a:r>
              <a:rPr lang="fr-FR" dirty="0" smtClean="0"/>
              <a:t>Différent graphique de représentation du </a:t>
            </a:r>
            <a:r>
              <a:rPr lang="fr-FR" dirty="0" err="1" smtClean="0"/>
              <a:t>slack</a:t>
            </a:r>
            <a:r>
              <a:rPr lang="fr-FR" dirty="0" smtClean="0"/>
              <a:t> en fonction du type avec une représentation à l’échelle des différentes phases</a:t>
            </a:r>
          </a:p>
          <a:p>
            <a:pPr lvl="1"/>
            <a:r>
              <a:rPr lang="fr-FR" dirty="0" smtClean="0"/>
              <a:t>Le détail de chaque délais</a:t>
            </a:r>
          </a:p>
          <a:p>
            <a:pPr lvl="1"/>
            <a:r>
              <a:rPr lang="fr-FR" dirty="0" smtClean="0"/>
              <a:t>La possibilité de faire une simulation analogique avec l’onglet simulation</a:t>
            </a:r>
          </a:p>
          <a:p>
            <a:pPr lvl="2"/>
            <a:r>
              <a:rPr lang="fr-FR" dirty="0" smtClean="0"/>
              <a:t>Après configuration</a:t>
            </a:r>
          </a:p>
          <a:p>
            <a:pPr lvl="1"/>
            <a:r>
              <a:rPr lang="fr-FR" dirty="0" smtClean="0"/>
              <a:t>Une représentation </a:t>
            </a:r>
            <a:r>
              <a:rPr lang="fr-FR" dirty="0" err="1" smtClean="0"/>
              <a:t>schematic</a:t>
            </a:r>
            <a:endParaRPr lang="fr-FR" dirty="0" smtClean="0"/>
          </a:p>
          <a:p>
            <a:pPr lvl="1"/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58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662" y="1340768"/>
            <a:ext cx="5011834" cy="445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45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Tempus : Analyse de timing </a:t>
            </a:r>
            <a:r>
              <a:rPr lang="fr-FR" dirty="0" smtClean="0"/>
              <a:t>4/4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1268760"/>
            <a:ext cx="3672408" cy="4857403"/>
          </a:xfrm>
        </p:spPr>
        <p:txBody>
          <a:bodyPr/>
          <a:lstStyle/>
          <a:p>
            <a:r>
              <a:rPr lang="fr-FR" dirty="0" smtClean="0"/>
              <a:t>Représentation </a:t>
            </a:r>
            <a:r>
              <a:rPr lang="fr-FR" dirty="0" err="1" smtClean="0"/>
              <a:t>schematic</a:t>
            </a:r>
            <a:r>
              <a:rPr lang="fr-FR" dirty="0" smtClean="0"/>
              <a:t> du </a:t>
            </a:r>
            <a:r>
              <a:rPr lang="fr-FR" dirty="0" err="1" smtClean="0"/>
              <a:t>path</a:t>
            </a:r>
            <a:endParaRPr lang="fr-FR" dirty="0" smtClean="0"/>
          </a:p>
          <a:p>
            <a:pPr lvl="1"/>
            <a:r>
              <a:rPr lang="fr-FR" dirty="0" smtClean="0"/>
              <a:t>Délai de chaque portes</a:t>
            </a:r>
          </a:p>
          <a:p>
            <a:pPr lvl="1"/>
            <a:r>
              <a:rPr lang="fr-FR" dirty="0" smtClean="0"/>
              <a:t>Délai de chaque interconnexions</a:t>
            </a:r>
          </a:p>
          <a:p>
            <a:pPr lvl="1"/>
            <a:r>
              <a:rPr lang="fr-FR" dirty="0" smtClean="0"/>
              <a:t>Le </a:t>
            </a:r>
            <a:r>
              <a:rPr lang="fr-FR" dirty="0" err="1" smtClean="0"/>
              <a:t>path</a:t>
            </a:r>
            <a:r>
              <a:rPr lang="fr-FR" dirty="0" smtClean="0"/>
              <a:t> est mis en surbrillance dans le </a:t>
            </a:r>
            <a:r>
              <a:rPr lang="fr-FR" dirty="0" err="1" smtClean="0"/>
              <a:t>layout</a:t>
            </a:r>
            <a:endParaRPr lang="fr-FR" dirty="0" smtClean="0"/>
          </a:p>
          <a:p>
            <a:pPr lvl="1"/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59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662" y="1340768"/>
            <a:ext cx="5011834" cy="445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953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AoT</a:t>
            </a:r>
            <a:endParaRPr lang="fr-FR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40768"/>
            <a:ext cx="2962820" cy="4360132"/>
          </a:xfr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6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656" y="2060848"/>
            <a:ext cx="5172717" cy="314961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6300192" y="5692606"/>
            <a:ext cx="2052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</a:t>
            </a:r>
            <a:r>
              <a:rPr lang="fr-FR" dirty="0" smtClean="0"/>
              <a:t>ource site Cadence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7214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Tempus : Analyse de SI 1/3</a:t>
            </a:r>
            <a:endParaRPr lang="fr-FR" dirty="0"/>
          </a:p>
        </p:txBody>
      </p:sp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Menu disponible après extraction avec capacités </a:t>
            </a:r>
            <a:br>
              <a:rPr lang="fr-FR" dirty="0" smtClean="0"/>
            </a:br>
            <a:r>
              <a:rPr lang="fr-FR" dirty="0" smtClean="0"/>
              <a:t>couplés :</a:t>
            </a:r>
          </a:p>
          <a:p>
            <a:pPr lvl="1"/>
            <a:r>
              <a:rPr lang="fr-FR" dirty="0" smtClean="0"/>
              <a:t>Extraction </a:t>
            </a:r>
            <a:r>
              <a:rPr lang="fr-FR" dirty="0" err="1" smtClean="0"/>
              <a:t>signoff</a:t>
            </a:r>
            <a:r>
              <a:rPr lang="fr-FR" dirty="0" smtClean="0"/>
              <a:t> avec QRC</a:t>
            </a:r>
          </a:p>
          <a:p>
            <a:pPr lvl="1"/>
            <a:r>
              <a:rPr lang="fr-FR" dirty="0" smtClean="0"/>
              <a:t>Possibilité de sauvegarder le </a:t>
            </a:r>
            <a:r>
              <a:rPr lang="fr-FR" dirty="0" err="1" smtClean="0"/>
              <a:t>spef</a:t>
            </a:r>
            <a:endParaRPr lang="fr-FR" dirty="0" smtClean="0"/>
          </a:p>
          <a:p>
            <a:pPr lvl="1"/>
            <a:r>
              <a:rPr lang="fr-FR" dirty="0" smtClean="0"/>
              <a:t>Possibilité de générer un sdf ensuite</a:t>
            </a:r>
          </a:p>
          <a:p>
            <a:r>
              <a:rPr lang="fr-FR" dirty="0" smtClean="0"/>
              <a:t>Spécifier le type d’analyse :</a:t>
            </a:r>
          </a:p>
          <a:p>
            <a:pPr lvl="1"/>
            <a:r>
              <a:rPr lang="fr-FR" dirty="0" smtClean="0"/>
              <a:t>Pour plus ou moins de précision</a:t>
            </a:r>
          </a:p>
          <a:p>
            <a:r>
              <a:rPr lang="fr-FR" dirty="0">
                <a:sym typeface="Wingdings" panose="05000000000000000000" pitchFamily="2" charset="2"/>
              </a:rPr>
              <a:t>Lancer l’analyse </a:t>
            </a:r>
            <a:r>
              <a:rPr lang="fr-FR" dirty="0" smtClean="0">
                <a:sym typeface="Wingdings" panose="05000000000000000000" pitchFamily="2" charset="2"/>
              </a:rPr>
              <a:t>:</a:t>
            </a:r>
            <a:endParaRPr lang="fr-FR" dirty="0">
              <a:sym typeface="Wingdings" panose="05000000000000000000" pitchFamily="2" charset="2"/>
            </a:endParaRPr>
          </a:p>
          <a:p>
            <a:pPr lvl="1"/>
            <a:r>
              <a:rPr lang="fr-FR" dirty="0"/>
              <a:t>Le rapport s’ouvre alors dans l’onglet </a:t>
            </a:r>
            <a:r>
              <a:rPr lang="fr-FR" dirty="0" smtClean="0"/>
              <a:t>SI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18-21/05/2015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60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268760"/>
            <a:ext cx="1913364" cy="224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762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Tempus : Analyse de SI </a:t>
            </a:r>
            <a:r>
              <a:rPr lang="fr-FR" dirty="0" smtClean="0"/>
              <a:t>2/3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1268760"/>
            <a:ext cx="3672408" cy="4857403"/>
          </a:xfrm>
        </p:spPr>
        <p:txBody>
          <a:bodyPr/>
          <a:lstStyle/>
          <a:p>
            <a:r>
              <a:rPr lang="fr-FR" dirty="0" smtClean="0"/>
              <a:t>Analyse de </a:t>
            </a:r>
            <a:r>
              <a:rPr lang="fr-FR" dirty="0" err="1" smtClean="0"/>
              <a:t>glitch</a:t>
            </a:r>
            <a:r>
              <a:rPr lang="fr-FR" dirty="0" smtClean="0"/>
              <a:t> :</a:t>
            </a:r>
          </a:p>
          <a:p>
            <a:pPr lvl="1"/>
            <a:r>
              <a:rPr lang="fr-FR" dirty="0" smtClean="0"/>
              <a:t>Histogramme des nœuds ayant dépasser le seuil</a:t>
            </a:r>
          </a:p>
          <a:p>
            <a:pPr lvl="1"/>
            <a:r>
              <a:rPr lang="fr-FR" dirty="0" smtClean="0"/>
              <a:t>Liste des nœuds victimes</a:t>
            </a:r>
          </a:p>
          <a:p>
            <a:pPr lvl="2"/>
            <a:r>
              <a:rPr lang="fr-FR" dirty="0" smtClean="0"/>
              <a:t>Détail des nœuds agresseurs pour chaque victime</a:t>
            </a:r>
          </a:p>
          <a:p>
            <a:pPr lvl="1"/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61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607" y="1340768"/>
            <a:ext cx="4473944" cy="445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03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Tempus : Analyse de SI </a:t>
            </a:r>
            <a:r>
              <a:rPr lang="fr-FR" dirty="0" smtClean="0"/>
              <a:t>3/3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1268760"/>
            <a:ext cx="3672408" cy="4857403"/>
          </a:xfrm>
        </p:spPr>
        <p:txBody>
          <a:bodyPr/>
          <a:lstStyle/>
          <a:p>
            <a:r>
              <a:rPr lang="fr-FR" dirty="0" smtClean="0"/>
              <a:t>Analyse de l’augmentation des délais Min ou Max :</a:t>
            </a:r>
          </a:p>
          <a:p>
            <a:pPr lvl="1"/>
            <a:r>
              <a:rPr lang="fr-FR" dirty="0" smtClean="0"/>
              <a:t>Histogramme des nœuds ayant une violation de timing</a:t>
            </a:r>
          </a:p>
          <a:p>
            <a:pPr lvl="1"/>
            <a:r>
              <a:rPr lang="fr-FR" dirty="0" smtClean="0"/>
              <a:t>Liste des nœuds défaillants</a:t>
            </a:r>
          </a:p>
          <a:p>
            <a:pPr lvl="2"/>
            <a:r>
              <a:rPr lang="fr-FR" dirty="0" smtClean="0"/>
              <a:t>Détail des nœuds agresseurs pour chaque nœuds défaillants</a:t>
            </a:r>
          </a:p>
          <a:p>
            <a:pPr lvl="2"/>
            <a:r>
              <a:rPr lang="fr-FR" dirty="0" smtClean="0"/>
              <a:t>Représentation temporelle graphique simple</a:t>
            </a:r>
          </a:p>
          <a:p>
            <a:pPr lvl="1"/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62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607" y="1340768"/>
            <a:ext cx="4473944" cy="445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78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Voltus</a:t>
            </a:r>
            <a:r>
              <a:rPr lang="fr-FR" dirty="0" smtClean="0"/>
              <a:t> : Analyse de puissance 1/3</a:t>
            </a:r>
            <a:endParaRPr lang="fr-FR" dirty="0"/>
          </a:p>
        </p:txBody>
      </p:sp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Spécifier le mode d’analyse :</a:t>
            </a:r>
          </a:p>
          <a:p>
            <a:pPr lvl="1"/>
            <a:r>
              <a:rPr lang="fr-FR" dirty="0" smtClean="0"/>
              <a:t>Statique</a:t>
            </a:r>
          </a:p>
          <a:p>
            <a:pPr lvl="1"/>
            <a:r>
              <a:rPr lang="fr-FR" dirty="0" smtClean="0"/>
              <a:t>Dynamique</a:t>
            </a:r>
          </a:p>
          <a:p>
            <a:pPr lvl="2"/>
            <a:r>
              <a:rPr lang="fr-FR" dirty="0" err="1" smtClean="0"/>
              <a:t>Vectorless</a:t>
            </a:r>
            <a:r>
              <a:rPr lang="fr-FR" dirty="0" smtClean="0"/>
              <a:t> ou </a:t>
            </a:r>
            <a:r>
              <a:rPr lang="fr-FR" dirty="0" err="1" smtClean="0"/>
              <a:t>vectorbased</a:t>
            </a:r>
            <a:endParaRPr lang="fr-FR" dirty="0" smtClean="0"/>
          </a:p>
          <a:p>
            <a:pPr lvl="1"/>
            <a:r>
              <a:rPr lang="fr-FR" dirty="0" smtClean="0"/>
              <a:t>Sauvegarder des fichiers de courant et de puissance pour</a:t>
            </a:r>
            <a:br>
              <a:rPr lang="fr-FR" dirty="0" smtClean="0"/>
            </a:br>
            <a:r>
              <a:rPr lang="fr-FR" dirty="0" smtClean="0"/>
              <a:t>l’analyse de rails</a:t>
            </a:r>
          </a:p>
          <a:p>
            <a:r>
              <a:rPr lang="fr-FR" dirty="0" smtClean="0"/>
              <a:t>Lancer l’analyse :</a:t>
            </a:r>
          </a:p>
          <a:p>
            <a:pPr lvl="1"/>
            <a:r>
              <a:rPr lang="fr-FR" dirty="0"/>
              <a:t>Définir un taux d’activité et une fréquence de </a:t>
            </a:r>
            <a:br>
              <a:rPr lang="fr-FR" dirty="0"/>
            </a:br>
            <a:r>
              <a:rPr lang="fr-FR" dirty="0"/>
              <a:t>fonctionnement</a:t>
            </a:r>
          </a:p>
          <a:p>
            <a:pPr lvl="1"/>
            <a:r>
              <a:rPr lang="fr-FR" dirty="0"/>
              <a:t>Charger un fichier d’activité (VCD</a:t>
            </a:r>
            <a:r>
              <a:rPr lang="fr-FR" dirty="0" smtClean="0"/>
              <a:t>) </a:t>
            </a:r>
            <a:endParaRPr lang="fr-FR" dirty="0"/>
          </a:p>
          <a:p>
            <a:pPr lvl="2"/>
            <a:r>
              <a:rPr lang="fr-FR" dirty="0"/>
              <a:t>Obtenu avec </a:t>
            </a:r>
            <a:r>
              <a:rPr lang="fr-FR" dirty="0" err="1"/>
              <a:t>simvision</a:t>
            </a:r>
            <a:r>
              <a:rPr lang="fr-FR" dirty="0"/>
              <a:t> (attention très gros fichier)</a:t>
            </a:r>
          </a:p>
          <a:p>
            <a:pPr lvl="2"/>
            <a:r>
              <a:rPr lang="fr-FR" dirty="0"/>
              <a:t>Préférablement une simulation avec délai et tout les nœuds </a:t>
            </a:r>
            <a:r>
              <a:rPr lang="fr-FR" dirty="0" smtClean="0"/>
              <a:t>sauvegardés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18-21/05/2015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63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268760"/>
            <a:ext cx="1913364" cy="175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466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Voltus</a:t>
            </a:r>
            <a:r>
              <a:rPr lang="fr-FR" dirty="0"/>
              <a:t> : Analyse de puissance </a:t>
            </a:r>
            <a:r>
              <a:rPr lang="fr-FR" dirty="0" smtClean="0"/>
              <a:t>2/3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1268760"/>
            <a:ext cx="4608512" cy="4857403"/>
          </a:xfrm>
        </p:spPr>
        <p:txBody>
          <a:bodyPr/>
          <a:lstStyle/>
          <a:p>
            <a:r>
              <a:rPr lang="fr-FR" dirty="0" smtClean="0"/>
              <a:t>Dans Report -&gt; Power Report</a:t>
            </a:r>
          </a:p>
          <a:p>
            <a:pPr lvl="1"/>
            <a:r>
              <a:rPr lang="fr-FR" dirty="0" smtClean="0"/>
              <a:t>Camembert de répartition des puissances par cellule</a:t>
            </a:r>
          </a:p>
          <a:p>
            <a:pPr lvl="2"/>
            <a:r>
              <a:rPr lang="fr-FR" dirty="0" smtClean="0"/>
              <a:t>Cliquable pour descendre dans la hiérarchie</a:t>
            </a:r>
          </a:p>
          <a:p>
            <a:pPr lvl="1"/>
            <a:r>
              <a:rPr lang="fr-FR" dirty="0" smtClean="0"/>
              <a:t>Histogramme de répartition de la puissance</a:t>
            </a:r>
          </a:p>
          <a:p>
            <a:pPr lvl="2"/>
            <a:r>
              <a:rPr lang="fr-FR" dirty="0" err="1" smtClean="0"/>
              <a:t>Internal</a:t>
            </a:r>
            <a:endParaRPr lang="fr-FR" dirty="0" smtClean="0"/>
          </a:p>
          <a:p>
            <a:pPr lvl="2"/>
            <a:r>
              <a:rPr lang="fr-FR" dirty="0" err="1" smtClean="0"/>
              <a:t>Leakage</a:t>
            </a:r>
            <a:endParaRPr lang="fr-FR" dirty="0" smtClean="0"/>
          </a:p>
          <a:p>
            <a:pPr lvl="2"/>
            <a:r>
              <a:rPr lang="fr-FR" dirty="0" err="1" smtClean="0"/>
              <a:t>Switching</a:t>
            </a:r>
            <a:endParaRPr lang="fr-FR" dirty="0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64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809" y="1340768"/>
            <a:ext cx="4048687" cy="445111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809" y="1340768"/>
            <a:ext cx="4048687" cy="445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42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Voltus</a:t>
            </a:r>
            <a:r>
              <a:rPr lang="fr-FR" dirty="0"/>
              <a:t> : Analyse de puissance </a:t>
            </a:r>
            <a:r>
              <a:rPr lang="fr-FR" dirty="0" smtClean="0"/>
              <a:t>3/3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1268760"/>
            <a:ext cx="4608512" cy="4857403"/>
          </a:xfrm>
        </p:spPr>
        <p:txBody>
          <a:bodyPr/>
          <a:lstStyle/>
          <a:p>
            <a:r>
              <a:rPr lang="fr-FR" dirty="0" smtClean="0"/>
              <a:t>En cliquant sur le bouton </a:t>
            </a:r>
            <a:r>
              <a:rPr lang="fr-FR" dirty="0" err="1" smtClean="0"/>
              <a:t>Histograms</a:t>
            </a:r>
            <a:r>
              <a:rPr lang="fr-FR" dirty="0" smtClean="0"/>
              <a:t>, on peut avoir plus de détails</a:t>
            </a:r>
          </a:p>
          <a:p>
            <a:pPr lvl="1"/>
            <a:r>
              <a:rPr lang="fr-FR" dirty="0" smtClean="0"/>
              <a:t>Par type de cellule</a:t>
            </a:r>
          </a:p>
          <a:p>
            <a:pPr lvl="1"/>
            <a:r>
              <a:rPr lang="fr-FR" dirty="0" smtClean="0"/>
              <a:t>Par nœuds</a:t>
            </a:r>
          </a:p>
          <a:p>
            <a:pPr lvl="1"/>
            <a:r>
              <a:rPr lang="fr-FR" dirty="0" smtClean="0"/>
              <a:t>Par </a:t>
            </a:r>
            <a:r>
              <a:rPr lang="fr-FR" dirty="0" err="1" smtClean="0"/>
              <a:t>clock</a:t>
            </a:r>
            <a:endParaRPr lang="fr-FR" dirty="0" smtClean="0"/>
          </a:p>
          <a:p>
            <a:pPr lvl="1"/>
            <a:r>
              <a:rPr lang="fr-FR" dirty="0" smtClean="0"/>
              <a:t>…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65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809" y="1645639"/>
            <a:ext cx="4048687" cy="384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53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Voltus</a:t>
            </a:r>
            <a:r>
              <a:rPr lang="fr-FR" dirty="0" smtClean="0"/>
              <a:t> : Analyse de rails 1/5</a:t>
            </a:r>
            <a:endParaRPr lang="fr-FR" dirty="0"/>
          </a:p>
        </p:txBody>
      </p:sp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Spécifier le mode d’analyse :</a:t>
            </a:r>
          </a:p>
          <a:p>
            <a:pPr lvl="1"/>
            <a:r>
              <a:rPr lang="fr-FR" dirty="0" smtClean="0"/>
              <a:t>Statique / Dynamique</a:t>
            </a:r>
          </a:p>
          <a:p>
            <a:pPr lvl="2"/>
            <a:r>
              <a:rPr lang="fr-FR" dirty="0" smtClean="0"/>
              <a:t>Précision</a:t>
            </a:r>
          </a:p>
          <a:p>
            <a:pPr lvl="1"/>
            <a:r>
              <a:rPr lang="fr-FR" dirty="0" smtClean="0"/>
              <a:t>Définition des bibliothèques de </a:t>
            </a:r>
            <a:r>
              <a:rPr lang="fr-FR" dirty="0" err="1" smtClean="0"/>
              <a:t>PowerGrid</a:t>
            </a:r>
            <a:endParaRPr lang="fr-FR" dirty="0" smtClean="0"/>
          </a:p>
          <a:p>
            <a:pPr lvl="2"/>
            <a:r>
              <a:rPr lang="fr-FR" dirty="0" smtClean="0"/>
              <a:t>Minimum celle de la techno</a:t>
            </a:r>
          </a:p>
          <a:p>
            <a:r>
              <a:rPr lang="fr-FR" dirty="0" smtClean="0"/>
              <a:t>Lancer l’analyse :</a:t>
            </a:r>
          </a:p>
          <a:p>
            <a:pPr lvl="1"/>
            <a:r>
              <a:rPr lang="fr-FR" dirty="0" smtClean="0"/>
              <a:t>Définition du power net</a:t>
            </a:r>
          </a:p>
          <a:p>
            <a:pPr lvl="1"/>
            <a:r>
              <a:rPr lang="fr-FR" dirty="0" smtClean="0"/>
              <a:t>Définition de la puissance :</a:t>
            </a:r>
          </a:p>
          <a:p>
            <a:pPr lvl="2"/>
            <a:r>
              <a:rPr lang="fr-FR" dirty="0" smtClean="0"/>
              <a:t>Global</a:t>
            </a:r>
          </a:p>
          <a:p>
            <a:pPr lvl="2"/>
            <a:r>
              <a:rPr lang="fr-FR" dirty="0" smtClean="0"/>
              <a:t>Fichiers venant de l’analyse de </a:t>
            </a: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>puissance</a:t>
            </a:r>
          </a:p>
          <a:p>
            <a:pPr lvl="1"/>
            <a:r>
              <a:rPr lang="fr-FR" dirty="0" smtClean="0"/>
              <a:t>Définition de la localisation des sources</a:t>
            </a:r>
          </a:p>
          <a:p>
            <a:pPr lvl="2"/>
            <a:r>
              <a:rPr lang="fr-FR" dirty="0" smtClean="0"/>
              <a:t>Outil automatique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18-21/05/2015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66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268760"/>
            <a:ext cx="1913364" cy="175952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431" y="3284984"/>
            <a:ext cx="3815065" cy="288032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059" y="2032300"/>
            <a:ext cx="3466437" cy="3533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238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Voltus</a:t>
            </a:r>
            <a:r>
              <a:rPr lang="fr-FR" dirty="0" smtClean="0"/>
              <a:t> : Analyse de rails 2/5</a:t>
            </a:r>
            <a:endParaRPr lang="fr-FR" dirty="0"/>
          </a:p>
        </p:txBody>
      </p:sp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>
          <a:xfrm>
            <a:off x="251520" y="1268760"/>
            <a:ext cx="5007422" cy="4857403"/>
          </a:xfrm>
        </p:spPr>
        <p:txBody>
          <a:bodyPr>
            <a:normAutofit/>
          </a:bodyPr>
          <a:lstStyle/>
          <a:p>
            <a:r>
              <a:rPr lang="fr-FR" dirty="0" smtClean="0"/>
              <a:t>Charger le résultat de la simulation :</a:t>
            </a:r>
          </a:p>
          <a:p>
            <a:pPr lvl="1"/>
            <a:r>
              <a:rPr lang="fr-FR" dirty="0" smtClean="0"/>
              <a:t>Il faut cliquer sur </a:t>
            </a:r>
            <a:r>
              <a:rPr lang="fr-FR" dirty="0" err="1"/>
              <a:t>L</a:t>
            </a:r>
            <a:r>
              <a:rPr lang="fr-FR" dirty="0" err="1" smtClean="0"/>
              <a:t>oadState</a:t>
            </a:r>
            <a:endParaRPr lang="fr-FR" dirty="0" smtClean="0"/>
          </a:p>
          <a:p>
            <a:pPr lvl="2"/>
            <a:r>
              <a:rPr lang="fr-FR" dirty="0" smtClean="0"/>
              <a:t>Cocher l’option Auto </a:t>
            </a:r>
            <a:r>
              <a:rPr lang="fr-FR" dirty="0" err="1" smtClean="0"/>
              <a:t>Apply</a:t>
            </a:r>
            <a:endParaRPr lang="fr-FR" dirty="0" smtClean="0"/>
          </a:p>
          <a:p>
            <a:pPr lvl="1"/>
            <a:r>
              <a:rPr lang="fr-FR" dirty="0" smtClean="0"/>
              <a:t>Power </a:t>
            </a:r>
            <a:r>
              <a:rPr lang="fr-FR" dirty="0" err="1" smtClean="0"/>
              <a:t>database</a:t>
            </a:r>
            <a:r>
              <a:rPr lang="fr-FR" dirty="0" smtClean="0"/>
              <a:t> : </a:t>
            </a:r>
          </a:p>
          <a:p>
            <a:pPr lvl="2"/>
            <a:r>
              <a:rPr lang="fr-FR" dirty="0"/>
              <a:t>F</a:t>
            </a:r>
            <a:r>
              <a:rPr lang="fr-FR" dirty="0" smtClean="0"/>
              <a:t>ichier généré par l’analyse de puissance</a:t>
            </a:r>
          </a:p>
          <a:p>
            <a:pPr lvl="2"/>
            <a:r>
              <a:rPr lang="fr-FR" dirty="0" smtClean="0"/>
              <a:t>Accès à des plots supplémentaires</a:t>
            </a:r>
          </a:p>
          <a:p>
            <a:pPr lvl="1"/>
            <a:r>
              <a:rPr lang="fr-FR" dirty="0" smtClean="0"/>
              <a:t>Plusieurs types de plots</a:t>
            </a:r>
          </a:p>
          <a:p>
            <a:pPr lvl="2"/>
            <a:r>
              <a:rPr lang="fr-FR" dirty="0" smtClean="0"/>
              <a:t>IR Drop</a:t>
            </a:r>
          </a:p>
          <a:p>
            <a:pPr lvl="2"/>
            <a:r>
              <a:rPr lang="fr-FR" dirty="0" err="1" smtClean="0"/>
              <a:t>Tap</a:t>
            </a:r>
            <a:r>
              <a:rPr lang="fr-FR" dirty="0" smtClean="0"/>
              <a:t> </a:t>
            </a:r>
            <a:r>
              <a:rPr lang="fr-FR" dirty="0" err="1" smtClean="0"/>
              <a:t>Current</a:t>
            </a:r>
            <a:endParaRPr lang="fr-FR" dirty="0" smtClean="0"/>
          </a:p>
          <a:p>
            <a:pPr lvl="2"/>
            <a:r>
              <a:rPr lang="fr-FR" dirty="0" smtClean="0"/>
              <a:t>Rail </a:t>
            </a:r>
            <a:r>
              <a:rPr lang="fr-FR" dirty="0" err="1" smtClean="0"/>
              <a:t>resistance</a:t>
            </a:r>
            <a:endParaRPr lang="fr-FR" dirty="0" smtClean="0"/>
          </a:p>
          <a:p>
            <a:pPr lvl="2"/>
            <a:r>
              <a:rPr lang="fr-FR" dirty="0" smtClean="0"/>
              <a:t>…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18-21/05/2015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67</a:t>
            </a:fld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279" y="1196752"/>
            <a:ext cx="3725206" cy="501317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486" y="4797152"/>
            <a:ext cx="2284456" cy="128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25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Voltus</a:t>
            </a:r>
            <a:r>
              <a:rPr lang="fr-FR" dirty="0" smtClean="0"/>
              <a:t> : Analyse de rails 3/5</a:t>
            </a:r>
            <a:endParaRPr lang="fr-FR" dirty="0"/>
          </a:p>
        </p:txBody>
      </p:sp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>
          <a:xfrm>
            <a:off x="251520" y="1268761"/>
            <a:ext cx="8640960" cy="2592288"/>
          </a:xfrm>
        </p:spPr>
        <p:txBody>
          <a:bodyPr>
            <a:normAutofit/>
          </a:bodyPr>
          <a:lstStyle/>
          <a:p>
            <a:r>
              <a:rPr lang="fr-FR" dirty="0" smtClean="0"/>
              <a:t>Affichage dans le </a:t>
            </a:r>
            <a:r>
              <a:rPr lang="fr-FR" dirty="0" err="1" smtClean="0"/>
              <a:t>layout</a:t>
            </a:r>
            <a:r>
              <a:rPr lang="fr-FR" dirty="0" smtClean="0"/>
              <a:t> pour identifier les points chauds</a:t>
            </a:r>
          </a:p>
          <a:p>
            <a:pPr lvl="1"/>
            <a:r>
              <a:rPr lang="fr-FR" dirty="0" smtClean="0"/>
              <a:t>Les ronds sont les sources d’alimentation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18-21/05/2015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68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46" y="2492896"/>
            <a:ext cx="8200288" cy="3743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026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Voltus</a:t>
            </a:r>
            <a:r>
              <a:rPr lang="fr-FR" dirty="0" smtClean="0"/>
              <a:t> : Analyse de rails 4/5</a:t>
            </a:r>
            <a:endParaRPr lang="fr-FR" dirty="0"/>
          </a:p>
        </p:txBody>
      </p:sp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>
          <a:xfrm>
            <a:off x="251520" y="1268761"/>
            <a:ext cx="8640960" cy="1872207"/>
          </a:xfrm>
        </p:spPr>
        <p:txBody>
          <a:bodyPr>
            <a:normAutofit/>
          </a:bodyPr>
          <a:lstStyle/>
          <a:p>
            <a:r>
              <a:rPr lang="fr-FR" dirty="0" smtClean="0"/>
              <a:t>Possibilité de visualiser un film sur l’évolution de l’IR drop</a:t>
            </a:r>
          </a:p>
          <a:p>
            <a:pPr lvl="1"/>
            <a:r>
              <a:rPr lang="fr-FR" dirty="0" smtClean="0"/>
              <a:t>Attention ce mode génère une quantité importante de données (35 Go dans cette exemple)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18-21/05/2015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69</a:t>
            </a:fld>
            <a:endParaRPr lang="fr-FR"/>
          </a:p>
        </p:txBody>
      </p:sp>
      <p:pic>
        <p:nvPicPr>
          <p:cNvPr id="3" name="ir_drop_movi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1015" y="3140968"/>
            <a:ext cx="8763473" cy="298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312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DoT</a:t>
            </a:r>
            <a:endParaRPr lang="fr-FR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22274"/>
            <a:ext cx="3960440" cy="4311365"/>
          </a:xfr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7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195" y="2276871"/>
            <a:ext cx="4864186" cy="296174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6300192" y="5692606"/>
            <a:ext cx="2052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</a:t>
            </a:r>
            <a:r>
              <a:rPr lang="fr-FR" dirty="0" smtClean="0"/>
              <a:t>ource site Cadence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0947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Voltus</a:t>
            </a:r>
            <a:r>
              <a:rPr lang="fr-FR" dirty="0" smtClean="0"/>
              <a:t> : Analyse de rails 5/5</a:t>
            </a:r>
            <a:endParaRPr lang="fr-FR" dirty="0"/>
          </a:p>
        </p:txBody>
      </p:sp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>
          <a:xfrm>
            <a:off x="251520" y="1268761"/>
            <a:ext cx="8640960" cy="2592288"/>
          </a:xfrm>
        </p:spPr>
        <p:txBody>
          <a:bodyPr>
            <a:normAutofit/>
          </a:bodyPr>
          <a:lstStyle/>
          <a:p>
            <a:r>
              <a:rPr lang="fr-FR" dirty="0" smtClean="0"/>
              <a:t>Affichage du </a:t>
            </a:r>
            <a:r>
              <a:rPr lang="fr-FR" dirty="0" err="1" smtClean="0"/>
              <a:t>waveform</a:t>
            </a:r>
            <a:r>
              <a:rPr lang="fr-FR" dirty="0" smtClean="0"/>
              <a:t> du courant</a:t>
            </a:r>
          </a:p>
          <a:p>
            <a:pPr lvl="1"/>
            <a:r>
              <a:rPr lang="fr-FR" dirty="0" smtClean="0"/>
              <a:t>Par source</a:t>
            </a:r>
          </a:p>
          <a:p>
            <a:pPr lvl="1"/>
            <a:r>
              <a:rPr lang="fr-FR" dirty="0" smtClean="0"/>
              <a:t>Total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18-21/05/2015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70</a:t>
            </a:fld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108" y="1268760"/>
            <a:ext cx="2535604" cy="407707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890"/>
          <a:stretch/>
        </p:blipFill>
        <p:spPr>
          <a:xfrm>
            <a:off x="683568" y="3942151"/>
            <a:ext cx="5400600" cy="215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0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Encounter</a:t>
            </a:r>
            <a:r>
              <a:rPr lang="fr-FR" dirty="0" smtClean="0"/>
              <a:t> : </a:t>
            </a:r>
            <a:r>
              <a:rPr lang="fr-FR" dirty="0" err="1" smtClean="0"/>
              <a:t>Early</a:t>
            </a:r>
            <a:r>
              <a:rPr lang="fr-FR" dirty="0" smtClean="0"/>
              <a:t> Rail </a:t>
            </a:r>
            <a:r>
              <a:rPr lang="fr-FR" dirty="0" err="1" smtClean="0"/>
              <a:t>analysis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1268760"/>
            <a:ext cx="4608512" cy="4857403"/>
          </a:xfrm>
        </p:spPr>
        <p:txBody>
          <a:bodyPr/>
          <a:lstStyle/>
          <a:p>
            <a:r>
              <a:rPr lang="fr-FR" dirty="0" smtClean="0"/>
              <a:t>Disponible dans </a:t>
            </a:r>
            <a:r>
              <a:rPr lang="fr-FR" dirty="0" err="1" smtClean="0"/>
              <a:t>Encounter</a:t>
            </a:r>
            <a:endParaRPr lang="fr-FR" dirty="0" smtClean="0"/>
          </a:p>
          <a:p>
            <a:pPr lvl="1"/>
            <a:r>
              <a:rPr lang="fr-FR" dirty="0" err="1" smtClean="0"/>
              <a:t>Voltus</a:t>
            </a:r>
            <a:r>
              <a:rPr lang="fr-FR" dirty="0" smtClean="0"/>
              <a:t> à partir de la version 14</a:t>
            </a:r>
          </a:p>
          <a:p>
            <a:r>
              <a:rPr lang="fr-FR" dirty="0" smtClean="0"/>
              <a:t>Définition de la puissance :</a:t>
            </a:r>
          </a:p>
          <a:p>
            <a:pPr lvl="1"/>
            <a:r>
              <a:rPr lang="fr-FR" dirty="0"/>
              <a:t>Peut être fait sur des blocs </a:t>
            </a:r>
            <a:r>
              <a:rPr lang="fr-FR" dirty="0" smtClean="0"/>
              <a:t>vides</a:t>
            </a:r>
          </a:p>
          <a:p>
            <a:pPr lvl="1"/>
            <a:r>
              <a:rPr lang="fr-FR" dirty="0" smtClean="0"/>
              <a:t>Global</a:t>
            </a:r>
          </a:p>
          <a:p>
            <a:pPr lvl="1"/>
            <a:r>
              <a:rPr lang="fr-FR" dirty="0" smtClean="0"/>
              <a:t>Par Instances</a:t>
            </a:r>
          </a:p>
          <a:p>
            <a:pPr lvl="1"/>
            <a:r>
              <a:rPr lang="fr-FR" dirty="0" smtClean="0"/>
              <a:t>Par régions</a:t>
            </a:r>
          </a:p>
          <a:p>
            <a:pPr lvl="1"/>
            <a:r>
              <a:rPr lang="fr-FR" dirty="0" smtClean="0"/>
              <a:t>…</a:t>
            </a:r>
          </a:p>
          <a:p>
            <a:r>
              <a:rPr lang="fr-FR" dirty="0" smtClean="0"/>
              <a:t>Outil de visualisation identique à celui de </a:t>
            </a:r>
            <a:r>
              <a:rPr lang="fr-FR" dirty="0" err="1"/>
              <a:t>V</a:t>
            </a:r>
            <a:r>
              <a:rPr lang="fr-FR" dirty="0" err="1" smtClean="0"/>
              <a:t>oltus</a:t>
            </a:r>
            <a:r>
              <a:rPr lang="fr-FR" dirty="0" smtClean="0"/>
              <a:t> pour le rail </a:t>
            </a:r>
            <a:r>
              <a:rPr lang="fr-FR" dirty="0" err="1" smtClean="0"/>
              <a:t>analysis</a:t>
            </a:r>
            <a:endParaRPr lang="fr-FR" dirty="0" smtClean="0"/>
          </a:p>
          <a:p>
            <a:pPr lvl="1"/>
            <a:endParaRPr lang="fr-FR" dirty="0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71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182" y="1556792"/>
            <a:ext cx="4099620" cy="414908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876" y="1556792"/>
            <a:ext cx="4099620" cy="4149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65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Voltus</a:t>
            </a:r>
            <a:r>
              <a:rPr lang="fr-FR" dirty="0" smtClean="0"/>
              <a:t> : Génération de </a:t>
            </a:r>
            <a:r>
              <a:rPr lang="fr-FR" dirty="0" err="1" smtClean="0"/>
              <a:t>PowerGrid</a:t>
            </a:r>
            <a:r>
              <a:rPr lang="fr-FR" dirty="0" smtClean="0"/>
              <a:t> Library 1/3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Extraction du réseau RC de l’alimentation des cellules</a:t>
            </a:r>
          </a:p>
          <a:p>
            <a:pPr lvl="1"/>
            <a:r>
              <a:rPr lang="fr-FR" dirty="0" smtClean="0"/>
              <a:t>Nécessaire pour plus de précision en dynamique et en statique</a:t>
            </a:r>
          </a:p>
          <a:p>
            <a:pPr lvl="1"/>
            <a:r>
              <a:rPr lang="fr-FR" dirty="0" smtClean="0"/>
              <a:t>Extraction rapide (8 minutes pour 536 cellules standard)</a:t>
            </a:r>
          </a:p>
          <a:p>
            <a:pPr lvl="1"/>
            <a:r>
              <a:rPr lang="fr-FR" dirty="0" smtClean="0"/>
              <a:t>Simulation rapide (quelques minutes pour un bloc de 7,5 mm par 400 µm)</a:t>
            </a:r>
          </a:p>
          <a:p>
            <a:r>
              <a:rPr lang="fr-FR" dirty="0" smtClean="0"/>
              <a:t>Il faut charger la techno et les cellules à partir d’un LEF</a:t>
            </a:r>
          </a:p>
          <a:p>
            <a:pPr lvl="1"/>
            <a:r>
              <a:rPr lang="fr-FR" dirty="0" smtClean="0"/>
              <a:t>Lors de la configuration de l’analyse de rail il faut préciser par une option non disponible dans le GUI la </a:t>
            </a:r>
            <a:r>
              <a:rPr lang="fr-FR" dirty="0" err="1" smtClean="0"/>
              <a:t>techfile</a:t>
            </a:r>
            <a:r>
              <a:rPr lang="fr-FR" dirty="0" smtClean="0"/>
              <a:t> pour l’extraction</a:t>
            </a:r>
          </a:p>
          <a:p>
            <a:pPr lvl="2"/>
            <a:r>
              <a:rPr lang="fr-FR" dirty="0"/>
              <a:t>-</a:t>
            </a:r>
            <a:r>
              <a:rPr lang="fr-FR" dirty="0" err="1"/>
              <a:t>extraction_tech_file</a:t>
            </a:r>
            <a:endParaRPr lang="fr-FR" dirty="0" smtClean="0"/>
          </a:p>
          <a:p>
            <a:pPr lvl="1"/>
            <a:r>
              <a:rPr lang="fr-FR" dirty="0" smtClean="0"/>
              <a:t>Limitation de l’outil ?</a:t>
            </a:r>
          </a:p>
          <a:p>
            <a:pPr lvl="1"/>
            <a:r>
              <a:rPr lang="fr-FR" dirty="0" smtClean="0"/>
              <a:t>Limitation de mes compétences ?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72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5078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Voltus</a:t>
            </a:r>
            <a:r>
              <a:rPr lang="fr-FR" dirty="0" smtClean="0"/>
              <a:t> : Génération de </a:t>
            </a:r>
            <a:r>
              <a:rPr lang="fr-FR" dirty="0" err="1" smtClean="0"/>
              <a:t>PowerGrid</a:t>
            </a:r>
            <a:r>
              <a:rPr lang="fr-FR" dirty="0" smtClean="0"/>
              <a:t> Library 2/3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Tech </a:t>
            </a:r>
            <a:r>
              <a:rPr lang="fr-FR" dirty="0" err="1" smtClean="0"/>
              <a:t>Only</a:t>
            </a:r>
            <a:r>
              <a:rPr lang="fr-FR" dirty="0" smtClean="0"/>
              <a:t> :</a:t>
            </a:r>
          </a:p>
          <a:p>
            <a:pPr lvl="1"/>
            <a:r>
              <a:rPr lang="fr-FR" dirty="0" smtClean="0"/>
              <a:t>Obligatoire pour les rails </a:t>
            </a:r>
            <a:r>
              <a:rPr lang="fr-FR" dirty="0" err="1" smtClean="0"/>
              <a:t>analysis</a:t>
            </a:r>
            <a:endParaRPr lang="fr-FR" dirty="0" smtClean="0"/>
          </a:p>
          <a:p>
            <a:pPr lvl="1"/>
            <a:r>
              <a:rPr lang="fr-FR" dirty="0" smtClean="0"/>
              <a:t>LEF </a:t>
            </a:r>
            <a:r>
              <a:rPr lang="fr-FR" dirty="0" err="1" smtClean="0"/>
              <a:t>layermap</a:t>
            </a:r>
            <a:endParaRPr lang="fr-FR" dirty="0" smtClean="0"/>
          </a:p>
          <a:p>
            <a:pPr marL="914400" lvl="2" indent="0">
              <a:buNone/>
            </a:pPr>
            <a:r>
              <a:rPr lang="fr-FR" sz="1200" dirty="0"/>
              <a:t>#type   </a:t>
            </a:r>
            <a:r>
              <a:rPr lang="fr-FR" sz="1200" dirty="0" err="1"/>
              <a:t>technology_layer_name</a:t>
            </a:r>
            <a:r>
              <a:rPr lang="fr-FR" sz="1200" dirty="0"/>
              <a:t>   </a:t>
            </a:r>
            <a:r>
              <a:rPr lang="fr-FR" sz="1200" dirty="0" err="1"/>
              <a:t>lefdef</a:t>
            </a:r>
            <a:r>
              <a:rPr lang="fr-FR" sz="1200" dirty="0"/>
              <a:t>    </a:t>
            </a:r>
            <a:r>
              <a:rPr lang="fr-FR" sz="1200" dirty="0" err="1"/>
              <a:t>lef_layer_name</a:t>
            </a:r>
            <a:endParaRPr lang="fr-FR" sz="1200" dirty="0"/>
          </a:p>
          <a:p>
            <a:pPr marL="914400" lvl="2" indent="0">
              <a:buNone/>
            </a:pPr>
            <a:r>
              <a:rPr lang="fr-FR" sz="1200" dirty="0"/>
              <a:t>#---    ---------------------   ------    --------------</a:t>
            </a:r>
          </a:p>
          <a:p>
            <a:pPr marL="914400" lvl="2" indent="0">
              <a:buNone/>
            </a:pPr>
            <a:r>
              <a:rPr lang="fr-FR" sz="1200" dirty="0" err="1"/>
              <a:t>metal</a:t>
            </a:r>
            <a:r>
              <a:rPr lang="fr-FR" sz="1200" dirty="0"/>
              <a:t>   m1                     </a:t>
            </a:r>
            <a:r>
              <a:rPr lang="fr-FR" sz="1200" dirty="0" err="1" smtClean="0"/>
              <a:t>lefdef</a:t>
            </a:r>
            <a:r>
              <a:rPr lang="fr-FR" sz="1200" dirty="0" smtClean="0"/>
              <a:t>    </a:t>
            </a:r>
            <a:r>
              <a:rPr lang="fr-FR" sz="1200" dirty="0"/>
              <a:t>M1</a:t>
            </a:r>
          </a:p>
          <a:p>
            <a:pPr marL="914400" lvl="2" indent="0">
              <a:buNone/>
            </a:pPr>
            <a:r>
              <a:rPr lang="fr-FR" sz="1200" dirty="0"/>
              <a:t>via     </a:t>
            </a:r>
            <a:r>
              <a:rPr lang="fr-FR" sz="1200" dirty="0" smtClean="0"/>
              <a:t>   V2                      </a:t>
            </a:r>
            <a:r>
              <a:rPr lang="fr-FR" sz="1200" dirty="0" err="1"/>
              <a:t>lefdef</a:t>
            </a:r>
            <a:r>
              <a:rPr lang="fr-FR" sz="1200" dirty="0"/>
              <a:t>    V2</a:t>
            </a:r>
          </a:p>
          <a:p>
            <a:pPr marL="914400" lvl="2" indent="0">
              <a:buNone/>
            </a:pPr>
            <a:r>
              <a:rPr lang="fr-FR" sz="1200" dirty="0" smtClean="0"/>
              <a:t>via        VI5_no_stk       </a:t>
            </a:r>
            <a:r>
              <a:rPr lang="fr-FR" sz="1200" dirty="0" err="1" smtClean="0"/>
              <a:t>lefdef</a:t>
            </a:r>
            <a:r>
              <a:rPr lang="fr-FR" sz="1200" dirty="0" smtClean="0"/>
              <a:t>    </a:t>
            </a:r>
            <a:r>
              <a:rPr lang="fr-FR" sz="1200" dirty="0"/>
              <a:t>V5</a:t>
            </a:r>
          </a:p>
          <a:p>
            <a:pPr marL="914400" lvl="2" indent="0">
              <a:buNone/>
            </a:pPr>
            <a:r>
              <a:rPr lang="fr-FR" sz="1200" dirty="0" smtClean="0"/>
              <a:t>poly     </a:t>
            </a:r>
            <a:r>
              <a:rPr lang="fr-FR" sz="1200" dirty="0" err="1" smtClean="0"/>
              <a:t>poly</a:t>
            </a:r>
            <a:r>
              <a:rPr lang="fr-FR" sz="1200" dirty="0" smtClean="0"/>
              <a:t>                    </a:t>
            </a:r>
            <a:r>
              <a:rPr lang="fr-FR" sz="1200" dirty="0" err="1"/>
              <a:t>lefdef</a:t>
            </a:r>
            <a:r>
              <a:rPr lang="fr-FR" sz="1200" dirty="0"/>
              <a:t>    GC</a:t>
            </a:r>
          </a:p>
          <a:p>
            <a:pPr marL="914400" lvl="2" indent="0">
              <a:buNone/>
            </a:pPr>
            <a:r>
              <a:rPr lang="fr-FR" sz="1200" dirty="0"/>
              <a:t>via     </a:t>
            </a:r>
            <a:r>
              <a:rPr lang="fr-FR" sz="1200" dirty="0" smtClean="0"/>
              <a:t>  CS_poly1            </a:t>
            </a:r>
            <a:r>
              <a:rPr lang="fr-FR" sz="1200" dirty="0" err="1" smtClean="0"/>
              <a:t>lefdef</a:t>
            </a:r>
            <a:r>
              <a:rPr lang="fr-FR" sz="1200" dirty="0" smtClean="0"/>
              <a:t>    CS</a:t>
            </a:r>
          </a:p>
          <a:p>
            <a:pPr lvl="2"/>
            <a:endParaRPr lang="fr-FR" dirty="0" smtClean="0"/>
          </a:p>
          <a:p>
            <a:pPr lvl="2"/>
            <a:r>
              <a:rPr lang="fr-FR" dirty="0" smtClean="0"/>
              <a:t>Nom des </a:t>
            </a:r>
            <a:r>
              <a:rPr lang="fr-FR" dirty="0" err="1" smtClean="0"/>
              <a:t>layers</a:t>
            </a:r>
            <a:r>
              <a:rPr lang="fr-FR" dirty="0" smtClean="0"/>
              <a:t> venant de</a:t>
            </a:r>
            <a:br>
              <a:rPr lang="fr-FR" dirty="0" smtClean="0"/>
            </a:br>
            <a:r>
              <a:rPr lang="fr-FR" dirty="0" smtClean="0"/>
              <a:t>la </a:t>
            </a:r>
            <a:r>
              <a:rPr lang="fr-FR" dirty="0" err="1" smtClean="0"/>
              <a:t>qrc</a:t>
            </a:r>
            <a:r>
              <a:rPr lang="fr-FR" dirty="0" smtClean="0"/>
              <a:t> </a:t>
            </a:r>
            <a:r>
              <a:rPr lang="fr-FR" dirty="0" err="1" smtClean="0"/>
              <a:t>techfile</a:t>
            </a:r>
            <a:r>
              <a:rPr lang="fr-FR" dirty="0" smtClean="0"/>
              <a:t> (disponible</a:t>
            </a:r>
            <a:br>
              <a:rPr lang="fr-FR" dirty="0" smtClean="0"/>
            </a:br>
            <a:r>
              <a:rPr lang="fr-FR" dirty="0" smtClean="0"/>
              <a:t>dans le fichier </a:t>
            </a:r>
            <a:r>
              <a:rPr lang="fr-FR" dirty="0" err="1" smtClean="0"/>
              <a:t>ict</a:t>
            </a:r>
            <a:r>
              <a:rPr lang="fr-FR" dirty="0" smtClean="0"/>
              <a:t>)</a:t>
            </a:r>
          </a:p>
          <a:p>
            <a:pPr marL="1371600" lvl="3" indent="0">
              <a:buNone/>
            </a:pPr>
            <a:r>
              <a:rPr lang="fr-FR" sz="1200" dirty="0" err="1" smtClean="0"/>
              <a:t>Techgen</a:t>
            </a:r>
            <a:r>
              <a:rPr lang="fr-FR" sz="1200" dirty="0" smtClean="0"/>
              <a:t> </a:t>
            </a:r>
            <a:r>
              <a:rPr lang="fr-FR" sz="1200" dirty="0"/>
              <a:t>-split </a:t>
            </a:r>
            <a:r>
              <a:rPr lang="fr-FR" sz="1200" dirty="0" err="1"/>
              <a:t>qrcTechFile</a:t>
            </a:r>
            <a:endParaRPr lang="fr-FR" sz="1200" dirty="0"/>
          </a:p>
          <a:p>
            <a:pPr marL="1371600" lvl="3" indent="0">
              <a:buNone/>
            </a:pPr>
            <a:r>
              <a:rPr lang="fr-FR" sz="1200" dirty="0" err="1" smtClean="0"/>
              <a:t>Techgen</a:t>
            </a:r>
            <a:r>
              <a:rPr lang="fr-FR" sz="1200" dirty="0" smtClean="0"/>
              <a:t> </a:t>
            </a:r>
            <a:r>
              <a:rPr lang="fr-FR" sz="1200" dirty="0"/>
              <a:t>-</a:t>
            </a:r>
            <a:r>
              <a:rPr lang="fr-FR" sz="1200" dirty="0" err="1"/>
              <a:t>cell</a:t>
            </a:r>
            <a:r>
              <a:rPr lang="fr-FR" sz="1200" dirty="0"/>
              <a:t> -</a:t>
            </a:r>
            <a:r>
              <a:rPr lang="fr-FR" sz="1200" dirty="0" err="1"/>
              <a:t>ictout</a:t>
            </a:r>
            <a:r>
              <a:rPr lang="fr-FR" sz="1200" dirty="0"/>
              <a:t> RCGEN</a:t>
            </a:r>
            <a:endParaRPr lang="fr-FR" sz="1200" dirty="0" smtClean="0"/>
          </a:p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18-21/05/2015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73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811415"/>
            <a:ext cx="4824536" cy="320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30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Voltus</a:t>
            </a:r>
            <a:r>
              <a:rPr lang="fr-FR" dirty="0" smtClean="0"/>
              <a:t> : Génération de </a:t>
            </a:r>
            <a:r>
              <a:rPr lang="fr-FR" dirty="0" err="1" smtClean="0"/>
              <a:t>PowerGrid</a:t>
            </a:r>
            <a:r>
              <a:rPr lang="fr-FR" dirty="0" smtClean="0"/>
              <a:t> Library 3/3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Std</a:t>
            </a:r>
            <a:r>
              <a:rPr lang="fr-FR" dirty="0" smtClean="0"/>
              <a:t> </a:t>
            </a:r>
            <a:r>
              <a:rPr lang="fr-FR" dirty="0" err="1" smtClean="0"/>
              <a:t>Cells</a:t>
            </a:r>
            <a:r>
              <a:rPr lang="fr-FR" dirty="0" smtClean="0"/>
              <a:t> et Macros/IO</a:t>
            </a:r>
          </a:p>
          <a:p>
            <a:pPr lvl="1"/>
            <a:r>
              <a:rPr lang="fr-FR" dirty="0" smtClean="0"/>
              <a:t>Configuration similaire pour les deux modes</a:t>
            </a:r>
          </a:p>
          <a:p>
            <a:pPr lvl="1"/>
            <a:r>
              <a:rPr lang="fr-FR" dirty="0" smtClean="0"/>
              <a:t>Macros peut être un bloc analogique</a:t>
            </a:r>
          </a:p>
          <a:p>
            <a:pPr lvl="1"/>
            <a:r>
              <a:rPr lang="fr-FR" dirty="0" smtClean="0"/>
              <a:t>Simulation avec </a:t>
            </a:r>
            <a:r>
              <a:rPr lang="fr-FR" dirty="0" err="1" smtClean="0"/>
              <a:t>spice</a:t>
            </a:r>
            <a:r>
              <a:rPr lang="fr-FR" dirty="0" smtClean="0"/>
              <a:t> pour les capacités</a:t>
            </a:r>
          </a:p>
          <a:p>
            <a:pPr lvl="1"/>
            <a:r>
              <a:rPr lang="fr-FR" dirty="0" err="1" smtClean="0"/>
              <a:t>Spécifité</a:t>
            </a:r>
            <a:r>
              <a:rPr lang="fr-FR" dirty="0" smtClean="0"/>
              <a:t> pour les Macros</a:t>
            </a:r>
          </a:p>
          <a:p>
            <a:pPr lvl="2"/>
            <a:r>
              <a:rPr lang="fr-FR" dirty="0" smtClean="0"/>
              <a:t>Ajout du </a:t>
            </a:r>
            <a:r>
              <a:rPr lang="fr-FR" dirty="0" err="1" smtClean="0"/>
              <a:t>gds</a:t>
            </a:r>
            <a:endParaRPr lang="fr-FR" dirty="0" smtClean="0"/>
          </a:p>
          <a:p>
            <a:pPr lvl="2"/>
            <a:r>
              <a:rPr lang="fr-FR" dirty="0" smtClean="0"/>
              <a:t>Ajout de </a:t>
            </a:r>
            <a:r>
              <a:rPr lang="fr-FR" dirty="0" err="1" smtClean="0"/>
              <a:t>Stop@via</a:t>
            </a:r>
            <a:r>
              <a:rPr lang="fr-FR" dirty="0" smtClean="0"/>
              <a:t> pour </a:t>
            </a:r>
            <a:br>
              <a:rPr lang="fr-FR" dirty="0" smtClean="0"/>
            </a:br>
            <a:r>
              <a:rPr lang="fr-FR" dirty="0" smtClean="0"/>
              <a:t>arrêter l’extraction à un layer</a:t>
            </a:r>
          </a:p>
          <a:p>
            <a:pPr lvl="3"/>
            <a:r>
              <a:rPr lang="fr-FR" dirty="0" smtClean="0"/>
              <a:t>Exemple : CS_poly1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18-21/05/2015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74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215" y="2811415"/>
            <a:ext cx="4257994" cy="320987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478" y="2820278"/>
            <a:ext cx="4257994" cy="290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4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Voltus</a:t>
            </a:r>
            <a:r>
              <a:rPr lang="fr-FR" dirty="0" smtClean="0"/>
              <a:t> : Vérifications de via d’alimentation 1/2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Vérifier si les rails d’alimentation sont bien connectés entre eux</a:t>
            </a:r>
          </a:p>
          <a:p>
            <a:pPr lvl="1"/>
            <a:r>
              <a:rPr lang="fr-FR" dirty="0" smtClean="0"/>
              <a:t>Disponible dans </a:t>
            </a:r>
            <a:r>
              <a:rPr lang="fr-FR" dirty="0"/>
              <a:t>T</a:t>
            </a:r>
            <a:r>
              <a:rPr lang="fr-FR" dirty="0" smtClean="0"/>
              <a:t>ools-&gt;</a:t>
            </a:r>
            <a:r>
              <a:rPr lang="fr-FR" dirty="0" err="1" smtClean="0"/>
              <a:t>Verify</a:t>
            </a:r>
            <a:r>
              <a:rPr lang="fr-FR" dirty="0" smtClean="0"/>
              <a:t> Power Via</a:t>
            </a:r>
          </a:p>
          <a:p>
            <a:pPr lvl="1"/>
            <a:r>
              <a:rPr lang="fr-FR" dirty="0" smtClean="0"/>
              <a:t>Possibilité de vérifier avec un ratio minimum de </a:t>
            </a:r>
            <a:r>
              <a:rPr lang="fr-FR" dirty="0" err="1" smtClean="0"/>
              <a:t>vias</a:t>
            </a:r>
            <a:endParaRPr lang="fr-FR" dirty="0" smtClean="0"/>
          </a:p>
          <a:p>
            <a:pPr lvl="2"/>
            <a:r>
              <a:rPr lang="fr-FR" dirty="0" smtClean="0"/>
              <a:t>Si le ratio est précisé, les rails sans via ne sont pas vus </a:t>
            </a:r>
            <a:r>
              <a:rPr lang="fr-FR" dirty="0" smtClean="0">
                <a:sym typeface="Wingdings" panose="05000000000000000000" pitchFamily="2" charset="2"/>
              </a:rPr>
              <a:t> 2 passes sont nécessaire</a:t>
            </a:r>
          </a:p>
          <a:p>
            <a:pPr lvl="1"/>
            <a:r>
              <a:rPr lang="fr-FR" dirty="0" smtClean="0">
                <a:sym typeface="Wingdings" panose="05000000000000000000" pitchFamily="2" charset="2"/>
              </a:rPr>
              <a:t>Les erreurs sont disponible dans le Violation Browser</a:t>
            </a:r>
          </a:p>
          <a:p>
            <a:pPr lvl="2"/>
            <a:r>
              <a:rPr lang="fr-FR" dirty="0" smtClean="0">
                <a:sym typeface="Wingdings" panose="05000000000000000000" pitchFamily="2" charset="2"/>
              </a:rPr>
              <a:t>Disponible dans Tools-&gt;Violation Browser</a:t>
            </a:r>
            <a:endParaRPr lang="fr-FR" dirty="0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75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789040"/>
            <a:ext cx="3791814" cy="21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77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Voltus</a:t>
            </a:r>
            <a:r>
              <a:rPr lang="fr-FR" dirty="0" smtClean="0"/>
              <a:t> : Vérifications de via d’alimentation 2/2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76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042" y="2060848"/>
            <a:ext cx="3876454" cy="364502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640833"/>
            <a:ext cx="4683439" cy="459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67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Liberate</a:t>
            </a:r>
            <a:r>
              <a:rPr lang="fr-FR" dirty="0" smtClean="0"/>
              <a:t> : Liberty file 1/3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Liberty file est un fichier de caractérisation des cellules numériques en terme de délai et de puissance</a:t>
            </a:r>
          </a:p>
          <a:p>
            <a:pPr lvl="1"/>
            <a:r>
              <a:rPr lang="fr-FR" dirty="0" smtClean="0"/>
              <a:t>Détails au niveau de chaque pins pour chaque instances</a:t>
            </a:r>
          </a:p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77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082280"/>
            <a:ext cx="7384862" cy="2650976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95536" y="5873712"/>
            <a:ext cx="331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source documentation RAK </a:t>
            </a:r>
            <a:r>
              <a:rPr lang="fr-FR" sz="1600" dirty="0" err="1" smtClean="0"/>
              <a:t>Liberate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2302524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Liberate</a:t>
            </a:r>
            <a:r>
              <a:rPr lang="fr-FR" dirty="0" smtClean="0"/>
              <a:t> : Liberty file 2/3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1268760"/>
            <a:ext cx="3960440" cy="4857403"/>
          </a:xfrm>
        </p:spPr>
        <p:txBody>
          <a:bodyPr>
            <a:normAutofit lnSpcReduction="10000"/>
          </a:bodyPr>
          <a:lstStyle/>
          <a:p>
            <a:r>
              <a:rPr lang="fr-FR" dirty="0" smtClean="0"/>
              <a:t>Pin d’entrée :</a:t>
            </a:r>
          </a:p>
          <a:p>
            <a:pPr lvl="1"/>
            <a:r>
              <a:rPr lang="fr-FR" dirty="0" smtClean="0"/>
              <a:t>Valeur de la capacité dans différentes conditions</a:t>
            </a:r>
          </a:p>
          <a:p>
            <a:pPr lvl="1"/>
            <a:r>
              <a:rPr lang="fr-FR" dirty="0" smtClean="0"/>
              <a:t>Setup/</a:t>
            </a:r>
            <a:r>
              <a:rPr lang="fr-FR" dirty="0" err="1" smtClean="0"/>
              <a:t>Hold</a:t>
            </a:r>
            <a:r>
              <a:rPr lang="fr-FR" dirty="0" smtClean="0"/>
              <a:t> :</a:t>
            </a:r>
          </a:p>
          <a:p>
            <a:pPr lvl="2"/>
            <a:r>
              <a:rPr lang="fr-FR" dirty="0" smtClean="0"/>
              <a:t>Tableau à deux entrées : </a:t>
            </a:r>
          </a:p>
          <a:p>
            <a:pPr lvl="3"/>
            <a:r>
              <a:rPr lang="fr-FR" dirty="0" smtClean="0"/>
              <a:t>Pente du signal sur la pin</a:t>
            </a:r>
          </a:p>
          <a:p>
            <a:pPr lvl="3"/>
            <a:r>
              <a:rPr lang="fr-FR" dirty="0" smtClean="0"/>
              <a:t>Pente du signal de la </a:t>
            </a:r>
            <a:r>
              <a:rPr lang="fr-FR" dirty="0" err="1" smtClean="0"/>
              <a:t>related</a:t>
            </a:r>
            <a:r>
              <a:rPr lang="fr-FR" dirty="0" smtClean="0"/>
              <a:t> pin (ici CLK)</a:t>
            </a:r>
          </a:p>
          <a:p>
            <a:r>
              <a:rPr lang="fr-FR" dirty="0" smtClean="0"/>
              <a:t>Pin de sortie :</a:t>
            </a:r>
          </a:p>
          <a:p>
            <a:pPr lvl="1"/>
            <a:r>
              <a:rPr lang="fr-FR" dirty="0" smtClean="0"/>
              <a:t>Délai :</a:t>
            </a:r>
          </a:p>
          <a:p>
            <a:pPr lvl="2"/>
            <a:r>
              <a:rPr lang="fr-FR" dirty="0" smtClean="0"/>
              <a:t>Tableau à deux entrées :</a:t>
            </a:r>
          </a:p>
          <a:p>
            <a:pPr lvl="3"/>
            <a:r>
              <a:rPr lang="fr-FR" dirty="0" smtClean="0"/>
              <a:t>Capacité sur le nœud de sortie</a:t>
            </a:r>
          </a:p>
          <a:p>
            <a:pPr lvl="3"/>
            <a:r>
              <a:rPr lang="fr-FR" dirty="0" smtClean="0"/>
              <a:t>Pente du signal de la </a:t>
            </a:r>
            <a:r>
              <a:rPr lang="fr-FR" dirty="0" err="1" smtClean="0"/>
              <a:t>related</a:t>
            </a:r>
            <a:r>
              <a:rPr lang="fr-FR" dirty="0" smtClean="0"/>
              <a:t> pin (ici CLK)</a:t>
            </a:r>
          </a:p>
          <a:p>
            <a:pPr lvl="1"/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78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242415"/>
            <a:ext cx="4824536" cy="4706865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436096" y="5847367"/>
            <a:ext cx="331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source documentation RAK </a:t>
            </a:r>
            <a:r>
              <a:rPr lang="fr-FR" sz="1600" dirty="0" err="1" smtClean="0"/>
              <a:t>Liberate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100135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Liberate</a:t>
            </a:r>
            <a:r>
              <a:rPr lang="fr-FR" dirty="0" smtClean="0"/>
              <a:t> : Liberty file 3/3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1268760"/>
            <a:ext cx="3960440" cy="4857403"/>
          </a:xfrm>
        </p:spPr>
        <p:txBody>
          <a:bodyPr>
            <a:normAutofit/>
          </a:bodyPr>
          <a:lstStyle/>
          <a:p>
            <a:r>
              <a:rPr lang="fr-FR" dirty="0" smtClean="0"/>
              <a:t>Pin d’horloge :</a:t>
            </a:r>
          </a:p>
          <a:p>
            <a:pPr lvl="1"/>
            <a:r>
              <a:rPr lang="fr-FR" dirty="0" smtClean="0"/>
              <a:t>Puissance dissipée en bougeant seulement l’horloge</a:t>
            </a:r>
          </a:p>
          <a:p>
            <a:pPr lvl="2"/>
            <a:r>
              <a:rPr lang="fr-FR" dirty="0" smtClean="0"/>
              <a:t>Tableau à une entrée : </a:t>
            </a:r>
          </a:p>
          <a:p>
            <a:pPr lvl="3"/>
            <a:r>
              <a:rPr lang="fr-FR" dirty="0" smtClean="0"/>
              <a:t>Pente du signal sur la pin</a:t>
            </a:r>
          </a:p>
          <a:p>
            <a:r>
              <a:rPr lang="fr-FR" dirty="0" smtClean="0"/>
              <a:t>Pin de sortie :</a:t>
            </a:r>
          </a:p>
          <a:p>
            <a:pPr lvl="1"/>
            <a:r>
              <a:rPr lang="fr-FR" dirty="0" smtClean="0"/>
              <a:t>Délai :</a:t>
            </a:r>
          </a:p>
          <a:p>
            <a:pPr lvl="2"/>
            <a:r>
              <a:rPr lang="fr-FR" dirty="0" smtClean="0"/>
              <a:t>Tableau à deux entrées :</a:t>
            </a:r>
          </a:p>
          <a:p>
            <a:pPr lvl="3"/>
            <a:r>
              <a:rPr lang="fr-FR" dirty="0" smtClean="0"/>
              <a:t>Capacité sur le nœud de sortie</a:t>
            </a:r>
          </a:p>
          <a:p>
            <a:pPr lvl="3"/>
            <a:r>
              <a:rPr lang="fr-FR" dirty="0" smtClean="0"/>
              <a:t>Pente du signal de la </a:t>
            </a:r>
            <a:r>
              <a:rPr lang="fr-FR" dirty="0" err="1" smtClean="0"/>
              <a:t>related</a:t>
            </a:r>
            <a:r>
              <a:rPr lang="fr-FR" dirty="0" smtClean="0"/>
              <a:t> pin (ici CLK)</a:t>
            </a:r>
          </a:p>
          <a:p>
            <a:pPr lvl="1"/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79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709238"/>
            <a:ext cx="4824536" cy="3773219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652120" y="5535158"/>
            <a:ext cx="331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source documentation RAK </a:t>
            </a:r>
            <a:r>
              <a:rPr lang="fr-FR" sz="1600" dirty="0" err="1" smtClean="0"/>
              <a:t>Liberate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75214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MSoT</a:t>
            </a:r>
            <a:endParaRPr lang="fr-FR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56792"/>
            <a:ext cx="3292688" cy="4083508"/>
          </a:xfr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8</a:t>
            </a:fld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6300192" y="5692606"/>
            <a:ext cx="2052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</a:t>
            </a:r>
            <a:r>
              <a:rPr lang="fr-FR" dirty="0" smtClean="0"/>
              <a:t>ource site Cadence</a:t>
            </a: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244" y="1988840"/>
            <a:ext cx="4992113" cy="290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12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Liberate</a:t>
            </a:r>
            <a:r>
              <a:rPr lang="fr-FR" dirty="0" smtClean="0"/>
              <a:t> : Généralités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 smtClean="0"/>
              <a:t>Outils pour générer les liberty files</a:t>
            </a:r>
          </a:p>
          <a:p>
            <a:pPr lvl="1"/>
            <a:r>
              <a:rPr lang="fr-FR" dirty="0" smtClean="0"/>
              <a:t>Fonctionnement par script </a:t>
            </a:r>
            <a:r>
              <a:rPr lang="fr-FR" dirty="0" err="1" smtClean="0"/>
              <a:t>tcl</a:t>
            </a:r>
            <a:endParaRPr lang="fr-FR" dirty="0" smtClean="0"/>
          </a:p>
          <a:p>
            <a:pPr lvl="1"/>
            <a:r>
              <a:rPr lang="fr-FR" dirty="0" smtClean="0"/>
              <a:t>4 outils :</a:t>
            </a:r>
          </a:p>
          <a:p>
            <a:pPr lvl="2"/>
            <a:r>
              <a:rPr lang="fr-FR" dirty="0" err="1" smtClean="0"/>
              <a:t>Liberate</a:t>
            </a:r>
            <a:r>
              <a:rPr lang="fr-FR" dirty="0" smtClean="0"/>
              <a:t> </a:t>
            </a:r>
            <a:r>
              <a:rPr lang="fr-FR" dirty="0" smtClean="0">
                <a:sym typeface="Wingdings" panose="05000000000000000000" pitchFamily="2" charset="2"/>
              </a:rPr>
              <a:t> pour les cellules purement numériques</a:t>
            </a:r>
          </a:p>
          <a:p>
            <a:pPr lvl="2"/>
            <a:r>
              <a:rPr lang="fr-FR" dirty="0" err="1" smtClean="0"/>
              <a:t>Liberate</a:t>
            </a:r>
            <a:r>
              <a:rPr lang="fr-FR" dirty="0" smtClean="0"/>
              <a:t> AMS </a:t>
            </a:r>
            <a:r>
              <a:rPr lang="fr-FR" dirty="0" smtClean="0">
                <a:sym typeface="Wingdings" panose="05000000000000000000" pitchFamily="2" charset="2"/>
              </a:rPr>
              <a:t> pour les cellules mixtes</a:t>
            </a:r>
          </a:p>
          <a:p>
            <a:pPr lvl="2"/>
            <a:r>
              <a:rPr lang="fr-FR" dirty="0" err="1" smtClean="0">
                <a:sym typeface="Wingdings" panose="05000000000000000000" pitchFamily="2" charset="2"/>
              </a:rPr>
              <a:t>Liberate</a:t>
            </a:r>
            <a:r>
              <a:rPr lang="fr-FR" dirty="0" smtClean="0">
                <a:sym typeface="Wingdings" panose="05000000000000000000" pitchFamily="2" charset="2"/>
              </a:rPr>
              <a:t> MX  pour les mémoires</a:t>
            </a:r>
          </a:p>
          <a:p>
            <a:pPr lvl="2"/>
            <a:r>
              <a:rPr lang="fr-FR" dirty="0" err="1" smtClean="0">
                <a:sym typeface="Wingdings" panose="05000000000000000000" pitchFamily="2" charset="2"/>
              </a:rPr>
              <a:t>Libearte</a:t>
            </a:r>
            <a:r>
              <a:rPr lang="fr-FR" dirty="0" smtClean="0">
                <a:sym typeface="Wingdings" panose="05000000000000000000" pitchFamily="2" charset="2"/>
              </a:rPr>
              <a:t> LV  pour comparer les liberty files et les vérifier</a:t>
            </a:r>
          </a:p>
          <a:p>
            <a:pPr lvl="1"/>
            <a:r>
              <a:rPr lang="fr-FR" dirty="0" smtClean="0">
                <a:sym typeface="Wingdings" panose="05000000000000000000" pitchFamily="2" charset="2"/>
              </a:rPr>
              <a:t>Génère un </a:t>
            </a:r>
            <a:r>
              <a:rPr lang="fr-FR" dirty="0" err="1" smtClean="0">
                <a:sym typeface="Wingdings" panose="05000000000000000000" pitchFamily="2" charset="2"/>
              </a:rPr>
              <a:t>verilog</a:t>
            </a:r>
            <a:r>
              <a:rPr lang="fr-FR" dirty="0" smtClean="0">
                <a:sym typeface="Wingdings" panose="05000000000000000000" pitchFamily="2" charset="2"/>
              </a:rPr>
              <a:t> rétro-</a:t>
            </a:r>
            <a:r>
              <a:rPr lang="fr-FR" dirty="0" err="1" smtClean="0">
                <a:sym typeface="Wingdings" panose="05000000000000000000" pitchFamily="2" charset="2"/>
              </a:rPr>
              <a:t>annotable</a:t>
            </a:r>
            <a:endParaRPr lang="fr-FR" dirty="0" smtClean="0">
              <a:sym typeface="Wingdings" panose="05000000000000000000" pitchFamily="2" charset="2"/>
            </a:endParaRPr>
          </a:p>
          <a:p>
            <a:r>
              <a:rPr lang="fr-FR" dirty="0" smtClean="0">
                <a:sym typeface="Wingdings" panose="05000000000000000000" pitchFamily="2" charset="2"/>
              </a:rPr>
              <a:t>Fichiers nécessaires :</a:t>
            </a:r>
          </a:p>
          <a:p>
            <a:pPr lvl="1"/>
            <a:r>
              <a:rPr lang="fr-FR" dirty="0" err="1">
                <a:sym typeface="Wingdings" panose="05000000000000000000" pitchFamily="2" charset="2"/>
              </a:rPr>
              <a:t>N</a:t>
            </a:r>
            <a:r>
              <a:rPr lang="fr-FR" dirty="0" err="1" smtClean="0">
                <a:sym typeface="Wingdings" panose="05000000000000000000" pitchFamily="2" charset="2"/>
              </a:rPr>
              <a:t>etlist</a:t>
            </a:r>
            <a:r>
              <a:rPr lang="fr-FR" dirty="0" smtClean="0">
                <a:sym typeface="Wingdings" panose="05000000000000000000" pitchFamily="2" charset="2"/>
              </a:rPr>
              <a:t> (post-</a:t>
            </a:r>
            <a:r>
              <a:rPr lang="fr-FR" dirty="0" err="1" smtClean="0">
                <a:sym typeface="Wingdings" panose="05000000000000000000" pitchFamily="2" charset="2"/>
              </a:rPr>
              <a:t>extract</a:t>
            </a:r>
            <a:r>
              <a:rPr lang="fr-FR" dirty="0" smtClean="0">
                <a:sym typeface="Wingdings" panose="05000000000000000000" pitchFamily="2" charset="2"/>
              </a:rPr>
              <a:t> de préférence)</a:t>
            </a:r>
          </a:p>
          <a:p>
            <a:pPr lvl="1"/>
            <a:r>
              <a:rPr lang="fr-FR" dirty="0" smtClean="0">
                <a:sym typeface="Wingdings" panose="05000000000000000000" pitchFamily="2" charset="2"/>
              </a:rPr>
              <a:t>Script de définitions des cellules</a:t>
            </a:r>
          </a:p>
          <a:p>
            <a:pPr lvl="2"/>
            <a:r>
              <a:rPr lang="fr-FR" dirty="0" smtClean="0">
                <a:sym typeface="Wingdings" panose="05000000000000000000" pitchFamily="2" charset="2"/>
              </a:rPr>
              <a:t>Peut être obtenue à partir d’un liberty file existant</a:t>
            </a:r>
          </a:p>
          <a:p>
            <a:pPr lvl="1"/>
            <a:r>
              <a:rPr lang="fr-FR" dirty="0" smtClean="0">
                <a:sym typeface="Wingdings" panose="05000000000000000000" pitchFamily="2" charset="2"/>
              </a:rPr>
              <a:t>Script de caractérisation</a:t>
            </a:r>
          </a:p>
          <a:p>
            <a:pPr lvl="2"/>
            <a:r>
              <a:rPr lang="fr-FR" dirty="0" smtClean="0">
                <a:sym typeface="Wingdings" panose="05000000000000000000" pitchFamily="2" charset="2"/>
              </a:rPr>
              <a:t>Définitions des paramètres globaux</a:t>
            </a:r>
          </a:p>
          <a:p>
            <a:r>
              <a:rPr lang="fr-FR" dirty="0" smtClean="0">
                <a:sym typeface="Wingdings" panose="05000000000000000000" pitchFamily="2" charset="2"/>
              </a:rPr>
              <a:t>Trouve les fonctions de bases du numérique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80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2150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Liberate</a:t>
            </a:r>
            <a:r>
              <a:rPr lang="fr-FR" dirty="0" smtClean="0"/>
              <a:t> : Notre expérience 1/3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Caractérisation d’une cellule comportant 3 mémoires en full-custom pour pAlpide3 (variation CERN de l’upgrade de l’ITS d’ALICE) </a:t>
            </a:r>
          </a:p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81</a:t>
            </a:fld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112" y="2218556"/>
            <a:ext cx="5454352" cy="4090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772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Liberate</a:t>
            </a:r>
            <a:r>
              <a:rPr lang="fr-FR" dirty="0" smtClean="0"/>
              <a:t> : Notre expérience 2/3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Lorsque le script est en place ça marche assez facilement</a:t>
            </a:r>
          </a:p>
          <a:p>
            <a:pPr lvl="1"/>
            <a:r>
              <a:rPr lang="fr-FR" dirty="0" smtClean="0"/>
              <a:t>Point de départ : </a:t>
            </a:r>
            <a:r>
              <a:rPr lang="fr-FR" dirty="0" err="1" smtClean="0"/>
              <a:t>template</a:t>
            </a:r>
            <a:r>
              <a:rPr lang="fr-FR" dirty="0" smtClean="0"/>
              <a:t> provenant du CERN</a:t>
            </a:r>
          </a:p>
          <a:p>
            <a:pPr lvl="1"/>
            <a:r>
              <a:rPr lang="fr-FR" dirty="0" smtClean="0"/>
              <a:t>Extraction automatique de la </a:t>
            </a:r>
            <a:r>
              <a:rPr lang="fr-FR" dirty="0" err="1" smtClean="0"/>
              <a:t>netlist</a:t>
            </a:r>
            <a:r>
              <a:rPr lang="fr-FR" dirty="0" smtClean="0"/>
              <a:t> à partir du </a:t>
            </a:r>
            <a:r>
              <a:rPr lang="fr-FR" dirty="0" err="1" smtClean="0"/>
              <a:t>layout</a:t>
            </a:r>
            <a:endParaRPr lang="fr-FR" dirty="0" smtClean="0"/>
          </a:p>
          <a:p>
            <a:r>
              <a:rPr lang="fr-FR" dirty="0" smtClean="0"/>
              <a:t>Difficultés rencontrés :</a:t>
            </a:r>
          </a:p>
          <a:p>
            <a:pPr lvl="1"/>
            <a:r>
              <a:rPr lang="fr-FR" dirty="0" smtClean="0"/>
              <a:t>Faire la caractérisation de la cellule entière</a:t>
            </a:r>
          </a:p>
          <a:p>
            <a:pPr lvl="2"/>
            <a:r>
              <a:rPr lang="fr-FR" dirty="0" smtClean="0"/>
              <a:t>La primitive de 3 mémoires avec 3 SET/RESET indépendant n’existe pas</a:t>
            </a:r>
          </a:p>
          <a:p>
            <a:pPr lvl="1"/>
            <a:r>
              <a:rPr lang="fr-FR" dirty="0" smtClean="0"/>
              <a:t>Le découpage des cellules doit être pensé liberty file</a:t>
            </a:r>
          </a:p>
          <a:p>
            <a:pPr lvl="2"/>
            <a:endParaRPr lang="fr-FR" dirty="0"/>
          </a:p>
          <a:p>
            <a:pPr lvl="2"/>
            <a:endParaRPr lang="fr-FR" dirty="0" smtClean="0"/>
          </a:p>
          <a:p>
            <a:pPr lvl="2"/>
            <a:endParaRPr lang="fr-FR" dirty="0" smtClean="0"/>
          </a:p>
          <a:p>
            <a:pPr lvl="2"/>
            <a:endParaRPr lang="fr-FR" dirty="0" smtClean="0"/>
          </a:p>
          <a:p>
            <a:pPr lvl="1"/>
            <a:r>
              <a:rPr lang="fr-FR" dirty="0" smtClean="0"/>
              <a:t>L’influence de certains paramètres sur le résultat</a:t>
            </a:r>
          </a:p>
          <a:p>
            <a:pPr lvl="2"/>
            <a:r>
              <a:rPr lang="fr-FR" dirty="0" smtClean="0"/>
              <a:t>La déclaration du type de pin à une influence sur la fonction extraite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82</a:t>
            </a:fld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3203848" y="4077072"/>
            <a:ext cx="720080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riangle isocèle 7"/>
          <p:cNvSpPr/>
          <p:nvPr/>
        </p:nvSpPr>
        <p:spPr>
          <a:xfrm rot="5400000">
            <a:off x="2411760" y="4612653"/>
            <a:ext cx="288032" cy="28803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en angle 9"/>
          <p:cNvCxnSpPr>
            <a:stCxn id="7" idx="1"/>
            <a:endCxn id="8" idx="0"/>
          </p:cNvCxnSpPr>
          <p:nvPr/>
        </p:nvCxnSpPr>
        <p:spPr>
          <a:xfrm rot="10800000" flipV="1">
            <a:off x="2699792" y="4293095"/>
            <a:ext cx="504056" cy="463573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en angle 11"/>
          <p:cNvCxnSpPr>
            <a:stCxn id="8" idx="3"/>
            <a:endCxn id="18" idx="3"/>
          </p:cNvCxnSpPr>
          <p:nvPr/>
        </p:nvCxnSpPr>
        <p:spPr>
          <a:xfrm rot="10800000">
            <a:off x="1907706" y="4756503"/>
            <a:ext cx="504055" cy="167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lipse 16"/>
          <p:cNvSpPr/>
          <p:nvPr/>
        </p:nvSpPr>
        <p:spPr>
          <a:xfrm>
            <a:off x="2663788" y="4720665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1384613" y="4571836"/>
            <a:ext cx="523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RST</a:t>
            </a:r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4499992" y="4588417"/>
            <a:ext cx="648126" cy="335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RSTB</a:t>
            </a:r>
            <a:endParaRPr lang="fr-FR" dirty="0"/>
          </a:p>
        </p:txBody>
      </p:sp>
      <p:cxnSp>
        <p:nvCxnSpPr>
          <p:cNvPr id="21" name="Connecteur en angle 20"/>
          <p:cNvCxnSpPr>
            <a:stCxn id="17" idx="6"/>
            <a:endCxn id="20" idx="1"/>
          </p:cNvCxnSpPr>
          <p:nvPr/>
        </p:nvCxnSpPr>
        <p:spPr>
          <a:xfrm flipV="1">
            <a:off x="2735796" y="4756295"/>
            <a:ext cx="1764196" cy="374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31"/>
          <p:cNvSpPr txBox="1"/>
          <p:nvPr/>
        </p:nvSpPr>
        <p:spPr>
          <a:xfrm>
            <a:off x="4499992" y="4107663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OUT</a:t>
            </a:r>
            <a:endParaRPr lang="fr-FR" dirty="0"/>
          </a:p>
        </p:txBody>
      </p:sp>
      <p:cxnSp>
        <p:nvCxnSpPr>
          <p:cNvPr id="34" name="Connecteur en angle 33"/>
          <p:cNvCxnSpPr>
            <a:stCxn id="7" idx="3"/>
            <a:endCxn id="32" idx="1"/>
          </p:cNvCxnSpPr>
          <p:nvPr/>
        </p:nvCxnSpPr>
        <p:spPr>
          <a:xfrm flipV="1">
            <a:off x="3923928" y="4292329"/>
            <a:ext cx="576064" cy="767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415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Liberate</a:t>
            </a:r>
            <a:r>
              <a:rPr lang="fr-FR" dirty="0"/>
              <a:t> : Notre expérience </a:t>
            </a:r>
            <a:r>
              <a:rPr lang="fr-FR" dirty="0" smtClean="0"/>
              <a:t>3/3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Résultats :</a:t>
            </a:r>
          </a:p>
          <a:p>
            <a:pPr lvl="1"/>
            <a:r>
              <a:rPr lang="fr-FR" dirty="0" smtClean="0"/>
              <a:t>Début de l’apprentissage d’un nouvel outil</a:t>
            </a:r>
          </a:p>
          <a:p>
            <a:pPr lvl="1"/>
            <a:r>
              <a:rPr lang="fr-FR" dirty="0" smtClean="0"/>
              <a:t>Concordance entre les délais rétro-annotés et la simulation analogique</a:t>
            </a:r>
          </a:p>
          <a:p>
            <a:pPr lvl="1"/>
            <a:r>
              <a:rPr lang="fr-FR" dirty="0" smtClean="0"/>
              <a:t>Concordance de fonctionnalités entre la vue </a:t>
            </a:r>
            <a:r>
              <a:rPr lang="fr-FR" dirty="0" err="1" smtClean="0"/>
              <a:t>verilog</a:t>
            </a:r>
            <a:r>
              <a:rPr lang="fr-FR" dirty="0" smtClean="0"/>
              <a:t> et </a:t>
            </a:r>
            <a:r>
              <a:rPr lang="fr-FR" dirty="0" err="1" smtClean="0"/>
              <a:t>schematic</a:t>
            </a:r>
            <a:endParaRPr lang="fr-FR" dirty="0" smtClean="0"/>
          </a:p>
          <a:p>
            <a:pPr lvl="2"/>
            <a:r>
              <a:rPr lang="fr-FR" dirty="0" smtClean="0"/>
              <a:t>On a testé l’ensemble des vecteurs (15 entrées </a:t>
            </a:r>
            <a:r>
              <a:rPr lang="fr-FR" dirty="0" smtClean="0">
                <a:sym typeface="Wingdings" panose="05000000000000000000" pitchFamily="2" charset="2"/>
              </a:rPr>
              <a:t> </a:t>
            </a:r>
            <a:r>
              <a:rPr lang="fr-FR" dirty="0" smtClean="0"/>
              <a:t>32768 vecteurs)</a:t>
            </a:r>
          </a:p>
          <a:p>
            <a:pPr lvl="3"/>
            <a:r>
              <a:rPr lang="fr-FR" dirty="0" err="1" smtClean="0"/>
              <a:t>SystemVerilog</a:t>
            </a:r>
            <a:r>
              <a:rPr lang="fr-FR" dirty="0" smtClean="0"/>
              <a:t> randomisation avec </a:t>
            </a:r>
            <a:r>
              <a:rPr lang="fr-FR" dirty="0" err="1" smtClean="0"/>
              <a:t>coverage</a:t>
            </a:r>
            <a:endParaRPr lang="fr-FR" dirty="0" smtClean="0"/>
          </a:p>
          <a:p>
            <a:pPr lvl="2"/>
            <a:r>
              <a:rPr lang="fr-FR" dirty="0" smtClean="0"/>
              <a:t>Découverte de bugs/imperfections de l’architecture provenant du CERN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83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86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Pour aller plus loin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Documentations :</a:t>
            </a:r>
          </a:p>
          <a:p>
            <a:pPr lvl="1"/>
            <a:r>
              <a:rPr lang="fr-FR" dirty="0" smtClean="0"/>
              <a:t>Les user guide</a:t>
            </a:r>
          </a:p>
          <a:p>
            <a:r>
              <a:rPr lang="fr-FR" dirty="0" smtClean="0"/>
              <a:t>Cours :</a:t>
            </a:r>
          </a:p>
          <a:p>
            <a:pPr lvl="1"/>
            <a:r>
              <a:rPr lang="fr-FR" dirty="0" smtClean="0"/>
              <a:t>Les RAK</a:t>
            </a:r>
          </a:p>
          <a:p>
            <a:pPr lvl="1"/>
            <a:r>
              <a:rPr lang="fr-FR" dirty="0" smtClean="0"/>
              <a:t>Formation Cadence …</a:t>
            </a:r>
          </a:p>
          <a:p>
            <a:r>
              <a:rPr lang="fr-FR" dirty="0" err="1" smtClean="0"/>
              <a:t>What</a:t>
            </a:r>
            <a:r>
              <a:rPr lang="fr-FR" dirty="0" smtClean="0"/>
              <a:t>-if </a:t>
            </a:r>
            <a:r>
              <a:rPr lang="fr-FR" dirty="0" err="1" smtClean="0"/>
              <a:t>analysis</a:t>
            </a:r>
            <a:endParaRPr lang="fr-FR" dirty="0" smtClean="0"/>
          </a:p>
          <a:p>
            <a:r>
              <a:rPr lang="fr-FR" dirty="0" smtClean="0"/>
              <a:t>ECO :</a:t>
            </a:r>
          </a:p>
          <a:p>
            <a:pPr lvl="1"/>
            <a:r>
              <a:rPr lang="fr-FR" dirty="0" smtClean="0"/>
              <a:t>Tempus et </a:t>
            </a:r>
            <a:r>
              <a:rPr lang="fr-FR" dirty="0" err="1" smtClean="0"/>
              <a:t>Voltus</a:t>
            </a:r>
            <a:endParaRPr lang="fr-FR" dirty="0" smtClean="0"/>
          </a:p>
          <a:p>
            <a:r>
              <a:rPr lang="fr-FR" dirty="0" smtClean="0"/>
              <a:t>IBIS :</a:t>
            </a:r>
          </a:p>
          <a:p>
            <a:pPr lvl="1"/>
            <a:r>
              <a:rPr lang="fr-FR" dirty="0" err="1" smtClean="0"/>
              <a:t>Liberate</a:t>
            </a:r>
            <a:r>
              <a:rPr lang="fr-FR" dirty="0" smtClean="0"/>
              <a:t> peut générer des fichiers IBIS sur le même principe pour avoir un modèle d’IO</a:t>
            </a:r>
          </a:p>
          <a:p>
            <a:pPr lvl="1"/>
            <a:r>
              <a:rPr lang="fr-FR" dirty="0" smtClean="0"/>
              <a:t>Ensuite </a:t>
            </a:r>
            <a:r>
              <a:rPr lang="fr-FR" dirty="0" err="1" smtClean="0"/>
              <a:t>Sigrity</a:t>
            </a:r>
            <a:r>
              <a:rPr lang="fr-FR" dirty="0" smtClean="0"/>
              <a:t> …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84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987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PVS en 3 SLIDES</a:t>
            </a:r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85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821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Pourquoi passer à PVS ?</a:t>
            </a:r>
            <a:endParaRPr lang="fr-FR" dirty="0"/>
          </a:p>
        </p:txBody>
      </p:sp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dirty="0" smtClean="0"/>
              <a:t>Assura est un outil en fin de vie</a:t>
            </a:r>
          </a:p>
          <a:p>
            <a:pPr lvl="1"/>
            <a:r>
              <a:rPr lang="fr-FR" dirty="0" smtClean="0"/>
              <a:t>Bugs non bloquant non corrigés</a:t>
            </a:r>
          </a:p>
          <a:p>
            <a:pPr lvl="2"/>
            <a:r>
              <a:rPr lang="fr-FR" dirty="0" smtClean="0"/>
              <a:t>Pas de </a:t>
            </a:r>
            <a:r>
              <a:rPr lang="fr-FR" dirty="0" err="1" smtClean="0"/>
              <a:t>fluid</a:t>
            </a:r>
            <a:r>
              <a:rPr lang="fr-FR" dirty="0" smtClean="0"/>
              <a:t> </a:t>
            </a:r>
            <a:r>
              <a:rPr lang="fr-FR" dirty="0" err="1" smtClean="0"/>
              <a:t>guard</a:t>
            </a:r>
            <a:r>
              <a:rPr lang="fr-FR" dirty="0" smtClean="0"/>
              <a:t> ring</a:t>
            </a:r>
          </a:p>
          <a:p>
            <a:pPr lvl="1"/>
            <a:r>
              <a:rPr lang="fr-FR" dirty="0" smtClean="0"/>
              <a:t>Non adapté au technologie fine</a:t>
            </a:r>
          </a:p>
          <a:p>
            <a:r>
              <a:rPr lang="fr-FR" dirty="0" smtClean="0"/>
              <a:t>PVS est très performant</a:t>
            </a:r>
          </a:p>
          <a:p>
            <a:pPr lvl="1"/>
            <a:r>
              <a:rPr lang="fr-FR" dirty="0" smtClean="0"/>
              <a:t>LVS / DRC de circuit de l’ordre du cm² en quelques heures</a:t>
            </a:r>
          </a:p>
          <a:p>
            <a:r>
              <a:rPr lang="fr-FR" dirty="0" smtClean="0"/>
              <a:t>PVS est similaire à un outil concurrent</a:t>
            </a:r>
          </a:p>
          <a:p>
            <a:pPr lvl="1"/>
            <a:r>
              <a:rPr lang="fr-FR" dirty="0" smtClean="0"/>
              <a:t>En performances</a:t>
            </a:r>
          </a:p>
          <a:p>
            <a:pPr lvl="1"/>
            <a:r>
              <a:rPr lang="fr-FR" dirty="0" smtClean="0"/>
              <a:t>En interfaces</a:t>
            </a:r>
          </a:p>
          <a:p>
            <a:pPr lvl="2"/>
            <a:r>
              <a:rPr lang="fr-FR" dirty="0" smtClean="0"/>
              <a:t>L’apprentissage de l’un facilite celui de l’autre</a:t>
            </a:r>
            <a:endParaRPr lang="fr-FR" dirty="0"/>
          </a:p>
          <a:p>
            <a:pPr lvl="1"/>
            <a:r>
              <a:rPr lang="fr-FR" dirty="0" smtClean="0"/>
              <a:t>Compatible avec le format de règles</a:t>
            </a:r>
          </a:p>
          <a:p>
            <a:pPr lvl="2"/>
            <a:r>
              <a:rPr lang="fr-FR" dirty="0" smtClean="0"/>
              <a:t>Réutilisation de l’existant</a:t>
            </a:r>
          </a:p>
          <a:p>
            <a:r>
              <a:rPr lang="fr-FR" dirty="0" smtClean="0"/>
              <a:t>PVS à des spécificités</a:t>
            </a:r>
          </a:p>
          <a:p>
            <a:pPr lvl="1"/>
            <a:r>
              <a:rPr lang="fr-FR" dirty="0" smtClean="0"/>
              <a:t>Outil de </a:t>
            </a:r>
            <a:r>
              <a:rPr lang="fr-FR" dirty="0" err="1" smtClean="0"/>
              <a:t>debug</a:t>
            </a:r>
            <a:r>
              <a:rPr lang="fr-FR" dirty="0" smtClean="0"/>
              <a:t> performant pour le LVS</a:t>
            </a:r>
          </a:p>
          <a:p>
            <a:pPr lvl="2"/>
            <a:r>
              <a:rPr lang="fr-FR" dirty="0" smtClean="0"/>
              <a:t>Short </a:t>
            </a:r>
            <a:r>
              <a:rPr lang="fr-FR" dirty="0" err="1" smtClean="0"/>
              <a:t>locator</a:t>
            </a:r>
            <a:r>
              <a:rPr lang="fr-FR" dirty="0" smtClean="0"/>
              <a:t>/Substrat  Short </a:t>
            </a:r>
            <a:r>
              <a:rPr lang="fr-FR" dirty="0" err="1" smtClean="0"/>
              <a:t>locator</a:t>
            </a:r>
            <a:endParaRPr lang="fr-FR" dirty="0" smtClean="0"/>
          </a:p>
          <a:p>
            <a:pPr lvl="1"/>
            <a:r>
              <a:rPr lang="fr-FR" dirty="0" smtClean="0"/>
              <a:t>Bien intégré à </a:t>
            </a:r>
            <a:r>
              <a:rPr lang="fr-FR" dirty="0" err="1" smtClean="0"/>
              <a:t>Virtuoso</a:t>
            </a:r>
            <a:r>
              <a:rPr lang="fr-FR" dirty="0" smtClean="0"/>
              <a:t>/</a:t>
            </a:r>
            <a:r>
              <a:rPr lang="fr-FR" dirty="0" err="1" smtClean="0"/>
              <a:t>Encounter</a:t>
            </a:r>
            <a:endParaRPr lang="fr-FR" dirty="0" smtClean="0"/>
          </a:p>
          <a:p>
            <a:pPr lvl="2"/>
            <a:r>
              <a:rPr lang="fr-FR" dirty="0" smtClean="0"/>
              <a:t>Lecture direct de ce qui se trouve dans la mémoire de </a:t>
            </a:r>
            <a:r>
              <a:rPr lang="fr-FR" dirty="0" err="1" smtClean="0"/>
              <a:t>Virtuoso</a:t>
            </a:r>
            <a:endParaRPr lang="fr-FR" dirty="0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86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546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Pourquoi passer à PVS ?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87</a:t>
            </a:fld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696271"/>
            <a:ext cx="4665292" cy="3982179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59731"/>
            <a:ext cx="5530856" cy="473356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59731"/>
            <a:ext cx="5530855" cy="4733565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59732"/>
            <a:ext cx="5530855" cy="4733564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696270"/>
            <a:ext cx="4665292" cy="3982178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59732"/>
            <a:ext cx="5530854" cy="4733564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59733"/>
            <a:ext cx="5530854" cy="4733563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67" y="1369807"/>
            <a:ext cx="5530853" cy="473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54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Pourquoi passer à PVS ?</a:t>
            </a:r>
            <a:endParaRPr lang="fr-FR" dirty="0"/>
          </a:p>
        </p:txBody>
      </p:sp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35546"/>
            <a:ext cx="5675957" cy="4857750"/>
          </a:xfr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88</a:t>
            </a:fld>
            <a:endParaRPr lang="fr-FR"/>
          </a:p>
        </p:txBody>
      </p:sp>
      <p:pic>
        <p:nvPicPr>
          <p:cNvPr id="9" name="Espace réservé du contenu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35547"/>
            <a:ext cx="5675957" cy="485774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758482"/>
            <a:ext cx="5029545" cy="429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54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Conclusions</a:t>
            </a:r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89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592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Objectifs de cette présentation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Eviter de donner le flot étape par étape</a:t>
            </a:r>
          </a:p>
          <a:p>
            <a:endParaRPr lang="fr-FR" dirty="0" smtClean="0"/>
          </a:p>
          <a:p>
            <a:r>
              <a:rPr lang="fr-FR" dirty="0" smtClean="0"/>
              <a:t>Donner les points bloquants</a:t>
            </a:r>
          </a:p>
          <a:p>
            <a:endParaRPr lang="fr-FR" dirty="0" smtClean="0"/>
          </a:p>
          <a:p>
            <a:r>
              <a:rPr lang="fr-FR" dirty="0" smtClean="0"/>
              <a:t>Donner des astuces</a:t>
            </a:r>
          </a:p>
          <a:p>
            <a:endParaRPr lang="fr-FR" dirty="0" smtClean="0"/>
          </a:p>
          <a:p>
            <a:r>
              <a:rPr lang="fr-FR" dirty="0" smtClean="0"/>
              <a:t>Illustrer par des exemples concrets</a:t>
            </a:r>
          </a:p>
          <a:p>
            <a:endParaRPr lang="fr-FR" dirty="0" smtClean="0"/>
          </a:p>
          <a:p>
            <a:pPr lvl="1"/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807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Points positifs de l’interopérabilité</a:t>
            </a:r>
            <a:endParaRPr lang="fr-FR" dirty="0"/>
          </a:p>
        </p:txBody>
      </p:sp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Peut se faire à tous les niveaux entre le monde analogique et numérique</a:t>
            </a:r>
          </a:p>
          <a:p>
            <a:r>
              <a:rPr lang="fr-FR" dirty="0" smtClean="0"/>
              <a:t>Peut apporter des nouvelles méthodologies pour la conception de circuit plus robuste avec un temps de conception plus court</a:t>
            </a:r>
          </a:p>
          <a:p>
            <a:r>
              <a:rPr lang="fr-FR" dirty="0" smtClean="0"/>
              <a:t>Nécessaire avec des circuits plus complexe en technologies plus fines</a:t>
            </a:r>
          </a:p>
          <a:p>
            <a:r>
              <a:rPr lang="fr-FR" dirty="0" smtClean="0"/>
              <a:t>Il est possible d’adapter le flot aux forces en présences à un instant donné avec une application précise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90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863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Points négatifs de l’interopérabilité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Il est préférable de </a:t>
            </a:r>
            <a:r>
              <a:rPr lang="fr-FR" dirty="0" smtClean="0"/>
              <a:t>l’intégrer </a:t>
            </a:r>
            <a:r>
              <a:rPr lang="fr-FR" dirty="0"/>
              <a:t>le plus tôt possible au </a:t>
            </a:r>
            <a:r>
              <a:rPr lang="fr-FR" dirty="0" smtClean="0"/>
              <a:t>projet</a:t>
            </a:r>
          </a:p>
          <a:p>
            <a:r>
              <a:rPr lang="fr-FR" dirty="0" smtClean="0"/>
              <a:t>Nécessite une certaine technicité étendue notamment si le PDK n’est pas adapté au départ</a:t>
            </a:r>
          </a:p>
          <a:p>
            <a:r>
              <a:rPr lang="fr-FR" dirty="0" smtClean="0"/>
              <a:t>On peut se faire piéger en s’entêtant dans un mauvais choix d’outil</a:t>
            </a:r>
          </a:p>
          <a:p>
            <a:r>
              <a:rPr lang="fr-FR" dirty="0" smtClean="0"/>
              <a:t>Le point d’entrée peut sembler insurmontable …</a:t>
            </a:r>
          </a:p>
          <a:p>
            <a:endParaRPr lang="fr-FR" dirty="0" smtClean="0"/>
          </a:p>
          <a:p>
            <a:endParaRPr lang="fr-FR" dirty="0"/>
          </a:p>
          <a:p>
            <a:endParaRPr lang="fr-FR" dirty="0"/>
          </a:p>
          <a:p>
            <a:r>
              <a:rPr lang="fr-FR" dirty="0" smtClean="0"/>
              <a:t>… mais le réseau sert à ça !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91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771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ANNEXE PVS</a:t>
            </a:r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92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330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Menu PVS</a:t>
            </a:r>
            <a:endParaRPr lang="fr-FR" dirty="0"/>
          </a:p>
        </p:txBody>
      </p:sp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Launch</a:t>
            </a:r>
            <a:r>
              <a:rPr lang="fr-FR" dirty="0" smtClean="0"/>
              <a:t>-&gt;Plugins-&gt;PVS</a:t>
            </a:r>
          </a:p>
          <a:p>
            <a:pPr lvl="1"/>
            <a:r>
              <a:rPr lang="fr-FR" dirty="0" smtClean="0"/>
              <a:t>Pour avoir le menu accessible dans les vues </a:t>
            </a:r>
            <a:r>
              <a:rPr lang="fr-FR" dirty="0" err="1" smtClean="0"/>
              <a:t>layout</a:t>
            </a:r>
            <a:r>
              <a:rPr lang="fr-FR" dirty="0" smtClean="0"/>
              <a:t>/</a:t>
            </a:r>
            <a:r>
              <a:rPr lang="fr-FR" dirty="0" err="1" smtClean="0"/>
              <a:t>schematic</a:t>
            </a:r>
            <a:endParaRPr lang="fr-FR" dirty="0" smtClean="0"/>
          </a:p>
          <a:p>
            <a:pPr lvl="1"/>
            <a:r>
              <a:rPr lang="fr-FR" dirty="0" smtClean="0"/>
              <a:t>Peut s’automatiser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93</a:t>
            </a:fld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564904"/>
            <a:ext cx="2304256" cy="3125773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331640" y="5704435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Menu PVS en </a:t>
            </a:r>
            <a:r>
              <a:rPr lang="fr-FR" sz="1600" dirty="0" err="1" smtClean="0"/>
              <a:t>Layout</a:t>
            </a:r>
            <a:r>
              <a:rPr lang="fr-FR" sz="1600" dirty="0" smtClean="0"/>
              <a:t> L</a:t>
            </a:r>
            <a:endParaRPr lang="fr-FR" sz="1600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110" y="2564904"/>
            <a:ext cx="2108292" cy="3125773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5724128" y="5704435"/>
            <a:ext cx="2304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Menu PVS en </a:t>
            </a:r>
            <a:r>
              <a:rPr lang="fr-FR" sz="1600" dirty="0" err="1" smtClean="0"/>
              <a:t>Layout</a:t>
            </a:r>
            <a:r>
              <a:rPr lang="fr-FR" sz="1600" dirty="0" smtClean="0"/>
              <a:t> XL avec contraintes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2764738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Commun à DRC/LVS/ERC/PERC/SVS … 1/3</a:t>
            </a:r>
            <a:endParaRPr lang="fr-FR" dirty="0"/>
          </a:p>
        </p:txBody>
      </p:sp>
      <p:pic>
        <p:nvPicPr>
          <p:cNvPr id="10" name="Espace réservé du contenu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805" y="1556792"/>
            <a:ext cx="4321667" cy="4596058"/>
          </a:xfr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94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898776" cy="4525963"/>
          </a:xfrm>
        </p:spPr>
        <p:txBody>
          <a:bodyPr>
            <a:normAutofit/>
          </a:bodyPr>
          <a:lstStyle/>
          <a:p>
            <a:r>
              <a:rPr lang="fr-FR" sz="2400" dirty="0" err="1" smtClean="0"/>
              <a:t>Run</a:t>
            </a:r>
            <a:r>
              <a:rPr lang="fr-FR" sz="2400" dirty="0" smtClean="0"/>
              <a:t> Directory customisé</a:t>
            </a:r>
          </a:p>
          <a:p>
            <a:pPr lvl="1"/>
            <a:r>
              <a:rPr lang="fr-FR" sz="1800" dirty="0" err="1" smtClean="0"/>
              <a:t>Utilsateur</a:t>
            </a:r>
            <a:endParaRPr lang="fr-FR" sz="1800" dirty="0" smtClean="0"/>
          </a:p>
          <a:p>
            <a:pPr lvl="1"/>
            <a:r>
              <a:rPr lang="fr-FR" sz="1800" dirty="0" smtClean="0"/>
              <a:t>Techno</a:t>
            </a:r>
          </a:p>
          <a:p>
            <a:pPr lvl="1"/>
            <a:r>
              <a:rPr lang="fr-FR" sz="1800" dirty="0" smtClean="0"/>
              <a:t>Type de </a:t>
            </a:r>
            <a:r>
              <a:rPr lang="fr-FR" sz="1800" dirty="0" err="1" smtClean="0"/>
              <a:t>run</a:t>
            </a:r>
            <a:r>
              <a:rPr lang="fr-FR" sz="1800" dirty="0" smtClean="0"/>
              <a:t> (DRC,LVS,…)</a:t>
            </a:r>
          </a:p>
          <a:p>
            <a:pPr lvl="1"/>
            <a:r>
              <a:rPr lang="fr-FR" sz="1800" dirty="0" smtClean="0"/>
              <a:t>Cellule</a:t>
            </a:r>
          </a:p>
          <a:p>
            <a:r>
              <a:rPr lang="fr-FR" sz="2400" dirty="0" smtClean="0"/>
              <a:t>Nombre de processeur</a:t>
            </a:r>
          </a:p>
          <a:p>
            <a:pPr lvl="1"/>
            <a:r>
              <a:rPr lang="fr-FR" sz="2000" dirty="0" smtClean="0"/>
              <a:t>Adapté automatiquement à la machine</a:t>
            </a:r>
          </a:p>
          <a:p>
            <a:r>
              <a:rPr lang="fr-FR" sz="2400" dirty="0" smtClean="0"/>
              <a:t>Script </a:t>
            </a:r>
            <a:r>
              <a:rPr lang="fr-FR" sz="2400" dirty="0" err="1" smtClean="0"/>
              <a:t>skill</a:t>
            </a:r>
            <a:r>
              <a:rPr lang="fr-FR" sz="2400" dirty="0" smtClean="0"/>
              <a:t> semi-maison</a:t>
            </a:r>
          </a:p>
          <a:p>
            <a:pPr lvl="1"/>
            <a:r>
              <a:rPr lang="fr-FR" sz="2000" dirty="0" smtClean="0"/>
              <a:t>Demandez-le moi !!!</a:t>
            </a:r>
          </a:p>
        </p:txBody>
      </p:sp>
    </p:spTree>
    <p:extLst>
      <p:ext uri="{BB962C8B-B14F-4D97-AF65-F5344CB8AC3E}">
        <p14:creationId xmlns:p14="http://schemas.microsoft.com/office/powerpoint/2010/main" val="368529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Commun à DRC/LVS/ERC/PERC/SVS … 2/3</a:t>
            </a:r>
            <a:endParaRPr lang="fr-FR" dirty="0"/>
          </a:p>
        </p:txBody>
      </p:sp>
      <p:pic>
        <p:nvPicPr>
          <p:cNvPr id="10" name="Espace réservé du contenu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805" y="1556792"/>
            <a:ext cx="4321666" cy="4596058"/>
          </a:xfr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95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898776" cy="4525963"/>
          </a:xfrm>
        </p:spPr>
        <p:txBody>
          <a:bodyPr>
            <a:normAutofit/>
          </a:bodyPr>
          <a:lstStyle/>
          <a:p>
            <a:r>
              <a:rPr lang="fr-FR" sz="2400" dirty="0" smtClean="0"/>
              <a:t>Si les règles PVS n’existe pas, on peut utiliser les règles d’un outil concurrent</a:t>
            </a:r>
          </a:p>
          <a:p>
            <a:pPr lvl="1"/>
            <a:r>
              <a:rPr lang="fr-FR" sz="1600" dirty="0" smtClean="0"/>
              <a:t>Attention non </a:t>
            </a:r>
            <a:r>
              <a:rPr lang="fr-FR" sz="1600" dirty="0" err="1" smtClean="0"/>
              <a:t>signoff</a:t>
            </a:r>
            <a:endParaRPr lang="fr-FR" sz="1600" dirty="0" smtClean="0"/>
          </a:p>
          <a:p>
            <a:pPr lvl="1"/>
            <a:r>
              <a:rPr lang="fr-FR" sz="1600" dirty="0" smtClean="0"/>
              <a:t>Il faut faire le fichier pvtech.lib</a:t>
            </a:r>
          </a:p>
          <a:p>
            <a:pPr lvl="1"/>
            <a:r>
              <a:rPr lang="fr-FR" sz="1600" dirty="0" smtClean="0"/>
              <a:t>Il faut faire le fichier </a:t>
            </a:r>
            <a:r>
              <a:rPr lang="fr-FR" sz="1600" dirty="0" err="1" smtClean="0"/>
              <a:t>techruleset</a:t>
            </a:r>
            <a:endParaRPr lang="fr-FR" sz="1600" dirty="0" smtClean="0"/>
          </a:p>
          <a:p>
            <a:pPr lvl="1"/>
            <a:r>
              <a:rPr lang="fr-FR" sz="1600" dirty="0" smtClean="0"/>
              <a:t>Difficile avec </a:t>
            </a:r>
            <a:r>
              <a:rPr lang="fr-FR" sz="1600" dirty="0" err="1" smtClean="0"/>
              <a:t>Quantus</a:t>
            </a:r>
            <a:r>
              <a:rPr lang="fr-FR" sz="1600" dirty="0" smtClean="0"/>
              <a:t> sauf si prévu de fonctionner avec l’outil concurrent</a:t>
            </a:r>
          </a:p>
          <a:p>
            <a:r>
              <a:rPr lang="fr-FR" sz="2000" dirty="0" smtClean="0"/>
              <a:t>Choisir Techno et </a:t>
            </a:r>
            <a:r>
              <a:rPr lang="fr-FR" sz="2000" dirty="0" err="1" smtClean="0"/>
              <a:t>Rule</a:t>
            </a:r>
            <a:r>
              <a:rPr lang="fr-FR" sz="2000" dirty="0" smtClean="0"/>
              <a:t> Set</a:t>
            </a:r>
          </a:p>
          <a:p>
            <a:pPr lvl="1"/>
            <a:r>
              <a:rPr lang="fr-FR" sz="1600" dirty="0" smtClean="0"/>
              <a:t>DRC</a:t>
            </a:r>
          </a:p>
          <a:p>
            <a:pPr lvl="1"/>
            <a:r>
              <a:rPr lang="fr-FR" sz="1600" dirty="0" err="1" smtClean="0"/>
              <a:t>Antenna</a:t>
            </a:r>
            <a:endParaRPr lang="fr-FR" sz="1600" dirty="0" smtClean="0"/>
          </a:p>
          <a:p>
            <a:pPr lvl="1"/>
            <a:r>
              <a:rPr lang="fr-FR" sz="1600" dirty="0" err="1" smtClean="0"/>
              <a:t>Filling</a:t>
            </a:r>
            <a:r>
              <a:rPr lang="fr-FR" sz="1600" dirty="0" smtClean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81782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Commun à DRC/LVS/ERC/PERC/SVS … 3/3</a:t>
            </a:r>
            <a:endParaRPr lang="fr-FR" dirty="0"/>
          </a:p>
        </p:txBody>
      </p:sp>
      <p:pic>
        <p:nvPicPr>
          <p:cNvPr id="10" name="Espace réservé du contenu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805" y="1556792"/>
            <a:ext cx="4321666" cy="4596057"/>
          </a:xfr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96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898776" cy="4525963"/>
          </a:xfrm>
        </p:spPr>
        <p:txBody>
          <a:bodyPr>
            <a:normAutofit/>
          </a:bodyPr>
          <a:lstStyle/>
          <a:p>
            <a:r>
              <a:rPr lang="fr-FR" sz="2400" dirty="0" smtClean="0"/>
              <a:t>Fichier de configuration pour positionner des variables globales des règles régissant les options</a:t>
            </a:r>
          </a:p>
          <a:p>
            <a:pPr lvl="1"/>
            <a:r>
              <a:rPr lang="fr-FR" sz="2000" dirty="0" smtClean="0"/>
              <a:t>Facile à écrire </a:t>
            </a:r>
            <a:r>
              <a:rPr lang="fr-FR" sz="2000" dirty="0" err="1" smtClean="0"/>
              <a:t>soit-même</a:t>
            </a:r>
            <a:endParaRPr lang="fr-FR" sz="2000" dirty="0" smtClean="0"/>
          </a:p>
        </p:txBody>
      </p:sp>
    </p:spTree>
    <p:extLst>
      <p:ext uri="{BB962C8B-B14F-4D97-AF65-F5344CB8AC3E}">
        <p14:creationId xmlns:p14="http://schemas.microsoft.com/office/powerpoint/2010/main" val="1743481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DRC 1/9</a:t>
            </a:r>
            <a:endParaRPr lang="fr-FR" dirty="0"/>
          </a:p>
        </p:txBody>
      </p:sp>
      <p:pic>
        <p:nvPicPr>
          <p:cNvPr id="10" name="Espace réservé du contenu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805" y="1556792"/>
            <a:ext cx="4321665" cy="4596057"/>
          </a:xfr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97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898776" cy="4525963"/>
          </a:xfrm>
        </p:spPr>
        <p:txBody>
          <a:bodyPr>
            <a:normAutofit lnSpcReduction="10000"/>
          </a:bodyPr>
          <a:lstStyle/>
          <a:p>
            <a:r>
              <a:rPr lang="fr-FR" sz="2400" dirty="0" smtClean="0"/>
              <a:t>Direct Read </a:t>
            </a:r>
            <a:r>
              <a:rPr lang="fr-FR" sz="2400" dirty="0" err="1" smtClean="0"/>
              <a:t>From</a:t>
            </a:r>
            <a:r>
              <a:rPr lang="fr-FR" sz="2400" dirty="0" smtClean="0"/>
              <a:t> Memory</a:t>
            </a:r>
          </a:p>
          <a:p>
            <a:pPr lvl="1"/>
            <a:r>
              <a:rPr lang="fr-FR" sz="2000" dirty="0" smtClean="0"/>
              <a:t>Permet d’utiliser le </a:t>
            </a:r>
            <a:r>
              <a:rPr lang="fr-FR" sz="2000" dirty="0" err="1" smtClean="0"/>
              <a:t>layout</a:t>
            </a:r>
            <a:r>
              <a:rPr lang="fr-FR" sz="2000" dirty="0" smtClean="0"/>
              <a:t> en mémoire de </a:t>
            </a:r>
            <a:r>
              <a:rPr lang="fr-FR" sz="2000" dirty="0" err="1" smtClean="0"/>
              <a:t>Virtuoso</a:t>
            </a:r>
            <a:endParaRPr lang="fr-FR" sz="2000" dirty="0" smtClean="0"/>
          </a:p>
          <a:p>
            <a:pPr lvl="1"/>
            <a:r>
              <a:rPr lang="fr-FR" sz="2000" dirty="0" smtClean="0"/>
              <a:t>Rapide</a:t>
            </a:r>
          </a:p>
          <a:p>
            <a:pPr lvl="1"/>
            <a:r>
              <a:rPr lang="fr-FR" sz="2000" dirty="0" smtClean="0"/>
              <a:t>Undo possible, pratique pour chercher une solution de DRC</a:t>
            </a:r>
          </a:p>
          <a:p>
            <a:pPr lvl="1"/>
            <a:r>
              <a:rPr lang="fr-FR" sz="2000" dirty="0" smtClean="0"/>
              <a:t>Peut nécessiter une layer </a:t>
            </a:r>
            <a:r>
              <a:rPr lang="fr-FR" sz="2000" dirty="0" err="1" smtClean="0"/>
              <a:t>map</a:t>
            </a:r>
            <a:r>
              <a:rPr lang="fr-FR" sz="2000" dirty="0" smtClean="0"/>
              <a:t> table type GDSII/</a:t>
            </a:r>
            <a:r>
              <a:rPr lang="fr-FR" sz="2000" dirty="0" err="1" smtClean="0"/>
              <a:t>Virtuoso</a:t>
            </a:r>
            <a:endParaRPr lang="fr-FR" sz="2000" dirty="0" smtClean="0"/>
          </a:p>
          <a:p>
            <a:r>
              <a:rPr lang="fr-FR" sz="2000" dirty="0" smtClean="0"/>
              <a:t>GDSII</a:t>
            </a:r>
          </a:p>
          <a:p>
            <a:pPr lvl="1"/>
            <a:r>
              <a:rPr lang="fr-FR" sz="2000" dirty="0" smtClean="0"/>
              <a:t>Existant</a:t>
            </a:r>
          </a:p>
          <a:p>
            <a:pPr lvl="1"/>
            <a:r>
              <a:rPr lang="fr-FR" sz="2000" dirty="0" smtClean="0"/>
              <a:t>Créer à la volé</a:t>
            </a:r>
          </a:p>
          <a:p>
            <a:r>
              <a:rPr lang="fr-FR" sz="2000" dirty="0" smtClean="0"/>
              <a:t>OASIS</a:t>
            </a:r>
          </a:p>
        </p:txBody>
      </p:sp>
    </p:spTree>
    <p:extLst>
      <p:ext uri="{BB962C8B-B14F-4D97-AF65-F5344CB8AC3E}">
        <p14:creationId xmlns:p14="http://schemas.microsoft.com/office/powerpoint/2010/main" val="320494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DRC 2/9</a:t>
            </a:r>
            <a:endParaRPr lang="fr-FR" dirty="0"/>
          </a:p>
        </p:txBody>
      </p:sp>
      <p:pic>
        <p:nvPicPr>
          <p:cNvPr id="10" name="Espace réservé du contenu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805" y="1556792"/>
            <a:ext cx="4321665" cy="4596056"/>
          </a:xfr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98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898776" cy="4525963"/>
          </a:xfrm>
        </p:spPr>
        <p:txBody>
          <a:bodyPr>
            <a:normAutofit/>
          </a:bodyPr>
          <a:lstStyle/>
          <a:p>
            <a:r>
              <a:rPr lang="fr-FR" sz="2400" dirty="0" smtClean="0"/>
              <a:t>Output Format</a:t>
            </a:r>
          </a:p>
          <a:p>
            <a:pPr lvl="1"/>
            <a:r>
              <a:rPr lang="fr-FR" sz="2000" dirty="0" smtClean="0"/>
              <a:t>ASCII</a:t>
            </a:r>
          </a:p>
          <a:p>
            <a:pPr lvl="1"/>
            <a:r>
              <a:rPr lang="fr-FR" sz="2000" dirty="0" smtClean="0"/>
              <a:t>Annotation browser</a:t>
            </a:r>
            <a:endParaRPr lang="fr-FR" sz="2000" dirty="0"/>
          </a:p>
          <a:p>
            <a:pPr lvl="2"/>
            <a:r>
              <a:rPr lang="fr-FR" sz="1800" dirty="0" smtClean="0"/>
              <a:t>Nécessite l’accès en écriture à la vue </a:t>
            </a:r>
            <a:r>
              <a:rPr lang="fr-FR" sz="1800" dirty="0" err="1" smtClean="0"/>
              <a:t>layout</a:t>
            </a:r>
            <a:endParaRPr lang="fr-FR" sz="1800" dirty="0" smtClean="0"/>
          </a:p>
        </p:txBody>
      </p:sp>
    </p:spTree>
    <p:extLst>
      <p:ext uri="{BB962C8B-B14F-4D97-AF65-F5344CB8AC3E}">
        <p14:creationId xmlns:p14="http://schemas.microsoft.com/office/powerpoint/2010/main" val="10152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DRC 3/9</a:t>
            </a:r>
            <a:endParaRPr lang="fr-FR" dirty="0"/>
          </a:p>
        </p:txBody>
      </p:sp>
      <p:pic>
        <p:nvPicPr>
          <p:cNvPr id="10" name="Espace réservé du contenu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805" y="1556792"/>
            <a:ext cx="4321664" cy="4596056"/>
          </a:xfr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18-21/05/2015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Ecole IN2P3 de microélectronique 2015 frederic.morel@iphc.cnrs.fr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D36E-92C2-40D6-BC32-AA3E9A68E3CB}" type="slidenum">
              <a:rPr lang="fr-FR" smtClean="0"/>
              <a:t>99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898776" cy="4525963"/>
          </a:xfrm>
        </p:spPr>
        <p:txBody>
          <a:bodyPr>
            <a:normAutofit/>
          </a:bodyPr>
          <a:lstStyle/>
          <a:p>
            <a:r>
              <a:rPr lang="fr-FR" sz="2400" dirty="0" smtClean="0"/>
              <a:t>Permet de sélectionner les règles ou groupes de règles</a:t>
            </a:r>
          </a:p>
          <a:p>
            <a:pPr lvl="1"/>
            <a:r>
              <a:rPr lang="fr-FR" sz="2000" dirty="0" smtClean="0"/>
              <a:t>Possibilité d’utiliser des </a:t>
            </a:r>
            <a:r>
              <a:rPr lang="fr-FR" sz="2000" dirty="0" err="1" smtClean="0"/>
              <a:t>wildcard</a:t>
            </a:r>
            <a:r>
              <a:rPr lang="fr-FR" sz="2000" dirty="0" smtClean="0"/>
              <a:t> pour sélection/désélection groupée</a:t>
            </a:r>
          </a:p>
        </p:txBody>
      </p:sp>
    </p:spTree>
    <p:extLst>
      <p:ext uri="{BB962C8B-B14F-4D97-AF65-F5344CB8AC3E}">
        <p14:creationId xmlns:p14="http://schemas.microsoft.com/office/powerpoint/2010/main" val="324172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10737</TotalTime>
  <Words>5853</Words>
  <Application>Microsoft Office PowerPoint</Application>
  <PresentationFormat>Affichage à l'écran (4:3)</PresentationFormat>
  <Paragraphs>1110</Paragraphs>
  <Slides>107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107</vt:i4>
      </vt:variant>
    </vt:vector>
  </HeadingPairs>
  <TitlesOfParts>
    <vt:vector size="108" baseType="lpstr">
      <vt:lpstr>Thème Office</vt:lpstr>
      <vt:lpstr>Flot de conception mixte à l’IPHC</vt:lpstr>
      <vt:lpstr>Plan</vt:lpstr>
      <vt:lpstr>Introduction</vt:lpstr>
      <vt:lpstr>Les différents types de flots de conception 1/2</vt:lpstr>
      <vt:lpstr>Les différents types de flots de conception 2/2</vt:lpstr>
      <vt:lpstr>AoT</vt:lpstr>
      <vt:lpstr>DoT</vt:lpstr>
      <vt:lpstr>MSoT</vt:lpstr>
      <vt:lpstr>Objectifs de cette présentation</vt:lpstr>
      <vt:lpstr>Les nouveaux outils Cadence</vt:lpstr>
      <vt:lpstr>Outils utilisés dans cette présentation</vt:lpstr>
      <vt:lpstr>Interopérabilité Virtuoso/Encounter</vt:lpstr>
      <vt:lpstr>Introduction</vt:lpstr>
      <vt:lpstr>Exemple 1 : Etude de couplage 1/3</vt:lpstr>
      <vt:lpstr>Exemple 1 : Etude de couplage 2/3</vt:lpstr>
      <vt:lpstr>Exemple 1 : Etude de couplage 3/3</vt:lpstr>
      <vt:lpstr>Exemple 2 : Etude des rails d’alimentation 1/3</vt:lpstr>
      <vt:lpstr>Exemple 2 : Etude des rails d’alimentation 2/3</vt:lpstr>
      <vt:lpstr>Exemple 2 : Etude des rails d’alimentation 3/3</vt:lpstr>
      <vt:lpstr>Adaptation du PDK 1/4</vt:lpstr>
      <vt:lpstr>Adaptation du PDK 2/4</vt:lpstr>
      <vt:lpstr>Adaptation du PDK 3/4</vt:lpstr>
      <vt:lpstr>Adaptation du PDK 4/4</vt:lpstr>
      <vt:lpstr>Adaptation des cellules standards 1/3</vt:lpstr>
      <vt:lpstr>Adaptation des cellules standards 2/3</vt:lpstr>
      <vt:lpstr>Adaptation des cellules standards 3/3</vt:lpstr>
      <vt:lpstr>Configurations utiles 1/3</vt:lpstr>
      <vt:lpstr>Configurations utiles 2/3</vt:lpstr>
      <vt:lpstr>Configurations utiles 3/3</vt:lpstr>
      <vt:lpstr>Compression des bibliothèques 1/2</vt:lpstr>
      <vt:lpstr>Compression des bibliothèques 2/2</vt:lpstr>
      <vt:lpstr>Virtuoso : Layout XL</vt:lpstr>
      <vt:lpstr>Virtuoso : Alimentations 1/3</vt:lpstr>
      <vt:lpstr>Virtuoso : Alimentations 2/3</vt:lpstr>
      <vt:lpstr>Virtuoso : Alimentations 3/3</vt:lpstr>
      <vt:lpstr>Virtuoso : CPH</vt:lpstr>
      <vt:lpstr>Encounter : Ouvrir un layout de Virtuoso 1/2</vt:lpstr>
      <vt:lpstr>Encounter : Ouvrir un layout de Virtuoso 2/2</vt:lpstr>
      <vt:lpstr>Encounter : Mettre à plat un layout 1/4</vt:lpstr>
      <vt:lpstr>Encounter : Mettre à plat un layout 2/4</vt:lpstr>
      <vt:lpstr>Encounter : Mettre à plat un layout 3/4</vt:lpstr>
      <vt:lpstr>Encounter : Mettre à plat un layout 4/4</vt:lpstr>
      <vt:lpstr>Encounter : Sauvegarde de la netlist</vt:lpstr>
      <vt:lpstr>Encounter : Sauvegarder et rouvrir le layout</vt:lpstr>
      <vt:lpstr>Pour aller plus loin 1/2</vt:lpstr>
      <vt:lpstr>Pour aller plus loin 2/2</vt:lpstr>
      <vt:lpstr>Tempus, voltus et liberate</vt:lpstr>
      <vt:lpstr>Introduction</vt:lpstr>
      <vt:lpstr>Tempus/Voltus : chargement d’un design 1/2</vt:lpstr>
      <vt:lpstr>Tempus/Voltus : chargement d’un design 2/2</vt:lpstr>
      <vt:lpstr>Tempus/Voltus : Schematic</vt:lpstr>
      <vt:lpstr>Tempus/Voltus : Layout</vt:lpstr>
      <vt:lpstr>Tempus/Liberate : Principe de la STA 1/3</vt:lpstr>
      <vt:lpstr>Tempus/Liberate : Principe de la STA 2/3</vt:lpstr>
      <vt:lpstr>Tempus/Liberate : Principe de la STA 3/3</vt:lpstr>
      <vt:lpstr>Tempus : Analyse de timing 1/4</vt:lpstr>
      <vt:lpstr>Tempus : Analyse de timing 2/4</vt:lpstr>
      <vt:lpstr>Tempus : Analyse de timing 3/4</vt:lpstr>
      <vt:lpstr>Tempus : Analyse de timing 4/4</vt:lpstr>
      <vt:lpstr>Tempus : Analyse de SI 1/3</vt:lpstr>
      <vt:lpstr>Tempus : Analyse de SI 2/3</vt:lpstr>
      <vt:lpstr>Tempus : Analyse de SI 3/3</vt:lpstr>
      <vt:lpstr>Voltus : Analyse de puissance 1/3</vt:lpstr>
      <vt:lpstr>Voltus : Analyse de puissance 2/3</vt:lpstr>
      <vt:lpstr>Voltus : Analyse de puissance 3/3</vt:lpstr>
      <vt:lpstr>Voltus : Analyse de rails 1/5</vt:lpstr>
      <vt:lpstr>Voltus : Analyse de rails 2/5</vt:lpstr>
      <vt:lpstr>Voltus : Analyse de rails 3/5</vt:lpstr>
      <vt:lpstr>Voltus : Analyse de rails 4/5</vt:lpstr>
      <vt:lpstr>Voltus : Analyse de rails 5/5</vt:lpstr>
      <vt:lpstr>Encounter : Early Rail analysis</vt:lpstr>
      <vt:lpstr>Voltus : Génération de PowerGrid Library 1/3</vt:lpstr>
      <vt:lpstr>Voltus : Génération de PowerGrid Library 2/3</vt:lpstr>
      <vt:lpstr>Voltus : Génération de PowerGrid Library 3/3</vt:lpstr>
      <vt:lpstr>Voltus : Vérifications de via d’alimentation 1/2</vt:lpstr>
      <vt:lpstr>Voltus : Vérifications de via d’alimentation 2/2</vt:lpstr>
      <vt:lpstr>Liberate : Liberty file 1/3</vt:lpstr>
      <vt:lpstr>Liberate : Liberty file 2/3</vt:lpstr>
      <vt:lpstr>Liberate : Liberty file 3/3</vt:lpstr>
      <vt:lpstr>Liberate : Généralités</vt:lpstr>
      <vt:lpstr>Liberate : Notre expérience 1/3</vt:lpstr>
      <vt:lpstr>Liberate : Notre expérience 2/3</vt:lpstr>
      <vt:lpstr>Liberate : Notre expérience 3/3</vt:lpstr>
      <vt:lpstr>Pour aller plus loin</vt:lpstr>
      <vt:lpstr>PVS en 3 SLIDES</vt:lpstr>
      <vt:lpstr>Pourquoi passer à PVS ?</vt:lpstr>
      <vt:lpstr>Pourquoi passer à PVS ?</vt:lpstr>
      <vt:lpstr>Pourquoi passer à PVS ?</vt:lpstr>
      <vt:lpstr>Conclusions</vt:lpstr>
      <vt:lpstr>Points positifs de l’interopérabilité</vt:lpstr>
      <vt:lpstr>Points négatifs de l’interopérabilité</vt:lpstr>
      <vt:lpstr>ANNEXE PVS</vt:lpstr>
      <vt:lpstr>Menu PVS</vt:lpstr>
      <vt:lpstr>Commun à DRC/LVS/ERC/PERC/SVS … 1/3</vt:lpstr>
      <vt:lpstr>Commun à DRC/LVS/ERC/PERC/SVS … 2/3</vt:lpstr>
      <vt:lpstr>Commun à DRC/LVS/ERC/PERC/SVS … 3/3</vt:lpstr>
      <vt:lpstr>DRC 1/9</vt:lpstr>
      <vt:lpstr>DRC 2/9</vt:lpstr>
      <vt:lpstr>DRC 3/9</vt:lpstr>
      <vt:lpstr>DRC 4/9</vt:lpstr>
      <vt:lpstr>DRC 5/9</vt:lpstr>
      <vt:lpstr>DRC 6/9</vt:lpstr>
      <vt:lpstr>DRC 7/9</vt:lpstr>
      <vt:lpstr>DRC 8/9</vt:lpstr>
      <vt:lpstr>DRC 9/9</vt:lpstr>
      <vt:lpstr>ERC 1/</vt:lpstr>
      <vt:lpstr>PVS annexe</vt:lpstr>
    </vt:vector>
  </TitlesOfParts>
  <Company>IPHC / IN2P3 / CNRS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Utilisation des nouveaux outils dans le flot de conception à l’IPHC</dc:title>
  <dc:creator>Frédéric Morel</dc:creator>
  <cp:lastModifiedBy>Frédéric Morel</cp:lastModifiedBy>
  <cp:revision>245</cp:revision>
  <dcterms:created xsi:type="dcterms:W3CDTF">2015-04-28T19:41:21Z</dcterms:created>
  <dcterms:modified xsi:type="dcterms:W3CDTF">2015-05-21T06:10:39Z</dcterms:modified>
</cp:coreProperties>
</file>